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emf" ContentType="image/x-emf"/>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12" r:id="rId3"/>
    <p:sldId id="423" r:id="rId5"/>
    <p:sldId id="338" r:id="rId6"/>
    <p:sldId id="424" r:id="rId7"/>
    <p:sldId id="425" r:id="rId8"/>
    <p:sldId id="426" r:id="rId9"/>
    <p:sldId id="427" r:id="rId10"/>
    <p:sldId id="428" r:id="rId11"/>
    <p:sldId id="429" r:id="rId12"/>
    <p:sldId id="430" r:id="rId13"/>
    <p:sldId id="431" r:id="rId14"/>
    <p:sldId id="432" r:id="rId15"/>
    <p:sldId id="439" r:id="rId16"/>
    <p:sldId id="440" r:id="rId17"/>
    <p:sldId id="441" r:id="rId18"/>
    <p:sldId id="442" r:id="rId19"/>
    <p:sldId id="443" r:id="rId20"/>
    <p:sldId id="444" r:id="rId21"/>
    <p:sldId id="434" r:id="rId22"/>
    <p:sldId id="436" r:id="rId23"/>
    <p:sldId id="437" r:id="rId24"/>
    <p:sldId id="445" r:id="rId25"/>
    <p:sldId id="446" r:id="rId26"/>
    <p:sldId id="447" r:id="rId27"/>
    <p:sldId id="448" r:id="rId28"/>
    <p:sldId id="449" r:id="rId29"/>
    <p:sldId id="450" r:id="rId30"/>
    <p:sldId id="451" r:id="rId31"/>
    <p:sldId id="452" r:id="rId32"/>
    <p:sldId id="453" r:id="rId33"/>
    <p:sldId id="454" r:id="rId34"/>
    <p:sldId id="455" r:id="rId35"/>
    <p:sldId id="456" r:id="rId36"/>
    <p:sldId id="458" r:id="rId37"/>
    <p:sldId id="459" r:id="rId38"/>
    <p:sldId id="460" r:id="rId39"/>
    <p:sldId id="461" r:id="rId40"/>
    <p:sldId id="462" r:id="rId41"/>
    <p:sldId id="463" r:id="rId42"/>
    <p:sldId id="464" r:id="rId43"/>
    <p:sldId id="465" r:id="rId44"/>
    <p:sldId id="466" r:id="rId45"/>
    <p:sldId id="467" r:id="rId46"/>
    <p:sldId id="468" r:id="rId47"/>
    <p:sldId id="469" r:id="rId48"/>
    <p:sldId id="470" r:id="rId49"/>
    <p:sldId id="472" r:id="rId50"/>
    <p:sldId id="473" r:id="rId51"/>
    <p:sldId id="474" r:id="rId52"/>
    <p:sldId id="475" r:id="rId53"/>
    <p:sldId id="476" r:id="rId54"/>
    <p:sldId id="477" r:id="rId55"/>
    <p:sldId id="480" r:id="rId56"/>
    <p:sldId id="481" r:id="rId57"/>
    <p:sldId id="482" r:id="rId58"/>
    <p:sldId id="483" r:id="rId59"/>
    <p:sldId id="484" r:id="rId60"/>
    <p:sldId id="485" r:id="rId61"/>
    <p:sldId id="486" r:id="rId62"/>
    <p:sldId id="487" r:id="rId63"/>
    <p:sldId id="488" r:id="rId64"/>
    <p:sldId id="489" r:id="rId65"/>
    <p:sldId id="490" r:id="rId66"/>
    <p:sldId id="491" r:id="rId67"/>
    <p:sldId id="492" r:id="rId68"/>
    <p:sldId id="493" r:id="rId69"/>
    <p:sldId id="494" r:id="rId70"/>
    <p:sldId id="495" r:id="rId71"/>
    <p:sldId id="496" r:id="rId72"/>
    <p:sldId id="497" r:id="rId73"/>
    <p:sldId id="498" r:id="rId74"/>
    <p:sldId id="499" r:id="rId75"/>
    <p:sldId id="500" r:id="rId76"/>
    <p:sldId id="501" r:id="rId77"/>
    <p:sldId id="502" r:id="rId78"/>
    <p:sldId id="511" r:id="rId79"/>
    <p:sldId id="504" r:id="rId80"/>
    <p:sldId id="505" r:id="rId81"/>
    <p:sldId id="506" r:id="rId82"/>
    <p:sldId id="507" r:id="rId83"/>
    <p:sldId id="508" r:id="rId84"/>
    <p:sldId id="509" r:id="rId85"/>
    <p:sldId id="510" r:id="rId86"/>
    <p:sldId id="267" r:id="rId8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52" userDrawn="1">
          <p15:clr>
            <a:srgbClr val="A4A3A4"/>
          </p15:clr>
        </p15:guide>
        <p15:guide id="2" pos="29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p:restoredTop sz="94660"/>
  </p:normalViewPr>
  <p:slideViewPr>
    <p:cSldViewPr snapToGrid="0" showGuides="1">
      <p:cViewPr varScale="1">
        <p:scale>
          <a:sx n="80" d="100"/>
          <a:sy n="80" d="100"/>
        </p:scale>
        <p:origin x="-739" y="-67"/>
      </p:cViewPr>
      <p:guideLst>
        <p:guide orient="horz" pos="2052"/>
        <p:guide pos="2984"/>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0" Type="http://schemas.openxmlformats.org/officeDocument/2006/relationships/tableStyles" Target="tableStyles.xml"/><Relationship Id="rId9" Type="http://schemas.openxmlformats.org/officeDocument/2006/relationships/slide" Target="slides/slide6.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themeOverride" Target="../theme/themeOverride1.xml"/><Relationship Id="rId1" Type="http://schemas.openxmlformats.org/officeDocument/2006/relationships/oleObject" Target="file:///C:\Users\Administrator\Desktop\11.xlsx" TargetMode="External"/></Relationships>
</file>

<file path=ppt/charts/_rels/chart2.xml.rels><?xml version="1.0" encoding="UTF-8" standalone="yes"?>
<Relationships xmlns="http://schemas.openxmlformats.org/package/2006/relationships"><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themeOverride" Target="../theme/themeOverride2.xml"/><Relationship Id="rId1" Type="http://schemas.openxmlformats.org/officeDocument/2006/relationships/oleObject" Target="file:///C:\Users\Administrator\Desktop\11.xlsx" TargetMode="External"/></Relationships>
</file>

<file path=ppt/charts/_rels/chart3.xml.rels><?xml version="1.0" encoding="UTF-8" standalone="yes"?>
<Relationships xmlns="http://schemas.openxmlformats.org/package/2006/relationships"><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themeOverride" Target="../theme/themeOverride3.xml"/><Relationship Id="rId1" Type="http://schemas.openxmlformats.org/officeDocument/2006/relationships/oleObject" Target="file:///C:\Users\Administrator\Desktop\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a:defRPr lang="zh-CN"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a:t>              </a:t>
            </a:r>
            <a:r>
              <a:rPr lang="zh-CN" altLang="en-US">
                <a:solidFill>
                  <a:schemeClr val="tx1">
                    <a:lumMod val="10000"/>
                  </a:schemeClr>
                </a:solidFill>
                <a:uFillTx/>
              </a:rPr>
              <a:t>单位：万元</a:t>
            </a:r>
            <a:endParaRPr lang="zh-CN" altLang="en-US">
              <a:solidFill>
                <a:schemeClr val="tx1">
                  <a:lumMod val="10000"/>
                </a:schemeClr>
              </a:solidFill>
              <a:uFillTx/>
            </a:endParaRPr>
          </a:p>
        </c:rich>
      </c:tx>
      <c:layout>
        <c:manualLayout>
          <c:xMode val="edge"/>
          <c:yMode val="edge"/>
          <c:x val="0.605694444444444"/>
          <c:y val="0.0317197726724413"/>
        </c:manualLayout>
      </c:layout>
      <c:overlay val="0"/>
      <c:spPr>
        <a:noFill/>
        <a:ln>
          <a:noFill/>
        </a:ln>
        <a:effectLst/>
      </c:spPr>
    </c:title>
    <c:autoTitleDeleted val="0"/>
    <c:plotArea>
      <c:layout/>
      <c:barChart>
        <c:barDir val="col"/>
        <c:grouping val="clustered"/>
        <c:varyColors val="0"/>
        <c:ser>
          <c:idx val="0"/>
          <c:order val="0"/>
          <c:tx>
            <c:strRef>
              <c:f>[11.xlsx]Sheet3!$B$8</c:f>
              <c:strCache>
                <c:ptCount val="1"/>
                <c:pt idx="0">
                  <c:v>营业收入</c:v>
                </c:pt>
              </c:strCache>
            </c:strRef>
          </c:tx>
          <c:spPr>
            <a:blipFill rotWithShape="1">
              <a:blip xmlns:r="http://schemas.openxmlformats.org/officeDocument/2006/relationships" r:embed="rId3"/>
              <a:stretch>
                <a:fillRect/>
              </a:stretch>
            </a:blipFill>
            <a:ln>
              <a:noFill/>
            </a:ln>
            <a:effectLst>
              <a:outerShdw blurRad="76200" dir="13500000" sy="23000" kx="1200000" algn="br" rotWithShape="0">
                <a:prstClr val="black">
                  <a:alpha val="20000"/>
                </a:prstClr>
              </a:outerShdw>
            </a:effectLst>
          </c:spPr>
          <c:invertIfNegative val="0"/>
          <c:dPt>
            <c:idx val="1"/>
            <c:invertIfNegative val="0"/>
            <c:bubble3D val="0"/>
            <c:spPr>
              <a:blipFill rotWithShape="1">
                <a:blip xmlns:r="http://schemas.openxmlformats.org/officeDocument/2006/relationships" r:embed="rId3"/>
                <a:stretch>
                  <a:fillRect/>
                </a:stretch>
              </a:blipFill>
              <a:ln>
                <a:noFill/>
              </a:ln>
              <a:effectLst>
                <a:outerShdw blurRad="76200" dir="18900000" sy="23000" kx="-1200000" algn="bl" rotWithShape="0">
                  <a:prstClr val="black">
                    <a:alpha val="20000"/>
                  </a:prstClr>
                </a:outerShdw>
              </a:effectLst>
            </c:spPr>
          </c:dPt>
          <c:dLbls>
            <c:spPr>
              <a:noFill/>
              <a:ln>
                <a:noFill/>
              </a:ln>
              <a:effectLst/>
            </c:spPr>
            <c:txPr>
              <a:bodyPr rot="0" spcFirstLastPara="0" vertOverflow="ellipsis" vert="horz" wrap="square" lIns="38100" tIns="19050" rIns="38100" bIns="19050" anchor="ctr" anchorCtr="1" forceAA="0"/>
              <a:lstStyle/>
              <a:p>
                <a:pPr>
                  <a:defRPr lang="zh-CN" sz="1400" b="0" i="0" u="none" strike="noStrike" kern="1200" cap="none" spc="0" normalizeH="0" baseline="0">
                    <a:solidFill>
                      <a:schemeClr val="tx1">
                        <a:lumMod val="10000"/>
                      </a:schemeClr>
                    </a:solidFill>
                    <a:uFill>
                      <a:solidFill>
                        <a:schemeClr val="tx1">
                          <a:lumMod val="75000"/>
                          <a:lumOff val="2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[11.xlsx]Sheet3!$C$7:$D$7</c:f>
              <c:strCache>
                <c:ptCount val="2"/>
                <c:pt idx="0">
                  <c:v>中科公司</c:v>
                </c:pt>
                <c:pt idx="1">
                  <c:v>悦达公司</c:v>
                </c:pt>
              </c:strCache>
            </c:strRef>
          </c:cat>
          <c:val>
            <c:numRef>
              <c:f>[11.xlsx]Sheet3!$C$8:$D$8</c:f>
              <c:numCache>
                <c:formatCode>General</c:formatCode>
                <c:ptCount val="2"/>
                <c:pt idx="0">
                  <c:v>2000</c:v>
                </c:pt>
                <c:pt idx="1">
                  <c:v>1000</c:v>
                </c:pt>
              </c:numCache>
            </c:numRef>
          </c:val>
        </c:ser>
        <c:ser>
          <c:idx val="1"/>
          <c:order val="1"/>
          <c:tx>
            <c:strRef>
              <c:f>[11.xlsx]Sheet3!$B$9</c:f>
              <c:strCache>
                <c:ptCount val="1"/>
                <c:pt idx="0">
                  <c:v>净利润</c:v>
                </c:pt>
              </c:strCache>
            </c:strRef>
          </c:tx>
          <c:spPr>
            <a:blipFill rotWithShape="1">
              <a:blip xmlns:r="http://schemas.openxmlformats.org/officeDocument/2006/relationships" r:embed="rId4"/>
              <a:stretch>
                <a:fillRect/>
              </a:stretch>
            </a:blipFill>
            <a:ln>
              <a:noFill/>
            </a:ln>
            <a:effectLst/>
          </c:spPr>
          <c:invertIfNegative val="0"/>
          <c:dPt>
            <c:idx val="0"/>
            <c:invertIfNegative val="0"/>
            <c:bubble3D val="0"/>
            <c:spPr>
              <a:blipFill rotWithShape="1">
                <a:blip xmlns:r="http://schemas.openxmlformats.org/officeDocument/2006/relationships" r:embed="rId4"/>
                <a:stretch>
                  <a:fillRect/>
                </a:stretch>
              </a:blipFill>
              <a:ln>
                <a:noFill/>
              </a:ln>
              <a:effectLst>
                <a:outerShdw blurRad="76200" dir="13500000" sy="23000" kx="1200000" algn="br" rotWithShape="0">
                  <a:prstClr val="black">
                    <a:alpha val="20000"/>
                  </a:prstClr>
                </a:outerShdw>
              </a:effectLst>
            </c:spPr>
          </c:dPt>
          <c:dPt>
            <c:idx val="1"/>
            <c:invertIfNegative val="0"/>
            <c:bubble3D val="0"/>
            <c:spPr>
              <a:blipFill rotWithShape="1">
                <a:blip xmlns:r="http://schemas.openxmlformats.org/officeDocument/2006/relationships" r:embed="rId4"/>
                <a:stretch>
                  <a:fillRect/>
                </a:stretch>
              </a:blipFill>
              <a:ln>
                <a:noFill/>
              </a:ln>
              <a:effectLst>
                <a:outerShdw blurRad="76200" dir="18900000" sy="23000" kx="-1200000" algn="bl" rotWithShape="0">
                  <a:prstClr val="black">
                    <a:alpha val="20000"/>
                  </a:prstClr>
                </a:outerShdw>
              </a:effectLst>
            </c:spPr>
          </c:dPt>
          <c:dLbls>
            <c:spPr>
              <a:noFill/>
              <a:ln>
                <a:noFill/>
              </a:ln>
              <a:effectLst/>
            </c:spPr>
            <c:txPr>
              <a:bodyPr rot="0" spcFirstLastPara="0" vertOverflow="ellipsis" vert="horz" wrap="square" lIns="38100" tIns="19050" rIns="38100" bIns="19050" anchor="ctr" anchorCtr="1" forceAA="0"/>
              <a:lstStyle/>
              <a:p>
                <a:pPr>
                  <a:defRPr lang="zh-CN" sz="1400" b="0" i="0" u="none" strike="noStrike" kern="1200" cap="none" spc="0" normalizeH="0" baseline="0">
                    <a:solidFill>
                      <a:schemeClr val="tx1">
                        <a:lumMod val="10000"/>
                      </a:schemeClr>
                    </a:solidFill>
                    <a:uFill>
                      <a:solidFill>
                        <a:schemeClr val="tx1">
                          <a:lumMod val="75000"/>
                          <a:lumOff val="2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[11.xlsx]Sheet3!$C$7:$D$7</c:f>
              <c:strCache>
                <c:ptCount val="2"/>
                <c:pt idx="0">
                  <c:v>中科公司</c:v>
                </c:pt>
                <c:pt idx="1">
                  <c:v>悦达公司</c:v>
                </c:pt>
              </c:strCache>
            </c:strRef>
          </c:cat>
          <c:val>
            <c:numRef>
              <c:f>[11.xlsx]Sheet3!$C$9:$D$9</c:f>
              <c:numCache>
                <c:formatCode>General</c:formatCode>
                <c:ptCount val="2"/>
                <c:pt idx="0">
                  <c:v>260</c:v>
                </c:pt>
                <c:pt idx="1">
                  <c:v>150</c:v>
                </c:pt>
              </c:numCache>
            </c:numRef>
          </c:val>
        </c:ser>
        <c:dLbls>
          <c:showLegendKey val="0"/>
          <c:showVal val="1"/>
          <c:showCatName val="0"/>
          <c:showSerName val="0"/>
          <c:showPercent val="0"/>
          <c:showBubbleSize val="0"/>
        </c:dLbls>
        <c:gapWidth val="150"/>
        <c:overlap val="-25"/>
        <c:axId val="172341120"/>
        <c:axId val="172342656"/>
      </c:barChart>
      <c:catAx>
        <c:axId val="172341120"/>
        <c:scaling>
          <c:orientation val="minMax"/>
        </c:scaling>
        <c:delete val="0"/>
        <c:axPos val="b"/>
        <c:numFmt formatCode="General" sourceLinked="0"/>
        <c:majorTickMark val="none"/>
        <c:minorTickMark val="none"/>
        <c:tickLblPos val="nextTo"/>
        <c:spPr>
          <a:noFill/>
          <a:ln w="9525" cap="flat" cmpd="sng" algn="ctr">
            <a:noFill/>
            <a:prstDash val="solid"/>
            <a:round/>
          </a:ln>
          <a:effectLst/>
        </c:spPr>
        <c:txPr>
          <a:bodyPr rot="-60000000" spcFirstLastPara="0" vertOverflow="ellipsis" vert="horz" wrap="square" anchor="ctr" anchorCtr="1" forceAA="0"/>
          <a:lstStyle/>
          <a:p>
            <a:pPr>
              <a:defRPr lang="zh-CN" sz="1400" b="0" i="0" u="none" strike="noStrike" kern="1200" cap="none" spc="0" normalizeH="0" baseline="0">
                <a:solidFill>
                  <a:schemeClr val="tx1">
                    <a:lumMod val="10000"/>
                  </a:schemeClr>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72342656"/>
        <c:crosses val="autoZero"/>
        <c:auto val="1"/>
        <c:lblAlgn val="ctr"/>
        <c:lblOffset val="100"/>
        <c:noMultiLvlLbl val="0"/>
      </c:catAx>
      <c:valAx>
        <c:axId val="172342656"/>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72341120"/>
        <c:crosses val="autoZero"/>
        <c:crossBetween val="between"/>
      </c:valAx>
      <c:spPr>
        <a:noFill/>
        <a:ln>
          <a:noFill/>
        </a:ln>
        <a:effectLst/>
      </c:spPr>
    </c:plotArea>
    <c:legend>
      <c:legendPos val="t"/>
      <c:legendEntry>
        <c:idx val="0"/>
        <c:txPr>
          <a:bodyPr rot="0" spcFirstLastPara="0" vertOverflow="ellipsis" vert="horz" wrap="square" anchor="ctr" anchorCtr="1" forceAA="0"/>
          <a:lstStyle/>
          <a:p>
            <a:pPr>
              <a:defRPr lang="zh-CN" sz="1600" b="0" i="0" u="none" strike="noStrike" kern="1200" cap="none" spc="0" normalizeH="0" baseline="0">
                <a:solidFill>
                  <a:schemeClr val="tx1">
                    <a:lumMod val="10000"/>
                  </a:schemeClr>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forceAA="0"/>
          <a:lstStyle/>
          <a:p>
            <a:pPr>
              <a:defRPr lang="zh-CN" sz="1600" b="0" i="0" u="none" strike="noStrike" kern="1200" cap="none" spc="0" normalizeH="0" baseline="0">
                <a:solidFill>
                  <a:schemeClr val="tx1">
                    <a:lumMod val="10000"/>
                  </a:schemeClr>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forceAA="0"/>
        <a:lstStyle/>
        <a:p>
          <a:pPr>
            <a:defRPr lang="zh-CN" sz="1600" b="0" i="0" u="none" strike="noStrike" kern="1200" cap="none" spc="0" normalizeH="0" baseline="0">
              <a:solidFill>
                <a:schemeClr val="tx1">
                  <a:lumMod val="10000"/>
                </a:schemeClr>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extLst>
      <c:ext uri="{0b15fc19-7d7d-44ad-8c2d-2c3a37ce22c3}">
        <chartProps xmlns="https://web.wps.cn/et/2018/main" chartId="{f461825a-e38b-413a-8771-0cf689dc8347}"/>
      </c:ext>
    </c:extLst>
  </c:chart>
  <c:spPr>
    <a:solidFill>
      <a:schemeClr val="bg1"/>
    </a:solidFill>
    <a:ln w="9525" cap="flat" cmpd="sng" algn="ctr">
      <a:solidFill>
        <a:srgbClr val="E8E8E8"/>
      </a:solidFill>
      <a:round/>
    </a:ln>
    <a:effectLst>
      <a:outerShdw blurRad="63500" dist="37357" dir="2700000" sx="0" sy="0" rotWithShape="0">
        <a:scrgbClr r="0" g="0" b="0"/>
      </a:outerShdw>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a:defRPr lang="zh-CN"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a:t>              </a:t>
            </a:r>
            <a:r>
              <a:rPr lang="zh-CN" altLang="en-US">
                <a:solidFill>
                  <a:schemeClr val="tx1">
                    <a:lumMod val="10000"/>
                  </a:schemeClr>
                </a:solidFill>
                <a:uFillTx/>
              </a:rPr>
              <a:t>单位：万元</a:t>
            </a:r>
            <a:endParaRPr lang="zh-CN" altLang="en-US">
              <a:solidFill>
                <a:schemeClr val="tx1">
                  <a:lumMod val="10000"/>
                </a:schemeClr>
              </a:solidFill>
              <a:uFillTx/>
            </a:endParaRPr>
          </a:p>
        </c:rich>
      </c:tx>
      <c:layout>
        <c:manualLayout>
          <c:xMode val="edge"/>
          <c:yMode val="edge"/>
          <c:x val="0.572217572656696"/>
          <c:y val="0.0314439063311809"/>
        </c:manualLayout>
      </c:layout>
      <c:overlay val="0"/>
      <c:spPr>
        <a:noFill/>
        <a:ln>
          <a:noFill/>
        </a:ln>
        <a:effectLst/>
      </c:spPr>
    </c:title>
    <c:autoTitleDeleted val="0"/>
    <c:plotArea>
      <c:layout/>
      <c:barChart>
        <c:barDir val="col"/>
        <c:grouping val="clustered"/>
        <c:varyColors val="0"/>
        <c:ser>
          <c:idx val="0"/>
          <c:order val="0"/>
          <c:tx>
            <c:strRef>
              <c:f>[11.xlsx]Sheet3!$B$8</c:f>
              <c:strCache>
                <c:ptCount val="1"/>
                <c:pt idx="0">
                  <c:v>营业收入</c:v>
                </c:pt>
              </c:strCache>
            </c:strRef>
          </c:tx>
          <c:spPr>
            <a:blipFill rotWithShape="1">
              <a:blip xmlns:r="http://schemas.openxmlformats.org/officeDocument/2006/relationships" r:embed="rId3"/>
              <a:stretch>
                <a:fillRect/>
              </a:stretch>
            </a:blipFill>
            <a:ln>
              <a:noFill/>
            </a:ln>
            <a:effectLst>
              <a:outerShdw blurRad="76200" dir="13500000" sy="23000" kx="1200000" algn="br" rotWithShape="0">
                <a:prstClr val="black">
                  <a:alpha val="20000"/>
                </a:prstClr>
              </a:outerShdw>
            </a:effectLst>
          </c:spPr>
          <c:invertIfNegative val="0"/>
          <c:dPt>
            <c:idx val="1"/>
            <c:invertIfNegative val="0"/>
            <c:bubble3D val="0"/>
            <c:spPr>
              <a:blipFill rotWithShape="1">
                <a:blip xmlns:r="http://schemas.openxmlformats.org/officeDocument/2006/relationships" r:embed="rId3"/>
                <a:stretch>
                  <a:fillRect/>
                </a:stretch>
              </a:blipFill>
              <a:ln>
                <a:noFill/>
              </a:ln>
              <a:effectLst>
                <a:outerShdw blurRad="76200" dir="18900000" sy="23000" kx="-1200000" algn="bl" rotWithShape="0">
                  <a:prstClr val="black">
                    <a:alpha val="20000"/>
                  </a:prstClr>
                </a:outerShdw>
              </a:effectLst>
            </c:spPr>
          </c:dPt>
          <c:dLbls>
            <c:spPr>
              <a:noFill/>
              <a:ln>
                <a:noFill/>
              </a:ln>
              <a:effectLst/>
            </c:spPr>
            <c:txPr>
              <a:bodyPr rot="0" spcFirstLastPara="0" vertOverflow="ellipsis" vert="horz" wrap="square" lIns="38100" tIns="19050" rIns="38100" bIns="19050" anchor="ctr" anchorCtr="1" forceAA="0"/>
              <a:lstStyle/>
              <a:p>
                <a:pPr>
                  <a:defRPr lang="zh-CN" sz="1400" b="0" i="0" u="none" strike="noStrike" kern="1200" cap="none" spc="0" normalizeH="0" baseline="0">
                    <a:solidFill>
                      <a:schemeClr val="tx1">
                        <a:lumMod val="10000"/>
                      </a:schemeClr>
                    </a:solidFill>
                    <a:uFill>
                      <a:solidFill>
                        <a:schemeClr val="tx1">
                          <a:lumMod val="75000"/>
                          <a:lumOff val="2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[11.xlsx]Sheet3!$C$7:$D$7</c:f>
              <c:strCache>
                <c:ptCount val="2"/>
                <c:pt idx="0">
                  <c:v>中科公司</c:v>
                </c:pt>
                <c:pt idx="1">
                  <c:v>悦达公司</c:v>
                </c:pt>
              </c:strCache>
            </c:strRef>
          </c:cat>
          <c:val>
            <c:numRef>
              <c:f>[11.xlsx]Sheet3!$C$8:$D$8</c:f>
              <c:numCache>
                <c:formatCode>General</c:formatCode>
                <c:ptCount val="2"/>
                <c:pt idx="0">
                  <c:v>2000</c:v>
                </c:pt>
                <c:pt idx="1">
                  <c:v>1000</c:v>
                </c:pt>
              </c:numCache>
            </c:numRef>
          </c:val>
        </c:ser>
        <c:ser>
          <c:idx val="1"/>
          <c:order val="1"/>
          <c:tx>
            <c:strRef>
              <c:f>[11.xlsx]Sheet3!$B$9</c:f>
              <c:strCache>
                <c:ptCount val="1"/>
                <c:pt idx="0">
                  <c:v>净利润</c:v>
                </c:pt>
              </c:strCache>
            </c:strRef>
          </c:tx>
          <c:spPr>
            <a:blipFill rotWithShape="1">
              <a:blip xmlns:r="http://schemas.openxmlformats.org/officeDocument/2006/relationships" r:embed="rId4"/>
              <a:stretch>
                <a:fillRect/>
              </a:stretch>
            </a:blipFill>
            <a:ln>
              <a:noFill/>
            </a:ln>
            <a:effectLst/>
          </c:spPr>
          <c:invertIfNegative val="0"/>
          <c:dPt>
            <c:idx val="0"/>
            <c:invertIfNegative val="0"/>
            <c:bubble3D val="0"/>
            <c:spPr>
              <a:blipFill rotWithShape="1">
                <a:blip xmlns:r="http://schemas.openxmlformats.org/officeDocument/2006/relationships" r:embed="rId4"/>
                <a:stretch>
                  <a:fillRect/>
                </a:stretch>
              </a:blipFill>
              <a:ln>
                <a:noFill/>
              </a:ln>
              <a:effectLst>
                <a:outerShdw blurRad="76200" dir="13500000" sy="23000" kx="1200000" algn="br" rotWithShape="0">
                  <a:prstClr val="black">
                    <a:alpha val="20000"/>
                  </a:prstClr>
                </a:outerShdw>
              </a:effectLst>
            </c:spPr>
          </c:dPt>
          <c:dPt>
            <c:idx val="1"/>
            <c:invertIfNegative val="0"/>
            <c:bubble3D val="0"/>
            <c:spPr>
              <a:blipFill rotWithShape="1">
                <a:blip xmlns:r="http://schemas.openxmlformats.org/officeDocument/2006/relationships" r:embed="rId4"/>
                <a:stretch>
                  <a:fillRect/>
                </a:stretch>
              </a:blipFill>
              <a:ln>
                <a:noFill/>
              </a:ln>
              <a:effectLst>
                <a:outerShdw blurRad="76200" dir="18900000" sy="23000" kx="-1200000" algn="bl" rotWithShape="0">
                  <a:prstClr val="black">
                    <a:alpha val="20000"/>
                  </a:prstClr>
                </a:outerShdw>
              </a:effectLst>
            </c:spPr>
          </c:dPt>
          <c:dLbls>
            <c:spPr>
              <a:noFill/>
              <a:ln>
                <a:noFill/>
              </a:ln>
              <a:effectLst/>
            </c:spPr>
            <c:txPr>
              <a:bodyPr rot="0" spcFirstLastPara="0" vertOverflow="ellipsis" vert="horz" wrap="square" lIns="38100" tIns="19050" rIns="38100" bIns="19050" anchor="ctr" anchorCtr="1" forceAA="0"/>
              <a:lstStyle/>
              <a:p>
                <a:pPr>
                  <a:defRPr lang="zh-CN" sz="1400" b="0" i="0" u="none" strike="noStrike" kern="1200" cap="none" spc="0" normalizeH="0" baseline="0">
                    <a:solidFill>
                      <a:schemeClr val="tx1">
                        <a:lumMod val="10000"/>
                      </a:schemeClr>
                    </a:solidFill>
                    <a:uFill>
                      <a:solidFill>
                        <a:schemeClr val="tx1">
                          <a:lumMod val="75000"/>
                          <a:lumOff val="2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[11.xlsx]Sheet3!$C$7:$D$7</c:f>
              <c:strCache>
                <c:ptCount val="2"/>
                <c:pt idx="0">
                  <c:v>中科公司</c:v>
                </c:pt>
                <c:pt idx="1">
                  <c:v>悦达公司</c:v>
                </c:pt>
              </c:strCache>
            </c:strRef>
          </c:cat>
          <c:val>
            <c:numRef>
              <c:f>[11.xlsx]Sheet3!$C$9:$D$9</c:f>
              <c:numCache>
                <c:formatCode>General</c:formatCode>
                <c:ptCount val="2"/>
                <c:pt idx="0">
                  <c:v>260</c:v>
                </c:pt>
                <c:pt idx="1">
                  <c:v>150</c:v>
                </c:pt>
              </c:numCache>
            </c:numRef>
          </c:val>
        </c:ser>
        <c:dLbls>
          <c:showLegendKey val="0"/>
          <c:showVal val="1"/>
          <c:showCatName val="0"/>
          <c:showSerName val="0"/>
          <c:showPercent val="0"/>
          <c:showBubbleSize val="0"/>
        </c:dLbls>
        <c:gapWidth val="150"/>
        <c:overlap val="-25"/>
        <c:axId val="172827392"/>
        <c:axId val="172829696"/>
      </c:barChart>
      <c:catAx>
        <c:axId val="172827392"/>
        <c:scaling>
          <c:orientation val="minMax"/>
        </c:scaling>
        <c:delete val="0"/>
        <c:axPos val="b"/>
        <c:numFmt formatCode="General" sourceLinked="0"/>
        <c:majorTickMark val="none"/>
        <c:minorTickMark val="none"/>
        <c:tickLblPos val="nextTo"/>
        <c:spPr>
          <a:noFill/>
          <a:ln w="9525" cap="flat" cmpd="sng" algn="ctr">
            <a:noFill/>
            <a:prstDash val="solid"/>
            <a:round/>
          </a:ln>
          <a:effectLst/>
        </c:spPr>
        <c:txPr>
          <a:bodyPr rot="-60000000" spcFirstLastPara="0" vertOverflow="ellipsis" vert="horz" wrap="square" anchor="ctr" anchorCtr="1" forceAA="0"/>
          <a:lstStyle/>
          <a:p>
            <a:pPr>
              <a:defRPr lang="zh-CN" sz="1400" b="0" i="0" u="none" strike="noStrike" kern="1200" cap="none" spc="0" normalizeH="0" baseline="0">
                <a:solidFill>
                  <a:schemeClr val="tx1">
                    <a:lumMod val="10000"/>
                  </a:schemeClr>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72829696"/>
        <c:crosses val="autoZero"/>
        <c:auto val="1"/>
        <c:lblAlgn val="ctr"/>
        <c:lblOffset val="100"/>
        <c:noMultiLvlLbl val="0"/>
      </c:catAx>
      <c:valAx>
        <c:axId val="172829696"/>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72827392"/>
        <c:crosses val="autoZero"/>
        <c:crossBetween val="between"/>
      </c:valAx>
      <c:spPr>
        <a:noFill/>
        <a:ln>
          <a:noFill/>
        </a:ln>
        <a:effectLst/>
      </c:spPr>
    </c:plotArea>
    <c:legend>
      <c:legendPos val="t"/>
      <c:legendEntry>
        <c:idx val="0"/>
        <c:txPr>
          <a:bodyPr rot="0" spcFirstLastPara="0" vertOverflow="ellipsis" vert="horz" wrap="square" anchor="ctr" anchorCtr="1" forceAA="0"/>
          <a:lstStyle/>
          <a:p>
            <a:pPr>
              <a:defRPr lang="zh-CN" sz="1600" b="0" i="0" u="none" strike="noStrike" kern="1200" cap="none" spc="0" normalizeH="0" baseline="0">
                <a:solidFill>
                  <a:schemeClr val="tx1">
                    <a:lumMod val="10000"/>
                  </a:schemeClr>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forceAA="0"/>
          <a:lstStyle/>
          <a:p>
            <a:pPr>
              <a:defRPr lang="zh-CN" sz="1600" b="0" i="0" u="none" strike="noStrike" kern="1200" cap="none" spc="0" normalizeH="0" baseline="0">
                <a:solidFill>
                  <a:schemeClr val="tx1">
                    <a:lumMod val="10000"/>
                  </a:schemeClr>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forceAA="0"/>
        <a:lstStyle/>
        <a:p>
          <a:pPr>
            <a:defRPr lang="zh-CN" sz="1600" b="0" i="0" u="none" strike="noStrike" kern="1200" cap="none" spc="0" normalizeH="0" baseline="0">
              <a:solidFill>
                <a:schemeClr val="tx1">
                  <a:lumMod val="10000"/>
                </a:schemeClr>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extLst>
      <c:ext uri="{0b15fc19-7d7d-44ad-8c2d-2c3a37ce22c3}">
        <chartProps xmlns="https://web.wps.cn/et/2018/main" chartId="{a22f22a0-6e76-4d5e-980c-5fea8bc4f127}"/>
      </c:ext>
    </c:extLst>
  </c:chart>
  <c:spPr>
    <a:solidFill>
      <a:schemeClr val="bg1"/>
    </a:solidFill>
    <a:ln w="9525" cap="flat" cmpd="sng" algn="ctr">
      <a:solidFill>
        <a:srgbClr val="F1F1F1"/>
      </a:solidFill>
      <a:round/>
    </a:ln>
    <a:effectLst>
      <a:outerShdw blurRad="63500" dist="37357" dir="2700000" sx="0" sy="0" rotWithShape="0">
        <a:scrgbClr r="0" g="0" b="0"/>
      </a:outerShdw>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a:defRPr lang="zh-CN"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a:t>   </a:t>
            </a:r>
            <a:r>
              <a:rPr lang="zh-CN" altLang="en-US">
                <a:solidFill>
                  <a:schemeClr val="tx1">
                    <a:lumMod val="10000"/>
                  </a:schemeClr>
                </a:solidFill>
                <a:uFillTx/>
              </a:rPr>
              <a:t>单位：万元</a:t>
            </a:r>
            <a:endParaRPr lang="zh-CN" altLang="en-US">
              <a:solidFill>
                <a:schemeClr val="tx1">
                  <a:lumMod val="10000"/>
                </a:schemeClr>
              </a:solidFill>
              <a:uFillTx/>
            </a:endParaRPr>
          </a:p>
        </c:rich>
      </c:tx>
      <c:layout>
        <c:manualLayout>
          <c:xMode val="edge"/>
          <c:yMode val="edge"/>
          <c:x val="0.605694444444444"/>
          <c:y val="0.0363425925925926"/>
        </c:manualLayout>
      </c:layout>
      <c:overlay val="0"/>
      <c:spPr>
        <a:noFill/>
        <a:ln>
          <a:noFill/>
        </a:ln>
        <a:effectLst/>
      </c:spPr>
    </c:title>
    <c:autoTitleDeleted val="0"/>
    <c:plotArea>
      <c:layout/>
      <c:barChart>
        <c:barDir val="col"/>
        <c:grouping val="clustered"/>
        <c:varyColors val="0"/>
        <c:ser>
          <c:idx val="0"/>
          <c:order val="0"/>
          <c:tx>
            <c:strRef>
              <c:f>[11.xlsx]Sheet3!$B$8</c:f>
              <c:strCache>
                <c:ptCount val="1"/>
                <c:pt idx="0">
                  <c:v>营业收入</c:v>
                </c:pt>
              </c:strCache>
            </c:strRef>
          </c:tx>
          <c:spPr>
            <a:blipFill rotWithShape="1">
              <a:blip xmlns:r="http://schemas.openxmlformats.org/officeDocument/2006/relationships" r:embed="rId3"/>
              <a:stretch>
                <a:fillRect/>
              </a:stretch>
            </a:blipFill>
            <a:ln>
              <a:noFill/>
            </a:ln>
            <a:effectLst>
              <a:outerShdw blurRad="76200" dir="13500000" sy="23000" kx="1200000" algn="br" rotWithShape="0">
                <a:prstClr val="black">
                  <a:alpha val="20000"/>
                </a:prstClr>
              </a:outerShdw>
            </a:effectLst>
          </c:spPr>
          <c:invertIfNegative val="0"/>
          <c:dPt>
            <c:idx val="1"/>
            <c:invertIfNegative val="0"/>
            <c:bubble3D val="0"/>
            <c:spPr>
              <a:blipFill rotWithShape="1">
                <a:blip xmlns:r="http://schemas.openxmlformats.org/officeDocument/2006/relationships" r:embed="rId3"/>
                <a:stretch>
                  <a:fillRect/>
                </a:stretch>
              </a:blipFill>
              <a:ln>
                <a:noFill/>
              </a:ln>
              <a:effectLst>
                <a:outerShdw blurRad="76200" dir="18900000" sy="23000" kx="-1200000" algn="bl" rotWithShape="0">
                  <a:prstClr val="black">
                    <a:alpha val="20000"/>
                  </a:prstClr>
                </a:outerShdw>
              </a:effectLst>
            </c:spPr>
          </c:dPt>
          <c:dLbls>
            <c:spPr>
              <a:noFill/>
              <a:ln>
                <a:noFill/>
              </a:ln>
              <a:effectLst/>
            </c:spPr>
            <c:txPr>
              <a:bodyPr rot="0" spcFirstLastPara="0" vertOverflow="ellipsis" vert="horz" wrap="square" lIns="38100" tIns="19050" rIns="38100" bIns="19050" anchor="ctr" anchorCtr="1" forceAA="0"/>
              <a:lstStyle/>
              <a:p>
                <a:pPr>
                  <a:defRPr lang="zh-CN" sz="1400" b="0" i="0" u="none" strike="noStrike" kern="1200" cap="none" spc="0" normalizeH="0" baseline="0">
                    <a:solidFill>
                      <a:schemeClr val="tx1">
                        <a:lumMod val="10000"/>
                      </a:schemeClr>
                    </a:solidFill>
                    <a:uFill>
                      <a:solidFill>
                        <a:schemeClr val="tx1">
                          <a:lumMod val="75000"/>
                          <a:lumOff val="2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[11.xlsx]Sheet3!$C$7:$D$7</c:f>
              <c:strCache>
                <c:ptCount val="2"/>
                <c:pt idx="0">
                  <c:v>中科公司</c:v>
                </c:pt>
                <c:pt idx="1">
                  <c:v>悦达公司</c:v>
                </c:pt>
              </c:strCache>
            </c:strRef>
          </c:cat>
          <c:val>
            <c:numRef>
              <c:f>[11.xlsx]Sheet3!$C$8:$D$8</c:f>
              <c:numCache>
                <c:formatCode>General</c:formatCode>
                <c:ptCount val="2"/>
                <c:pt idx="0">
                  <c:v>2000</c:v>
                </c:pt>
                <c:pt idx="1">
                  <c:v>1000</c:v>
                </c:pt>
              </c:numCache>
            </c:numRef>
          </c:val>
        </c:ser>
        <c:ser>
          <c:idx val="1"/>
          <c:order val="1"/>
          <c:tx>
            <c:strRef>
              <c:f>[11.xlsx]Sheet3!$B$9</c:f>
              <c:strCache>
                <c:ptCount val="1"/>
                <c:pt idx="0">
                  <c:v>净利润</c:v>
                </c:pt>
              </c:strCache>
            </c:strRef>
          </c:tx>
          <c:spPr>
            <a:blipFill rotWithShape="1">
              <a:blip xmlns:r="http://schemas.openxmlformats.org/officeDocument/2006/relationships" r:embed="rId4"/>
              <a:stretch>
                <a:fillRect/>
              </a:stretch>
            </a:blipFill>
            <a:ln>
              <a:noFill/>
            </a:ln>
            <a:effectLst/>
          </c:spPr>
          <c:invertIfNegative val="0"/>
          <c:dPt>
            <c:idx val="0"/>
            <c:invertIfNegative val="0"/>
            <c:bubble3D val="0"/>
            <c:spPr>
              <a:blipFill rotWithShape="1">
                <a:blip xmlns:r="http://schemas.openxmlformats.org/officeDocument/2006/relationships" r:embed="rId4"/>
                <a:stretch>
                  <a:fillRect/>
                </a:stretch>
              </a:blipFill>
              <a:ln>
                <a:noFill/>
              </a:ln>
              <a:effectLst>
                <a:outerShdw blurRad="76200" dir="13500000" sy="23000" kx="1200000" algn="br" rotWithShape="0">
                  <a:prstClr val="black">
                    <a:alpha val="20000"/>
                  </a:prstClr>
                </a:outerShdw>
              </a:effectLst>
            </c:spPr>
          </c:dPt>
          <c:dPt>
            <c:idx val="1"/>
            <c:invertIfNegative val="0"/>
            <c:bubble3D val="0"/>
            <c:spPr>
              <a:blipFill rotWithShape="1">
                <a:blip xmlns:r="http://schemas.openxmlformats.org/officeDocument/2006/relationships" r:embed="rId4"/>
                <a:stretch>
                  <a:fillRect/>
                </a:stretch>
              </a:blipFill>
              <a:ln>
                <a:noFill/>
              </a:ln>
              <a:effectLst>
                <a:outerShdw blurRad="76200" dir="18900000" sy="23000" kx="-1200000" algn="bl" rotWithShape="0">
                  <a:prstClr val="black">
                    <a:alpha val="20000"/>
                  </a:prstClr>
                </a:outerShdw>
              </a:effectLst>
            </c:spPr>
          </c:dPt>
          <c:dLbls>
            <c:spPr>
              <a:noFill/>
              <a:ln>
                <a:noFill/>
              </a:ln>
              <a:effectLst/>
            </c:spPr>
            <c:txPr>
              <a:bodyPr rot="0" spcFirstLastPara="0" vertOverflow="ellipsis" vert="horz" wrap="square" lIns="38100" tIns="19050" rIns="38100" bIns="19050" anchor="ctr" anchorCtr="1" forceAA="0"/>
              <a:lstStyle/>
              <a:p>
                <a:pPr>
                  <a:defRPr lang="zh-CN" sz="1400" b="0" i="0" u="none" strike="noStrike" kern="1200" cap="none" spc="0" normalizeH="0" baseline="0">
                    <a:solidFill>
                      <a:schemeClr val="tx1">
                        <a:lumMod val="10000"/>
                      </a:schemeClr>
                    </a:solidFill>
                    <a:uFill>
                      <a:solidFill>
                        <a:schemeClr val="tx1">
                          <a:lumMod val="75000"/>
                          <a:lumOff val="2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[11.xlsx]Sheet3!$C$7:$D$7</c:f>
              <c:strCache>
                <c:ptCount val="2"/>
                <c:pt idx="0">
                  <c:v>中科公司</c:v>
                </c:pt>
                <c:pt idx="1">
                  <c:v>悦达公司</c:v>
                </c:pt>
              </c:strCache>
            </c:strRef>
          </c:cat>
          <c:val>
            <c:numRef>
              <c:f>[11.xlsx]Sheet3!$C$9:$D$9</c:f>
              <c:numCache>
                <c:formatCode>General</c:formatCode>
                <c:ptCount val="2"/>
                <c:pt idx="0">
                  <c:v>260</c:v>
                </c:pt>
                <c:pt idx="1">
                  <c:v>150</c:v>
                </c:pt>
              </c:numCache>
            </c:numRef>
          </c:val>
        </c:ser>
        <c:dLbls>
          <c:showLegendKey val="0"/>
          <c:showVal val="1"/>
          <c:showCatName val="0"/>
          <c:showSerName val="0"/>
          <c:showPercent val="0"/>
          <c:showBubbleSize val="0"/>
        </c:dLbls>
        <c:gapWidth val="150"/>
        <c:overlap val="-25"/>
        <c:axId val="196378624"/>
        <c:axId val="196380544"/>
      </c:barChart>
      <c:catAx>
        <c:axId val="196378624"/>
        <c:scaling>
          <c:orientation val="minMax"/>
        </c:scaling>
        <c:delete val="0"/>
        <c:axPos val="b"/>
        <c:numFmt formatCode="General" sourceLinked="0"/>
        <c:majorTickMark val="none"/>
        <c:minorTickMark val="none"/>
        <c:tickLblPos val="nextTo"/>
        <c:spPr>
          <a:noFill/>
          <a:ln w="9525" cap="flat" cmpd="sng" algn="ctr">
            <a:noFill/>
            <a:prstDash val="solid"/>
            <a:round/>
          </a:ln>
          <a:effectLst/>
        </c:spPr>
        <c:txPr>
          <a:bodyPr rot="-60000000" spcFirstLastPara="0" vertOverflow="ellipsis" vert="horz" wrap="square" anchor="ctr" anchorCtr="1" forceAA="0"/>
          <a:lstStyle/>
          <a:p>
            <a:pPr>
              <a:defRPr lang="zh-CN" sz="1400" b="0" i="0" u="none" strike="noStrike" kern="1200" cap="none" spc="0" normalizeH="0" baseline="0">
                <a:solidFill>
                  <a:schemeClr val="tx1">
                    <a:lumMod val="10000"/>
                  </a:schemeClr>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96380544"/>
        <c:crosses val="autoZero"/>
        <c:auto val="1"/>
        <c:lblAlgn val="ctr"/>
        <c:lblOffset val="100"/>
        <c:noMultiLvlLbl val="0"/>
      </c:catAx>
      <c:valAx>
        <c:axId val="19638054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96378624"/>
        <c:crosses val="autoZero"/>
        <c:crossBetween val="between"/>
      </c:valAx>
      <c:spPr>
        <a:noFill/>
        <a:ln>
          <a:noFill/>
        </a:ln>
        <a:effectLst/>
      </c:spPr>
    </c:plotArea>
    <c:legend>
      <c:legendPos val="t"/>
      <c:legendEntry>
        <c:idx val="0"/>
        <c:txPr>
          <a:bodyPr rot="0" spcFirstLastPara="0" vertOverflow="ellipsis" vert="horz" wrap="square" anchor="ctr" anchorCtr="1" forceAA="0"/>
          <a:lstStyle/>
          <a:p>
            <a:pPr>
              <a:defRPr lang="zh-CN" sz="1600" b="0" i="0" u="none" strike="noStrike" kern="1200" cap="none" spc="0" normalizeH="0" baseline="0">
                <a:solidFill>
                  <a:schemeClr val="tx1">
                    <a:lumMod val="10000"/>
                  </a:schemeClr>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forceAA="0"/>
          <a:lstStyle/>
          <a:p>
            <a:pPr>
              <a:defRPr lang="zh-CN" sz="1600" b="0" i="0" u="none" strike="noStrike" kern="1200" cap="none" spc="0" normalizeH="0" baseline="0">
                <a:solidFill>
                  <a:schemeClr val="tx1">
                    <a:lumMod val="10000"/>
                  </a:schemeClr>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forceAA="0"/>
        <a:lstStyle/>
        <a:p>
          <a:pPr>
            <a:defRPr lang="zh-CN" sz="1600" b="0" i="0" u="none" strike="noStrike" kern="1200" cap="none" spc="0" normalizeH="0" baseline="0">
              <a:solidFill>
                <a:schemeClr val="tx1">
                  <a:lumMod val="10000"/>
                </a:schemeClr>
              </a:solidFill>
              <a:uFill>
                <a:solidFill>
                  <a:schemeClr val="tx1">
                    <a:lumMod val="65000"/>
                    <a:lumOff val="35000"/>
                  </a:schemeClr>
                </a:solidFill>
              </a:u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extLst>
      <c:ext uri="{0b15fc19-7d7d-44ad-8c2d-2c3a37ce22c3}">
        <chartProps xmlns="https://web.wps.cn/et/2018/main" chartId="{47fb03f8-1a95-4b9e-be38-ed0adac8ab81}"/>
      </c:ext>
    </c:extLst>
  </c:chart>
  <c:spPr>
    <a:solidFill>
      <a:schemeClr val="bg1"/>
    </a:solidFill>
    <a:ln w="12700" cap="flat" cmpd="sng" algn="ctr">
      <a:solidFill>
        <a:srgbClr val="F1F1F1">
          <a:lumMod val="10000"/>
        </a:srgbClr>
      </a:solidFill>
      <a:prstDash val="solid"/>
      <a:round/>
    </a:ln>
    <a:effectLst>
      <a:outerShdw blurRad="63500" dist="37357" dir="2700000" sx="0" sy="0" rotWithShape="0">
        <a:scrgbClr r="0" g="0" b="0"/>
      </a:outerShdw>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4" Type="http://schemas.openxmlformats.org/officeDocument/2006/relationships/image" Target="../media/image75.wmf"/><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2.vml.rels><?xml version="1.0" encoding="UTF-8" standalone="yes"?>
<Relationships xmlns="http://schemas.openxmlformats.org/package/2006/relationships"><Relationship Id="rId4" Type="http://schemas.openxmlformats.org/officeDocument/2006/relationships/image" Target="../media/image91.wmf"/><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59.wmf"/><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2662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smtClean="0"/>
          </a:p>
        </p:txBody>
      </p:sp>
      <p:sp>
        <p:nvSpPr>
          <p:cNvPr id="50180"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None/>
            </a:pPr>
            <a:fld id="{EC6CA074-9774-4BCA-9A11-3F3B63E5230D}" type="slidenum">
              <a:rPr lang="en-US" altLang="zh-CN" smtClean="0"/>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88067" name="备注占位符 2"/>
          <p:cNvSpPr>
            <a:spLocks noGrp="1" noChangeArrowheads="1"/>
          </p:cNvSpPr>
          <p:nvPr>
            <p:ph type="body" idx="4294967295"/>
          </p:nvPr>
        </p:nvSpPr>
        <p:spPr/>
        <p:txBody>
          <a:bodyPr/>
          <a:lstStyle/>
          <a:p>
            <a:pPr eaLnBrk="1" hangingPunct="1"/>
            <a:endParaRPr lang="zh-CN" altLang="en-US" smtClean="0"/>
          </a:p>
        </p:txBody>
      </p:sp>
      <p:sp>
        <p:nvSpPr>
          <p:cNvPr id="880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EB14B45-D79F-4505-A0EE-2CCD81E3A59D}"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89091" name="备注占位符 2"/>
          <p:cNvSpPr>
            <a:spLocks noGrp="1" noChangeArrowheads="1"/>
          </p:cNvSpPr>
          <p:nvPr>
            <p:ph type="body" idx="4294967295"/>
          </p:nvPr>
        </p:nvSpPr>
        <p:spPr/>
        <p:txBody>
          <a:bodyPr/>
          <a:lstStyle/>
          <a:p>
            <a:pPr eaLnBrk="1" hangingPunct="1"/>
            <a:endParaRPr lang="zh-CN" altLang="en-US" smtClean="0"/>
          </a:p>
        </p:txBody>
      </p:sp>
      <p:sp>
        <p:nvSpPr>
          <p:cNvPr id="890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2A507F9-1ECB-44C9-8638-E94FB621C8A1}"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90115" name="备注占位符 2"/>
          <p:cNvSpPr>
            <a:spLocks noGrp="1" noChangeArrowheads="1"/>
          </p:cNvSpPr>
          <p:nvPr>
            <p:ph type="body" idx="4294967295"/>
          </p:nvPr>
        </p:nvSpPr>
        <p:spPr/>
        <p:txBody>
          <a:bodyPr/>
          <a:lstStyle/>
          <a:p>
            <a:pPr eaLnBrk="1" hangingPunct="1"/>
            <a:endParaRPr lang="zh-CN" altLang="en-US" smtClean="0"/>
          </a:p>
        </p:txBody>
      </p:sp>
      <p:sp>
        <p:nvSpPr>
          <p:cNvPr id="901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D5A0501-E9B9-4FA2-A7A0-1B08E71B3BA9}"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91139" name="备注占位符 2"/>
          <p:cNvSpPr>
            <a:spLocks noGrp="1" noChangeArrowheads="1"/>
          </p:cNvSpPr>
          <p:nvPr>
            <p:ph type="body" idx="4294967295"/>
          </p:nvPr>
        </p:nvSpPr>
        <p:spPr/>
        <p:txBody>
          <a:bodyPr/>
          <a:lstStyle/>
          <a:p>
            <a:pPr eaLnBrk="1" hangingPunct="1"/>
            <a:endParaRPr lang="zh-CN" altLang="en-US" smtClean="0"/>
          </a:p>
        </p:txBody>
      </p:sp>
      <p:sp>
        <p:nvSpPr>
          <p:cNvPr id="911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85CA382-BCE8-4538-A546-F98FD7E42E1E}"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92163" name="备注占位符 2"/>
          <p:cNvSpPr>
            <a:spLocks noGrp="1" noChangeArrowheads="1"/>
          </p:cNvSpPr>
          <p:nvPr>
            <p:ph type="body" idx="4294967295"/>
          </p:nvPr>
        </p:nvSpPr>
        <p:spPr/>
        <p:txBody>
          <a:bodyPr/>
          <a:lstStyle/>
          <a:p>
            <a:pPr eaLnBrk="1" hangingPunct="1"/>
            <a:endParaRPr lang="zh-CN" altLang="en-US" smtClean="0"/>
          </a:p>
        </p:txBody>
      </p:sp>
      <p:sp>
        <p:nvSpPr>
          <p:cNvPr id="921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76B5FFC-8423-4C9F-B992-9270E50B1464}"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5779" name="备注占位符 2"/>
          <p:cNvSpPr>
            <a:spLocks noGrp="1" noChangeArrowheads="1"/>
          </p:cNvSpPr>
          <p:nvPr>
            <p:ph type="body" idx="4294967295"/>
          </p:nvPr>
        </p:nvSpPr>
        <p:spPr/>
        <p:txBody>
          <a:bodyPr/>
          <a:lstStyle/>
          <a:p>
            <a:pPr eaLnBrk="1" hangingPunct="1"/>
            <a:endParaRPr lang="zh-CN" altLang="en-US" smtClean="0"/>
          </a:p>
        </p:txBody>
      </p:sp>
      <p:sp>
        <p:nvSpPr>
          <p:cNvPr id="757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7C40F05-BE56-4E00-8212-591C1C5D451D}"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7827" name="备注占位符 2"/>
          <p:cNvSpPr>
            <a:spLocks noGrp="1" noChangeArrowheads="1"/>
          </p:cNvSpPr>
          <p:nvPr>
            <p:ph type="body" idx="4294967295"/>
          </p:nvPr>
        </p:nvSpPr>
        <p:spPr/>
        <p:txBody>
          <a:bodyPr/>
          <a:lstStyle/>
          <a:p>
            <a:pPr eaLnBrk="1" hangingPunct="1"/>
            <a:endParaRPr lang="zh-CN" altLang="en-US" smtClean="0"/>
          </a:p>
        </p:txBody>
      </p:sp>
      <p:sp>
        <p:nvSpPr>
          <p:cNvPr id="778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627C200-D5BA-419E-B8F8-4D801652015E}"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8851" name="备注占位符 2"/>
          <p:cNvSpPr>
            <a:spLocks noGrp="1" noChangeArrowheads="1"/>
          </p:cNvSpPr>
          <p:nvPr>
            <p:ph type="body" idx="4294967295"/>
          </p:nvPr>
        </p:nvSpPr>
        <p:spPr/>
        <p:txBody>
          <a:bodyPr/>
          <a:lstStyle/>
          <a:p>
            <a:pPr eaLnBrk="1" hangingPunct="1"/>
            <a:endParaRPr lang="zh-CN" altLang="en-US" smtClean="0"/>
          </a:p>
        </p:txBody>
      </p:sp>
      <p:sp>
        <p:nvSpPr>
          <p:cNvPr id="788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1436F1-4E4A-448C-BE5E-65DBCFCB29F7}"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ChangeArrowheads="1" noTextEdit="1"/>
          </p:cNvSpPr>
          <p:nvPr>
            <p:ph type="sldImg" idx="4294967295"/>
          </p:nvPr>
        </p:nvSpPr>
        <p:spPr>
          <a:xfrm>
            <a:off x="1143000" y="685800"/>
            <a:ext cx="4572000" cy="3429000"/>
          </a:xfrm>
          <a:ln>
            <a:miter lim="800000"/>
          </a:ln>
        </p:spPr>
      </p:sp>
      <p:sp>
        <p:nvSpPr>
          <p:cNvPr id="96259" name="备注占位符 2"/>
          <p:cNvSpPr>
            <a:spLocks noGrp="1" noChangeArrowheads="1"/>
          </p:cNvSpPr>
          <p:nvPr>
            <p:ph type="body" idx="4294967295"/>
          </p:nvPr>
        </p:nvSpPr>
        <p:spPr/>
        <p:txBody>
          <a:bodyPr/>
          <a:lstStyle/>
          <a:p>
            <a:pPr eaLnBrk="1" hangingPunct="1"/>
            <a:endParaRPr lang="zh-CN" altLang="en-US" smtClean="0"/>
          </a:p>
        </p:txBody>
      </p:sp>
      <p:sp>
        <p:nvSpPr>
          <p:cNvPr id="962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A72B10A-9E30-41BD-A356-00E5944C85CE}"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idx="4294967295"/>
          </p:nvPr>
        </p:nvSpPr>
        <p:spPr>
          <a:ln>
            <a:miter lim="800000"/>
          </a:ln>
        </p:spPr>
      </p:sp>
      <p:sp>
        <p:nvSpPr>
          <p:cNvPr id="98307" name="Rectangle 3"/>
          <p:cNvSpPr>
            <a:spLocks noGrp="1" noChangeArrowheads="1"/>
          </p:cNvSpPr>
          <p:nvPr>
            <p:ph type="body" idx="4294967295"/>
          </p:nvPr>
        </p:nvSpPr>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65539" name="备注占位符 2"/>
          <p:cNvSpPr>
            <a:spLocks noGrp="1" noChangeArrowheads="1"/>
          </p:cNvSpPr>
          <p:nvPr>
            <p:ph type="body" idx="4294967295"/>
          </p:nvPr>
        </p:nvSpPr>
        <p:spPr/>
        <p:txBody>
          <a:bodyPr/>
          <a:lstStyle/>
          <a:p>
            <a:pPr eaLnBrk="1" hangingPunct="1"/>
            <a:endParaRPr lang="zh-CN" altLang="en-US" smtClean="0"/>
          </a:p>
        </p:txBody>
      </p:sp>
      <p:sp>
        <p:nvSpPr>
          <p:cNvPr id="655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ADD2835-1098-4386-AC42-7089A4A000FB}"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idx="4294967295"/>
          </p:nvPr>
        </p:nvSpPr>
        <p:spPr>
          <a:ln>
            <a:miter lim="800000"/>
          </a:ln>
        </p:spPr>
      </p:sp>
      <p:sp>
        <p:nvSpPr>
          <p:cNvPr id="99331" name="Rectangle 3"/>
          <p:cNvSpPr>
            <a:spLocks noGrp="1" noChangeArrowheads="1"/>
          </p:cNvSpPr>
          <p:nvPr>
            <p:ph type="body" idx="4294967295"/>
          </p:nvPr>
        </p:nvSpPr>
        <p:spPr/>
        <p:txBody>
          <a:bodyPr/>
          <a:lstStyle/>
          <a:p>
            <a:pPr eaLnBrk="1" hangingPunct="1"/>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102403" name="备注占位符 2"/>
          <p:cNvSpPr>
            <a:spLocks noGrp="1" noChangeArrowheads="1"/>
          </p:cNvSpPr>
          <p:nvPr>
            <p:ph type="body" idx="4294967295"/>
          </p:nvPr>
        </p:nvSpPr>
        <p:spPr/>
        <p:txBody>
          <a:bodyPr/>
          <a:lstStyle/>
          <a:p>
            <a:pPr eaLnBrk="1" hangingPunct="1"/>
            <a:endParaRPr lang="zh-CN" altLang="en-US" smtClean="0"/>
          </a:p>
        </p:txBody>
      </p:sp>
      <p:sp>
        <p:nvSpPr>
          <p:cNvPr id="1024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5FCE25D-0AF3-4950-B114-676A94D27AB2}"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103427" name="备注占位符 2"/>
          <p:cNvSpPr>
            <a:spLocks noGrp="1" noChangeArrowheads="1"/>
          </p:cNvSpPr>
          <p:nvPr>
            <p:ph type="body" idx="4294967295"/>
          </p:nvPr>
        </p:nvSpPr>
        <p:spPr/>
        <p:txBody>
          <a:bodyPr/>
          <a:lstStyle/>
          <a:p>
            <a:pPr eaLnBrk="1" hangingPunct="1"/>
            <a:endParaRPr lang="zh-CN" altLang="en-US" smtClean="0"/>
          </a:p>
        </p:txBody>
      </p:sp>
      <p:sp>
        <p:nvSpPr>
          <p:cNvPr id="1034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84E8E3C-AB69-4E89-A668-50F9123C2BEB}"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ChangeArrowheads="1" noTextEdit="1"/>
          </p:cNvSpPr>
          <p:nvPr>
            <p:ph type="sldImg" idx="4294967295"/>
          </p:nvPr>
        </p:nvSpPr>
        <p:spPr>
          <a:ln>
            <a:miter lim="800000"/>
          </a:ln>
        </p:spPr>
      </p:sp>
      <p:sp>
        <p:nvSpPr>
          <p:cNvPr id="104451" name="文本占位符 2"/>
          <p:cNvSpPr>
            <a:spLocks noGrp="1" noChangeArrowheads="1"/>
          </p:cNvSpPr>
          <p:nvPr>
            <p:ph type="body" idx="4294967295"/>
          </p:nvPr>
        </p:nvSpPr>
        <p:spPr/>
        <p:txBody>
          <a:bodyPr/>
          <a:lstStyle/>
          <a:p>
            <a:pPr eaLnBrk="1" hangingPunct="1"/>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105475" name="备注占位符 2"/>
          <p:cNvSpPr>
            <a:spLocks noGrp="1" noChangeArrowheads="1"/>
          </p:cNvSpPr>
          <p:nvPr>
            <p:ph type="body" idx="4294967295"/>
          </p:nvPr>
        </p:nvSpPr>
        <p:spPr/>
        <p:txBody>
          <a:bodyPr/>
          <a:lstStyle/>
          <a:p>
            <a:pPr eaLnBrk="1" hangingPunct="1"/>
            <a:endParaRPr lang="zh-CN" altLang="en-US" smtClean="0"/>
          </a:p>
        </p:txBody>
      </p:sp>
      <p:sp>
        <p:nvSpPr>
          <p:cNvPr id="1054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6D08D8D-7213-400F-92EF-2C2390B9D1CB}"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106499" name="备注占位符 2"/>
          <p:cNvSpPr>
            <a:spLocks noGrp="1" noChangeArrowheads="1"/>
          </p:cNvSpPr>
          <p:nvPr>
            <p:ph type="body" idx="4294967295"/>
          </p:nvPr>
        </p:nvSpPr>
        <p:spPr/>
        <p:txBody>
          <a:bodyPr/>
          <a:lstStyle/>
          <a:p>
            <a:pPr eaLnBrk="1" hangingPunct="1"/>
            <a:endParaRPr lang="zh-CN" altLang="en-US" smtClean="0"/>
          </a:p>
        </p:txBody>
      </p:sp>
      <p:sp>
        <p:nvSpPr>
          <p:cNvPr id="1065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94F552F-49C4-44C6-823A-028F1886BB41}"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107523" name="备注占位符 2"/>
          <p:cNvSpPr>
            <a:spLocks noGrp="1" noChangeArrowheads="1"/>
          </p:cNvSpPr>
          <p:nvPr>
            <p:ph type="body" idx="4294967295"/>
          </p:nvPr>
        </p:nvSpPr>
        <p:spPr/>
        <p:txBody>
          <a:bodyPr/>
          <a:lstStyle/>
          <a:p>
            <a:pPr eaLnBrk="1" hangingPunct="1"/>
            <a:endParaRPr lang="zh-CN" altLang="en-US" smtClean="0"/>
          </a:p>
        </p:txBody>
      </p:sp>
      <p:sp>
        <p:nvSpPr>
          <p:cNvPr id="1075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06EA864-E863-4154-B724-8102A3F0288E}"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108547" name="备注占位符 2"/>
          <p:cNvSpPr>
            <a:spLocks noGrp="1" noChangeArrowheads="1"/>
          </p:cNvSpPr>
          <p:nvPr>
            <p:ph type="body" idx="4294967295"/>
          </p:nvPr>
        </p:nvSpPr>
        <p:spPr/>
        <p:txBody>
          <a:bodyPr/>
          <a:lstStyle/>
          <a:p>
            <a:pPr eaLnBrk="1" hangingPunct="1"/>
            <a:endParaRPr lang="zh-CN" altLang="en-US" smtClean="0"/>
          </a:p>
        </p:txBody>
      </p:sp>
      <p:sp>
        <p:nvSpPr>
          <p:cNvPr id="1085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BA3E897-F082-4BEE-987A-E0A170596092}"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ChangeArrowheads="1" noTextEdit="1"/>
          </p:cNvSpPr>
          <p:nvPr>
            <p:ph type="sldImg" idx="4294967295"/>
          </p:nvPr>
        </p:nvSpPr>
        <p:spPr>
          <a:ln>
            <a:miter lim="800000"/>
          </a:ln>
        </p:spPr>
      </p:sp>
      <p:sp>
        <p:nvSpPr>
          <p:cNvPr id="109571" name="文本占位符 2"/>
          <p:cNvSpPr>
            <a:spLocks noGrp="1" noChangeArrowheads="1"/>
          </p:cNvSpPr>
          <p:nvPr>
            <p:ph type="body" idx="4294967295"/>
          </p:nvPr>
        </p:nvSpPr>
        <p:spPr/>
        <p:txBody>
          <a:bodyPr/>
          <a:lstStyle/>
          <a:p>
            <a:pPr eaLnBrk="1" hangingPunct="1"/>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ChangeArrowheads="1" noTextEdit="1"/>
          </p:cNvSpPr>
          <p:nvPr>
            <p:ph type="sldImg" idx="4294967295"/>
          </p:nvPr>
        </p:nvSpPr>
        <p:spPr>
          <a:xfrm>
            <a:off x="1143000" y="685800"/>
            <a:ext cx="4572000" cy="3429000"/>
          </a:xfrm>
          <a:ln>
            <a:miter lim="800000"/>
          </a:ln>
        </p:spPr>
      </p:sp>
      <p:sp>
        <p:nvSpPr>
          <p:cNvPr id="110595" name="备注占位符 2"/>
          <p:cNvSpPr>
            <a:spLocks noGrp="1" noChangeArrowheads="1"/>
          </p:cNvSpPr>
          <p:nvPr>
            <p:ph type="body" idx="4294967295"/>
          </p:nvPr>
        </p:nvSpPr>
        <p:spPr/>
        <p:txBody>
          <a:bodyPr/>
          <a:lstStyle/>
          <a:p>
            <a:pPr eaLnBrk="1" hangingPunct="1"/>
            <a:endParaRPr lang="zh-CN" altLang="en-US" smtClean="0"/>
          </a:p>
        </p:txBody>
      </p:sp>
      <p:sp>
        <p:nvSpPr>
          <p:cNvPr id="1105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99E3D1B-457D-46DA-AF6B-9EF84A66A910}" type="slidenum">
              <a:rPr altLang="en-US" smtClean="0">
                <a:solidFill>
                  <a:srgbClr val="000000"/>
                </a:solidFill>
              </a:rPr>
            </a:fld>
            <a:endParaRPr lang="zh-CN" altLang="zh-CN"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66563" name="备注占位符 2"/>
          <p:cNvSpPr>
            <a:spLocks noGrp="1" noChangeArrowheads="1"/>
          </p:cNvSpPr>
          <p:nvPr>
            <p:ph type="body" idx="4294967295"/>
          </p:nvPr>
        </p:nvSpPr>
        <p:spPr/>
        <p:txBody>
          <a:bodyPr/>
          <a:lstStyle/>
          <a:p>
            <a:pPr eaLnBrk="1" hangingPunct="1"/>
            <a:endParaRPr lang="zh-CN" altLang="en-US" smtClean="0"/>
          </a:p>
        </p:txBody>
      </p:sp>
      <p:sp>
        <p:nvSpPr>
          <p:cNvPr id="665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B86DF97-49B7-444D-A979-AC59893ED556}"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a:miter lim="800000"/>
          </a:ln>
        </p:spPr>
      </p:sp>
      <p:sp>
        <p:nvSpPr>
          <p:cNvPr id="30723" name="备注占位符 2"/>
          <p:cNvSpPr>
            <a:spLocks noGrp="1"/>
          </p:cNvSpPr>
          <p:nvPr>
            <p:ph type="body"/>
          </p:nvPr>
        </p:nvSpPr>
        <p:spPr/>
        <p:txBody>
          <a:bodyPr wrap="square" lIns="91440" tIns="45720" rIns="91440" bIns="45720" anchor="t"/>
          <a:lstStyle/>
          <a:p>
            <a:pPr lvl="0"/>
            <a:endParaRPr lang="zh-CN" altLang="en-US" dirty="0"/>
          </a:p>
        </p:txBody>
      </p:sp>
      <p:sp>
        <p:nvSpPr>
          <p:cNvPr id="3072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eaLnBrk="1" hangingPunct="1"/>
            <a:fld id="{9A0DB2DC-4C9A-4742-B13C-FB6460FD3503}" type="slidenum">
              <a:rPr lang="zh-CN" altLang="en-US" dirty="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a:miter lim="800000"/>
          </a:ln>
        </p:spPr>
      </p:sp>
      <p:sp>
        <p:nvSpPr>
          <p:cNvPr id="30723" name="备注占位符 2"/>
          <p:cNvSpPr>
            <a:spLocks noGrp="1"/>
          </p:cNvSpPr>
          <p:nvPr>
            <p:ph type="body"/>
          </p:nvPr>
        </p:nvSpPr>
        <p:spPr/>
        <p:txBody>
          <a:bodyPr wrap="square" lIns="91440" tIns="45720" rIns="91440" bIns="45720" anchor="t"/>
          <a:lstStyle/>
          <a:p>
            <a:pPr lvl="0"/>
            <a:endParaRPr lang="zh-CN" altLang="en-US" dirty="0"/>
          </a:p>
        </p:txBody>
      </p:sp>
      <p:sp>
        <p:nvSpPr>
          <p:cNvPr id="3072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eaLnBrk="1" hangingPunct="1"/>
            <a:fld id="{9A0DB2DC-4C9A-4742-B13C-FB6460FD3503}" type="slidenum">
              <a:rPr lang="zh-CN" altLang="en-US" dirty="0"/>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ln>
            <a:miter lim="800000"/>
          </a:ln>
        </p:spPr>
      </p:sp>
      <p:sp>
        <p:nvSpPr>
          <p:cNvPr id="31747" name="备注占位符 2"/>
          <p:cNvSpPr>
            <a:spLocks noGrp="1"/>
          </p:cNvSpPr>
          <p:nvPr>
            <p:ph type="body"/>
          </p:nvPr>
        </p:nvSpPr>
        <p:spPr>
          <a:ln>
            <a:solidFill>
              <a:srgbClr val="000000">
                <a:alpha val="100000"/>
              </a:srgbClr>
            </a:solidFill>
            <a:miter lim="800000"/>
          </a:ln>
        </p:spPr>
        <p:txBody>
          <a:bodyPr wrap="square" lIns="91440" tIns="45720" rIns="91440" bIns="45720" anchor="t"/>
          <a:lstStyle/>
          <a:p>
            <a:pPr lvl="0" eaLnBrk="1" hangingPunct="1">
              <a:spcBef>
                <a:spcPct val="0"/>
              </a:spcBef>
            </a:pPr>
            <a:endParaRPr lang="zh-CN" altLang="en-US" dirty="0"/>
          </a:p>
        </p:txBody>
      </p:sp>
      <p:sp>
        <p:nvSpPr>
          <p:cNvPr id="31748"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67587" name="备注占位符 2"/>
          <p:cNvSpPr>
            <a:spLocks noGrp="1" noChangeArrowheads="1"/>
          </p:cNvSpPr>
          <p:nvPr>
            <p:ph type="body" idx="4294967295"/>
          </p:nvPr>
        </p:nvSpPr>
        <p:spPr/>
        <p:txBody>
          <a:bodyPr/>
          <a:lstStyle/>
          <a:p>
            <a:pPr eaLnBrk="1" hangingPunct="1"/>
            <a:endParaRPr lang="zh-CN" altLang="en-US" smtClean="0"/>
          </a:p>
        </p:txBody>
      </p:sp>
      <p:sp>
        <p:nvSpPr>
          <p:cNvPr id="675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79FCA9BA-7959-471D-9D3C-8FC55BDF70B7}"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68611" name="备注占位符 2"/>
          <p:cNvSpPr>
            <a:spLocks noGrp="1" noChangeArrowheads="1"/>
          </p:cNvSpPr>
          <p:nvPr>
            <p:ph type="body" idx="4294967295"/>
          </p:nvPr>
        </p:nvSpPr>
        <p:spPr/>
        <p:txBody>
          <a:bodyPr/>
          <a:lstStyle/>
          <a:p>
            <a:pPr eaLnBrk="1" hangingPunct="1"/>
            <a:endParaRPr lang="zh-CN" altLang="en-US" smtClean="0"/>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618CBD4-EF57-4C3F-8834-FD308B5678EF}"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69635" name="备注占位符 2"/>
          <p:cNvSpPr>
            <a:spLocks noGrp="1" noChangeArrowheads="1"/>
          </p:cNvSpPr>
          <p:nvPr>
            <p:ph type="body" idx="4294967295"/>
          </p:nvPr>
        </p:nvSpPr>
        <p:spPr/>
        <p:txBody>
          <a:bodyPr/>
          <a:lstStyle/>
          <a:p>
            <a:pPr eaLnBrk="1" hangingPunct="1"/>
            <a:endParaRPr lang="zh-CN" altLang="en-US" smtClean="0"/>
          </a:p>
        </p:txBody>
      </p:sp>
      <p:sp>
        <p:nvSpPr>
          <p:cNvPr id="696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C647FD9-3474-448E-8203-FC644A6D734B}"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0659" name="备注占位符 2"/>
          <p:cNvSpPr>
            <a:spLocks noGrp="1" noChangeArrowheads="1"/>
          </p:cNvSpPr>
          <p:nvPr>
            <p:ph type="body" idx="4294967295"/>
          </p:nvPr>
        </p:nvSpPr>
        <p:spPr/>
        <p:txBody>
          <a:bodyPr/>
          <a:lstStyle/>
          <a:p>
            <a:pPr eaLnBrk="1" hangingPunct="1"/>
            <a:endParaRPr lang="zh-CN" altLang="en-US" smtClean="0"/>
          </a:p>
        </p:txBody>
      </p:sp>
      <p:sp>
        <p:nvSpPr>
          <p:cNvPr id="706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D5D99F7-B659-4687-8FAA-F2775707A2A3}"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1683" name="备注占位符 2"/>
          <p:cNvSpPr>
            <a:spLocks noGrp="1" noChangeArrowheads="1"/>
          </p:cNvSpPr>
          <p:nvPr>
            <p:ph type="body" idx="4294967295"/>
          </p:nvPr>
        </p:nvSpPr>
        <p:spPr/>
        <p:txBody>
          <a:bodyPr/>
          <a:lstStyle/>
          <a:p>
            <a:pPr eaLnBrk="1" hangingPunct="1"/>
            <a:endParaRPr lang="zh-CN" altLang="en-US" smtClean="0"/>
          </a:p>
        </p:txBody>
      </p:sp>
      <p:sp>
        <p:nvSpPr>
          <p:cNvPr id="716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E28FDFE-2869-41EA-B4C1-D4FBAFCAD110}"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72707" name="备注占位符 2"/>
          <p:cNvSpPr>
            <a:spLocks noGrp="1" noChangeArrowheads="1"/>
          </p:cNvSpPr>
          <p:nvPr>
            <p:ph type="body" idx="4294967295"/>
          </p:nvPr>
        </p:nvSpPr>
        <p:spPr/>
        <p:txBody>
          <a:bodyPr/>
          <a:lstStyle/>
          <a:p>
            <a:pPr eaLnBrk="1" hangingPunct="1"/>
            <a:endParaRPr lang="zh-CN" altLang="en-US" smtClean="0"/>
          </a:p>
        </p:txBody>
      </p:sp>
      <p:sp>
        <p:nvSpPr>
          <p:cNvPr id="727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1E5BBB9-CA78-488F-BB00-26B5867C0585}"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noProof="1"/>
              <a:t>Click to edit Master title style</a:t>
            </a:r>
            <a:endParaRPr lang="en-US"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endParaRPr lang="en-US" noProof="1"/>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fld>
            <a:endParaRPr lang="zh-CN" alt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fld>
            <a:endParaRPr lang="zh-CN" alt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fld>
            <a:endParaRPr lang="zh-CN" altLang="en-US" dirty="0"/>
          </a:p>
        </p:txBody>
      </p:sp>
    </p:spTree>
  </p:cSld>
  <p:clrMapOvr>
    <a:masterClrMapping/>
  </p:clrMapOvr>
  <p:transition spd="slow" advClick="0" advTm="7000">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31801" y="549275"/>
            <a:ext cx="7344833" cy="854075"/>
          </a:xfrm>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431800" y="1557338"/>
            <a:ext cx="5513917" cy="44958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48918" y="1557338"/>
            <a:ext cx="5516033" cy="44958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4"/>
          <p:cNvSpPr>
            <a:spLocks noGrp="1" noChangeArrowheads="1"/>
          </p:cNvSpPr>
          <p:nvPr>
            <p:ph type="dt" sz="half" idx="1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BE8D696-846E-4ED2-B23C-85BAE810F346}" type="datetime1">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Rectangle 5"/>
          <p:cNvSpPr>
            <a:spLocks noGrp="1" noChangeArrowheads="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en-US" altLang="zh-CN" dirty="0"/>
            </a:fld>
            <a:endParaRPr lang="en-US" altLang="zh-CN"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bg>
      <p:bgPr>
        <a:solidFill>
          <a:schemeClr val="bg1"/>
        </a:solidFill>
        <a:effectLst/>
      </p:bgPr>
    </p:bg>
    <p:spTree>
      <p:nvGrpSpPr>
        <p:cNvPr id="1" name=""/>
        <p:cNvGrpSpPr/>
        <p:nvPr/>
      </p:nvGrpSpPr>
      <p:grpSpPr>
        <a:xfrm>
          <a:off x="0" y="0"/>
          <a:ext cx="0" cy="0"/>
          <a:chOff x="0" y="0"/>
          <a:chExt cx="0" cy="0"/>
        </a:xfrm>
      </p:grpSpPr>
      <p:sp>
        <p:nvSpPr>
          <p:cNvPr id="7" name="幻灯片编号"/>
          <p:cNvSpPr txBox="1">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p>
            <a:pPr algn="r"/>
            <a:fld id="{9A0DB2DC-4C9A-4742-B13C-FB6460FD3503}" type="slidenum">
              <a:rPr lang="zh-CN" altLang="en-US" dirty="0"/>
            </a:fld>
            <a:endParaRPr lang="zh-CN" altLang="en-US" dirty="0"/>
          </a:p>
        </p:txBody>
      </p:sp>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4" y="2665379"/>
            <a:ext cx="4873574"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8"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noProof="1">
                <a:solidFill>
                  <a:schemeClr val="tx1">
                    <a:tint val="75000"/>
                  </a:schemeClr>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noProof="1">
                <a:solidFill>
                  <a:schemeClr val="tx1">
                    <a:tint val="75000"/>
                  </a:schemeClr>
                </a:solidFill>
                <a:latin typeface="Calibri" panose="020F050202020403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vmlDrawing" Target="../drawings/vmlDrawing1.vml"/><Relationship Id="rId6"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oleObject" Target="../embeddings/oleObject2.bin"/><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7.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NULL" TargetMode="External"/><Relationship Id="rId1"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em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notesSlide" Target="../notesSlides/notesSlide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4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37.wmf"/><Relationship Id="rId1"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38.wmf"/><Relationship Id="rId1"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48.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39.wmf"/><Relationship Id="rId1" Type="http://schemas.openxmlformats.org/officeDocument/2006/relationships/oleObject" Target="../embeddings/oleObject5.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40.wmf"/><Relationship Id="rId1"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41.wmf"/><Relationship Id="rId1" Type="http://schemas.openxmlformats.org/officeDocument/2006/relationships/oleObject" Target="../embeddings/oleObject7.bin"/></Relationships>
</file>

<file path=ppt/slides/_rels/slide52.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2.xml"/><Relationship Id="rId2" Type="http://schemas.openxmlformats.org/officeDocument/2006/relationships/image" Target="../media/image42.wmf"/><Relationship Id="rId1"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image" Target="../media/image50.png"/><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6" Type="http://schemas.openxmlformats.org/officeDocument/2006/relationships/slideLayout" Target="../slideLayouts/slideLayout2.xml"/><Relationship Id="rId15" Type="http://schemas.openxmlformats.org/officeDocument/2006/relationships/image" Target="../media/image57.png"/><Relationship Id="rId14" Type="http://schemas.openxmlformats.org/officeDocument/2006/relationships/image" Target="../media/image56.png"/><Relationship Id="rId13" Type="http://schemas.openxmlformats.org/officeDocument/2006/relationships/image" Target="../media/image55.png"/><Relationship Id="rId12" Type="http://schemas.openxmlformats.org/officeDocument/2006/relationships/image" Target="../media/image54.png"/><Relationship Id="rId11" Type="http://schemas.openxmlformats.org/officeDocument/2006/relationships/image" Target="../media/image53.png"/><Relationship Id="rId10" Type="http://schemas.openxmlformats.org/officeDocument/2006/relationships/image" Target="../media/image52.png"/><Relationship Id="rId1" Type="http://schemas.openxmlformats.org/officeDocument/2006/relationships/image" Target="../media/image43.png"/></Relationships>
</file>

<file path=ppt/slides/_rels/slide54.xml.rels><?xml version="1.0" encoding="UTF-8" standalone="yes"?>
<Relationships xmlns="http://schemas.openxmlformats.org/package/2006/relationships"><Relationship Id="rId9" Type="http://schemas.openxmlformats.org/officeDocument/2006/relationships/image" Target="../media/image51.png"/><Relationship Id="rId8" Type="http://schemas.openxmlformats.org/officeDocument/2006/relationships/image" Target="../media/image50.png"/><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3" Type="http://schemas.openxmlformats.org/officeDocument/2006/relationships/image" Target="../media/image45.png"/><Relationship Id="rId25" Type="http://schemas.openxmlformats.org/officeDocument/2006/relationships/vmlDrawing" Target="../drawings/vmlDrawing8.vml"/><Relationship Id="rId24" Type="http://schemas.openxmlformats.org/officeDocument/2006/relationships/slideLayout" Target="../slideLayouts/slideLayout2.xml"/><Relationship Id="rId23" Type="http://schemas.openxmlformats.org/officeDocument/2006/relationships/image" Target="../media/image59.wmf"/><Relationship Id="rId22" Type="http://schemas.openxmlformats.org/officeDocument/2006/relationships/oleObject" Target="../embeddings/oleObject12.bin"/><Relationship Id="rId21" Type="http://schemas.openxmlformats.org/officeDocument/2006/relationships/image" Target="../media/image41.wmf"/><Relationship Id="rId20" Type="http://schemas.openxmlformats.org/officeDocument/2006/relationships/oleObject" Target="../embeddings/oleObject11.bin"/><Relationship Id="rId2" Type="http://schemas.openxmlformats.org/officeDocument/2006/relationships/image" Target="../media/image44.png"/><Relationship Id="rId19" Type="http://schemas.openxmlformats.org/officeDocument/2006/relationships/image" Target="../media/image40.wmf"/><Relationship Id="rId18" Type="http://schemas.openxmlformats.org/officeDocument/2006/relationships/oleObject" Target="../embeddings/oleObject10.bin"/><Relationship Id="rId17" Type="http://schemas.openxmlformats.org/officeDocument/2006/relationships/image" Target="../media/image58.wmf"/><Relationship Id="rId16" Type="http://schemas.openxmlformats.org/officeDocument/2006/relationships/oleObject" Target="../embeddings/oleObject9.bin"/><Relationship Id="rId15" Type="http://schemas.openxmlformats.org/officeDocument/2006/relationships/image" Target="../media/image57.png"/><Relationship Id="rId14" Type="http://schemas.openxmlformats.org/officeDocument/2006/relationships/image" Target="../media/image56.png"/><Relationship Id="rId13" Type="http://schemas.openxmlformats.org/officeDocument/2006/relationships/image" Target="../media/image55.png"/><Relationship Id="rId12" Type="http://schemas.openxmlformats.org/officeDocument/2006/relationships/image" Target="../media/image54.png"/><Relationship Id="rId11" Type="http://schemas.openxmlformats.org/officeDocument/2006/relationships/image" Target="../media/image53.png"/><Relationship Id="rId10" Type="http://schemas.openxmlformats.org/officeDocument/2006/relationships/image" Target="../media/image52.png"/><Relationship Id="rId1"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60.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emf"/></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1.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2.jpe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2.xml"/><Relationship Id="rId4" Type="http://schemas.openxmlformats.org/officeDocument/2006/relationships/image" Target="../media/image67.wmf"/><Relationship Id="rId3" Type="http://schemas.openxmlformats.org/officeDocument/2006/relationships/oleObject" Target="../embeddings/oleObject14.bin"/><Relationship Id="rId2" Type="http://schemas.openxmlformats.org/officeDocument/2006/relationships/image" Target="../media/image66.wmf"/><Relationship Id="rId1" Type="http://schemas.openxmlformats.org/officeDocument/2006/relationships/oleObject" Target="../embeddings/oleObject13.bin"/></Relationships>
</file>

<file path=ppt/slides/_rels/slide61.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2.xml"/><Relationship Id="rId4" Type="http://schemas.openxmlformats.org/officeDocument/2006/relationships/image" Target="../media/image69.wmf"/><Relationship Id="rId3" Type="http://schemas.openxmlformats.org/officeDocument/2006/relationships/oleObject" Target="../embeddings/oleObject16.bin"/><Relationship Id="rId2" Type="http://schemas.openxmlformats.org/officeDocument/2006/relationships/image" Target="../media/image68.wmf"/><Relationship Id="rId1" Type="http://schemas.openxmlformats.org/officeDocument/2006/relationships/oleObject" Target="../embeddings/oleObject15.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2.xml"/><Relationship Id="rId4" Type="http://schemas.openxmlformats.org/officeDocument/2006/relationships/image" Target="../media/image71.wmf"/><Relationship Id="rId3" Type="http://schemas.openxmlformats.org/officeDocument/2006/relationships/oleObject" Target="../embeddings/oleObject18.bin"/><Relationship Id="rId2" Type="http://schemas.openxmlformats.org/officeDocument/2006/relationships/image" Target="../media/image70.wmf"/><Relationship Id="rId1" Type="http://schemas.openxmlformats.org/officeDocument/2006/relationships/oleObject" Target="../embeddings/oleObject17.bin"/></Relationships>
</file>

<file path=ppt/slides/_rels/slide6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5.wmf"/><Relationship Id="rId7" Type="http://schemas.openxmlformats.org/officeDocument/2006/relationships/oleObject" Target="../embeddings/oleObject22.bin"/><Relationship Id="rId6" Type="http://schemas.openxmlformats.org/officeDocument/2006/relationships/image" Target="../media/image74.wmf"/><Relationship Id="rId5" Type="http://schemas.openxmlformats.org/officeDocument/2006/relationships/oleObject" Target="../embeddings/oleObject21.bin"/><Relationship Id="rId4" Type="http://schemas.openxmlformats.org/officeDocument/2006/relationships/image" Target="../media/image73.wmf"/><Relationship Id="rId3" Type="http://schemas.openxmlformats.org/officeDocument/2006/relationships/oleObject" Target="../embeddings/oleObject20.bin"/><Relationship Id="rId2" Type="http://schemas.openxmlformats.org/officeDocument/2006/relationships/image" Target="../media/image72.wmf"/><Relationship Id="rId10" Type="http://schemas.openxmlformats.org/officeDocument/2006/relationships/vmlDrawing" Target="../drawings/vmlDrawing12.vml"/><Relationship Id="rId1" Type="http://schemas.openxmlformats.org/officeDocument/2006/relationships/oleObject" Target="../embeddings/oleObject19.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6.emf"/></Relationships>
</file>

<file path=ppt/slides/_rels/slide68.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2.xml"/><Relationship Id="rId2" Type="http://schemas.openxmlformats.org/officeDocument/2006/relationships/image" Target="../media/image77.wmf"/><Relationship Id="rId1" Type="http://schemas.openxmlformats.org/officeDocument/2006/relationships/oleObject" Target="../embeddings/oleObject23.bin"/></Relationships>
</file>

<file path=ppt/slides/_rels/slide69.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2.xml"/><Relationship Id="rId4" Type="http://schemas.openxmlformats.org/officeDocument/2006/relationships/image" Target="../media/image79.wmf"/><Relationship Id="rId3" Type="http://schemas.openxmlformats.org/officeDocument/2006/relationships/oleObject" Target="../embeddings/oleObject25.bin"/><Relationship Id="rId2" Type="http://schemas.openxmlformats.org/officeDocument/2006/relationships/image" Target="../media/image78.wmf"/><Relationship Id="rId1"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emf"/></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1.png"/><Relationship Id="rId1" Type="http://schemas.openxmlformats.org/officeDocument/2006/relationships/image" Target="../media/image65.png"/></Relationships>
</file>

<file path=ppt/slides/_rels/slide75.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2.xml"/><Relationship Id="rId2" Type="http://schemas.openxmlformats.org/officeDocument/2006/relationships/image" Target="../media/image82.wmf"/><Relationship Id="rId1" Type="http://schemas.openxmlformats.org/officeDocument/2006/relationships/oleObject" Target="../embeddings/oleObject26.bin"/></Relationships>
</file>

<file path=ppt/slides/_rels/slide76.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2.xml"/><Relationship Id="rId2" Type="http://schemas.openxmlformats.org/officeDocument/2006/relationships/image" Target="../media/image83.wmf"/><Relationship Id="rId1" Type="http://schemas.openxmlformats.org/officeDocument/2006/relationships/oleObject" Target="../embeddings/oleObject27.bin"/></Relationships>
</file>

<file path=ppt/slides/_rels/slide77.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14.xml"/><Relationship Id="rId2" Type="http://schemas.openxmlformats.org/officeDocument/2006/relationships/image" Target="../media/image84.wmf"/><Relationship Id="rId1" Type="http://schemas.openxmlformats.org/officeDocument/2006/relationships/oleObject" Target="../embeddings/oleObject28.bin"/></Relationships>
</file>

<file path=ppt/slides/_rels/slide78.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2.xml"/><Relationship Id="rId2" Type="http://schemas.openxmlformats.org/officeDocument/2006/relationships/image" Target="../media/image85.wmf"/><Relationship Id="rId1" Type="http://schemas.openxmlformats.org/officeDocument/2006/relationships/oleObject" Target="../embeddings/oleObject29.bin"/></Relationships>
</file>

<file path=ppt/slides/_rels/slide79.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2.xml"/><Relationship Id="rId2" Type="http://schemas.openxmlformats.org/officeDocument/2006/relationships/image" Target="../media/image86.wmf"/><Relationship Id="rId1" Type="http://schemas.openxmlformats.org/officeDocument/2006/relationships/oleObject" Target="../embeddings/oleObject30.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0.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2.xml"/><Relationship Id="rId2" Type="http://schemas.openxmlformats.org/officeDocument/2006/relationships/image" Target="../media/image87.wmf"/><Relationship Id="rId1" Type="http://schemas.openxmlformats.org/officeDocument/2006/relationships/oleObject" Target="../embeddings/oleObject31.bin"/></Relationships>
</file>

<file path=ppt/slides/_rels/slide81.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14.xml"/><Relationship Id="rId2" Type="http://schemas.openxmlformats.org/officeDocument/2006/relationships/image" Target="../media/image88.wmf"/><Relationship Id="rId1" Type="http://schemas.openxmlformats.org/officeDocument/2006/relationships/oleObject" Target="../embeddings/oleObject32.bin"/></Relationships>
</file>

<file path=ppt/slides/_rels/slide82.xml.rels><?xml version="1.0" encoding="UTF-8" standalone="yes"?>
<Relationships xmlns="http://schemas.openxmlformats.org/package/2006/relationships"><Relationship Id="rId9" Type="http://schemas.openxmlformats.org/officeDocument/2006/relationships/image" Target="../media/image90.wmf"/><Relationship Id="rId8" Type="http://schemas.openxmlformats.org/officeDocument/2006/relationships/oleObject" Target="../embeddings/oleObject35.bin"/><Relationship Id="rId7" Type="http://schemas.openxmlformats.org/officeDocument/2006/relationships/image" Target="../media/image89.wmf"/><Relationship Id="rId6" Type="http://schemas.openxmlformats.org/officeDocument/2006/relationships/oleObject" Target="../embeddings/oleObject34.bin"/><Relationship Id="rId5" Type="http://schemas.openxmlformats.org/officeDocument/2006/relationships/image" Target="../media/image83.wmf"/><Relationship Id="rId4" Type="http://schemas.openxmlformats.org/officeDocument/2006/relationships/oleObject" Target="../embeddings/oleObject33.bin"/><Relationship Id="rId3" Type="http://schemas.openxmlformats.org/officeDocument/2006/relationships/image" Target="../media/image64.png"/><Relationship Id="rId2" Type="http://schemas.openxmlformats.org/officeDocument/2006/relationships/image" Target="../media/image63.png"/><Relationship Id="rId13" Type="http://schemas.openxmlformats.org/officeDocument/2006/relationships/vmlDrawing" Target="../drawings/vmlDrawing22.vml"/><Relationship Id="rId12" Type="http://schemas.openxmlformats.org/officeDocument/2006/relationships/slideLayout" Target="../slideLayouts/slideLayout7.xml"/><Relationship Id="rId11" Type="http://schemas.openxmlformats.org/officeDocument/2006/relationships/image" Target="../media/image91.wmf"/><Relationship Id="rId10" Type="http://schemas.openxmlformats.org/officeDocument/2006/relationships/oleObject" Target="../embeddings/oleObject36.bin"/><Relationship Id="rId1" Type="http://schemas.openxmlformats.org/officeDocument/2006/relationships/image" Target="../media/image65.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60.jpeg"/></Relationships>
</file>

<file path=ppt/slides/_rels/slide84.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1.xml"/><Relationship Id="rId2" Type="http://schemas.openxmlformats.org/officeDocument/2006/relationships/image" Target="../media/image92.png"/><Relationship Id="rId1"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3"/>
          <p:cNvSpPr>
            <a:spLocks noGrp="1" noChangeArrowheads="1"/>
          </p:cNvSpPr>
          <p:nvPr>
            <p:ph type="sldNum" sz="quarter" idx="4294967295"/>
          </p:nvPr>
        </p:nvSpPr>
        <p:spPr bwMode="auto">
          <a:xfrm>
            <a:off x="11310938" y="6224588"/>
            <a:ext cx="5207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7F6C8AC-87B6-4B8E-9DEE-E7BAEF3FB6C5}" type="slidenum">
              <a:rPr lang="en-US" altLang="zh-CN" smtClean="0">
                <a:solidFill>
                  <a:schemeClr val="bg1"/>
                </a:solidFill>
                <a:latin typeface="Lato" panose="020F0502020204030203"/>
              </a:rPr>
            </a:fld>
            <a:endParaRPr lang="en-US" altLang="zh-CN" smtClean="0">
              <a:solidFill>
                <a:schemeClr val="bg1"/>
              </a:solidFill>
              <a:latin typeface="Lato" panose="020F0502020204030203"/>
            </a:endParaRPr>
          </a:p>
        </p:txBody>
      </p:sp>
      <p:pic>
        <p:nvPicPr>
          <p:cNvPr id="174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17333" y="2924176"/>
            <a:ext cx="16584084"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矩形 1"/>
          <p:cNvSpPr>
            <a:spLocks noChangeArrowheads="1"/>
          </p:cNvSpPr>
          <p:nvPr/>
        </p:nvSpPr>
        <p:spPr bwMode="auto">
          <a:xfrm>
            <a:off x="2689227" y="2775987"/>
            <a:ext cx="75713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dirty="0" smtClean="0">
                <a:latin typeface="华文隶书" panose="02010800040101010101" pitchFamily="2" charset="-122"/>
                <a:ea typeface="华文隶书" panose="02010800040101010101" pitchFamily="2" charset="-122"/>
              </a:rPr>
              <a:t>项目七</a:t>
            </a:r>
            <a:r>
              <a:rPr lang="zh-CN" altLang="zh-CN" sz="4800" b="1" dirty="0">
                <a:latin typeface="华文隶书" panose="02010800040101010101" pitchFamily="2" charset="-122"/>
                <a:ea typeface="华文隶书" panose="02010800040101010101" pitchFamily="2" charset="-122"/>
              </a:rPr>
              <a:t>财务报告</a:t>
            </a:r>
            <a:r>
              <a:rPr lang="zh-CN" altLang="zh-CN" sz="4800" b="1" dirty="0" smtClean="0">
                <a:latin typeface="华文隶书" panose="02010800040101010101" pitchFamily="2" charset="-122"/>
                <a:ea typeface="华文隶书" panose="02010800040101010101" pitchFamily="2" charset="-122"/>
              </a:rPr>
              <a:t>分析</a:t>
            </a:r>
            <a:r>
              <a:rPr lang="zh-CN" altLang="en-US" sz="4800" b="1" dirty="0" smtClean="0">
                <a:latin typeface="华文隶书" panose="02010800040101010101" pitchFamily="2" charset="-122"/>
                <a:ea typeface="华文隶书" panose="02010800040101010101" pitchFamily="2" charset="-122"/>
              </a:rPr>
              <a:t>与评价</a:t>
            </a:r>
            <a:endParaRPr lang="zh-CN" altLang="en-US" sz="48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reeform 7"/>
          <p:cNvSpPr>
            <a:spLocks noEditPoints="1" noChangeArrowheads="1"/>
          </p:cNvSpPr>
          <p:nvPr/>
        </p:nvSpPr>
        <p:spPr bwMode="auto">
          <a:xfrm>
            <a:off x="3088218" y="4149725"/>
            <a:ext cx="918633" cy="1225550"/>
          </a:xfrm>
          <a:custGeom>
            <a:avLst/>
            <a:gdLst>
              <a:gd name="T0" fmla="*/ 2147483647 w 489"/>
              <a:gd name="T1" fmla="*/ 2147483647 h 782"/>
              <a:gd name="T2" fmla="*/ 2147483647 w 489"/>
              <a:gd name="T3" fmla="*/ 2147483647 h 782"/>
              <a:gd name="T4" fmla="*/ 2147483647 w 489"/>
              <a:gd name="T5" fmla="*/ 2147483647 h 782"/>
              <a:gd name="T6" fmla="*/ 2147483647 w 489"/>
              <a:gd name="T7" fmla="*/ 2147483647 h 782"/>
              <a:gd name="T8" fmla="*/ 2147483647 w 489"/>
              <a:gd name="T9" fmla="*/ 2147483647 h 782"/>
              <a:gd name="T10" fmla="*/ 2147483647 w 489"/>
              <a:gd name="T11" fmla="*/ 2147483647 h 782"/>
              <a:gd name="T12" fmla="*/ 2147483647 w 489"/>
              <a:gd name="T13" fmla="*/ 2147483647 h 782"/>
              <a:gd name="T14" fmla="*/ 2147483647 w 489"/>
              <a:gd name="T15" fmla="*/ 0 h 782"/>
              <a:gd name="T16" fmla="*/ 0 w 489"/>
              <a:gd name="T17" fmla="*/ 2147483647 h 782"/>
              <a:gd name="T18" fmla="*/ 2147483647 w 489"/>
              <a:gd name="T19" fmla="*/ 2147483647 h 782"/>
              <a:gd name="T20" fmla="*/ 2147483647 w 489"/>
              <a:gd name="T21" fmla="*/ 2147483647 h 782"/>
              <a:gd name="T22" fmla="*/ 2147483647 w 489"/>
              <a:gd name="T23" fmla="*/ 2147483647 h 782"/>
              <a:gd name="T24" fmla="*/ 2147483647 w 489"/>
              <a:gd name="T25" fmla="*/ 0 h 782"/>
              <a:gd name="T26" fmla="*/ 2147483647 w 489"/>
              <a:gd name="T27" fmla="*/ 2147483647 h 782"/>
              <a:gd name="T28" fmla="*/ 2147483647 w 489"/>
              <a:gd name="T29" fmla="*/ 2147483647 h 782"/>
              <a:gd name="T30" fmla="*/ 2147483647 w 489"/>
              <a:gd name="T31" fmla="*/ 2147483647 h 782"/>
              <a:gd name="T32" fmla="*/ 2147483647 w 489"/>
              <a:gd name="T33" fmla="*/ 2147483647 h 782"/>
              <a:gd name="T34" fmla="*/ 2147483647 w 489"/>
              <a:gd name="T35" fmla="*/ 2147483647 h 782"/>
              <a:gd name="T36" fmla="*/ 2147483647 w 489"/>
              <a:gd name="T37" fmla="*/ 2147483647 h 782"/>
              <a:gd name="T38" fmla="*/ 2147483647 w 489"/>
              <a:gd name="T39" fmla="*/ 2147483647 h 782"/>
              <a:gd name="T40" fmla="*/ 2147483647 w 489"/>
              <a:gd name="T41" fmla="*/ 2147483647 h 782"/>
              <a:gd name="T42" fmla="*/ 2147483647 w 489"/>
              <a:gd name="T43" fmla="*/ 2147483647 h 782"/>
              <a:gd name="T44" fmla="*/ 2147483647 w 489"/>
              <a:gd name="T45" fmla="*/ 2147483647 h 782"/>
              <a:gd name="T46" fmla="*/ 2147483647 w 489"/>
              <a:gd name="T47" fmla="*/ 2147483647 h 782"/>
              <a:gd name="T48" fmla="*/ 2147483647 w 489"/>
              <a:gd name="T49" fmla="*/ 2147483647 h 7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9" h="782">
                <a:moveTo>
                  <a:pt x="367" y="631"/>
                </a:moveTo>
                <a:cubicBezTo>
                  <a:pt x="367" y="645"/>
                  <a:pt x="356" y="656"/>
                  <a:pt x="343" y="656"/>
                </a:cubicBezTo>
                <a:lnTo>
                  <a:pt x="147" y="656"/>
                </a:lnTo>
                <a:cubicBezTo>
                  <a:pt x="133" y="656"/>
                  <a:pt x="123" y="645"/>
                  <a:pt x="123" y="631"/>
                </a:cubicBezTo>
                <a:cubicBezTo>
                  <a:pt x="123" y="617"/>
                  <a:pt x="133" y="605"/>
                  <a:pt x="147" y="605"/>
                </a:cubicBezTo>
                <a:lnTo>
                  <a:pt x="343" y="605"/>
                </a:lnTo>
                <a:cubicBezTo>
                  <a:pt x="356" y="605"/>
                  <a:pt x="367" y="617"/>
                  <a:pt x="367" y="631"/>
                </a:cubicBezTo>
                <a:close/>
                <a:moveTo>
                  <a:pt x="245" y="0"/>
                </a:moveTo>
                <a:cubicBezTo>
                  <a:pt x="110" y="0"/>
                  <a:pt x="0" y="113"/>
                  <a:pt x="0" y="252"/>
                </a:cubicBezTo>
                <a:cubicBezTo>
                  <a:pt x="0" y="353"/>
                  <a:pt x="125" y="479"/>
                  <a:pt x="147" y="549"/>
                </a:cubicBezTo>
                <a:lnTo>
                  <a:pt x="343" y="549"/>
                </a:lnTo>
                <a:cubicBezTo>
                  <a:pt x="364" y="479"/>
                  <a:pt x="489" y="353"/>
                  <a:pt x="489" y="252"/>
                </a:cubicBezTo>
                <a:cubicBezTo>
                  <a:pt x="489" y="113"/>
                  <a:pt x="380" y="0"/>
                  <a:pt x="245" y="0"/>
                </a:cubicBezTo>
                <a:close/>
                <a:moveTo>
                  <a:pt x="161" y="118"/>
                </a:moveTo>
                <a:lnTo>
                  <a:pt x="161" y="118"/>
                </a:lnTo>
                <a:cubicBezTo>
                  <a:pt x="158" y="120"/>
                  <a:pt x="98" y="162"/>
                  <a:pt x="98" y="244"/>
                </a:cubicBezTo>
                <a:cubicBezTo>
                  <a:pt x="98" y="258"/>
                  <a:pt x="87" y="269"/>
                  <a:pt x="74" y="269"/>
                </a:cubicBezTo>
                <a:cubicBezTo>
                  <a:pt x="60" y="269"/>
                  <a:pt x="49" y="258"/>
                  <a:pt x="49" y="244"/>
                </a:cubicBezTo>
                <a:cubicBezTo>
                  <a:pt x="49" y="135"/>
                  <a:pt x="130" y="80"/>
                  <a:pt x="133" y="77"/>
                </a:cubicBezTo>
                <a:cubicBezTo>
                  <a:pt x="145" y="70"/>
                  <a:pt x="160" y="73"/>
                  <a:pt x="167" y="84"/>
                </a:cubicBezTo>
                <a:cubicBezTo>
                  <a:pt x="175" y="95"/>
                  <a:pt x="172" y="111"/>
                  <a:pt x="161" y="118"/>
                </a:cubicBezTo>
                <a:close/>
                <a:moveTo>
                  <a:pt x="123" y="706"/>
                </a:moveTo>
                <a:cubicBezTo>
                  <a:pt x="123" y="748"/>
                  <a:pt x="177" y="782"/>
                  <a:pt x="245" y="782"/>
                </a:cubicBezTo>
                <a:cubicBezTo>
                  <a:pt x="312" y="782"/>
                  <a:pt x="367" y="748"/>
                  <a:pt x="367" y="706"/>
                </a:cubicBezTo>
                <a:lnTo>
                  <a:pt x="123" y="70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14341"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grpSp>
        <p:nvGrpSpPr>
          <p:cNvPr id="14343" name="组合 3"/>
          <p:cNvGrpSpPr/>
          <p:nvPr/>
        </p:nvGrpSpPr>
        <p:grpSpPr bwMode="auto">
          <a:xfrm>
            <a:off x="927100" y="692151"/>
            <a:ext cx="10424584" cy="4181475"/>
            <a:chOff x="444" y="1184"/>
            <a:chExt cx="11946" cy="7792"/>
          </a:xfrm>
        </p:grpSpPr>
        <p:pic>
          <p:nvPicPr>
            <p:cNvPr id="14346"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4" y="1184"/>
              <a:ext cx="11946" cy="7792"/>
            </a:xfrm>
            <a:prstGeom prst="rect">
              <a:avLst/>
            </a:prstGeom>
            <a:noFill/>
            <a:ln w="9525">
              <a:solidFill>
                <a:schemeClr val="tx2"/>
              </a:solidFill>
              <a:round/>
            </a:ln>
            <a:extLst>
              <a:ext uri="{909E8E84-426E-40DD-AFC4-6F175D3DCCD1}">
                <a14:hiddenFill xmlns:a14="http://schemas.microsoft.com/office/drawing/2010/main">
                  <a:solidFill>
                    <a:srgbClr val="FFFFFF"/>
                  </a:solidFill>
                </a14:hiddenFill>
              </a:ext>
            </a:extLst>
          </p:spPr>
        </p:pic>
        <p:sp>
          <p:nvSpPr>
            <p:cNvPr id="14347" name="矩形 2"/>
            <p:cNvSpPr>
              <a:spLocks noChangeArrowheads="1"/>
            </p:cNvSpPr>
            <p:nvPr/>
          </p:nvSpPr>
          <p:spPr bwMode="auto">
            <a:xfrm>
              <a:off x="738" y="6647"/>
              <a:ext cx="11226" cy="1055"/>
            </a:xfrm>
            <a:prstGeom prst="rect">
              <a:avLst/>
            </a:prstGeom>
            <a:noFill/>
            <a:ln w="22225">
              <a:solidFill>
                <a:srgbClr val="C00000"/>
              </a:solidFill>
              <a:round/>
            </a:ln>
            <a:extLst>
              <a:ext uri="{909E8E84-426E-40DD-AFC4-6F175D3DCCD1}">
                <a14:hiddenFill xmlns:a14="http://schemas.microsoft.com/office/drawing/2010/main">
                  <a:solidFill>
                    <a:srgbClr val="FFFFFF"/>
                  </a:solidFill>
                </a14:hiddenFill>
              </a:ext>
            </a:extLst>
          </p:spPr>
          <p:txBody>
            <a:bodyPr lIns="91427" tIns="45713" rIns="91427" bIns="45713"/>
            <a:lstStyle/>
            <a:p>
              <a:pPr eaLnBrk="1" hangingPunct="1"/>
              <a:endParaRPr lang="zh-CN" altLang="en-US"/>
            </a:p>
          </p:txBody>
        </p:sp>
      </p:grpSp>
      <p:sp>
        <p:nvSpPr>
          <p:cNvPr id="14344" name="文本框 6"/>
          <p:cNvSpPr txBox="1">
            <a:spLocks noChangeArrowheads="1"/>
          </p:cNvSpPr>
          <p:nvPr/>
        </p:nvSpPr>
        <p:spPr bwMode="auto">
          <a:xfrm>
            <a:off x="4464051" y="5064126"/>
            <a:ext cx="7488767" cy="1338263"/>
          </a:xfrm>
          <a:prstGeom prst="rect">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b="1">
                <a:solidFill>
                  <a:srgbClr val="FF0000"/>
                </a:solidFill>
                <a:latin typeface="黑体" panose="02010609060101010101" charset="-122"/>
                <a:ea typeface="黑体" panose="02010609060101010101" charset="-122"/>
                <a:sym typeface="宋体" panose="02010600030101010101" pitchFamily="2" charset="-122"/>
              </a:rPr>
              <a:t>敬业、诚信、公正、法治：</a:t>
            </a:r>
            <a:endParaRPr lang="zh-CN" altLang="en-US"/>
          </a:p>
          <a:p>
            <a:pPr eaLnBrk="1" hangingPunct="1">
              <a:lnSpc>
                <a:spcPct val="150000"/>
              </a:lnSpc>
            </a:pPr>
            <a:r>
              <a:rPr lang="zh-CN" altLang="en-US">
                <a:solidFill>
                  <a:srgbClr val="000000"/>
                </a:solidFill>
                <a:latin typeface="微软雅黑" panose="020B0503020204020204" pitchFamily="34" charset="-122"/>
                <a:ea typeface="微软雅黑" panose="020B0503020204020204" pitchFamily="34" charset="-122"/>
              </a:rPr>
              <a:t>作为一名财务人员，要爱岗敬业、客观公正、诚实守信、廉洁自律、坚持准则、提高技能、不做假账。</a:t>
            </a:r>
            <a:endParaRPr lang="zh-CN" altLang="en-US">
              <a:solidFill>
                <a:srgbClr val="000000"/>
              </a:solidFill>
              <a:latin typeface="微软雅黑" panose="020B0503020204020204" pitchFamily="34" charset="-122"/>
              <a:ea typeface="微软雅黑" panose="020B0503020204020204" pitchFamily="34" charset="-122"/>
            </a:endParaRPr>
          </a:p>
        </p:txBody>
      </p:sp>
      <p:pic>
        <p:nvPicPr>
          <p:cNvPr id="143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34" y="5062538"/>
            <a:ext cx="4269317"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184">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364" name="直接连接符 33"/>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sp>
        <p:nvSpPr>
          <p:cNvPr id="2" name="矩形 1"/>
          <p:cNvSpPr/>
          <p:nvPr/>
        </p:nvSpPr>
        <p:spPr>
          <a:xfrm>
            <a:off x="603250" y="981075"/>
            <a:ext cx="2169184" cy="523220"/>
          </a:xfrm>
          <a:prstGeom prst="rect">
            <a:avLst/>
          </a:prstGeom>
        </p:spPr>
        <p:txBody>
          <a:bodyPr wrap="none">
            <a:spAutoFit/>
          </a:bodyPr>
          <a:lstStyle/>
          <a:p>
            <a:pPr eaLnBrk="1" hangingPunct="1">
              <a:defRPr/>
            </a:pPr>
            <a:r>
              <a:rPr lang="en-US" altLang="zh-CN" sz="2800" b="1" noProof="1">
                <a:solidFill>
                  <a:schemeClr val="accent6">
                    <a:lumMod val="50000"/>
                  </a:schemeClr>
                </a:solidFill>
                <a:latin typeface="+mn-ea"/>
                <a:ea typeface="+mn-ea"/>
              </a:rPr>
              <a:t>5</a:t>
            </a:r>
            <a:r>
              <a:rPr lang="zh-CN" sz="2800" b="1" noProof="1">
                <a:solidFill>
                  <a:schemeClr val="accent6">
                    <a:lumMod val="50000"/>
                  </a:schemeClr>
                </a:solidFill>
                <a:latin typeface="+mn-ea"/>
                <a:ea typeface="+mn-ea"/>
              </a:rPr>
              <a:t>、</a:t>
            </a:r>
            <a:r>
              <a:rPr lang="zh-CN" altLang="en-US" sz="2800" b="1" noProof="1">
                <a:solidFill>
                  <a:schemeClr val="accent6">
                    <a:lumMod val="50000"/>
                  </a:schemeClr>
                </a:solidFill>
                <a:latin typeface="+mn-ea"/>
                <a:ea typeface="+mn-ea"/>
              </a:rPr>
              <a:t>审计人员</a:t>
            </a:r>
            <a:endParaRPr lang="zh-CN" altLang="en-US" sz="2800" b="1" noProof="1">
              <a:solidFill>
                <a:schemeClr val="accent6">
                  <a:lumMod val="50000"/>
                </a:schemeClr>
              </a:solidFill>
              <a:latin typeface="+mn-ea"/>
              <a:ea typeface="+mn-ea"/>
            </a:endParaRPr>
          </a:p>
        </p:txBody>
      </p:sp>
      <p:sp>
        <p:nvSpPr>
          <p:cNvPr id="8" name="文本框 7"/>
          <p:cNvSpPr txBox="1"/>
          <p:nvPr/>
        </p:nvSpPr>
        <p:spPr>
          <a:xfrm>
            <a:off x="622300" y="1541463"/>
            <a:ext cx="10795000" cy="768350"/>
          </a:xfrm>
          <a:prstGeom prst="rect">
            <a:avLst/>
          </a:prstGeom>
          <a:noFill/>
          <a:ln w="9525">
            <a:noFill/>
          </a:ln>
        </p:spPr>
        <p:txBody>
          <a:bodyPr>
            <a:spAutoFit/>
          </a:bodyPr>
          <a:lstStyle/>
          <a:p>
            <a:pPr eaLnBrk="1" hangingPunct="1">
              <a:defRPr/>
            </a:pPr>
            <a:r>
              <a:rPr lang="zh-CN" altLang="zh-CN" sz="2200" noProof="1">
                <a:solidFill>
                  <a:schemeClr val="accent6">
                    <a:lumMod val="50000"/>
                  </a:schemeClr>
                </a:solidFill>
                <a:latin typeface="+mn-ea"/>
                <a:ea typeface="+mn-ea"/>
              </a:rPr>
              <a:t>审计人员进行财务报表分析主要通过研究不同财务数据以及财务数据与非财务数据之间的内在关系，对财务信息作出评价。</a:t>
            </a:r>
            <a:endParaRPr lang="zh-CN" altLang="zh-CN" sz="2200" noProof="1">
              <a:solidFill>
                <a:schemeClr val="accent6">
                  <a:lumMod val="50000"/>
                </a:schemeClr>
              </a:solidFill>
              <a:latin typeface="+mn-ea"/>
              <a:ea typeface="+mn-ea"/>
            </a:endParaRPr>
          </a:p>
        </p:txBody>
      </p:sp>
      <p:pic>
        <p:nvPicPr>
          <p:cNvPr id="15368" name="图片 2" descr="&amp;pky8694198519&amp;2&amp;"/>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6226" r="45067" b="50500"/>
          <a:stretch>
            <a:fillRect/>
          </a:stretch>
        </p:blipFill>
        <p:spPr bwMode="auto">
          <a:xfrm>
            <a:off x="-1007533" y="2636839"/>
            <a:ext cx="6233584"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234" y="2363789"/>
            <a:ext cx="7065433" cy="4306887"/>
          </a:xfrm>
          <a:prstGeom prst="rect">
            <a:avLst/>
          </a:prstGeom>
          <a:solidFill>
            <a:srgbClr val="FFFFFF"/>
          </a:solidFill>
          <a:ln w="9525">
            <a:solidFill>
              <a:schemeClr val="bg1"/>
            </a:solidFill>
            <a:round/>
          </a:ln>
        </p:spPr>
      </p:pic>
    </p:spTree>
  </p:cSld>
  <p:clrMapOvr>
    <a:masterClrMapping/>
  </p:clrMapOvr>
  <p:transition spd="slow" advTm="6184">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http://photo-static-api.fotomore.com/creative/vcg/400/new/VCG41N1043228318.jpg" descr="&amp;pky350_sjzg_VCG41N1043228318&amp;2&amp;src_rpledit_likech&am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56967" y="2667001"/>
            <a:ext cx="4811184" cy="2949575"/>
          </a:xfrm>
          <a:prstGeom prst="rect">
            <a:avLst/>
          </a:prstGeom>
          <a:solidFill>
            <a:srgbClr val="0E65AC"/>
          </a:solidFill>
          <a:ln>
            <a:noFill/>
          </a:ln>
          <a:extLst>
            <a:ext uri="{91240B29-F687-4F45-9708-019B960494DF}">
              <a14:hiddenLine xmlns:a14="http://schemas.microsoft.com/office/drawing/2010/main" w="19050">
                <a:solidFill>
                  <a:srgbClr val="000000"/>
                </a:solidFill>
                <a:miter lim="800000"/>
                <a:headEnd/>
                <a:tailEnd/>
              </a14:hiddenLine>
            </a:ext>
          </a:extLst>
        </p:spPr>
      </p:pic>
      <p:cxnSp>
        <p:nvCxnSpPr>
          <p:cNvPr id="16389" name="直接连接符 33"/>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sp>
        <p:nvSpPr>
          <p:cNvPr id="39" name="Oval 14"/>
          <p:cNvSpPr>
            <a:spLocks noChangeArrowheads="1"/>
          </p:cNvSpPr>
          <p:nvPr/>
        </p:nvSpPr>
        <p:spPr bwMode="auto">
          <a:xfrm>
            <a:off x="395818" y="3278189"/>
            <a:ext cx="2550583" cy="1616075"/>
          </a:xfrm>
          <a:prstGeom prst="ellipse">
            <a:avLst/>
          </a:prstGeom>
          <a:noFill/>
          <a:ln w="127000">
            <a:solidFill>
              <a:srgbClr val="0070C0"/>
            </a:solidFill>
            <a:round/>
          </a:ln>
        </p:spPr>
        <p:txBody>
          <a:bodyPr lIns="35978" tIns="45692" rIns="35978" bIns="45692" anchor="ctr"/>
          <a:lstStyle/>
          <a:p>
            <a:pPr algn="ctr" eaLnBrk="1" hangingPunct="1">
              <a:defRPr/>
            </a:pPr>
            <a:r>
              <a:rPr lang="zh-CN" altLang="zh-CN" sz="2800" noProof="1">
                <a:solidFill>
                  <a:schemeClr val="accent6">
                    <a:lumMod val="50000"/>
                  </a:schemeClr>
                </a:solidFill>
                <a:latin typeface="+mn-ea"/>
                <a:ea typeface="+mn-ea"/>
                <a:sym typeface="+mn-ea"/>
              </a:rPr>
              <a:t>供应商</a:t>
            </a:r>
            <a:endParaRPr lang="zh-CN" altLang="zh-CN" sz="2800" noProof="1">
              <a:solidFill>
                <a:schemeClr val="accent6">
                  <a:lumMod val="50000"/>
                </a:schemeClr>
              </a:solidFill>
              <a:latin typeface="+mn-ea"/>
              <a:ea typeface="+mn-ea"/>
              <a:sym typeface="+mn-ea"/>
            </a:endParaRPr>
          </a:p>
          <a:p>
            <a:pPr algn="ctr" eaLnBrk="1" hangingPunct="1">
              <a:defRPr/>
            </a:pPr>
            <a:r>
              <a:rPr lang="zh-CN" altLang="zh-CN" sz="2800" noProof="1">
                <a:solidFill>
                  <a:schemeClr val="accent6">
                    <a:lumMod val="50000"/>
                  </a:schemeClr>
                </a:solidFill>
                <a:latin typeface="+mn-ea"/>
                <a:ea typeface="+mn-ea"/>
                <a:sym typeface="+mn-ea"/>
              </a:rPr>
              <a:t>和客户</a:t>
            </a:r>
            <a:endParaRPr lang="zh-CN" altLang="zh-CN" sz="2800" noProof="1">
              <a:solidFill>
                <a:schemeClr val="accent6">
                  <a:lumMod val="50000"/>
                </a:schemeClr>
              </a:solidFill>
              <a:latin typeface="+mn-ea"/>
              <a:ea typeface="+mn-ea"/>
              <a:sym typeface="+mn-ea"/>
            </a:endParaRPr>
          </a:p>
        </p:txBody>
      </p:sp>
      <p:grpSp>
        <p:nvGrpSpPr>
          <p:cNvPr id="6" name="组合 21"/>
          <p:cNvGrpSpPr/>
          <p:nvPr/>
        </p:nvGrpSpPr>
        <p:grpSpPr bwMode="auto">
          <a:xfrm>
            <a:off x="3972985" y="3201988"/>
            <a:ext cx="732367" cy="1776412"/>
            <a:chOff x="4428858" y="1360325"/>
            <a:chExt cx="411590" cy="1333453"/>
          </a:xfrm>
        </p:grpSpPr>
        <p:cxnSp>
          <p:nvCxnSpPr>
            <p:cNvPr id="82" name="肘形连接符 81"/>
            <p:cNvCxnSpPr/>
            <p:nvPr/>
          </p:nvCxnSpPr>
          <p:spPr>
            <a:xfrm rot="16200000" flipH="1">
              <a:off x="4259880" y="2113210"/>
              <a:ext cx="749546" cy="411590"/>
            </a:xfrm>
            <a:prstGeom prst="bentConnector2">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83" name="肘形连接符 82"/>
            <p:cNvCxnSpPr/>
            <p:nvPr/>
          </p:nvCxnSpPr>
          <p:spPr>
            <a:xfrm rot="5400000" flipH="1" flipV="1">
              <a:off x="4342699" y="1446484"/>
              <a:ext cx="583907" cy="411590"/>
            </a:xfrm>
            <a:prstGeom prst="bentConnector2">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grpSp>
      <p:sp>
        <p:nvSpPr>
          <p:cNvPr id="26" name="矩形 46"/>
          <p:cNvSpPr>
            <a:spLocks noChangeArrowheads="1"/>
          </p:cNvSpPr>
          <p:nvPr/>
        </p:nvSpPr>
        <p:spPr bwMode="auto">
          <a:xfrm>
            <a:off x="4813301" y="4640263"/>
            <a:ext cx="4028017" cy="603250"/>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21882" tIns="60940" rIns="121882" bIns="60940" anchor="ctr"/>
          <a:lstStyle/>
          <a:p>
            <a:pPr algn="ctr" eaLnBrk="1" hangingPunct="1"/>
            <a:endParaRPr lang="zh-CN" altLang="zh-CN" sz="190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文本框 47"/>
          <p:cNvSpPr>
            <a:spLocks noChangeArrowheads="1"/>
          </p:cNvSpPr>
          <p:nvPr/>
        </p:nvSpPr>
        <p:spPr bwMode="auto">
          <a:xfrm>
            <a:off x="4804834" y="2924176"/>
            <a:ext cx="4053417" cy="544513"/>
          </a:xfrm>
          <a:prstGeom prst="rect">
            <a:avLst/>
          </a:prstGeom>
          <a:solidFill>
            <a:srgbClr val="0070C0"/>
          </a:solidFill>
          <a:ln w="12700">
            <a:solidFill>
              <a:schemeClr val="accent1"/>
            </a:solidFill>
            <a:miter lim="800000"/>
          </a:ln>
        </p:spPr>
        <p:txBody>
          <a:bodyPr lIns="121882" tIns="60940" rIns="121882" bIns="60940" anchor="ctr"/>
          <a:lstStyle/>
          <a:p>
            <a:pPr algn="ctr" eaLnBrk="1" hangingPunct="1"/>
            <a:r>
              <a:rPr lang="zh-CN" altLang="en-US" sz="2400">
                <a:solidFill>
                  <a:schemeClr val="accent1"/>
                </a:solidFill>
                <a:latin typeface="微软雅黑" panose="020B0503020204020204" pitchFamily="34" charset="-122"/>
                <a:ea typeface="微软雅黑" panose="020B0503020204020204" pitchFamily="34" charset="-122"/>
                <a:sym typeface="方正兰亭细黑_GBK"/>
              </a:rPr>
              <a:t>企业财务状况</a:t>
            </a:r>
            <a:endParaRPr lang="zh-CN" altLang="en-US" sz="2400">
              <a:solidFill>
                <a:schemeClr val="accent1"/>
              </a:solidFill>
              <a:latin typeface="微软雅黑" panose="020B0503020204020204" pitchFamily="34" charset="-122"/>
              <a:ea typeface="微软雅黑" panose="020B0503020204020204" pitchFamily="34" charset="-122"/>
              <a:sym typeface="方正兰亭细黑_GBK"/>
            </a:endParaRPr>
          </a:p>
        </p:txBody>
      </p:sp>
      <p:sp>
        <p:nvSpPr>
          <p:cNvPr id="8" name="文本框 47"/>
          <p:cNvSpPr>
            <a:spLocks noChangeArrowheads="1"/>
          </p:cNvSpPr>
          <p:nvPr/>
        </p:nvSpPr>
        <p:spPr bwMode="auto">
          <a:xfrm>
            <a:off x="5232400" y="4640264"/>
            <a:ext cx="303106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1882" tIns="60940" rIns="121882" bIns="60940" anchor="ctr"/>
          <a:lstStyle/>
          <a:p>
            <a:pPr algn="ctr" eaLnBrk="1" hangingPunct="1"/>
            <a:r>
              <a:rPr lang="zh-CN" altLang="zh-CN" sz="2400">
                <a:solidFill>
                  <a:schemeClr val="accent1"/>
                </a:solidFill>
                <a:latin typeface="宋体" panose="02010600030101010101" pitchFamily="2" charset="-122"/>
                <a:sym typeface="宋体" panose="02010600030101010101" pitchFamily="2" charset="-122"/>
              </a:rPr>
              <a:t>信用状况</a:t>
            </a:r>
            <a:endParaRPr lang="zh-CN" altLang="zh-CN" sz="2400">
              <a:solidFill>
                <a:schemeClr val="accent1"/>
              </a:solidFill>
              <a:latin typeface="宋体" panose="02010600030101010101" pitchFamily="2" charset="-122"/>
              <a:sym typeface="宋体" panose="02010600030101010101" pitchFamily="2" charset="-122"/>
            </a:endParaRPr>
          </a:p>
        </p:txBody>
      </p:sp>
      <p:sp>
        <p:nvSpPr>
          <p:cNvPr id="3" name="矩形 2"/>
          <p:cNvSpPr/>
          <p:nvPr/>
        </p:nvSpPr>
        <p:spPr>
          <a:xfrm>
            <a:off x="603252" y="981075"/>
            <a:ext cx="3251211" cy="523220"/>
          </a:xfrm>
          <a:prstGeom prst="rect">
            <a:avLst/>
          </a:prstGeom>
        </p:spPr>
        <p:txBody>
          <a:bodyPr wrap="none">
            <a:spAutoFit/>
          </a:bodyPr>
          <a:lstStyle/>
          <a:p>
            <a:pPr eaLnBrk="1" hangingPunct="1">
              <a:defRPr/>
            </a:pPr>
            <a:r>
              <a:rPr lang="en-US" altLang="zh-CN" sz="2800" b="1" noProof="1">
                <a:solidFill>
                  <a:schemeClr val="accent6">
                    <a:lumMod val="50000"/>
                  </a:schemeClr>
                </a:solidFill>
                <a:latin typeface="+mn-ea"/>
                <a:ea typeface="+mn-ea"/>
              </a:rPr>
              <a:t>6</a:t>
            </a:r>
            <a:r>
              <a:rPr lang="zh-CN" sz="2800" b="1" noProof="1">
                <a:solidFill>
                  <a:schemeClr val="accent6">
                    <a:lumMod val="50000"/>
                  </a:schemeClr>
                </a:solidFill>
                <a:latin typeface="+mn-ea"/>
                <a:ea typeface="+mn-ea"/>
              </a:rPr>
              <a:t>、</a:t>
            </a:r>
            <a:r>
              <a:rPr lang="zh-CN" altLang="en-US" sz="2800" b="1" noProof="1">
                <a:solidFill>
                  <a:schemeClr val="accent6">
                    <a:lumMod val="50000"/>
                  </a:schemeClr>
                </a:solidFill>
                <a:latin typeface="+mn-ea"/>
                <a:ea typeface="+mn-ea"/>
              </a:rPr>
              <a:t>其他利益相关者</a:t>
            </a:r>
            <a:endParaRPr lang="zh-CN" altLang="en-US" sz="2800" b="1" noProof="1">
              <a:solidFill>
                <a:schemeClr val="accent6">
                  <a:lumMod val="50000"/>
                </a:schemeClr>
              </a:solidFill>
              <a:latin typeface="+mn-ea"/>
              <a:ea typeface="+mn-ea"/>
            </a:endParaRPr>
          </a:p>
        </p:txBody>
      </p:sp>
      <p:sp>
        <p:nvSpPr>
          <p:cNvPr id="10" name="文本框 9"/>
          <p:cNvSpPr txBox="1"/>
          <p:nvPr/>
        </p:nvSpPr>
        <p:spPr>
          <a:xfrm>
            <a:off x="529167" y="1700213"/>
            <a:ext cx="11588751" cy="768350"/>
          </a:xfrm>
          <a:prstGeom prst="rect">
            <a:avLst/>
          </a:prstGeom>
          <a:noFill/>
          <a:ln w="9525">
            <a:noFill/>
          </a:ln>
        </p:spPr>
        <p:txBody>
          <a:bodyPr>
            <a:spAutoFit/>
          </a:bodyPr>
          <a:lstStyle/>
          <a:p>
            <a:pPr eaLnBrk="1" hangingPunct="1">
              <a:defRPr/>
            </a:pPr>
            <a:r>
              <a:rPr lang="zh-CN" altLang="zh-CN" sz="2200" noProof="1">
                <a:solidFill>
                  <a:schemeClr val="accent6">
                    <a:lumMod val="50000"/>
                  </a:schemeClr>
                </a:solidFill>
                <a:latin typeface="+mn-ea"/>
                <a:ea typeface="+mn-ea"/>
              </a:rPr>
              <a:t>其他利益相关者是指除了上述人员关注企业的财务报表以外，其他相关部门或个人也会出于各自的需要关注企业的财务报表。</a:t>
            </a:r>
            <a:endParaRPr lang="zh-CN" altLang="zh-CN" sz="2200" noProof="1">
              <a:solidFill>
                <a:schemeClr val="accent6">
                  <a:lumMod val="50000"/>
                </a:schemeClr>
              </a:solidFill>
              <a:latin typeface="+mn-ea"/>
              <a:ea typeface="+mn-ea"/>
            </a:endParaRPr>
          </a:p>
        </p:txBody>
      </p:sp>
      <p:cxnSp>
        <p:nvCxnSpPr>
          <p:cNvPr id="16398" name="直接连接符 10"/>
          <p:cNvCxnSpPr>
            <a:cxnSpLocks noChangeShapeType="1"/>
          </p:cNvCxnSpPr>
          <p:nvPr/>
        </p:nvCxnSpPr>
        <p:spPr bwMode="auto">
          <a:xfrm>
            <a:off x="2946400" y="4086225"/>
            <a:ext cx="1026584" cy="0"/>
          </a:xfrm>
          <a:prstGeom prst="line">
            <a:avLst/>
          </a:prstGeom>
          <a:noFill/>
          <a:ln w="9525">
            <a:solidFill>
              <a:srgbClr val="0070C0"/>
            </a:solidFill>
            <a:round/>
          </a:ln>
          <a:extLst>
            <a:ext uri="{909E8E84-426E-40DD-AFC4-6F175D3DCCD1}">
              <a14:hiddenFill xmlns:a14="http://schemas.microsoft.com/office/drawing/2010/main">
                <a:noFill/>
              </a14:hiddenFill>
            </a:ext>
          </a:extLst>
        </p:spPr>
      </p:cxn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2" presetClass="entr" presetSubtype="12"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0-#ppt_w/2"/>
                                          </p:val>
                                        </p:tav>
                                        <p:tav tm="100000">
                                          <p:val>
                                            <p:strVal val="#ppt_x"/>
                                          </p:val>
                                        </p:tav>
                                      </p:tavLst>
                                    </p:anim>
                                    <p:anim calcmode="lin" valueType="num">
                                      <p:cBhvr>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26" grpId="0" bldLvl="0" animBg="1"/>
      <p:bldP spid="7" grpId="0" bldLvl="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8000" y="609600"/>
            <a:ext cx="10972800" cy="1143000"/>
          </a:xfrm>
          <a:solidFill>
            <a:schemeClr val="bg1"/>
          </a:solidFill>
        </p:spPr>
        <p:txBody>
          <a:bodyPr/>
          <a:lstStyle/>
          <a:p>
            <a:r>
              <a:rPr lang="zh-CN" altLang="en-US" sz="3600" b="1" dirty="0" smtClean="0"/>
              <a:t>二、财务报告分析的方法</a:t>
            </a:r>
            <a:endParaRPr lang="zh-CN" altLang="en-US" sz="3600" b="1" dirty="0" smtClean="0"/>
          </a:p>
        </p:txBody>
      </p:sp>
      <p:sp>
        <p:nvSpPr>
          <p:cNvPr id="34819" name="Rectangle 3"/>
          <p:cNvSpPr>
            <a:spLocks noChangeArrowheads="1"/>
          </p:cNvSpPr>
          <p:nvPr/>
        </p:nvSpPr>
        <p:spPr bwMode="auto">
          <a:xfrm flipH="1">
            <a:off x="1841500" y="3725863"/>
            <a:ext cx="3168651" cy="51911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smtClean="0">
                <a:solidFill>
                  <a:srgbClr val="000000"/>
                </a:solidFill>
              </a:rPr>
              <a:t>财务报告分析</a:t>
            </a:r>
            <a:r>
              <a:rPr lang="zh-CN" altLang="en-US" sz="2800" b="1" dirty="0">
                <a:solidFill>
                  <a:srgbClr val="000000"/>
                </a:solidFill>
              </a:rPr>
              <a:t>方法</a:t>
            </a:r>
            <a:endParaRPr lang="zh-CN" altLang="en-US" sz="2800" b="1" dirty="0">
              <a:solidFill>
                <a:srgbClr val="000000"/>
              </a:solidFill>
            </a:endParaRPr>
          </a:p>
        </p:txBody>
      </p:sp>
      <p:sp>
        <p:nvSpPr>
          <p:cNvPr id="34820" name="Line 4"/>
          <p:cNvSpPr>
            <a:spLocks noChangeShapeType="1"/>
          </p:cNvSpPr>
          <p:nvPr/>
        </p:nvSpPr>
        <p:spPr bwMode="auto">
          <a:xfrm>
            <a:off x="5107518" y="2357438"/>
            <a:ext cx="1246716" cy="0"/>
          </a:xfrm>
          <a:prstGeom prst="line">
            <a:avLst/>
          </a:prstGeom>
          <a:noFill/>
          <a:ln w="57150">
            <a:solidFill>
              <a:srgbClr val="FFCC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1" name="Line 5"/>
          <p:cNvSpPr>
            <a:spLocks noChangeShapeType="1"/>
          </p:cNvSpPr>
          <p:nvPr/>
        </p:nvSpPr>
        <p:spPr bwMode="auto">
          <a:xfrm>
            <a:off x="5135033" y="2349501"/>
            <a:ext cx="0" cy="3527425"/>
          </a:xfrm>
          <a:prstGeom prst="line">
            <a:avLst/>
          </a:prstGeom>
          <a:noFill/>
          <a:ln w="57150">
            <a:solidFill>
              <a:srgbClr val="FFCC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2" name="Line 6"/>
          <p:cNvSpPr>
            <a:spLocks noChangeShapeType="1"/>
          </p:cNvSpPr>
          <p:nvPr/>
        </p:nvSpPr>
        <p:spPr bwMode="auto">
          <a:xfrm>
            <a:off x="5135034" y="5878514"/>
            <a:ext cx="1276351" cy="7937"/>
          </a:xfrm>
          <a:prstGeom prst="line">
            <a:avLst/>
          </a:prstGeom>
          <a:noFill/>
          <a:ln w="57150">
            <a:solidFill>
              <a:srgbClr val="FFCC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519" name="Line 7"/>
          <p:cNvSpPr>
            <a:spLocks noChangeShapeType="1"/>
          </p:cNvSpPr>
          <p:nvPr/>
        </p:nvSpPr>
        <p:spPr bwMode="auto">
          <a:xfrm>
            <a:off x="5232400" y="4005263"/>
            <a:ext cx="1246717" cy="0"/>
          </a:xfrm>
          <a:prstGeom prst="line">
            <a:avLst/>
          </a:prstGeom>
          <a:noFill/>
          <a:ln w="57150">
            <a:solidFill>
              <a:srgbClr val="FFCC66"/>
            </a:solidFill>
            <a:round/>
          </a:ln>
          <a:extLst>
            <a:ext uri="{909E8E84-426E-40DD-AFC4-6F175D3DCCD1}">
              <a14:hiddenFill xmlns:a14="http://schemas.microsoft.com/office/drawing/2010/main">
                <a:noFill/>
              </a14:hiddenFill>
            </a:ext>
          </a:extLst>
        </p:spPr>
        <p:txBody>
          <a:bodyPr/>
          <a:lstStyle/>
          <a:p>
            <a:endParaRPr lang="zh-CN" altLang="en-US"/>
          </a:p>
        </p:txBody>
      </p:sp>
      <p:sp>
        <p:nvSpPr>
          <p:cNvPr id="34824" name="Rectangle 8"/>
          <p:cNvSpPr>
            <a:spLocks noChangeArrowheads="1"/>
          </p:cNvSpPr>
          <p:nvPr/>
        </p:nvSpPr>
        <p:spPr bwMode="auto">
          <a:xfrm>
            <a:off x="6451600" y="2070100"/>
            <a:ext cx="2880784" cy="4572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solidFill>
                  <a:srgbClr val="000000"/>
                </a:solidFill>
                <a:latin typeface="Tahoma" panose="020B0604030504040204" pitchFamily="34" charset="0"/>
              </a:rPr>
              <a:t>比较分析法</a:t>
            </a:r>
            <a:endParaRPr lang="zh-CN" altLang="en-US" sz="2400" b="1">
              <a:solidFill>
                <a:srgbClr val="000000"/>
              </a:solidFill>
              <a:latin typeface="Tahoma" panose="020B0604030504040204" pitchFamily="34" charset="0"/>
            </a:endParaRPr>
          </a:p>
        </p:txBody>
      </p:sp>
      <p:sp>
        <p:nvSpPr>
          <p:cNvPr id="34825" name="Rectangle 9"/>
          <p:cNvSpPr>
            <a:spLocks noChangeArrowheads="1"/>
          </p:cNvSpPr>
          <p:nvPr/>
        </p:nvSpPr>
        <p:spPr bwMode="auto">
          <a:xfrm>
            <a:off x="6479117" y="3644901"/>
            <a:ext cx="2853267" cy="51911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rPr>
              <a:t>比率分析法</a:t>
            </a:r>
            <a:r>
              <a:rPr lang="zh-CN" altLang="en-US" sz="2800" b="1">
                <a:solidFill>
                  <a:schemeClr val="accent1"/>
                </a:solidFill>
              </a:rPr>
              <a:t> </a:t>
            </a:r>
            <a:endParaRPr lang="zh-CN" altLang="en-US" sz="2800" b="1">
              <a:solidFill>
                <a:schemeClr val="accent1"/>
              </a:solidFill>
            </a:endParaRPr>
          </a:p>
        </p:txBody>
      </p:sp>
      <p:sp>
        <p:nvSpPr>
          <p:cNvPr id="34826" name="Rectangle 10"/>
          <p:cNvSpPr>
            <a:spLocks noChangeArrowheads="1"/>
          </p:cNvSpPr>
          <p:nvPr/>
        </p:nvSpPr>
        <p:spPr bwMode="auto">
          <a:xfrm>
            <a:off x="6451600" y="5526088"/>
            <a:ext cx="2853267" cy="51911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00"/>
                </a:solidFill>
              </a:rPr>
              <a:t>因素分析法</a:t>
            </a:r>
            <a:r>
              <a:rPr lang="zh-CN" altLang="en-US" sz="2800" b="1">
                <a:solidFill>
                  <a:schemeClr val="accent1"/>
                </a:solidFill>
              </a:rPr>
              <a:t> </a:t>
            </a:r>
            <a:endParaRPr lang="zh-CN" altLang="en-US" sz="2800" b="1">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blinds(horizontal)">
                                      <p:cBhvr>
                                        <p:cTn id="7"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7051" y="873125"/>
            <a:ext cx="2350323" cy="523220"/>
          </a:xfrm>
          <a:prstGeom prst="rect">
            <a:avLst/>
          </a:prstGeom>
        </p:spPr>
        <p:txBody>
          <a:bodyPr wrap="none">
            <a:spAutoFit/>
          </a:bodyPr>
          <a:lstStyle/>
          <a:p>
            <a:pPr eaLnBrk="1" hangingPunct="1">
              <a:defRPr/>
            </a:pPr>
            <a:r>
              <a:rPr lang="en-US" altLang="zh-CN" sz="2800" b="1" noProof="1" smtClean="0">
                <a:solidFill>
                  <a:schemeClr val="accent6">
                    <a:lumMod val="50000"/>
                  </a:schemeClr>
                </a:solidFill>
                <a:latin typeface="+mn-ea"/>
                <a:ea typeface="+mn-ea"/>
              </a:rPr>
              <a:t>1.</a:t>
            </a:r>
            <a:r>
              <a:rPr lang="zh-CN" altLang="en-US" sz="2800" b="1" noProof="1" smtClean="0">
                <a:solidFill>
                  <a:schemeClr val="accent6">
                    <a:lumMod val="50000"/>
                  </a:schemeClr>
                </a:solidFill>
                <a:latin typeface="+mn-ea"/>
                <a:ea typeface="+mn-ea"/>
              </a:rPr>
              <a:t>比较</a:t>
            </a:r>
            <a:r>
              <a:rPr lang="zh-CN" altLang="en-US" sz="2800" b="1" noProof="1">
                <a:solidFill>
                  <a:schemeClr val="accent6">
                    <a:lumMod val="50000"/>
                  </a:schemeClr>
                </a:solidFill>
                <a:latin typeface="+mn-ea"/>
                <a:ea typeface="+mn-ea"/>
              </a:rPr>
              <a:t>分析</a:t>
            </a:r>
            <a:r>
              <a:rPr lang="zh-CN" altLang="en-US" sz="2800" b="1" noProof="1" smtClean="0">
                <a:solidFill>
                  <a:schemeClr val="accent6">
                    <a:lumMod val="50000"/>
                  </a:schemeClr>
                </a:solidFill>
                <a:latin typeface="+mn-ea"/>
                <a:ea typeface="+mn-ea"/>
              </a:rPr>
              <a:t>法</a:t>
            </a:r>
            <a:endParaRPr lang="zh-CN" altLang="en-US" sz="2800" b="1" noProof="1">
              <a:solidFill>
                <a:schemeClr val="accent6">
                  <a:lumMod val="50000"/>
                </a:schemeClr>
              </a:solidFill>
              <a:latin typeface="+mn-ea"/>
              <a:ea typeface="+mn-ea"/>
            </a:endParaRPr>
          </a:p>
        </p:txBody>
      </p:sp>
      <p:cxnSp>
        <p:nvCxnSpPr>
          <p:cNvPr id="36869"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sp>
        <p:nvSpPr>
          <p:cNvPr id="25" name="矩形 24"/>
          <p:cNvSpPr/>
          <p:nvPr/>
        </p:nvSpPr>
        <p:spPr>
          <a:xfrm>
            <a:off x="5039785" y="2060576"/>
            <a:ext cx="7056967" cy="2308324"/>
          </a:xfrm>
          <a:prstGeom prst="rect">
            <a:avLst/>
          </a:prstGeom>
          <a:ln>
            <a:noFill/>
          </a:ln>
        </p:spPr>
        <p:txBody>
          <a:bodyPr>
            <a:spAutoFit/>
          </a:bodyPr>
          <a:lstStyle/>
          <a:p>
            <a:pPr marL="342900" indent="-342900" eaLnBrk="1" hangingPunct="1">
              <a:lnSpc>
                <a:spcPct val="120000"/>
              </a:lnSpc>
              <a:spcBef>
                <a:spcPts val="0"/>
              </a:spcBef>
              <a:spcAft>
                <a:spcPts val="0"/>
              </a:spcAft>
              <a:buFont typeface="Wingdings" panose="05000000000000000000" charset="0"/>
              <a:buChar char="u"/>
              <a:defRPr/>
            </a:pPr>
            <a:r>
              <a:rPr lang="zh-CN" altLang="en-US" sz="2000" noProof="1">
                <a:solidFill>
                  <a:schemeClr val="tx1">
                    <a:lumMod val="10000"/>
                  </a:schemeClr>
                </a:solidFill>
                <a:latin typeface="+mn-ea"/>
                <a:ea typeface="+mn-ea"/>
              </a:rPr>
              <a:t>含义：比较分析法是指对两个或两个以上的可比数据进行对比，找出企业财务状况经营成果中的差异与问题。它是财务报表分析中</a:t>
            </a:r>
            <a:r>
              <a:rPr lang="zh-CN" altLang="en-US" sz="2000" noProof="1">
                <a:solidFill>
                  <a:srgbClr val="FF0000"/>
                </a:solidFill>
                <a:latin typeface="+mn-ea"/>
                <a:ea typeface="+mn-ea"/>
              </a:rPr>
              <a:t>最基本分析方法</a:t>
            </a:r>
            <a:r>
              <a:rPr lang="zh-CN" altLang="en-US" sz="2000" noProof="1" smtClean="0">
                <a:solidFill>
                  <a:srgbClr val="FF0000"/>
                </a:solidFill>
                <a:latin typeface="+mn-ea"/>
                <a:ea typeface="+mn-ea"/>
              </a:rPr>
              <a:t>。</a:t>
            </a:r>
            <a:endParaRPr lang="en-US" altLang="zh-CN" sz="2000" noProof="1">
              <a:solidFill>
                <a:schemeClr val="tx1">
                  <a:lumMod val="10000"/>
                </a:schemeClr>
              </a:solidFill>
              <a:latin typeface="+mn-ea"/>
              <a:ea typeface="+mn-ea"/>
            </a:endParaRPr>
          </a:p>
          <a:p>
            <a:pPr marL="342900" indent="-342900" eaLnBrk="1" hangingPunct="1">
              <a:lnSpc>
                <a:spcPct val="120000"/>
              </a:lnSpc>
              <a:spcBef>
                <a:spcPts val="0"/>
              </a:spcBef>
              <a:spcAft>
                <a:spcPts val="0"/>
              </a:spcAft>
              <a:buFont typeface="Wingdings" panose="05000000000000000000" charset="0"/>
              <a:buChar char="u"/>
              <a:defRPr/>
            </a:pPr>
            <a:r>
              <a:rPr lang="zh-CN" altLang="en-US" sz="2000" noProof="1" smtClean="0">
                <a:solidFill>
                  <a:schemeClr val="tx1">
                    <a:lumMod val="10000"/>
                  </a:schemeClr>
                </a:solidFill>
                <a:latin typeface="+mn-ea"/>
                <a:ea typeface="+mn-ea"/>
                <a:sym typeface="+mn-ea"/>
              </a:rPr>
              <a:t>其</a:t>
            </a:r>
            <a:r>
              <a:rPr lang="zh-CN" altLang="en-US" sz="2000" noProof="1">
                <a:solidFill>
                  <a:schemeClr val="tx1">
                    <a:lumMod val="10000"/>
                  </a:schemeClr>
                </a:solidFill>
                <a:latin typeface="+mn-ea"/>
                <a:ea typeface="+mn-ea"/>
                <a:sym typeface="+mn-ea"/>
              </a:rPr>
              <a:t>计算公式如下：    </a:t>
            </a:r>
            <a:endParaRPr lang="zh-CN" altLang="en-US" sz="2000" noProof="1">
              <a:solidFill>
                <a:schemeClr val="tx1">
                  <a:lumMod val="10000"/>
                </a:schemeClr>
              </a:solidFill>
              <a:latin typeface="+mn-ea"/>
              <a:ea typeface="+mn-ea"/>
              <a:sym typeface="+mn-ea"/>
            </a:endParaRPr>
          </a:p>
          <a:p>
            <a:pPr eaLnBrk="1" hangingPunct="1">
              <a:lnSpc>
                <a:spcPct val="120000"/>
              </a:lnSpc>
              <a:spcBef>
                <a:spcPts val="0"/>
              </a:spcBef>
              <a:spcAft>
                <a:spcPts val="0"/>
              </a:spcAft>
              <a:buFont typeface="Wingdings" panose="05000000000000000000" pitchFamily="2" charset="2"/>
              <a:buNone/>
              <a:defRPr/>
            </a:pPr>
            <a:r>
              <a:rPr lang="en-US" altLang="zh-CN" sz="2000" noProof="1">
                <a:solidFill>
                  <a:schemeClr val="tx1">
                    <a:lumMod val="10000"/>
                  </a:schemeClr>
                </a:solidFill>
                <a:latin typeface="+mn-ea"/>
                <a:ea typeface="+mn-ea"/>
                <a:sym typeface="+mn-ea"/>
              </a:rPr>
              <a:t>    </a:t>
            </a:r>
            <a:r>
              <a:rPr lang="zh-CN" altLang="en-US" sz="2000" noProof="1">
                <a:solidFill>
                  <a:schemeClr val="tx1">
                    <a:lumMod val="10000"/>
                  </a:schemeClr>
                </a:solidFill>
                <a:latin typeface="+mn-ea"/>
                <a:ea typeface="+mn-ea"/>
                <a:sym typeface="+mn-ea"/>
              </a:rPr>
              <a:t>差异额=实际值</a:t>
            </a:r>
            <a:r>
              <a:rPr lang="en-US" altLang="zh-CN" sz="2000" noProof="1">
                <a:solidFill>
                  <a:schemeClr val="tx1">
                    <a:lumMod val="10000"/>
                  </a:schemeClr>
                </a:solidFill>
                <a:latin typeface="+mn-ea"/>
                <a:ea typeface="+mn-ea"/>
                <a:sym typeface="+mn-ea"/>
              </a:rPr>
              <a:t>-</a:t>
            </a:r>
            <a:r>
              <a:rPr lang="zh-CN" altLang="en-US" sz="2000" noProof="1">
                <a:solidFill>
                  <a:schemeClr val="tx1">
                    <a:lumMod val="10000"/>
                  </a:schemeClr>
                </a:solidFill>
                <a:latin typeface="+mn-ea"/>
                <a:ea typeface="+mn-ea"/>
                <a:sym typeface="+mn-ea"/>
              </a:rPr>
              <a:t>标准值</a:t>
            </a:r>
            <a:endParaRPr lang="zh-CN" altLang="en-US" sz="2000" noProof="1">
              <a:solidFill>
                <a:schemeClr val="tx1">
                  <a:lumMod val="10000"/>
                </a:schemeClr>
              </a:solidFill>
              <a:latin typeface="+mn-ea"/>
              <a:ea typeface="+mn-ea"/>
              <a:sym typeface="+mn-ea"/>
            </a:endParaRPr>
          </a:p>
          <a:p>
            <a:pPr eaLnBrk="1" hangingPunct="1">
              <a:lnSpc>
                <a:spcPct val="120000"/>
              </a:lnSpc>
              <a:spcBef>
                <a:spcPts val="0"/>
              </a:spcBef>
              <a:spcAft>
                <a:spcPts val="0"/>
              </a:spcAft>
              <a:buFont typeface="Wingdings" panose="05000000000000000000" pitchFamily="2" charset="2"/>
              <a:buNone/>
              <a:defRPr/>
            </a:pPr>
            <a:r>
              <a:rPr lang="en-US" altLang="zh-CN" sz="2000" noProof="1">
                <a:solidFill>
                  <a:schemeClr val="tx1">
                    <a:lumMod val="10000"/>
                  </a:schemeClr>
                </a:solidFill>
                <a:latin typeface="+mn-ea"/>
                <a:ea typeface="+mn-ea"/>
                <a:sym typeface="+mn-ea"/>
              </a:rPr>
              <a:t>    </a:t>
            </a:r>
            <a:r>
              <a:rPr lang="zh-CN" altLang="en-US" sz="2000" noProof="1">
                <a:solidFill>
                  <a:schemeClr val="tx1">
                    <a:lumMod val="10000"/>
                  </a:schemeClr>
                </a:solidFill>
                <a:latin typeface="+mn-ea"/>
                <a:ea typeface="+mn-ea"/>
                <a:sym typeface="+mn-ea"/>
              </a:rPr>
              <a:t>差异率</a:t>
            </a:r>
            <a:r>
              <a:rPr lang="en-US" altLang="zh-CN" sz="2000" noProof="1">
                <a:solidFill>
                  <a:schemeClr val="tx1">
                    <a:lumMod val="10000"/>
                  </a:schemeClr>
                </a:solidFill>
                <a:latin typeface="+mn-ea"/>
                <a:ea typeface="+mn-ea"/>
                <a:sym typeface="+mn-ea"/>
              </a:rPr>
              <a:t>=</a:t>
            </a:r>
            <a:r>
              <a:rPr lang="zh-CN" altLang="en-US" sz="2000" noProof="1">
                <a:solidFill>
                  <a:schemeClr val="tx1">
                    <a:lumMod val="10000"/>
                  </a:schemeClr>
                </a:solidFill>
                <a:latin typeface="+mn-ea"/>
                <a:ea typeface="+mn-ea"/>
                <a:sym typeface="+mn-ea"/>
              </a:rPr>
              <a:t>差异额</a:t>
            </a:r>
            <a:r>
              <a:rPr lang="en-US" altLang="zh-CN" sz="2000" noProof="1">
                <a:solidFill>
                  <a:schemeClr val="tx1">
                    <a:lumMod val="10000"/>
                  </a:schemeClr>
                </a:solidFill>
                <a:latin typeface="+mn-ea"/>
                <a:ea typeface="+mn-ea"/>
                <a:sym typeface="+mn-ea"/>
              </a:rPr>
              <a:t>/</a:t>
            </a:r>
            <a:r>
              <a:rPr lang="zh-CN" altLang="en-US" sz="2000" noProof="1">
                <a:solidFill>
                  <a:schemeClr val="tx1">
                    <a:lumMod val="10000"/>
                  </a:schemeClr>
                </a:solidFill>
                <a:latin typeface="+mn-ea"/>
                <a:ea typeface="+mn-ea"/>
                <a:sym typeface="+mn-ea"/>
              </a:rPr>
              <a:t>标准值</a:t>
            </a:r>
            <a:endParaRPr lang="zh-CN" altLang="en-US" sz="2000" noProof="1">
              <a:solidFill>
                <a:schemeClr val="tx1">
                  <a:lumMod val="10000"/>
                </a:schemeClr>
              </a:solidFill>
              <a:latin typeface="+mn-ea"/>
              <a:ea typeface="+mn-ea"/>
              <a:sym typeface="+mn-ea"/>
            </a:endParaRPr>
          </a:p>
        </p:txBody>
      </p:sp>
      <p:sp>
        <p:nvSpPr>
          <p:cNvPr id="36872" name="Rectangle 3"/>
          <p:cNvSpPr>
            <a:spLocks noChangeArrowheads="1"/>
          </p:cNvSpPr>
          <p:nvPr/>
        </p:nvSpPr>
        <p:spPr bwMode="auto">
          <a:xfrm>
            <a:off x="10672059" y="705573"/>
            <a:ext cx="1519941"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spAutoFit/>
          </a:bodyPr>
          <a:lstStyle/>
          <a:p>
            <a:pPr indent="254000" algn="r" eaLnBrk="1" hangingPunct="1"/>
            <a:r>
              <a:rPr lang="en-US" altLang="zh-CN" sz="1000">
                <a:ea typeface="Times"/>
                <a:cs typeface="Times"/>
              </a:rPr>
              <a:t>                   </a:t>
            </a:r>
            <a:r>
              <a:rPr lang="zh-CN" altLang="en-US" sz="1000">
                <a:latin typeface="Times"/>
                <a:ea typeface="方正书宋简体"/>
                <a:cs typeface="方正书宋简体"/>
              </a:rPr>
              <a:t>（</a:t>
            </a:r>
            <a:r>
              <a:rPr lang="en-US" altLang="zh-CN" sz="1000">
                <a:ea typeface="Times"/>
                <a:cs typeface="Times"/>
              </a:rPr>
              <a:t>7-1-2</a:t>
            </a:r>
            <a:r>
              <a:rPr lang="zh-CN" altLang="en-US" sz="1000">
                <a:latin typeface="Times"/>
                <a:ea typeface="方正书宋简体"/>
                <a:cs typeface="方正书宋简体"/>
              </a:rPr>
              <a:t>）</a:t>
            </a:r>
            <a:endParaRPr lang="zh-CN" altLang="en-US"/>
          </a:p>
        </p:txBody>
      </p:sp>
      <p:pic>
        <p:nvPicPr>
          <p:cNvPr id="11" name="http://photo-static-api.fotomore.com/creative/vcg/400/new/VCG41N866800058.jpg" descr="&amp;pky240_sjzg_VCG41N866800058&amp;2&amp;src_rpledit_likech&am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132014"/>
            <a:ext cx="4883151" cy="2605087"/>
          </a:xfrm>
          <a:prstGeom prst="rect">
            <a:avLst/>
          </a:prstGeom>
          <a:solidFill>
            <a:srgbClr val="0E65AC"/>
          </a:solidFill>
          <a:ln>
            <a:noFill/>
          </a:ln>
          <a:extLst>
            <a:ext uri="{91240B29-F687-4F45-9708-019B960494DF}">
              <a14:hiddenLine xmlns:a14="http://schemas.microsoft.com/office/drawing/2010/main" w="19050">
                <a:solidFill>
                  <a:srgbClr val="000000"/>
                </a:solidFill>
                <a:miter lim="800000"/>
                <a:headEnd/>
                <a:tailEnd/>
              </a14:hiddenLine>
            </a:ext>
          </a:extLst>
        </p:spPr>
      </p:pic>
      <p:grpSp>
        <p:nvGrpSpPr>
          <p:cNvPr id="36874" name="组合 2"/>
          <p:cNvGrpSpPr/>
          <p:nvPr/>
        </p:nvGrpSpPr>
        <p:grpSpPr bwMode="auto">
          <a:xfrm>
            <a:off x="5041900" y="1954213"/>
            <a:ext cx="6654800" cy="76200"/>
            <a:chOff x="7345" y="4010"/>
            <a:chExt cx="3842" cy="85"/>
          </a:xfrm>
        </p:grpSpPr>
        <p:sp>
          <p:nvSpPr>
            <p:cNvPr id="6" name="矩形 5"/>
            <p:cNvSpPr/>
            <p:nvPr/>
          </p:nvSpPr>
          <p:spPr>
            <a:xfrm>
              <a:off x="7345" y="4010"/>
              <a:ext cx="1275" cy="80"/>
            </a:xfrm>
            <a:prstGeom prst="rect">
              <a:avLst/>
            </a:prstGeom>
            <a:solidFill>
              <a:schemeClr val="tx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09" rIns="91422" bIns="45709" anchor="ctr"/>
            <a:lstStyle/>
            <a:p>
              <a:pPr algn="ctr" eaLnBrk="1" hangingPunct="1">
                <a:defRPr/>
              </a:pPr>
              <a:endParaRPr lang="zh-CN" altLang="en-US" sz="2490" noProof="1">
                <a:solidFill>
                  <a:schemeClr val="tx1">
                    <a:lumMod val="65000"/>
                    <a:lumOff val="35000"/>
                  </a:schemeClr>
                </a:solidFill>
              </a:endParaRPr>
            </a:p>
          </p:txBody>
        </p:sp>
        <p:sp>
          <p:nvSpPr>
            <p:cNvPr id="26" name="矩形 25"/>
            <p:cNvSpPr/>
            <p:nvPr/>
          </p:nvSpPr>
          <p:spPr>
            <a:xfrm>
              <a:off x="8635" y="4010"/>
              <a:ext cx="2552" cy="85"/>
            </a:xfrm>
            <a:prstGeom prst="rect">
              <a:avLst/>
            </a:prstGeom>
            <a:gradFill>
              <a:gsLst>
                <a:gs pos="0">
                  <a:srgbClr val="023160">
                    <a:lumMod val="75000"/>
                    <a:lumOff val="25000"/>
                  </a:srgbClr>
                </a:gs>
                <a:gs pos="100000">
                  <a:srgbClr val="00B0F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09" rIns="91422" bIns="45709" anchor="ctr"/>
            <a:lstStyle/>
            <a:p>
              <a:pPr algn="ctr" eaLnBrk="1" hangingPunct="1">
                <a:defRPr/>
              </a:pPr>
              <a:endParaRPr lang="zh-CN" altLang="en-US" sz="2490" noProof="1">
                <a:solidFill>
                  <a:schemeClr val="tx1">
                    <a:lumMod val="65000"/>
                    <a:lumOff val="35000"/>
                  </a:schemeClr>
                </a:solidFill>
              </a:endParaRPr>
            </a:p>
          </p:txBody>
        </p:sp>
      </p:gr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0-#ppt_w/2"/>
                                          </p:val>
                                        </p:tav>
                                        <p:tav tm="100000">
                                          <p:val>
                                            <p:strVal val="#ppt_x"/>
                                          </p:val>
                                        </p:tav>
                                      </p:tavLst>
                                    </p:anim>
                                    <p:anim calcmode="lin" valueType="num">
                                      <p:cBhvr>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rgbClr val="F8F8F8"/>
                </a:solidFill>
                <a:latin typeface="微软雅黑" panose="020B0503020204020204" pitchFamily="34" charset="-122"/>
                <a:ea typeface="微软雅黑" panose="020B0503020204020204" pitchFamily="34" charset="-122"/>
                <a:sym typeface="宋体" panose="02010600030101010101" pitchFamily="2" charset="-122"/>
              </a:rPr>
              <a:t> 比较分析法</a:t>
            </a:r>
            <a:endParaRPr lang="zh-CN" altLang="en-US" sz="100" b="1">
              <a:solidFill>
                <a:srgbClr val="F8F8F8"/>
              </a:solidFill>
              <a:latin typeface="微软雅黑" panose="020B0503020204020204" pitchFamily="34" charset="-122"/>
              <a:ea typeface="微软雅黑" panose="020B0503020204020204" pitchFamily="34" charset="-122"/>
            </a:endParaRPr>
          </a:p>
          <a:p>
            <a:pPr eaLnBrk="1" hangingPunct="1">
              <a:lnSpc>
                <a:spcPct val="150000"/>
              </a:lnSpc>
            </a:pPr>
            <a:endParaRPr lang="zh-CN" altLang="en-US" sz="100" b="1">
              <a:solidFill>
                <a:srgbClr val="F8F8F8"/>
              </a:solidFill>
              <a:latin typeface="微软雅黑" panose="020B0503020204020204" pitchFamily="34" charset="-122"/>
              <a:ea typeface="微软雅黑" panose="020B0503020204020204" pitchFamily="34" charset="-122"/>
            </a:endParaRPr>
          </a:p>
        </p:txBody>
      </p:sp>
      <p:sp>
        <p:nvSpPr>
          <p:cNvPr id="10" name="矩形 9"/>
          <p:cNvSpPr/>
          <p:nvPr/>
        </p:nvSpPr>
        <p:spPr>
          <a:xfrm>
            <a:off x="603251" y="946150"/>
            <a:ext cx="2350323" cy="523220"/>
          </a:xfrm>
          <a:prstGeom prst="rect">
            <a:avLst/>
          </a:prstGeom>
        </p:spPr>
        <p:txBody>
          <a:bodyPr wrap="none">
            <a:spAutoFit/>
          </a:bodyPr>
          <a:lstStyle/>
          <a:p>
            <a:pPr eaLnBrk="1" hangingPunct="1">
              <a:defRPr/>
            </a:pPr>
            <a:r>
              <a:rPr lang="en-US" altLang="zh-CN" sz="2800" b="1" noProof="1" smtClean="0">
                <a:solidFill>
                  <a:schemeClr val="accent6">
                    <a:lumMod val="50000"/>
                  </a:schemeClr>
                </a:solidFill>
                <a:latin typeface="+mn-ea"/>
                <a:ea typeface="+mn-ea"/>
              </a:rPr>
              <a:t>1.</a:t>
            </a:r>
            <a:r>
              <a:rPr lang="zh-CN" altLang="en-US" sz="2800" b="1" noProof="1" smtClean="0">
                <a:solidFill>
                  <a:schemeClr val="accent6">
                    <a:lumMod val="50000"/>
                  </a:schemeClr>
                </a:solidFill>
                <a:latin typeface="+mn-ea"/>
                <a:ea typeface="+mn-ea"/>
              </a:rPr>
              <a:t>比较</a:t>
            </a:r>
            <a:r>
              <a:rPr lang="zh-CN" altLang="en-US" sz="2800" b="1" noProof="1">
                <a:solidFill>
                  <a:schemeClr val="accent6">
                    <a:lumMod val="50000"/>
                  </a:schemeClr>
                </a:solidFill>
                <a:latin typeface="+mn-ea"/>
                <a:ea typeface="+mn-ea"/>
              </a:rPr>
              <a:t>分析</a:t>
            </a:r>
            <a:r>
              <a:rPr lang="zh-CN" altLang="en-US" sz="2800" b="1" noProof="1" smtClean="0">
                <a:solidFill>
                  <a:schemeClr val="accent6">
                    <a:lumMod val="50000"/>
                  </a:schemeClr>
                </a:solidFill>
                <a:latin typeface="+mn-ea"/>
                <a:ea typeface="+mn-ea"/>
              </a:rPr>
              <a:t>法</a:t>
            </a:r>
            <a:endParaRPr lang="zh-CN" altLang="en-US" sz="2800" b="1" noProof="1">
              <a:solidFill>
                <a:schemeClr val="accent6">
                  <a:lumMod val="50000"/>
                </a:schemeClr>
              </a:solidFill>
              <a:latin typeface="+mn-ea"/>
              <a:ea typeface="+mn-ea"/>
            </a:endParaRPr>
          </a:p>
        </p:txBody>
      </p:sp>
      <p:grpSp>
        <p:nvGrpSpPr>
          <p:cNvPr id="2"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37893"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grpSp>
        <p:nvGrpSpPr>
          <p:cNvPr id="37895" name="组合 69"/>
          <p:cNvGrpSpPr/>
          <p:nvPr/>
        </p:nvGrpSpPr>
        <p:grpSpPr bwMode="auto">
          <a:xfrm>
            <a:off x="4002617" y="1989139"/>
            <a:ext cx="3911600" cy="2822575"/>
            <a:chOff x="4137" y="3972"/>
            <a:chExt cx="4620" cy="4445"/>
          </a:xfrm>
        </p:grpSpPr>
        <p:sp>
          <p:nvSpPr>
            <p:cNvPr id="52" name="Teardrop 8"/>
            <p:cNvSpPr/>
            <p:nvPr/>
          </p:nvSpPr>
          <p:spPr>
            <a:xfrm rot="10800000">
              <a:off x="4137" y="6447"/>
              <a:ext cx="1945" cy="1945"/>
            </a:xfrm>
            <a:prstGeom prst="teardrop">
              <a:avLst/>
            </a:prstGeom>
            <a:gradFill>
              <a:gsLst>
                <a:gs pos="100000">
                  <a:srgbClr val="EEC988"/>
                </a:gs>
                <a:gs pos="0">
                  <a:srgbClr val="CB954D"/>
                </a:gs>
              </a:gsLst>
              <a:lin scaled="1"/>
            </a:gradFill>
            <a:ln w="28575" cap="flat">
              <a:noFill/>
              <a:prstDash val="solid"/>
              <a:miter lim="800000"/>
            </a:ln>
            <a:effectLst/>
          </p:spPr>
          <p:txBody>
            <a:bodyPr lIns="68579" tIns="34289" rIns="68579" bIns="34289"/>
            <a:lstStyle/>
            <a:p>
              <a:pPr algn="ctr" eaLnBrk="1" fontAlgn="auto" hangingPunct="1">
                <a:spcBef>
                  <a:spcPts val="0"/>
                </a:spcBef>
                <a:spcAft>
                  <a:spcPts val="0"/>
                </a:spcAft>
                <a:defRPr/>
              </a:pPr>
              <a:endParaRPr lang="en-US" sz="1350" kern="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49" name="Teardrop 6"/>
            <p:cNvSpPr/>
            <p:nvPr/>
          </p:nvSpPr>
          <p:spPr>
            <a:xfrm rot="16200000">
              <a:off x="4137" y="3972"/>
              <a:ext cx="1945" cy="1945"/>
            </a:xfrm>
            <a:prstGeom prst="teardrop">
              <a:avLst/>
            </a:prstGeom>
            <a:solidFill>
              <a:srgbClr val="40B9FF"/>
            </a:solidFill>
            <a:ln w="28575" cap="flat">
              <a:noFill/>
              <a:prstDash val="solid"/>
              <a:miter lim="800000"/>
            </a:ln>
            <a:effectLst/>
          </p:spPr>
          <p:txBody>
            <a:bodyPr lIns="68579" tIns="34289" rIns="68579" bIns="34289"/>
            <a:lstStyle/>
            <a:p>
              <a:pPr algn="ctr" eaLnBrk="1" fontAlgn="auto" hangingPunct="1">
                <a:spcBef>
                  <a:spcPts val="0"/>
                </a:spcBef>
                <a:spcAft>
                  <a:spcPts val="0"/>
                </a:spcAft>
                <a:defRPr/>
              </a:pPr>
              <a:endParaRPr lang="en-US" sz="1350" kern="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nvGrpSpPr>
            <p:cNvPr id="23" name="组合 22"/>
            <p:cNvGrpSpPr/>
            <p:nvPr/>
          </p:nvGrpSpPr>
          <p:grpSpPr>
            <a:xfrm>
              <a:off x="4624" y="4585"/>
              <a:ext cx="918" cy="785"/>
              <a:chOff x="3787022" y="1797643"/>
              <a:chExt cx="550817" cy="473832"/>
            </a:xfrm>
            <a:solidFill>
              <a:schemeClr val="accent6">
                <a:lumMod val="75000"/>
              </a:schemeClr>
            </a:solidFill>
          </p:grpSpPr>
          <p:sp>
            <p:nvSpPr>
              <p:cNvPr id="24" name="Oval 217"/>
              <p:cNvSpPr>
                <a:spLocks noChangeArrowheads="1"/>
              </p:cNvSpPr>
              <p:nvPr/>
            </p:nvSpPr>
            <p:spPr bwMode="auto">
              <a:xfrm>
                <a:off x="4007132" y="1931010"/>
                <a:ext cx="108428" cy="135536"/>
              </a:xfrm>
              <a:prstGeom prst="ellipse">
                <a:avLst/>
              </a:pr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25"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26"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27"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28"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29"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30"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31"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32"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grpSp>
        <p:grpSp>
          <p:nvGrpSpPr>
            <p:cNvPr id="37905" name="组合 41"/>
            <p:cNvGrpSpPr/>
            <p:nvPr/>
          </p:nvGrpSpPr>
          <p:grpSpPr bwMode="auto">
            <a:xfrm>
              <a:off x="4844" y="4586"/>
              <a:ext cx="3205" cy="3205"/>
              <a:chOff x="4785908" y="1951348"/>
              <a:chExt cx="3070990" cy="3070989"/>
            </a:xfrm>
          </p:grpSpPr>
          <p:sp>
            <p:nvSpPr>
              <p:cNvPr id="43" name="Plaque 5"/>
              <p:cNvSpPr/>
              <p:nvPr/>
            </p:nvSpPr>
            <p:spPr>
              <a:xfrm>
                <a:off x="4786386" y="1952306"/>
                <a:ext cx="3070990" cy="3070989"/>
              </a:xfrm>
              <a:prstGeom prst="plaque">
                <a:avLst>
                  <a:gd name="adj" fmla="val 50000"/>
                </a:avLst>
              </a:prstGeom>
              <a:solidFill>
                <a:schemeClr val="bg2">
                  <a:lumMod val="50000"/>
                  <a:alpha val="95000"/>
                </a:schemeClr>
              </a:solidFill>
              <a:ln w="92075" cap="flat" cmpd="sng" algn="ctr">
                <a:noFill/>
                <a:prstDash val="solid"/>
                <a:miter lim="800000"/>
              </a:ln>
              <a:effectLst/>
            </p:spPr>
            <p:txBody>
              <a:bodyPr anchor="ctr"/>
              <a:lstStyle/>
              <a:p>
                <a:pPr algn="ctr" eaLnBrk="1" fontAlgn="auto" hangingPunct="1">
                  <a:spcBef>
                    <a:spcPts val="0"/>
                  </a:spcBef>
                  <a:spcAft>
                    <a:spcPts val="0"/>
                  </a:spcAft>
                  <a:defRPr/>
                </a:pPr>
                <a:endParaRPr lang="en-US" sz="1350" kern="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45" name="Freeform 131"/>
              <p:cNvSpPr>
                <a:spLocks noEditPoints="1"/>
              </p:cNvSpPr>
              <p:nvPr/>
            </p:nvSpPr>
            <p:spPr bwMode="auto">
              <a:xfrm>
                <a:off x="5972144" y="3070989"/>
                <a:ext cx="718640" cy="718640"/>
              </a:xfrm>
              <a:custGeom>
                <a:avLst/>
                <a:gdLst/>
                <a:ahLst/>
                <a:cxnLst>
                  <a:cxn ang="0">
                    <a:pos x="55" y="28"/>
                  </a:cxn>
                  <a:cxn ang="0">
                    <a:pos x="27" y="55"/>
                  </a:cxn>
                  <a:cxn ang="0">
                    <a:pos x="0" y="28"/>
                  </a:cxn>
                  <a:cxn ang="0">
                    <a:pos x="27" y="0"/>
                  </a:cxn>
                  <a:cxn ang="0">
                    <a:pos x="55" y="28"/>
                  </a:cxn>
                  <a:cxn ang="0">
                    <a:pos x="42" y="28"/>
                  </a:cxn>
                  <a:cxn ang="0">
                    <a:pos x="41" y="26"/>
                  </a:cxn>
                  <a:cxn ang="0">
                    <a:pos x="21" y="14"/>
                  </a:cxn>
                  <a:cxn ang="0">
                    <a:pos x="19" y="14"/>
                  </a:cxn>
                  <a:cxn ang="0">
                    <a:pos x="18" y="16"/>
                  </a:cxn>
                  <a:cxn ang="0">
                    <a:pos x="18" y="39"/>
                  </a:cxn>
                  <a:cxn ang="0">
                    <a:pos x="19" y="41"/>
                  </a:cxn>
                  <a:cxn ang="0">
                    <a:pos x="20" y="41"/>
                  </a:cxn>
                  <a:cxn ang="0">
                    <a:pos x="21" y="41"/>
                  </a:cxn>
                  <a:cxn ang="0">
                    <a:pos x="41" y="30"/>
                  </a:cxn>
                  <a:cxn ang="0">
                    <a:pos x="42" y="28"/>
                  </a:cxn>
                </a:cxnLst>
                <a:rect l="0" t="0" r="r" b="b"/>
                <a:pathLst>
                  <a:path w="55" h="55">
                    <a:moveTo>
                      <a:pt x="55" y="28"/>
                    </a:moveTo>
                    <a:cubicBezTo>
                      <a:pt x="55" y="43"/>
                      <a:pt x="42" y="55"/>
                      <a:pt x="27" y="55"/>
                    </a:cubicBezTo>
                    <a:cubicBezTo>
                      <a:pt x="12" y="55"/>
                      <a:pt x="0" y="43"/>
                      <a:pt x="0" y="28"/>
                    </a:cubicBezTo>
                    <a:cubicBezTo>
                      <a:pt x="0" y="13"/>
                      <a:pt x="12" y="0"/>
                      <a:pt x="27" y="0"/>
                    </a:cubicBezTo>
                    <a:cubicBezTo>
                      <a:pt x="42" y="0"/>
                      <a:pt x="55" y="13"/>
                      <a:pt x="55" y="28"/>
                    </a:cubicBezTo>
                    <a:close/>
                    <a:moveTo>
                      <a:pt x="42" y="28"/>
                    </a:moveTo>
                    <a:cubicBezTo>
                      <a:pt x="42" y="27"/>
                      <a:pt x="42" y="26"/>
                      <a:pt x="41" y="26"/>
                    </a:cubicBezTo>
                    <a:cubicBezTo>
                      <a:pt x="21" y="14"/>
                      <a:pt x="21" y="14"/>
                      <a:pt x="21" y="14"/>
                    </a:cubicBezTo>
                    <a:cubicBezTo>
                      <a:pt x="21" y="14"/>
                      <a:pt x="20" y="14"/>
                      <a:pt x="19" y="14"/>
                    </a:cubicBezTo>
                    <a:cubicBezTo>
                      <a:pt x="18" y="15"/>
                      <a:pt x="18" y="16"/>
                      <a:pt x="18" y="16"/>
                    </a:cubicBezTo>
                    <a:cubicBezTo>
                      <a:pt x="18" y="39"/>
                      <a:pt x="18" y="39"/>
                      <a:pt x="18" y="39"/>
                    </a:cubicBezTo>
                    <a:cubicBezTo>
                      <a:pt x="18" y="40"/>
                      <a:pt x="18" y="41"/>
                      <a:pt x="19" y="41"/>
                    </a:cubicBezTo>
                    <a:cubicBezTo>
                      <a:pt x="20" y="41"/>
                      <a:pt x="20" y="41"/>
                      <a:pt x="20" y="41"/>
                    </a:cubicBezTo>
                    <a:cubicBezTo>
                      <a:pt x="21" y="41"/>
                      <a:pt x="21" y="41"/>
                      <a:pt x="21" y="41"/>
                    </a:cubicBezTo>
                    <a:cubicBezTo>
                      <a:pt x="41" y="30"/>
                      <a:pt x="41" y="30"/>
                      <a:pt x="41" y="30"/>
                    </a:cubicBezTo>
                    <a:cubicBezTo>
                      <a:pt x="42" y="29"/>
                      <a:pt x="42" y="29"/>
                      <a:pt x="42" y="28"/>
                    </a:cubicBezTo>
                    <a:close/>
                  </a:path>
                </a:pathLst>
              </a:custGeom>
              <a:solidFill>
                <a:srgbClr val="40B9FF"/>
              </a:solidFill>
              <a:ln w="9525">
                <a:noFill/>
                <a:round/>
              </a:ln>
            </p:spPr>
            <p:txBody>
              <a:bodyPr lIns="68579" tIns="34289" rIns="68579" bIns="34289"/>
              <a:lstStyle/>
              <a:p>
                <a:pPr algn="ctr" eaLnBrk="1" fontAlgn="auto" hangingPunct="1">
                  <a:spcBef>
                    <a:spcPts val="0"/>
                  </a:spcBef>
                  <a:spcAft>
                    <a:spcPts val="0"/>
                  </a:spcAft>
                  <a:defRPr/>
                </a:pPr>
                <a:endParaRPr lang="en-US" sz="1350" kern="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sp>
          <p:nvSpPr>
            <p:cNvPr id="55" name="Teardrop 7"/>
            <p:cNvSpPr/>
            <p:nvPr/>
          </p:nvSpPr>
          <p:spPr>
            <a:xfrm>
              <a:off x="6812" y="3972"/>
              <a:ext cx="1945" cy="1945"/>
            </a:xfrm>
            <a:prstGeom prst="teardrop">
              <a:avLst/>
            </a:prstGeom>
            <a:solidFill>
              <a:srgbClr val="E3B976"/>
            </a:solidFill>
            <a:ln w="28575" cap="flat">
              <a:noFill/>
              <a:prstDash val="solid"/>
              <a:miter lim="800000"/>
            </a:ln>
            <a:effectLst/>
          </p:spPr>
          <p:txBody>
            <a:bodyPr lIns="68579" tIns="34289" rIns="68579" bIns="34289"/>
            <a:lstStyle/>
            <a:p>
              <a:pPr algn="ctr" eaLnBrk="1" fontAlgn="auto" hangingPunct="1">
                <a:spcBef>
                  <a:spcPts val="0"/>
                </a:spcBef>
                <a:spcAft>
                  <a:spcPts val="0"/>
                </a:spcAft>
                <a:defRPr/>
              </a:pPr>
              <a:endParaRPr lang="en-US" sz="1350" kern="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65" name="Teardrop 9"/>
            <p:cNvSpPr/>
            <p:nvPr/>
          </p:nvSpPr>
          <p:spPr>
            <a:xfrm rot="5400000">
              <a:off x="6812" y="6472"/>
              <a:ext cx="1945" cy="1945"/>
            </a:xfrm>
            <a:prstGeom prst="teardrop">
              <a:avLst/>
            </a:prstGeom>
            <a:solidFill>
              <a:srgbClr val="40B9FF"/>
            </a:solidFill>
            <a:ln w="28575" cap="flat">
              <a:noFill/>
              <a:prstDash val="solid"/>
              <a:miter lim="800000"/>
            </a:ln>
            <a:effectLst/>
          </p:spPr>
          <p:txBody>
            <a:bodyPr lIns="68579" tIns="34289" rIns="68579" bIns="34289"/>
            <a:lstStyle/>
            <a:p>
              <a:pPr algn="ctr" eaLnBrk="1" fontAlgn="auto" hangingPunct="1">
                <a:spcBef>
                  <a:spcPts val="0"/>
                </a:spcBef>
                <a:spcAft>
                  <a:spcPts val="0"/>
                </a:spcAft>
                <a:defRPr/>
              </a:pPr>
              <a:endParaRPr lang="en-US" sz="1350" kern="0"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nvGrpSpPr>
            <p:cNvPr id="33" name="组合 32"/>
            <p:cNvGrpSpPr/>
            <p:nvPr/>
          </p:nvGrpSpPr>
          <p:grpSpPr>
            <a:xfrm>
              <a:off x="7453" y="7047"/>
              <a:ext cx="865" cy="745"/>
              <a:chOff x="7058307" y="1859447"/>
              <a:chExt cx="535637" cy="348055"/>
            </a:xfrm>
            <a:solidFill>
              <a:srgbClr val="3B474E"/>
            </a:solidFill>
          </p:grpSpPr>
          <p:sp>
            <p:nvSpPr>
              <p:cNvPr id="34" name="Rectangle 240"/>
              <p:cNvSpPr>
                <a:spLocks noChangeArrowheads="1"/>
              </p:cNvSpPr>
              <p:nvPr/>
            </p:nvSpPr>
            <p:spPr bwMode="auto">
              <a:xfrm>
                <a:off x="7112521" y="1997151"/>
                <a:ext cx="127945" cy="10843"/>
              </a:xfrm>
              <a:prstGeom prst="rect">
                <a:avLst/>
              </a:pr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35" name="Rectangle 241"/>
              <p:cNvSpPr>
                <a:spLocks noChangeArrowheads="1"/>
              </p:cNvSpPr>
              <p:nvPr/>
            </p:nvSpPr>
            <p:spPr bwMode="auto">
              <a:xfrm>
                <a:off x="7112521" y="2038354"/>
                <a:ext cx="202761" cy="13011"/>
              </a:xfrm>
              <a:prstGeom prst="rect">
                <a:avLst/>
              </a:pr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36" name="Rectangle 242"/>
              <p:cNvSpPr>
                <a:spLocks noChangeArrowheads="1"/>
              </p:cNvSpPr>
              <p:nvPr/>
            </p:nvSpPr>
            <p:spPr bwMode="auto">
              <a:xfrm>
                <a:off x="7112521" y="2079556"/>
                <a:ext cx="202761" cy="13011"/>
              </a:xfrm>
              <a:prstGeom prst="rect">
                <a:avLst/>
              </a:pr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37" name="Rectangle 243"/>
              <p:cNvSpPr>
                <a:spLocks noChangeArrowheads="1"/>
              </p:cNvSpPr>
              <p:nvPr/>
            </p:nvSpPr>
            <p:spPr bwMode="auto">
              <a:xfrm>
                <a:off x="7112521" y="2120759"/>
                <a:ext cx="202761" cy="13011"/>
              </a:xfrm>
              <a:prstGeom prst="rect">
                <a:avLst/>
              </a:pr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38"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39"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w="9525">
                <a:solidFill>
                  <a:schemeClr val="accent6">
                    <a:lumMod val="50000"/>
                  </a:schemeClr>
                </a:solidFill>
                <a:round/>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sp>
            <p:nvSpPr>
              <p:cNvPr id="40"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p:spPr>
            <p:txBody>
              <a:bodyPr lIns="68581" tIns="34290" rIns="68581" bIns="34290"/>
              <a:lstStyle/>
              <a:p>
                <a:pPr eaLnBrk="1" hangingPunct="1">
                  <a:defRPr/>
                </a:pPr>
                <a:endParaRPr lang="zh-CN" altLang="en-US" sz="1015" noProof="1">
                  <a:solidFill>
                    <a:srgbClr val="000000"/>
                  </a:solidFill>
                  <a:cs typeface="微软雅黑" panose="020B0503020204020204" pitchFamily="34" charset="-122"/>
                  <a:sym typeface="Arial" panose="020B0604020202020204" pitchFamily="34" charset="0"/>
                </a:endParaRPr>
              </a:p>
            </p:txBody>
          </p:sp>
        </p:grpSp>
        <p:sp>
          <p:nvSpPr>
            <p:cNvPr id="53" name="Freeform 23"/>
            <p:cNvSpPr>
              <a:spLocks noEditPoints="1"/>
            </p:cNvSpPr>
            <p:nvPr/>
          </p:nvSpPr>
          <p:spPr bwMode="auto">
            <a:xfrm>
              <a:off x="4704" y="7024"/>
              <a:ext cx="775" cy="733"/>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accent6">
                <a:lumMod val="50000"/>
              </a:schemeClr>
            </a:solidFill>
            <a:ln w="9525">
              <a:noFill/>
              <a:round/>
            </a:ln>
            <a:effectLst/>
          </p:spPr>
          <p:txBody>
            <a:bodyPr lIns="68579" tIns="34289" rIns="68579" bIns="34289"/>
            <a:lstStyle/>
            <a:p>
              <a:pPr algn="ctr" eaLnBrk="1" hangingPunct="1">
                <a:defRPr/>
              </a:pPr>
              <a:endParaRPr lang="en-US" sz="1350" kern="0" noProof="1">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63" name="Freeform 50"/>
            <p:cNvSpPr>
              <a:spLocks noEditPoints="1"/>
            </p:cNvSpPr>
            <p:nvPr/>
          </p:nvSpPr>
          <p:spPr bwMode="auto">
            <a:xfrm>
              <a:off x="7487" y="4437"/>
              <a:ext cx="655" cy="845"/>
            </a:xfrm>
            <a:custGeom>
              <a:avLst/>
              <a:gdLst/>
              <a:ahLst/>
              <a:cxnLst>
                <a:cxn ang="0">
                  <a:pos x="54" y="72"/>
                </a:cxn>
                <a:cxn ang="0">
                  <a:pos x="0" y="3"/>
                </a:cxn>
                <a:cxn ang="0">
                  <a:pos x="56" y="3"/>
                </a:cxn>
                <a:cxn ang="0">
                  <a:pos x="11" y="11"/>
                </a:cxn>
                <a:cxn ang="0">
                  <a:pos x="11" y="16"/>
                </a:cxn>
                <a:cxn ang="0">
                  <a:pos x="15" y="12"/>
                </a:cxn>
                <a:cxn ang="0">
                  <a:pos x="11" y="21"/>
                </a:cxn>
                <a:cxn ang="0">
                  <a:pos x="11" y="26"/>
                </a:cxn>
                <a:cxn ang="0">
                  <a:pos x="15" y="22"/>
                </a:cxn>
                <a:cxn ang="0">
                  <a:pos x="11" y="31"/>
                </a:cxn>
                <a:cxn ang="0">
                  <a:pos x="11" y="36"/>
                </a:cxn>
                <a:cxn ang="0">
                  <a:pos x="15" y="32"/>
                </a:cxn>
                <a:cxn ang="0">
                  <a:pos x="11" y="41"/>
                </a:cxn>
                <a:cxn ang="0">
                  <a:pos x="11" y="47"/>
                </a:cxn>
                <a:cxn ang="0">
                  <a:pos x="15" y="43"/>
                </a:cxn>
                <a:cxn ang="0">
                  <a:pos x="11" y="52"/>
                </a:cxn>
                <a:cxn ang="0">
                  <a:pos x="11" y="57"/>
                </a:cxn>
                <a:cxn ang="0">
                  <a:pos x="15" y="53"/>
                </a:cxn>
                <a:cxn ang="0">
                  <a:pos x="24" y="16"/>
                </a:cxn>
                <a:cxn ang="0">
                  <a:pos x="24" y="11"/>
                </a:cxn>
                <a:cxn ang="0">
                  <a:pos x="20" y="14"/>
                </a:cxn>
                <a:cxn ang="0">
                  <a:pos x="24" y="26"/>
                </a:cxn>
                <a:cxn ang="0">
                  <a:pos x="24" y="21"/>
                </a:cxn>
                <a:cxn ang="0">
                  <a:pos x="20" y="25"/>
                </a:cxn>
                <a:cxn ang="0">
                  <a:pos x="24" y="36"/>
                </a:cxn>
                <a:cxn ang="0">
                  <a:pos x="24" y="31"/>
                </a:cxn>
                <a:cxn ang="0">
                  <a:pos x="20" y="35"/>
                </a:cxn>
                <a:cxn ang="0">
                  <a:pos x="24" y="47"/>
                </a:cxn>
                <a:cxn ang="0">
                  <a:pos x="24" y="41"/>
                </a:cxn>
                <a:cxn ang="0">
                  <a:pos x="20" y="45"/>
                </a:cxn>
                <a:cxn ang="0">
                  <a:pos x="22" y="57"/>
                </a:cxn>
                <a:cxn ang="0">
                  <a:pos x="22" y="67"/>
                </a:cxn>
                <a:cxn ang="0">
                  <a:pos x="36" y="58"/>
                </a:cxn>
                <a:cxn ang="0">
                  <a:pos x="32" y="11"/>
                </a:cxn>
                <a:cxn ang="0">
                  <a:pos x="32" y="16"/>
                </a:cxn>
                <a:cxn ang="0">
                  <a:pos x="36" y="12"/>
                </a:cxn>
                <a:cxn ang="0">
                  <a:pos x="32" y="21"/>
                </a:cxn>
                <a:cxn ang="0">
                  <a:pos x="32" y="26"/>
                </a:cxn>
                <a:cxn ang="0">
                  <a:pos x="36" y="22"/>
                </a:cxn>
                <a:cxn ang="0">
                  <a:pos x="32" y="31"/>
                </a:cxn>
                <a:cxn ang="0">
                  <a:pos x="32" y="36"/>
                </a:cxn>
                <a:cxn ang="0">
                  <a:pos x="36" y="32"/>
                </a:cxn>
                <a:cxn ang="0">
                  <a:pos x="32" y="41"/>
                </a:cxn>
                <a:cxn ang="0">
                  <a:pos x="32" y="47"/>
                </a:cxn>
                <a:cxn ang="0">
                  <a:pos x="36" y="43"/>
                </a:cxn>
                <a:cxn ang="0">
                  <a:pos x="42" y="11"/>
                </a:cxn>
                <a:cxn ang="0">
                  <a:pos x="42" y="16"/>
                </a:cxn>
                <a:cxn ang="0">
                  <a:pos x="46" y="12"/>
                </a:cxn>
                <a:cxn ang="0">
                  <a:pos x="42" y="21"/>
                </a:cxn>
                <a:cxn ang="0">
                  <a:pos x="42" y="26"/>
                </a:cxn>
                <a:cxn ang="0">
                  <a:pos x="46" y="22"/>
                </a:cxn>
                <a:cxn ang="0">
                  <a:pos x="42" y="31"/>
                </a:cxn>
                <a:cxn ang="0">
                  <a:pos x="42" y="36"/>
                </a:cxn>
                <a:cxn ang="0">
                  <a:pos x="46" y="32"/>
                </a:cxn>
                <a:cxn ang="0">
                  <a:pos x="42" y="41"/>
                </a:cxn>
                <a:cxn ang="0">
                  <a:pos x="42" y="47"/>
                </a:cxn>
                <a:cxn ang="0">
                  <a:pos x="46" y="43"/>
                </a:cxn>
                <a:cxn ang="0">
                  <a:pos x="42" y="52"/>
                </a:cxn>
                <a:cxn ang="0">
                  <a:pos x="42" y="57"/>
                </a:cxn>
                <a:cxn ang="0">
                  <a:pos x="46" y="53"/>
                </a:cxn>
              </a:cxnLst>
              <a:rect l="0" t="0" r="r" b="b"/>
              <a:pathLst>
                <a:path w="56" h="72">
                  <a:moveTo>
                    <a:pt x="56" y="3"/>
                  </a:moveTo>
                  <a:cubicBezTo>
                    <a:pt x="56" y="70"/>
                    <a:pt x="56" y="70"/>
                    <a:pt x="56" y="70"/>
                  </a:cubicBezTo>
                  <a:cubicBezTo>
                    <a:pt x="56" y="71"/>
                    <a:pt x="55" y="72"/>
                    <a:pt x="54" y="72"/>
                  </a:cubicBezTo>
                  <a:cubicBezTo>
                    <a:pt x="2" y="72"/>
                    <a:pt x="2" y="72"/>
                    <a:pt x="2" y="72"/>
                  </a:cubicBezTo>
                  <a:cubicBezTo>
                    <a:pt x="1" y="72"/>
                    <a:pt x="0" y="71"/>
                    <a:pt x="0" y="70"/>
                  </a:cubicBezTo>
                  <a:cubicBezTo>
                    <a:pt x="0" y="3"/>
                    <a:pt x="0" y="3"/>
                    <a:pt x="0" y="3"/>
                  </a:cubicBezTo>
                  <a:cubicBezTo>
                    <a:pt x="0" y="1"/>
                    <a:pt x="1" y="0"/>
                    <a:pt x="2" y="0"/>
                  </a:cubicBezTo>
                  <a:cubicBezTo>
                    <a:pt x="54" y="0"/>
                    <a:pt x="54" y="0"/>
                    <a:pt x="54" y="0"/>
                  </a:cubicBezTo>
                  <a:cubicBezTo>
                    <a:pt x="55" y="0"/>
                    <a:pt x="56" y="1"/>
                    <a:pt x="56" y="3"/>
                  </a:cubicBezTo>
                  <a:close/>
                  <a:moveTo>
                    <a:pt x="15" y="12"/>
                  </a:moveTo>
                  <a:cubicBezTo>
                    <a:pt x="15" y="11"/>
                    <a:pt x="15" y="11"/>
                    <a:pt x="14" y="11"/>
                  </a:cubicBezTo>
                  <a:cubicBezTo>
                    <a:pt x="11" y="11"/>
                    <a:pt x="11" y="11"/>
                    <a:pt x="11" y="11"/>
                  </a:cubicBezTo>
                  <a:cubicBezTo>
                    <a:pt x="11" y="11"/>
                    <a:pt x="10" y="11"/>
                    <a:pt x="10" y="12"/>
                  </a:cubicBezTo>
                  <a:cubicBezTo>
                    <a:pt x="10" y="14"/>
                    <a:pt x="10" y="14"/>
                    <a:pt x="10" y="14"/>
                  </a:cubicBezTo>
                  <a:cubicBezTo>
                    <a:pt x="10" y="15"/>
                    <a:pt x="11" y="16"/>
                    <a:pt x="11" y="16"/>
                  </a:cubicBezTo>
                  <a:cubicBezTo>
                    <a:pt x="14" y="16"/>
                    <a:pt x="14" y="16"/>
                    <a:pt x="14" y="16"/>
                  </a:cubicBezTo>
                  <a:cubicBezTo>
                    <a:pt x="15" y="16"/>
                    <a:pt x="15" y="15"/>
                    <a:pt x="15" y="14"/>
                  </a:cubicBezTo>
                  <a:lnTo>
                    <a:pt x="15" y="12"/>
                  </a:lnTo>
                  <a:close/>
                  <a:moveTo>
                    <a:pt x="15" y="22"/>
                  </a:moveTo>
                  <a:cubicBezTo>
                    <a:pt x="15" y="21"/>
                    <a:pt x="15" y="21"/>
                    <a:pt x="14" y="21"/>
                  </a:cubicBezTo>
                  <a:cubicBezTo>
                    <a:pt x="11" y="21"/>
                    <a:pt x="11" y="21"/>
                    <a:pt x="11" y="21"/>
                  </a:cubicBezTo>
                  <a:cubicBezTo>
                    <a:pt x="11" y="21"/>
                    <a:pt x="10" y="21"/>
                    <a:pt x="10" y="22"/>
                  </a:cubicBezTo>
                  <a:cubicBezTo>
                    <a:pt x="10" y="25"/>
                    <a:pt x="10" y="25"/>
                    <a:pt x="10" y="25"/>
                  </a:cubicBezTo>
                  <a:cubicBezTo>
                    <a:pt x="10" y="25"/>
                    <a:pt x="11" y="26"/>
                    <a:pt x="11" y="26"/>
                  </a:cubicBezTo>
                  <a:cubicBezTo>
                    <a:pt x="14" y="26"/>
                    <a:pt x="14" y="26"/>
                    <a:pt x="14" y="26"/>
                  </a:cubicBezTo>
                  <a:cubicBezTo>
                    <a:pt x="15" y="26"/>
                    <a:pt x="15" y="25"/>
                    <a:pt x="15" y="25"/>
                  </a:cubicBezTo>
                  <a:lnTo>
                    <a:pt x="15" y="22"/>
                  </a:lnTo>
                  <a:close/>
                  <a:moveTo>
                    <a:pt x="15" y="32"/>
                  </a:moveTo>
                  <a:cubicBezTo>
                    <a:pt x="15" y="32"/>
                    <a:pt x="15" y="31"/>
                    <a:pt x="14" y="31"/>
                  </a:cubicBezTo>
                  <a:cubicBezTo>
                    <a:pt x="11" y="31"/>
                    <a:pt x="11" y="31"/>
                    <a:pt x="11" y="31"/>
                  </a:cubicBezTo>
                  <a:cubicBezTo>
                    <a:pt x="11" y="31"/>
                    <a:pt x="10" y="32"/>
                    <a:pt x="10" y="32"/>
                  </a:cubicBezTo>
                  <a:cubicBezTo>
                    <a:pt x="10" y="35"/>
                    <a:pt x="10" y="35"/>
                    <a:pt x="10" y="35"/>
                  </a:cubicBezTo>
                  <a:cubicBezTo>
                    <a:pt x="10" y="36"/>
                    <a:pt x="11" y="36"/>
                    <a:pt x="11" y="36"/>
                  </a:cubicBezTo>
                  <a:cubicBezTo>
                    <a:pt x="14" y="36"/>
                    <a:pt x="14" y="36"/>
                    <a:pt x="14" y="36"/>
                  </a:cubicBezTo>
                  <a:cubicBezTo>
                    <a:pt x="15" y="36"/>
                    <a:pt x="15" y="36"/>
                    <a:pt x="15" y="35"/>
                  </a:cubicBezTo>
                  <a:lnTo>
                    <a:pt x="15" y="32"/>
                  </a:lnTo>
                  <a:close/>
                  <a:moveTo>
                    <a:pt x="15" y="43"/>
                  </a:moveTo>
                  <a:cubicBezTo>
                    <a:pt x="15" y="42"/>
                    <a:pt x="15" y="41"/>
                    <a:pt x="14" y="41"/>
                  </a:cubicBezTo>
                  <a:cubicBezTo>
                    <a:pt x="11" y="41"/>
                    <a:pt x="11" y="41"/>
                    <a:pt x="11" y="41"/>
                  </a:cubicBezTo>
                  <a:cubicBezTo>
                    <a:pt x="11" y="41"/>
                    <a:pt x="10" y="42"/>
                    <a:pt x="10" y="43"/>
                  </a:cubicBezTo>
                  <a:cubicBezTo>
                    <a:pt x="10" y="45"/>
                    <a:pt x="10" y="45"/>
                    <a:pt x="10" y="45"/>
                  </a:cubicBezTo>
                  <a:cubicBezTo>
                    <a:pt x="10" y="46"/>
                    <a:pt x="11" y="47"/>
                    <a:pt x="11" y="47"/>
                  </a:cubicBezTo>
                  <a:cubicBezTo>
                    <a:pt x="14" y="47"/>
                    <a:pt x="14" y="47"/>
                    <a:pt x="14" y="47"/>
                  </a:cubicBezTo>
                  <a:cubicBezTo>
                    <a:pt x="15" y="47"/>
                    <a:pt x="15" y="46"/>
                    <a:pt x="15" y="45"/>
                  </a:cubicBezTo>
                  <a:lnTo>
                    <a:pt x="15" y="43"/>
                  </a:lnTo>
                  <a:close/>
                  <a:moveTo>
                    <a:pt x="15" y="53"/>
                  </a:moveTo>
                  <a:cubicBezTo>
                    <a:pt x="15" y="52"/>
                    <a:pt x="15" y="52"/>
                    <a:pt x="14" y="52"/>
                  </a:cubicBezTo>
                  <a:cubicBezTo>
                    <a:pt x="11" y="52"/>
                    <a:pt x="11" y="52"/>
                    <a:pt x="11" y="52"/>
                  </a:cubicBezTo>
                  <a:cubicBezTo>
                    <a:pt x="11" y="52"/>
                    <a:pt x="10" y="52"/>
                    <a:pt x="10" y="53"/>
                  </a:cubicBezTo>
                  <a:cubicBezTo>
                    <a:pt x="10" y="56"/>
                    <a:pt x="10" y="56"/>
                    <a:pt x="10" y="56"/>
                  </a:cubicBezTo>
                  <a:cubicBezTo>
                    <a:pt x="10" y="56"/>
                    <a:pt x="11" y="57"/>
                    <a:pt x="11" y="57"/>
                  </a:cubicBezTo>
                  <a:cubicBezTo>
                    <a:pt x="14" y="57"/>
                    <a:pt x="14" y="57"/>
                    <a:pt x="14" y="57"/>
                  </a:cubicBezTo>
                  <a:cubicBezTo>
                    <a:pt x="15" y="57"/>
                    <a:pt x="15" y="56"/>
                    <a:pt x="15" y="56"/>
                  </a:cubicBezTo>
                  <a:lnTo>
                    <a:pt x="15" y="53"/>
                  </a:lnTo>
                  <a:close/>
                  <a:moveTo>
                    <a:pt x="20" y="14"/>
                  </a:moveTo>
                  <a:cubicBezTo>
                    <a:pt x="20" y="15"/>
                    <a:pt x="21" y="16"/>
                    <a:pt x="22" y="16"/>
                  </a:cubicBezTo>
                  <a:cubicBezTo>
                    <a:pt x="24" y="16"/>
                    <a:pt x="24" y="16"/>
                    <a:pt x="24" y="16"/>
                  </a:cubicBezTo>
                  <a:cubicBezTo>
                    <a:pt x="25" y="16"/>
                    <a:pt x="25" y="15"/>
                    <a:pt x="25" y="14"/>
                  </a:cubicBezTo>
                  <a:cubicBezTo>
                    <a:pt x="25" y="12"/>
                    <a:pt x="25" y="12"/>
                    <a:pt x="25" y="12"/>
                  </a:cubicBezTo>
                  <a:cubicBezTo>
                    <a:pt x="25" y="11"/>
                    <a:pt x="25" y="11"/>
                    <a:pt x="24" y="11"/>
                  </a:cubicBezTo>
                  <a:cubicBezTo>
                    <a:pt x="22" y="11"/>
                    <a:pt x="22" y="11"/>
                    <a:pt x="22" y="11"/>
                  </a:cubicBezTo>
                  <a:cubicBezTo>
                    <a:pt x="21" y="11"/>
                    <a:pt x="20" y="11"/>
                    <a:pt x="20" y="12"/>
                  </a:cubicBezTo>
                  <a:lnTo>
                    <a:pt x="20" y="14"/>
                  </a:lnTo>
                  <a:close/>
                  <a:moveTo>
                    <a:pt x="20" y="25"/>
                  </a:moveTo>
                  <a:cubicBezTo>
                    <a:pt x="20" y="25"/>
                    <a:pt x="21" y="26"/>
                    <a:pt x="22" y="26"/>
                  </a:cubicBezTo>
                  <a:cubicBezTo>
                    <a:pt x="24" y="26"/>
                    <a:pt x="24" y="26"/>
                    <a:pt x="24" y="26"/>
                  </a:cubicBezTo>
                  <a:cubicBezTo>
                    <a:pt x="25" y="26"/>
                    <a:pt x="25" y="25"/>
                    <a:pt x="25" y="25"/>
                  </a:cubicBezTo>
                  <a:cubicBezTo>
                    <a:pt x="25" y="22"/>
                    <a:pt x="25" y="22"/>
                    <a:pt x="25" y="22"/>
                  </a:cubicBezTo>
                  <a:cubicBezTo>
                    <a:pt x="25" y="21"/>
                    <a:pt x="25" y="21"/>
                    <a:pt x="24" y="21"/>
                  </a:cubicBezTo>
                  <a:cubicBezTo>
                    <a:pt x="22" y="21"/>
                    <a:pt x="22" y="21"/>
                    <a:pt x="22" y="21"/>
                  </a:cubicBezTo>
                  <a:cubicBezTo>
                    <a:pt x="21" y="21"/>
                    <a:pt x="20" y="21"/>
                    <a:pt x="20" y="22"/>
                  </a:cubicBezTo>
                  <a:lnTo>
                    <a:pt x="20" y="25"/>
                  </a:lnTo>
                  <a:close/>
                  <a:moveTo>
                    <a:pt x="20" y="35"/>
                  </a:moveTo>
                  <a:cubicBezTo>
                    <a:pt x="20" y="36"/>
                    <a:pt x="21" y="36"/>
                    <a:pt x="22" y="36"/>
                  </a:cubicBezTo>
                  <a:cubicBezTo>
                    <a:pt x="24" y="36"/>
                    <a:pt x="24" y="36"/>
                    <a:pt x="24" y="36"/>
                  </a:cubicBezTo>
                  <a:cubicBezTo>
                    <a:pt x="25" y="36"/>
                    <a:pt x="25" y="36"/>
                    <a:pt x="25" y="35"/>
                  </a:cubicBezTo>
                  <a:cubicBezTo>
                    <a:pt x="25" y="32"/>
                    <a:pt x="25" y="32"/>
                    <a:pt x="25" y="32"/>
                  </a:cubicBezTo>
                  <a:cubicBezTo>
                    <a:pt x="25" y="32"/>
                    <a:pt x="25" y="31"/>
                    <a:pt x="24" y="31"/>
                  </a:cubicBezTo>
                  <a:cubicBezTo>
                    <a:pt x="22" y="31"/>
                    <a:pt x="22" y="31"/>
                    <a:pt x="22" y="31"/>
                  </a:cubicBezTo>
                  <a:cubicBezTo>
                    <a:pt x="21" y="31"/>
                    <a:pt x="20" y="32"/>
                    <a:pt x="20" y="32"/>
                  </a:cubicBezTo>
                  <a:lnTo>
                    <a:pt x="20" y="35"/>
                  </a:lnTo>
                  <a:close/>
                  <a:moveTo>
                    <a:pt x="20" y="45"/>
                  </a:moveTo>
                  <a:cubicBezTo>
                    <a:pt x="20" y="46"/>
                    <a:pt x="21" y="47"/>
                    <a:pt x="22" y="47"/>
                  </a:cubicBezTo>
                  <a:cubicBezTo>
                    <a:pt x="24" y="47"/>
                    <a:pt x="24" y="47"/>
                    <a:pt x="24" y="47"/>
                  </a:cubicBezTo>
                  <a:cubicBezTo>
                    <a:pt x="25" y="47"/>
                    <a:pt x="25" y="46"/>
                    <a:pt x="25" y="45"/>
                  </a:cubicBezTo>
                  <a:cubicBezTo>
                    <a:pt x="25" y="43"/>
                    <a:pt x="25" y="43"/>
                    <a:pt x="25" y="43"/>
                  </a:cubicBezTo>
                  <a:cubicBezTo>
                    <a:pt x="25" y="42"/>
                    <a:pt x="25" y="41"/>
                    <a:pt x="24" y="41"/>
                  </a:cubicBezTo>
                  <a:cubicBezTo>
                    <a:pt x="22" y="41"/>
                    <a:pt x="22" y="41"/>
                    <a:pt x="22" y="41"/>
                  </a:cubicBezTo>
                  <a:cubicBezTo>
                    <a:pt x="21" y="41"/>
                    <a:pt x="20" y="42"/>
                    <a:pt x="20" y="43"/>
                  </a:cubicBezTo>
                  <a:lnTo>
                    <a:pt x="20" y="45"/>
                  </a:lnTo>
                  <a:close/>
                  <a:moveTo>
                    <a:pt x="36" y="58"/>
                  </a:moveTo>
                  <a:cubicBezTo>
                    <a:pt x="36" y="57"/>
                    <a:pt x="35" y="57"/>
                    <a:pt x="34" y="57"/>
                  </a:cubicBezTo>
                  <a:cubicBezTo>
                    <a:pt x="22" y="57"/>
                    <a:pt x="22" y="57"/>
                    <a:pt x="22" y="57"/>
                  </a:cubicBezTo>
                  <a:cubicBezTo>
                    <a:pt x="21" y="57"/>
                    <a:pt x="20" y="57"/>
                    <a:pt x="20" y="58"/>
                  </a:cubicBezTo>
                  <a:cubicBezTo>
                    <a:pt x="20" y="66"/>
                    <a:pt x="20" y="66"/>
                    <a:pt x="20" y="66"/>
                  </a:cubicBezTo>
                  <a:cubicBezTo>
                    <a:pt x="20" y="67"/>
                    <a:pt x="21" y="67"/>
                    <a:pt x="22" y="67"/>
                  </a:cubicBezTo>
                  <a:cubicBezTo>
                    <a:pt x="34" y="67"/>
                    <a:pt x="34" y="67"/>
                    <a:pt x="34" y="67"/>
                  </a:cubicBezTo>
                  <a:cubicBezTo>
                    <a:pt x="35" y="67"/>
                    <a:pt x="36" y="67"/>
                    <a:pt x="36" y="66"/>
                  </a:cubicBezTo>
                  <a:lnTo>
                    <a:pt x="36" y="58"/>
                  </a:lnTo>
                  <a:close/>
                  <a:moveTo>
                    <a:pt x="36" y="12"/>
                  </a:moveTo>
                  <a:cubicBezTo>
                    <a:pt x="36" y="11"/>
                    <a:pt x="35" y="11"/>
                    <a:pt x="34" y="11"/>
                  </a:cubicBezTo>
                  <a:cubicBezTo>
                    <a:pt x="32" y="11"/>
                    <a:pt x="32" y="11"/>
                    <a:pt x="32" y="11"/>
                  </a:cubicBezTo>
                  <a:cubicBezTo>
                    <a:pt x="31" y="11"/>
                    <a:pt x="31" y="11"/>
                    <a:pt x="31" y="12"/>
                  </a:cubicBezTo>
                  <a:cubicBezTo>
                    <a:pt x="31" y="14"/>
                    <a:pt x="31" y="14"/>
                    <a:pt x="31" y="14"/>
                  </a:cubicBezTo>
                  <a:cubicBezTo>
                    <a:pt x="31" y="15"/>
                    <a:pt x="31" y="16"/>
                    <a:pt x="32" y="16"/>
                  </a:cubicBezTo>
                  <a:cubicBezTo>
                    <a:pt x="34" y="16"/>
                    <a:pt x="34" y="16"/>
                    <a:pt x="34" y="16"/>
                  </a:cubicBezTo>
                  <a:cubicBezTo>
                    <a:pt x="35" y="16"/>
                    <a:pt x="36" y="15"/>
                    <a:pt x="36" y="14"/>
                  </a:cubicBezTo>
                  <a:lnTo>
                    <a:pt x="36" y="12"/>
                  </a:lnTo>
                  <a:close/>
                  <a:moveTo>
                    <a:pt x="36" y="22"/>
                  </a:moveTo>
                  <a:cubicBezTo>
                    <a:pt x="36" y="21"/>
                    <a:pt x="35" y="21"/>
                    <a:pt x="34" y="21"/>
                  </a:cubicBezTo>
                  <a:cubicBezTo>
                    <a:pt x="32" y="21"/>
                    <a:pt x="32" y="21"/>
                    <a:pt x="32" y="21"/>
                  </a:cubicBezTo>
                  <a:cubicBezTo>
                    <a:pt x="31" y="21"/>
                    <a:pt x="31" y="21"/>
                    <a:pt x="31" y="22"/>
                  </a:cubicBezTo>
                  <a:cubicBezTo>
                    <a:pt x="31" y="25"/>
                    <a:pt x="31" y="25"/>
                    <a:pt x="31" y="25"/>
                  </a:cubicBezTo>
                  <a:cubicBezTo>
                    <a:pt x="31" y="25"/>
                    <a:pt x="31" y="26"/>
                    <a:pt x="32" y="26"/>
                  </a:cubicBezTo>
                  <a:cubicBezTo>
                    <a:pt x="34" y="26"/>
                    <a:pt x="34" y="26"/>
                    <a:pt x="34" y="26"/>
                  </a:cubicBezTo>
                  <a:cubicBezTo>
                    <a:pt x="35" y="26"/>
                    <a:pt x="36" y="25"/>
                    <a:pt x="36" y="25"/>
                  </a:cubicBezTo>
                  <a:lnTo>
                    <a:pt x="36" y="22"/>
                  </a:lnTo>
                  <a:close/>
                  <a:moveTo>
                    <a:pt x="36" y="32"/>
                  </a:moveTo>
                  <a:cubicBezTo>
                    <a:pt x="36" y="32"/>
                    <a:pt x="35" y="31"/>
                    <a:pt x="34" y="31"/>
                  </a:cubicBezTo>
                  <a:cubicBezTo>
                    <a:pt x="32" y="31"/>
                    <a:pt x="32" y="31"/>
                    <a:pt x="32" y="31"/>
                  </a:cubicBezTo>
                  <a:cubicBezTo>
                    <a:pt x="31" y="31"/>
                    <a:pt x="31" y="32"/>
                    <a:pt x="31" y="32"/>
                  </a:cubicBezTo>
                  <a:cubicBezTo>
                    <a:pt x="31" y="35"/>
                    <a:pt x="31" y="35"/>
                    <a:pt x="31" y="35"/>
                  </a:cubicBezTo>
                  <a:cubicBezTo>
                    <a:pt x="31" y="36"/>
                    <a:pt x="31" y="36"/>
                    <a:pt x="32" y="36"/>
                  </a:cubicBezTo>
                  <a:cubicBezTo>
                    <a:pt x="34" y="36"/>
                    <a:pt x="34" y="36"/>
                    <a:pt x="34" y="36"/>
                  </a:cubicBezTo>
                  <a:cubicBezTo>
                    <a:pt x="35" y="36"/>
                    <a:pt x="36" y="36"/>
                    <a:pt x="36" y="35"/>
                  </a:cubicBezTo>
                  <a:lnTo>
                    <a:pt x="36" y="32"/>
                  </a:lnTo>
                  <a:close/>
                  <a:moveTo>
                    <a:pt x="36" y="43"/>
                  </a:moveTo>
                  <a:cubicBezTo>
                    <a:pt x="36" y="42"/>
                    <a:pt x="35" y="41"/>
                    <a:pt x="34" y="41"/>
                  </a:cubicBezTo>
                  <a:cubicBezTo>
                    <a:pt x="32" y="41"/>
                    <a:pt x="32" y="41"/>
                    <a:pt x="32" y="41"/>
                  </a:cubicBezTo>
                  <a:cubicBezTo>
                    <a:pt x="31" y="41"/>
                    <a:pt x="31" y="42"/>
                    <a:pt x="31" y="43"/>
                  </a:cubicBezTo>
                  <a:cubicBezTo>
                    <a:pt x="31" y="45"/>
                    <a:pt x="31" y="45"/>
                    <a:pt x="31" y="45"/>
                  </a:cubicBezTo>
                  <a:cubicBezTo>
                    <a:pt x="31" y="46"/>
                    <a:pt x="31" y="47"/>
                    <a:pt x="32" y="47"/>
                  </a:cubicBezTo>
                  <a:cubicBezTo>
                    <a:pt x="34" y="47"/>
                    <a:pt x="34" y="47"/>
                    <a:pt x="34" y="47"/>
                  </a:cubicBezTo>
                  <a:cubicBezTo>
                    <a:pt x="35" y="47"/>
                    <a:pt x="36" y="46"/>
                    <a:pt x="36" y="45"/>
                  </a:cubicBezTo>
                  <a:lnTo>
                    <a:pt x="36" y="43"/>
                  </a:lnTo>
                  <a:close/>
                  <a:moveTo>
                    <a:pt x="46" y="12"/>
                  </a:moveTo>
                  <a:cubicBezTo>
                    <a:pt x="46" y="11"/>
                    <a:pt x="45" y="11"/>
                    <a:pt x="45" y="11"/>
                  </a:cubicBezTo>
                  <a:cubicBezTo>
                    <a:pt x="42" y="11"/>
                    <a:pt x="42" y="11"/>
                    <a:pt x="42" y="11"/>
                  </a:cubicBezTo>
                  <a:cubicBezTo>
                    <a:pt x="41" y="11"/>
                    <a:pt x="41" y="11"/>
                    <a:pt x="41" y="12"/>
                  </a:cubicBezTo>
                  <a:cubicBezTo>
                    <a:pt x="41" y="14"/>
                    <a:pt x="41" y="14"/>
                    <a:pt x="41" y="14"/>
                  </a:cubicBezTo>
                  <a:cubicBezTo>
                    <a:pt x="41" y="15"/>
                    <a:pt x="41" y="16"/>
                    <a:pt x="42" y="16"/>
                  </a:cubicBezTo>
                  <a:cubicBezTo>
                    <a:pt x="45" y="16"/>
                    <a:pt x="45" y="16"/>
                    <a:pt x="45" y="16"/>
                  </a:cubicBezTo>
                  <a:cubicBezTo>
                    <a:pt x="45" y="16"/>
                    <a:pt x="46" y="15"/>
                    <a:pt x="46" y="14"/>
                  </a:cubicBezTo>
                  <a:lnTo>
                    <a:pt x="46" y="12"/>
                  </a:lnTo>
                  <a:close/>
                  <a:moveTo>
                    <a:pt x="46" y="22"/>
                  </a:moveTo>
                  <a:cubicBezTo>
                    <a:pt x="46" y="21"/>
                    <a:pt x="45" y="21"/>
                    <a:pt x="45" y="21"/>
                  </a:cubicBezTo>
                  <a:cubicBezTo>
                    <a:pt x="42" y="21"/>
                    <a:pt x="42" y="21"/>
                    <a:pt x="42" y="21"/>
                  </a:cubicBezTo>
                  <a:cubicBezTo>
                    <a:pt x="41" y="21"/>
                    <a:pt x="41" y="21"/>
                    <a:pt x="41" y="22"/>
                  </a:cubicBezTo>
                  <a:cubicBezTo>
                    <a:pt x="41" y="25"/>
                    <a:pt x="41" y="25"/>
                    <a:pt x="41" y="25"/>
                  </a:cubicBezTo>
                  <a:cubicBezTo>
                    <a:pt x="41" y="25"/>
                    <a:pt x="41" y="26"/>
                    <a:pt x="42" y="26"/>
                  </a:cubicBezTo>
                  <a:cubicBezTo>
                    <a:pt x="45" y="26"/>
                    <a:pt x="45" y="26"/>
                    <a:pt x="45" y="26"/>
                  </a:cubicBezTo>
                  <a:cubicBezTo>
                    <a:pt x="45" y="26"/>
                    <a:pt x="46" y="25"/>
                    <a:pt x="46" y="25"/>
                  </a:cubicBezTo>
                  <a:lnTo>
                    <a:pt x="46" y="22"/>
                  </a:lnTo>
                  <a:close/>
                  <a:moveTo>
                    <a:pt x="46" y="32"/>
                  </a:moveTo>
                  <a:cubicBezTo>
                    <a:pt x="46" y="32"/>
                    <a:pt x="45" y="31"/>
                    <a:pt x="45" y="31"/>
                  </a:cubicBezTo>
                  <a:cubicBezTo>
                    <a:pt x="42" y="31"/>
                    <a:pt x="42" y="31"/>
                    <a:pt x="42" y="31"/>
                  </a:cubicBezTo>
                  <a:cubicBezTo>
                    <a:pt x="41" y="31"/>
                    <a:pt x="41" y="32"/>
                    <a:pt x="41" y="32"/>
                  </a:cubicBezTo>
                  <a:cubicBezTo>
                    <a:pt x="41" y="35"/>
                    <a:pt x="41" y="35"/>
                    <a:pt x="41" y="35"/>
                  </a:cubicBezTo>
                  <a:cubicBezTo>
                    <a:pt x="41" y="36"/>
                    <a:pt x="41" y="36"/>
                    <a:pt x="42" y="36"/>
                  </a:cubicBezTo>
                  <a:cubicBezTo>
                    <a:pt x="45" y="36"/>
                    <a:pt x="45" y="36"/>
                    <a:pt x="45" y="36"/>
                  </a:cubicBezTo>
                  <a:cubicBezTo>
                    <a:pt x="45" y="36"/>
                    <a:pt x="46" y="36"/>
                    <a:pt x="46" y="35"/>
                  </a:cubicBezTo>
                  <a:lnTo>
                    <a:pt x="46" y="32"/>
                  </a:lnTo>
                  <a:close/>
                  <a:moveTo>
                    <a:pt x="46" y="43"/>
                  </a:moveTo>
                  <a:cubicBezTo>
                    <a:pt x="46" y="42"/>
                    <a:pt x="45" y="41"/>
                    <a:pt x="45" y="41"/>
                  </a:cubicBezTo>
                  <a:cubicBezTo>
                    <a:pt x="42" y="41"/>
                    <a:pt x="42" y="41"/>
                    <a:pt x="42" y="41"/>
                  </a:cubicBezTo>
                  <a:cubicBezTo>
                    <a:pt x="41" y="41"/>
                    <a:pt x="41" y="42"/>
                    <a:pt x="41" y="43"/>
                  </a:cubicBezTo>
                  <a:cubicBezTo>
                    <a:pt x="41" y="45"/>
                    <a:pt x="41" y="45"/>
                    <a:pt x="41" y="45"/>
                  </a:cubicBezTo>
                  <a:cubicBezTo>
                    <a:pt x="41" y="46"/>
                    <a:pt x="41" y="47"/>
                    <a:pt x="42" y="47"/>
                  </a:cubicBezTo>
                  <a:cubicBezTo>
                    <a:pt x="45" y="47"/>
                    <a:pt x="45" y="47"/>
                    <a:pt x="45" y="47"/>
                  </a:cubicBezTo>
                  <a:cubicBezTo>
                    <a:pt x="45" y="47"/>
                    <a:pt x="46" y="46"/>
                    <a:pt x="46" y="45"/>
                  </a:cubicBezTo>
                  <a:lnTo>
                    <a:pt x="46" y="43"/>
                  </a:lnTo>
                  <a:close/>
                  <a:moveTo>
                    <a:pt x="46" y="53"/>
                  </a:moveTo>
                  <a:cubicBezTo>
                    <a:pt x="46" y="52"/>
                    <a:pt x="45" y="52"/>
                    <a:pt x="45" y="52"/>
                  </a:cubicBezTo>
                  <a:cubicBezTo>
                    <a:pt x="42" y="52"/>
                    <a:pt x="42" y="52"/>
                    <a:pt x="42" y="52"/>
                  </a:cubicBezTo>
                  <a:cubicBezTo>
                    <a:pt x="41" y="52"/>
                    <a:pt x="41" y="52"/>
                    <a:pt x="41" y="53"/>
                  </a:cubicBezTo>
                  <a:cubicBezTo>
                    <a:pt x="41" y="56"/>
                    <a:pt x="41" y="56"/>
                    <a:pt x="41" y="56"/>
                  </a:cubicBezTo>
                  <a:cubicBezTo>
                    <a:pt x="41" y="56"/>
                    <a:pt x="41" y="57"/>
                    <a:pt x="42" y="57"/>
                  </a:cubicBezTo>
                  <a:cubicBezTo>
                    <a:pt x="45" y="57"/>
                    <a:pt x="45" y="57"/>
                    <a:pt x="45" y="57"/>
                  </a:cubicBezTo>
                  <a:cubicBezTo>
                    <a:pt x="45" y="57"/>
                    <a:pt x="46" y="56"/>
                    <a:pt x="46" y="56"/>
                  </a:cubicBezTo>
                  <a:lnTo>
                    <a:pt x="46" y="53"/>
                  </a:lnTo>
                  <a:close/>
                </a:path>
              </a:pathLst>
            </a:custGeom>
            <a:solidFill>
              <a:schemeClr val="accent6">
                <a:lumMod val="75000"/>
              </a:schemeClr>
            </a:solidFill>
            <a:ln w="9525">
              <a:noFill/>
              <a:round/>
            </a:ln>
            <a:effectLst/>
          </p:spPr>
          <p:txBody>
            <a:bodyPr lIns="68579" tIns="34289" rIns="68579" bIns="34289"/>
            <a:lstStyle/>
            <a:p>
              <a:pPr algn="ctr" eaLnBrk="1" hangingPunct="1">
                <a:defRPr/>
              </a:pPr>
              <a:endParaRPr lang="en-US" sz="1350" kern="0" noProof="1">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sp>
        <p:nvSpPr>
          <p:cNvPr id="100" name="文本框 99"/>
          <p:cNvSpPr txBox="1"/>
          <p:nvPr/>
        </p:nvSpPr>
        <p:spPr>
          <a:xfrm>
            <a:off x="321733" y="1978025"/>
            <a:ext cx="3302000" cy="1015663"/>
          </a:xfrm>
          <a:prstGeom prst="rect">
            <a:avLst/>
          </a:prstGeom>
          <a:noFill/>
          <a:ln w="9525">
            <a:noFill/>
          </a:ln>
        </p:spPr>
        <p:txBody>
          <a:bodyPr>
            <a:spAutoFit/>
          </a:bodyPr>
          <a:lstStyle/>
          <a:p>
            <a:pPr marL="342900" indent="-342900" eaLnBrk="1" hangingPunct="1">
              <a:buFont typeface="Wingdings" panose="05000000000000000000" charset="0"/>
              <a:buChar char="u"/>
              <a:defRPr/>
            </a:pPr>
            <a:r>
              <a:rPr sz="2000" noProof="1">
                <a:solidFill>
                  <a:schemeClr val="accent6">
                    <a:lumMod val="50000"/>
                  </a:schemeClr>
                </a:solidFill>
                <a:latin typeface="+mn-ea"/>
                <a:ea typeface="+mn-ea"/>
                <a:cs typeface="+mn-ea"/>
              </a:rPr>
              <a:t>公认</a:t>
            </a:r>
            <a:r>
              <a:rPr lang="zh-CN" sz="2000" noProof="1">
                <a:solidFill>
                  <a:schemeClr val="accent6">
                    <a:lumMod val="50000"/>
                  </a:schemeClr>
                </a:solidFill>
                <a:latin typeface="+mn-ea"/>
                <a:ea typeface="+mn-ea"/>
                <a:cs typeface="+mn-ea"/>
              </a:rPr>
              <a:t>标准：</a:t>
            </a:r>
            <a:r>
              <a:rPr sz="2000" noProof="1">
                <a:solidFill>
                  <a:schemeClr val="accent6">
                    <a:lumMod val="50000"/>
                  </a:schemeClr>
                </a:solidFill>
                <a:latin typeface="+mn-ea"/>
                <a:ea typeface="+mn-ea"/>
                <a:cs typeface="+mn-ea"/>
              </a:rPr>
              <a:t>各类企业在不同时期都普遍适用的指标评价标准。</a:t>
            </a:r>
            <a:endParaRPr sz="2000" noProof="1">
              <a:solidFill>
                <a:schemeClr val="accent6">
                  <a:lumMod val="50000"/>
                </a:schemeClr>
              </a:solidFill>
              <a:latin typeface="+mn-ea"/>
              <a:ea typeface="+mn-ea"/>
              <a:cs typeface="+mn-ea"/>
            </a:endParaRPr>
          </a:p>
        </p:txBody>
      </p:sp>
      <p:sp>
        <p:nvSpPr>
          <p:cNvPr id="67" name="文本框 66"/>
          <p:cNvSpPr txBox="1"/>
          <p:nvPr/>
        </p:nvSpPr>
        <p:spPr>
          <a:xfrm>
            <a:off x="7969251" y="1927226"/>
            <a:ext cx="3261783" cy="707886"/>
          </a:xfrm>
          <a:prstGeom prst="rect">
            <a:avLst/>
          </a:prstGeom>
          <a:noFill/>
          <a:ln w="9525">
            <a:noFill/>
          </a:ln>
        </p:spPr>
        <p:txBody>
          <a:bodyPr>
            <a:spAutoFit/>
          </a:bodyPr>
          <a:lstStyle/>
          <a:p>
            <a:pPr marL="342900" indent="-342900" eaLnBrk="1" hangingPunct="1">
              <a:buFont typeface="Wingdings" panose="05000000000000000000" charset="0"/>
              <a:buChar char="u"/>
              <a:defRPr/>
            </a:pPr>
            <a:r>
              <a:rPr lang="zh-CN" sz="2000" noProof="1">
                <a:solidFill>
                  <a:schemeClr val="accent6">
                    <a:lumMod val="50000"/>
                  </a:schemeClr>
                </a:solidFill>
                <a:latin typeface="+mn-ea"/>
                <a:ea typeface="+mn-ea"/>
                <a:cs typeface="+mn-ea"/>
              </a:rPr>
              <a:t>目标标准：企业要达到或实现的理想标准。</a:t>
            </a:r>
            <a:endParaRPr lang="zh-CN" sz="2000" noProof="1">
              <a:solidFill>
                <a:schemeClr val="accent6">
                  <a:lumMod val="50000"/>
                </a:schemeClr>
              </a:solidFill>
              <a:latin typeface="+mn-ea"/>
              <a:ea typeface="+mn-ea"/>
              <a:cs typeface="+mn-ea"/>
            </a:endParaRPr>
          </a:p>
        </p:txBody>
      </p:sp>
      <p:sp>
        <p:nvSpPr>
          <p:cNvPr id="68" name="文本框 67"/>
          <p:cNvSpPr txBox="1"/>
          <p:nvPr/>
        </p:nvSpPr>
        <p:spPr>
          <a:xfrm>
            <a:off x="383118" y="3673475"/>
            <a:ext cx="3524249" cy="1015663"/>
          </a:xfrm>
          <a:prstGeom prst="rect">
            <a:avLst/>
          </a:prstGeom>
          <a:noFill/>
          <a:ln w="9525">
            <a:noFill/>
          </a:ln>
        </p:spPr>
        <p:txBody>
          <a:bodyPr>
            <a:spAutoFit/>
          </a:bodyPr>
          <a:lstStyle/>
          <a:p>
            <a:pPr marL="342900" indent="-342900" eaLnBrk="1" hangingPunct="1">
              <a:buFont typeface="Wingdings" panose="05000000000000000000" charset="0"/>
              <a:buChar char="u"/>
              <a:defRPr/>
            </a:pPr>
            <a:r>
              <a:rPr lang="zh-CN" sz="2000" noProof="1">
                <a:solidFill>
                  <a:schemeClr val="accent6">
                    <a:lumMod val="50000"/>
                  </a:schemeClr>
                </a:solidFill>
                <a:latin typeface="+mn-ea"/>
                <a:ea typeface="+mn-ea"/>
                <a:cs typeface="+mn-ea"/>
              </a:rPr>
              <a:t>行业标准：某指标同行业的平均水平或同行业中的先进水平。</a:t>
            </a:r>
            <a:endParaRPr lang="zh-CN" sz="2000" noProof="1">
              <a:solidFill>
                <a:schemeClr val="accent6">
                  <a:lumMod val="50000"/>
                </a:schemeClr>
              </a:solidFill>
              <a:latin typeface="+mn-ea"/>
              <a:ea typeface="+mn-ea"/>
              <a:cs typeface="+mn-ea"/>
            </a:endParaRPr>
          </a:p>
        </p:txBody>
      </p:sp>
      <p:sp>
        <p:nvSpPr>
          <p:cNvPr id="69" name="文本框 68"/>
          <p:cNvSpPr txBox="1"/>
          <p:nvPr/>
        </p:nvSpPr>
        <p:spPr>
          <a:xfrm>
            <a:off x="8070852" y="3657600"/>
            <a:ext cx="3295649" cy="1015663"/>
          </a:xfrm>
          <a:prstGeom prst="rect">
            <a:avLst/>
          </a:prstGeom>
          <a:noFill/>
          <a:ln w="9525">
            <a:noFill/>
          </a:ln>
        </p:spPr>
        <p:txBody>
          <a:bodyPr>
            <a:spAutoFit/>
          </a:bodyPr>
          <a:lstStyle/>
          <a:p>
            <a:pPr marL="342900" indent="-342900" eaLnBrk="1" hangingPunct="1">
              <a:buFont typeface="Wingdings" panose="05000000000000000000" charset="0"/>
              <a:buChar char="u"/>
              <a:defRPr/>
            </a:pPr>
            <a:r>
              <a:rPr lang="zh-CN" sz="2000" noProof="1">
                <a:solidFill>
                  <a:schemeClr val="accent6">
                    <a:lumMod val="50000"/>
                  </a:schemeClr>
                </a:solidFill>
                <a:latin typeface="+mn-ea"/>
                <a:ea typeface="+mn-ea"/>
                <a:cs typeface="+mn-ea"/>
              </a:rPr>
              <a:t>基期标准：前期实际发生的、已经成为历史数据的比较标准。</a:t>
            </a:r>
            <a:endParaRPr lang="zh-CN" sz="2000" noProof="1">
              <a:solidFill>
                <a:schemeClr val="accent6">
                  <a:lumMod val="50000"/>
                </a:schemeClr>
              </a:solidFill>
              <a:latin typeface="+mn-ea"/>
              <a:ea typeface="+mn-ea"/>
              <a:cs typeface="+mn-ea"/>
            </a:endParaRPr>
          </a:p>
        </p:txBody>
      </p:sp>
      <p:sp>
        <p:nvSpPr>
          <p:cNvPr id="37900" name="文本框 2"/>
          <p:cNvSpPr txBox="1">
            <a:spLocks noChangeArrowheads="1"/>
          </p:cNvSpPr>
          <p:nvPr/>
        </p:nvSpPr>
        <p:spPr bwMode="auto">
          <a:xfrm>
            <a:off x="806451" y="5238751"/>
            <a:ext cx="4476749" cy="830997"/>
          </a:xfrm>
          <a:prstGeom prst="rect">
            <a:avLst/>
          </a:prstGeom>
          <a:noFill/>
          <a:ln w="9525">
            <a:solidFill>
              <a:schemeClr val="tx2"/>
            </a:solidFill>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600">
                <a:solidFill>
                  <a:srgbClr val="000000"/>
                </a:solidFill>
                <a:latin typeface="微软雅黑" panose="020B0503020204020204" pitchFamily="34" charset="-122"/>
                <a:ea typeface="微软雅黑" panose="020B0503020204020204" pitchFamily="34" charset="-122"/>
              </a:rPr>
              <a:t>举例：流动比率的公认标准是2：1，若企业的流动比率计算结果为0.5，比例过低，则表示企业可能捉襟见肘，难以如期偿还债务。</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7901" name="矩形 3"/>
          <p:cNvSpPr>
            <a:spLocks noChangeArrowheads="1"/>
          </p:cNvSpPr>
          <p:nvPr/>
        </p:nvSpPr>
        <p:spPr bwMode="auto">
          <a:xfrm>
            <a:off x="5520267" y="5205414"/>
            <a:ext cx="6096000" cy="830997"/>
          </a:xfrm>
          <a:prstGeom prst="rect">
            <a:avLst/>
          </a:pr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en-US" sz="1600">
                <a:solidFill>
                  <a:srgbClr val="000000"/>
                </a:solidFill>
                <a:latin typeface="微软雅黑" panose="020B0503020204020204" pitchFamily="34" charset="-122"/>
                <a:ea typeface="微软雅黑" panose="020B0503020204020204" pitchFamily="34" charset="-122"/>
              </a:rPr>
              <a:t>马克思主义辩证法中提到：一切事物都是在普遍联系中存在的，联系着的各个事物发生着交互作用。</a:t>
            </a:r>
            <a:r>
              <a:rPr lang="zh-CN" altLang="en-US" sz="1600">
                <a:solidFill>
                  <a:srgbClr val="FF0000"/>
                </a:solidFill>
                <a:latin typeface="微软雅黑" panose="020B0503020204020204" pitchFamily="34" charset="-122"/>
                <a:ea typeface="微软雅黑" panose="020B0503020204020204" pitchFamily="34" charset="-122"/>
              </a:rPr>
              <a:t>我们在运用比较分析法时要建立一种普遍联系的思维方式及模式。</a:t>
            </a:r>
            <a:endParaRPr lang="zh-CN" altLang="en-US" sz="16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rgbClr val="F8F8F8"/>
                </a:solidFill>
                <a:latin typeface="微软雅黑" panose="020B0503020204020204" pitchFamily="34" charset="-122"/>
                <a:ea typeface="微软雅黑" panose="020B0503020204020204" pitchFamily="34" charset="-122"/>
                <a:sym typeface="宋体" panose="02010600030101010101" pitchFamily="2" charset="-122"/>
              </a:rPr>
              <a:t> 比较分析法</a:t>
            </a:r>
            <a:endParaRPr lang="zh-CN" altLang="en-US" sz="100" b="1">
              <a:solidFill>
                <a:srgbClr val="F8F8F8"/>
              </a:solidFill>
              <a:latin typeface="微软雅黑" panose="020B0503020204020204" pitchFamily="34" charset="-122"/>
              <a:ea typeface="微软雅黑" panose="020B0503020204020204" pitchFamily="34" charset="-122"/>
            </a:endParaRPr>
          </a:p>
          <a:p>
            <a:pPr eaLnBrk="1" hangingPunct="1">
              <a:lnSpc>
                <a:spcPct val="150000"/>
              </a:lnSpc>
            </a:pPr>
            <a:endParaRPr lang="zh-CN" altLang="en-US" sz="100" b="1">
              <a:solidFill>
                <a:srgbClr val="F8F8F8"/>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38916"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38918" name="Rectangle 3"/>
          <p:cNvSpPr>
            <a:spLocks noChangeArrowheads="1"/>
          </p:cNvSpPr>
          <p:nvPr/>
        </p:nvSpPr>
        <p:spPr bwMode="auto">
          <a:xfrm>
            <a:off x="10672059" y="705573"/>
            <a:ext cx="1519941"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spAutoFit/>
          </a:bodyPr>
          <a:lstStyle/>
          <a:p>
            <a:pPr indent="254000" algn="r" eaLnBrk="1" hangingPunct="1"/>
            <a:r>
              <a:rPr lang="en-US" altLang="zh-CN" sz="1000">
                <a:ea typeface="Times"/>
                <a:cs typeface="Times"/>
              </a:rPr>
              <a:t>                   </a:t>
            </a:r>
            <a:r>
              <a:rPr lang="zh-CN" altLang="en-US" sz="1000">
                <a:latin typeface="Times"/>
                <a:ea typeface="方正书宋简体"/>
                <a:cs typeface="方正书宋简体"/>
              </a:rPr>
              <a:t>（</a:t>
            </a:r>
            <a:r>
              <a:rPr lang="en-US" altLang="zh-CN" sz="1000">
                <a:ea typeface="Times"/>
                <a:cs typeface="Times"/>
              </a:rPr>
              <a:t>7-1-2</a:t>
            </a:r>
            <a:r>
              <a:rPr lang="zh-CN" altLang="en-US" sz="1000">
                <a:latin typeface="Times"/>
                <a:ea typeface="方正书宋简体"/>
                <a:cs typeface="方正书宋简体"/>
              </a:rPr>
              <a:t>）</a:t>
            </a:r>
            <a:endParaRPr lang="zh-CN" altLang="en-US"/>
          </a:p>
        </p:txBody>
      </p:sp>
      <p:sp>
        <p:nvSpPr>
          <p:cNvPr id="27" name="矩形 26"/>
          <p:cNvSpPr/>
          <p:nvPr/>
        </p:nvSpPr>
        <p:spPr>
          <a:xfrm>
            <a:off x="605366" y="852488"/>
            <a:ext cx="2350323" cy="523220"/>
          </a:xfrm>
          <a:prstGeom prst="rect">
            <a:avLst/>
          </a:prstGeom>
        </p:spPr>
        <p:txBody>
          <a:bodyPr wrap="none">
            <a:spAutoFit/>
          </a:bodyPr>
          <a:lstStyle/>
          <a:p>
            <a:pPr eaLnBrk="1" hangingPunct="1">
              <a:defRPr/>
            </a:pPr>
            <a:r>
              <a:rPr lang="en-US" altLang="zh-CN" sz="2800" b="1" noProof="1" smtClean="0">
                <a:solidFill>
                  <a:schemeClr val="accent6">
                    <a:lumMod val="50000"/>
                  </a:schemeClr>
                </a:solidFill>
                <a:latin typeface="+mn-ea"/>
                <a:ea typeface="+mn-ea"/>
              </a:rPr>
              <a:t>1.</a:t>
            </a:r>
            <a:r>
              <a:rPr lang="zh-CN" altLang="en-US" sz="2800" b="1" noProof="1" smtClean="0">
                <a:solidFill>
                  <a:schemeClr val="accent6">
                    <a:lumMod val="50000"/>
                  </a:schemeClr>
                </a:solidFill>
                <a:latin typeface="+mn-ea"/>
                <a:ea typeface="+mn-ea"/>
              </a:rPr>
              <a:t>比较</a:t>
            </a:r>
            <a:r>
              <a:rPr lang="zh-CN" altLang="en-US" sz="2800" b="1" noProof="1">
                <a:solidFill>
                  <a:schemeClr val="accent6">
                    <a:lumMod val="50000"/>
                  </a:schemeClr>
                </a:solidFill>
                <a:latin typeface="+mn-ea"/>
                <a:ea typeface="+mn-ea"/>
              </a:rPr>
              <a:t>分析</a:t>
            </a:r>
            <a:r>
              <a:rPr lang="zh-CN" altLang="en-US" sz="2800" b="1" noProof="1" smtClean="0">
                <a:solidFill>
                  <a:schemeClr val="accent6">
                    <a:lumMod val="50000"/>
                  </a:schemeClr>
                </a:solidFill>
                <a:latin typeface="+mn-ea"/>
                <a:ea typeface="+mn-ea"/>
              </a:rPr>
              <a:t>法</a:t>
            </a:r>
            <a:endParaRPr lang="zh-CN" altLang="en-US" sz="2800" b="1" noProof="1">
              <a:solidFill>
                <a:schemeClr val="accent6">
                  <a:lumMod val="50000"/>
                </a:schemeClr>
              </a:solidFill>
              <a:latin typeface="+mn-ea"/>
              <a:ea typeface="+mn-ea"/>
            </a:endParaRPr>
          </a:p>
        </p:txBody>
      </p:sp>
      <p:sp>
        <p:nvSpPr>
          <p:cNvPr id="32" name="矩形 31"/>
          <p:cNvSpPr>
            <a:spLocks noChangeArrowheads="1"/>
          </p:cNvSpPr>
          <p:nvPr/>
        </p:nvSpPr>
        <p:spPr bwMode="auto">
          <a:xfrm>
            <a:off x="7158567" y="2151063"/>
            <a:ext cx="152611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2400">
                <a:solidFill>
                  <a:schemeClr val="accent1"/>
                </a:solidFill>
                <a:latin typeface="宋体" panose="02010600030101010101" pitchFamily="2" charset="-122"/>
              </a:rPr>
              <a:t>自主学习法</a:t>
            </a:r>
            <a:endParaRPr lang="zh-CN" altLang="en-US" sz="2400">
              <a:solidFill>
                <a:schemeClr val="accent1"/>
              </a:solidFill>
              <a:latin typeface="宋体" panose="02010600030101010101" pitchFamily="2" charset="-122"/>
            </a:endParaRPr>
          </a:p>
        </p:txBody>
      </p:sp>
      <p:grpSp>
        <p:nvGrpSpPr>
          <p:cNvPr id="38921" name="组合 1"/>
          <p:cNvGrpSpPr/>
          <p:nvPr/>
        </p:nvGrpSpPr>
        <p:grpSpPr bwMode="auto">
          <a:xfrm>
            <a:off x="1297517" y="2060575"/>
            <a:ext cx="9565216" cy="4662488"/>
            <a:chOff x="1872" y="2451"/>
            <a:chExt cx="11301" cy="7342"/>
          </a:xfrm>
        </p:grpSpPr>
        <p:sp>
          <p:nvSpPr>
            <p:cNvPr id="28" name="Freeform 6"/>
            <p:cNvSpPr/>
            <p:nvPr/>
          </p:nvSpPr>
          <p:spPr bwMode="auto">
            <a:xfrm>
              <a:off x="3573" y="3386"/>
              <a:ext cx="7247" cy="6407"/>
            </a:xfrm>
            <a:custGeom>
              <a:avLst/>
              <a:gdLst>
                <a:gd name="T0" fmla="*/ 6059 w 8687"/>
                <a:gd name="T1" fmla="*/ 947 h 8686"/>
                <a:gd name="T2" fmla="*/ 7739 w 8687"/>
                <a:gd name="T3" fmla="*/ 6059 h 8686"/>
                <a:gd name="T4" fmla="*/ 2628 w 8687"/>
                <a:gd name="T5" fmla="*/ 7739 h 8686"/>
                <a:gd name="T6" fmla="*/ 948 w 8687"/>
                <a:gd name="T7" fmla="*/ 2627 h 8686"/>
                <a:gd name="T8" fmla="*/ 6059 w 8687"/>
                <a:gd name="T9" fmla="*/ 947 h 8686"/>
              </a:gdLst>
              <a:ahLst/>
              <a:cxnLst>
                <a:cxn ang="0">
                  <a:pos x="T0" y="T1"/>
                </a:cxn>
                <a:cxn ang="0">
                  <a:pos x="T2" y="T3"/>
                </a:cxn>
                <a:cxn ang="0">
                  <a:pos x="T4" y="T5"/>
                </a:cxn>
                <a:cxn ang="0">
                  <a:pos x="T6" y="T7"/>
                </a:cxn>
                <a:cxn ang="0">
                  <a:pos x="T8" y="T9"/>
                </a:cxn>
              </a:cxnLst>
              <a:rect l="0" t="0" r="r" b="b"/>
              <a:pathLst>
                <a:path w="8687" h="8686">
                  <a:moveTo>
                    <a:pt x="6059" y="947"/>
                  </a:moveTo>
                  <a:cubicBezTo>
                    <a:pt x="7934" y="1895"/>
                    <a:pt x="8687" y="4184"/>
                    <a:pt x="7739" y="6059"/>
                  </a:cubicBezTo>
                  <a:cubicBezTo>
                    <a:pt x="6792" y="7934"/>
                    <a:pt x="4503" y="8686"/>
                    <a:pt x="2628" y="7739"/>
                  </a:cubicBezTo>
                  <a:cubicBezTo>
                    <a:pt x="753" y="6791"/>
                    <a:pt x="0" y="4502"/>
                    <a:pt x="948" y="2627"/>
                  </a:cubicBezTo>
                  <a:cubicBezTo>
                    <a:pt x="1895" y="752"/>
                    <a:pt x="4184" y="0"/>
                    <a:pt x="6059" y="947"/>
                  </a:cubicBezTo>
                  <a:close/>
                </a:path>
              </a:pathLst>
            </a:custGeom>
            <a:noFill/>
            <a:ln w="22225" cap="flat">
              <a:solidFill>
                <a:schemeClr val="accent6">
                  <a:lumMod val="50000"/>
                </a:schemeClr>
              </a:solidFill>
              <a:prstDash val="dash"/>
              <a:miter lim="800000"/>
            </a:ln>
          </p:spPr>
          <p:txBody>
            <a:bodyPr lIns="91427" tIns="45713" rIns="91427" bIns="45713"/>
            <a:lstStyle/>
            <a:p>
              <a:pPr eaLnBrk="1" hangingPunct="1">
                <a:defRPr/>
              </a:pPr>
              <a:endParaRPr lang="zh-CN" altLang="en-US" sz="100" noProof="1"/>
            </a:p>
          </p:txBody>
        </p:sp>
        <p:sp>
          <p:nvSpPr>
            <p:cNvPr id="38924" name="Freeform 10"/>
            <p:cNvSpPr>
              <a:spLocks noChangeArrowheads="1"/>
            </p:cNvSpPr>
            <p:nvPr/>
          </p:nvSpPr>
          <p:spPr bwMode="auto">
            <a:xfrm>
              <a:off x="1872" y="5444"/>
              <a:ext cx="3143" cy="2413"/>
            </a:xfrm>
            <a:custGeom>
              <a:avLst/>
              <a:gdLst>
                <a:gd name="T0" fmla="*/ 6613 w 2385"/>
                <a:gd name="T1" fmla="*/ 275 h 2385"/>
                <a:gd name="T2" fmla="*/ 8446 w 2385"/>
                <a:gd name="T3" fmla="*/ 1764 h 2385"/>
                <a:gd name="T4" fmla="*/ 2868 w 2385"/>
                <a:gd name="T5" fmla="*/ 2253 h 2385"/>
                <a:gd name="T6" fmla="*/ 1034 w 2385"/>
                <a:gd name="T7" fmla="*/ 766 h 2385"/>
                <a:gd name="T8" fmla="*/ 6613 w 2385"/>
                <a:gd name="T9" fmla="*/ 275 h 2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5" h="2385">
                  <a:moveTo>
                    <a:pt x="1664" y="260"/>
                  </a:moveTo>
                  <a:cubicBezTo>
                    <a:pt x="2179" y="521"/>
                    <a:pt x="2385" y="1149"/>
                    <a:pt x="2125" y="1664"/>
                  </a:cubicBezTo>
                  <a:cubicBezTo>
                    <a:pt x="1865" y="2179"/>
                    <a:pt x="1236" y="2385"/>
                    <a:pt x="722" y="2125"/>
                  </a:cubicBezTo>
                  <a:cubicBezTo>
                    <a:pt x="207" y="1865"/>
                    <a:pt x="0" y="1237"/>
                    <a:pt x="260" y="722"/>
                  </a:cubicBezTo>
                  <a:cubicBezTo>
                    <a:pt x="520" y="207"/>
                    <a:pt x="1149" y="0"/>
                    <a:pt x="1664" y="2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27" tIns="45713" rIns="91427" bIns="45713"/>
            <a:lstStyle/>
            <a:p>
              <a:endParaRPr lang="zh-CN" altLang="en-US"/>
            </a:p>
          </p:txBody>
        </p:sp>
        <p:sp>
          <p:nvSpPr>
            <p:cNvPr id="38925" name="矩形 32"/>
            <p:cNvSpPr>
              <a:spLocks noChangeArrowheads="1"/>
            </p:cNvSpPr>
            <p:nvPr/>
          </p:nvSpPr>
          <p:spPr bwMode="auto">
            <a:xfrm>
              <a:off x="1985" y="5986"/>
              <a:ext cx="2916" cy="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zh-CN" sz="2200" b="1">
                  <a:solidFill>
                    <a:schemeClr val="accent1"/>
                  </a:solidFill>
                  <a:latin typeface="宋体" panose="02010600030101010101" pitchFamily="2" charset="-122"/>
                </a:rPr>
                <a:t>趋势分析法</a:t>
              </a:r>
              <a:endParaRPr lang="zh-CN" altLang="zh-CN" sz="2200" b="1">
                <a:solidFill>
                  <a:schemeClr val="accent1"/>
                </a:solidFill>
                <a:latin typeface="宋体" panose="02010600030101010101" pitchFamily="2" charset="-122"/>
              </a:endParaRPr>
            </a:p>
            <a:p>
              <a:pPr algn="ctr" eaLnBrk="1" hangingPunct="1"/>
              <a:r>
                <a:rPr lang="zh-CN" altLang="zh-CN" b="1">
                  <a:solidFill>
                    <a:schemeClr val="accent1"/>
                  </a:solidFill>
                  <a:latin typeface="宋体" panose="02010600030101010101" pitchFamily="2" charset="-122"/>
                </a:rPr>
                <a:t>（本企业的历史）</a:t>
              </a:r>
              <a:endParaRPr lang="zh-CN" altLang="zh-CN" b="1">
                <a:solidFill>
                  <a:schemeClr val="accent1"/>
                </a:solidFill>
                <a:latin typeface="宋体" panose="02010600030101010101" pitchFamily="2" charset="-122"/>
              </a:endParaRPr>
            </a:p>
          </p:txBody>
        </p:sp>
        <p:sp>
          <p:nvSpPr>
            <p:cNvPr id="35" name="Freeform 7"/>
            <p:cNvSpPr/>
            <p:nvPr/>
          </p:nvSpPr>
          <p:spPr bwMode="auto">
            <a:xfrm>
              <a:off x="5188" y="4808"/>
              <a:ext cx="3941" cy="3655"/>
            </a:xfrm>
            <a:custGeom>
              <a:avLst/>
              <a:gdLst>
                <a:gd name="T0" fmla="*/ 2992 w 4289"/>
                <a:gd name="T1" fmla="*/ 468 h 4290"/>
                <a:gd name="T2" fmla="*/ 3821 w 4289"/>
                <a:gd name="T3" fmla="*/ 2992 h 4290"/>
                <a:gd name="T4" fmla="*/ 1297 w 4289"/>
                <a:gd name="T5" fmla="*/ 3822 h 4290"/>
                <a:gd name="T6" fmla="*/ 468 w 4289"/>
                <a:gd name="T7" fmla="*/ 1298 h 4290"/>
                <a:gd name="T8" fmla="*/ 2992 w 4289"/>
                <a:gd name="T9" fmla="*/ 468 h 4290"/>
              </a:gdLst>
              <a:ahLst/>
              <a:cxnLst>
                <a:cxn ang="0">
                  <a:pos x="T0" y="T1"/>
                </a:cxn>
                <a:cxn ang="0">
                  <a:pos x="T2" y="T3"/>
                </a:cxn>
                <a:cxn ang="0">
                  <a:pos x="T4" y="T5"/>
                </a:cxn>
                <a:cxn ang="0">
                  <a:pos x="T6" y="T7"/>
                </a:cxn>
                <a:cxn ang="0">
                  <a:pos x="T8" y="T9"/>
                </a:cxn>
              </a:cxnLst>
              <a:rect l="0" t="0" r="r" b="b"/>
              <a:pathLst>
                <a:path w="4289" h="4290">
                  <a:moveTo>
                    <a:pt x="2992" y="468"/>
                  </a:moveTo>
                  <a:cubicBezTo>
                    <a:pt x="3918" y="936"/>
                    <a:pt x="4289" y="2066"/>
                    <a:pt x="3821" y="2992"/>
                  </a:cubicBezTo>
                  <a:cubicBezTo>
                    <a:pt x="3353" y="3918"/>
                    <a:pt x="2223" y="4290"/>
                    <a:pt x="1297" y="3822"/>
                  </a:cubicBezTo>
                  <a:cubicBezTo>
                    <a:pt x="371" y="3354"/>
                    <a:pt x="0" y="2224"/>
                    <a:pt x="468" y="1298"/>
                  </a:cubicBezTo>
                  <a:cubicBezTo>
                    <a:pt x="935" y="372"/>
                    <a:pt x="2066" y="0"/>
                    <a:pt x="2992" y="468"/>
                  </a:cubicBezTo>
                  <a:close/>
                </a:path>
              </a:pathLst>
            </a:custGeom>
            <a:solidFill>
              <a:schemeClr val="accent3">
                <a:lumMod val="20000"/>
                <a:lumOff val="80000"/>
              </a:schemeClr>
            </a:solidFill>
            <a:ln>
              <a:noFill/>
            </a:ln>
          </p:spPr>
          <p:txBody>
            <a:bodyPr lIns="91427" tIns="45713" rIns="91427" bIns="45713"/>
            <a:lstStyle/>
            <a:p>
              <a:pPr eaLnBrk="1" hangingPunct="1">
                <a:defRPr/>
              </a:pPr>
              <a:endParaRPr lang="zh-CN" altLang="en-US" sz="100" noProof="1"/>
            </a:p>
          </p:txBody>
        </p:sp>
        <p:sp>
          <p:nvSpPr>
            <p:cNvPr id="36" name="矩形 35"/>
            <p:cNvSpPr/>
            <p:nvPr/>
          </p:nvSpPr>
          <p:spPr>
            <a:xfrm>
              <a:off x="5733" y="6773"/>
              <a:ext cx="2349" cy="824"/>
            </a:xfrm>
            <a:prstGeom prst="rect">
              <a:avLst/>
            </a:prstGeom>
          </p:spPr>
          <p:txBody>
            <a:bodyPr wrap="none">
              <a:spAutoFit/>
            </a:bodyPr>
            <a:lstStyle/>
            <a:p>
              <a:pPr eaLnBrk="1" hangingPunct="1">
                <a:defRPr/>
              </a:pPr>
              <a:r>
                <a:rPr lang="zh-CN" altLang="en-US" sz="2800" b="1" noProof="1">
                  <a:solidFill>
                    <a:schemeClr val="accent6">
                      <a:lumMod val="50000"/>
                    </a:schemeClr>
                  </a:solidFill>
                  <a:latin typeface="+mn-ea"/>
                  <a:ea typeface="+mn-ea"/>
                </a:rPr>
                <a:t>比较分析法</a:t>
              </a:r>
              <a:endParaRPr lang="zh-CN" altLang="en-US" sz="2800" b="1" noProof="1">
                <a:solidFill>
                  <a:schemeClr val="accent6">
                    <a:lumMod val="50000"/>
                  </a:schemeClr>
                </a:solidFill>
                <a:latin typeface="+mn-ea"/>
                <a:ea typeface="+mn-ea"/>
              </a:endParaRPr>
            </a:p>
          </p:txBody>
        </p:sp>
        <p:sp>
          <p:nvSpPr>
            <p:cNvPr id="37" name="Freeform 15"/>
            <p:cNvSpPr>
              <a:spLocks noEditPoints="1"/>
            </p:cNvSpPr>
            <p:nvPr/>
          </p:nvSpPr>
          <p:spPr bwMode="auto">
            <a:xfrm>
              <a:off x="6468" y="5558"/>
              <a:ext cx="1355" cy="1075"/>
            </a:xfrm>
            <a:custGeom>
              <a:avLst/>
              <a:gdLst>
                <a:gd name="T0" fmla="*/ 787 w 1019"/>
                <a:gd name="T1" fmla="*/ 778 h 812"/>
                <a:gd name="T2" fmla="*/ 0 w 1019"/>
                <a:gd name="T3" fmla="*/ 778 h 812"/>
                <a:gd name="T4" fmla="*/ 408 w 1019"/>
                <a:gd name="T5" fmla="*/ 300 h 812"/>
                <a:gd name="T6" fmla="*/ 394 w 1019"/>
                <a:gd name="T7" fmla="*/ 285 h 812"/>
                <a:gd name="T8" fmla="*/ 744 w 1019"/>
                <a:gd name="T9" fmla="*/ 335 h 812"/>
                <a:gd name="T10" fmla="*/ 44 w 1019"/>
                <a:gd name="T11" fmla="*/ 274 h 812"/>
                <a:gd name="T12" fmla="*/ 280 w 1019"/>
                <a:gd name="T13" fmla="*/ 588 h 812"/>
                <a:gd name="T14" fmla="*/ 134 w 1019"/>
                <a:gd name="T15" fmla="*/ 495 h 812"/>
                <a:gd name="T16" fmla="*/ 134 w 1019"/>
                <a:gd name="T17" fmla="*/ 526 h 812"/>
                <a:gd name="T18" fmla="*/ 426 w 1019"/>
                <a:gd name="T19" fmla="*/ 434 h 812"/>
                <a:gd name="T20" fmla="*/ 134 w 1019"/>
                <a:gd name="T21" fmla="*/ 434 h 812"/>
                <a:gd name="T22" fmla="*/ 426 w 1019"/>
                <a:gd name="T23" fmla="*/ 404 h 812"/>
                <a:gd name="T24" fmla="*/ 755 w 1019"/>
                <a:gd name="T25" fmla="*/ 339 h 812"/>
                <a:gd name="T26" fmla="*/ 755 w 1019"/>
                <a:gd name="T27" fmla="*/ 339 h 812"/>
                <a:gd name="T28" fmla="*/ 755 w 1019"/>
                <a:gd name="T29" fmla="*/ 50 h 812"/>
                <a:gd name="T30" fmla="*/ 463 w 1019"/>
                <a:gd name="T31" fmla="*/ 183 h 812"/>
                <a:gd name="T32" fmla="*/ 798 w 1019"/>
                <a:gd name="T33" fmla="*/ 201 h 812"/>
                <a:gd name="T34" fmla="*/ 511 w 1019"/>
                <a:gd name="T35" fmla="*/ 140 h 812"/>
                <a:gd name="T36" fmla="*/ 808 w 1019"/>
                <a:gd name="T37" fmla="*/ 353 h 812"/>
                <a:gd name="T38" fmla="*/ 924 w 1019"/>
                <a:gd name="T39" fmla="*/ 211 h 812"/>
                <a:gd name="T40" fmla="*/ 954 w 1019"/>
                <a:gd name="T41" fmla="*/ 244 h 812"/>
                <a:gd name="T42" fmla="*/ 937 w 1019"/>
                <a:gd name="T43" fmla="*/ 207 h 812"/>
                <a:gd name="T44" fmla="*/ 932 w 1019"/>
                <a:gd name="T45" fmla="*/ 396 h 812"/>
                <a:gd name="T46" fmla="*/ 930 w 1019"/>
                <a:gd name="T47" fmla="*/ 435 h 812"/>
                <a:gd name="T48" fmla="*/ 962 w 1019"/>
                <a:gd name="T49" fmla="*/ 435 h 812"/>
                <a:gd name="T50" fmla="*/ 960 w 1019"/>
                <a:gd name="T51" fmla="*/ 397 h 812"/>
                <a:gd name="T52" fmla="*/ 954 w 1019"/>
                <a:gd name="T53" fmla="*/ 312 h 812"/>
                <a:gd name="T54" fmla="*/ 470 w 1019"/>
                <a:gd name="T55" fmla="*/ 437 h 812"/>
                <a:gd name="T56" fmla="*/ 515 w 1019"/>
                <a:gd name="T57" fmla="*/ 610 h 812"/>
                <a:gd name="T58" fmla="*/ 532 w 1019"/>
                <a:gd name="T59" fmla="*/ 596 h 812"/>
                <a:gd name="T60" fmla="*/ 538 w 1019"/>
                <a:gd name="T61" fmla="*/ 574 h 812"/>
                <a:gd name="T62" fmla="*/ 560 w 1019"/>
                <a:gd name="T63" fmla="*/ 588 h 812"/>
                <a:gd name="T64" fmla="*/ 575 w 1019"/>
                <a:gd name="T65" fmla="*/ 621 h 812"/>
                <a:gd name="T66" fmla="*/ 594 w 1019"/>
                <a:gd name="T67" fmla="*/ 636 h 812"/>
                <a:gd name="T68" fmla="*/ 623 w 1019"/>
                <a:gd name="T69" fmla="*/ 632 h 812"/>
                <a:gd name="T70" fmla="*/ 618 w 1019"/>
                <a:gd name="T71" fmla="*/ 615 h 812"/>
                <a:gd name="T72" fmla="*/ 602 w 1019"/>
                <a:gd name="T73" fmla="*/ 581 h 812"/>
                <a:gd name="T74" fmla="*/ 582 w 1019"/>
                <a:gd name="T75" fmla="*/ 567 h 812"/>
                <a:gd name="T76" fmla="*/ 634 w 1019"/>
                <a:gd name="T77" fmla="*/ 539 h 812"/>
                <a:gd name="T78" fmla="*/ 613 w 1019"/>
                <a:gd name="T79" fmla="*/ 533 h 812"/>
                <a:gd name="T80" fmla="*/ 599 w 1019"/>
                <a:gd name="T81" fmla="*/ 515 h 812"/>
                <a:gd name="T82" fmla="*/ 577 w 1019"/>
                <a:gd name="T83" fmla="*/ 509 h 812"/>
                <a:gd name="T84" fmla="*/ 563 w 1019"/>
                <a:gd name="T85" fmla="*/ 491 h 812"/>
                <a:gd name="T86" fmla="*/ 541 w 1019"/>
                <a:gd name="T87" fmla="*/ 485 h 812"/>
                <a:gd name="T88" fmla="*/ 527 w 1019"/>
                <a:gd name="T89" fmla="*/ 467 h 812"/>
                <a:gd name="T90" fmla="*/ 505 w 1019"/>
                <a:gd name="T91" fmla="*/ 461 h 812"/>
                <a:gd name="T92" fmla="*/ 491 w 1019"/>
                <a:gd name="T93" fmla="*/ 443 h 812"/>
                <a:gd name="T94" fmla="*/ 95 w 1019"/>
                <a:gd name="T95" fmla="*/ 327 h 812"/>
                <a:gd name="T96" fmla="*/ 95 w 1019"/>
                <a:gd name="T97" fmla="*/ 67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9" h="812">
                  <a:moveTo>
                    <a:pt x="0" y="750"/>
                  </a:moveTo>
                  <a:lnTo>
                    <a:pt x="787" y="750"/>
                  </a:lnTo>
                  <a:lnTo>
                    <a:pt x="787" y="778"/>
                  </a:lnTo>
                  <a:cubicBezTo>
                    <a:pt x="787" y="797"/>
                    <a:pt x="772" y="812"/>
                    <a:pt x="754" y="812"/>
                  </a:cubicBezTo>
                  <a:lnTo>
                    <a:pt x="33" y="812"/>
                  </a:lnTo>
                  <a:cubicBezTo>
                    <a:pt x="15" y="812"/>
                    <a:pt x="0" y="797"/>
                    <a:pt x="0" y="778"/>
                  </a:cubicBezTo>
                  <a:lnTo>
                    <a:pt x="0" y="750"/>
                  </a:lnTo>
                  <a:close/>
                  <a:moveTo>
                    <a:pt x="394" y="285"/>
                  </a:moveTo>
                  <a:cubicBezTo>
                    <a:pt x="402" y="285"/>
                    <a:pt x="408" y="292"/>
                    <a:pt x="408" y="300"/>
                  </a:cubicBezTo>
                  <a:cubicBezTo>
                    <a:pt x="408" y="308"/>
                    <a:pt x="402" y="314"/>
                    <a:pt x="394" y="314"/>
                  </a:cubicBezTo>
                  <a:cubicBezTo>
                    <a:pt x="386" y="314"/>
                    <a:pt x="379" y="308"/>
                    <a:pt x="379" y="300"/>
                  </a:cubicBezTo>
                  <a:cubicBezTo>
                    <a:pt x="379" y="292"/>
                    <a:pt x="386" y="285"/>
                    <a:pt x="394" y="285"/>
                  </a:cubicBezTo>
                  <a:close/>
                  <a:moveTo>
                    <a:pt x="44" y="274"/>
                  </a:moveTo>
                  <a:lnTo>
                    <a:pt x="485" y="274"/>
                  </a:lnTo>
                  <a:cubicBezTo>
                    <a:pt x="575" y="280"/>
                    <a:pt x="661" y="297"/>
                    <a:pt x="744" y="335"/>
                  </a:cubicBezTo>
                  <a:lnTo>
                    <a:pt x="744" y="732"/>
                  </a:lnTo>
                  <a:lnTo>
                    <a:pt x="44" y="732"/>
                  </a:lnTo>
                  <a:lnTo>
                    <a:pt x="44" y="274"/>
                  </a:lnTo>
                  <a:close/>
                  <a:moveTo>
                    <a:pt x="134" y="556"/>
                  </a:moveTo>
                  <a:lnTo>
                    <a:pt x="280" y="556"/>
                  </a:lnTo>
                  <a:lnTo>
                    <a:pt x="280" y="588"/>
                  </a:lnTo>
                  <a:lnTo>
                    <a:pt x="134" y="588"/>
                  </a:lnTo>
                  <a:lnTo>
                    <a:pt x="134" y="556"/>
                  </a:lnTo>
                  <a:close/>
                  <a:moveTo>
                    <a:pt x="134" y="495"/>
                  </a:moveTo>
                  <a:lnTo>
                    <a:pt x="426" y="495"/>
                  </a:lnTo>
                  <a:lnTo>
                    <a:pt x="426" y="526"/>
                  </a:lnTo>
                  <a:lnTo>
                    <a:pt x="134" y="526"/>
                  </a:lnTo>
                  <a:lnTo>
                    <a:pt x="134" y="495"/>
                  </a:lnTo>
                  <a:close/>
                  <a:moveTo>
                    <a:pt x="134" y="434"/>
                  </a:moveTo>
                  <a:lnTo>
                    <a:pt x="426" y="434"/>
                  </a:lnTo>
                  <a:lnTo>
                    <a:pt x="426" y="465"/>
                  </a:lnTo>
                  <a:lnTo>
                    <a:pt x="134" y="465"/>
                  </a:lnTo>
                  <a:lnTo>
                    <a:pt x="134" y="434"/>
                  </a:lnTo>
                  <a:close/>
                  <a:moveTo>
                    <a:pt x="134" y="372"/>
                  </a:moveTo>
                  <a:lnTo>
                    <a:pt x="426" y="372"/>
                  </a:lnTo>
                  <a:lnTo>
                    <a:pt x="426" y="404"/>
                  </a:lnTo>
                  <a:lnTo>
                    <a:pt x="134" y="404"/>
                  </a:lnTo>
                  <a:lnTo>
                    <a:pt x="134" y="372"/>
                  </a:lnTo>
                  <a:close/>
                  <a:moveTo>
                    <a:pt x="755" y="339"/>
                  </a:moveTo>
                  <a:cubicBezTo>
                    <a:pt x="766" y="345"/>
                    <a:pt x="792" y="357"/>
                    <a:pt x="799" y="362"/>
                  </a:cubicBezTo>
                  <a:cubicBezTo>
                    <a:pt x="818" y="374"/>
                    <a:pt x="770" y="381"/>
                    <a:pt x="755" y="383"/>
                  </a:cubicBezTo>
                  <a:lnTo>
                    <a:pt x="755" y="339"/>
                  </a:lnTo>
                  <a:close/>
                  <a:moveTo>
                    <a:pt x="924" y="211"/>
                  </a:moveTo>
                  <a:cubicBezTo>
                    <a:pt x="881" y="163"/>
                    <a:pt x="838" y="116"/>
                    <a:pt x="795" y="68"/>
                  </a:cubicBezTo>
                  <a:cubicBezTo>
                    <a:pt x="781" y="52"/>
                    <a:pt x="774" y="53"/>
                    <a:pt x="755" y="50"/>
                  </a:cubicBezTo>
                  <a:lnTo>
                    <a:pt x="311" y="1"/>
                  </a:lnTo>
                  <a:cubicBezTo>
                    <a:pt x="302" y="0"/>
                    <a:pt x="299" y="5"/>
                    <a:pt x="305" y="12"/>
                  </a:cubicBezTo>
                  <a:lnTo>
                    <a:pt x="463" y="183"/>
                  </a:lnTo>
                  <a:cubicBezTo>
                    <a:pt x="489" y="132"/>
                    <a:pt x="506" y="106"/>
                    <a:pt x="587" y="115"/>
                  </a:cubicBezTo>
                  <a:cubicBezTo>
                    <a:pt x="641" y="122"/>
                    <a:pt x="682" y="133"/>
                    <a:pt x="733" y="153"/>
                  </a:cubicBezTo>
                  <a:cubicBezTo>
                    <a:pt x="765" y="166"/>
                    <a:pt x="783" y="176"/>
                    <a:pt x="798" y="201"/>
                  </a:cubicBezTo>
                  <a:cubicBezTo>
                    <a:pt x="785" y="185"/>
                    <a:pt x="764" y="174"/>
                    <a:pt x="741" y="165"/>
                  </a:cubicBezTo>
                  <a:cubicBezTo>
                    <a:pt x="693" y="146"/>
                    <a:pt x="642" y="133"/>
                    <a:pt x="591" y="127"/>
                  </a:cubicBezTo>
                  <a:cubicBezTo>
                    <a:pt x="560" y="124"/>
                    <a:pt x="531" y="124"/>
                    <a:pt x="511" y="140"/>
                  </a:cubicBezTo>
                  <a:cubicBezTo>
                    <a:pt x="492" y="154"/>
                    <a:pt x="465" y="216"/>
                    <a:pt x="453" y="239"/>
                  </a:cubicBezTo>
                  <a:cubicBezTo>
                    <a:pt x="446" y="255"/>
                    <a:pt x="455" y="261"/>
                    <a:pt x="468" y="261"/>
                  </a:cubicBezTo>
                  <a:cubicBezTo>
                    <a:pt x="587" y="266"/>
                    <a:pt x="702" y="297"/>
                    <a:pt x="808" y="353"/>
                  </a:cubicBezTo>
                  <a:lnTo>
                    <a:pt x="809" y="292"/>
                  </a:lnTo>
                  <a:cubicBezTo>
                    <a:pt x="848" y="297"/>
                    <a:pt x="886" y="302"/>
                    <a:pt x="924" y="308"/>
                  </a:cubicBezTo>
                  <a:lnTo>
                    <a:pt x="924" y="211"/>
                  </a:lnTo>
                  <a:close/>
                  <a:moveTo>
                    <a:pt x="1010" y="320"/>
                  </a:moveTo>
                  <a:cubicBezTo>
                    <a:pt x="1016" y="321"/>
                    <a:pt x="1019" y="314"/>
                    <a:pt x="1014" y="309"/>
                  </a:cubicBezTo>
                  <a:cubicBezTo>
                    <a:pt x="994" y="287"/>
                    <a:pt x="974" y="266"/>
                    <a:pt x="954" y="244"/>
                  </a:cubicBezTo>
                  <a:lnTo>
                    <a:pt x="954" y="216"/>
                  </a:lnTo>
                  <a:cubicBezTo>
                    <a:pt x="954" y="211"/>
                    <a:pt x="950" y="207"/>
                    <a:pt x="945" y="207"/>
                  </a:cubicBezTo>
                  <a:lnTo>
                    <a:pt x="937" y="207"/>
                  </a:lnTo>
                  <a:lnTo>
                    <a:pt x="937" y="379"/>
                  </a:lnTo>
                  <a:cubicBezTo>
                    <a:pt x="934" y="379"/>
                    <a:pt x="933" y="381"/>
                    <a:pt x="933" y="384"/>
                  </a:cubicBezTo>
                  <a:lnTo>
                    <a:pt x="932" y="396"/>
                  </a:lnTo>
                  <a:cubicBezTo>
                    <a:pt x="931" y="403"/>
                    <a:pt x="934" y="404"/>
                    <a:pt x="934" y="410"/>
                  </a:cubicBezTo>
                  <a:lnTo>
                    <a:pt x="933" y="424"/>
                  </a:lnTo>
                  <a:cubicBezTo>
                    <a:pt x="933" y="428"/>
                    <a:pt x="930" y="430"/>
                    <a:pt x="930" y="435"/>
                  </a:cubicBezTo>
                  <a:lnTo>
                    <a:pt x="918" y="536"/>
                  </a:lnTo>
                  <a:cubicBezTo>
                    <a:pt x="924" y="548"/>
                    <a:pt x="967" y="549"/>
                    <a:pt x="974" y="536"/>
                  </a:cubicBezTo>
                  <a:lnTo>
                    <a:pt x="962" y="435"/>
                  </a:lnTo>
                  <a:cubicBezTo>
                    <a:pt x="962" y="430"/>
                    <a:pt x="958" y="428"/>
                    <a:pt x="958" y="424"/>
                  </a:cubicBezTo>
                  <a:lnTo>
                    <a:pt x="958" y="410"/>
                  </a:lnTo>
                  <a:cubicBezTo>
                    <a:pt x="957" y="404"/>
                    <a:pt x="961" y="404"/>
                    <a:pt x="960" y="397"/>
                  </a:cubicBezTo>
                  <a:lnTo>
                    <a:pt x="959" y="385"/>
                  </a:lnTo>
                  <a:cubicBezTo>
                    <a:pt x="959" y="381"/>
                    <a:pt x="958" y="379"/>
                    <a:pt x="954" y="379"/>
                  </a:cubicBezTo>
                  <a:lnTo>
                    <a:pt x="954" y="312"/>
                  </a:lnTo>
                  <a:cubicBezTo>
                    <a:pt x="973" y="315"/>
                    <a:pt x="991" y="317"/>
                    <a:pt x="1010" y="320"/>
                  </a:cubicBezTo>
                  <a:close/>
                  <a:moveTo>
                    <a:pt x="481" y="435"/>
                  </a:moveTo>
                  <a:lnTo>
                    <a:pt x="470" y="437"/>
                  </a:lnTo>
                  <a:lnTo>
                    <a:pt x="506" y="621"/>
                  </a:lnTo>
                  <a:lnTo>
                    <a:pt x="516" y="619"/>
                  </a:lnTo>
                  <a:lnTo>
                    <a:pt x="515" y="610"/>
                  </a:lnTo>
                  <a:lnTo>
                    <a:pt x="524" y="608"/>
                  </a:lnTo>
                  <a:lnTo>
                    <a:pt x="522" y="598"/>
                  </a:lnTo>
                  <a:lnTo>
                    <a:pt x="532" y="596"/>
                  </a:lnTo>
                  <a:lnTo>
                    <a:pt x="530" y="586"/>
                  </a:lnTo>
                  <a:lnTo>
                    <a:pt x="540" y="584"/>
                  </a:lnTo>
                  <a:lnTo>
                    <a:pt x="538" y="574"/>
                  </a:lnTo>
                  <a:lnTo>
                    <a:pt x="548" y="573"/>
                  </a:lnTo>
                  <a:lnTo>
                    <a:pt x="551" y="590"/>
                  </a:lnTo>
                  <a:lnTo>
                    <a:pt x="560" y="588"/>
                  </a:lnTo>
                  <a:lnTo>
                    <a:pt x="563" y="606"/>
                  </a:lnTo>
                  <a:lnTo>
                    <a:pt x="572" y="604"/>
                  </a:lnTo>
                  <a:lnTo>
                    <a:pt x="575" y="621"/>
                  </a:lnTo>
                  <a:lnTo>
                    <a:pt x="584" y="620"/>
                  </a:lnTo>
                  <a:lnTo>
                    <a:pt x="587" y="637"/>
                  </a:lnTo>
                  <a:lnTo>
                    <a:pt x="594" y="636"/>
                  </a:lnTo>
                  <a:lnTo>
                    <a:pt x="596" y="645"/>
                  </a:lnTo>
                  <a:lnTo>
                    <a:pt x="625" y="639"/>
                  </a:lnTo>
                  <a:lnTo>
                    <a:pt x="623" y="632"/>
                  </a:lnTo>
                  <a:lnTo>
                    <a:pt x="630" y="630"/>
                  </a:lnTo>
                  <a:lnTo>
                    <a:pt x="626" y="613"/>
                  </a:lnTo>
                  <a:lnTo>
                    <a:pt x="618" y="615"/>
                  </a:lnTo>
                  <a:lnTo>
                    <a:pt x="614" y="597"/>
                  </a:lnTo>
                  <a:lnTo>
                    <a:pt x="606" y="599"/>
                  </a:lnTo>
                  <a:lnTo>
                    <a:pt x="602" y="581"/>
                  </a:lnTo>
                  <a:lnTo>
                    <a:pt x="594" y="583"/>
                  </a:lnTo>
                  <a:lnTo>
                    <a:pt x="590" y="566"/>
                  </a:lnTo>
                  <a:lnTo>
                    <a:pt x="582" y="567"/>
                  </a:lnTo>
                  <a:lnTo>
                    <a:pt x="580" y="558"/>
                  </a:lnTo>
                  <a:lnTo>
                    <a:pt x="636" y="548"/>
                  </a:lnTo>
                  <a:lnTo>
                    <a:pt x="634" y="539"/>
                  </a:lnTo>
                  <a:lnTo>
                    <a:pt x="625" y="541"/>
                  </a:lnTo>
                  <a:lnTo>
                    <a:pt x="623" y="531"/>
                  </a:lnTo>
                  <a:lnTo>
                    <a:pt x="613" y="533"/>
                  </a:lnTo>
                  <a:lnTo>
                    <a:pt x="611" y="523"/>
                  </a:lnTo>
                  <a:lnTo>
                    <a:pt x="601" y="525"/>
                  </a:lnTo>
                  <a:lnTo>
                    <a:pt x="599" y="515"/>
                  </a:lnTo>
                  <a:lnTo>
                    <a:pt x="589" y="517"/>
                  </a:lnTo>
                  <a:lnTo>
                    <a:pt x="587" y="507"/>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2" y="444"/>
                  </a:lnTo>
                  <a:lnTo>
                    <a:pt x="481" y="435"/>
                  </a:lnTo>
                  <a:close/>
                  <a:moveTo>
                    <a:pt x="95" y="327"/>
                  </a:moveTo>
                  <a:lnTo>
                    <a:pt x="692" y="327"/>
                  </a:lnTo>
                  <a:lnTo>
                    <a:pt x="692" y="679"/>
                  </a:lnTo>
                  <a:lnTo>
                    <a:pt x="95" y="679"/>
                  </a:lnTo>
                  <a:lnTo>
                    <a:pt x="95" y="327"/>
                  </a:lnTo>
                  <a:close/>
                </a:path>
              </a:pathLst>
            </a:custGeom>
            <a:solidFill>
              <a:schemeClr val="accent6">
                <a:lumMod val="50000"/>
              </a:schemeClr>
            </a:solidFill>
            <a:ln>
              <a:noFill/>
            </a:ln>
          </p:spPr>
          <p:txBody>
            <a:bodyPr lIns="91427" tIns="45713" rIns="91427" bIns="45713"/>
            <a:lstStyle/>
            <a:p>
              <a:pPr eaLnBrk="1" hangingPunct="1">
                <a:defRPr/>
              </a:pPr>
              <a:endParaRPr lang="zh-CN" altLang="en-US" sz="100" noProof="1">
                <a:solidFill>
                  <a:schemeClr val="accent1"/>
                </a:solidFill>
              </a:endParaRPr>
            </a:p>
          </p:txBody>
        </p:sp>
        <p:sp>
          <p:nvSpPr>
            <p:cNvPr id="38929" name="Freeform 10"/>
            <p:cNvSpPr>
              <a:spLocks noChangeArrowheads="1"/>
            </p:cNvSpPr>
            <p:nvPr/>
          </p:nvSpPr>
          <p:spPr bwMode="auto">
            <a:xfrm>
              <a:off x="7768" y="2451"/>
              <a:ext cx="3715" cy="2413"/>
            </a:xfrm>
            <a:custGeom>
              <a:avLst/>
              <a:gdLst>
                <a:gd name="T0" fmla="*/ 15257 w 2385"/>
                <a:gd name="T1" fmla="*/ 275 h 2385"/>
                <a:gd name="T2" fmla="*/ 19486 w 2385"/>
                <a:gd name="T3" fmla="*/ 1764 h 2385"/>
                <a:gd name="T4" fmla="*/ 6622 w 2385"/>
                <a:gd name="T5" fmla="*/ 2253 h 2385"/>
                <a:gd name="T6" fmla="*/ 2385 w 2385"/>
                <a:gd name="T7" fmla="*/ 766 h 2385"/>
                <a:gd name="T8" fmla="*/ 15257 w 2385"/>
                <a:gd name="T9" fmla="*/ 275 h 2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5" h="2385">
                  <a:moveTo>
                    <a:pt x="1664" y="260"/>
                  </a:moveTo>
                  <a:cubicBezTo>
                    <a:pt x="2179" y="521"/>
                    <a:pt x="2385" y="1149"/>
                    <a:pt x="2125" y="1664"/>
                  </a:cubicBezTo>
                  <a:cubicBezTo>
                    <a:pt x="1865" y="2179"/>
                    <a:pt x="1236" y="2385"/>
                    <a:pt x="722" y="2125"/>
                  </a:cubicBezTo>
                  <a:cubicBezTo>
                    <a:pt x="207" y="1865"/>
                    <a:pt x="0" y="1237"/>
                    <a:pt x="260" y="722"/>
                  </a:cubicBezTo>
                  <a:cubicBezTo>
                    <a:pt x="520" y="207"/>
                    <a:pt x="1149" y="0"/>
                    <a:pt x="1664" y="2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27" tIns="45713" rIns="91427" bIns="45713"/>
            <a:lstStyle/>
            <a:p>
              <a:endParaRPr lang="zh-CN" altLang="en-US"/>
            </a:p>
          </p:txBody>
        </p:sp>
        <p:sp>
          <p:nvSpPr>
            <p:cNvPr id="38930" name="矩形 38"/>
            <p:cNvSpPr>
              <a:spLocks noChangeArrowheads="1"/>
            </p:cNvSpPr>
            <p:nvPr/>
          </p:nvSpPr>
          <p:spPr bwMode="auto">
            <a:xfrm>
              <a:off x="7981" y="3018"/>
              <a:ext cx="3289"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zh-CN" sz="2200" b="1">
                  <a:solidFill>
                    <a:schemeClr val="accent1"/>
                  </a:solidFill>
                  <a:latin typeface="宋体" panose="02010600030101010101" pitchFamily="2" charset="-122"/>
                </a:rPr>
                <a:t>横向比较法</a:t>
              </a:r>
              <a:endParaRPr lang="zh-CN" altLang="zh-CN" sz="2400" b="1">
                <a:solidFill>
                  <a:schemeClr val="accent1"/>
                </a:solidFill>
                <a:latin typeface="宋体" panose="02010600030101010101" pitchFamily="2" charset="-122"/>
              </a:endParaRPr>
            </a:p>
            <a:p>
              <a:pPr algn="ctr" eaLnBrk="1" hangingPunct="1"/>
              <a:r>
                <a:rPr lang="zh-CN" altLang="zh-CN" b="1">
                  <a:solidFill>
                    <a:schemeClr val="accent1"/>
                  </a:solidFill>
                  <a:latin typeface="宋体" panose="02010600030101010101" pitchFamily="2" charset="-122"/>
                </a:rPr>
                <a:t>（同类企业）</a:t>
              </a:r>
              <a:endParaRPr lang="zh-CN" altLang="zh-CN" sz="2400" b="1">
                <a:solidFill>
                  <a:schemeClr val="accent1"/>
                </a:solidFill>
                <a:latin typeface="宋体" panose="02010600030101010101" pitchFamily="2" charset="-122"/>
              </a:endParaRPr>
            </a:p>
          </p:txBody>
        </p:sp>
        <p:sp>
          <p:nvSpPr>
            <p:cNvPr id="38931" name="Freeform 10"/>
            <p:cNvSpPr>
              <a:spLocks noChangeArrowheads="1"/>
            </p:cNvSpPr>
            <p:nvPr/>
          </p:nvSpPr>
          <p:spPr bwMode="auto">
            <a:xfrm>
              <a:off x="8851" y="6772"/>
              <a:ext cx="3906" cy="2413"/>
            </a:xfrm>
            <a:custGeom>
              <a:avLst/>
              <a:gdLst>
                <a:gd name="T0" fmla="*/ 19604 w 2385"/>
                <a:gd name="T1" fmla="*/ 275 h 2385"/>
                <a:gd name="T2" fmla="*/ 25033 w 2385"/>
                <a:gd name="T3" fmla="*/ 1764 h 2385"/>
                <a:gd name="T4" fmla="*/ 8505 w 2385"/>
                <a:gd name="T5" fmla="*/ 2253 h 2385"/>
                <a:gd name="T6" fmla="*/ 3066 w 2385"/>
                <a:gd name="T7" fmla="*/ 766 h 2385"/>
                <a:gd name="T8" fmla="*/ 19604 w 2385"/>
                <a:gd name="T9" fmla="*/ 275 h 2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5" h="2385">
                  <a:moveTo>
                    <a:pt x="1664" y="260"/>
                  </a:moveTo>
                  <a:cubicBezTo>
                    <a:pt x="2179" y="521"/>
                    <a:pt x="2385" y="1149"/>
                    <a:pt x="2125" y="1664"/>
                  </a:cubicBezTo>
                  <a:cubicBezTo>
                    <a:pt x="1865" y="2179"/>
                    <a:pt x="1236" y="2385"/>
                    <a:pt x="722" y="2125"/>
                  </a:cubicBezTo>
                  <a:cubicBezTo>
                    <a:pt x="207" y="1865"/>
                    <a:pt x="0" y="1237"/>
                    <a:pt x="260" y="722"/>
                  </a:cubicBezTo>
                  <a:cubicBezTo>
                    <a:pt x="520" y="207"/>
                    <a:pt x="1149" y="0"/>
                    <a:pt x="1664" y="2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27" tIns="45713" rIns="91427" bIns="45713"/>
            <a:lstStyle/>
            <a:p>
              <a:endParaRPr lang="zh-CN" altLang="en-US"/>
            </a:p>
          </p:txBody>
        </p:sp>
        <p:sp>
          <p:nvSpPr>
            <p:cNvPr id="38932" name="矩形 40"/>
            <p:cNvSpPr>
              <a:spLocks noChangeArrowheads="1"/>
            </p:cNvSpPr>
            <p:nvPr/>
          </p:nvSpPr>
          <p:spPr bwMode="auto">
            <a:xfrm>
              <a:off x="8562" y="7441"/>
              <a:ext cx="4611"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zh-CN" sz="2200" b="1">
                  <a:solidFill>
                    <a:schemeClr val="accent1"/>
                  </a:solidFill>
                  <a:latin typeface="宋体" panose="02010600030101010101" pitchFamily="2" charset="-122"/>
                </a:rPr>
                <a:t>预算差异分析法</a:t>
              </a:r>
              <a:endParaRPr lang="zh-CN" altLang="zh-CN" sz="2200" b="1">
                <a:solidFill>
                  <a:schemeClr val="accent1"/>
                </a:solidFill>
                <a:latin typeface="宋体" panose="02010600030101010101" pitchFamily="2" charset="-122"/>
              </a:endParaRPr>
            </a:p>
            <a:p>
              <a:pPr algn="ctr" eaLnBrk="1" hangingPunct="1"/>
              <a:r>
                <a:rPr lang="zh-CN" altLang="zh-CN" b="1">
                  <a:solidFill>
                    <a:schemeClr val="accent1"/>
                  </a:solidFill>
                  <a:latin typeface="宋体" panose="02010600030101010101" pitchFamily="2" charset="-122"/>
                </a:rPr>
                <a:t>（预算数据）</a:t>
              </a:r>
              <a:endParaRPr lang="zh-CN" altLang="zh-CN" sz="2200" b="1">
                <a:solidFill>
                  <a:schemeClr val="accent1"/>
                </a:solidFill>
                <a:latin typeface="宋体" panose="02010600030101010101" pitchFamily="2" charset="-122"/>
              </a:endParaRPr>
            </a:p>
          </p:txBody>
        </p:sp>
      </p:grpSp>
      <p:sp>
        <p:nvSpPr>
          <p:cNvPr id="100" name="文本框 99"/>
          <p:cNvSpPr txBox="1"/>
          <p:nvPr/>
        </p:nvSpPr>
        <p:spPr>
          <a:xfrm>
            <a:off x="626534" y="1501776"/>
            <a:ext cx="11902017" cy="460375"/>
          </a:xfrm>
          <a:prstGeom prst="rect">
            <a:avLst/>
          </a:prstGeom>
          <a:noFill/>
          <a:ln w="9525">
            <a:noFill/>
          </a:ln>
        </p:spPr>
        <p:txBody>
          <a:bodyPr>
            <a:spAutoFit/>
          </a:bodyPr>
          <a:lstStyle/>
          <a:p>
            <a:pPr eaLnBrk="1" hangingPunct="1">
              <a:defRPr/>
            </a:pPr>
            <a:r>
              <a:rPr lang="zh-CN" sz="2400" noProof="1">
                <a:solidFill>
                  <a:schemeClr val="accent6">
                    <a:lumMod val="50000"/>
                  </a:schemeClr>
                </a:solidFill>
                <a:latin typeface="+mn-ea"/>
                <a:ea typeface="+mn-ea"/>
                <a:cs typeface="+mn-ea"/>
              </a:rPr>
              <a:t>根据比较对象的不同，比较分析法分为以下</a:t>
            </a:r>
            <a:r>
              <a:rPr lang="en-US" altLang="zh-CN" sz="2400" noProof="1">
                <a:solidFill>
                  <a:schemeClr val="accent6">
                    <a:lumMod val="50000"/>
                  </a:schemeClr>
                </a:solidFill>
                <a:latin typeface="+mn-ea"/>
                <a:ea typeface="+mn-ea"/>
                <a:cs typeface="+mn-ea"/>
              </a:rPr>
              <a:t>3</a:t>
            </a:r>
            <a:r>
              <a:rPr lang="zh-CN" altLang="en-US" sz="2400" noProof="1">
                <a:solidFill>
                  <a:schemeClr val="accent6">
                    <a:lumMod val="50000"/>
                  </a:schemeClr>
                </a:solidFill>
                <a:latin typeface="+mn-ea"/>
                <a:ea typeface="+mn-ea"/>
                <a:cs typeface="+mn-ea"/>
              </a:rPr>
              <a:t>种方法</a:t>
            </a:r>
            <a:r>
              <a:rPr lang="zh-CN" sz="2400" noProof="1">
                <a:solidFill>
                  <a:schemeClr val="accent6">
                    <a:lumMod val="50000"/>
                  </a:schemeClr>
                </a:solidFill>
                <a:latin typeface="+mn-ea"/>
                <a:ea typeface="+mn-ea"/>
                <a:cs typeface="+mn-ea"/>
              </a:rPr>
              <a:t>：</a:t>
            </a:r>
            <a:endParaRPr lang="zh-CN" sz="2400" noProof="1">
              <a:solidFill>
                <a:schemeClr val="accent6">
                  <a:lumMod val="50000"/>
                </a:schemeClr>
              </a:solidFill>
              <a:latin typeface="+mn-ea"/>
              <a:ea typeface="+mn-ea"/>
              <a:cs typeface="+mn-ea"/>
            </a:endParaRP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par>
                                <p:cTn id="20" presetID="3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400" fill="hold"/>
                                        <p:tgtEl>
                                          <p:spTgt spid="32"/>
                                        </p:tgtEl>
                                        <p:attrNameLst>
                                          <p:attrName>ppt_w</p:attrName>
                                        </p:attrNameLst>
                                      </p:cBhvr>
                                      <p:tavLst>
                                        <p:tav tm="0">
                                          <p:val>
                                            <p:fltVal val="0"/>
                                          </p:val>
                                        </p:tav>
                                        <p:tav tm="100000">
                                          <p:val>
                                            <p:strVal val="#ppt_w"/>
                                          </p:val>
                                        </p:tav>
                                      </p:tavLst>
                                    </p:anim>
                                    <p:anim calcmode="lin" valueType="num">
                                      <p:cBhvr>
                                        <p:cTn id="23" dur="400" fill="hold"/>
                                        <p:tgtEl>
                                          <p:spTgt spid="32"/>
                                        </p:tgtEl>
                                        <p:attrNameLst>
                                          <p:attrName>ppt_h</p:attrName>
                                        </p:attrNameLst>
                                      </p:cBhvr>
                                      <p:tavLst>
                                        <p:tav tm="0">
                                          <p:val>
                                            <p:fltVal val="0"/>
                                          </p:val>
                                        </p:tav>
                                        <p:tav tm="100000">
                                          <p:val>
                                            <p:strVal val="#ppt_h"/>
                                          </p:val>
                                        </p:tav>
                                      </p:tavLst>
                                    </p:anim>
                                    <p:anim calcmode="lin" valueType="num">
                                      <p:cBhvr>
                                        <p:cTn id="24" dur="400" fill="hold"/>
                                        <p:tgtEl>
                                          <p:spTgt spid="32"/>
                                        </p:tgtEl>
                                        <p:attrNameLst>
                                          <p:attrName>style.rotation</p:attrName>
                                        </p:attrNameLst>
                                      </p:cBhvr>
                                      <p:tavLst>
                                        <p:tav tm="0">
                                          <p:val>
                                            <p:fltVal val="90"/>
                                          </p:val>
                                        </p:tav>
                                        <p:tav tm="100000">
                                          <p:val>
                                            <p:fltVal val="0"/>
                                          </p:val>
                                        </p:tav>
                                      </p:tavLst>
                                    </p:anim>
                                    <p:animEffect transition="in" filter="fade">
                                      <p:cBhvr>
                                        <p:cTn id="25"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http://photo-static-api.fotomore.com/creative/vcg/400/new/VCG211335577018.jpg" descr="&amp;pky210_sjzg_VCG211335577018&amp;2&amp;src_rpledit_likech&amp;"/>
          <p:cNvPicPr>
            <a:picLocks noChangeAspect="1" noChangeArrowheads="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39184" y="3716339"/>
            <a:ext cx="4527549"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rgbClr val="F8F8F8"/>
                </a:solidFill>
                <a:latin typeface="微软雅黑" panose="020B0503020204020204" pitchFamily="34" charset="-122"/>
                <a:ea typeface="微软雅黑" panose="020B0503020204020204" pitchFamily="34" charset="-122"/>
                <a:sym typeface="宋体" panose="02010600030101010101" pitchFamily="2" charset="-122"/>
              </a:rPr>
              <a:t> 比较分析法</a:t>
            </a:r>
            <a:endParaRPr lang="zh-CN" altLang="en-US" sz="100" b="1">
              <a:solidFill>
                <a:srgbClr val="F8F8F8"/>
              </a:solidFill>
              <a:latin typeface="微软雅黑" panose="020B0503020204020204" pitchFamily="34" charset="-122"/>
              <a:ea typeface="微软雅黑" panose="020B0503020204020204" pitchFamily="34" charset="-122"/>
            </a:endParaRPr>
          </a:p>
        </p:txBody>
      </p:sp>
      <p:grpSp>
        <p:nvGrpSpPr>
          <p:cNvPr id="2"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39941"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39943" name="Rectangle 3"/>
          <p:cNvSpPr>
            <a:spLocks noChangeArrowheads="1"/>
          </p:cNvSpPr>
          <p:nvPr/>
        </p:nvSpPr>
        <p:spPr bwMode="auto">
          <a:xfrm>
            <a:off x="10672059" y="705573"/>
            <a:ext cx="1519941"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spAutoFit/>
          </a:bodyPr>
          <a:lstStyle/>
          <a:p>
            <a:pPr indent="254000" algn="r" eaLnBrk="1" hangingPunct="1"/>
            <a:r>
              <a:rPr lang="en-US" altLang="zh-CN" sz="1000">
                <a:ea typeface="Times"/>
                <a:cs typeface="Times"/>
              </a:rPr>
              <a:t>                   </a:t>
            </a:r>
            <a:r>
              <a:rPr lang="zh-CN" altLang="en-US" sz="1000">
                <a:latin typeface="Times"/>
                <a:ea typeface="方正书宋简体"/>
                <a:cs typeface="方正书宋简体"/>
              </a:rPr>
              <a:t>（</a:t>
            </a:r>
            <a:r>
              <a:rPr lang="en-US" altLang="zh-CN" sz="1000">
                <a:ea typeface="Times"/>
                <a:cs typeface="Times"/>
              </a:rPr>
              <a:t>7-1-2</a:t>
            </a:r>
            <a:r>
              <a:rPr lang="zh-CN" altLang="en-US" sz="1000">
                <a:latin typeface="Times"/>
                <a:ea typeface="方正书宋简体"/>
                <a:cs typeface="方正书宋简体"/>
              </a:rPr>
              <a:t>）</a:t>
            </a:r>
            <a:endParaRPr lang="zh-CN" altLang="en-US"/>
          </a:p>
        </p:txBody>
      </p:sp>
      <p:sp>
        <p:nvSpPr>
          <p:cNvPr id="26" name="矩形 25"/>
          <p:cNvSpPr/>
          <p:nvPr/>
        </p:nvSpPr>
        <p:spPr>
          <a:xfrm>
            <a:off x="537633" y="1350964"/>
            <a:ext cx="10272184" cy="1106487"/>
          </a:xfrm>
          <a:prstGeom prst="rect">
            <a:avLst/>
          </a:prstGeom>
        </p:spPr>
        <p:txBody>
          <a:bodyPr>
            <a:spAutoFit/>
          </a:bodyPr>
          <a:lstStyle/>
          <a:p>
            <a:pPr eaLnBrk="1" hangingPunct="1">
              <a:lnSpc>
                <a:spcPct val="150000"/>
              </a:lnSpc>
              <a:buFont typeface="Wingdings" panose="05000000000000000000" pitchFamily="2" charset="2"/>
              <a:buNone/>
              <a:defRPr/>
            </a:pPr>
            <a:r>
              <a:rPr lang="zh-CN" altLang="zh-CN" sz="2400" b="1" noProof="1" smtClean="0">
                <a:solidFill>
                  <a:schemeClr val="tx1">
                    <a:lumMod val="10000"/>
                  </a:schemeClr>
                </a:solidFill>
                <a:latin typeface="+mn-ea"/>
                <a:ea typeface="+mn-ea"/>
                <a:cs typeface="+mn-ea"/>
              </a:rPr>
              <a:t>（</a:t>
            </a:r>
            <a:r>
              <a:rPr lang="en-US" altLang="zh-CN" sz="2400" b="1" noProof="1" smtClean="0">
                <a:solidFill>
                  <a:schemeClr val="tx1">
                    <a:lumMod val="10000"/>
                  </a:schemeClr>
                </a:solidFill>
                <a:latin typeface="+mn-ea"/>
                <a:ea typeface="+mn-ea"/>
                <a:cs typeface="+mn-ea"/>
              </a:rPr>
              <a:t>1</a:t>
            </a:r>
            <a:r>
              <a:rPr lang="zh-CN" altLang="zh-CN" sz="2400" b="1" noProof="1" smtClean="0">
                <a:solidFill>
                  <a:schemeClr val="tx1">
                    <a:lumMod val="10000"/>
                  </a:schemeClr>
                </a:solidFill>
                <a:latin typeface="+mn-ea"/>
                <a:ea typeface="+mn-ea"/>
                <a:cs typeface="+mn-ea"/>
              </a:rPr>
              <a:t>）</a:t>
            </a:r>
            <a:r>
              <a:rPr lang="zh-CN" altLang="zh-CN" sz="2400" b="1" noProof="1">
                <a:solidFill>
                  <a:schemeClr val="tx1">
                    <a:lumMod val="10000"/>
                  </a:schemeClr>
                </a:solidFill>
                <a:latin typeface="+mn-ea"/>
                <a:ea typeface="+mn-ea"/>
                <a:cs typeface="+mn-ea"/>
              </a:rPr>
              <a:t>重要财务指标的比较</a:t>
            </a:r>
            <a:endParaRPr lang="en-US" altLang="zh-CN" sz="2400" b="1" noProof="1">
              <a:solidFill>
                <a:schemeClr val="tx1">
                  <a:lumMod val="10000"/>
                </a:schemeClr>
              </a:solidFill>
            </a:endParaRPr>
          </a:p>
          <a:p>
            <a:pPr eaLnBrk="1" hangingPunct="1">
              <a:lnSpc>
                <a:spcPct val="150000"/>
              </a:lnSpc>
              <a:buFont typeface="Wingdings" panose="05000000000000000000" pitchFamily="2" charset="2"/>
              <a:buNone/>
              <a:defRPr/>
            </a:pPr>
            <a:endParaRPr lang="en-US" altLang="zh-CN" sz="2000" noProof="1">
              <a:solidFill>
                <a:schemeClr val="accent6">
                  <a:lumMod val="50000"/>
                </a:schemeClr>
              </a:solidFill>
              <a:latin typeface="+mn-ea"/>
              <a:ea typeface="+mn-ea"/>
              <a:cs typeface="+mn-ea"/>
            </a:endParaRPr>
          </a:p>
        </p:txBody>
      </p:sp>
      <p:sp>
        <p:nvSpPr>
          <p:cNvPr id="3" name="矩形 2"/>
          <p:cNvSpPr/>
          <p:nvPr/>
        </p:nvSpPr>
        <p:spPr>
          <a:xfrm>
            <a:off x="537634" y="828675"/>
            <a:ext cx="2350323" cy="523220"/>
          </a:xfrm>
          <a:prstGeom prst="rect">
            <a:avLst/>
          </a:prstGeom>
        </p:spPr>
        <p:txBody>
          <a:bodyPr wrap="none">
            <a:spAutoFit/>
          </a:bodyPr>
          <a:lstStyle/>
          <a:p>
            <a:pPr eaLnBrk="1" hangingPunct="1">
              <a:defRPr/>
            </a:pPr>
            <a:r>
              <a:rPr lang="en-US" altLang="zh-CN" sz="2800" b="1" noProof="1" smtClean="0">
                <a:solidFill>
                  <a:schemeClr val="accent6">
                    <a:lumMod val="50000"/>
                  </a:schemeClr>
                </a:solidFill>
                <a:latin typeface="+mn-ea"/>
                <a:ea typeface="+mn-ea"/>
              </a:rPr>
              <a:t>1.</a:t>
            </a:r>
            <a:r>
              <a:rPr lang="zh-CN" altLang="en-US" sz="2800" b="1" noProof="1" smtClean="0">
                <a:solidFill>
                  <a:schemeClr val="accent6">
                    <a:lumMod val="50000"/>
                  </a:schemeClr>
                </a:solidFill>
                <a:latin typeface="+mn-ea"/>
                <a:ea typeface="+mn-ea"/>
              </a:rPr>
              <a:t>比较</a:t>
            </a:r>
            <a:r>
              <a:rPr lang="zh-CN" altLang="en-US" sz="2800" b="1" noProof="1">
                <a:solidFill>
                  <a:schemeClr val="accent6">
                    <a:lumMod val="50000"/>
                  </a:schemeClr>
                </a:solidFill>
                <a:latin typeface="+mn-ea"/>
                <a:ea typeface="+mn-ea"/>
              </a:rPr>
              <a:t>分析</a:t>
            </a:r>
            <a:r>
              <a:rPr lang="zh-CN" altLang="en-US" sz="2800" b="1" noProof="1" smtClean="0">
                <a:solidFill>
                  <a:schemeClr val="accent6">
                    <a:lumMod val="50000"/>
                  </a:schemeClr>
                </a:solidFill>
                <a:latin typeface="+mn-ea"/>
                <a:ea typeface="+mn-ea"/>
              </a:rPr>
              <a:t>法</a:t>
            </a:r>
            <a:endParaRPr lang="zh-CN" altLang="en-US" sz="2800" b="1" noProof="1">
              <a:solidFill>
                <a:schemeClr val="accent6">
                  <a:lumMod val="50000"/>
                </a:schemeClr>
              </a:solidFill>
              <a:latin typeface="+mn-ea"/>
              <a:ea typeface="+mn-ea"/>
            </a:endParaRPr>
          </a:p>
        </p:txBody>
      </p:sp>
      <p:graphicFrame>
        <p:nvGraphicFramePr>
          <p:cNvPr id="39946" name="对象 9">
            <a:hlinkClick r:id="" action="ppaction://ole?verb=1"/>
          </p:cNvPr>
          <p:cNvGraphicFramePr>
            <a:graphicFrameLocks noChangeAspect="1"/>
          </p:cNvGraphicFramePr>
          <p:nvPr/>
        </p:nvGraphicFramePr>
        <p:xfrm>
          <a:off x="4741333" y="5084764"/>
          <a:ext cx="5979584" cy="712787"/>
        </p:xfrm>
        <a:graphic>
          <a:graphicData uri="http://schemas.openxmlformats.org/presentationml/2006/ole">
            <mc:AlternateContent xmlns:mc="http://schemas.openxmlformats.org/markup-compatibility/2006">
              <mc:Choice xmlns:v="urn:schemas-microsoft-com:vml" Requires="v">
                <p:oleObj spid="_x0000_s10266" name="" r:id="rId2" imgW="2349500" imgH="419100" progId="Equation.KSEE3">
                  <p:embed/>
                </p:oleObj>
              </mc:Choice>
              <mc:Fallback>
                <p:oleObj name="" r:id="rId2" imgW="2349500" imgH="419100" progId="Equation.KSEE3">
                  <p:embed/>
                  <p:pic>
                    <p:nvPicPr>
                      <p:cNvPr id="0" name="图片 102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333" y="5084764"/>
                        <a:ext cx="5979584" cy="712787"/>
                      </a:xfrm>
                      <a:prstGeom prst="rect">
                        <a:avLst/>
                      </a:prstGeom>
                      <a:noFill/>
                      <a:ln w="9525">
                        <a:solidFill>
                          <a:srgbClr val="BFBFBF"/>
                        </a:solidFill>
                        <a:rou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7" name="文本框 27"/>
          <p:cNvSpPr txBox="1">
            <a:spLocks noChangeArrowheads="1"/>
          </p:cNvSpPr>
          <p:nvPr/>
        </p:nvSpPr>
        <p:spPr bwMode="auto">
          <a:xfrm>
            <a:off x="863600" y="2001838"/>
            <a:ext cx="102065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000" dirty="0">
                <a:solidFill>
                  <a:srgbClr val="000000"/>
                </a:solidFill>
                <a:latin typeface="宋体" panose="02010600030101010101" pitchFamily="2" charset="-122"/>
                <a:sym typeface="宋体" panose="02010600030101010101" pitchFamily="2" charset="-122"/>
              </a:rPr>
              <a:t>对不同时期财务指标的比较，有定基动态比率和环比动态比率两种。定基动态比率，是以某一时期的数额为固定基期数额而计算出来的动态比率。环比动态比率，是以每一分析期的前期数额为基数数额而计算出来的动态比率。</a:t>
            </a:r>
            <a:endParaRPr lang="zh-CN" altLang="en-US" sz="2000" dirty="0">
              <a:solidFill>
                <a:srgbClr val="000000"/>
              </a:solidFill>
              <a:latin typeface="宋体" panose="02010600030101010101" pitchFamily="2" charset="-122"/>
              <a:sym typeface="宋体" panose="02010600030101010101" pitchFamily="2" charset="-122"/>
            </a:endParaRPr>
          </a:p>
        </p:txBody>
      </p:sp>
      <p:graphicFrame>
        <p:nvGraphicFramePr>
          <p:cNvPr id="39948" name="对象 10">
            <a:hlinkClick r:id="" action="ppaction://ole?verb=1"/>
          </p:cNvPr>
          <p:cNvGraphicFramePr>
            <a:graphicFrameLocks noChangeAspect="1"/>
          </p:cNvGraphicFramePr>
          <p:nvPr/>
        </p:nvGraphicFramePr>
        <p:xfrm>
          <a:off x="4751917" y="4076700"/>
          <a:ext cx="5958416" cy="677863"/>
        </p:xfrm>
        <a:graphic>
          <a:graphicData uri="http://schemas.openxmlformats.org/presentationml/2006/ole">
            <mc:AlternateContent xmlns:mc="http://schemas.openxmlformats.org/markup-compatibility/2006">
              <mc:Choice xmlns:v="urn:schemas-microsoft-com:vml" Requires="v">
                <p:oleObj spid="_x0000_s10267" name="" r:id="rId4" imgW="2489200" imgH="419100" progId="Equation.KSEE3">
                  <p:embed/>
                </p:oleObj>
              </mc:Choice>
              <mc:Fallback>
                <p:oleObj name="" r:id="rId4" imgW="2489200" imgH="419100" progId="Equation.KSEE3">
                  <p:embed/>
                  <p:pic>
                    <p:nvPicPr>
                      <p:cNvPr id="0" name="图片 102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917" y="4076700"/>
                        <a:ext cx="5958416" cy="677863"/>
                      </a:xfrm>
                      <a:prstGeom prst="rect">
                        <a:avLst/>
                      </a:prstGeom>
                      <a:noFill/>
                      <a:ln w="9525">
                        <a:solidFill>
                          <a:srgbClr val="BFBFBF"/>
                        </a:solidFill>
                        <a:rou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rgbClr val="F8F8F8"/>
                </a:solidFill>
                <a:latin typeface="微软雅黑" panose="020B0503020204020204" pitchFamily="34" charset="-122"/>
                <a:ea typeface="微软雅黑" panose="020B0503020204020204" pitchFamily="34" charset="-122"/>
                <a:sym typeface="宋体" panose="02010600030101010101" pitchFamily="2" charset="-122"/>
              </a:rPr>
              <a:t> 比较分析法</a:t>
            </a:r>
            <a:endParaRPr lang="zh-CN" altLang="en-US" sz="100" b="1">
              <a:solidFill>
                <a:srgbClr val="F8F8F8"/>
              </a:solidFill>
              <a:latin typeface="微软雅黑" panose="020B0503020204020204" pitchFamily="34" charset="-122"/>
              <a:ea typeface="微软雅黑" panose="020B0503020204020204" pitchFamily="34" charset="-122"/>
            </a:endParaRPr>
          </a:p>
          <a:p>
            <a:pPr eaLnBrk="1" hangingPunct="1">
              <a:lnSpc>
                <a:spcPct val="150000"/>
              </a:lnSpc>
            </a:pPr>
            <a:endParaRPr lang="zh-CN" altLang="en-US" sz="100" b="1">
              <a:solidFill>
                <a:srgbClr val="F8F8F8"/>
              </a:solidFill>
              <a:latin typeface="微软雅黑" panose="020B0503020204020204" pitchFamily="34" charset="-122"/>
              <a:ea typeface="微软雅黑" panose="020B0503020204020204" pitchFamily="34" charset="-122"/>
            </a:endParaRPr>
          </a:p>
        </p:txBody>
      </p:sp>
      <p:grpSp>
        <p:nvGrpSpPr>
          <p:cNvPr id="2"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40964"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40966" name="Rectangle 3"/>
          <p:cNvSpPr>
            <a:spLocks noChangeArrowheads="1"/>
          </p:cNvSpPr>
          <p:nvPr/>
        </p:nvSpPr>
        <p:spPr bwMode="auto">
          <a:xfrm>
            <a:off x="10672059" y="705573"/>
            <a:ext cx="1519941"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spAutoFit/>
          </a:bodyPr>
          <a:lstStyle/>
          <a:p>
            <a:pPr indent="254000" algn="r" eaLnBrk="1" hangingPunct="1"/>
            <a:r>
              <a:rPr lang="en-US" altLang="zh-CN" sz="1000">
                <a:ea typeface="Times"/>
                <a:cs typeface="Times"/>
              </a:rPr>
              <a:t>                   </a:t>
            </a:r>
            <a:r>
              <a:rPr lang="zh-CN" altLang="en-US" sz="1000">
                <a:latin typeface="Times"/>
                <a:ea typeface="方正书宋简体"/>
                <a:cs typeface="方正书宋简体"/>
              </a:rPr>
              <a:t>（</a:t>
            </a:r>
            <a:r>
              <a:rPr lang="en-US" altLang="zh-CN" sz="1000">
                <a:ea typeface="Times"/>
                <a:cs typeface="Times"/>
              </a:rPr>
              <a:t>7-1-2</a:t>
            </a:r>
            <a:r>
              <a:rPr lang="zh-CN" altLang="en-US" sz="1000">
                <a:latin typeface="Times"/>
                <a:ea typeface="方正书宋简体"/>
                <a:cs typeface="方正书宋简体"/>
              </a:rPr>
              <a:t>）</a:t>
            </a:r>
            <a:endParaRPr lang="zh-CN" altLang="en-US"/>
          </a:p>
        </p:txBody>
      </p:sp>
      <p:sp>
        <p:nvSpPr>
          <p:cNvPr id="40967" name="矩形 25"/>
          <p:cNvSpPr>
            <a:spLocks noChangeArrowheads="1"/>
          </p:cNvSpPr>
          <p:nvPr/>
        </p:nvSpPr>
        <p:spPr bwMode="auto">
          <a:xfrm>
            <a:off x="239184" y="917575"/>
            <a:ext cx="10272183"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Font typeface="Wingdings" panose="05000000000000000000" pitchFamily="2" charset="2"/>
              <a:buNone/>
            </a:pPr>
            <a:r>
              <a:rPr lang="zh-CN" altLang="zh-CN" sz="2400" b="1" dirty="0" smtClean="0">
                <a:solidFill>
                  <a:srgbClr val="000000"/>
                </a:solidFill>
                <a:latin typeface="宋体" panose="02010600030101010101" pitchFamily="2" charset="-122"/>
              </a:rPr>
              <a:t>（</a:t>
            </a:r>
            <a:r>
              <a:rPr lang="en-US" altLang="zh-CN" sz="2400" b="1" dirty="0" smtClean="0">
                <a:solidFill>
                  <a:srgbClr val="000000"/>
                </a:solidFill>
                <a:latin typeface="宋体" panose="02010600030101010101" pitchFamily="2" charset="-122"/>
              </a:rPr>
              <a:t>2</a:t>
            </a:r>
            <a:r>
              <a:rPr lang="zh-CN" altLang="zh-CN" sz="2400" b="1" dirty="0" smtClean="0">
                <a:solidFill>
                  <a:srgbClr val="000000"/>
                </a:solidFill>
                <a:latin typeface="宋体" panose="02010600030101010101" pitchFamily="2" charset="-122"/>
              </a:rPr>
              <a:t>）</a:t>
            </a:r>
            <a:r>
              <a:rPr lang="zh-CN" altLang="en-US" sz="2400" b="1" dirty="0" smtClean="0">
                <a:solidFill>
                  <a:srgbClr val="000000"/>
                </a:solidFill>
                <a:latin typeface="宋体" panose="02010600030101010101" pitchFamily="2" charset="-122"/>
              </a:rPr>
              <a:t>会计</a:t>
            </a:r>
            <a:r>
              <a:rPr lang="zh-CN" altLang="zh-CN" sz="2400" b="1" dirty="0" smtClean="0">
                <a:solidFill>
                  <a:srgbClr val="000000"/>
                </a:solidFill>
                <a:latin typeface="宋体" panose="02010600030101010101" pitchFamily="2" charset="-122"/>
              </a:rPr>
              <a:t>报表的比较</a:t>
            </a:r>
            <a:r>
              <a:rPr lang="zh-CN" altLang="zh-CN" sz="2400" b="1" dirty="0">
                <a:solidFill>
                  <a:srgbClr val="000000"/>
                </a:solidFill>
                <a:latin typeface="宋体" panose="02010600030101010101" pitchFamily="2" charset="-122"/>
              </a:rPr>
              <a:t>（水平</a:t>
            </a:r>
            <a:r>
              <a:rPr lang="zh-CN" altLang="zh-CN" sz="2400" b="1" dirty="0" smtClean="0">
                <a:solidFill>
                  <a:srgbClr val="000000"/>
                </a:solidFill>
                <a:latin typeface="宋体" panose="02010600030101010101" pitchFamily="2" charset="-122"/>
              </a:rPr>
              <a:t>分析</a:t>
            </a:r>
            <a:r>
              <a:rPr lang="zh-CN" altLang="en-US" sz="2400" b="1" dirty="0" smtClean="0">
                <a:solidFill>
                  <a:srgbClr val="000000"/>
                </a:solidFill>
                <a:latin typeface="宋体" panose="02010600030101010101" pitchFamily="2" charset="-122"/>
              </a:rPr>
              <a:t>法</a:t>
            </a:r>
            <a:r>
              <a:rPr lang="zh-CN" altLang="zh-CN" sz="2400" b="1" dirty="0" smtClean="0">
                <a:solidFill>
                  <a:srgbClr val="000000"/>
                </a:solidFill>
                <a:latin typeface="宋体" panose="02010600030101010101" pitchFamily="2" charset="-122"/>
              </a:rPr>
              <a:t>）</a:t>
            </a:r>
            <a:endParaRPr lang="zh-CN" altLang="zh-CN" sz="2400" b="1" dirty="0">
              <a:solidFill>
                <a:srgbClr val="000000"/>
              </a:solidFill>
              <a:latin typeface="宋体" panose="02010600030101010101" pitchFamily="2" charset="-122"/>
            </a:endParaRPr>
          </a:p>
        </p:txBody>
      </p:sp>
      <p:sp>
        <p:nvSpPr>
          <p:cNvPr id="40968" name="文本框 7"/>
          <p:cNvSpPr txBox="1">
            <a:spLocks noChangeArrowheads="1"/>
          </p:cNvSpPr>
          <p:nvPr/>
        </p:nvSpPr>
        <p:spPr bwMode="auto">
          <a:xfrm>
            <a:off x="5342467" y="2205038"/>
            <a:ext cx="6400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u"/>
            </a:pPr>
            <a:r>
              <a:rPr lang="zh-CN" altLang="zh-CN" sz="2000">
                <a:solidFill>
                  <a:srgbClr val="000000"/>
                </a:solidFill>
                <a:latin typeface="宋体" panose="02010600030101010101" pitchFamily="2" charset="-122"/>
                <a:sym typeface="宋体" panose="02010600030101010101" pitchFamily="2" charset="-122"/>
              </a:rPr>
              <a:t>财务报表项目的横向比较，一般采用水平分析法，这种方法是指比较报表同一项目不同时期增减变动金额和幅度，据以判断企业财务状况和经营成果发展变化的一种方法。</a:t>
            </a:r>
            <a:endParaRPr lang="zh-CN" altLang="zh-CN" sz="2000">
              <a:solidFill>
                <a:srgbClr val="000000"/>
              </a:solidFill>
              <a:latin typeface="宋体" panose="02010600030101010101" pitchFamily="2" charset="-122"/>
              <a:sym typeface="宋体" panose="02010600030101010101" pitchFamily="2" charset="-122"/>
            </a:endParaRPr>
          </a:p>
        </p:txBody>
      </p:sp>
      <p:pic>
        <p:nvPicPr>
          <p:cNvPr id="11" name="http://photo-static-api.fotomore.com/creative/vcg/veer/400/new/VCG41N695218384.jpg" descr="&amp;pky290_sjzg_VCG41N695218384&amp;2&amp;src_rpledit_likech&am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3933" y="2205038"/>
            <a:ext cx="4938184" cy="2424112"/>
          </a:xfrm>
          <a:prstGeom prst="rect">
            <a:avLst/>
          </a:prstGeom>
          <a:solidFill>
            <a:srgbClr val="0E65AC"/>
          </a:solidFill>
          <a:ln>
            <a:noFill/>
          </a:ln>
          <a:extLst>
            <a:ext uri="{91240B29-F687-4F45-9708-019B960494DF}">
              <a14:hiddenLine xmlns:a14="http://schemas.microsoft.com/office/drawing/2010/main" w="19050">
                <a:solidFill>
                  <a:srgbClr val="000000"/>
                </a:solidFill>
                <a:miter lim="800000"/>
                <a:headEnd/>
                <a:tailEnd/>
              </a14:hiddenLine>
            </a:ext>
          </a:extLst>
        </p:spPr>
      </p:pic>
      <p:grpSp>
        <p:nvGrpSpPr>
          <p:cNvPr id="40970" name="组合 5"/>
          <p:cNvGrpSpPr/>
          <p:nvPr/>
        </p:nvGrpSpPr>
        <p:grpSpPr bwMode="auto">
          <a:xfrm>
            <a:off x="5808133" y="2003425"/>
            <a:ext cx="6079067" cy="77788"/>
            <a:chOff x="7345" y="4010"/>
            <a:chExt cx="3842" cy="85"/>
          </a:xfrm>
        </p:grpSpPr>
        <p:sp>
          <p:nvSpPr>
            <p:cNvPr id="7" name="矩形 6"/>
            <p:cNvSpPr/>
            <p:nvPr/>
          </p:nvSpPr>
          <p:spPr>
            <a:xfrm>
              <a:off x="7345" y="4010"/>
              <a:ext cx="1274" cy="80"/>
            </a:xfrm>
            <a:prstGeom prst="rect">
              <a:avLst/>
            </a:prstGeom>
            <a:solidFill>
              <a:schemeClr val="tx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09" rIns="91422" bIns="45709" anchor="ctr"/>
            <a:lstStyle/>
            <a:p>
              <a:pPr algn="ctr" eaLnBrk="1" hangingPunct="1">
                <a:defRPr/>
              </a:pPr>
              <a:endParaRPr lang="zh-CN" altLang="en-US" sz="2490" noProof="1">
                <a:solidFill>
                  <a:schemeClr val="tx1">
                    <a:lumMod val="65000"/>
                    <a:lumOff val="35000"/>
                  </a:schemeClr>
                </a:solidFill>
              </a:endParaRPr>
            </a:p>
          </p:txBody>
        </p:sp>
        <p:sp>
          <p:nvSpPr>
            <p:cNvPr id="9" name="矩形 8"/>
            <p:cNvSpPr/>
            <p:nvPr/>
          </p:nvSpPr>
          <p:spPr>
            <a:xfrm>
              <a:off x="8636" y="4010"/>
              <a:ext cx="2551" cy="85"/>
            </a:xfrm>
            <a:prstGeom prst="rect">
              <a:avLst/>
            </a:prstGeom>
            <a:gradFill>
              <a:gsLst>
                <a:gs pos="0">
                  <a:srgbClr val="023160">
                    <a:lumMod val="75000"/>
                    <a:lumOff val="25000"/>
                  </a:srgbClr>
                </a:gs>
                <a:gs pos="100000">
                  <a:srgbClr val="00B0F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09" rIns="91422" bIns="45709" anchor="ctr"/>
            <a:lstStyle/>
            <a:p>
              <a:pPr algn="ctr" eaLnBrk="1" hangingPunct="1">
                <a:defRPr/>
              </a:pPr>
              <a:endParaRPr lang="zh-CN" altLang="en-US" sz="2490" noProof="1">
                <a:solidFill>
                  <a:schemeClr val="tx1">
                    <a:lumMod val="65000"/>
                    <a:lumOff val="35000"/>
                  </a:schemeClr>
                </a:solidFill>
              </a:endParaRPr>
            </a:p>
          </p:txBody>
        </p:sp>
      </p:gr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1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0-#ppt_w/2"/>
                                          </p:val>
                                        </p:tav>
                                        <p:tav tm="100000">
                                          <p:val>
                                            <p:strVal val="#ppt_x"/>
                                          </p:val>
                                        </p:tav>
                                      </p:tavLst>
                                    </p:anim>
                                    <p:anim calcmode="lin" valueType="num">
                                      <p:cBhvr>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财务报表分析的内容和程序</a:t>
            </a:r>
            <a:endParaRPr lang="zh-CN" altLang="en-US" sz="100" b="1">
              <a:solidFill>
                <a:srgbClr val="F8F8F8"/>
              </a:solidFill>
              <a:latin typeface="微软雅黑" panose="020B0503020204020204" pitchFamily="34" charset="-122"/>
              <a:ea typeface="微软雅黑" panose="020B0503020204020204" pitchFamily="34" charset="-122"/>
            </a:endParaRPr>
          </a:p>
        </p:txBody>
      </p:sp>
      <p:sp>
        <p:nvSpPr>
          <p:cNvPr id="21507" name="矩形 6"/>
          <p:cNvSpPr>
            <a:spLocks noChangeArrowheads="1"/>
          </p:cNvSpPr>
          <p:nvPr/>
        </p:nvSpPr>
        <p:spPr bwMode="auto">
          <a:xfrm>
            <a:off x="719667" y="1846264"/>
            <a:ext cx="1030816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000">
                <a:solidFill>
                  <a:srgbClr val="000000"/>
                </a:solidFill>
                <a:latin typeface="微软雅黑" panose="020B0503020204020204" pitchFamily="34" charset="-122"/>
                <a:ea typeface="微软雅黑" panose="020B0503020204020204" pitchFamily="34" charset="-122"/>
              </a:rPr>
              <a:t>水平分析，又称横向比较，是将财务报表各项目报告期的数据与上一期的数据进行对比，分析企业财务数据变动情况。</a:t>
            </a:r>
            <a:endParaRPr lang="zh-CN" altLang="en-US" sz="2000">
              <a:solidFill>
                <a:srgbClr val="000000"/>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21509"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21511" name="矩形 25"/>
          <p:cNvSpPr>
            <a:spLocks noChangeArrowheads="1"/>
          </p:cNvSpPr>
          <p:nvPr/>
        </p:nvSpPr>
        <p:spPr bwMode="auto">
          <a:xfrm>
            <a:off x="573618" y="909638"/>
            <a:ext cx="10272183"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Font typeface="Wingdings" panose="05000000000000000000" pitchFamily="2" charset="2"/>
              <a:buNone/>
            </a:pPr>
            <a:r>
              <a:rPr lang="zh-CN" altLang="en-US" sz="2800" b="1" dirty="0" smtClean="0">
                <a:solidFill>
                  <a:srgbClr val="000000"/>
                </a:solidFill>
                <a:latin typeface="宋体" panose="02010600030101010101" pitchFamily="2" charset="-122"/>
              </a:rPr>
              <a:t>水平</a:t>
            </a:r>
            <a:r>
              <a:rPr lang="zh-CN" altLang="zh-CN" sz="2800" b="1" dirty="0" smtClean="0">
                <a:solidFill>
                  <a:srgbClr val="000000"/>
                </a:solidFill>
                <a:latin typeface="宋体" panose="02010600030101010101" pitchFamily="2" charset="-122"/>
              </a:rPr>
              <a:t>分析</a:t>
            </a:r>
            <a:r>
              <a:rPr lang="zh-CN" altLang="en-US" sz="2800" b="1" dirty="0" smtClean="0">
                <a:solidFill>
                  <a:srgbClr val="000000"/>
                </a:solidFill>
                <a:latin typeface="宋体" panose="02010600030101010101" pitchFamily="2" charset="-122"/>
              </a:rPr>
              <a:t>法</a:t>
            </a:r>
            <a:endParaRPr lang="en-US" altLang="zh-CN" sz="2800" dirty="0"/>
          </a:p>
        </p:txBody>
      </p:sp>
      <p:pic>
        <p:nvPicPr>
          <p:cNvPr id="21512" name="图片 7"/>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8184" y="2466976"/>
            <a:ext cx="7956549"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矩形 8"/>
          <p:cNvSpPr>
            <a:spLocks noChangeArrowheads="1"/>
          </p:cNvSpPr>
          <p:nvPr/>
        </p:nvSpPr>
        <p:spPr bwMode="auto">
          <a:xfrm>
            <a:off x="529167" y="4725989"/>
            <a:ext cx="63119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2000">
                <a:solidFill>
                  <a:srgbClr val="C00000"/>
                </a:solidFill>
                <a:latin typeface="+中文正文" charset="0"/>
              </a:rPr>
              <a:t>通过水平分析可以确定财务报表年度变化较大的重要项目，并进行具体分析。</a:t>
            </a:r>
            <a:endParaRPr lang="zh-CN" altLang="en-US" sz="2000">
              <a:solidFill>
                <a:srgbClr val="C00000"/>
              </a:solidFill>
              <a:latin typeface="+中文正文" charset="0"/>
            </a:endParaRPr>
          </a:p>
        </p:txBody>
      </p:sp>
      <p:sp>
        <p:nvSpPr>
          <p:cNvPr id="12" name="Hexagon 3"/>
          <p:cNvSpPr/>
          <p:nvPr/>
        </p:nvSpPr>
        <p:spPr>
          <a:xfrm>
            <a:off x="1104901" y="3279775"/>
            <a:ext cx="1587500" cy="831850"/>
          </a:xfrm>
          <a:prstGeom prst="hexagon">
            <a:avLst/>
          </a:prstGeom>
          <a:solidFill>
            <a:srgbClr val="E8AC4A"/>
          </a:solidFill>
          <a:ln w="28575">
            <a:solidFill>
              <a:srgbClr val="E8AC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sz="2000" b="1" noProof="1">
                <a:solidFill>
                  <a:schemeClr val="bg1"/>
                </a:solidFill>
                <a:cs typeface="+mn-ea"/>
                <a:sym typeface="+mn-lt"/>
              </a:rPr>
              <a:t>上一期</a:t>
            </a:r>
            <a:endParaRPr lang="zh-CN" altLang="en-US" sz="2000" b="1" noProof="1">
              <a:solidFill>
                <a:schemeClr val="bg1"/>
              </a:solidFill>
              <a:cs typeface="+mn-ea"/>
              <a:sym typeface="+mn-lt"/>
            </a:endParaRPr>
          </a:p>
        </p:txBody>
      </p:sp>
      <p:cxnSp>
        <p:nvCxnSpPr>
          <p:cNvPr id="24" name="Straight Connector 5"/>
          <p:cNvCxnSpPr>
            <a:stCxn id="12" idx="2"/>
          </p:cNvCxnSpPr>
          <p:nvPr/>
        </p:nvCxnSpPr>
        <p:spPr>
          <a:xfrm>
            <a:off x="2692401" y="3695700"/>
            <a:ext cx="1835151" cy="0"/>
          </a:xfrm>
          <a:prstGeom prst="line">
            <a:avLst/>
          </a:prstGeom>
          <a:ln w="28575">
            <a:solidFill>
              <a:schemeClr val="tx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5" name="Hexagon 3"/>
          <p:cNvSpPr/>
          <p:nvPr/>
        </p:nvSpPr>
        <p:spPr>
          <a:xfrm>
            <a:off x="4527551" y="3263901"/>
            <a:ext cx="1585383" cy="830263"/>
          </a:xfrm>
          <a:prstGeom prst="hexagon">
            <a:avLst/>
          </a:prstGeom>
          <a:solidFill>
            <a:srgbClr val="E8AC4A"/>
          </a:solidFill>
          <a:ln w="28575">
            <a:solidFill>
              <a:srgbClr val="E8AC4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sz="2000" b="1" noProof="1">
                <a:solidFill>
                  <a:schemeClr val="bg1"/>
                </a:solidFill>
                <a:cs typeface="+mn-ea"/>
                <a:sym typeface="+mn-lt"/>
              </a:rPr>
              <a:t>报告期</a:t>
            </a:r>
            <a:endParaRPr lang="zh-CN" altLang="en-US" sz="2000" b="1" noProof="1">
              <a:solidFill>
                <a:schemeClr val="bg1"/>
              </a:solidFill>
              <a:cs typeface="+mn-ea"/>
              <a:sym typeface="+mn-lt"/>
            </a:endParaRPr>
          </a:p>
        </p:txBody>
      </p:sp>
      <p:sp>
        <p:nvSpPr>
          <p:cNvPr id="21517" name="文本框 26"/>
          <p:cNvSpPr txBox="1">
            <a:spLocks noChangeArrowheads="1"/>
          </p:cNvSpPr>
          <p:nvPr/>
        </p:nvSpPr>
        <p:spPr bwMode="auto">
          <a:xfrm>
            <a:off x="2692401" y="3286126"/>
            <a:ext cx="24878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
                <a:solidFill>
                  <a:srgbClr val="000000"/>
                </a:solidFill>
                <a:latin typeface="微软雅黑" panose="020B0503020204020204" pitchFamily="34" charset="-122"/>
                <a:ea typeface="微软雅黑" panose="020B0503020204020204" pitchFamily="34" charset="-122"/>
                <a:sym typeface="宋体" panose="02010600030101010101" pitchFamily="2" charset="-122"/>
              </a:rPr>
              <a:t>增减变动额</a:t>
            </a:r>
            <a:endParaRPr lang="zh-CN" altLang="en-US" sz="100">
              <a:solidFill>
                <a:srgbClr val="000000"/>
              </a:solidFill>
              <a:latin typeface="微软雅黑" panose="020B0503020204020204" pitchFamily="34" charset="-122"/>
              <a:ea typeface="微软雅黑" panose="020B0503020204020204" pitchFamily="34" charset="-122"/>
            </a:endParaRPr>
          </a:p>
        </p:txBody>
      </p:sp>
      <p:sp>
        <p:nvSpPr>
          <p:cNvPr id="21518" name="文本框 27"/>
          <p:cNvSpPr txBox="1">
            <a:spLocks noChangeArrowheads="1"/>
          </p:cNvSpPr>
          <p:nvPr/>
        </p:nvSpPr>
        <p:spPr bwMode="auto">
          <a:xfrm>
            <a:off x="2724151" y="3743325"/>
            <a:ext cx="24878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00">
                <a:solidFill>
                  <a:srgbClr val="000000"/>
                </a:solidFill>
                <a:latin typeface="微软雅黑" panose="020B0503020204020204" pitchFamily="34" charset="-122"/>
                <a:ea typeface="微软雅黑" panose="020B0503020204020204" pitchFamily="34" charset="-122"/>
                <a:sym typeface="宋体" panose="02010600030101010101" pitchFamily="2" charset="-122"/>
              </a:rPr>
              <a:t>增减变动率</a:t>
            </a:r>
            <a:endParaRPr lang="zh-CN" altLang="en-US" sz="1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200" fill="hold"/>
                                        <p:tgtEl>
                                          <p:spTgt spid="12"/>
                                        </p:tgtEl>
                                        <p:attrNameLst>
                                          <p:attrName>ppt_w</p:attrName>
                                        </p:attrNameLst>
                                      </p:cBhvr>
                                      <p:tavLst>
                                        <p:tav tm="0">
                                          <p:val>
                                            <p:fltVal val="0"/>
                                          </p:val>
                                        </p:tav>
                                        <p:tav tm="100000">
                                          <p:val>
                                            <p:strVal val="#ppt_w"/>
                                          </p:val>
                                        </p:tav>
                                      </p:tavLst>
                                    </p:anim>
                                    <p:anim calcmode="lin" valueType="num">
                                      <p:cBhvr>
                                        <p:cTn id="24" dur="200" fill="hold"/>
                                        <p:tgtEl>
                                          <p:spTgt spid="12"/>
                                        </p:tgtEl>
                                        <p:attrNameLst>
                                          <p:attrName>ppt_h</p:attrName>
                                        </p:attrNameLst>
                                      </p:cBhvr>
                                      <p:tavLst>
                                        <p:tav tm="0">
                                          <p:val>
                                            <p:fltVal val="0"/>
                                          </p:val>
                                        </p:tav>
                                        <p:tav tm="100000">
                                          <p:val>
                                            <p:strVal val="#ppt_h"/>
                                          </p:val>
                                        </p:tav>
                                      </p:tavLst>
                                    </p:anim>
                                    <p:animEffect transition="in" filter="fade">
                                      <p:cBhvr>
                                        <p:cTn id="25" dur="200"/>
                                        <p:tgtEl>
                                          <p:spTgt spid="12"/>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200"/>
                                        <p:tgtEl>
                                          <p:spTgt spid="24"/>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200" fill="hold"/>
                                        <p:tgtEl>
                                          <p:spTgt spid="25"/>
                                        </p:tgtEl>
                                        <p:attrNameLst>
                                          <p:attrName>ppt_w</p:attrName>
                                        </p:attrNameLst>
                                      </p:cBhvr>
                                      <p:tavLst>
                                        <p:tav tm="0">
                                          <p:val>
                                            <p:fltVal val="0"/>
                                          </p:val>
                                        </p:tav>
                                        <p:tav tm="100000">
                                          <p:val>
                                            <p:strVal val="#ppt_w"/>
                                          </p:val>
                                        </p:tav>
                                      </p:tavLst>
                                    </p:anim>
                                    <p:anim calcmode="lin" valueType="num">
                                      <p:cBhvr>
                                        <p:cTn id="34" dur="200" fill="hold"/>
                                        <p:tgtEl>
                                          <p:spTgt spid="25"/>
                                        </p:tgtEl>
                                        <p:attrNameLst>
                                          <p:attrName>ppt_h</p:attrName>
                                        </p:attrNameLst>
                                      </p:cBhvr>
                                      <p:tavLst>
                                        <p:tav tm="0">
                                          <p:val>
                                            <p:fltVal val="0"/>
                                          </p:val>
                                        </p:tav>
                                        <p:tav tm="100000">
                                          <p:val>
                                            <p:strVal val="#ppt_h"/>
                                          </p:val>
                                        </p:tav>
                                      </p:tavLst>
                                    </p:anim>
                                    <p:animEffect transition="in" filter="fade">
                                      <p:cBhvr>
                                        <p:cTn id="35"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2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3620" y="2028824"/>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078288"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450593" y="2289723"/>
            <a:ext cx="8296054" cy="2027726"/>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r>
              <a:rPr lang="zh-CN" altLang="zh-CN" sz="4000" b="1" dirty="0">
                <a:latin typeface="华文隶书" panose="02010800040101010101" pitchFamily="2" charset="-122"/>
                <a:ea typeface="华文隶书" panose="02010800040101010101" pitchFamily="2" charset="-122"/>
              </a:rPr>
              <a:t>一、财务报告分析概述</a:t>
            </a:r>
            <a:endParaRPr lang="zh-CN" altLang="zh-CN" sz="4000" b="1" dirty="0">
              <a:latin typeface="华文隶书" panose="02010800040101010101" pitchFamily="2" charset="-122"/>
              <a:ea typeface="华文隶书" panose="02010800040101010101" pitchFamily="2" charset="-122"/>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二、</a:t>
            </a:r>
            <a:r>
              <a:rPr lang="zh-CN" altLang="zh-CN" sz="4000" b="1" dirty="0">
                <a:latin typeface="华文隶书" panose="02010800040101010101" pitchFamily="2" charset="-122"/>
                <a:ea typeface="华文隶书" panose="02010800040101010101" pitchFamily="2" charset="-122"/>
              </a:rPr>
              <a:t>财务报告分析</a:t>
            </a:r>
            <a:r>
              <a:rPr lang="zh-CN" altLang="en-US" sz="4000" b="1" dirty="0">
                <a:latin typeface="华文隶书" panose="02010800040101010101" pitchFamily="2" charset="-122"/>
                <a:ea typeface="华文隶书" panose="02010800040101010101" pitchFamily="2" charset="-122"/>
              </a:rPr>
              <a:t>方法</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4294967295"/>
          </p:nvPr>
        </p:nvSpPr>
        <p:spPr>
          <a:xfrm>
            <a:off x="11323638" y="6240463"/>
            <a:ext cx="495300" cy="354012"/>
          </a:xfrm>
          <a:prstGeom prst="rect">
            <a:avLst/>
          </a:prstGeom>
        </p:spPr>
        <p:txBody>
          <a:bodyPr/>
          <a:lstStyle/>
          <a:p>
            <a:pPr>
              <a:defRPr/>
            </a:pPr>
            <a:fld id="{892242B0-3E0A-40C2-B193-4FB3FFEA0574}" type="slidenum">
              <a:rPr lang="en-US"/>
            </a:fld>
            <a:endParaRPr lang="en-US" dirty="0"/>
          </a:p>
        </p:txBody>
      </p:sp>
      <p:sp>
        <p:nvSpPr>
          <p:cNvPr id="12" name="Title 2"/>
          <p:cNvSpPr txBox="1"/>
          <p:nvPr/>
        </p:nvSpPr>
        <p:spPr bwMode="auto">
          <a:xfrm>
            <a:off x="1658904" y="335402"/>
            <a:ext cx="8046738" cy="1501162"/>
          </a:xfrm>
          <a:prstGeom prst="rect">
            <a:avLst/>
          </a:prstGeom>
          <a:noFill/>
          <a:ln w="9525">
            <a:noFill/>
            <a:miter lim="800000"/>
          </a:ln>
        </p:spPr>
        <p:txBody>
          <a:bodyPr lIns="36000" rIns="36000" anchor="b"/>
          <a:lstStyle/>
          <a:p>
            <a:pPr marL="742950" indent="-742950">
              <a:lnSpc>
                <a:spcPct val="150000"/>
              </a:lnSpc>
            </a:pPr>
            <a:r>
              <a:rPr lang="zh-CN" altLang="en-US" sz="4000" b="1" dirty="0" smtClean="0">
                <a:latin typeface="华文隶书" panose="02010800040101010101" pitchFamily="2" charset="-122"/>
                <a:ea typeface="华文隶书" panose="02010800040101010101" pitchFamily="2" charset="-122"/>
              </a:rPr>
              <a:t>任务一 </a:t>
            </a:r>
            <a:r>
              <a:rPr lang="zh-CN" altLang="zh-CN" sz="4000" b="1" dirty="0" smtClean="0">
                <a:latin typeface="华文隶书" panose="02010800040101010101" pitchFamily="2" charset="-122"/>
                <a:ea typeface="华文隶书" panose="02010800040101010101" pitchFamily="2" charset="-122"/>
              </a:rPr>
              <a:t>财务</a:t>
            </a:r>
            <a:r>
              <a:rPr lang="zh-CN" altLang="zh-CN" sz="4000" b="1" dirty="0">
                <a:latin typeface="华文隶书" panose="02010800040101010101" pitchFamily="2" charset="-122"/>
                <a:ea typeface="华文隶书" panose="02010800040101010101" pitchFamily="2" charset="-122"/>
              </a:rPr>
              <a:t>报告分</a:t>
            </a:r>
            <a:r>
              <a:rPr lang="zh-CN" altLang="en-US" sz="4000" b="1" dirty="0">
                <a:latin typeface="华文隶书" panose="02010800040101010101" pitchFamily="2" charset="-122"/>
                <a:ea typeface="华文隶书" panose="02010800040101010101" pitchFamily="2" charset="-122"/>
              </a:rPr>
              <a:t>析</a:t>
            </a:r>
            <a:endParaRPr lang="en-US" altLang="zh-CN" sz="4000" b="1" dirty="0">
              <a:latin typeface="华文隶书" panose="02010800040101010101" pitchFamily="2" charset="-122"/>
              <a:ea typeface="华文隶书" panose="02010800040101010101" pitchFamily="2" charset="-122"/>
            </a:endParaRPr>
          </a:p>
          <a:p>
            <a:pPr marL="742950" indent="-742950">
              <a:lnSpc>
                <a:spcPct val="150000"/>
              </a:lnSpc>
            </a:pPr>
            <a:r>
              <a:rPr lang="zh-CN" altLang="en-US" sz="3600" b="1" dirty="0" smtClean="0">
                <a:latin typeface="华文隶书" panose="02010800040101010101" pitchFamily="2" charset="-122"/>
                <a:ea typeface="华文隶书" panose="02010800040101010101" pitchFamily="2" charset="-122"/>
              </a:rPr>
              <a:t>相关知识</a:t>
            </a:r>
            <a:endParaRPr lang="en-US" altLang="zh-CN" sz="3600" b="1" dirty="0">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stretch>
            <a:fillRect/>
          </a:stretch>
        </p:blipFill>
        <p:spPr>
          <a:xfrm>
            <a:off x="6138328" y="3605506"/>
            <a:ext cx="6092613" cy="3323129"/>
          </a:xfrm>
          <a:prstGeom prst="rect">
            <a:avLst/>
          </a:prstGeom>
          <a:effectLst>
            <a:softEdge rad="812800"/>
          </a:effectLst>
        </p:spPr>
      </p:pic>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rgbClr val="F8F8F8"/>
                </a:solidFill>
                <a:latin typeface="微软雅黑" panose="020B0503020204020204" pitchFamily="34" charset="-122"/>
                <a:ea typeface="微软雅黑" panose="020B0503020204020204" pitchFamily="34" charset="-122"/>
                <a:sym typeface="宋体" panose="02010600030101010101" pitchFamily="2" charset="-122"/>
              </a:rPr>
              <a:t> 财务报表分析的内容和程序</a:t>
            </a:r>
            <a:endParaRPr lang="zh-CN" altLang="en-US" sz="100" b="1">
              <a:solidFill>
                <a:srgbClr val="F8F8F8"/>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23557"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23559" name="Rectangle 3"/>
          <p:cNvSpPr>
            <a:spLocks noChangeArrowheads="1"/>
          </p:cNvSpPr>
          <p:nvPr/>
        </p:nvSpPr>
        <p:spPr bwMode="auto">
          <a:xfrm>
            <a:off x="10672059" y="705573"/>
            <a:ext cx="1519941"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spAutoFit/>
          </a:bodyPr>
          <a:lstStyle/>
          <a:p>
            <a:pPr indent="254000" algn="r" eaLnBrk="1" hangingPunct="1"/>
            <a:r>
              <a:rPr lang="en-US" altLang="zh-CN" sz="1000">
                <a:ea typeface="Times"/>
                <a:cs typeface="Times"/>
              </a:rPr>
              <a:t>                   </a:t>
            </a:r>
            <a:r>
              <a:rPr lang="zh-CN" altLang="en-US" sz="1000">
                <a:latin typeface="Times"/>
                <a:ea typeface="方正书宋_GBK" charset="-122"/>
              </a:rPr>
              <a:t>（</a:t>
            </a:r>
            <a:r>
              <a:rPr lang="en-US" altLang="zh-CN" sz="1000">
                <a:ea typeface="Times"/>
                <a:cs typeface="Times"/>
              </a:rPr>
              <a:t>7-1-2</a:t>
            </a:r>
            <a:r>
              <a:rPr lang="zh-CN" altLang="en-US" sz="1000">
                <a:latin typeface="Times"/>
                <a:ea typeface="方正书宋_GBK" charset="-122"/>
              </a:rPr>
              <a:t>）</a:t>
            </a:r>
            <a:endParaRPr lang="zh-CN" altLang="en-US"/>
          </a:p>
        </p:txBody>
      </p:sp>
      <p:sp>
        <p:nvSpPr>
          <p:cNvPr id="23561" name="矩形 25"/>
          <p:cNvSpPr>
            <a:spLocks noChangeArrowheads="1"/>
          </p:cNvSpPr>
          <p:nvPr/>
        </p:nvSpPr>
        <p:spPr bwMode="auto">
          <a:xfrm>
            <a:off x="603251" y="992188"/>
            <a:ext cx="1027218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smtClean="0">
                <a:solidFill>
                  <a:srgbClr val="000000"/>
                </a:solidFill>
                <a:latin typeface="宋体" panose="02010600030101010101" pitchFamily="2" charset="-122"/>
              </a:rPr>
              <a:t>（</a:t>
            </a:r>
            <a:r>
              <a:rPr lang="en-US" altLang="zh-CN" sz="2800" b="1" dirty="0" smtClean="0">
                <a:solidFill>
                  <a:srgbClr val="000000"/>
                </a:solidFill>
                <a:latin typeface="宋体" panose="02010600030101010101" pitchFamily="2" charset="-122"/>
              </a:rPr>
              <a:t>3</a:t>
            </a:r>
            <a:r>
              <a:rPr lang="zh-CN" altLang="en-US" sz="2800" b="1" dirty="0" smtClean="0">
                <a:solidFill>
                  <a:srgbClr val="000000"/>
                </a:solidFill>
                <a:latin typeface="宋体" panose="02010600030101010101" pitchFamily="2" charset="-122"/>
              </a:rPr>
              <a:t>）会计</a:t>
            </a:r>
            <a:r>
              <a:rPr lang="zh-CN" altLang="zh-CN" sz="2800" b="1" dirty="0" smtClean="0">
                <a:solidFill>
                  <a:srgbClr val="000000"/>
                </a:solidFill>
                <a:latin typeface="宋体" panose="02010600030101010101" pitchFamily="2" charset="-122"/>
              </a:rPr>
              <a:t>报表</a:t>
            </a:r>
            <a:r>
              <a:rPr lang="zh-CN" altLang="en-US" sz="2800" b="1" dirty="0" smtClean="0">
                <a:solidFill>
                  <a:srgbClr val="000000"/>
                </a:solidFill>
                <a:latin typeface="宋体" panose="02010600030101010101" pitchFamily="2" charset="-122"/>
              </a:rPr>
              <a:t>项目构成</a:t>
            </a:r>
            <a:r>
              <a:rPr lang="zh-CN" altLang="zh-CN" sz="2800" b="1" dirty="0" smtClean="0">
                <a:solidFill>
                  <a:srgbClr val="000000"/>
                </a:solidFill>
                <a:latin typeface="宋体" panose="02010600030101010101" pitchFamily="2" charset="-122"/>
              </a:rPr>
              <a:t>的</a:t>
            </a:r>
            <a:r>
              <a:rPr lang="zh-CN" altLang="zh-CN" sz="2800" b="1" dirty="0">
                <a:solidFill>
                  <a:srgbClr val="000000"/>
                </a:solidFill>
                <a:latin typeface="宋体" panose="02010600030101010101" pitchFamily="2" charset="-122"/>
              </a:rPr>
              <a:t>比较</a:t>
            </a:r>
            <a:r>
              <a:rPr lang="zh-CN" altLang="zh-CN" sz="2800" b="1" dirty="0" smtClean="0">
                <a:solidFill>
                  <a:srgbClr val="000000"/>
                </a:solidFill>
                <a:latin typeface="宋体" panose="02010600030101010101" pitchFamily="2" charset="-122"/>
              </a:rPr>
              <a:t>（</a:t>
            </a:r>
            <a:r>
              <a:rPr lang="zh-CN" altLang="en-US" sz="2800" b="1" dirty="0" smtClean="0">
                <a:solidFill>
                  <a:srgbClr val="000000"/>
                </a:solidFill>
                <a:latin typeface="宋体" panose="02010600030101010101" pitchFamily="2" charset="-122"/>
              </a:rPr>
              <a:t>垂直</a:t>
            </a:r>
            <a:r>
              <a:rPr lang="zh-CN" altLang="zh-CN" sz="2800" b="1" dirty="0" smtClean="0">
                <a:solidFill>
                  <a:srgbClr val="000000"/>
                </a:solidFill>
                <a:latin typeface="宋体" panose="02010600030101010101" pitchFamily="2" charset="-122"/>
              </a:rPr>
              <a:t>分析</a:t>
            </a:r>
            <a:r>
              <a:rPr lang="zh-CN" altLang="en-US" sz="2800" b="1" dirty="0">
                <a:solidFill>
                  <a:srgbClr val="000000"/>
                </a:solidFill>
                <a:latin typeface="宋体" panose="02010600030101010101" pitchFamily="2" charset="-122"/>
              </a:rPr>
              <a:t>法</a:t>
            </a:r>
            <a:r>
              <a:rPr lang="zh-CN" altLang="zh-CN" sz="2800" b="1" dirty="0">
                <a:solidFill>
                  <a:srgbClr val="000000"/>
                </a:solidFill>
                <a:latin typeface="宋体" panose="02010600030101010101" pitchFamily="2" charset="-122"/>
              </a:rPr>
              <a:t>）</a:t>
            </a:r>
            <a:endParaRPr lang="zh-CN" altLang="zh-CN" sz="2800" b="1" dirty="0">
              <a:solidFill>
                <a:srgbClr val="000000"/>
              </a:solidFill>
              <a:latin typeface="宋体" panose="02010600030101010101" pitchFamily="2" charset="-122"/>
            </a:endParaRPr>
          </a:p>
          <a:p>
            <a:pPr eaLnBrk="1" hangingPunct="1">
              <a:lnSpc>
                <a:spcPct val="150000"/>
              </a:lnSpc>
              <a:buFont typeface="Wingdings" panose="05000000000000000000" pitchFamily="2" charset="2"/>
              <a:buNone/>
            </a:pPr>
            <a:r>
              <a:rPr lang="zh-CN" altLang="zh-CN" sz="2800" b="1" dirty="0" smtClean="0">
                <a:solidFill>
                  <a:srgbClr val="000000"/>
                </a:solidFill>
                <a:latin typeface="宋体" panose="02010600030101010101" pitchFamily="2" charset="-122"/>
              </a:rPr>
              <a:t>垂直</a:t>
            </a:r>
            <a:r>
              <a:rPr lang="zh-CN" altLang="zh-CN" sz="2800" b="1" dirty="0">
                <a:solidFill>
                  <a:srgbClr val="000000"/>
                </a:solidFill>
                <a:latin typeface="宋体" panose="02010600030101010101" pitchFamily="2" charset="-122"/>
              </a:rPr>
              <a:t>分析</a:t>
            </a:r>
            <a:endParaRPr lang="en-US" altLang="zh-CN" sz="2800" dirty="0"/>
          </a:p>
        </p:txBody>
      </p:sp>
      <p:sp>
        <p:nvSpPr>
          <p:cNvPr id="4" name="TextBox 2"/>
          <p:cNvSpPr txBox="1">
            <a:spLocks noChangeArrowheads="1"/>
          </p:cNvSpPr>
          <p:nvPr/>
        </p:nvSpPr>
        <p:spPr bwMode="auto">
          <a:xfrm>
            <a:off x="658285" y="2898775"/>
            <a:ext cx="41021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zh-CN" sz="2000">
                <a:solidFill>
                  <a:srgbClr val="000000"/>
                </a:solidFill>
                <a:latin typeface="宋体" panose="02010600030101010101" pitchFamily="2" charset="-122"/>
                <a:sym typeface="宋体" panose="02010600030101010101" pitchFamily="2" charset="-122"/>
              </a:rPr>
              <a:t>计算确定财务报表各项目占总额的百分比。</a:t>
            </a:r>
            <a:endParaRPr lang="zh-CN" altLang="zh-CN" sz="2000">
              <a:solidFill>
                <a:srgbClr val="000000"/>
              </a:solidFill>
              <a:latin typeface="宋体" panose="02010600030101010101" pitchFamily="2" charset="-122"/>
              <a:sym typeface="宋体" panose="02010600030101010101" pitchFamily="2" charset="-122"/>
            </a:endParaRPr>
          </a:p>
        </p:txBody>
      </p:sp>
      <p:cxnSp>
        <p:nvCxnSpPr>
          <p:cNvPr id="8" name="直接连接符 7"/>
          <p:cNvCxnSpPr/>
          <p:nvPr/>
        </p:nvCxnSpPr>
        <p:spPr>
          <a:xfrm>
            <a:off x="899584" y="3605213"/>
            <a:ext cx="4165600" cy="0"/>
          </a:xfrm>
          <a:prstGeom prst="line">
            <a:avLst/>
          </a:prstGeom>
          <a:ln w="25400">
            <a:solidFill>
              <a:srgbClr val="013B6D"/>
            </a:solidFill>
            <a:prstDash val="sysDash"/>
          </a:ln>
        </p:spPr>
        <p:style>
          <a:lnRef idx="1">
            <a:schemeClr val="accent1"/>
          </a:lnRef>
          <a:fillRef idx="0">
            <a:schemeClr val="accent1"/>
          </a:fillRef>
          <a:effectRef idx="0">
            <a:schemeClr val="accent1"/>
          </a:effectRef>
          <a:fontRef idx="minor">
            <a:schemeClr val="tx1"/>
          </a:fontRef>
        </p:style>
      </p:cxnSp>
      <p:sp>
        <p:nvSpPr>
          <p:cNvPr id="9" name="TextBox 6"/>
          <p:cNvSpPr txBox="1">
            <a:spLocks noChangeArrowheads="1"/>
          </p:cNvSpPr>
          <p:nvPr/>
        </p:nvSpPr>
        <p:spPr bwMode="auto">
          <a:xfrm>
            <a:off x="4234" y="4449763"/>
            <a:ext cx="480483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buFont typeface="Wingdings" panose="05000000000000000000" pitchFamily="2" charset="2"/>
              <a:buChar char="u"/>
            </a:pPr>
            <a:r>
              <a:rPr lang="zh-CN" altLang="zh-CN" sz="2000">
                <a:solidFill>
                  <a:srgbClr val="000000"/>
                </a:solidFill>
                <a:latin typeface="宋体" panose="02010600030101010101" pitchFamily="2" charset="-122"/>
                <a:sym typeface="宋体" panose="02010600030101010101" pitchFamily="2" charset="-122"/>
              </a:rPr>
              <a:t>将分析期各项目的比重与上一期同项目比重进行对比，研究各项目的比重变动情况。</a:t>
            </a:r>
            <a:endParaRPr lang="en-US" altLang="zh-CN" sz="2000">
              <a:solidFill>
                <a:srgbClr val="000000"/>
              </a:solidFill>
              <a:latin typeface="宋体" panose="02010600030101010101" pitchFamily="2" charset="-122"/>
            </a:endParaRPr>
          </a:p>
        </p:txBody>
      </p:sp>
      <p:cxnSp>
        <p:nvCxnSpPr>
          <p:cNvPr id="12" name="直接连接符 11"/>
          <p:cNvCxnSpPr/>
          <p:nvPr/>
        </p:nvCxnSpPr>
        <p:spPr>
          <a:xfrm>
            <a:off x="220134" y="5464175"/>
            <a:ext cx="4847167" cy="0"/>
          </a:xfrm>
          <a:prstGeom prst="line">
            <a:avLst/>
          </a:prstGeom>
          <a:ln w="25400">
            <a:solidFill>
              <a:srgbClr val="013B6D"/>
            </a:solidFill>
            <a:prstDash val="sysDash"/>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bwMode="auto">
          <a:xfrm>
            <a:off x="4999567" y="2722564"/>
            <a:ext cx="1689100" cy="1266825"/>
            <a:chOff x="4395786" y="1147981"/>
            <a:chExt cx="1266825" cy="1266825"/>
          </a:xfrm>
        </p:grpSpPr>
        <p:sp>
          <p:nvSpPr>
            <p:cNvPr id="29" name="流程图: 摘录 28"/>
            <p:cNvSpPr/>
            <p:nvPr/>
          </p:nvSpPr>
          <p:spPr>
            <a:xfrm rot="5400000">
              <a:off x="4395786" y="1147981"/>
              <a:ext cx="1266825" cy="1266825"/>
            </a:xfrm>
            <a:prstGeom prst="flowChartExtract">
              <a:avLst/>
            </a:prstGeom>
            <a:gradFill>
              <a:gsLst>
                <a:gs pos="0">
                  <a:schemeClr val="bg1">
                    <a:lumMod val="85000"/>
                  </a:schemeClr>
                </a:gs>
                <a:gs pos="100000">
                  <a:schemeClr val="bg1"/>
                </a:gs>
              </a:gsLst>
              <a:lin ang="5400000" scaled="0"/>
            </a:gradFill>
            <a:ln w="25400">
              <a:gradFill>
                <a:gsLst>
                  <a:gs pos="0">
                    <a:schemeClr val="bg1"/>
                  </a:gs>
                  <a:gs pos="100000">
                    <a:schemeClr val="bg1">
                      <a:lumMod val="85000"/>
                    </a:schemeClr>
                  </a:gs>
                </a:gsLst>
                <a:lin ang="5400000" scaled="0"/>
              </a:gradFill>
            </a:ln>
            <a:effectLst>
              <a:outerShdw blurRad="203200" sx="102000" sy="102000" algn="ctr" rotWithShape="0">
                <a:prstClr val="black">
                  <a:alpha val="40000"/>
                </a:prstClr>
              </a:outerShdw>
            </a:effectLst>
          </p:spPr>
          <p:txBody>
            <a:bodyPr vert="eaVert" lIns="91439" tIns="45719" rIns="91439" bIns="45719"/>
            <a:lstStyle/>
            <a:p>
              <a:pPr eaLnBrk="1" hangingPunct="1">
                <a:defRPr/>
              </a:pPr>
              <a:r>
                <a:rPr lang="en-US" altLang="zh-CN" noProof="1">
                  <a:solidFill>
                    <a:srgbClr val="DD013F"/>
                  </a:solidFill>
                  <a:ea typeface="微软雅黑" panose="020B0503020204020204" pitchFamily="34" charset="-122"/>
                </a:rPr>
                <a:t>1</a:t>
              </a:r>
              <a:endParaRPr lang="en-US" altLang="zh-CN" noProof="1">
                <a:solidFill>
                  <a:srgbClr val="DD013F"/>
                </a:solidFill>
                <a:ea typeface="微软雅黑" panose="020B0503020204020204" pitchFamily="34" charset="-122"/>
              </a:endParaRPr>
            </a:p>
          </p:txBody>
        </p:sp>
        <p:sp>
          <p:nvSpPr>
            <p:cNvPr id="30" name="流程图: 摘录 29"/>
            <p:cNvSpPr/>
            <p:nvPr/>
          </p:nvSpPr>
          <p:spPr>
            <a:xfrm rot="5400000">
              <a:off x="4572158" y="1324353"/>
              <a:ext cx="914080" cy="914080"/>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altLang="zh-CN" sz="3600" noProof="1">
                  <a:solidFill>
                    <a:schemeClr val="accent6">
                      <a:lumMod val="50000"/>
                    </a:schemeClr>
                  </a:solidFill>
                  <a:latin typeface="微软雅黑" panose="020B0503020204020204" pitchFamily="34" charset="-122"/>
                  <a:ea typeface="微软雅黑" panose="020B0503020204020204" pitchFamily="34" charset="-122"/>
                </a:rPr>
                <a:t>1</a:t>
              </a:r>
              <a:endParaRPr lang="en-US" altLang="zh-CN" sz="3600" noProof="1">
                <a:solidFill>
                  <a:schemeClr val="accent6">
                    <a:lumMod val="50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bwMode="auto">
          <a:xfrm>
            <a:off x="5151967" y="3505200"/>
            <a:ext cx="1689100" cy="1266825"/>
            <a:chOff x="4510085" y="1930082"/>
            <a:chExt cx="1266825" cy="1266825"/>
          </a:xfrm>
        </p:grpSpPr>
        <p:sp>
          <p:nvSpPr>
            <p:cNvPr id="33" name="流程图: 摘录 32"/>
            <p:cNvSpPr/>
            <p:nvPr/>
          </p:nvSpPr>
          <p:spPr>
            <a:xfrm rot="16200000">
              <a:off x="4510085" y="1930082"/>
              <a:ext cx="1266825" cy="1266825"/>
            </a:xfrm>
            <a:prstGeom prst="flowChartExtract">
              <a:avLst/>
            </a:prstGeom>
            <a:gradFill>
              <a:gsLst>
                <a:gs pos="0">
                  <a:schemeClr val="bg1">
                    <a:lumMod val="85000"/>
                  </a:schemeClr>
                </a:gs>
                <a:gs pos="100000">
                  <a:schemeClr val="bg1"/>
                </a:gs>
              </a:gsLst>
              <a:lin ang="5400000" scaled="0"/>
            </a:gradFill>
            <a:ln w="25400">
              <a:gradFill>
                <a:gsLst>
                  <a:gs pos="0">
                    <a:schemeClr val="bg1"/>
                  </a:gs>
                  <a:gs pos="98000">
                    <a:schemeClr val="bg1">
                      <a:lumMod val="85000"/>
                    </a:schemeClr>
                  </a:gs>
                </a:gsLst>
                <a:lin ang="5400000" scaled="0"/>
              </a:gradFill>
            </a:ln>
            <a:effectLst>
              <a:outerShdw blurRad="63500" sx="102000" sy="102000" algn="ctr" rotWithShape="0">
                <a:prstClr val="black">
                  <a:alpha val="40000"/>
                </a:prstClr>
              </a:outerShdw>
            </a:effectLst>
          </p:spPr>
          <p:txBody>
            <a:bodyPr vert="eaVert" lIns="91439" tIns="45719" rIns="91439" bIns="45719"/>
            <a:lstStyle/>
            <a:p>
              <a:pPr eaLnBrk="1" hangingPunct="1">
                <a:defRPr/>
              </a:pPr>
              <a:r>
                <a:rPr lang="en-US" altLang="zh-CN" noProof="1">
                  <a:solidFill>
                    <a:srgbClr val="DD013F"/>
                  </a:solidFill>
                  <a:ea typeface="微软雅黑" panose="020B0503020204020204" pitchFamily="34" charset="-122"/>
                </a:rPr>
                <a:t>2</a:t>
              </a:r>
              <a:endParaRPr lang="en-US" altLang="zh-CN" noProof="1">
                <a:solidFill>
                  <a:srgbClr val="DD013F"/>
                </a:solidFill>
                <a:ea typeface="微软雅黑" panose="020B0503020204020204" pitchFamily="34" charset="-122"/>
              </a:endParaRPr>
            </a:p>
          </p:txBody>
        </p:sp>
        <p:sp>
          <p:nvSpPr>
            <p:cNvPr id="34" name="流程图: 摘录 33"/>
            <p:cNvSpPr/>
            <p:nvPr/>
          </p:nvSpPr>
          <p:spPr>
            <a:xfrm rot="16200000" flipH="1">
              <a:off x="4686298" y="2106295"/>
              <a:ext cx="914400" cy="914400"/>
            </a:xfrm>
            <a:prstGeom prst="flowChartExtra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en-US" altLang="zh-CN" sz="3600" noProof="1">
                  <a:solidFill>
                    <a:schemeClr val="accent6">
                      <a:lumMod val="50000"/>
                    </a:schemeClr>
                  </a:solidFill>
                  <a:latin typeface="微软雅黑" panose="020B0503020204020204" pitchFamily="34" charset="-122"/>
                  <a:ea typeface="微软雅黑" panose="020B0503020204020204" pitchFamily="34" charset="-122"/>
                </a:rPr>
                <a:t>2</a:t>
              </a:r>
              <a:endParaRPr lang="en-US" altLang="zh-CN" sz="3600" noProof="1">
                <a:solidFill>
                  <a:schemeClr val="accent6">
                    <a:lumMod val="50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bwMode="auto">
          <a:xfrm>
            <a:off x="4999567" y="4273551"/>
            <a:ext cx="1689100" cy="1266825"/>
            <a:chOff x="4395786" y="2698437"/>
            <a:chExt cx="1266825" cy="1266825"/>
          </a:xfrm>
        </p:grpSpPr>
        <p:sp>
          <p:nvSpPr>
            <p:cNvPr id="36" name="流程图: 摘录 35"/>
            <p:cNvSpPr/>
            <p:nvPr/>
          </p:nvSpPr>
          <p:spPr>
            <a:xfrm rot="5400000">
              <a:off x="4395786" y="2698437"/>
              <a:ext cx="1266825" cy="1266825"/>
            </a:xfrm>
            <a:prstGeom prst="flowChartExtract">
              <a:avLst/>
            </a:prstGeom>
            <a:gradFill>
              <a:gsLst>
                <a:gs pos="0">
                  <a:schemeClr val="bg1">
                    <a:lumMod val="85000"/>
                  </a:schemeClr>
                </a:gs>
                <a:gs pos="98000">
                  <a:schemeClr val="bg1"/>
                </a:gs>
              </a:gsLst>
              <a:lin ang="5400000" scaled="0"/>
            </a:gradFill>
            <a:ln w="25400">
              <a:gradFill>
                <a:gsLst>
                  <a:gs pos="0">
                    <a:schemeClr val="bg1"/>
                  </a:gs>
                  <a:gs pos="100000">
                    <a:schemeClr val="bg1">
                      <a:lumMod val="85000"/>
                    </a:schemeClr>
                  </a:gs>
                </a:gsLst>
                <a:lin ang="5400000" scaled="0"/>
              </a:gradFill>
            </a:ln>
            <a:effectLst>
              <a:outerShdw blurRad="203200" sx="102000" sy="102000" algn="ctr" rotWithShape="0">
                <a:prstClr val="black">
                  <a:alpha val="40000"/>
                </a:prstClr>
              </a:outerShdw>
            </a:effectLst>
          </p:spPr>
          <p:txBody>
            <a:bodyPr vert="eaVert" lIns="91439" tIns="45719" rIns="91439" bIns="45719"/>
            <a:lstStyle/>
            <a:p>
              <a:pPr eaLnBrk="1" hangingPunct="1">
                <a:defRPr/>
              </a:pPr>
              <a:r>
                <a:rPr lang="en-US" altLang="zh-CN" noProof="1">
                  <a:solidFill>
                    <a:srgbClr val="DD013F"/>
                  </a:solidFill>
                  <a:ea typeface="微软雅黑" panose="020B0503020204020204" pitchFamily="34" charset="-122"/>
                </a:rPr>
                <a:t>3</a:t>
              </a:r>
              <a:endParaRPr lang="en-US" altLang="zh-CN" noProof="1">
                <a:solidFill>
                  <a:srgbClr val="DD013F"/>
                </a:solidFill>
                <a:ea typeface="微软雅黑" panose="020B0503020204020204" pitchFamily="34" charset="-122"/>
              </a:endParaRPr>
            </a:p>
          </p:txBody>
        </p:sp>
        <p:sp>
          <p:nvSpPr>
            <p:cNvPr id="37" name="流程图: 摘录 36"/>
            <p:cNvSpPr/>
            <p:nvPr/>
          </p:nvSpPr>
          <p:spPr>
            <a:xfrm rot="5400000">
              <a:off x="4572158" y="2874809"/>
              <a:ext cx="914080" cy="914080"/>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altLang="zh-CN" sz="3600" noProof="1">
                  <a:solidFill>
                    <a:schemeClr val="accent6">
                      <a:lumMod val="50000"/>
                    </a:schemeClr>
                  </a:solidFill>
                  <a:latin typeface="微软雅黑" panose="020B0503020204020204" pitchFamily="34" charset="-122"/>
                  <a:ea typeface="微软雅黑" panose="020B0503020204020204" pitchFamily="34" charset="-122"/>
                </a:rPr>
                <a:t>3</a:t>
              </a:r>
              <a:endParaRPr lang="en-US" altLang="zh-CN" sz="3600" noProof="1">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3" name="TextBox 2"/>
          <p:cNvSpPr txBox="1">
            <a:spLocks noChangeArrowheads="1"/>
          </p:cNvSpPr>
          <p:nvPr/>
        </p:nvSpPr>
        <p:spPr bwMode="auto">
          <a:xfrm>
            <a:off x="6828367" y="3681414"/>
            <a:ext cx="4953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zh-CN" sz="2000">
                <a:solidFill>
                  <a:srgbClr val="000000"/>
                </a:solidFill>
                <a:latin typeface="宋体" panose="02010600030101010101" pitchFamily="2" charset="-122"/>
                <a:sym typeface="宋体" panose="02010600030101010101" pitchFamily="2" charset="-122"/>
              </a:rPr>
              <a:t>通过各项目的占比，分析其在企业经营中的重要性。</a:t>
            </a:r>
            <a:endParaRPr lang="zh-CN" altLang="zh-CN" sz="2000">
              <a:solidFill>
                <a:srgbClr val="000000"/>
              </a:solidFill>
              <a:latin typeface="宋体" panose="02010600030101010101" pitchFamily="2" charset="-122"/>
              <a:sym typeface="宋体" panose="02010600030101010101" pitchFamily="2" charset="-122"/>
            </a:endParaRPr>
          </a:p>
        </p:txBody>
      </p:sp>
      <p:cxnSp>
        <p:nvCxnSpPr>
          <p:cNvPr id="7" name="直接连接符 6"/>
          <p:cNvCxnSpPr/>
          <p:nvPr/>
        </p:nvCxnSpPr>
        <p:spPr>
          <a:xfrm>
            <a:off x="6955367" y="4387850"/>
            <a:ext cx="4751917" cy="0"/>
          </a:xfrm>
          <a:prstGeom prst="line">
            <a:avLst/>
          </a:prstGeom>
          <a:ln w="25400">
            <a:solidFill>
              <a:srgbClr val="013B6D"/>
            </a:solidFill>
            <a:prstDash val="sysDash"/>
          </a:ln>
        </p:spPr>
        <p:style>
          <a:lnRef idx="1">
            <a:schemeClr val="accent1"/>
          </a:lnRef>
          <a:fillRef idx="0">
            <a:schemeClr val="accent1"/>
          </a:fillRef>
          <a:effectRef idx="0">
            <a:schemeClr val="accent1"/>
          </a:effectRef>
          <a:fontRef idx="minor">
            <a:schemeClr val="tx1"/>
          </a:fontRef>
        </p:style>
      </p:cxnSp>
      <p:sp>
        <p:nvSpPr>
          <p:cNvPr id="23571" name="文本框 99"/>
          <p:cNvSpPr txBox="1">
            <a:spLocks noChangeArrowheads="1"/>
          </p:cNvSpPr>
          <p:nvPr/>
        </p:nvSpPr>
        <p:spPr bwMode="auto">
          <a:xfrm>
            <a:off x="2263775" y="1790968"/>
            <a:ext cx="938318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400" dirty="0">
                <a:solidFill>
                  <a:srgbClr val="000000"/>
                </a:solidFill>
                <a:latin typeface="宋体" panose="02010600030101010101" pitchFamily="2" charset="-122"/>
              </a:rPr>
              <a:t>垂直分析，又称纵向分析，实质上是结构分析。</a:t>
            </a:r>
            <a:endParaRPr lang="zh-CN" altLang="en-US" sz="2400" dirty="0">
              <a:solidFill>
                <a:srgbClr val="000000"/>
              </a:solidFill>
              <a:latin typeface="宋体" panose="02010600030101010101" pitchFamily="2" charset="-122"/>
            </a:endParaRP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2"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right)">
                                      <p:cBhvr>
                                        <p:cTn id="32" dur="500"/>
                                        <p:tgtEl>
                                          <p:spTgt spid="31"/>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ppt_x</p:attrName>
                                        </p:attrNameLst>
                                      </p:cBhvr>
                                      <p:tavLst>
                                        <p:tav tm="0">
                                          <p:val>
                                            <p:strVal val="#ppt_x"/>
                                          </p:val>
                                        </p:tav>
                                        <p:tav tm="100000">
                                          <p:val>
                                            <p:strVal val="#ppt_x"/>
                                          </p:val>
                                        </p:tav>
                                      </p:tavLst>
                                    </p:anim>
                                    <p:anim calcmode="lin" valueType="num">
                                      <p:cBhvr>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ppt_x</p:attrName>
                                        </p:attrNameLst>
                                      </p:cBhvr>
                                      <p:tavLst>
                                        <p:tav tm="0">
                                          <p:val>
                                            <p:strVal val="#ppt_x"/>
                                          </p:val>
                                        </p:tav>
                                        <p:tav tm="100000">
                                          <p:val>
                                            <p:strVal val="#ppt_x"/>
                                          </p:val>
                                        </p:tav>
                                      </p:tavLst>
                                    </p:anim>
                                    <p:anim calcmode="lin" valueType="num">
                                      <p:cBhvr>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p:bldP spid="9"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rgbClr val="F8F8F8"/>
                </a:solidFill>
                <a:latin typeface="微软雅黑" panose="020B0503020204020204" pitchFamily="34" charset="-122"/>
                <a:ea typeface="微软雅黑" panose="020B0503020204020204" pitchFamily="34" charset="-122"/>
                <a:sym typeface="宋体" panose="02010600030101010101" pitchFamily="2" charset="-122"/>
              </a:rPr>
              <a:t> 财务报表分析的内容和程序</a:t>
            </a:r>
            <a:endParaRPr lang="zh-CN" altLang="en-US" sz="100" b="1">
              <a:solidFill>
                <a:srgbClr val="F8F8F8"/>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50000"/>
              </a:lnSpc>
            </a:pPr>
            <a:endParaRPr lang="zh-CN" altLang="en-US" sz="100" b="1">
              <a:solidFill>
                <a:srgbClr val="F8F8F8"/>
              </a:solidFill>
              <a:latin typeface="微软雅黑" panose="020B0503020204020204" pitchFamily="34" charset="-122"/>
              <a:ea typeface="微软雅黑" panose="020B0503020204020204" pitchFamily="34" charset="-122"/>
            </a:endParaRPr>
          </a:p>
        </p:txBody>
      </p:sp>
      <p:grpSp>
        <p:nvGrpSpPr>
          <p:cNvPr id="2"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24580"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24582" name="Rectangle 3"/>
          <p:cNvSpPr>
            <a:spLocks noChangeArrowheads="1"/>
          </p:cNvSpPr>
          <p:nvPr/>
        </p:nvSpPr>
        <p:spPr bwMode="auto">
          <a:xfrm>
            <a:off x="10672059" y="705573"/>
            <a:ext cx="1519941"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spAutoFit/>
          </a:bodyPr>
          <a:lstStyle/>
          <a:p>
            <a:pPr indent="254000" algn="r" eaLnBrk="1" hangingPunct="1"/>
            <a:r>
              <a:rPr lang="en-US" altLang="zh-CN" sz="1000">
                <a:ea typeface="Times"/>
                <a:cs typeface="Times"/>
              </a:rPr>
              <a:t>                   </a:t>
            </a:r>
            <a:r>
              <a:rPr lang="zh-CN" altLang="en-US" sz="1000">
                <a:latin typeface="Times"/>
                <a:ea typeface="方正书宋简体"/>
                <a:cs typeface="方正书宋简体"/>
              </a:rPr>
              <a:t>（</a:t>
            </a:r>
            <a:r>
              <a:rPr lang="en-US" altLang="zh-CN" sz="1000">
                <a:ea typeface="Times"/>
                <a:cs typeface="Times"/>
              </a:rPr>
              <a:t>7-1-2</a:t>
            </a:r>
            <a:r>
              <a:rPr lang="zh-CN" altLang="en-US" sz="1000">
                <a:latin typeface="Times"/>
                <a:ea typeface="方正书宋简体"/>
                <a:cs typeface="方正书宋简体"/>
              </a:rPr>
              <a:t>）</a:t>
            </a:r>
            <a:endParaRPr lang="zh-CN" altLang="en-US"/>
          </a:p>
        </p:txBody>
      </p:sp>
      <p:sp>
        <p:nvSpPr>
          <p:cNvPr id="32" name="矩形 31"/>
          <p:cNvSpPr>
            <a:spLocks noChangeArrowheads="1"/>
          </p:cNvSpPr>
          <p:nvPr/>
        </p:nvSpPr>
        <p:spPr bwMode="auto">
          <a:xfrm>
            <a:off x="7158567" y="2151063"/>
            <a:ext cx="152611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2400">
                <a:solidFill>
                  <a:schemeClr val="accent1"/>
                </a:solidFill>
                <a:latin typeface="宋体" panose="02010600030101010101" pitchFamily="2" charset="-122"/>
              </a:rPr>
              <a:t>自主学习法</a:t>
            </a:r>
            <a:endParaRPr lang="zh-CN" altLang="en-US" sz="2400">
              <a:solidFill>
                <a:schemeClr val="accent1"/>
              </a:solidFill>
              <a:latin typeface="宋体" panose="02010600030101010101" pitchFamily="2" charset="-122"/>
            </a:endParaRPr>
          </a:p>
        </p:txBody>
      </p:sp>
      <p:sp>
        <p:nvSpPr>
          <p:cNvPr id="24584" name="矩形 25"/>
          <p:cNvSpPr>
            <a:spLocks noChangeArrowheads="1"/>
          </p:cNvSpPr>
          <p:nvPr/>
        </p:nvSpPr>
        <p:spPr bwMode="auto">
          <a:xfrm>
            <a:off x="4847167" y="2420939"/>
            <a:ext cx="7188200" cy="1938337"/>
          </a:xfrm>
          <a:prstGeom prst="rect">
            <a:avLst/>
          </a:prstGeom>
          <a:noFill/>
          <a:ln w="9525">
            <a:solidFill>
              <a:schemeClr val="accent1"/>
            </a:solidFill>
            <a:round/>
          </a:ln>
          <a:extLst>
            <a:ext uri="{909E8E84-426E-40DD-AFC4-6F175D3DCCD1}">
              <a14:hiddenFill xmlns:a14="http://schemas.microsoft.com/office/drawing/2010/main">
                <a:solidFill>
                  <a:srgbClr val="FFFFFF"/>
                </a:solidFill>
              </a14:hiddenFill>
            </a:ext>
          </a:extLst>
        </p:spPr>
        <p:txBody>
          <a:bodyPr>
            <a:spAutoFit/>
          </a:bodyPr>
          <a:lstStyle/>
          <a:p>
            <a:pPr eaLnBrk="1" hangingPunct="1">
              <a:lnSpc>
                <a:spcPct val="150000"/>
              </a:lnSpc>
            </a:pPr>
            <a:r>
              <a:rPr lang="zh-CN" altLang="zh-CN" sz="2000">
                <a:solidFill>
                  <a:srgbClr val="000000"/>
                </a:solidFill>
                <a:latin typeface="宋体" panose="02010600030101010101" pitchFamily="2" charset="-122"/>
                <a:sym typeface="宋体" panose="02010600030101010101" pitchFamily="2" charset="-122"/>
              </a:rPr>
              <a:t>在进行垂直分析时，通常有一个约定俗成规则：</a:t>
            </a:r>
            <a:endParaRPr lang="en-US" altLang="zh-CN" sz="2000">
              <a:solidFill>
                <a:srgbClr val="000000"/>
              </a:solidFill>
              <a:latin typeface="宋体" panose="02010600030101010101" pitchFamily="2" charset="-122"/>
            </a:endParaRPr>
          </a:p>
          <a:p>
            <a:pPr eaLnBrk="1" hangingPunct="1">
              <a:lnSpc>
                <a:spcPct val="150000"/>
              </a:lnSpc>
            </a:pPr>
            <a:r>
              <a:rPr lang="zh-CN" altLang="zh-CN" sz="2000">
                <a:solidFill>
                  <a:srgbClr val="000000"/>
                </a:solidFill>
                <a:latin typeface="宋体" panose="02010600030101010101" pitchFamily="2" charset="-122"/>
                <a:sym typeface="宋体" panose="02010600030101010101" pitchFamily="2" charset="-122"/>
              </a:rPr>
              <a:t>（</a:t>
            </a:r>
            <a:r>
              <a:rPr lang="en-US" altLang="zh-CN" sz="2000">
                <a:solidFill>
                  <a:srgbClr val="000000"/>
                </a:solidFill>
                <a:latin typeface="宋体" panose="02010600030101010101" pitchFamily="2" charset="-122"/>
                <a:sym typeface="宋体" panose="02010600030101010101" pitchFamily="2" charset="-122"/>
              </a:rPr>
              <a:t>1</a:t>
            </a:r>
            <a:r>
              <a:rPr lang="zh-CN" altLang="zh-CN" sz="2000">
                <a:solidFill>
                  <a:srgbClr val="000000"/>
                </a:solidFill>
                <a:latin typeface="宋体" panose="02010600030101010101" pitchFamily="2" charset="-122"/>
                <a:sym typeface="宋体" panose="02010600030101010101" pitchFamily="2" charset="-122"/>
              </a:rPr>
              <a:t>）资产负债表中的资产总额设定为100%；</a:t>
            </a:r>
            <a:br>
              <a:rPr lang="en-US" altLang="zh-CN" sz="2000">
                <a:solidFill>
                  <a:srgbClr val="000000"/>
                </a:solidFill>
                <a:latin typeface="宋体" panose="02010600030101010101" pitchFamily="2" charset="-122"/>
                <a:sym typeface="宋体" panose="02010600030101010101" pitchFamily="2" charset="-122"/>
              </a:rPr>
            </a:br>
            <a:r>
              <a:rPr lang="zh-CN" altLang="zh-CN" sz="2000">
                <a:solidFill>
                  <a:srgbClr val="000000"/>
                </a:solidFill>
                <a:latin typeface="宋体" panose="02010600030101010101" pitchFamily="2" charset="-122"/>
                <a:sym typeface="宋体" panose="02010600030101010101" pitchFamily="2" charset="-122"/>
              </a:rPr>
              <a:t>（</a:t>
            </a:r>
            <a:r>
              <a:rPr lang="en-US" altLang="zh-CN" sz="2000">
                <a:solidFill>
                  <a:srgbClr val="000000"/>
                </a:solidFill>
                <a:latin typeface="宋体" panose="02010600030101010101" pitchFamily="2" charset="-122"/>
                <a:sym typeface="宋体" panose="02010600030101010101" pitchFamily="2" charset="-122"/>
              </a:rPr>
              <a:t>2</a:t>
            </a:r>
            <a:r>
              <a:rPr lang="zh-CN" altLang="zh-CN" sz="2000">
                <a:solidFill>
                  <a:srgbClr val="000000"/>
                </a:solidFill>
                <a:latin typeface="宋体" panose="02010600030101010101" pitchFamily="2" charset="-122"/>
                <a:sym typeface="宋体" panose="02010600030101010101" pitchFamily="2" charset="-122"/>
              </a:rPr>
              <a:t>）利润表中的营业总收入设定为100%；</a:t>
            </a:r>
            <a:br>
              <a:rPr lang="en-US" altLang="zh-CN" sz="2000">
                <a:solidFill>
                  <a:srgbClr val="000000"/>
                </a:solidFill>
                <a:latin typeface="宋体" panose="02010600030101010101" pitchFamily="2" charset="-122"/>
                <a:sym typeface="宋体" panose="02010600030101010101" pitchFamily="2" charset="-122"/>
              </a:rPr>
            </a:br>
            <a:r>
              <a:rPr lang="zh-CN" altLang="zh-CN" sz="2000">
                <a:solidFill>
                  <a:srgbClr val="000000"/>
                </a:solidFill>
                <a:latin typeface="宋体" panose="02010600030101010101" pitchFamily="2" charset="-122"/>
                <a:sym typeface="宋体" panose="02010600030101010101" pitchFamily="2" charset="-122"/>
              </a:rPr>
              <a:t>（</a:t>
            </a:r>
            <a:r>
              <a:rPr lang="en-US" altLang="zh-CN" sz="2000">
                <a:solidFill>
                  <a:srgbClr val="000000"/>
                </a:solidFill>
                <a:latin typeface="宋体" panose="02010600030101010101" pitchFamily="2" charset="-122"/>
                <a:sym typeface="宋体" panose="02010600030101010101" pitchFamily="2" charset="-122"/>
              </a:rPr>
              <a:t>3</a:t>
            </a:r>
            <a:r>
              <a:rPr lang="zh-CN" altLang="zh-CN" sz="2000">
                <a:solidFill>
                  <a:srgbClr val="000000"/>
                </a:solidFill>
                <a:latin typeface="宋体" panose="02010600030101010101" pitchFamily="2" charset="-122"/>
                <a:sym typeface="宋体" panose="02010600030101010101" pitchFamily="2" charset="-122"/>
              </a:rPr>
              <a:t>）现金流量表中现金流入总额设定为100%。</a:t>
            </a:r>
            <a:endParaRPr lang="zh-CN" altLang="en-US" sz="2000">
              <a:solidFill>
                <a:srgbClr val="000000"/>
              </a:solidFill>
              <a:latin typeface="宋体" panose="02010600030101010101" pitchFamily="2" charset="-122"/>
            </a:endParaRPr>
          </a:p>
        </p:txBody>
      </p:sp>
      <p:pic>
        <p:nvPicPr>
          <p:cNvPr id="24585" name="http://photo-static-api.fotomore.com/creative/vcg/400/new/VCG211248886946.jpg" descr="&amp;pky270_sjzg_VCG211248886946&amp;2&amp;src_rpledit_likech&amp;"/>
          <p:cNvPicPr>
            <a:picLocks noChangeAspect="1" noChangeArrowheads="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83634" y="2549526"/>
            <a:ext cx="4246033"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接连接符 22"/>
          <p:cNvCxnSpPr/>
          <p:nvPr/>
        </p:nvCxnSpPr>
        <p:spPr>
          <a:xfrm flipH="1">
            <a:off x="4751917" y="2243138"/>
            <a:ext cx="0" cy="3059112"/>
          </a:xfrm>
          <a:prstGeom prst="line">
            <a:avLst/>
          </a:prstGeom>
          <a:solidFill>
            <a:schemeClr val="accent1"/>
          </a:solidFill>
          <a:ln w="22225" cap="flat" cmpd="sng" algn="ctr">
            <a:solidFill>
              <a:schemeClr val="accent6">
                <a:lumMod val="50000"/>
              </a:schemeClr>
            </a:solidFill>
            <a:prstDash val="dash"/>
            <a:round/>
            <a:headEnd type="none" w="med" len="med"/>
            <a:tailEnd type="none" w="med" len="med"/>
          </a:ln>
        </p:spPr>
      </p:cxnSp>
      <p:sp>
        <p:nvSpPr>
          <p:cNvPr id="24587" name="矩形 2"/>
          <p:cNvSpPr>
            <a:spLocks noChangeArrowheads="1"/>
          </p:cNvSpPr>
          <p:nvPr/>
        </p:nvSpPr>
        <p:spPr bwMode="auto">
          <a:xfrm>
            <a:off x="603251" y="992188"/>
            <a:ext cx="10272183" cy="6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Font typeface="Wingdings" panose="05000000000000000000" pitchFamily="2" charset="2"/>
              <a:buNone/>
            </a:pPr>
            <a:r>
              <a:rPr lang="zh-CN" altLang="zh-CN" sz="2800" b="1" dirty="0" smtClean="0">
                <a:solidFill>
                  <a:srgbClr val="000000"/>
                </a:solidFill>
                <a:latin typeface="宋体" panose="02010600030101010101" pitchFamily="2" charset="-122"/>
              </a:rPr>
              <a:t>垂直分析</a:t>
            </a:r>
            <a:r>
              <a:rPr lang="zh-CN" altLang="en-US" sz="2800" b="1" dirty="0" smtClean="0">
                <a:solidFill>
                  <a:srgbClr val="000000"/>
                </a:solidFill>
                <a:latin typeface="宋体" panose="02010600030101010101" pitchFamily="2" charset="-122"/>
              </a:rPr>
              <a:t>法</a:t>
            </a:r>
            <a:endParaRPr lang="en-US" altLang="zh-CN" sz="2800" dirty="0"/>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par>
                                <p:cTn id="20" presetID="3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400" fill="hold"/>
                                        <p:tgtEl>
                                          <p:spTgt spid="32"/>
                                        </p:tgtEl>
                                        <p:attrNameLst>
                                          <p:attrName>ppt_w</p:attrName>
                                        </p:attrNameLst>
                                      </p:cBhvr>
                                      <p:tavLst>
                                        <p:tav tm="0">
                                          <p:val>
                                            <p:fltVal val="0"/>
                                          </p:val>
                                        </p:tav>
                                        <p:tav tm="100000">
                                          <p:val>
                                            <p:strVal val="#ppt_w"/>
                                          </p:val>
                                        </p:tav>
                                      </p:tavLst>
                                    </p:anim>
                                    <p:anim calcmode="lin" valueType="num">
                                      <p:cBhvr>
                                        <p:cTn id="23" dur="400" fill="hold"/>
                                        <p:tgtEl>
                                          <p:spTgt spid="32"/>
                                        </p:tgtEl>
                                        <p:attrNameLst>
                                          <p:attrName>ppt_h</p:attrName>
                                        </p:attrNameLst>
                                      </p:cBhvr>
                                      <p:tavLst>
                                        <p:tav tm="0">
                                          <p:val>
                                            <p:fltVal val="0"/>
                                          </p:val>
                                        </p:tav>
                                        <p:tav tm="100000">
                                          <p:val>
                                            <p:strVal val="#ppt_h"/>
                                          </p:val>
                                        </p:tav>
                                      </p:tavLst>
                                    </p:anim>
                                    <p:anim calcmode="lin" valueType="num">
                                      <p:cBhvr>
                                        <p:cTn id="24" dur="400" fill="hold"/>
                                        <p:tgtEl>
                                          <p:spTgt spid="32"/>
                                        </p:tgtEl>
                                        <p:attrNameLst>
                                          <p:attrName>style.rotation</p:attrName>
                                        </p:attrNameLst>
                                      </p:cBhvr>
                                      <p:tavLst>
                                        <p:tav tm="0">
                                          <p:val>
                                            <p:fltVal val="90"/>
                                          </p:val>
                                        </p:tav>
                                        <p:tav tm="100000">
                                          <p:val>
                                            <p:fltVal val="0"/>
                                          </p:val>
                                        </p:tav>
                                      </p:tavLst>
                                    </p:anim>
                                    <p:animEffect transition="in" filter="fade">
                                      <p:cBhvr>
                                        <p:cTn id="25"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rgbClr val="F8F8F8"/>
                </a:solidFill>
                <a:latin typeface="微软雅黑" panose="020B0503020204020204" pitchFamily="34" charset="-122"/>
                <a:ea typeface="微软雅黑" panose="020B0503020204020204" pitchFamily="34" charset="-122"/>
                <a:sym typeface="宋体" panose="02010600030101010101" pitchFamily="2" charset="-122"/>
              </a:rPr>
              <a:t> 比较分析法</a:t>
            </a:r>
            <a:endParaRPr lang="zh-CN" altLang="en-US" sz="100" b="1">
              <a:solidFill>
                <a:srgbClr val="F8F8F8"/>
              </a:solidFill>
              <a:latin typeface="微软雅黑" panose="020B0503020204020204" pitchFamily="34" charset="-122"/>
              <a:ea typeface="微软雅黑" panose="020B0503020204020204" pitchFamily="34" charset="-122"/>
            </a:endParaRPr>
          </a:p>
          <a:p>
            <a:pPr eaLnBrk="1" hangingPunct="1">
              <a:lnSpc>
                <a:spcPct val="150000"/>
              </a:lnSpc>
            </a:pPr>
            <a:endParaRPr lang="zh-CN" altLang="en-US" sz="100" b="1">
              <a:solidFill>
                <a:srgbClr val="F8F8F8"/>
              </a:solidFill>
              <a:latin typeface="微软雅黑" panose="020B0503020204020204" pitchFamily="34" charset="-122"/>
              <a:ea typeface="微软雅黑" panose="020B0503020204020204" pitchFamily="34" charset="-122"/>
            </a:endParaRPr>
          </a:p>
        </p:txBody>
      </p:sp>
      <p:grpSp>
        <p:nvGrpSpPr>
          <p:cNvPr id="2"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45060"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45062" name="Rectangle 3"/>
          <p:cNvSpPr>
            <a:spLocks noChangeArrowheads="1"/>
          </p:cNvSpPr>
          <p:nvPr/>
        </p:nvSpPr>
        <p:spPr bwMode="auto">
          <a:xfrm>
            <a:off x="10672059" y="705573"/>
            <a:ext cx="1519941" cy="2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nchor="ctr">
            <a:spAutoFit/>
          </a:bodyPr>
          <a:lstStyle/>
          <a:p>
            <a:pPr indent="254000" algn="r" eaLnBrk="1" hangingPunct="1"/>
            <a:r>
              <a:rPr lang="en-US" altLang="zh-CN" sz="1000">
                <a:ea typeface="Times"/>
                <a:cs typeface="Times"/>
              </a:rPr>
              <a:t>                   </a:t>
            </a:r>
            <a:r>
              <a:rPr lang="zh-CN" altLang="en-US" sz="1000">
                <a:latin typeface="Times"/>
                <a:ea typeface="方正书宋简体"/>
                <a:cs typeface="方正书宋简体"/>
              </a:rPr>
              <a:t>（</a:t>
            </a:r>
            <a:r>
              <a:rPr lang="en-US" altLang="zh-CN" sz="1000">
                <a:ea typeface="Times"/>
                <a:cs typeface="Times"/>
              </a:rPr>
              <a:t>7-1-2</a:t>
            </a:r>
            <a:r>
              <a:rPr lang="zh-CN" altLang="en-US" sz="1000">
                <a:latin typeface="Times"/>
                <a:ea typeface="方正书宋简体"/>
                <a:cs typeface="方正书宋简体"/>
              </a:rPr>
              <a:t>）</a:t>
            </a:r>
            <a:endParaRPr lang="zh-CN" altLang="en-US"/>
          </a:p>
        </p:txBody>
      </p:sp>
      <p:sp>
        <p:nvSpPr>
          <p:cNvPr id="27" name="矩形 26"/>
          <p:cNvSpPr/>
          <p:nvPr/>
        </p:nvSpPr>
        <p:spPr>
          <a:xfrm>
            <a:off x="478367" y="1223964"/>
            <a:ext cx="4253087" cy="523220"/>
          </a:xfrm>
          <a:prstGeom prst="rect">
            <a:avLst/>
          </a:prstGeom>
        </p:spPr>
        <p:txBody>
          <a:bodyPr wrap="none">
            <a:spAutoFit/>
          </a:bodyPr>
          <a:lstStyle/>
          <a:p>
            <a:pPr marL="457200" indent="-457200" eaLnBrk="1" hangingPunct="1">
              <a:buFont typeface="Wingdings" panose="05000000000000000000" pitchFamily="2" charset="2"/>
              <a:buChar char="ü"/>
              <a:defRPr/>
            </a:pPr>
            <a:r>
              <a:rPr lang="zh-CN" altLang="en-US" sz="2800" b="1" noProof="1">
                <a:solidFill>
                  <a:schemeClr val="accent6">
                    <a:lumMod val="50000"/>
                  </a:schemeClr>
                </a:solidFill>
                <a:latin typeface="+mn-ea"/>
                <a:ea typeface="+mn-ea"/>
              </a:rPr>
              <a:t>比较分析法的注意事项</a:t>
            </a:r>
            <a:endParaRPr lang="zh-CN" altLang="en-US" sz="2800" b="1" noProof="1">
              <a:solidFill>
                <a:schemeClr val="accent6">
                  <a:lumMod val="50000"/>
                </a:schemeClr>
              </a:solidFill>
              <a:latin typeface="+mn-ea"/>
              <a:ea typeface="+mn-ea"/>
            </a:endParaRPr>
          </a:p>
        </p:txBody>
      </p:sp>
      <p:sp>
        <p:nvSpPr>
          <p:cNvPr id="32" name="矩形 31"/>
          <p:cNvSpPr>
            <a:spLocks noChangeArrowheads="1"/>
          </p:cNvSpPr>
          <p:nvPr/>
        </p:nvSpPr>
        <p:spPr bwMode="auto">
          <a:xfrm>
            <a:off x="7158567" y="2151063"/>
            <a:ext cx="152611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2400">
                <a:solidFill>
                  <a:schemeClr val="accent1"/>
                </a:solidFill>
                <a:latin typeface="宋体" panose="02010600030101010101" pitchFamily="2" charset="-122"/>
              </a:rPr>
              <a:t>自主学习法</a:t>
            </a:r>
            <a:endParaRPr lang="zh-CN" altLang="en-US" sz="2400">
              <a:solidFill>
                <a:schemeClr val="accent1"/>
              </a:solidFill>
              <a:latin typeface="宋体" panose="02010600030101010101" pitchFamily="2" charset="-122"/>
            </a:endParaRPr>
          </a:p>
        </p:txBody>
      </p:sp>
      <p:sp>
        <p:nvSpPr>
          <p:cNvPr id="45065" name="矩形 25"/>
          <p:cNvSpPr>
            <a:spLocks noChangeArrowheads="1"/>
          </p:cNvSpPr>
          <p:nvPr/>
        </p:nvSpPr>
        <p:spPr bwMode="auto">
          <a:xfrm>
            <a:off x="5120217" y="2151064"/>
            <a:ext cx="6728883" cy="2400657"/>
          </a:xfrm>
          <a:prstGeom prst="rect">
            <a:avLst/>
          </a:prstGeom>
          <a:noFill/>
          <a:ln w="9525">
            <a:solidFill>
              <a:schemeClr val="accent1"/>
            </a:solidFill>
            <a:round/>
          </a:ln>
          <a:extLst>
            <a:ext uri="{909E8E84-426E-40DD-AFC4-6F175D3DCCD1}">
              <a14:hiddenFill xmlns:a14="http://schemas.microsoft.com/office/drawing/2010/main">
                <a:solidFill>
                  <a:srgbClr val="FFFFFF"/>
                </a:solidFill>
              </a14:hiddenFill>
            </a:ext>
          </a:extLst>
        </p:spPr>
        <p:txBody>
          <a:bodyPr>
            <a:spAutoFit/>
          </a:bodyPr>
          <a:lstStyle/>
          <a:p>
            <a:pPr eaLnBrk="1" hangingPunct="1">
              <a:lnSpc>
                <a:spcPct val="150000"/>
              </a:lnSpc>
            </a:pPr>
            <a:r>
              <a:rPr lang="zh-CN" altLang="zh-CN" sz="2000">
                <a:solidFill>
                  <a:srgbClr val="000000"/>
                </a:solidFill>
                <a:latin typeface="宋体" panose="02010600030101010101" pitchFamily="2" charset="-122"/>
                <a:sym typeface="宋体" panose="02010600030101010101" pitchFamily="2" charset="-122"/>
              </a:rPr>
              <a:t>采用比较分析法，应注意以下问题：</a:t>
            </a:r>
            <a:endParaRPr lang="en-US" altLang="zh-CN" sz="2000">
              <a:solidFill>
                <a:srgbClr val="000000"/>
              </a:solidFill>
              <a:latin typeface="宋体" panose="02010600030101010101" pitchFamily="2" charset="-122"/>
            </a:endParaRPr>
          </a:p>
          <a:p>
            <a:pPr eaLnBrk="1" hangingPunct="1">
              <a:lnSpc>
                <a:spcPct val="150000"/>
              </a:lnSpc>
            </a:pPr>
            <a:r>
              <a:rPr lang="zh-CN" altLang="zh-CN" sz="2000">
                <a:solidFill>
                  <a:srgbClr val="000000"/>
                </a:solidFill>
                <a:latin typeface="宋体" panose="02010600030101010101" pitchFamily="2" charset="-122"/>
                <a:sym typeface="宋体" panose="02010600030101010101" pitchFamily="2" charset="-122"/>
              </a:rPr>
              <a:t>（</a:t>
            </a:r>
            <a:r>
              <a:rPr lang="en-US" altLang="zh-CN" sz="2000">
                <a:solidFill>
                  <a:srgbClr val="000000"/>
                </a:solidFill>
                <a:latin typeface="宋体" panose="02010600030101010101" pitchFamily="2" charset="-122"/>
                <a:sym typeface="宋体" panose="02010600030101010101" pitchFamily="2" charset="-122"/>
              </a:rPr>
              <a:t>1</a:t>
            </a:r>
            <a:r>
              <a:rPr lang="zh-CN" altLang="zh-CN" sz="2000">
                <a:solidFill>
                  <a:srgbClr val="000000"/>
                </a:solidFill>
                <a:latin typeface="宋体" panose="02010600030101010101" pitchFamily="2" charset="-122"/>
                <a:sym typeface="宋体" panose="02010600030101010101" pitchFamily="2" charset="-122"/>
              </a:rPr>
              <a:t>）用于对比的各个时期指标的计算</a:t>
            </a:r>
            <a:r>
              <a:rPr lang="zh-CN" altLang="zh-CN" sz="2000" u="sng">
                <a:solidFill>
                  <a:srgbClr val="A50021"/>
                </a:solidFill>
                <a:latin typeface="宋体" panose="02010600030101010101" pitchFamily="2" charset="-122"/>
                <a:sym typeface="宋体" panose="02010600030101010101" pitchFamily="2" charset="-122"/>
              </a:rPr>
              <a:t>口径</a:t>
            </a:r>
            <a:r>
              <a:rPr lang="zh-CN" altLang="zh-CN" sz="2000">
                <a:solidFill>
                  <a:srgbClr val="000000"/>
                </a:solidFill>
                <a:latin typeface="宋体" panose="02010600030101010101" pitchFamily="2" charset="-122"/>
                <a:sym typeface="宋体" panose="02010600030101010101" pitchFamily="2" charset="-122"/>
              </a:rPr>
              <a:t>必须一致；</a:t>
            </a:r>
            <a:br>
              <a:rPr lang="en-US" altLang="zh-CN" sz="2000">
                <a:solidFill>
                  <a:srgbClr val="000000"/>
                </a:solidFill>
                <a:latin typeface="宋体" panose="02010600030101010101" pitchFamily="2" charset="-122"/>
                <a:sym typeface="宋体" panose="02010600030101010101" pitchFamily="2" charset="-122"/>
              </a:rPr>
            </a:br>
            <a:r>
              <a:rPr lang="zh-CN" altLang="zh-CN" sz="2000">
                <a:solidFill>
                  <a:srgbClr val="000000"/>
                </a:solidFill>
                <a:latin typeface="宋体" panose="02010600030101010101" pitchFamily="2" charset="-122"/>
                <a:sym typeface="宋体" panose="02010600030101010101" pitchFamily="2" charset="-122"/>
              </a:rPr>
              <a:t>（</a:t>
            </a:r>
            <a:r>
              <a:rPr lang="en-US" altLang="zh-CN" sz="2000">
                <a:solidFill>
                  <a:srgbClr val="000000"/>
                </a:solidFill>
                <a:latin typeface="宋体" panose="02010600030101010101" pitchFamily="2" charset="-122"/>
                <a:sym typeface="宋体" panose="02010600030101010101" pitchFamily="2" charset="-122"/>
              </a:rPr>
              <a:t>2</a:t>
            </a:r>
            <a:r>
              <a:rPr lang="zh-CN" altLang="zh-CN" sz="2000">
                <a:solidFill>
                  <a:srgbClr val="000000"/>
                </a:solidFill>
                <a:latin typeface="宋体" panose="02010600030101010101" pitchFamily="2" charset="-122"/>
                <a:sym typeface="宋体" panose="02010600030101010101" pitchFamily="2" charset="-122"/>
              </a:rPr>
              <a:t>）剔除</a:t>
            </a:r>
            <a:r>
              <a:rPr lang="zh-CN" altLang="zh-CN" sz="2000" u="sng">
                <a:solidFill>
                  <a:srgbClr val="A50021"/>
                </a:solidFill>
                <a:latin typeface="宋体" panose="02010600030101010101" pitchFamily="2" charset="-122"/>
                <a:sym typeface="宋体" panose="02010600030101010101" pitchFamily="2" charset="-122"/>
              </a:rPr>
              <a:t>偶发性</a:t>
            </a:r>
            <a:r>
              <a:rPr lang="zh-CN" altLang="zh-CN" sz="2000">
                <a:solidFill>
                  <a:srgbClr val="000000"/>
                </a:solidFill>
                <a:latin typeface="宋体" panose="02010600030101010101" pitchFamily="2" charset="-122"/>
                <a:sym typeface="宋体" panose="02010600030101010101" pitchFamily="2" charset="-122"/>
              </a:rPr>
              <a:t>项目影响，使分析所利用的数据能反映正常生产经营状况；</a:t>
            </a:r>
            <a:br>
              <a:rPr lang="en-US" altLang="zh-CN" sz="2000">
                <a:solidFill>
                  <a:srgbClr val="000000"/>
                </a:solidFill>
                <a:latin typeface="宋体" panose="02010600030101010101" pitchFamily="2" charset="-122"/>
                <a:sym typeface="宋体" panose="02010600030101010101" pitchFamily="2" charset="-122"/>
              </a:rPr>
            </a:br>
            <a:r>
              <a:rPr lang="zh-CN" altLang="zh-CN" sz="2000">
                <a:solidFill>
                  <a:srgbClr val="000000"/>
                </a:solidFill>
                <a:latin typeface="宋体" panose="02010600030101010101" pitchFamily="2" charset="-122"/>
                <a:sym typeface="宋体" panose="02010600030101010101" pitchFamily="2" charset="-122"/>
              </a:rPr>
              <a:t>（</a:t>
            </a:r>
            <a:r>
              <a:rPr lang="en-US" altLang="zh-CN" sz="2000">
                <a:solidFill>
                  <a:srgbClr val="000000"/>
                </a:solidFill>
                <a:latin typeface="宋体" panose="02010600030101010101" pitchFamily="2" charset="-122"/>
                <a:sym typeface="宋体" panose="02010600030101010101" pitchFamily="2" charset="-122"/>
              </a:rPr>
              <a:t>3</a:t>
            </a:r>
            <a:r>
              <a:rPr lang="zh-CN" altLang="zh-CN" sz="2000">
                <a:solidFill>
                  <a:srgbClr val="000000"/>
                </a:solidFill>
                <a:latin typeface="宋体" panose="02010600030101010101" pitchFamily="2" charset="-122"/>
                <a:sym typeface="宋体" panose="02010600030101010101" pitchFamily="2" charset="-122"/>
              </a:rPr>
              <a:t>）运用</a:t>
            </a:r>
            <a:r>
              <a:rPr lang="zh-CN" altLang="zh-CN" sz="2000" u="sng">
                <a:solidFill>
                  <a:srgbClr val="A50021"/>
                </a:solidFill>
                <a:latin typeface="宋体" panose="02010600030101010101" pitchFamily="2" charset="-122"/>
                <a:sym typeface="宋体" panose="02010600030101010101" pitchFamily="2" charset="-122"/>
              </a:rPr>
              <a:t>例外</a:t>
            </a:r>
            <a:r>
              <a:rPr lang="zh-CN" altLang="zh-CN" sz="2000">
                <a:solidFill>
                  <a:srgbClr val="000000"/>
                </a:solidFill>
                <a:latin typeface="宋体" panose="02010600030101010101" pitchFamily="2" charset="-122"/>
                <a:sym typeface="宋体" panose="02010600030101010101" pitchFamily="2" charset="-122"/>
              </a:rPr>
              <a:t>原则对某项显著变动的指标做重点分析。</a:t>
            </a:r>
            <a:endParaRPr lang="zh-CN" altLang="en-US" sz="2000">
              <a:solidFill>
                <a:srgbClr val="000000"/>
              </a:solidFill>
              <a:latin typeface="宋体" panose="02010600030101010101" pitchFamily="2" charset="-122"/>
            </a:endParaRPr>
          </a:p>
        </p:txBody>
      </p:sp>
      <p:pic>
        <p:nvPicPr>
          <p:cNvPr id="45066" name="http://photo-static-api.fotomore.com/creative/vcg/400/new/VCG211248886851.jpg" descr="&amp;pky220_sjzg_VCG211248886851&amp;2&amp;src_rpledit_likech&amp;"/>
          <p:cNvPicPr>
            <a:picLocks noChangeAspect="1" noChangeArrowheads="1"/>
          </p:cNvPicPr>
          <p:nvPr/>
        </p:nvPicPr>
        <p:blipFill>
          <a:blip r:embed="rId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18018" y="2549526"/>
            <a:ext cx="4652433"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接连接符 22"/>
          <p:cNvCxnSpPr/>
          <p:nvPr/>
        </p:nvCxnSpPr>
        <p:spPr>
          <a:xfrm flipH="1">
            <a:off x="5071533" y="2292351"/>
            <a:ext cx="0" cy="3275013"/>
          </a:xfrm>
          <a:prstGeom prst="line">
            <a:avLst/>
          </a:prstGeom>
          <a:solidFill>
            <a:schemeClr val="accent1"/>
          </a:solidFill>
          <a:ln w="22225" cap="flat" cmpd="sng" algn="ctr">
            <a:solidFill>
              <a:schemeClr val="accent6">
                <a:lumMod val="50000"/>
              </a:schemeClr>
            </a:solidFill>
            <a:prstDash val="dash"/>
            <a:round/>
            <a:headEnd type="none" w="med" len="med"/>
            <a:tailEnd type="none" w="med" len="med"/>
          </a:ln>
        </p:spPr>
      </p:cxn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par>
                                <p:cTn id="20" presetID="3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400" fill="hold"/>
                                        <p:tgtEl>
                                          <p:spTgt spid="32"/>
                                        </p:tgtEl>
                                        <p:attrNameLst>
                                          <p:attrName>ppt_w</p:attrName>
                                        </p:attrNameLst>
                                      </p:cBhvr>
                                      <p:tavLst>
                                        <p:tav tm="0">
                                          <p:val>
                                            <p:fltVal val="0"/>
                                          </p:val>
                                        </p:tav>
                                        <p:tav tm="100000">
                                          <p:val>
                                            <p:strVal val="#ppt_w"/>
                                          </p:val>
                                        </p:tav>
                                      </p:tavLst>
                                    </p:anim>
                                    <p:anim calcmode="lin" valueType="num">
                                      <p:cBhvr>
                                        <p:cTn id="23" dur="400" fill="hold"/>
                                        <p:tgtEl>
                                          <p:spTgt spid="32"/>
                                        </p:tgtEl>
                                        <p:attrNameLst>
                                          <p:attrName>ppt_h</p:attrName>
                                        </p:attrNameLst>
                                      </p:cBhvr>
                                      <p:tavLst>
                                        <p:tav tm="0">
                                          <p:val>
                                            <p:fltVal val="0"/>
                                          </p:val>
                                        </p:tav>
                                        <p:tav tm="100000">
                                          <p:val>
                                            <p:strVal val="#ppt_h"/>
                                          </p:val>
                                        </p:tav>
                                      </p:tavLst>
                                    </p:anim>
                                    <p:anim calcmode="lin" valueType="num">
                                      <p:cBhvr>
                                        <p:cTn id="24" dur="400" fill="hold"/>
                                        <p:tgtEl>
                                          <p:spTgt spid="32"/>
                                        </p:tgtEl>
                                        <p:attrNameLst>
                                          <p:attrName>style.rotation</p:attrName>
                                        </p:attrNameLst>
                                      </p:cBhvr>
                                      <p:tavLst>
                                        <p:tav tm="0">
                                          <p:val>
                                            <p:fltVal val="90"/>
                                          </p:val>
                                        </p:tav>
                                        <p:tav tm="100000">
                                          <p:val>
                                            <p:fltVal val="0"/>
                                          </p:val>
                                        </p:tav>
                                      </p:tavLst>
                                    </p:anim>
                                    <p:animEffect transition="in" filter="fade">
                                      <p:cBhvr>
                                        <p:cTn id="25"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9"/>
          <p:cNvSpPr>
            <a:spLocks noChangeArrowheads="1"/>
          </p:cNvSpPr>
          <p:nvPr/>
        </p:nvSpPr>
        <p:spPr bwMode="auto">
          <a:xfrm>
            <a:off x="7668685" y="3568701"/>
            <a:ext cx="3924300" cy="1408113"/>
          </a:xfrm>
          <a:prstGeom prst="roundRect">
            <a:avLst>
              <a:gd name="adj" fmla="val 5630"/>
            </a:avLst>
          </a:prstGeom>
          <a:solidFill>
            <a:schemeClr val="accent1"/>
          </a:solidFill>
          <a:ln w="15875">
            <a:solidFill>
              <a:schemeClr val="accent6">
                <a:lumMod val="50000"/>
              </a:schemeClr>
            </a:solidFill>
            <a:round/>
          </a:ln>
        </p:spPr>
        <p:txBody>
          <a:bodyPr wrap="none" anchor="ctr"/>
          <a:lstStyle/>
          <a:p>
            <a:pPr eaLnBrk="1" fontAlgn="auto" hangingPunct="1">
              <a:lnSpc>
                <a:spcPts val="1600"/>
              </a:lnSpc>
              <a:spcBef>
                <a:spcPct val="20000"/>
              </a:spcBef>
              <a:spcAft>
                <a:spcPts val="0"/>
              </a:spcAft>
              <a:buClr>
                <a:srgbClr val="E1B40C"/>
              </a:buClr>
              <a:buFont typeface="微软雅黑" panose="020B0503020204020204" pitchFamily="34" charset="-122"/>
              <a:buNone/>
              <a:defRPr/>
            </a:pPr>
            <a:endParaRPr lang="zh-CN" altLang="en-US" sz="1400" b="1" kern="0" noProof="1">
              <a:solidFill>
                <a:sysClr val="windowText" lastClr="000000"/>
              </a:solidFill>
              <a:latin typeface="微软雅黑" panose="020B0503020204020204" pitchFamily="34" charset="-122"/>
            </a:endParaRPr>
          </a:p>
        </p:txBody>
      </p:sp>
      <p:sp>
        <p:nvSpPr>
          <p:cNvPr id="14" name="Line 6"/>
          <p:cNvSpPr>
            <a:spLocks noChangeShapeType="1"/>
          </p:cNvSpPr>
          <p:nvPr/>
        </p:nvSpPr>
        <p:spPr bwMode="auto">
          <a:xfrm flipV="1">
            <a:off x="0" y="419100"/>
            <a:ext cx="4607984" cy="0"/>
          </a:xfrm>
          <a:prstGeom prst="line">
            <a:avLst/>
          </a:prstGeom>
          <a:noFill/>
          <a:ln w="12700">
            <a:solidFill>
              <a:schemeClr val="accent6">
                <a:lumMod val="50000"/>
              </a:schemeClr>
            </a:solidFill>
            <a:round/>
          </a:ln>
          <a:effectLst/>
        </p:spPr>
        <p:txBody>
          <a:bodyPr lIns="121909" tIns="60954" rIns="121909" bIns="60954"/>
          <a:lstStyle/>
          <a:p>
            <a:pPr eaLnBrk="1" fontAlgn="auto" hangingPunct="1">
              <a:spcBef>
                <a:spcPts val="0"/>
              </a:spcBef>
              <a:spcAft>
                <a:spcPts val="0"/>
              </a:spcAft>
              <a:defRPr/>
            </a:pPr>
            <a:endParaRPr lang="zh-CN" altLang="en-US" sz="100" noProof="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6"/>
          <p:cNvSpPr>
            <a:spLocks noChangeShapeType="1"/>
          </p:cNvSpPr>
          <p:nvPr/>
        </p:nvSpPr>
        <p:spPr bwMode="auto">
          <a:xfrm flipV="1">
            <a:off x="7579784" y="419100"/>
            <a:ext cx="4605867" cy="0"/>
          </a:xfrm>
          <a:prstGeom prst="line">
            <a:avLst/>
          </a:prstGeom>
          <a:noFill/>
          <a:ln w="12700">
            <a:solidFill>
              <a:schemeClr val="accent6">
                <a:lumMod val="50000"/>
                <a:alpha val="91000"/>
              </a:schemeClr>
            </a:solidFill>
            <a:round/>
          </a:ln>
          <a:effectLst/>
        </p:spPr>
        <p:txBody>
          <a:bodyPr lIns="121909" tIns="60954" rIns="121909" bIns="60954"/>
          <a:lstStyle/>
          <a:p>
            <a:pPr eaLnBrk="1" fontAlgn="auto" hangingPunct="1">
              <a:spcBef>
                <a:spcPts val="0"/>
              </a:spcBef>
              <a:spcAft>
                <a:spcPts val="0"/>
              </a:spcAft>
              <a:defRPr/>
            </a:pPr>
            <a:endParaRPr lang="zh-CN" altLang="en-US" sz="100" noProof="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文本框 16"/>
          <p:cNvSpPr txBox="1"/>
          <p:nvPr/>
        </p:nvSpPr>
        <p:spPr>
          <a:xfrm>
            <a:off x="4811184" y="127000"/>
            <a:ext cx="3947583" cy="584200"/>
          </a:xfrm>
          <a:prstGeom prst="rect">
            <a:avLst/>
          </a:prstGeom>
          <a:noFill/>
        </p:spPr>
        <p:txBody>
          <a:bodyPr>
            <a:spAutoFit/>
          </a:bodyPr>
          <a:lstStyle/>
          <a:p>
            <a:pPr eaLnBrk="1" hangingPunct="1">
              <a:defRPr/>
            </a:pPr>
            <a:r>
              <a:rPr lang="zh-CN" altLang="zh-CN" sz="3200" noProof="1">
                <a:solidFill>
                  <a:schemeClr val="accent6">
                    <a:lumMod val="50000"/>
                  </a:schemeClr>
                </a:solidFill>
                <a:latin typeface="+mn-ea"/>
                <a:ea typeface="+mn-ea"/>
              </a:rPr>
              <a:t>导入案例</a:t>
            </a:r>
            <a:endParaRPr lang="zh-CN" altLang="zh-CN" sz="3200" noProof="1">
              <a:solidFill>
                <a:schemeClr val="accent6">
                  <a:lumMod val="50000"/>
                </a:schemeClr>
              </a:solidFill>
              <a:latin typeface="+mn-ea"/>
              <a:ea typeface="+mn-ea"/>
            </a:endParaRPr>
          </a:p>
        </p:txBody>
      </p:sp>
      <p:sp>
        <p:nvSpPr>
          <p:cNvPr id="2" name="文本框 1"/>
          <p:cNvSpPr txBox="1">
            <a:spLocks noChangeArrowheads="1"/>
          </p:cNvSpPr>
          <p:nvPr/>
        </p:nvSpPr>
        <p:spPr bwMode="auto">
          <a:xfrm>
            <a:off x="916517" y="1025525"/>
            <a:ext cx="10668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a:solidFill>
                  <a:srgbClr val="000000"/>
                </a:solidFill>
                <a:latin typeface="宋体" panose="02010600030101010101" pitchFamily="2" charset="-122"/>
                <a:sym typeface="宋体" panose="02010600030101010101" pitchFamily="2" charset="-122"/>
              </a:rPr>
              <a:t>李英从某财经高职院校会计专业毕业后，顺利进入一家中型工业企业中科公司担任会计工作，工作多年后被提升为主办会计，负责总账和报表的编制与分析工作。最近她为了解企业经营成果，同时查阅同行业的悦达公司，资料如图表所示。</a:t>
            </a:r>
            <a:endParaRPr lang="zh-CN" altLang="en-US" sz="2000">
              <a:solidFill>
                <a:srgbClr val="000000"/>
              </a:solidFill>
              <a:latin typeface="宋体" panose="02010600030101010101" pitchFamily="2" charset="-122"/>
              <a:sym typeface="宋体" panose="02010600030101010101" pitchFamily="2" charset="-122"/>
            </a:endParaRPr>
          </a:p>
        </p:txBody>
      </p:sp>
      <p:sp>
        <p:nvSpPr>
          <p:cNvPr id="47111" name="圆角矩形 2"/>
          <p:cNvSpPr>
            <a:spLocks noChangeArrowheads="1"/>
          </p:cNvSpPr>
          <p:nvPr/>
        </p:nvSpPr>
        <p:spPr bwMode="auto">
          <a:xfrm>
            <a:off x="647701" y="3568700"/>
            <a:ext cx="99484" cy="76200"/>
          </a:xfrm>
          <a:prstGeom prst="roundRect">
            <a:avLst>
              <a:gd name="adj" fmla="val 16667"/>
            </a:avLst>
          </a:prstGeom>
          <a:solidFill>
            <a:schemeClr val="accent1"/>
          </a:solidFill>
          <a:ln w="9525">
            <a:solidFill>
              <a:schemeClr val="tx1"/>
            </a:solidFill>
            <a:round/>
          </a:ln>
        </p:spPr>
        <p:txBody>
          <a:bodyPr lIns="91427" tIns="45713" rIns="91427" bIns="45713"/>
          <a:lstStyle/>
          <a:p>
            <a:pPr eaLnBrk="1" hangingPunct="1"/>
            <a:endParaRPr lang="zh-CN" altLang="en-US"/>
          </a:p>
        </p:txBody>
      </p:sp>
      <p:graphicFrame>
        <p:nvGraphicFramePr>
          <p:cNvPr id="5" name="图表 4"/>
          <p:cNvGraphicFramePr/>
          <p:nvPr/>
        </p:nvGraphicFramePr>
        <p:xfrm>
          <a:off x="915836" y="3044826"/>
          <a:ext cx="6224675" cy="3021545"/>
        </p:xfrm>
        <a:graphic>
          <a:graphicData uri="http://schemas.openxmlformats.org/drawingml/2006/chart">
            <c:chart xmlns:c="http://schemas.openxmlformats.org/drawingml/2006/chart" xmlns:r="http://schemas.openxmlformats.org/officeDocument/2006/relationships" r:id="rId1"/>
          </a:graphicData>
        </a:graphic>
      </p:graphicFrame>
      <p:sp>
        <p:nvSpPr>
          <p:cNvPr id="47113" name="文本框 8"/>
          <p:cNvSpPr txBox="1">
            <a:spLocks noChangeArrowheads="1"/>
          </p:cNvSpPr>
          <p:nvPr/>
        </p:nvSpPr>
        <p:spPr bwMode="auto">
          <a:xfrm>
            <a:off x="7670800" y="3502026"/>
            <a:ext cx="39221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a:solidFill>
                  <a:srgbClr val="000000"/>
                </a:solidFill>
                <a:latin typeface="宋体" panose="02010600030101010101" pitchFamily="2" charset="-122"/>
                <a:sym typeface="宋体" panose="02010600030101010101" pitchFamily="2" charset="-122"/>
              </a:rPr>
              <a:t>请问：如果你是公司李英，你认为哪个公司的经营业绩好？</a:t>
            </a:r>
            <a:endParaRPr lang="zh-CN" altLang="en-US" sz="2000">
              <a:solidFill>
                <a:srgbClr val="000000"/>
              </a:solidFill>
              <a:latin typeface="宋体" panose="02010600030101010101" pitchFamily="2" charset="-122"/>
              <a:sym typeface="宋体" panose="02010600030101010101" pitchFamily="2"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6"/>
          <p:cNvSpPr>
            <a:spLocks noChangeShapeType="1"/>
          </p:cNvSpPr>
          <p:nvPr/>
        </p:nvSpPr>
        <p:spPr bwMode="auto">
          <a:xfrm flipV="1">
            <a:off x="0" y="419100"/>
            <a:ext cx="4607984" cy="0"/>
          </a:xfrm>
          <a:prstGeom prst="line">
            <a:avLst/>
          </a:prstGeom>
          <a:noFill/>
          <a:ln w="12700">
            <a:solidFill>
              <a:schemeClr val="accent6">
                <a:lumMod val="50000"/>
              </a:schemeClr>
            </a:solidFill>
            <a:round/>
          </a:ln>
          <a:effectLst/>
        </p:spPr>
        <p:txBody>
          <a:bodyPr lIns="121909" tIns="60954" rIns="121909" bIns="60954"/>
          <a:lstStyle/>
          <a:p>
            <a:pPr eaLnBrk="1" fontAlgn="auto" hangingPunct="1">
              <a:spcBef>
                <a:spcPts val="0"/>
              </a:spcBef>
              <a:spcAft>
                <a:spcPts val="0"/>
              </a:spcAft>
              <a:defRPr/>
            </a:pPr>
            <a:endParaRPr lang="zh-CN" altLang="en-US" sz="100" noProof="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6"/>
          <p:cNvSpPr>
            <a:spLocks noChangeShapeType="1"/>
          </p:cNvSpPr>
          <p:nvPr/>
        </p:nvSpPr>
        <p:spPr bwMode="auto">
          <a:xfrm flipV="1">
            <a:off x="7579784" y="419100"/>
            <a:ext cx="4605867" cy="0"/>
          </a:xfrm>
          <a:prstGeom prst="line">
            <a:avLst/>
          </a:prstGeom>
          <a:noFill/>
          <a:ln w="12700">
            <a:solidFill>
              <a:schemeClr val="accent6">
                <a:lumMod val="50000"/>
                <a:alpha val="91000"/>
              </a:schemeClr>
            </a:solidFill>
            <a:round/>
          </a:ln>
          <a:effectLst/>
        </p:spPr>
        <p:txBody>
          <a:bodyPr lIns="121909" tIns="60954" rIns="121909" bIns="60954"/>
          <a:lstStyle/>
          <a:p>
            <a:pPr eaLnBrk="1" fontAlgn="auto" hangingPunct="1">
              <a:spcBef>
                <a:spcPts val="0"/>
              </a:spcBef>
              <a:spcAft>
                <a:spcPts val="0"/>
              </a:spcAft>
              <a:defRPr/>
            </a:pPr>
            <a:endParaRPr lang="zh-CN" altLang="en-US" sz="100" noProof="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文本框 16"/>
          <p:cNvSpPr txBox="1"/>
          <p:nvPr/>
        </p:nvSpPr>
        <p:spPr>
          <a:xfrm>
            <a:off x="4885267" y="127000"/>
            <a:ext cx="3947584" cy="584200"/>
          </a:xfrm>
          <a:prstGeom prst="rect">
            <a:avLst/>
          </a:prstGeom>
          <a:noFill/>
        </p:spPr>
        <p:txBody>
          <a:bodyPr>
            <a:spAutoFit/>
          </a:bodyPr>
          <a:lstStyle/>
          <a:p>
            <a:pPr eaLnBrk="1" hangingPunct="1">
              <a:defRPr/>
            </a:pPr>
            <a:r>
              <a:rPr lang="zh-CN" altLang="zh-CN" sz="3200" noProof="1">
                <a:solidFill>
                  <a:schemeClr val="accent6">
                    <a:lumMod val="50000"/>
                  </a:schemeClr>
                </a:solidFill>
                <a:latin typeface="+mn-ea"/>
                <a:ea typeface="+mn-ea"/>
              </a:rPr>
              <a:t>导入案例</a:t>
            </a:r>
            <a:endParaRPr lang="zh-CN" altLang="zh-CN" sz="3200" noProof="1">
              <a:solidFill>
                <a:schemeClr val="accent6">
                  <a:lumMod val="50000"/>
                </a:schemeClr>
              </a:solidFill>
              <a:latin typeface="+mn-ea"/>
              <a:ea typeface="+mn-ea"/>
            </a:endParaRPr>
          </a:p>
        </p:txBody>
      </p:sp>
      <p:sp>
        <p:nvSpPr>
          <p:cNvPr id="48133" name="圆角矩形 2"/>
          <p:cNvSpPr>
            <a:spLocks noChangeArrowheads="1"/>
          </p:cNvSpPr>
          <p:nvPr/>
        </p:nvSpPr>
        <p:spPr bwMode="auto">
          <a:xfrm>
            <a:off x="647701" y="3568700"/>
            <a:ext cx="99484" cy="76200"/>
          </a:xfrm>
          <a:prstGeom prst="roundRect">
            <a:avLst>
              <a:gd name="adj" fmla="val 16667"/>
            </a:avLst>
          </a:prstGeom>
          <a:solidFill>
            <a:schemeClr val="accent1"/>
          </a:solidFill>
          <a:ln w="9525">
            <a:solidFill>
              <a:schemeClr val="tx1"/>
            </a:solidFill>
            <a:round/>
          </a:ln>
        </p:spPr>
        <p:txBody>
          <a:bodyPr lIns="91427" tIns="45713" rIns="91427" bIns="45713"/>
          <a:lstStyle/>
          <a:p>
            <a:pPr eaLnBrk="1" hangingPunct="1"/>
            <a:endParaRPr lang="zh-CN" altLang="en-US"/>
          </a:p>
        </p:txBody>
      </p:sp>
      <p:graphicFrame>
        <p:nvGraphicFramePr>
          <p:cNvPr id="5" name="图表 4"/>
          <p:cNvGraphicFramePr/>
          <p:nvPr/>
        </p:nvGraphicFramePr>
        <p:xfrm>
          <a:off x="2613298" y="1025859"/>
          <a:ext cx="6965405" cy="2965673"/>
        </p:xfrm>
        <a:graphic>
          <a:graphicData uri="http://schemas.openxmlformats.org/drawingml/2006/chart">
            <c:chart xmlns:c="http://schemas.openxmlformats.org/drawingml/2006/chart" xmlns:r="http://schemas.openxmlformats.org/officeDocument/2006/relationships" r:id="rId1"/>
          </a:graphicData>
        </a:graphic>
      </p:graphicFrame>
      <p:sp>
        <p:nvSpPr>
          <p:cNvPr id="36865" name="Rectangle 1"/>
          <p:cNvSpPr>
            <a:spLocks noChangeArrowheads="1"/>
          </p:cNvSpPr>
          <p:nvPr/>
        </p:nvSpPr>
        <p:spPr bwMode="auto">
          <a:xfrm>
            <a:off x="1382184" y="4577733"/>
            <a:ext cx="9946216" cy="1015649"/>
          </a:xfrm>
          <a:prstGeom prst="rect">
            <a:avLst/>
          </a:prstGeom>
          <a:noFill/>
          <a:ln w="25400">
            <a:solidFill>
              <a:schemeClr val="accent2">
                <a:lumMod val="75000"/>
              </a:schemeClr>
            </a:solidFill>
            <a:prstDash val="solid"/>
            <a:miter lim="800000"/>
          </a:ln>
          <a:effectLst/>
        </p:spPr>
        <p:txBody>
          <a:bodyPr lIns="91427" tIns="45713" rIns="91427" bIns="45713" anchor="ctr">
            <a:spAutoFit/>
          </a:bodyPr>
          <a:lstStyle/>
          <a:p>
            <a:pPr indent="357505" eaLnBrk="1" hangingPunct="1">
              <a:lnSpc>
                <a:spcPct val="150000"/>
              </a:lnSpc>
              <a:defRPr/>
            </a:pPr>
            <a:r>
              <a:rPr lang="en-US" altLang="zh-CN" sz="2000" noProof="1">
                <a:solidFill>
                  <a:schemeClr val="tx1">
                    <a:lumMod val="10000"/>
                  </a:schemeClr>
                </a:solidFill>
                <a:latin typeface="+mn-ea"/>
                <a:ea typeface="+mn-ea"/>
                <a:cs typeface="+mn-ea"/>
              </a:rPr>
              <a:t> </a:t>
            </a:r>
            <a:r>
              <a:rPr lang="zh-CN" altLang="en-US" sz="2000" noProof="1">
                <a:solidFill>
                  <a:schemeClr val="tx1">
                    <a:lumMod val="10000"/>
                  </a:schemeClr>
                </a:solidFill>
                <a:latin typeface="+mn-ea"/>
                <a:ea typeface="+mn-ea"/>
                <a:cs typeface="+mn-ea"/>
              </a:rPr>
              <a:t>分析提示：中科公司、悦达公司规模不同，收入与利润产生巨大差异实属正常，所以用绝对数指标进行比较分析不足以说明问题，必须结合比率分析法进行分析。</a:t>
            </a:r>
            <a:endParaRPr lang="zh-CN" altLang="en-US" sz="2000" noProof="1">
              <a:solidFill>
                <a:schemeClr val="accent6">
                  <a:lumMod val="50000"/>
                </a:schemeClr>
              </a:solidFill>
              <a:latin typeface="+mn-ea"/>
              <a:ea typeface="+mn-ea"/>
              <a:cs typeface="+mn-ea"/>
              <a:sym typeface="+mn-ea"/>
            </a:endParaRPr>
          </a:p>
        </p:txBody>
      </p:sp>
      <p:grpSp>
        <p:nvGrpSpPr>
          <p:cNvPr id="48136" name="组合 63"/>
          <p:cNvGrpSpPr/>
          <p:nvPr/>
        </p:nvGrpSpPr>
        <p:grpSpPr bwMode="auto">
          <a:xfrm>
            <a:off x="1147234" y="3997326"/>
            <a:ext cx="666751" cy="492125"/>
            <a:chOff x="559" y="7041"/>
            <a:chExt cx="788" cy="775"/>
          </a:xfrm>
        </p:grpSpPr>
        <p:sp>
          <p:nvSpPr>
            <p:cNvPr id="65" name="Oval 10"/>
            <p:cNvSpPr>
              <a:spLocks noChangeAspect="1" noChangeArrowheads="1"/>
            </p:cNvSpPr>
            <p:nvPr/>
          </p:nvSpPr>
          <p:spPr bwMode="auto">
            <a:xfrm>
              <a:off x="559" y="7384"/>
              <a:ext cx="788" cy="432"/>
            </a:xfrm>
            <a:prstGeom prst="ellipse">
              <a:avLst/>
            </a:prstGeom>
            <a:solidFill>
              <a:srgbClr val="012039"/>
            </a:solidFill>
            <a:ln>
              <a:noFill/>
            </a:ln>
            <a:effectLst/>
          </p:spPr>
          <p:txBody>
            <a:bodyPr wrap="none" anchor="ctr"/>
            <a:lstStyle/>
            <a:p>
              <a:pPr eaLnBrk="1" fontAlgn="auto" hangingPunct="1">
                <a:spcBef>
                  <a:spcPts val="0"/>
                </a:spcBef>
                <a:spcAft>
                  <a:spcPts val="0"/>
                </a:spcAft>
                <a:defRPr/>
              </a:pPr>
              <a:endParaRPr lang="zh-CN" altLang="en-US" sz="1600" kern="0">
                <a:solidFill>
                  <a:sysClr val="windowText" lastClr="000000"/>
                </a:solidFill>
              </a:endParaRPr>
            </a:p>
          </p:txBody>
        </p:sp>
        <p:grpSp>
          <p:nvGrpSpPr>
            <p:cNvPr id="48138" name="Group 10"/>
            <p:cNvGrpSpPr/>
            <p:nvPr/>
          </p:nvGrpSpPr>
          <p:grpSpPr bwMode="auto">
            <a:xfrm>
              <a:off x="869" y="7041"/>
              <a:ext cx="178" cy="553"/>
              <a:chOff x="0" y="0"/>
              <a:chExt cx="203" cy="567"/>
            </a:xfrm>
          </p:grpSpPr>
          <p:grpSp>
            <p:nvGrpSpPr>
              <p:cNvPr id="48139" name="Group 11"/>
              <p:cNvGrpSpPr/>
              <p:nvPr/>
            </p:nvGrpSpPr>
            <p:grpSpPr bwMode="auto">
              <a:xfrm>
                <a:off x="47" y="245"/>
                <a:ext cx="108" cy="322"/>
                <a:chOff x="0" y="0"/>
                <a:chExt cx="567" cy="1701"/>
              </a:xfrm>
            </p:grpSpPr>
            <p:sp>
              <p:nvSpPr>
                <p:cNvPr id="68" name="AutoShape 13"/>
                <p:cNvSpPr>
                  <a:spLocks noChangeArrowheads="1"/>
                </p:cNvSpPr>
                <p:nvPr/>
              </p:nvSpPr>
              <p:spPr bwMode="auto">
                <a:xfrm rot="5400000">
                  <a:off x="-766" y="684"/>
                  <a:ext cx="1774" cy="255"/>
                </a:xfrm>
                <a:prstGeom prst="roundRect">
                  <a:avLst>
                    <a:gd name="adj" fmla="val 16667"/>
                  </a:avLst>
                </a:prstGeom>
                <a:solidFill>
                  <a:srgbClr val="000000"/>
                </a:solidFill>
                <a:ln>
                  <a:noFill/>
                </a:ln>
              </p:spPr>
              <p:txBody>
                <a:bodyPr wrap="none" anchor="ctr"/>
                <a:lstStyle/>
                <a:p>
                  <a:pPr algn="ctr" eaLnBrk="1" fontAlgn="auto" latinLnBrk="1" hangingPunct="1">
                    <a:spcBef>
                      <a:spcPts val="0"/>
                    </a:spcBef>
                    <a:spcAft>
                      <a:spcPts val="0"/>
                    </a:spcAft>
                    <a:defRPr/>
                  </a:pPr>
                  <a:endParaRPr lang="zh-CN" altLang="en-US" sz="1200" kern="0">
                    <a:solidFill>
                      <a:sysClr val="windowText" lastClr="000000"/>
                    </a:solidFill>
                    <a:latin typeface="Gulim" panose="020B0600000101010101" pitchFamily="34" charset="-127"/>
                    <a:ea typeface="Gulim" panose="020B0600000101010101" pitchFamily="34" charset="-127"/>
                  </a:endParaRPr>
                </a:p>
              </p:txBody>
            </p:sp>
            <p:sp>
              <p:nvSpPr>
                <p:cNvPr id="69" name="AutoShape 14"/>
                <p:cNvSpPr>
                  <a:spLocks noChangeArrowheads="1"/>
                </p:cNvSpPr>
                <p:nvPr/>
              </p:nvSpPr>
              <p:spPr bwMode="auto">
                <a:xfrm rot="5400000">
                  <a:off x="-451" y="684"/>
                  <a:ext cx="1774" cy="255"/>
                </a:xfrm>
                <a:prstGeom prst="roundRect">
                  <a:avLst>
                    <a:gd name="adj" fmla="val 16667"/>
                  </a:avLst>
                </a:prstGeom>
                <a:solidFill>
                  <a:srgbClr val="000000"/>
                </a:solidFill>
                <a:ln>
                  <a:noFill/>
                </a:ln>
              </p:spPr>
              <p:txBody>
                <a:bodyPr wrap="none" anchor="ctr"/>
                <a:lstStyle/>
                <a:p>
                  <a:pPr algn="ctr" eaLnBrk="1" fontAlgn="auto" latinLnBrk="1" hangingPunct="1">
                    <a:spcBef>
                      <a:spcPts val="0"/>
                    </a:spcBef>
                    <a:spcAft>
                      <a:spcPts val="0"/>
                    </a:spcAft>
                    <a:defRPr/>
                  </a:pPr>
                  <a:endParaRPr lang="zh-CN" altLang="en-US" sz="1200" kern="0">
                    <a:solidFill>
                      <a:sysClr val="windowText" lastClr="000000"/>
                    </a:solidFill>
                    <a:latin typeface="Gulim" panose="020B0600000101010101" pitchFamily="34" charset="-127"/>
                    <a:ea typeface="Gulim" panose="020B0600000101010101" pitchFamily="34" charset="-127"/>
                  </a:endParaRPr>
                </a:p>
              </p:txBody>
            </p:sp>
          </p:grpSp>
          <p:sp>
            <p:nvSpPr>
              <p:cNvPr id="70" name="AutoShape 15"/>
              <p:cNvSpPr>
                <a:spLocks noChangeArrowheads="1"/>
              </p:cNvSpPr>
              <p:nvPr/>
            </p:nvSpPr>
            <p:spPr bwMode="auto">
              <a:xfrm rot="10800000">
                <a:off x="0" y="126"/>
                <a:ext cx="203" cy="205"/>
              </a:xfrm>
              <a:prstGeom prst="roundRect">
                <a:avLst>
                  <a:gd name="adj" fmla="val 16667"/>
                </a:avLst>
              </a:prstGeom>
              <a:solidFill>
                <a:srgbClr val="000000"/>
              </a:solidFill>
              <a:ln>
                <a:noFill/>
              </a:ln>
            </p:spPr>
            <p:txBody>
              <a:bodyPr rot="10800000" wrap="none" anchor="ctr"/>
              <a:lstStyle/>
              <a:p>
                <a:pPr algn="ctr" eaLnBrk="1" fontAlgn="auto" latinLnBrk="1" hangingPunct="1">
                  <a:spcBef>
                    <a:spcPts val="0"/>
                  </a:spcBef>
                  <a:spcAft>
                    <a:spcPts val="0"/>
                  </a:spcAft>
                  <a:defRPr/>
                </a:pPr>
                <a:endParaRPr lang="zh-CN" altLang="en-US" sz="1200" kern="0">
                  <a:solidFill>
                    <a:sysClr val="windowText" lastClr="000000"/>
                  </a:solidFill>
                  <a:latin typeface="Gulim" panose="020B0600000101010101" pitchFamily="34" charset="-127"/>
                  <a:ea typeface="Gulim" panose="020B0600000101010101" pitchFamily="34" charset="-127"/>
                </a:endParaRPr>
              </a:p>
            </p:txBody>
          </p:sp>
          <p:sp>
            <p:nvSpPr>
              <p:cNvPr id="71" name="AutoShape 16"/>
              <p:cNvSpPr>
                <a:spLocks noChangeArrowheads="1"/>
              </p:cNvSpPr>
              <p:nvPr/>
            </p:nvSpPr>
            <p:spPr bwMode="auto">
              <a:xfrm rot="8100000">
                <a:off x="49" y="0"/>
                <a:ext cx="106" cy="108"/>
              </a:xfrm>
              <a:prstGeom prst="roundRect">
                <a:avLst>
                  <a:gd name="adj" fmla="val 50000"/>
                </a:avLst>
              </a:prstGeom>
              <a:solidFill>
                <a:srgbClr val="000000"/>
              </a:solidFill>
              <a:ln>
                <a:noFill/>
              </a:ln>
            </p:spPr>
            <p:txBody>
              <a:bodyPr rot="10800000" wrap="none" anchor="ctr"/>
              <a:lstStyle/>
              <a:p>
                <a:pPr algn="ctr" eaLnBrk="1" fontAlgn="auto" latinLnBrk="1" hangingPunct="1">
                  <a:spcBef>
                    <a:spcPts val="0"/>
                  </a:spcBef>
                  <a:spcAft>
                    <a:spcPts val="0"/>
                  </a:spcAft>
                  <a:defRPr/>
                </a:pPr>
                <a:endParaRPr lang="zh-CN" altLang="en-US" sz="1200" kern="0">
                  <a:solidFill>
                    <a:sysClr val="windowText" lastClr="000000"/>
                  </a:solidFill>
                  <a:latin typeface="Gulim" panose="020B0600000101010101" pitchFamily="34" charset="-127"/>
                  <a:ea typeface="Gulim" panose="020B0600000101010101" pitchFamily="34" charset="-127"/>
                </a:endParaRPr>
              </a:p>
            </p:txBody>
          </p:sp>
        </p:gr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比率分析法与因素分析法</a:t>
            </a:r>
            <a:endPar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50000"/>
              </a:lnSpc>
            </a:pPr>
            <a:endPar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矩形 9"/>
          <p:cNvSpPr/>
          <p:nvPr/>
        </p:nvSpPr>
        <p:spPr>
          <a:xfrm>
            <a:off x="836085" y="912813"/>
            <a:ext cx="2350323" cy="523220"/>
          </a:xfrm>
          <a:prstGeom prst="rect">
            <a:avLst/>
          </a:prstGeom>
        </p:spPr>
        <p:txBody>
          <a:bodyPr wrap="none">
            <a:spAutoFit/>
          </a:bodyPr>
          <a:lstStyle/>
          <a:p>
            <a:pPr eaLnBrk="1" hangingPunct="1">
              <a:defRPr/>
            </a:pPr>
            <a:r>
              <a:rPr lang="en-US" altLang="zh-CN" sz="2800" b="1" noProof="1" smtClean="0">
                <a:solidFill>
                  <a:schemeClr val="accent6">
                    <a:lumMod val="50000"/>
                  </a:schemeClr>
                </a:solidFill>
                <a:latin typeface="+mn-ea"/>
                <a:ea typeface="+mn-ea"/>
              </a:rPr>
              <a:t>2.</a:t>
            </a:r>
            <a:r>
              <a:rPr lang="zh-CN" altLang="en-US" sz="2800" b="1" noProof="1" smtClean="0">
                <a:solidFill>
                  <a:schemeClr val="accent6">
                    <a:lumMod val="50000"/>
                  </a:schemeClr>
                </a:solidFill>
                <a:latin typeface="+mn-ea"/>
                <a:ea typeface="+mn-ea"/>
              </a:rPr>
              <a:t>比率</a:t>
            </a:r>
            <a:r>
              <a:rPr lang="zh-CN" altLang="en-US" sz="2800" b="1" noProof="1">
                <a:solidFill>
                  <a:schemeClr val="accent6">
                    <a:lumMod val="50000"/>
                  </a:schemeClr>
                </a:solidFill>
                <a:latin typeface="+mn-ea"/>
                <a:ea typeface="+mn-ea"/>
              </a:rPr>
              <a:t>分析</a:t>
            </a:r>
            <a:r>
              <a:rPr lang="zh-CN" altLang="en-US" sz="2800" b="1" noProof="1" smtClean="0">
                <a:solidFill>
                  <a:schemeClr val="accent6">
                    <a:lumMod val="50000"/>
                  </a:schemeClr>
                </a:solidFill>
                <a:latin typeface="+mn-ea"/>
                <a:ea typeface="+mn-ea"/>
              </a:rPr>
              <a:t>法</a:t>
            </a:r>
            <a:endParaRPr lang="zh-CN" altLang="en-US" sz="2800" b="1" noProof="1">
              <a:solidFill>
                <a:schemeClr val="accent6">
                  <a:lumMod val="50000"/>
                </a:schemeClr>
              </a:solidFill>
              <a:latin typeface="+mn-ea"/>
              <a:ea typeface="+mn-ea"/>
            </a:endParaRPr>
          </a:p>
        </p:txBody>
      </p:sp>
      <p:grpSp>
        <p:nvGrpSpPr>
          <p:cNvPr id="2"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51205"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126567" y="2132013"/>
            <a:ext cx="7073900" cy="3046988"/>
          </a:xfrm>
          <a:prstGeom prst="rect">
            <a:avLst/>
          </a:prstGeom>
          <a:noFill/>
          <a:ln>
            <a:noFill/>
          </a:ln>
        </p:spPr>
        <p:txBody>
          <a:bodyPr>
            <a:spAutoFit/>
          </a:bodyPr>
          <a:lstStyle/>
          <a:p>
            <a:pPr marL="342900" indent="-342900" eaLnBrk="1" hangingPunct="1">
              <a:lnSpc>
                <a:spcPct val="120000"/>
              </a:lnSpc>
              <a:buFont typeface="Wingdings" panose="05000000000000000000" charset="0"/>
              <a:buChar char="l"/>
              <a:defRPr/>
            </a:pPr>
            <a:r>
              <a:rPr lang="zh-CN" altLang="en-US" sz="2000" noProof="1">
                <a:solidFill>
                  <a:schemeClr val="tx1">
                    <a:lumMod val="10000"/>
                  </a:schemeClr>
                </a:solidFill>
                <a:latin typeface="+mn-ea"/>
                <a:ea typeface="+mn-ea"/>
              </a:rPr>
              <a:t>定义：比率分析法是利用企业</a:t>
            </a:r>
            <a:r>
              <a:rPr lang="zh-CN" altLang="en-US" sz="2000" noProof="1">
                <a:solidFill>
                  <a:schemeClr val="tx1">
                    <a:lumMod val="10000"/>
                  </a:schemeClr>
                </a:solidFill>
                <a:latin typeface="+mn-ea"/>
                <a:ea typeface="+mn-ea"/>
                <a:sym typeface="+mn-ea"/>
              </a:rPr>
              <a:t>同一时期的</a:t>
            </a:r>
            <a:r>
              <a:rPr lang="zh-CN" altLang="en-US" sz="2000" noProof="1">
                <a:solidFill>
                  <a:schemeClr val="tx1">
                    <a:lumMod val="10000"/>
                  </a:schemeClr>
                </a:solidFill>
                <a:latin typeface="+mn-ea"/>
                <a:ea typeface="+mn-ea"/>
              </a:rPr>
              <a:t>财务报表中两个或两个以上指标之间相互关联，计算出一系列的财务比率，</a:t>
            </a:r>
            <a:r>
              <a:rPr lang="zh-CN" altLang="en-US" sz="2000" noProof="1">
                <a:solidFill>
                  <a:schemeClr val="tx1">
                    <a:lumMod val="10000"/>
                  </a:schemeClr>
                </a:solidFill>
                <a:latin typeface="+mn-ea"/>
                <a:ea typeface="+mn-ea"/>
                <a:sym typeface="+mn-ea"/>
              </a:rPr>
              <a:t>据以考察、分析和评价企业财务状况和经营成果的分析方法。</a:t>
            </a:r>
            <a:endParaRPr lang="zh-CN" altLang="en-US" sz="2000" noProof="1">
              <a:solidFill>
                <a:schemeClr val="tx1">
                  <a:lumMod val="10000"/>
                </a:schemeClr>
              </a:solidFill>
              <a:latin typeface="+mn-ea"/>
              <a:ea typeface="+mn-ea"/>
              <a:sym typeface="+mn-ea"/>
            </a:endParaRPr>
          </a:p>
          <a:p>
            <a:pPr marL="342900" indent="-342900" eaLnBrk="1" hangingPunct="1">
              <a:lnSpc>
                <a:spcPct val="120000"/>
              </a:lnSpc>
              <a:buFont typeface="Wingdings" panose="05000000000000000000" charset="0"/>
              <a:buChar char="l"/>
              <a:defRPr/>
            </a:pPr>
            <a:r>
              <a:rPr lang="zh-CN" altLang="en-US" sz="2000" noProof="1">
                <a:solidFill>
                  <a:schemeClr val="tx1">
                    <a:lumMod val="10000"/>
                  </a:schemeClr>
                </a:solidFill>
                <a:latin typeface="+mn-ea"/>
                <a:ea typeface="+mn-ea"/>
                <a:sym typeface="+mn-ea"/>
              </a:rPr>
              <a:t>特点：不受规模限制，应用广泛。</a:t>
            </a:r>
            <a:endParaRPr lang="zh-CN" altLang="en-US" sz="2000" noProof="1">
              <a:solidFill>
                <a:schemeClr val="tx1">
                  <a:lumMod val="10000"/>
                </a:schemeClr>
              </a:solidFill>
              <a:latin typeface="+mn-ea"/>
              <a:ea typeface="+mn-ea"/>
            </a:endParaRPr>
          </a:p>
          <a:p>
            <a:pPr marL="342900" indent="-342900" eaLnBrk="1" hangingPunct="1">
              <a:lnSpc>
                <a:spcPct val="120000"/>
              </a:lnSpc>
              <a:buFont typeface="Wingdings" panose="05000000000000000000" charset="0"/>
              <a:buChar char="l"/>
              <a:defRPr/>
            </a:pPr>
            <a:r>
              <a:rPr lang="zh-CN" altLang="en-US" sz="2000" noProof="1">
                <a:solidFill>
                  <a:srgbClr val="FF0000"/>
                </a:solidFill>
                <a:latin typeface="+mn-ea"/>
                <a:ea typeface="+mn-ea"/>
                <a:sym typeface="+mn-ea"/>
              </a:rPr>
              <a:t>注意：</a:t>
            </a:r>
            <a:r>
              <a:rPr lang="zh-CN" altLang="en-US" sz="2000" noProof="1">
                <a:solidFill>
                  <a:schemeClr val="tx1">
                    <a:lumMod val="10000"/>
                  </a:schemeClr>
                </a:solidFill>
                <a:latin typeface="+mn-ea"/>
                <a:ea typeface="+mn-ea"/>
                <a:sym typeface="+mn-ea"/>
              </a:rPr>
              <a:t>项目的相关性；对比口径的一致性；衡量标准的科学性。</a:t>
            </a:r>
            <a:endParaRPr lang="zh-CN" altLang="en-US" sz="2000" noProof="1">
              <a:solidFill>
                <a:srgbClr val="FF0000"/>
              </a:solidFill>
              <a:latin typeface="+mn-ea"/>
              <a:ea typeface="+mn-ea"/>
            </a:endParaRPr>
          </a:p>
          <a:p>
            <a:pPr eaLnBrk="1" hangingPunct="1">
              <a:lnSpc>
                <a:spcPct val="120000"/>
              </a:lnSpc>
              <a:spcBef>
                <a:spcPts val="0"/>
              </a:spcBef>
              <a:spcAft>
                <a:spcPts val="0"/>
              </a:spcAft>
              <a:buFont typeface="Wingdings" panose="05000000000000000000" pitchFamily="2" charset="2"/>
              <a:buNone/>
              <a:defRPr/>
            </a:pPr>
            <a:endParaRPr lang="zh-CN" altLang="en-US" sz="2000" noProof="1">
              <a:solidFill>
                <a:schemeClr val="tx1">
                  <a:lumMod val="10000"/>
                </a:schemeClr>
              </a:solidFill>
              <a:latin typeface="+mn-ea"/>
              <a:ea typeface="+mn-ea"/>
              <a:sym typeface="+mn-ea"/>
            </a:endParaRPr>
          </a:p>
        </p:txBody>
      </p:sp>
      <p:pic>
        <p:nvPicPr>
          <p:cNvPr id="11" name="http://photo-static-api.fotomore.com/creative/vcg/400/new/VCG41N881117968.jpg" descr="&amp;pky220_sjzg_VCG41N881117968&amp;2&amp;src_rpledit_likech&am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684" y="2205038"/>
            <a:ext cx="5077883" cy="2798762"/>
          </a:xfrm>
          <a:prstGeom prst="rect">
            <a:avLst/>
          </a:prstGeom>
          <a:solidFill>
            <a:srgbClr val="0E65AC"/>
          </a:solidFill>
          <a:ln>
            <a:noFill/>
          </a:ln>
          <a:extLst>
            <a:ext uri="{91240B29-F687-4F45-9708-019B960494DF}">
              <a14:hiddenLine xmlns:a14="http://schemas.microsoft.com/office/drawing/2010/main" w="19050">
                <a:solidFill>
                  <a:srgbClr val="000000"/>
                </a:solidFill>
                <a:miter lim="800000"/>
                <a:headEnd/>
                <a:tailEnd/>
              </a14:hiddenLine>
            </a:ext>
          </a:extLst>
        </p:spPr>
      </p:pic>
      <p:grpSp>
        <p:nvGrpSpPr>
          <p:cNvPr id="51209" name="组合 2"/>
          <p:cNvGrpSpPr/>
          <p:nvPr/>
        </p:nvGrpSpPr>
        <p:grpSpPr bwMode="auto">
          <a:xfrm>
            <a:off x="5242984" y="2097088"/>
            <a:ext cx="6451600" cy="76200"/>
            <a:chOff x="7345" y="4010"/>
            <a:chExt cx="3841" cy="84"/>
          </a:xfrm>
        </p:grpSpPr>
        <p:sp>
          <p:nvSpPr>
            <p:cNvPr id="7" name="矩形 6"/>
            <p:cNvSpPr/>
            <p:nvPr/>
          </p:nvSpPr>
          <p:spPr>
            <a:xfrm>
              <a:off x="7345" y="4010"/>
              <a:ext cx="1259" cy="86"/>
            </a:xfrm>
            <a:prstGeom prst="rect">
              <a:avLst/>
            </a:prstGeom>
            <a:solidFill>
              <a:schemeClr val="tx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09" rIns="91422" bIns="45709" anchor="ctr"/>
            <a:lstStyle/>
            <a:p>
              <a:pPr algn="ctr" eaLnBrk="1" hangingPunct="1">
                <a:defRPr/>
              </a:pPr>
              <a:endParaRPr lang="zh-CN" altLang="en-US" sz="2490" noProof="1">
                <a:solidFill>
                  <a:schemeClr val="tx1">
                    <a:lumMod val="65000"/>
                    <a:lumOff val="35000"/>
                  </a:schemeClr>
                </a:solidFill>
              </a:endParaRPr>
            </a:p>
          </p:txBody>
        </p:sp>
        <p:sp>
          <p:nvSpPr>
            <p:cNvPr id="26" name="矩形 25"/>
            <p:cNvSpPr/>
            <p:nvPr/>
          </p:nvSpPr>
          <p:spPr>
            <a:xfrm>
              <a:off x="8635" y="4010"/>
              <a:ext cx="2552" cy="86"/>
            </a:xfrm>
            <a:prstGeom prst="rect">
              <a:avLst/>
            </a:prstGeom>
            <a:gradFill>
              <a:gsLst>
                <a:gs pos="0">
                  <a:srgbClr val="023160">
                    <a:lumMod val="75000"/>
                    <a:lumOff val="25000"/>
                  </a:srgbClr>
                </a:gs>
                <a:gs pos="100000">
                  <a:srgbClr val="00B0F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09" rIns="91422" bIns="45709" anchor="ctr"/>
            <a:lstStyle/>
            <a:p>
              <a:pPr algn="ctr" eaLnBrk="1" hangingPunct="1">
                <a:defRPr/>
              </a:pPr>
              <a:endParaRPr lang="zh-CN" altLang="en-US" sz="2490" noProof="1">
                <a:solidFill>
                  <a:schemeClr val="tx1">
                    <a:lumMod val="65000"/>
                    <a:lumOff val="35000"/>
                  </a:schemeClr>
                </a:solidFill>
              </a:endParaRPr>
            </a:p>
          </p:txBody>
        </p:sp>
      </p:gr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1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0-#ppt_w/2"/>
                                          </p:val>
                                        </p:tav>
                                        <p:tav tm="100000">
                                          <p:val>
                                            <p:strVal val="#ppt_x"/>
                                          </p:val>
                                        </p:tav>
                                      </p:tavLst>
                                    </p:anim>
                                    <p:anim calcmode="lin" valueType="num">
                                      <p:cBhvr>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比率分析法与因素分析法</a:t>
            </a:r>
            <a:endPar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50000"/>
              </a:lnSpc>
            </a:pPr>
            <a:endPar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矩形 9"/>
          <p:cNvSpPr/>
          <p:nvPr/>
        </p:nvSpPr>
        <p:spPr>
          <a:xfrm>
            <a:off x="836085" y="912813"/>
            <a:ext cx="2350323" cy="523220"/>
          </a:xfrm>
          <a:prstGeom prst="rect">
            <a:avLst/>
          </a:prstGeom>
        </p:spPr>
        <p:txBody>
          <a:bodyPr wrap="none">
            <a:spAutoFit/>
          </a:bodyPr>
          <a:lstStyle/>
          <a:p>
            <a:pPr eaLnBrk="1" hangingPunct="1">
              <a:defRPr/>
            </a:pPr>
            <a:r>
              <a:rPr lang="en-US" altLang="zh-CN" sz="2800" b="1" noProof="1" smtClean="0">
                <a:solidFill>
                  <a:schemeClr val="accent6">
                    <a:lumMod val="50000"/>
                  </a:schemeClr>
                </a:solidFill>
                <a:latin typeface="+mn-ea"/>
                <a:ea typeface="+mn-ea"/>
              </a:rPr>
              <a:t>2.</a:t>
            </a:r>
            <a:r>
              <a:rPr lang="zh-CN" altLang="en-US" sz="2800" b="1" noProof="1" smtClean="0">
                <a:solidFill>
                  <a:schemeClr val="accent6">
                    <a:lumMod val="50000"/>
                  </a:schemeClr>
                </a:solidFill>
                <a:latin typeface="+mn-ea"/>
                <a:ea typeface="+mn-ea"/>
              </a:rPr>
              <a:t>比率</a:t>
            </a:r>
            <a:r>
              <a:rPr lang="zh-CN" altLang="en-US" sz="2800" b="1" noProof="1">
                <a:solidFill>
                  <a:schemeClr val="accent6">
                    <a:lumMod val="50000"/>
                  </a:schemeClr>
                </a:solidFill>
                <a:latin typeface="+mn-ea"/>
                <a:ea typeface="+mn-ea"/>
              </a:rPr>
              <a:t>分析</a:t>
            </a:r>
            <a:r>
              <a:rPr lang="zh-CN" altLang="en-US" sz="2800" b="1" noProof="1" smtClean="0">
                <a:solidFill>
                  <a:schemeClr val="accent6">
                    <a:lumMod val="50000"/>
                  </a:schemeClr>
                </a:solidFill>
                <a:latin typeface="+mn-ea"/>
                <a:ea typeface="+mn-ea"/>
              </a:rPr>
              <a:t>法</a:t>
            </a:r>
            <a:endParaRPr lang="zh-CN" altLang="en-US" sz="2800" b="1" noProof="1">
              <a:solidFill>
                <a:schemeClr val="accent6">
                  <a:lumMod val="50000"/>
                </a:schemeClr>
              </a:solidFill>
              <a:latin typeface="+mn-ea"/>
              <a:ea typeface="+mn-ea"/>
            </a:endParaRPr>
          </a:p>
        </p:txBody>
      </p:sp>
      <p:grpSp>
        <p:nvGrpSpPr>
          <p:cNvPr id="2"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52229"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861484" y="1433513"/>
            <a:ext cx="10270067" cy="1108075"/>
          </a:xfrm>
          <a:prstGeom prst="rect">
            <a:avLst/>
          </a:prstGeom>
        </p:spPr>
        <p:txBody>
          <a:bodyPr>
            <a:spAutoFit/>
          </a:bodyPr>
          <a:lstStyle/>
          <a:p>
            <a:pPr marL="342900" indent="-342900" eaLnBrk="1" hangingPunct="1">
              <a:lnSpc>
                <a:spcPct val="150000"/>
              </a:lnSpc>
              <a:buFont typeface="Wingdings" panose="05000000000000000000" charset="0"/>
              <a:buChar char="u"/>
              <a:defRPr/>
            </a:pPr>
            <a:r>
              <a:rPr lang="zh-CN" altLang="en-US" sz="2400" noProof="1">
                <a:solidFill>
                  <a:schemeClr val="tx1">
                    <a:lumMod val="10000"/>
                  </a:schemeClr>
                </a:solidFill>
                <a:latin typeface="+mn-ea"/>
                <a:ea typeface="+mn-ea"/>
              </a:rPr>
              <a:t>采用比率分析法时，常见的比率指标类型主要有：</a:t>
            </a:r>
            <a:endParaRPr lang="en-US" altLang="zh-CN" sz="2000" noProof="1">
              <a:solidFill>
                <a:schemeClr val="tx1">
                  <a:lumMod val="10000"/>
                </a:schemeClr>
              </a:solidFill>
            </a:endParaRPr>
          </a:p>
          <a:p>
            <a:pPr eaLnBrk="1" hangingPunct="1">
              <a:lnSpc>
                <a:spcPct val="150000"/>
              </a:lnSpc>
              <a:defRPr/>
            </a:pPr>
            <a:endParaRPr lang="en-US" altLang="zh-CN" sz="2000" noProof="1"/>
          </a:p>
        </p:txBody>
      </p:sp>
      <p:pic>
        <p:nvPicPr>
          <p:cNvPr id="52232" name="Picture 5" descr="C:\Users\Administrator\Desktop\256.png"/>
          <p:cNvPicPr>
            <a:picLocks noChangeAspect="1" noChangeArrowheads="1"/>
          </p:cNvPicPr>
          <p:nvPr/>
        </p:nvPicPr>
        <p:blipFill>
          <a:blip r:embed="rId1">
            <a:extLst>
              <a:ext uri="{28A0092B-C50C-407E-A947-70E740481C1C}">
                <a14:useLocalDpi xmlns:a14="http://schemas.microsoft.com/office/drawing/2010/main" val="0"/>
              </a:ext>
            </a:extLst>
          </a:blip>
          <a:srcRect l="2637"/>
          <a:stretch>
            <a:fillRect/>
          </a:stretch>
        </p:blipFill>
        <p:spPr bwMode="auto">
          <a:xfrm>
            <a:off x="1" y="2236788"/>
            <a:ext cx="124333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3" name="组合 2"/>
          <p:cNvGrpSpPr/>
          <p:nvPr/>
        </p:nvGrpSpPr>
        <p:grpSpPr bwMode="auto">
          <a:xfrm>
            <a:off x="5647267" y="2651126"/>
            <a:ext cx="1422400" cy="1247775"/>
            <a:chOff x="4235450" y="1363663"/>
            <a:chExt cx="1066800" cy="1247775"/>
          </a:xfrm>
        </p:grpSpPr>
        <p:sp>
          <p:nvSpPr>
            <p:cNvPr id="23" name="对角圆角矩形 22"/>
            <p:cNvSpPr/>
            <p:nvPr/>
          </p:nvSpPr>
          <p:spPr>
            <a:xfrm>
              <a:off x="4303713" y="1363663"/>
              <a:ext cx="998537" cy="1181100"/>
            </a:xfrm>
            <a:prstGeom prst="round2Diag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宋体" panose="02010600030101010101" pitchFamily="2" charset="-122"/>
                </a:defRPr>
              </a:lvl1pPr>
              <a:lvl2pPr marL="37931725" indent="-37474525" eaLnBrk="0" hangingPunct="0">
                <a:defRPr sz="2400">
                  <a:solidFill>
                    <a:schemeClr val="tx1"/>
                  </a:solidFill>
                  <a:latin typeface="Calibri" panose="020F0502020204030204" pitchFamily="34" charset="0"/>
                  <a:ea typeface="宋体" panose="02010600030101010101" pitchFamily="2" charset="-122"/>
                </a:defRPr>
              </a:lvl2pPr>
              <a:lvl3pPr eaLnBrk="0" hangingPunct="0">
                <a:defRPr sz="2400">
                  <a:solidFill>
                    <a:schemeClr val="tx1"/>
                  </a:solidFill>
                  <a:latin typeface="Calibri" panose="020F0502020204030204" pitchFamily="34" charset="0"/>
                  <a:ea typeface="宋体" panose="02010600030101010101" pitchFamily="2" charset="-122"/>
                </a:defRPr>
              </a:lvl3pPr>
              <a:lvl4pPr eaLnBrk="0" hangingPunct="0">
                <a:defRPr sz="2400">
                  <a:solidFill>
                    <a:schemeClr val="tx1"/>
                  </a:solidFill>
                  <a:latin typeface="Calibri" panose="020F0502020204030204" pitchFamily="34" charset="0"/>
                  <a:ea typeface="宋体" panose="02010600030101010101" pitchFamily="2" charset="-122"/>
                </a:defRPr>
              </a:lvl4pPr>
              <a:lvl5pPr eaLnBrk="0" hangingPunct="0">
                <a:defRPr sz="2400">
                  <a:solidFill>
                    <a:schemeClr val="tx1"/>
                  </a:solidFill>
                  <a:latin typeface="Calibri" panose="020F0502020204030204" pitchFamily="34" charset="0"/>
                  <a:ea typeface="宋体" panose="02010600030101010101" pitchFamily="2" charset="-122"/>
                </a:defRPr>
              </a:lvl5pPr>
              <a:lvl6pPr marL="4572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9144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1371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18288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en-US" sz="1800" noProof="1">
                <a:solidFill>
                  <a:srgbClr val="FFFFFF"/>
                </a:solidFill>
              </a:endParaRPr>
            </a:p>
          </p:txBody>
        </p:sp>
        <p:sp>
          <p:nvSpPr>
            <p:cNvPr id="52261" name="对角圆角矩形 15"/>
            <p:cNvSpPr>
              <a:spLocks noChangeArrowheads="1"/>
            </p:cNvSpPr>
            <p:nvPr/>
          </p:nvSpPr>
          <p:spPr bwMode="auto">
            <a:xfrm>
              <a:off x="4235450" y="1430338"/>
              <a:ext cx="996950" cy="1181100"/>
            </a:xfrm>
            <a:custGeom>
              <a:avLst/>
              <a:gdLst>
                <a:gd name="T0" fmla="*/ 582267 w 728662"/>
                <a:gd name="T1" fmla="*/ 0 h 863600"/>
                <a:gd name="T2" fmla="*/ 3493514 w 728662"/>
                <a:gd name="T3" fmla="*/ 0 h 863600"/>
                <a:gd name="T4" fmla="*/ 3493514 w 728662"/>
                <a:gd name="T5" fmla="*/ 3551112 h 863600"/>
                <a:gd name="T6" fmla="*/ 2911247 w 728662"/>
                <a:gd name="T7" fmla="*/ 4132216 h 863600"/>
                <a:gd name="T8" fmla="*/ 0 w 728662"/>
                <a:gd name="T9" fmla="*/ 4132216 h 863600"/>
                <a:gd name="T10" fmla="*/ 0 w 728662"/>
                <a:gd name="T11" fmla="*/ 581101 h 863600"/>
                <a:gd name="T12" fmla="*/ 582267 w 728662"/>
                <a:gd name="T13" fmla="*/ 0 h 863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662" h="863600">
                  <a:moveTo>
                    <a:pt x="121446" y="0"/>
                  </a:moveTo>
                  <a:lnTo>
                    <a:pt x="728662" y="0"/>
                  </a:lnTo>
                  <a:lnTo>
                    <a:pt x="728662" y="742154"/>
                  </a:lnTo>
                  <a:cubicBezTo>
                    <a:pt x="728662" y="809227"/>
                    <a:pt x="674289" y="863600"/>
                    <a:pt x="607216" y="863600"/>
                  </a:cubicBezTo>
                  <a:lnTo>
                    <a:pt x="0" y="863600"/>
                  </a:lnTo>
                  <a:lnTo>
                    <a:pt x="0" y="121446"/>
                  </a:lnTo>
                  <a:cubicBezTo>
                    <a:pt x="0" y="54373"/>
                    <a:pt x="54373" y="0"/>
                    <a:pt x="121446" y="0"/>
                  </a:cubicBezTo>
                  <a:close/>
                </a:path>
              </a:pathLst>
            </a:custGeom>
            <a:blipFill dpi="0" rotWithShape="1">
              <a:blip r:embed="rId2"/>
              <a:srcRect/>
              <a:stretch>
                <a:fillRect/>
              </a:stretch>
            </a:blipFill>
            <a:ln w="25400">
              <a:solidFill>
                <a:schemeClr val="bg1"/>
              </a:solidFill>
              <a:round/>
            </a:ln>
          </p:spPr>
          <p:txBody>
            <a:bodyPr anchor="ctr"/>
            <a:lstStyle/>
            <a:p>
              <a:endParaRPr lang="zh-CN" altLang="en-US"/>
            </a:p>
          </p:txBody>
        </p:sp>
      </p:grpSp>
      <p:grpSp>
        <p:nvGrpSpPr>
          <p:cNvPr id="52234" name="组合 6"/>
          <p:cNvGrpSpPr/>
          <p:nvPr/>
        </p:nvGrpSpPr>
        <p:grpSpPr bwMode="auto">
          <a:xfrm>
            <a:off x="2190752" y="2616200"/>
            <a:ext cx="1426633" cy="1271588"/>
            <a:chOff x="1643063" y="1328738"/>
            <a:chExt cx="1069975" cy="1271587"/>
          </a:xfrm>
        </p:grpSpPr>
        <p:sp>
          <p:nvSpPr>
            <p:cNvPr id="8" name="对角圆角矩形 7"/>
            <p:cNvSpPr/>
            <p:nvPr/>
          </p:nvSpPr>
          <p:spPr>
            <a:xfrm>
              <a:off x="1716088" y="1328738"/>
              <a:ext cx="996950" cy="1181099"/>
            </a:xfrm>
            <a:prstGeom prst="round2Diag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宋体" panose="02010600030101010101" pitchFamily="2" charset="-122"/>
                </a:defRPr>
              </a:lvl1pPr>
              <a:lvl2pPr marL="37931725" indent="-37474525" eaLnBrk="0" hangingPunct="0">
                <a:defRPr sz="2400">
                  <a:solidFill>
                    <a:schemeClr val="tx1"/>
                  </a:solidFill>
                  <a:latin typeface="Calibri" panose="020F0502020204030204" pitchFamily="34" charset="0"/>
                  <a:ea typeface="宋体" panose="02010600030101010101" pitchFamily="2" charset="-122"/>
                </a:defRPr>
              </a:lvl2pPr>
              <a:lvl3pPr eaLnBrk="0" hangingPunct="0">
                <a:defRPr sz="2400">
                  <a:solidFill>
                    <a:schemeClr val="tx1"/>
                  </a:solidFill>
                  <a:latin typeface="Calibri" panose="020F0502020204030204" pitchFamily="34" charset="0"/>
                  <a:ea typeface="宋体" panose="02010600030101010101" pitchFamily="2" charset="-122"/>
                </a:defRPr>
              </a:lvl3pPr>
              <a:lvl4pPr eaLnBrk="0" hangingPunct="0">
                <a:defRPr sz="2400">
                  <a:solidFill>
                    <a:schemeClr val="tx1"/>
                  </a:solidFill>
                  <a:latin typeface="Calibri" panose="020F0502020204030204" pitchFamily="34" charset="0"/>
                  <a:ea typeface="宋体" panose="02010600030101010101" pitchFamily="2" charset="-122"/>
                </a:defRPr>
              </a:lvl4pPr>
              <a:lvl5pPr eaLnBrk="0" hangingPunct="0">
                <a:defRPr sz="2400">
                  <a:solidFill>
                    <a:schemeClr val="tx1"/>
                  </a:solidFill>
                  <a:latin typeface="Calibri" panose="020F0502020204030204" pitchFamily="34" charset="0"/>
                  <a:ea typeface="宋体" panose="02010600030101010101" pitchFamily="2" charset="-122"/>
                </a:defRPr>
              </a:lvl5pPr>
              <a:lvl6pPr marL="4572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9144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1371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18288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en-US" sz="1800" noProof="1">
                <a:solidFill>
                  <a:srgbClr val="FFFFFF"/>
                </a:solidFill>
              </a:endParaRPr>
            </a:p>
          </p:txBody>
        </p:sp>
        <p:sp>
          <p:nvSpPr>
            <p:cNvPr id="11271" name="对角圆角矩形 16"/>
            <p:cNvSpPr/>
            <p:nvPr/>
          </p:nvSpPr>
          <p:spPr bwMode="auto">
            <a:xfrm>
              <a:off x="1643063" y="1419225"/>
              <a:ext cx="1008000" cy="1181100"/>
            </a:xfrm>
            <a:custGeom>
              <a:avLst/>
              <a:gdLst>
                <a:gd name="T0" fmla="*/ 166059 w 728662"/>
                <a:gd name="T1" fmla="*/ 0 h 863600"/>
                <a:gd name="T2" fmla="*/ 996334 w 728662"/>
                <a:gd name="T3" fmla="*/ 0 h 863600"/>
                <a:gd name="T4" fmla="*/ 996334 w 728662"/>
                <a:gd name="T5" fmla="*/ 0 h 863600"/>
                <a:gd name="T6" fmla="*/ 996334 w 728662"/>
                <a:gd name="T7" fmla="*/ 1014782 h 863600"/>
                <a:gd name="T8" fmla="*/ 830275 w 728662"/>
                <a:gd name="T9" fmla="*/ 1180841 h 863600"/>
                <a:gd name="T10" fmla="*/ 0 w 728662"/>
                <a:gd name="T11" fmla="*/ 1180841 h 863600"/>
                <a:gd name="T12" fmla="*/ 0 w 728662"/>
                <a:gd name="T13" fmla="*/ 1180841 h 863600"/>
                <a:gd name="T14" fmla="*/ 0 w 728662"/>
                <a:gd name="T15" fmla="*/ 166059 h 863600"/>
                <a:gd name="T16" fmla="*/ 166059 w 728662"/>
                <a:gd name="T17" fmla="*/ 0 h 863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8662"/>
                <a:gd name="T28" fmla="*/ 0 h 863600"/>
                <a:gd name="T29" fmla="*/ 728662 w 728662"/>
                <a:gd name="T30" fmla="*/ 863600 h 863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8662" h="863600">
                  <a:moveTo>
                    <a:pt x="121446" y="0"/>
                  </a:moveTo>
                  <a:lnTo>
                    <a:pt x="728662" y="0"/>
                  </a:lnTo>
                  <a:lnTo>
                    <a:pt x="728662" y="742154"/>
                  </a:lnTo>
                  <a:cubicBezTo>
                    <a:pt x="728662" y="809227"/>
                    <a:pt x="674289" y="863600"/>
                    <a:pt x="607216" y="863600"/>
                  </a:cubicBezTo>
                  <a:lnTo>
                    <a:pt x="0" y="863600"/>
                  </a:lnTo>
                  <a:lnTo>
                    <a:pt x="0" y="121446"/>
                  </a:lnTo>
                  <a:cubicBezTo>
                    <a:pt x="0" y="54373"/>
                    <a:pt x="54373" y="0"/>
                    <a:pt x="121446" y="0"/>
                  </a:cubicBezTo>
                  <a:close/>
                </a:path>
              </a:pathLst>
            </a:custGeom>
            <a:blipFill dpi="0" rotWithShape="1">
              <a:blip r:embed="rId3" cstate="print"/>
              <a:srcRect/>
              <a:stretch>
                <a:fillRect l="-26000" r="-10088"/>
              </a:stretch>
            </a:blipFill>
            <a:ln w="25400">
              <a:solidFill>
                <a:schemeClr val="bg1"/>
              </a:solidFill>
              <a:round/>
            </a:ln>
          </p:spPr>
          <p:txBody>
            <a:bodyPr anchor="ctr"/>
            <a:lstStyle/>
            <a:p>
              <a:pPr eaLnBrk="1" hangingPunct="1">
                <a:defRPr/>
              </a:pPr>
              <a:endParaRPr lang="zh-CN" altLang="en-US" sz="100" noProof="1"/>
            </a:p>
          </p:txBody>
        </p:sp>
      </p:grpSp>
      <p:grpSp>
        <p:nvGrpSpPr>
          <p:cNvPr id="52235" name="组合 8"/>
          <p:cNvGrpSpPr/>
          <p:nvPr/>
        </p:nvGrpSpPr>
        <p:grpSpPr bwMode="auto">
          <a:xfrm>
            <a:off x="9105900" y="2657476"/>
            <a:ext cx="1456267" cy="1230313"/>
            <a:chOff x="6829425" y="1370013"/>
            <a:chExt cx="1092200" cy="1230312"/>
          </a:xfrm>
        </p:grpSpPr>
        <p:sp>
          <p:nvSpPr>
            <p:cNvPr id="11" name="对角圆角矩形 10"/>
            <p:cNvSpPr/>
            <p:nvPr/>
          </p:nvSpPr>
          <p:spPr>
            <a:xfrm>
              <a:off x="6924675" y="1370013"/>
              <a:ext cx="996950" cy="1181099"/>
            </a:xfrm>
            <a:prstGeom prst="round2Diag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宋体" panose="02010600030101010101" pitchFamily="2" charset="-122"/>
                </a:defRPr>
              </a:lvl1pPr>
              <a:lvl2pPr marL="37931725" indent="-37474525" eaLnBrk="0" hangingPunct="0">
                <a:defRPr sz="2400">
                  <a:solidFill>
                    <a:schemeClr val="tx1"/>
                  </a:solidFill>
                  <a:latin typeface="Calibri" panose="020F0502020204030204" pitchFamily="34" charset="0"/>
                  <a:ea typeface="宋体" panose="02010600030101010101" pitchFamily="2" charset="-122"/>
                </a:defRPr>
              </a:lvl2pPr>
              <a:lvl3pPr eaLnBrk="0" hangingPunct="0">
                <a:defRPr sz="2400">
                  <a:solidFill>
                    <a:schemeClr val="tx1"/>
                  </a:solidFill>
                  <a:latin typeface="Calibri" panose="020F0502020204030204" pitchFamily="34" charset="0"/>
                  <a:ea typeface="宋体" panose="02010600030101010101" pitchFamily="2" charset="-122"/>
                </a:defRPr>
              </a:lvl3pPr>
              <a:lvl4pPr eaLnBrk="0" hangingPunct="0">
                <a:defRPr sz="2400">
                  <a:solidFill>
                    <a:schemeClr val="tx1"/>
                  </a:solidFill>
                  <a:latin typeface="Calibri" panose="020F0502020204030204" pitchFamily="34" charset="0"/>
                  <a:ea typeface="宋体" panose="02010600030101010101" pitchFamily="2" charset="-122"/>
                </a:defRPr>
              </a:lvl4pPr>
              <a:lvl5pPr eaLnBrk="0" hangingPunct="0">
                <a:defRPr sz="2400">
                  <a:solidFill>
                    <a:schemeClr val="tx1"/>
                  </a:solidFill>
                  <a:latin typeface="Calibri" panose="020F0502020204030204" pitchFamily="34" charset="0"/>
                  <a:ea typeface="宋体" panose="02010600030101010101" pitchFamily="2" charset="-122"/>
                </a:defRPr>
              </a:lvl5pPr>
              <a:lvl6pPr marL="4572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6pPr>
              <a:lvl7pPr marL="9144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7pPr>
              <a:lvl8pPr marL="13716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8pPr>
              <a:lvl9pPr marL="1828800" eaLnBrk="0" fontAlgn="base" hangingPunct="0">
                <a:spcBef>
                  <a:spcPct val="0"/>
                </a:spcBef>
                <a:spcAft>
                  <a:spcPct val="0"/>
                </a:spcAft>
                <a:defRPr sz="2400">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en-US" sz="1800" noProof="1">
                <a:solidFill>
                  <a:srgbClr val="FFFFFF"/>
                </a:solidFill>
              </a:endParaRPr>
            </a:p>
          </p:txBody>
        </p:sp>
        <p:sp>
          <p:nvSpPr>
            <p:cNvPr id="52255" name="对角圆角矩形 25"/>
            <p:cNvSpPr>
              <a:spLocks noChangeArrowheads="1"/>
            </p:cNvSpPr>
            <p:nvPr/>
          </p:nvSpPr>
          <p:spPr bwMode="auto">
            <a:xfrm>
              <a:off x="6829425" y="1417638"/>
              <a:ext cx="998538" cy="1182687"/>
            </a:xfrm>
            <a:custGeom>
              <a:avLst/>
              <a:gdLst>
                <a:gd name="T0" fmla="*/ 581831 w 730250"/>
                <a:gd name="T1" fmla="*/ 0 h 865187"/>
                <a:gd name="T2" fmla="*/ 3490894 w 730250"/>
                <a:gd name="T3" fmla="*/ 0 h 865187"/>
                <a:gd name="T4" fmla="*/ 3490894 w 730250"/>
                <a:gd name="T5" fmla="*/ 3548672 h 865187"/>
                <a:gd name="T6" fmla="*/ 2909065 w 730250"/>
                <a:gd name="T7" fmla="*/ 4129612 h 865187"/>
                <a:gd name="T8" fmla="*/ 0 w 730250"/>
                <a:gd name="T9" fmla="*/ 4129612 h 865187"/>
                <a:gd name="T10" fmla="*/ 0 w 730250"/>
                <a:gd name="T11" fmla="*/ 580937 h 865187"/>
                <a:gd name="T12" fmla="*/ 581831 w 730250"/>
                <a:gd name="T13" fmla="*/ 0 h 865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0250" h="865187">
                  <a:moveTo>
                    <a:pt x="121711" y="0"/>
                  </a:moveTo>
                  <a:lnTo>
                    <a:pt x="730250" y="0"/>
                  </a:lnTo>
                  <a:lnTo>
                    <a:pt x="730250" y="743476"/>
                  </a:lnTo>
                  <a:cubicBezTo>
                    <a:pt x="730250" y="810695"/>
                    <a:pt x="675758" y="865187"/>
                    <a:pt x="608539" y="865187"/>
                  </a:cubicBezTo>
                  <a:lnTo>
                    <a:pt x="0" y="865187"/>
                  </a:lnTo>
                  <a:lnTo>
                    <a:pt x="0" y="121711"/>
                  </a:lnTo>
                  <a:cubicBezTo>
                    <a:pt x="0" y="54492"/>
                    <a:pt x="54492" y="0"/>
                    <a:pt x="121711" y="0"/>
                  </a:cubicBezTo>
                  <a:close/>
                </a:path>
              </a:pathLst>
            </a:custGeom>
            <a:blipFill dpi="0" rotWithShape="1">
              <a:blip r:embed="rId4"/>
              <a:srcRect/>
              <a:stretch>
                <a:fillRect/>
              </a:stretch>
            </a:blipFill>
            <a:ln w="25400">
              <a:solidFill>
                <a:schemeClr val="bg1"/>
              </a:solidFill>
              <a:round/>
            </a:ln>
          </p:spPr>
          <p:txBody>
            <a:bodyPr anchor="ctr"/>
            <a:lstStyle/>
            <a:p>
              <a:endParaRPr lang="zh-CN" altLang="en-US"/>
            </a:p>
          </p:txBody>
        </p:sp>
      </p:grpSp>
      <p:grpSp>
        <p:nvGrpSpPr>
          <p:cNvPr id="52236" name="组合 11"/>
          <p:cNvGrpSpPr/>
          <p:nvPr/>
        </p:nvGrpSpPr>
        <p:grpSpPr bwMode="auto">
          <a:xfrm>
            <a:off x="1413934" y="4084638"/>
            <a:ext cx="3077633" cy="2033688"/>
            <a:chOff x="1060137" y="2792108"/>
            <a:chExt cx="2308539" cy="2033629"/>
          </a:xfrm>
        </p:grpSpPr>
        <p:grpSp>
          <p:nvGrpSpPr>
            <p:cNvPr id="52249" name="组合 12"/>
            <p:cNvGrpSpPr/>
            <p:nvPr/>
          </p:nvGrpSpPr>
          <p:grpSpPr bwMode="auto">
            <a:xfrm>
              <a:off x="1241887" y="2792108"/>
              <a:ext cx="1871740" cy="376459"/>
              <a:chOff x="1241887" y="2792108"/>
              <a:chExt cx="1871740" cy="376459"/>
            </a:xfrm>
          </p:grpSpPr>
          <p:sp>
            <p:nvSpPr>
              <p:cNvPr id="52252" name="矩形 18"/>
              <p:cNvSpPr>
                <a:spLocks noChangeArrowheads="1"/>
              </p:cNvSpPr>
              <p:nvPr>
                <p:custDataLst>
                  <p:tags r:id="rId5"/>
                </p:custDataLst>
              </p:nvPr>
            </p:nvSpPr>
            <p:spPr bwMode="auto">
              <a:xfrm>
                <a:off x="1281120" y="2792108"/>
                <a:ext cx="17319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hangingPunct="1">
                  <a:buFont typeface="Wingdings" panose="05000000000000000000" pitchFamily="2" charset="2"/>
                  <a:buNone/>
                </a:pPr>
                <a:r>
                  <a:rPr lang="zh-CN" altLang="en-US" sz="2400">
                    <a:solidFill>
                      <a:srgbClr val="000000"/>
                    </a:solidFill>
                    <a:latin typeface="微软雅黑" panose="020B0503020204020204" pitchFamily="34" charset="-122"/>
                    <a:ea typeface="微软雅黑" panose="020B0503020204020204" pitchFamily="34" charset="-122"/>
                    <a:sym typeface="宋体" panose="02010600030101010101" pitchFamily="2" charset="-122"/>
                  </a:rPr>
                  <a:t>1.构成比率</a:t>
                </a:r>
                <a:endParaRPr lang="zh-CN" altLang="en-US" sz="2400" b="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24" name="直接连接符 23"/>
              <p:cNvCxnSpPr/>
              <p:nvPr/>
            </p:nvCxnSpPr>
            <p:spPr>
              <a:xfrm>
                <a:off x="1241137" y="3168334"/>
                <a:ext cx="1871918"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2250" name="矩形 5"/>
            <p:cNvSpPr>
              <a:spLocks noChangeArrowheads="1"/>
            </p:cNvSpPr>
            <p:nvPr/>
          </p:nvSpPr>
          <p:spPr bwMode="auto">
            <a:xfrm>
              <a:off x="1060137" y="3293054"/>
              <a:ext cx="2308539" cy="153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30000"/>
                </a:lnSpc>
              </a:pPr>
              <a:r>
                <a:rPr lang="zh-CN" altLang="en-US">
                  <a:solidFill>
                    <a:srgbClr val="000000"/>
                  </a:solidFill>
                  <a:latin typeface="微软雅黑" panose="020B0503020204020204" pitchFamily="34" charset="-122"/>
                  <a:ea typeface="微软雅黑" panose="020B0503020204020204" pitchFamily="34" charset="-122"/>
                </a:rPr>
                <a:t>它反映某个经济项目的各组成部分与总体之间关系的财务比率。如，固定资产占总资产比率。</a:t>
              </a: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7" name="等腰三角形 26"/>
            <p:cNvSpPr/>
            <p:nvPr/>
          </p:nvSpPr>
          <p:spPr>
            <a:xfrm rot="5400000">
              <a:off x="1164939" y="3015928"/>
              <a:ext cx="139696" cy="1301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0" noProof="1"/>
            </a:p>
          </p:txBody>
        </p:sp>
      </p:grpSp>
      <p:grpSp>
        <p:nvGrpSpPr>
          <p:cNvPr id="52237" name="组合 27"/>
          <p:cNvGrpSpPr/>
          <p:nvPr/>
        </p:nvGrpSpPr>
        <p:grpSpPr bwMode="auto">
          <a:xfrm>
            <a:off x="4902201" y="4084638"/>
            <a:ext cx="3189817" cy="2033688"/>
            <a:chOff x="3754426" y="2886075"/>
            <a:chExt cx="2392348" cy="2033629"/>
          </a:xfrm>
        </p:grpSpPr>
        <p:grpSp>
          <p:nvGrpSpPr>
            <p:cNvPr id="52244" name="组合 28"/>
            <p:cNvGrpSpPr/>
            <p:nvPr/>
          </p:nvGrpSpPr>
          <p:grpSpPr bwMode="auto">
            <a:xfrm>
              <a:off x="3901103" y="2886075"/>
              <a:ext cx="2080606" cy="358775"/>
              <a:chOff x="3901103" y="2886075"/>
              <a:chExt cx="2080606" cy="358775"/>
            </a:xfrm>
          </p:grpSpPr>
          <p:sp>
            <p:nvSpPr>
              <p:cNvPr id="52247" name="矩形 18"/>
              <p:cNvSpPr>
                <a:spLocks noChangeArrowheads="1"/>
              </p:cNvSpPr>
              <p:nvPr>
                <p:custDataLst>
                  <p:tags r:id="rId6"/>
                </p:custDataLst>
              </p:nvPr>
            </p:nvSpPr>
            <p:spPr bwMode="auto">
              <a:xfrm>
                <a:off x="3919515" y="2886075"/>
                <a:ext cx="2062194" cy="3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hangingPunct="1">
                  <a:buFont typeface="Wingdings" panose="05000000000000000000" pitchFamily="2" charset="2"/>
                  <a:buNone/>
                </a:pPr>
                <a:r>
                  <a:rPr lang="zh-CN" altLang="en-US" sz="2400">
                    <a:solidFill>
                      <a:srgbClr val="000000"/>
                    </a:solidFill>
                    <a:latin typeface="微软雅黑" panose="020B0503020204020204" pitchFamily="34" charset="-122"/>
                    <a:ea typeface="微软雅黑" panose="020B0503020204020204" pitchFamily="34" charset="-122"/>
                    <a:sym typeface="宋体" panose="02010600030101010101" pitchFamily="2" charset="-122"/>
                  </a:rPr>
                  <a:t>2.效率比率</a:t>
                </a:r>
                <a:endParaRPr lang="zh-CN" altLang="en-US" sz="2400" b="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55" name="直接连接符 54"/>
              <p:cNvCxnSpPr/>
              <p:nvPr/>
            </p:nvCxnSpPr>
            <p:spPr>
              <a:xfrm>
                <a:off x="3900475" y="3244840"/>
                <a:ext cx="1871651"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2245" name="矩形 55"/>
            <p:cNvSpPr>
              <a:spLocks noChangeArrowheads="1"/>
            </p:cNvSpPr>
            <p:nvPr/>
          </p:nvSpPr>
          <p:spPr bwMode="auto">
            <a:xfrm>
              <a:off x="3754426" y="3387021"/>
              <a:ext cx="2392348" cy="153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30000"/>
                </a:lnSpc>
              </a:pPr>
              <a:r>
                <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rPr>
                <a:t>它反映投入与产出关系的财务比率。一般而言，涉及利润的有关比率指标基本上为效率比率。</a:t>
              </a:r>
              <a:endPar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 name="等腰三角形 29"/>
            <p:cNvSpPr/>
            <p:nvPr/>
          </p:nvSpPr>
          <p:spPr>
            <a:xfrm rot="5400000">
              <a:off x="3768715" y="3016244"/>
              <a:ext cx="139696" cy="13017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0" noProof="1"/>
            </a:p>
          </p:txBody>
        </p:sp>
      </p:grpSp>
      <p:grpSp>
        <p:nvGrpSpPr>
          <p:cNvPr id="52238" name="组合 32"/>
          <p:cNvGrpSpPr/>
          <p:nvPr/>
        </p:nvGrpSpPr>
        <p:grpSpPr bwMode="auto">
          <a:xfrm>
            <a:off x="8420101" y="4067177"/>
            <a:ext cx="3409951" cy="2033687"/>
            <a:chOff x="3754426" y="2886075"/>
            <a:chExt cx="2558060" cy="2033627"/>
          </a:xfrm>
        </p:grpSpPr>
        <p:grpSp>
          <p:nvGrpSpPr>
            <p:cNvPr id="52239" name="组合 33"/>
            <p:cNvGrpSpPr/>
            <p:nvPr/>
          </p:nvGrpSpPr>
          <p:grpSpPr bwMode="auto">
            <a:xfrm>
              <a:off x="3901103" y="2886075"/>
              <a:ext cx="2080606" cy="358775"/>
              <a:chOff x="3901103" y="2886075"/>
              <a:chExt cx="2080606" cy="358775"/>
            </a:xfrm>
          </p:grpSpPr>
          <p:sp>
            <p:nvSpPr>
              <p:cNvPr id="52242" name="矩形 18"/>
              <p:cNvSpPr>
                <a:spLocks noChangeArrowheads="1"/>
              </p:cNvSpPr>
              <p:nvPr>
                <p:custDataLst>
                  <p:tags r:id="rId7"/>
                </p:custDataLst>
              </p:nvPr>
            </p:nvSpPr>
            <p:spPr bwMode="auto">
              <a:xfrm>
                <a:off x="3919515" y="2886075"/>
                <a:ext cx="2062194" cy="35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hangingPunct="1">
                  <a:buFont typeface="Wingdings" panose="05000000000000000000" pitchFamily="2" charset="2"/>
                  <a:buNone/>
                </a:pPr>
                <a:r>
                  <a:rPr lang="zh-CN" altLang="en-US" sz="2400">
                    <a:solidFill>
                      <a:srgbClr val="000000"/>
                    </a:solidFill>
                    <a:latin typeface="微软雅黑" panose="020B0503020204020204" pitchFamily="34" charset="-122"/>
                    <a:ea typeface="微软雅黑" panose="020B0503020204020204" pitchFamily="34" charset="-122"/>
                    <a:sym typeface="宋体" panose="02010600030101010101" pitchFamily="2" charset="-122"/>
                  </a:rPr>
                  <a:t>3.相关比率</a:t>
                </a:r>
                <a:endParaRPr lang="zh-CN" altLang="en-US" sz="24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36" name="直接连接符 35"/>
              <p:cNvCxnSpPr/>
              <p:nvPr/>
            </p:nvCxnSpPr>
            <p:spPr>
              <a:xfrm>
                <a:off x="3900510" y="3244839"/>
                <a:ext cx="1872100"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2240" name="矩形 55"/>
            <p:cNvSpPr>
              <a:spLocks noChangeArrowheads="1"/>
            </p:cNvSpPr>
            <p:nvPr/>
          </p:nvSpPr>
          <p:spPr bwMode="auto">
            <a:xfrm>
              <a:off x="3754426" y="3387020"/>
              <a:ext cx="2558060" cy="153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30000"/>
                </a:lnSpc>
              </a:pPr>
              <a:r>
                <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rPr>
                <a:t>将两个性质不同又相关的指标加以对比、求出比率，并据此对企业财务状况和经营成果进行分析。如，流动比率。</a:t>
              </a:r>
              <a:endPar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等腰三角形 37"/>
            <p:cNvSpPr/>
            <p:nvPr/>
          </p:nvSpPr>
          <p:spPr>
            <a:xfrm rot="5400000">
              <a:off x="3768736" y="3016229"/>
              <a:ext cx="139696" cy="1302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0" noProof="1"/>
            </a:p>
          </p:txBody>
        </p:sp>
      </p:gr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6"/>
          <p:cNvSpPr>
            <a:spLocks noChangeShapeType="1"/>
          </p:cNvSpPr>
          <p:nvPr/>
        </p:nvSpPr>
        <p:spPr bwMode="auto">
          <a:xfrm flipV="1">
            <a:off x="0" y="419100"/>
            <a:ext cx="3600451" cy="0"/>
          </a:xfrm>
          <a:prstGeom prst="line">
            <a:avLst/>
          </a:prstGeom>
          <a:noFill/>
          <a:ln w="12700">
            <a:solidFill>
              <a:schemeClr val="accent6">
                <a:lumMod val="50000"/>
              </a:schemeClr>
            </a:solidFill>
            <a:round/>
          </a:ln>
          <a:effectLst/>
        </p:spPr>
        <p:txBody>
          <a:bodyPr lIns="121909" tIns="60954" rIns="121909" bIns="60954"/>
          <a:lstStyle/>
          <a:p>
            <a:pPr eaLnBrk="1" fontAlgn="auto" hangingPunct="1">
              <a:spcBef>
                <a:spcPts val="0"/>
              </a:spcBef>
              <a:spcAft>
                <a:spcPts val="0"/>
              </a:spcAft>
              <a:defRPr/>
            </a:pPr>
            <a:endParaRPr lang="zh-CN" altLang="en-US" sz="100" noProof="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6"/>
          <p:cNvSpPr>
            <a:spLocks noChangeShapeType="1"/>
          </p:cNvSpPr>
          <p:nvPr/>
        </p:nvSpPr>
        <p:spPr bwMode="auto">
          <a:xfrm flipV="1">
            <a:off x="8606367" y="419100"/>
            <a:ext cx="3598333" cy="0"/>
          </a:xfrm>
          <a:prstGeom prst="line">
            <a:avLst/>
          </a:prstGeom>
          <a:noFill/>
          <a:ln w="12700">
            <a:solidFill>
              <a:schemeClr val="accent6">
                <a:lumMod val="50000"/>
                <a:alpha val="91000"/>
              </a:schemeClr>
            </a:solidFill>
            <a:round/>
          </a:ln>
          <a:effectLst/>
        </p:spPr>
        <p:txBody>
          <a:bodyPr lIns="121909" tIns="60954" rIns="121909" bIns="60954"/>
          <a:lstStyle/>
          <a:p>
            <a:pPr eaLnBrk="1" fontAlgn="auto" hangingPunct="1">
              <a:spcBef>
                <a:spcPts val="0"/>
              </a:spcBef>
              <a:spcAft>
                <a:spcPts val="0"/>
              </a:spcAft>
              <a:defRPr/>
            </a:pPr>
            <a:endParaRPr lang="zh-CN" altLang="en-US" sz="100" noProof="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文本框 16"/>
          <p:cNvSpPr txBox="1"/>
          <p:nvPr/>
        </p:nvSpPr>
        <p:spPr>
          <a:xfrm>
            <a:off x="4561418" y="188914"/>
            <a:ext cx="6208183" cy="460375"/>
          </a:xfrm>
          <a:prstGeom prst="rect">
            <a:avLst/>
          </a:prstGeom>
          <a:noFill/>
        </p:spPr>
        <p:txBody>
          <a:bodyPr>
            <a:spAutoFit/>
          </a:bodyPr>
          <a:lstStyle/>
          <a:p>
            <a:pPr eaLnBrk="1" hangingPunct="1">
              <a:defRPr/>
            </a:pPr>
            <a:r>
              <a:rPr lang="zh-CN" altLang="zh-CN" sz="2400" noProof="1">
                <a:solidFill>
                  <a:schemeClr val="accent6">
                    <a:lumMod val="50000"/>
                  </a:schemeClr>
                </a:solidFill>
                <a:latin typeface="+mn-ea"/>
                <a:ea typeface="+mn-ea"/>
                <a:sym typeface="+mn-ea"/>
              </a:rPr>
              <a:t>回顾导入案例</a:t>
            </a:r>
            <a:endParaRPr lang="zh-CN" altLang="en-US" sz="2400" noProof="1">
              <a:solidFill>
                <a:schemeClr val="accent6">
                  <a:lumMod val="50000"/>
                </a:schemeClr>
              </a:solidFill>
              <a:latin typeface="+mn-ea"/>
              <a:ea typeface="+mn-ea"/>
            </a:endParaRPr>
          </a:p>
        </p:txBody>
      </p:sp>
      <p:sp>
        <p:nvSpPr>
          <p:cNvPr id="53253" name="文本框 7"/>
          <p:cNvSpPr txBox="1">
            <a:spLocks noChangeArrowheads="1"/>
          </p:cNvSpPr>
          <p:nvPr/>
        </p:nvSpPr>
        <p:spPr bwMode="auto">
          <a:xfrm>
            <a:off x="336552" y="836614"/>
            <a:ext cx="1105323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750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a:solidFill>
                  <a:srgbClr val="000000"/>
                </a:solidFill>
                <a:latin typeface="宋体" panose="02010600030101010101" pitchFamily="2" charset="-122"/>
                <a:sym typeface="宋体" panose="02010600030101010101" pitchFamily="2" charset="-122"/>
              </a:rPr>
              <a:t>请问：如果你是公司李英，你认为哪个公司的经营业绩好？</a:t>
            </a:r>
            <a:endParaRPr lang="zh-CN" altLang="en-US">
              <a:solidFill>
                <a:srgbClr val="000000"/>
              </a:solidFill>
              <a:latin typeface="宋体" panose="02010600030101010101" pitchFamily="2" charset="-122"/>
              <a:sym typeface="宋体" panose="02010600030101010101" pitchFamily="2" charset="-122"/>
            </a:endParaRPr>
          </a:p>
          <a:p>
            <a:pPr eaLnBrk="1" hangingPunct="1">
              <a:lnSpc>
                <a:spcPct val="13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53254" name="文本框 8"/>
          <p:cNvSpPr txBox="1">
            <a:spLocks noChangeArrowheads="1"/>
          </p:cNvSpPr>
          <p:nvPr/>
        </p:nvSpPr>
        <p:spPr bwMode="auto">
          <a:xfrm>
            <a:off x="6102352" y="1833564"/>
            <a:ext cx="5008033" cy="13388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solidFill>
                  <a:srgbClr val="000000"/>
                </a:solidFill>
                <a:latin typeface="宋体" panose="02010600030101010101" pitchFamily="2" charset="-122"/>
                <a:sym typeface="宋体" panose="02010600030101010101" pitchFamily="2" charset="-122"/>
              </a:rPr>
              <a:t>提示：中科公司、悦达公司规模不同，用绝对数指标进行比较分析不足以说明问题，必须用比率分析法进行分析，计算企业净利率。</a:t>
            </a:r>
            <a:endParaRPr lang="zh-CN" altLang="en-US">
              <a:solidFill>
                <a:srgbClr val="000000"/>
              </a:solidFill>
              <a:latin typeface="宋体" panose="02010600030101010101" pitchFamily="2" charset="-122"/>
              <a:sym typeface="宋体" panose="02010600030101010101" pitchFamily="2" charset="-122"/>
            </a:endParaRPr>
          </a:p>
        </p:txBody>
      </p:sp>
      <p:grpSp>
        <p:nvGrpSpPr>
          <p:cNvPr id="53255" name="组合 30"/>
          <p:cNvGrpSpPr/>
          <p:nvPr/>
        </p:nvGrpSpPr>
        <p:grpSpPr bwMode="auto">
          <a:xfrm>
            <a:off x="605367" y="4195764"/>
            <a:ext cx="10979151" cy="2168525"/>
            <a:chOff x="802" y="6918"/>
            <a:chExt cx="13241" cy="2880"/>
          </a:xfrm>
        </p:grpSpPr>
        <p:sp>
          <p:nvSpPr>
            <p:cNvPr id="10" name="文本框 9"/>
            <p:cNvSpPr txBox="1"/>
            <p:nvPr/>
          </p:nvSpPr>
          <p:spPr>
            <a:xfrm>
              <a:off x="2405" y="6918"/>
              <a:ext cx="11638" cy="2880"/>
            </a:xfrm>
            <a:prstGeom prst="rect">
              <a:avLst/>
            </a:prstGeom>
            <a:noFill/>
          </p:spPr>
          <p:txBody>
            <a:bodyPr>
              <a:spAutoFit/>
            </a:bodyPr>
            <a:lstStyle/>
            <a:p>
              <a:pPr marL="285750" indent="-285750" eaLnBrk="1" hangingPunct="1">
                <a:lnSpc>
                  <a:spcPct val="150000"/>
                </a:lnSpc>
                <a:buFont typeface="Wingdings" panose="05000000000000000000" charset="0"/>
                <a:buChar char="l"/>
                <a:defRPr/>
              </a:pPr>
              <a:r>
                <a:rPr noProof="1">
                  <a:solidFill>
                    <a:schemeClr val="accent6">
                      <a:lumMod val="50000"/>
                    </a:schemeClr>
                  </a:solidFill>
                  <a:latin typeface="+mn-ea"/>
                  <a:ea typeface="+mn-ea"/>
                  <a:cs typeface="+mn-ea"/>
                  <a:sym typeface="+mn-ea"/>
                </a:rPr>
                <a:t>中科公司的净利率=260/2000=13%</a:t>
              </a:r>
              <a:endParaRPr noProof="1">
                <a:solidFill>
                  <a:schemeClr val="accent6">
                    <a:lumMod val="50000"/>
                  </a:schemeClr>
                </a:solidFill>
                <a:latin typeface="+mn-ea"/>
                <a:ea typeface="+mn-ea"/>
                <a:cs typeface="+mn-ea"/>
                <a:sym typeface="+mn-ea"/>
              </a:endParaRPr>
            </a:p>
            <a:p>
              <a:pPr marL="285750" indent="-285750" eaLnBrk="1" hangingPunct="1">
                <a:lnSpc>
                  <a:spcPct val="150000"/>
                </a:lnSpc>
                <a:buFont typeface="Wingdings" panose="05000000000000000000" charset="0"/>
                <a:buChar char="l"/>
                <a:defRPr/>
              </a:pPr>
              <a:r>
                <a:rPr lang="zh-CN" altLang="en-US" noProof="1">
                  <a:solidFill>
                    <a:schemeClr val="tx1">
                      <a:lumMod val="10000"/>
                    </a:schemeClr>
                  </a:solidFill>
                  <a:latin typeface="+mn-ea"/>
                  <a:ea typeface="+mn-ea"/>
                  <a:cs typeface="+mn-ea"/>
                  <a:sym typeface="+mn-ea"/>
                </a:rPr>
                <a:t>悦达公司的净利率=150/1000=15%</a:t>
              </a:r>
              <a:endParaRPr lang="zh-CN" altLang="en-US" noProof="1">
                <a:solidFill>
                  <a:schemeClr val="tx1">
                    <a:lumMod val="10000"/>
                  </a:schemeClr>
                </a:solidFill>
                <a:latin typeface="+mn-ea"/>
                <a:ea typeface="+mn-ea"/>
                <a:cs typeface="+mn-ea"/>
                <a:sym typeface="+mn-ea"/>
              </a:endParaRPr>
            </a:p>
            <a:p>
              <a:pPr marL="285750" indent="-285750" eaLnBrk="1" hangingPunct="1">
                <a:lnSpc>
                  <a:spcPct val="150000"/>
                </a:lnSpc>
                <a:buFont typeface="Wingdings" panose="05000000000000000000" charset="0"/>
                <a:buChar char="l"/>
                <a:defRPr/>
              </a:pPr>
              <a:r>
                <a:rPr lang="zh-CN" noProof="1">
                  <a:solidFill>
                    <a:schemeClr val="tx1">
                      <a:lumMod val="10000"/>
                    </a:schemeClr>
                  </a:solidFill>
                  <a:latin typeface="+mn-ea"/>
                  <a:ea typeface="+mn-ea"/>
                  <a:cs typeface="+mn-ea"/>
                  <a:sym typeface="+mn-ea"/>
                </a:rPr>
                <a:t>悦达公司的净利率比中科公司高2%，自然是悦达公司经营较好。</a:t>
              </a:r>
              <a:endParaRPr lang="zh-CN" altLang="en-US" noProof="1"/>
            </a:p>
            <a:p>
              <a:pPr marL="285750" indent="-285750" eaLnBrk="1" hangingPunct="1">
                <a:buFont typeface="Wingdings" panose="05000000000000000000" charset="0"/>
                <a:buChar char="l"/>
                <a:defRPr/>
              </a:pPr>
              <a:endParaRPr lang="zh-CN" altLang="en-US" noProof="1">
                <a:solidFill>
                  <a:schemeClr val="tx1">
                    <a:lumMod val="10000"/>
                  </a:schemeClr>
                </a:solidFill>
                <a:latin typeface="+mn-ea"/>
                <a:ea typeface="+mn-ea"/>
                <a:cs typeface="+mn-ea"/>
                <a:sym typeface="+mn-ea"/>
              </a:endParaRPr>
            </a:p>
            <a:p>
              <a:pPr marL="285750" indent="-285750" eaLnBrk="1" hangingPunct="1">
                <a:buFont typeface="Wingdings" panose="05000000000000000000" charset="0"/>
                <a:buChar char="l"/>
                <a:defRPr/>
              </a:pPr>
              <a:endParaRPr noProof="1">
                <a:solidFill>
                  <a:schemeClr val="accent6">
                    <a:lumMod val="50000"/>
                  </a:schemeClr>
                </a:solidFill>
                <a:latin typeface="+mn-ea"/>
                <a:ea typeface="+mn-ea"/>
                <a:cs typeface="+mn-ea"/>
                <a:sym typeface="+mn-ea"/>
              </a:endParaRPr>
            </a:p>
            <a:p>
              <a:pPr marL="285750" indent="-285750" eaLnBrk="1" hangingPunct="1">
                <a:buFont typeface="Wingdings" panose="05000000000000000000" charset="0"/>
                <a:buChar char="l"/>
                <a:defRPr/>
              </a:pPr>
              <a:endParaRPr noProof="1">
                <a:solidFill>
                  <a:schemeClr val="accent6">
                    <a:lumMod val="50000"/>
                  </a:schemeClr>
                </a:solidFill>
                <a:latin typeface="+mn-ea"/>
                <a:ea typeface="+mn-ea"/>
                <a:cs typeface="+mn-ea"/>
                <a:sym typeface="+mn-ea"/>
              </a:endParaRPr>
            </a:p>
          </p:txBody>
        </p:sp>
        <p:sp>
          <p:nvSpPr>
            <p:cNvPr id="53258" name="Freeform 18"/>
            <p:cNvSpPr>
              <a:spLocks noEditPoints="1" noChangeArrowheads="1"/>
            </p:cNvSpPr>
            <p:nvPr/>
          </p:nvSpPr>
          <p:spPr bwMode="auto">
            <a:xfrm>
              <a:off x="802" y="6918"/>
              <a:ext cx="821" cy="712"/>
            </a:xfrm>
            <a:custGeom>
              <a:avLst/>
              <a:gdLst>
                <a:gd name="T0" fmla="*/ 1784 w 568"/>
                <a:gd name="T1" fmla="*/ 1340 h 601"/>
                <a:gd name="T2" fmla="*/ 1795 w 568"/>
                <a:gd name="T3" fmla="*/ 777 h 601"/>
                <a:gd name="T4" fmla="*/ 2860 w 568"/>
                <a:gd name="T5" fmla="*/ 704 h 601"/>
                <a:gd name="T6" fmla="*/ 2191 w 568"/>
                <a:gd name="T7" fmla="*/ 800 h 601"/>
                <a:gd name="T8" fmla="*/ 597 w 568"/>
                <a:gd name="T9" fmla="*/ 501 h 601"/>
                <a:gd name="T10" fmla="*/ 802 w 568"/>
                <a:gd name="T11" fmla="*/ 509 h 601"/>
                <a:gd name="T12" fmla="*/ 1059 w 568"/>
                <a:gd name="T13" fmla="*/ 519 h 601"/>
                <a:gd name="T14" fmla="*/ 1051 w 568"/>
                <a:gd name="T15" fmla="*/ 456 h 601"/>
                <a:gd name="T16" fmla="*/ 1795 w 568"/>
                <a:gd name="T17" fmla="*/ 706 h 601"/>
                <a:gd name="T18" fmla="*/ 2605 w 568"/>
                <a:gd name="T19" fmla="*/ 488 h 601"/>
                <a:gd name="T20" fmla="*/ 2791 w 568"/>
                <a:gd name="T21" fmla="*/ 477 h 601"/>
                <a:gd name="T22" fmla="*/ 2889 w 568"/>
                <a:gd name="T23" fmla="*/ 489 h 601"/>
                <a:gd name="T24" fmla="*/ 2623 w 568"/>
                <a:gd name="T25" fmla="*/ 596 h 601"/>
                <a:gd name="T26" fmla="*/ 3086 w 568"/>
                <a:gd name="T27" fmla="*/ 796 h 601"/>
                <a:gd name="T28" fmla="*/ 2947 w 568"/>
                <a:gd name="T29" fmla="*/ 615 h 601"/>
                <a:gd name="T30" fmla="*/ 2947 w 568"/>
                <a:gd name="T31" fmla="*/ 1165 h 601"/>
                <a:gd name="T32" fmla="*/ 3118 w 568"/>
                <a:gd name="T33" fmla="*/ 1153 h 601"/>
                <a:gd name="T34" fmla="*/ 1957 w 568"/>
                <a:gd name="T35" fmla="*/ 1388 h 601"/>
                <a:gd name="T36" fmla="*/ 1800 w 568"/>
                <a:gd name="T37" fmla="*/ 1404 h 601"/>
                <a:gd name="T38" fmla="*/ 470 w 568"/>
                <a:gd name="T39" fmla="*/ 1153 h 601"/>
                <a:gd name="T40" fmla="*/ 639 w 568"/>
                <a:gd name="T41" fmla="*/ 1165 h 601"/>
                <a:gd name="T42" fmla="*/ 639 w 568"/>
                <a:gd name="T43" fmla="*/ 615 h 601"/>
                <a:gd name="T44" fmla="*/ 507 w 568"/>
                <a:gd name="T45" fmla="*/ 796 h 601"/>
                <a:gd name="T46" fmla="*/ 895 w 568"/>
                <a:gd name="T47" fmla="*/ 588 h 601"/>
                <a:gd name="T48" fmla="*/ 393 w 568"/>
                <a:gd name="T49" fmla="*/ 935 h 601"/>
                <a:gd name="T50" fmla="*/ 468 w 568"/>
                <a:gd name="T51" fmla="*/ 989 h 601"/>
                <a:gd name="T52" fmla="*/ 536 w 568"/>
                <a:gd name="T53" fmla="*/ 1041 h 601"/>
                <a:gd name="T54" fmla="*/ 285 w 568"/>
                <a:gd name="T55" fmla="*/ 1109 h 601"/>
                <a:gd name="T56" fmla="*/ 175 w 568"/>
                <a:gd name="T57" fmla="*/ 881 h 601"/>
                <a:gd name="T58" fmla="*/ 341 w 568"/>
                <a:gd name="T59" fmla="*/ 777 h 601"/>
                <a:gd name="T60" fmla="*/ 2988 w 568"/>
                <a:gd name="T61" fmla="*/ 889 h 601"/>
                <a:gd name="T62" fmla="*/ 2921 w 568"/>
                <a:gd name="T63" fmla="*/ 948 h 601"/>
                <a:gd name="T64" fmla="*/ 2872 w 568"/>
                <a:gd name="T65" fmla="*/ 1006 h 601"/>
                <a:gd name="T66" fmla="*/ 2839 w 568"/>
                <a:gd name="T67" fmla="*/ 1050 h 601"/>
                <a:gd name="T68" fmla="*/ 3043 w 568"/>
                <a:gd name="T69" fmla="*/ 846 h 601"/>
                <a:gd name="T70" fmla="*/ 3241 w 568"/>
                <a:gd name="T71" fmla="*/ 839 h 601"/>
                <a:gd name="T72" fmla="*/ 1782 w 568"/>
                <a:gd name="T73" fmla="*/ 0 h 601"/>
                <a:gd name="T74" fmla="*/ 2636 w 568"/>
                <a:gd name="T75" fmla="*/ 250 h 601"/>
                <a:gd name="T76" fmla="*/ 2482 w 568"/>
                <a:gd name="T77" fmla="*/ 417 h 601"/>
                <a:gd name="T78" fmla="*/ 2304 w 568"/>
                <a:gd name="T79" fmla="*/ 190 h 601"/>
                <a:gd name="T80" fmla="*/ 1223 w 568"/>
                <a:gd name="T81" fmla="*/ 426 h 601"/>
                <a:gd name="T82" fmla="*/ 961 w 568"/>
                <a:gd name="T83" fmla="*/ 359 h 601"/>
                <a:gd name="T84" fmla="*/ 1247 w 568"/>
                <a:gd name="T85" fmla="*/ 97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gradFill rotWithShape="1">
              <a:gsLst>
                <a:gs pos="0">
                  <a:srgbClr val="012D86"/>
                </a:gs>
                <a:gs pos="100000">
                  <a:srgbClr val="0E2557"/>
                </a:gs>
              </a:gsLst>
              <a:lin ang="5400000"/>
            </a:gradFill>
            <a:ln>
              <a:noFill/>
            </a:ln>
            <a:extLst>
              <a:ext uri="{91240B29-F687-4F45-9708-019B960494DF}">
                <a14:hiddenLine xmlns:a14="http://schemas.microsoft.com/office/drawing/2010/main" w="9525">
                  <a:solidFill>
                    <a:srgbClr val="000000"/>
                  </a:solidFill>
                  <a:round/>
                </a14:hiddenLine>
              </a:ext>
            </a:extLst>
          </p:spPr>
          <p:txBody>
            <a:bodyPr lIns="91427" tIns="45713" rIns="91427" bIns="45713"/>
            <a:lstStyle/>
            <a:p>
              <a:endParaRPr lang="zh-CN" altLang="en-US"/>
            </a:p>
          </p:txBody>
        </p:sp>
        <p:cxnSp>
          <p:nvCxnSpPr>
            <p:cNvPr id="22" name="直接连接符 21"/>
            <p:cNvCxnSpPr/>
            <p:nvPr/>
          </p:nvCxnSpPr>
          <p:spPr>
            <a:xfrm>
              <a:off x="1624" y="7350"/>
              <a:ext cx="906" cy="0"/>
            </a:xfrm>
            <a:prstGeom prst="line">
              <a:avLst/>
            </a:prstGeom>
            <a:solidFill>
              <a:schemeClr val="accent1"/>
            </a:solidFill>
            <a:ln w="31750" cap="flat" cmpd="sng" algn="ctr">
              <a:solidFill>
                <a:schemeClr val="accent6">
                  <a:lumMod val="50000"/>
                </a:schemeClr>
              </a:solidFill>
              <a:prstDash val="sysDot"/>
              <a:round/>
              <a:headEnd type="none" w="med" len="med"/>
              <a:tailEnd type="none" w="med" len="med"/>
            </a:ln>
          </p:spPr>
        </p:cxnSp>
      </p:grpSp>
      <p:graphicFrame>
        <p:nvGraphicFramePr>
          <p:cNvPr id="3" name="图表 2"/>
          <p:cNvGraphicFramePr/>
          <p:nvPr/>
        </p:nvGraphicFramePr>
        <p:xfrm>
          <a:off x="816074" y="1484901"/>
          <a:ext cx="4737289" cy="2427903"/>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比率分析法与因素分析法</a:t>
            </a:r>
            <a:endPar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50000"/>
              </a:lnSpc>
            </a:pPr>
            <a:endPar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矩形 9"/>
          <p:cNvSpPr/>
          <p:nvPr/>
        </p:nvSpPr>
        <p:spPr>
          <a:xfrm>
            <a:off x="836084" y="912813"/>
            <a:ext cx="2350323" cy="523220"/>
          </a:xfrm>
          <a:prstGeom prst="rect">
            <a:avLst/>
          </a:prstGeom>
        </p:spPr>
        <p:txBody>
          <a:bodyPr wrap="none">
            <a:spAutoFit/>
          </a:bodyPr>
          <a:lstStyle/>
          <a:p>
            <a:pPr eaLnBrk="1" hangingPunct="1">
              <a:defRPr/>
            </a:pPr>
            <a:r>
              <a:rPr lang="en-US" altLang="zh-CN" sz="2800" b="1" noProof="1" smtClean="0">
                <a:solidFill>
                  <a:schemeClr val="accent6">
                    <a:lumMod val="50000"/>
                  </a:schemeClr>
                </a:solidFill>
                <a:latin typeface="+mn-ea"/>
                <a:ea typeface="+mn-ea"/>
              </a:rPr>
              <a:t>3.</a:t>
            </a:r>
            <a:r>
              <a:rPr lang="zh-CN" altLang="en-US" sz="2800" b="1" noProof="1" smtClean="0">
                <a:solidFill>
                  <a:schemeClr val="accent6">
                    <a:lumMod val="50000"/>
                  </a:schemeClr>
                </a:solidFill>
                <a:latin typeface="+mn-ea"/>
                <a:ea typeface="+mn-ea"/>
              </a:rPr>
              <a:t>因素分析法</a:t>
            </a:r>
            <a:endParaRPr lang="zh-CN" altLang="en-US" sz="2800" b="1" noProof="1">
              <a:solidFill>
                <a:schemeClr val="accent6">
                  <a:lumMod val="50000"/>
                </a:schemeClr>
              </a:solidFill>
              <a:latin typeface="+mn-ea"/>
              <a:ea typeface="+mn-ea"/>
            </a:endParaRPr>
          </a:p>
        </p:txBody>
      </p:sp>
      <p:grpSp>
        <p:nvGrpSpPr>
          <p:cNvPr id="2"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54277"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54279" name="矩形 24"/>
          <p:cNvSpPr>
            <a:spLocks noChangeArrowheads="1"/>
          </p:cNvSpPr>
          <p:nvPr/>
        </p:nvSpPr>
        <p:spPr bwMode="auto">
          <a:xfrm>
            <a:off x="797985" y="1573213"/>
            <a:ext cx="10551583"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30000"/>
              </a:lnSpc>
              <a:buFont typeface="Wingdings" panose="05000000000000000000" pitchFamily="2" charset="2"/>
              <a:buNone/>
            </a:pPr>
            <a:r>
              <a:rPr lang="zh-CN" altLang="en-US" sz="2200">
                <a:solidFill>
                  <a:srgbClr val="000000"/>
                </a:solidFill>
                <a:latin typeface="宋体" panose="02010600030101010101" pitchFamily="2" charset="-122"/>
              </a:rPr>
              <a:t>因素分析法：依据分析指标与其驱动因素之间的关系，从数量上确定各因素对分析指标影响方向和影响程度的一种方法。</a:t>
            </a:r>
            <a:endParaRPr lang="zh-CN" altLang="en-US" sz="2200">
              <a:solidFill>
                <a:srgbClr val="000000"/>
              </a:solidFill>
              <a:latin typeface="宋体" panose="02010600030101010101" pitchFamily="2" charset="-122"/>
            </a:endParaRPr>
          </a:p>
        </p:txBody>
      </p:sp>
      <p:pic>
        <p:nvPicPr>
          <p:cNvPr id="13" name="图片 12"/>
          <p:cNvPicPr>
            <a:picLocks noChangeAspect="1"/>
          </p:cNvPicPr>
          <p:nvPr/>
        </p:nvPicPr>
        <p:blipFill>
          <a:blip r:embed="rId1" cstate="print"/>
          <a:stretch>
            <a:fillRect/>
          </a:stretch>
        </p:blipFill>
        <p:spPr>
          <a:xfrm>
            <a:off x="4801646" y="2323403"/>
            <a:ext cx="7846507" cy="4279485"/>
          </a:xfrm>
          <a:prstGeom prst="rect">
            <a:avLst/>
          </a:prstGeom>
          <a:effectLst>
            <a:softEdge rad="812800"/>
          </a:effectLst>
        </p:spPr>
      </p:pic>
      <p:grpSp>
        <p:nvGrpSpPr>
          <p:cNvPr id="54281" name="组合 22"/>
          <p:cNvGrpSpPr/>
          <p:nvPr/>
        </p:nvGrpSpPr>
        <p:grpSpPr bwMode="auto">
          <a:xfrm>
            <a:off x="-351367" y="3141664"/>
            <a:ext cx="5537200" cy="2643187"/>
            <a:chOff x="4429748" y="1728363"/>
            <a:chExt cx="2076456" cy="1320671"/>
          </a:xfrm>
        </p:grpSpPr>
        <p:grpSp>
          <p:nvGrpSpPr>
            <p:cNvPr id="54292" name="组合 23"/>
            <p:cNvGrpSpPr/>
            <p:nvPr/>
          </p:nvGrpSpPr>
          <p:grpSpPr bwMode="auto">
            <a:xfrm>
              <a:off x="4429748" y="1728363"/>
              <a:ext cx="2076456" cy="1320671"/>
              <a:chOff x="4703612" y="1777342"/>
              <a:chExt cx="1702799" cy="1083017"/>
            </a:xfrm>
          </p:grpSpPr>
          <p:grpSp>
            <p:nvGrpSpPr>
              <p:cNvPr id="54294" name="组合 54"/>
              <p:cNvGrpSpPr/>
              <p:nvPr/>
            </p:nvGrpSpPr>
            <p:grpSpPr bwMode="auto">
              <a:xfrm>
                <a:off x="5012983" y="1777342"/>
                <a:ext cx="1083017" cy="1083017"/>
                <a:chOff x="1324768" y="1308007"/>
                <a:chExt cx="2444750" cy="2444750"/>
              </a:xfrm>
            </p:grpSpPr>
            <p:sp>
              <p:nvSpPr>
                <p:cNvPr id="57" name="타원 12"/>
                <p:cNvSpPr/>
                <p:nvPr/>
              </p:nvSpPr>
              <p:spPr>
                <a:xfrm>
                  <a:off x="1324350" y="1308007"/>
                  <a:ext cx="2444996" cy="2444750"/>
                </a:xfrm>
                <a:prstGeom prst="ellipse">
                  <a:avLst/>
                </a:prstGeom>
                <a:gradFill>
                  <a:gsLst>
                    <a:gs pos="0">
                      <a:sysClr val="window" lastClr="FFFFFF"/>
                    </a:gs>
                    <a:gs pos="100000">
                      <a:sysClr val="window" lastClr="FFFFFF">
                        <a:lumMod val="95000"/>
                      </a:sysClr>
                    </a:gs>
                  </a:gsLst>
                  <a:lin ang="5400000" scaled="0"/>
                </a:gradFill>
                <a:ln w="12700" cmpd="sng">
                  <a:noFill/>
                  <a:prstDash val="solid"/>
                  <a:round/>
                </a:ln>
                <a:effectLst>
                  <a:outerShdw blurRad="25400" sx="102000" sy="102000" algn="ctr" rotWithShape="0">
                    <a:prstClr val="black">
                      <a:alpha val="7000"/>
                    </a:prstClr>
                  </a:outerShdw>
                </a:effectLst>
              </p:spPr>
              <p:txBody>
                <a:bodyPr lIns="68579" tIns="34289" rIns="68579" bIns="34289"/>
                <a:lstStyle>
                  <a:defPPr>
                    <a:defRPr lang="ko-KR"/>
                  </a:defPPr>
                  <a:lvl1pPr marL="0" algn="l" defTabSz="913765" rtl="0" eaLnBrk="1" latinLnBrk="1" hangingPunct="1">
                    <a:defRPr sz="1800" kern="1200">
                      <a:solidFill>
                        <a:sysClr val="windowText" lastClr="000000"/>
                      </a:solidFill>
                      <a:latin typeface="等线" panose="02010600030101010101" charset="-122"/>
                      <a:ea typeface="+mn-ea"/>
                      <a:cs typeface="+mn-ea"/>
                    </a:defRPr>
                  </a:lvl1pPr>
                  <a:lvl2pPr marL="457200" algn="l" defTabSz="913765" rtl="0" eaLnBrk="1" latinLnBrk="1" hangingPunct="1">
                    <a:defRPr sz="1800" kern="1200">
                      <a:solidFill>
                        <a:sysClr val="windowText" lastClr="000000"/>
                      </a:solidFill>
                      <a:latin typeface="等线" panose="02010600030101010101" charset="-122"/>
                      <a:ea typeface="+mn-ea"/>
                      <a:cs typeface="+mn-ea"/>
                    </a:defRPr>
                  </a:lvl2pPr>
                  <a:lvl3pPr marL="914400" algn="l" defTabSz="913765" rtl="0" eaLnBrk="1" latinLnBrk="1" hangingPunct="1">
                    <a:defRPr sz="1800" kern="1200">
                      <a:solidFill>
                        <a:sysClr val="windowText" lastClr="000000"/>
                      </a:solidFill>
                      <a:latin typeface="等线" panose="02010600030101010101" charset="-122"/>
                      <a:ea typeface="+mn-ea"/>
                      <a:cs typeface="+mn-ea"/>
                    </a:defRPr>
                  </a:lvl3pPr>
                  <a:lvl4pPr marL="1371600" algn="l" defTabSz="913765" rtl="0" eaLnBrk="1" latinLnBrk="1" hangingPunct="1">
                    <a:defRPr sz="1800" kern="1200">
                      <a:solidFill>
                        <a:sysClr val="windowText" lastClr="000000"/>
                      </a:solidFill>
                      <a:latin typeface="等线" panose="02010600030101010101" charset="-122"/>
                      <a:ea typeface="+mn-ea"/>
                      <a:cs typeface="+mn-ea"/>
                    </a:defRPr>
                  </a:lvl4pPr>
                  <a:lvl5pPr marL="1828800" algn="l" defTabSz="913765" rtl="0" eaLnBrk="1" latinLnBrk="1" hangingPunct="1">
                    <a:defRPr sz="1800" kern="1200">
                      <a:solidFill>
                        <a:sysClr val="windowText" lastClr="000000"/>
                      </a:solidFill>
                      <a:latin typeface="等线" panose="02010600030101010101" charset="-122"/>
                      <a:ea typeface="+mn-ea"/>
                      <a:cs typeface="+mn-ea"/>
                    </a:defRPr>
                  </a:lvl5pPr>
                  <a:lvl6pPr marL="2285365" algn="l" defTabSz="913765" rtl="0" eaLnBrk="1" latinLnBrk="1" hangingPunct="1">
                    <a:defRPr sz="1800" kern="1200">
                      <a:solidFill>
                        <a:sysClr val="windowText" lastClr="000000"/>
                      </a:solidFill>
                      <a:latin typeface="等线" panose="02010600030101010101" charset="-122"/>
                      <a:ea typeface="+mn-ea"/>
                      <a:cs typeface="+mn-ea"/>
                    </a:defRPr>
                  </a:lvl6pPr>
                  <a:lvl7pPr marL="2742565" algn="l" defTabSz="913765" rtl="0" eaLnBrk="1" latinLnBrk="1" hangingPunct="1">
                    <a:defRPr sz="1800" kern="1200">
                      <a:solidFill>
                        <a:sysClr val="windowText" lastClr="000000"/>
                      </a:solidFill>
                      <a:latin typeface="等线" panose="02010600030101010101" charset="-122"/>
                      <a:ea typeface="+mn-ea"/>
                      <a:cs typeface="+mn-ea"/>
                    </a:defRPr>
                  </a:lvl7pPr>
                  <a:lvl8pPr marL="3199765" algn="l" defTabSz="913765" rtl="0" eaLnBrk="1" latinLnBrk="1" hangingPunct="1">
                    <a:defRPr sz="1800" kern="1200">
                      <a:solidFill>
                        <a:sysClr val="windowText" lastClr="000000"/>
                      </a:solidFill>
                      <a:latin typeface="等线" panose="02010600030101010101" charset="-122"/>
                      <a:ea typeface="+mn-ea"/>
                      <a:cs typeface="+mn-ea"/>
                    </a:defRPr>
                  </a:lvl8pPr>
                  <a:lvl9pPr marL="3656965" algn="l" defTabSz="913765" rtl="0" eaLnBrk="1" latinLnBrk="1" hangingPunct="1">
                    <a:defRPr sz="1800" kern="1200">
                      <a:solidFill>
                        <a:sysClr val="windowText" lastClr="000000"/>
                      </a:solidFill>
                      <a:latin typeface="等线" panose="02010600030101010101" charset="-122"/>
                      <a:ea typeface="+mn-ea"/>
                      <a:cs typeface="+mn-ea"/>
                    </a:defRPr>
                  </a:lvl9pPr>
                </a:lstStyle>
                <a:p>
                  <a:pPr>
                    <a:defRPr/>
                  </a:pPr>
                  <a:endParaRPr lang="ko-KR" altLang="en-US" sz="2100" noProof="1">
                    <a:latin typeface="Malgun Gothic" panose="020B0503020000020004" charset="-127"/>
                  </a:endParaRPr>
                </a:p>
              </p:txBody>
            </p:sp>
            <p:sp>
              <p:nvSpPr>
                <p:cNvPr id="54297" name="Freeform 5"/>
                <p:cNvSpPr>
                  <a:spLocks noChangeArrowheads="1"/>
                </p:cNvSpPr>
                <p:nvPr/>
              </p:nvSpPr>
              <p:spPr bwMode="auto">
                <a:xfrm>
                  <a:off x="1424781" y="1941420"/>
                  <a:ext cx="2246312" cy="1712912"/>
                </a:xfrm>
                <a:custGeom>
                  <a:avLst/>
                  <a:gdLst>
                    <a:gd name="T0" fmla="*/ 2147483647 w 2080"/>
                    <a:gd name="T1" fmla="*/ 2147483647 h 1586"/>
                    <a:gd name="T2" fmla="*/ 2147483647 w 2080"/>
                    <a:gd name="T3" fmla="*/ 2147483647 h 1586"/>
                    <a:gd name="T4" fmla="*/ 2147483647 w 2080"/>
                    <a:gd name="T5" fmla="*/ 2147483647 h 1586"/>
                    <a:gd name="T6" fmla="*/ 2147483647 w 2080"/>
                    <a:gd name="T7" fmla="*/ 2147483647 h 1586"/>
                    <a:gd name="T8" fmla="*/ 2147483647 w 2080"/>
                    <a:gd name="T9" fmla="*/ 2147483647 h 1586"/>
                    <a:gd name="T10" fmla="*/ 2147483647 w 2080"/>
                    <a:gd name="T11" fmla="*/ 2147483647 h 1586"/>
                    <a:gd name="T12" fmla="*/ 2147483647 w 2080"/>
                    <a:gd name="T13" fmla="*/ 2147483647 h 1586"/>
                    <a:gd name="T14" fmla="*/ 2147483647 w 2080"/>
                    <a:gd name="T15" fmla="*/ 2147483647 h 1586"/>
                    <a:gd name="T16" fmla="*/ 2147483647 w 2080"/>
                    <a:gd name="T17" fmla="*/ 2147483647 h 1586"/>
                    <a:gd name="T18" fmla="*/ 2147483647 w 2080"/>
                    <a:gd name="T19" fmla="*/ 2147483647 h 1586"/>
                    <a:gd name="T20" fmla="*/ 2147483647 w 2080"/>
                    <a:gd name="T21" fmla="*/ 2147483647 h 1586"/>
                    <a:gd name="T22" fmla="*/ 2147483647 w 2080"/>
                    <a:gd name="T23" fmla="*/ 2147483647 h 1586"/>
                    <a:gd name="T24" fmla="*/ 2147483647 w 2080"/>
                    <a:gd name="T25" fmla="*/ 2147483647 h 1586"/>
                    <a:gd name="T26" fmla="*/ 2147483647 w 2080"/>
                    <a:gd name="T27" fmla="*/ 2147483647 h 1586"/>
                    <a:gd name="T28" fmla="*/ 2147483647 w 2080"/>
                    <a:gd name="T29" fmla="*/ 2147483647 h 1586"/>
                    <a:gd name="T30" fmla="*/ 2147483647 w 2080"/>
                    <a:gd name="T31" fmla="*/ 2147483647 h 1586"/>
                    <a:gd name="T32" fmla="*/ 2147483647 w 2080"/>
                    <a:gd name="T33" fmla="*/ 2147483647 h 1586"/>
                    <a:gd name="T34" fmla="*/ 2147483647 w 2080"/>
                    <a:gd name="T35" fmla="*/ 0 h 1586"/>
                    <a:gd name="T36" fmla="*/ 2147483647 w 2080"/>
                    <a:gd name="T37" fmla="*/ 2147483647 h 1586"/>
                    <a:gd name="T38" fmla="*/ 2147483647 w 2080"/>
                    <a:gd name="T39" fmla="*/ 2147483647 h 1586"/>
                    <a:gd name="T40" fmla="*/ 2147483647 w 2080"/>
                    <a:gd name="T41" fmla="*/ 2147483647 h 1586"/>
                    <a:gd name="T42" fmla="*/ 2147483647 w 2080"/>
                    <a:gd name="T43" fmla="*/ 2147483647 h 1586"/>
                    <a:gd name="T44" fmla="*/ 2147483647 w 2080"/>
                    <a:gd name="T45" fmla="*/ 2147483647 h 1586"/>
                    <a:gd name="T46" fmla="*/ 0 w 2080"/>
                    <a:gd name="T47" fmla="*/ 2147483647 h 1586"/>
                    <a:gd name="T48" fmla="*/ 2147483647 w 2080"/>
                    <a:gd name="T49" fmla="*/ 2147483647 h 1586"/>
                    <a:gd name="T50" fmla="*/ 2147483647 w 2080"/>
                    <a:gd name="T51" fmla="*/ 2147483647 h 1586"/>
                    <a:gd name="T52" fmla="*/ 2147483647 w 2080"/>
                    <a:gd name="T53" fmla="*/ 2147483647 h 1586"/>
                    <a:gd name="T54" fmla="*/ 2147483647 w 2080"/>
                    <a:gd name="T55" fmla="*/ 2147483647 h 1586"/>
                    <a:gd name="T56" fmla="*/ 2147483647 w 2080"/>
                    <a:gd name="T57" fmla="*/ 2147483647 h 1586"/>
                    <a:gd name="T58" fmla="*/ 2147483647 w 2080"/>
                    <a:gd name="T59" fmla="*/ 2147483647 h 1586"/>
                    <a:gd name="T60" fmla="*/ 2147483647 w 2080"/>
                    <a:gd name="T61" fmla="*/ 2147483647 h 1586"/>
                    <a:gd name="T62" fmla="*/ 2147483647 w 2080"/>
                    <a:gd name="T63" fmla="*/ 2147483647 h 1586"/>
                    <a:gd name="T64" fmla="*/ 2147483647 w 2080"/>
                    <a:gd name="T65" fmla="*/ 2147483647 h 1586"/>
                    <a:gd name="T66" fmla="*/ 2147483647 w 2080"/>
                    <a:gd name="T67" fmla="*/ 2147483647 h 1586"/>
                    <a:gd name="T68" fmla="*/ 2147483647 w 2080"/>
                    <a:gd name="T69" fmla="*/ 2147483647 h 1586"/>
                    <a:gd name="T70" fmla="*/ 2147483647 w 2080"/>
                    <a:gd name="T71" fmla="*/ 2147483647 h 1586"/>
                    <a:gd name="T72" fmla="*/ 2147483647 w 2080"/>
                    <a:gd name="T73" fmla="*/ 2147483647 h 1586"/>
                    <a:gd name="T74" fmla="*/ 2147483647 w 2080"/>
                    <a:gd name="T75" fmla="*/ 2147483647 h 1586"/>
                    <a:gd name="T76" fmla="*/ 2147483647 w 2080"/>
                    <a:gd name="T77" fmla="*/ 2147483647 h 1586"/>
                    <a:gd name="T78" fmla="*/ 2147483647 w 2080"/>
                    <a:gd name="T79" fmla="*/ 2147483647 h 1586"/>
                    <a:gd name="T80" fmla="*/ 2147483647 w 2080"/>
                    <a:gd name="T81" fmla="*/ 2147483647 h 1586"/>
                    <a:gd name="T82" fmla="*/ 2147483647 w 2080"/>
                    <a:gd name="T83" fmla="*/ 2147483647 h 1586"/>
                    <a:gd name="T84" fmla="*/ 2147483647 w 2080"/>
                    <a:gd name="T85" fmla="*/ 2147483647 h 1586"/>
                    <a:gd name="T86" fmla="*/ 2147483647 w 2080"/>
                    <a:gd name="T87" fmla="*/ 2147483647 h 1586"/>
                    <a:gd name="T88" fmla="*/ 2147483647 w 2080"/>
                    <a:gd name="T89" fmla="*/ 2147483647 h 1586"/>
                    <a:gd name="T90" fmla="*/ 2147483647 w 2080"/>
                    <a:gd name="T91" fmla="*/ 2147483647 h 1586"/>
                    <a:gd name="T92" fmla="*/ 2147483647 w 2080"/>
                    <a:gd name="T93" fmla="*/ 2147483647 h 1586"/>
                    <a:gd name="T94" fmla="*/ 2147483647 w 2080"/>
                    <a:gd name="T95" fmla="*/ 2147483647 h 1586"/>
                    <a:gd name="T96" fmla="*/ 2147483647 w 2080"/>
                    <a:gd name="T97" fmla="*/ 2147483647 h 1586"/>
                    <a:gd name="T98" fmla="*/ 2147483647 w 2080"/>
                    <a:gd name="T99" fmla="*/ 2147483647 h 1586"/>
                    <a:gd name="T100" fmla="*/ 2147483647 w 2080"/>
                    <a:gd name="T101" fmla="*/ 2147483647 h 15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80" h="1586">
                      <a:moveTo>
                        <a:pt x="1926" y="2"/>
                      </a:moveTo>
                      <a:lnTo>
                        <a:pt x="1626" y="2"/>
                      </a:lnTo>
                      <a:lnTo>
                        <a:pt x="1600" y="0"/>
                      </a:lnTo>
                      <a:lnTo>
                        <a:pt x="1570" y="0"/>
                      </a:lnTo>
                      <a:lnTo>
                        <a:pt x="1534" y="4"/>
                      </a:lnTo>
                      <a:lnTo>
                        <a:pt x="1514" y="8"/>
                      </a:lnTo>
                      <a:lnTo>
                        <a:pt x="1492" y="12"/>
                      </a:lnTo>
                      <a:lnTo>
                        <a:pt x="1472" y="18"/>
                      </a:lnTo>
                      <a:lnTo>
                        <a:pt x="1450" y="26"/>
                      </a:lnTo>
                      <a:lnTo>
                        <a:pt x="1428" y="36"/>
                      </a:lnTo>
                      <a:lnTo>
                        <a:pt x="1408" y="46"/>
                      </a:lnTo>
                      <a:lnTo>
                        <a:pt x="1388" y="60"/>
                      </a:lnTo>
                      <a:lnTo>
                        <a:pt x="1370" y="78"/>
                      </a:lnTo>
                      <a:lnTo>
                        <a:pt x="1354" y="94"/>
                      </a:lnTo>
                      <a:lnTo>
                        <a:pt x="1338" y="112"/>
                      </a:lnTo>
                      <a:lnTo>
                        <a:pt x="1310" y="148"/>
                      </a:lnTo>
                      <a:lnTo>
                        <a:pt x="1282" y="182"/>
                      </a:lnTo>
                      <a:lnTo>
                        <a:pt x="1268" y="198"/>
                      </a:lnTo>
                      <a:lnTo>
                        <a:pt x="1252" y="212"/>
                      </a:lnTo>
                      <a:lnTo>
                        <a:pt x="1234" y="226"/>
                      </a:lnTo>
                      <a:lnTo>
                        <a:pt x="1216" y="238"/>
                      </a:lnTo>
                      <a:lnTo>
                        <a:pt x="1194" y="250"/>
                      </a:lnTo>
                      <a:lnTo>
                        <a:pt x="1170" y="260"/>
                      </a:lnTo>
                      <a:lnTo>
                        <a:pt x="1142" y="266"/>
                      </a:lnTo>
                      <a:lnTo>
                        <a:pt x="1112" y="272"/>
                      </a:lnTo>
                      <a:lnTo>
                        <a:pt x="1078" y="276"/>
                      </a:lnTo>
                      <a:lnTo>
                        <a:pt x="1040" y="278"/>
                      </a:lnTo>
                      <a:lnTo>
                        <a:pt x="1002" y="276"/>
                      </a:lnTo>
                      <a:lnTo>
                        <a:pt x="966" y="272"/>
                      </a:lnTo>
                      <a:lnTo>
                        <a:pt x="936" y="266"/>
                      </a:lnTo>
                      <a:lnTo>
                        <a:pt x="910" y="260"/>
                      </a:lnTo>
                      <a:lnTo>
                        <a:pt x="886" y="250"/>
                      </a:lnTo>
                      <a:lnTo>
                        <a:pt x="864" y="238"/>
                      </a:lnTo>
                      <a:lnTo>
                        <a:pt x="846" y="226"/>
                      </a:lnTo>
                      <a:lnTo>
                        <a:pt x="828" y="212"/>
                      </a:lnTo>
                      <a:lnTo>
                        <a:pt x="812" y="198"/>
                      </a:lnTo>
                      <a:lnTo>
                        <a:pt x="798" y="182"/>
                      </a:lnTo>
                      <a:lnTo>
                        <a:pt x="770" y="148"/>
                      </a:lnTo>
                      <a:lnTo>
                        <a:pt x="742" y="112"/>
                      </a:lnTo>
                      <a:lnTo>
                        <a:pt x="726" y="94"/>
                      </a:lnTo>
                      <a:lnTo>
                        <a:pt x="708" y="78"/>
                      </a:lnTo>
                      <a:lnTo>
                        <a:pt x="690" y="60"/>
                      </a:lnTo>
                      <a:lnTo>
                        <a:pt x="670" y="46"/>
                      </a:lnTo>
                      <a:lnTo>
                        <a:pt x="650" y="36"/>
                      </a:lnTo>
                      <a:lnTo>
                        <a:pt x="630" y="26"/>
                      </a:lnTo>
                      <a:lnTo>
                        <a:pt x="608" y="18"/>
                      </a:lnTo>
                      <a:lnTo>
                        <a:pt x="586" y="12"/>
                      </a:lnTo>
                      <a:lnTo>
                        <a:pt x="566" y="8"/>
                      </a:lnTo>
                      <a:lnTo>
                        <a:pt x="546" y="4"/>
                      </a:lnTo>
                      <a:lnTo>
                        <a:pt x="510" y="0"/>
                      </a:lnTo>
                      <a:lnTo>
                        <a:pt x="480" y="0"/>
                      </a:lnTo>
                      <a:lnTo>
                        <a:pt x="452" y="2"/>
                      </a:lnTo>
                      <a:lnTo>
                        <a:pt x="154" y="2"/>
                      </a:lnTo>
                      <a:lnTo>
                        <a:pt x="120" y="62"/>
                      </a:lnTo>
                      <a:lnTo>
                        <a:pt x="88" y="126"/>
                      </a:lnTo>
                      <a:lnTo>
                        <a:pt x="74" y="158"/>
                      </a:lnTo>
                      <a:lnTo>
                        <a:pt x="62" y="190"/>
                      </a:lnTo>
                      <a:lnTo>
                        <a:pt x="50" y="224"/>
                      </a:lnTo>
                      <a:lnTo>
                        <a:pt x="40" y="258"/>
                      </a:lnTo>
                      <a:lnTo>
                        <a:pt x="30" y="292"/>
                      </a:lnTo>
                      <a:lnTo>
                        <a:pt x="22" y="328"/>
                      </a:lnTo>
                      <a:lnTo>
                        <a:pt x="16" y="364"/>
                      </a:lnTo>
                      <a:lnTo>
                        <a:pt x="10" y="400"/>
                      </a:lnTo>
                      <a:lnTo>
                        <a:pt x="6" y="436"/>
                      </a:lnTo>
                      <a:lnTo>
                        <a:pt x="2" y="472"/>
                      </a:lnTo>
                      <a:lnTo>
                        <a:pt x="0" y="510"/>
                      </a:lnTo>
                      <a:lnTo>
                        <a:pt x="0" y="546"/>
                      </a:lnTo>
                      <a:lnTo>
                        <a:pt x="2" y="600"/>
                      </a:lnTo>
                      <a:lnTo>
                        <a:pt x="6" y="652"/>
                      </a:lnTo>
                      <a:lnTo>
                        <a:pt x="12" y="704"/>
                      </a:lnTo>
                      <a:lnTo>
                        <a:pt x="20" y="756"/>
                      </a:lnTo>
                      <a:lnTo>
                        <a:pt x="32" y="806"/>
                      </a:lnTo>
                      <a:lnTo>
                        <a:pt x="46" y="856"/>
                      </a:lnTo>
                      <a:lnTo>
                        <a:pt x="62" y="904"/>
                      </a:lnTo>
                      <a:lnTo>
                        <a:pt x="82" y="952"/>
                      </a:lnTo>
                      <a:lnTo>
                        <a:pt x="102" y="998"/>
                      </a:lnTo>
                      <a:lnTo>
                        <a:pt x="126" y="1042"/>
                      </a:lnTo>
                      <a:lnTo>
                        <a:pt x="150" y="1086"/>
                      </a:lnTo>
                      <a:lnTo>
                        <a:pt x="178" y="1128"/>
                      </a:lnTo>
                      <a:lnTo>
                        <a:pt x="206" y="1168"/>
                      </a:lnTo>
                      <a:lnTo>
                        <a:pt x="238" y="1208"/>
                      </a:lnTo>
                      <a:lnTo>
                        <a:pt x="270" y="1246"/>
                      </a:lnTo>
                      <a:lnTo>
                        <a:pt x="304" y="1282"/>
                      </a:lnTo>
                      <a:lnTo>
                        <a:pt x="340" y="1316"/>
                      </a:lnTo>
                      <a:lnTo>
                        <a:pt x="378" y="1348"/>
                      </a:lnTo>
                      <a:lnTo>
                        <a:pt x="418" y="1380"/>
                      </a:lnTo>
                      <a:lnTo>
                        <a:pt x="458" y="1408"/>
                      </a:lnTo>
                      <a:lnTo>
                        <a:pt x="500" y="1436"/>
                      </a:lnTo>
                      <a:lnTo>
                        <a:pt x="544" y="1460"/>
                      </a:lnTo>
                      <a:lnTo>
                        <a:pt x="588" y="1484"/>
                      </a:lnTo>
                      <a:lnTo>
                        <a:pt x="634" y="1504"/>
                      </a:lnTo>
                      <a:lnTo>
                        <a:pt x="682" y="1524"/>
                      </a:lnTo>
                      <a:lnTo>
                        <a:pt x="730" y="1540"/>
                      </a:lnTo>
                      <a:lnTo>
                        <a:pt x="780" y="1554"/>
                      </a:lnTo>
                      <a:lnTo>
                        <a:pt x="830" y="1566"/>
                      </a:lnTo>
                      <a:lnTo>
                        <a:pt x="882" y="1574"/>
                      </a:lnTo>
                      <a:lnTo>
                        <a:pt x="934" y="1582"/>
                      </a:lnTo>
                      <a:lnTo>
                        <a:pt x="986" y="1586"/>
                      </a:lnTo>
                      <a:lnTo>
                        <a:pt x="1040" y="1586"/>
                      </a:lnTo>
                      <a:lnTo>
                        <a:pt x="1094" y="1586"/>
                      </a:lnTo>
                      <a:lnTo>
                        <a:pt x="1146" y="1582"/>
                      </a:lnTo>
                      <a:lnTo>
                        <a:pt x="1198" y="1574"/>
                      </a:lnTo>
                      <a:lnTo>
                        <a:pt x="1250" y="1566"/>
                      </a:lnTo>
                      <a:lnTo>
                        <a:pt x="1300" y="1554"/>
                      </a:lnTo>
                      <a:lnTo>
                        <a:pt x="1348" y="1540"/>
                      </a:lnTo>
                      <a:lnTo>
                        <a:pt x="1398" y="1524"/>
                      </a:lnTo>
                      <a:lnTo>
                        <a:pt x="1444" y="1504"/>
                      </a:lnTo>
                      <a:lnTo>
                        <a:pt x="1490" y="1484"/>
                      </a:lnTo>
                      <a:lnTo>
                        <a:pt x="1536" y="1460"/>
                      </a:lnTo>
                      <a:lnTo>
                        <a:pt x="1578" y="1436"/>
                      </a:lnTo>
                      <a:lnTo>
                        <a:pt x="1622" y="1408"/>
                      </a:lnTo>
                      <a:lnTo>
                        <a:pt x="1662" y="1380"/>
                      </a:lnTo>
                      <a:lnTo>
                        <a:pt x="1702" y="1348"/>
                      </a:lnTo>
                      <a:lnTo>
                        <a:pt x="1738" y="1316"/>
                      </a:lnTo>
                      <a:lnTo>
                        <a:pt x="1776" y="1282"/>
                      </a:lnTo>
                      <a:lnTo>
                        <a:pt x="1810" y="1246"/>
                      </a:lnTo>
                      <a:lnTo>
                        <a:pt x="1842" y="1208"/>
                      </a:lnTo>
                      <a:lnTo>
                        <a:pt x="1874" y="1168"/>
                      </a:lnTo>
                      <a:lnTo>
                        <a:pt x="1902" y="1128"/>
                      </a:lnTo>
                      <a:lnTo>
                        <a:pt x="1930" y="1086"/>
                      </a:lnTo>
                      <a:lnTo>
                        <a:pt x="1954" y="1042"/>
                      </a:lnTo>
                      <a:lnTo>
                        <a:pt x="1978" y="998"/>
                      </a:lnTo>
                      <a:lnTo>
                        <a:pt x="1998" y="952"/>
                      </a:lnTo>
                      <a:lnTo>
                        <a:pt x="2016" y="904"/>
                      </a:lnTo>
                      <a:lnTo>
                        <a:pt x="2032" y="856"/>
                      </a:lnTo>
                      <a:lnTo>
                        <a:pt x="2046" y="806"/>
                      </a:lnTo>
                      <a:lnTo>
                        <a:pt x="2058" y="756"/>
                      </a:lnTo>
                      <a:lnTo>
                        <a:pt x="2068" y="704"/>
                      </a:lnTo>
                      <a:lnTo>
                        <a:pt x="2074" y="652"/>
                      </a:lnTo>
                      <a:lnTo>
                        <a:pt x="2078" y="600"/>
                      </a:lnTo>
                      <a:lnTo>
                        <a:pt x="2080" y="546"/>
                      </a:lnTo>
                      <a:lnTo>
                        <a:pt x="2080" y="510"/>
                      </a:lnTo>
                      <a:lnTo>
                        <a:pt x="2078" y="472"/>
                      </a:lnTo>
                      <a:lnTo>
                        <a:pt x="2074" y="436"/>
                      </a:lnTo>
                      <a:lnTo>
                        <a:pt x="2070" y="400"/>
                      </a:lnTo>
                      <a:lnTo>
                        <a:pt x="2064" y="364"/>
                      </a:lnTo>
                      <a:lnTo>
                        <a:pt x="2056" y="328"/>
                      </a:lnTo>
                      <a:lnTo>
                        <a:pt x="2048" y="292"/>
                      </a:lnTo>
                      <a:lnTo>
                        <a:pt x="2040" y="258"/>
                      </a:lnTo>
                      <a:lnTo>
                        <a:pt x="2028" y="224"/>
                      </a:lnTo>
                      <a:lnTo>
                        <a:pt x="2018" y="190"/>
                      </a:lnTo>
                      <a:lnTo>
                        <a:pt x="2004" y="158"/>
                      </a:lnTo>
                      <a:lnTo>
                        <a:pt x="1990" y="126"/>
                      </a:lnTo>
                      <a:lnTo>
                        <a:pt x="1960" y="62"/>
                      </a:lnTo>
                      <a:lnTo>
                        <a:pt x="1926" y="2"/>
                      </a:lnTo>
                      <a:close/>
                    </a:path>
                  </a:pathLst>
                </a:custGeom>
                <a:solidFill>
                  <a:srgbClr val="FFFFFF"/>
                </a:solidFill>
                <a:ln w="12700">
                  <a:solidFill>
                    <a:srgbClr val="0070C0"/>
                  </a:solidFill>
                  <a:round/>
                </a:ln>
              </p:spPr>
              <p:txBody>
                <a:bodyPr/>
                <a:lstStyle/>
                <a:p>
                  <a:endParaRPr lang="zh-CN" altLang="en-US"/>
                </a:p>
              </p:txBody>
            </p:sp>
            <p:sp>
              <p:nvSpPr>
                <p:cNvPr id="59" name="Freeform 6"/>
                <p:cNvSpPr/>
                <p:nvPr/>
              </p:nvSpPr>
              <p:spPr bwMode="auto">
                <a:xfrm>
                  <a:off x="1590627" y="1407550"/>
                  <a:ext cx="1913472" cy="833635"/>
                </a:xfrm>
                <a:custGeom>
                  <a:avLst/>
                  <a:gdLst>
                    <a:gd name="T0" fmla="*/ 554 w 1772"/>
                    <a:gd name="T1" fmla="*/ 572 h 772"/>
                    <a:gd name="T2" fmla="*/ 588 w 1772"/>
                    <a:gd name="T3" fmla="*/ 606 h 772"/>
                    <a:gd name="T4" fmla="*/ 644 w 1772"/>
                    <a:gd name="T5" fmla="*/ 676 h 772"/>
                    <a:gd name="T6" fmla="*/ 674 w 1772"/>
                    <a:gd name="T7" fmla="*/ 706 h 772"/>
                    <a:gd name="T8" fmla="*/ 710 w 1772"/>
                    <a:gd name="T9" fmla="*/ 732 h 772"/>
                    <a:gd name="T10" fmla="*/ 756 w 1772"/>
                    <a:gd name="T11" fmla="*/ 754 h 772"/>
                    <a:gd name="T12" fmla="*/ 812 w 1772"/>
                    <a:gd name="T13" fmla="*/ 766 h 772"/>
                    <a:gd name="T14" fmla="*/ 886 w 1772"/>
                    <a:gd name="T15" fmla="*/ 772 h 772"/>
                    <a:gd name="T16" fmla="*/ 924 w 1772"/>
                    <a:gd name="T17" fmla="*/ 770 h 772"/>
                    <a:gd name="T18" fmla="*/ 988 w 1772"/>
                    <a:gd name="T19" fmla="*/ 760 h 772"/>
                    <a:gd name="T20" fmla="*/ 1040 w 1772"/>
                    <a:gd name="T21" fmla="*/ 744 h 772"/>
                    <a:gd name="T22" fmla="*/ 1080 w 1772"/>
                    <a:gd name="T23" fmla="*/ 720 h 772"/>
                    <a:gd name="T24" fmla="*/ 1114 w 1772"/>
                    <a:gd name="T25" fmla="*/ 692 h 772"/>
                    <a:gd name="T26" fmla="*/ 1156 w 1772"/>
                    <a:gd name="T27" fmla="*/ 642 h 772"/>
                    <a:gd name="T28" fmla="*/ 1200 w 1772"/>
                    <a:gd name="T29" fmla="*/ 588 h 772"/>
                    <a:gd name="T30" fmla="*/ 1216 w 1772"/>
                    <a:gd name="T31" fmla="*/ 572 h 772"/>
                    <a:gd name="T32" fmla="*/ 1254 w 1772"/>
                    <a:gd name="T33" fmla="*/ 540 h 772"/>
                    <a:gd name="T34" fmla="*/ 1296 w 1772"/>
                    <a:gd name="T35" fmla="*/ 520 h 772"/>
                    <a:gd name="T36" fmla="*/ 1338 w 1772"/>
                    <a:gd name="T37" fmla="*/ 506 h 772"/>
                    <a:gd name="T38" fmla="*/ 1380 w 1772"/>
                    <a:gd name="T39" fmla="*/ 498 h 772"/>
                    <a:gd name="T40" fmla="*/ 1446 w 1772"/>
                    <a:gd name="T41" fmla="*/ 494 h 772"/>
                    <a:gd name="T42" fmla="*/ 1772 w 1772"/>
                    <a:gd name="T43" fmla="*/ 496 h 772"/>
                    <a:gd name="T44" fmla="*/ 1736 w 1772"/>
                    <a:gd name="T45" fmla="*/ 440 h 772"/>
                    <a:gd name="T46" fmla="*/ 1654 w 1772"/>
                    <a:gd name="T47" fmla="*/ 340 h 772"/>
                    <a:gd name="T48" fmla="*/ 1560 w 1772"/>
                    <a:gd name="T49" fmla="*/ 248 h 772"/>
                    <a:gd name="T50" fmla="*/ 1456 w 1772"/>
                    <a:gd name="T51" fmla="*/ 170 h 772"/>
                    <a:gd name="T52" fmla="*/ 1342 w 1772"/>
                    <a:gd name="T53" fmla="*/ 106 h 772"/>
                    <a:gd name="T54" fmla="*/ 1220 w 1772"/>
                    <a:gd name="T55" fmla="*/ 56 h 772"/>
                    <a:gd name="T56" fmla="*/ 1090 w 1772"/>
                    <a:gd name="T57" fmla="*/ 20 h 772"/>
                    <a:gd name="T58" fmla="*/ 956 w 1772"/>
                    <a:gd name="T59" fmla="*/ 2 h 772"/>
                    <a:gd name="T60" fmla="*/ 886 w 1772"/>
                    <a:gd name="T61" fmla="*/ 0 h 772"/>
                    <a:gd name="T62" fmla="*/ 748 w 1772"/>
                    <a:gd name="T63" fmla="*/ 10 h 772"/>
                    <a:gd name="T64" fmla="*/ 616 w 1772"/>
                    <a:gd name="T65" fmla="*/ 36 h 772"/>
                    <a:gd name="T66" fmla="*/ 490 w 1772"/>
                    <a:gd name="T67" fmla="*/ 78 h 772"/>
                    <a:gd name="T68" fmla="*/ 372 w 1772"/>
                    <a:gd name="T69" fmla="*/ 136 h 772"/>
                    <a:gd name="T70" fmla="*/ 262 w 1772"/>
                    <a:gd name="T71" fmla="*/ 208 h 772"/>
                    <a:gd name="T72" fmla="*/ 164 w 1772"/>
                    <a:gd name="T73" fmla="*/ 292 h 772"/>
                    <a:gd name="T74" fmla="*/ 76 w 1772"/>
                    <a:gd name="T75" fmla="*/ 388 h 772"/>
                    <a:gd name="T76" fmla="*/ 0 w 1772"/>
                    <a:gd name="T77" fmla="*/ 496 h 772"/>
                    <a:gd name="T78" fmla="*/ 298 w 1772"/>
                    <a:gd name="T79" fmla="*/ 496 h 772"/>
                    <a:gd name="T80" fmla="*/ 356 w 1772"/>
                    <a:gd name="T81" fmla="*/ 494 h 772"/>
                    <a:gd name="T82" fmla="*/ 412 w 1772"/>
                    <a:gd name="T83" fmla="*/ 502 h 772"/>
                    <a:gd name="T84" fmla="*/ 454 w 1772"/>
                    <a:gd name="T85" fmla="*/ 512 h 772"/>
                    <a:gd name="T86" fmla="*/ 496 w 1772"/>
                    <a:gd name="T87" fmla="*/ 530 h 772"/>
                    <a:gd name="T88" fmla="*/ 536 w 1772"/>
                    <a:gd name="T89" fmla="*/ 554 h 772"/>
                    <a:gd name="T90" fmla="*/ 554 w 1772"/>
                    <a:gd name="T91" fmla="*/ 5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2" h="772">
                      <a:moveTo>
                        <a:pt x="554" y="572"/>
                      </a:moveTo>
                      <a:lnTo>
                        <a:pt x="554" y="572"/>
                      </a:lnTo>
                      <a:lnTo>
                        <a:pt x="572" y="588"/>
                      </a:lnTo>
                      <a:lnTo>
                        <a:pt x="588" y="606"/>
                      </a:lnTo>
                      <a:lnTo>
                        <a:pt x="616" y="642"/>
                      </a:lnTo>
                      <a:lnTo>
                        <a:pt x="644" y="676"/>
                      </a:lnTo>
                      <a:lnTo>
                        <a:pt x="658" y="692"/>
                      </a:lnTo>
                      <a:lnTo>
                        <a:pt x="674" y="706"/>
                      </a:lnTo>
                      <a:lnTo>
                        <a:pt x="692" y="720"/>
                      </a:lnTo>
                      <a:lnTo>
                        <a:pt x="710" y="732"/>
                      </a:lnTo>
                      <a:lnTo>
                        <a:pt x="732" y="744"/>
                      </a:lnTo>
                      <a:lnTo>
                        <a:pt x="756" y="754"/>
                      </a:lnTo>
                      <a:lnTo>
                        <a:pt x="782" y="760"/>
                      </a:lnTo>
                      <a:lnTo>
                        <a:pt x="812" y="766"/>
                      </a:lnTo>
                      <a:lnTo>
                        <a:pt x="848" y="770"/>
                      </a:lnTo>
                      <a:lnTo>
                        <a:pt x="886" y="772"/>
                      </a:lnTo>
                      <a:lnTo>
                        <a:pt x="886" y="772"/>
                      </a:lnTo>
                      <a:lnTo>
                        <a:pt x="924" y="770"/>
                      </a:lnTo>
                      <a:lnTo>
                        <a:pt x="958" y="766"/>
                      </a:lnTo>
                      <a:lnTo>
                        <a:pt x="988" y="760"/>
                      </a:lnTo>
                      <a:lnTo>
                        <a:pt x="1016" y="754"/>
                      </a:lnTo>
                      <a:lnTo>
                        <a:pt x="1040" y="744"/>
                      </a:lnTo>
                      <a:lnTo>
                        <a:pt x="1062" y="732"/>
                      </a:lnTo>
                      <a:lnTo>
                        <a:pt x="1080" y="720"/>
                      </a:lnTo>
                      <a:lnTo>
                        <a:pt x="1098" y="706"/>
                      </a:lnTo>
                      <a:lnTo>
                        <a:pt x="1114" y="692"/>
                      </a:lnTo>
                      <a:lnTo>
                        <a:pt x="1128" y="676"/>
                      </a:lnTo>
                      <a:lnTo>
                        <a:pt x="1156" y="642"/>
                      </a:lnTo>
                      <a:lnTo>
                        <a:pt x="1184" y="606"/>
                      </a:lnTo>
                      <a:lnTo>
                        <a:pt x="1200" y="588"/>
                      </a:lnTo>
                      <a:lnTo>
                        <a:pt x="1216" y="572"/>
                      </a:lnTo>
                      <a:lnTo>
                        <a:pt x="1216" y="572"/>
                      </a:lnTo>
                      <a:lnTo>
                        <a:pt x="1234" y="554"/>
                      </a:lnTo>
                      <a:lnTo>
                        <a:pt x="1254" y="540"/>
                      </a:lnTo>
                      <a:lnTo>
                        <a:pt x="1274" y="530"/>
                      </a:lnTo>
                      <a:lnTo>
                        <a:pt x="1296" y="520"/>
                      </a:lnTo>
                      <a:lnTo>
                        <a:pt x="1318" y="512"/>
                      </a:lnTo>
                      <a:lnTo>
                        <a:pt x="1338" y="506"/>
                      </a:lnTo>
                      <a:lnTo>
                        <a:pt x="1360" y="502"/>
                      </a:lnTo>
                      <a:lnTo>
                        <a:pt x="1380" y="498"/>
                      </a:lnTo>
                      <a:lnTo>
                        <a:pt x="1416" y="494"/>
                      </a:lnTo>
                      <a:lnTo>
                        <a:pt x="1446" y="494"/>
                      </a:lnTo>
                      <a:lnTo>
                        <a:pt x="1472" y="496"/>
                      </a:lnTo>
                      <a:lnTo>
                        <a:pt x="1772" y="496"/>
                      </a:lnTo>
                      <a:lnTo>
                        <a:pt x="1772" y="496"/>
                      </a:lnTo>
                      <a:lnTo>
                        <a:pt x="1736" y="440"/>
                      </a:lnTo>
                      <a:lnTo>
                        <a:pt x="1696" y="388"/>
                      </a:lnTo>
                      <a:lnTo>
                        <a:pt x="1654" y="340"/>
                      </a:lnTo>
                      <a:lnTo>
                        <a:pt x="1608" y="292"/>
                      </a:lnTo>
                      <a:lnTo>
                        <a:pt x="1560" y="248"/>
                      </a:lnTo>
                      <a:lnTo>
                        <a:pt x="1510" y="208"/>
                      </a:lnTo>
                      <a:lnTo>
                        <a:pt x="1456" y="170"/>
                      </a:lnTo>
                      <a:lnTo>
                        <a:pt x="1400" y="136"/>
                      </a:lnTo>
                      <a:lnTo>
                        <a:pt x="1342" y="106"/>
                      </a:lnTo>
                      <a:lnTo>
                        <a:pt x="1282" y="78"/>
                      </a:lnTo>
                      <a:lnTo>
                        <a:pt x="1220" y="56"/>
                      </a:lnTo>
                      <a:lnTo>
                        <a:pt x="1156" y="36"/>
                      </a:lnTo>
                      <a:lnTo>
                        <a:pt x="1090" y="20"/>
                      </a:lnTo>
                      <a:lnTo>
                        <a:pt x="1024" y="10"/>
                      </a:lnTo>
                      <a:lnTo>
                        <a:pt x="956" y="2"/>
                      </a:lnTo>
                      <a:lnTo>
                        <a:pt x="886" y="0"/>
                      </a:lnTo>
                      <a:lnTo>
                        <a:pt x="886" y="0"/>
                      </a:lnTo>
                      <a:lnTo>
                        <a:pt x="816" y="2"/>
                      </a:lnTo>
                      <a:lnTo>
                        <a:pt x="748" y="10"/>
                      </a:lnTo>
                      <a:lnTo>
                        <a:pt x="680" y="20"/>
                      </a:lnTo>
                      <a:lnTo>
                        <a:pt x="616" y="36"/>
                      </a:lnTo>
                      <a:lnTo>
                        <a:pt x="552" y="56"/>
                      </a:lnTo>
                      <a:lnTo>
                        <a:pt x="490" y="78"/>
                      </a:lnTo>
                      <a:lnTo>
                        <a:pt x="430" y="106"/>
                      </a:lnTo>
                      <a:lnTo>
                        <a:pt x="372" y="136"/>
                      </a:lnTo>
                      <a:lnTo>
                        <a:pt x="316" y="170"/>
                      </a:lnTo>
                      <a:lnTo>
                        <a:pt x="262" y="208"/>
                      </a:lnTo>
                      <a:lnTo>
                        <a:pt x="212" y="248"/>
                      </a:lnTo>
                      <a:lnTo>
                        <a:pt x="164" y="292"/>
                      </a:lnTo>
                      <a:lnTo>
                        <a:pt x="118" y="340"/>
                      </a:lnTo>
                      <a:lnTo>
                        <a:pt x="76" y="388"/>
                      </a:lnTo>
                      <a:lnTo>
                        <a:pt x="36" y="440"/>
                      </a:lnTo>
                      <a:lnTo>
                        <a:pt x="0" y="496"/>
                      </a:lnTo>
                      <a:lnTo>
                        <a:pt x="298" y="496"/>
                      </a:lnTo>
                      <a:lnTo>
                        <a:pt x="298" y="496"/>
                      </a:lnTo>
                      <a:lnTo>
                        <a:pt x="326" y="494"/>
                      </a:lnTo>
                      <a:lnTo>
                        <a:pt x="356" y="494"/>
                      </a:lnTo>
                      <a:lnTo>
                        <a:pt x="392" y="498"/>
                      </a:lnTo>
                      <a:lnTo>
                        <a:pt x="412" y="502"/>
                      </a:lnTo>
                      <a:lnTo>
                        <a:pt x="432" y="506"/>
                      </a:lnTo>
                      <a:lnTo>
                        <a:pt x="454" y="512"/>
                      </a:lnTo>
                      <a:lnTo>
                        <a:pt x="476" y="520"/>
                      </a:lnTo>
                      <a:lnTo>
                        <a:pt x="496" y="530"/>
                      </a:lnTo>
                      <a:lnTo>
                        <a:pt x="516" y="540"/>
                      </a:lnTo>
                      <a:lnTo>
                        <a:pt x="536" y="554"/>
                      </a:lnTo>
                      <a:lnTo>
                        <a:pt x="554" y="572"/>
                      </a:lnTo>
                      <a:lnTo>
                        <a:pt x="554" y="572"/>
                      </a:lnTo>
                      <a:close/>
                    </a:path>
                  </a:pathLst>
                </a:custGeom>
                <a:solidFill>
                  <a:srgbClr val="0070C0"/>
                </a:solidFill>
                <a:ln w="25400" cap="flat" cmpd="sng" algn="ctr">
                  <a:noFill/>
                  <a:prstDash val="solid"/>
                </a:ln>
                <a:effectLst>
                  <a:innerShdw blurRad="76200">
                    <a:prstClr val="black">
                      <a:alpha val="49000"/>
                    </a:prstClr>
                  </a:innerShdw>
                </a:effectLst>
              </p:spPr>
              <p:txBody>
                <a:bodyPr anchor="ctr"/>
                <a:lstStyle>
                  <a:defPPr>
                    <a:defRPr lang="ko-KR">
                      <a:solidFill>
                        <a:sysClr val="window" lastClr="FFFFFF"/>
                      </a:solidFill>
                    </a:defRPr>
                  </a:defPPr>
                  <a:lvl1pPr marL="0" algn="l" defTabSz="913765" rtl="0" eaLnBrk="1" latinLnBrk="1" hangingPunct="1">
                    <a:defRPr sz="1800" kern="1200">
                      <a:solidFill>
                        <a:sysClr val="window" lastClr="FFFFFF"/>
                      </a:solidFill>
                      <a:latin typeface="等线" panose="02010600030101010101" charset="-122"/>
                      <a:ea typeface="+mn-ea"/>
                      <a:cs typeface="+mn-ea"/>
                    </a:defRPr>
                  </a:lvl1pPr>
                  <a:lvl2pPr marL="457200" algn="l" defTabSz="913765" rtl="0" eaLnBrk="1" latinLnBrk="1" hangingPunct="1">
                    <a:defRPr sz="1800" kern="1200">
                      <a:solidFill>
                        <a:sysClr val="window" lastClr="FFFFFF"/>
                      </a:solidFill>
                      <a:latin typeface="等线" panose="02010600030101010101" charset="-122"/>
                      <a:ea typeface="+mn-ea"/>
                      <a:cs typeface="+mn-ea"/>
                    </a:defRPr>
                  </a:lvl2pPr>
                  <a:lvl3pPr marL="914400" algn="l" defTabSz="913765" rtl="0" eaLnBrk="1" latinLnBrk="1" hangingPunct="1">
                    <a:defRPr sz="1800" kern="1200">
                      <a:solidFill>
                        <a:sysClr val="window" lastClr="FFFFFF"/>
                      </a:solidFill>
                      <a:latin typeface="等线" panose="02010600030101010101" charset="-122"/>
                      <a:ea typeface="+mn-ea"/>
                      <a:cs typeface="+mn-ea"/>
                    </a:defRPr>
                  </a:lvl3pPr>
                  <a:lvl4pPr marL="1371600" algn="l" defTabSz="913765" rtl="0" eaLnBrk="1" latinLnBrk="1" hangingPunct="1">
                    <a:defRPr sz="1800" kern="1200">
                      <a:solidFill>
                        <a:sysClr val="window" lastClr="FFFFFF"/>
                      </a:solidFill>
                      <a:latin typeface="等线" panose="02010600030101010101" charset="-122"/>
                      <a:ea typeface="+mn-ea"/>
                      <a:cs typeface="+mn-ea"/>
                    </a:defRPr>
                  </a:lvl4pPr>
                  <a:lvl5pPr marL="1828800" algn="l" defTabSz="913765" rtl="0" eaLnBrk="1" latinLnBrk="1" hangingPunct="1">
                    <a:defRPr sz="1800" kern="1200">
                      <a:solidFill>
                        <a:sysClr val="window" lastClr="FFFFFF"/>
                      </a:solidFill>
                      <a:latin typeface="等线" panose="02010600030101010101" charset="-122"/>
                      <a:ea typeface="+mn-ea"/>
                      <a:cs typeface="+mn-ea"/>
                    </a:defRPr>
                  </a:lvl5pPr>
                  <a:lvl6pPr marL="2285365" algn="l" defTabSz="913765" rtl="0" eaLnBrk="1" latinLnBrk="1" hangingPunct="1">
                    <a:defRPr sz="1800" kern="1200">
                      <a:solidFill>
                        <a:sysClr val="window" lastClr="FFFFFF"/>
                      </a:solidFill>
                      <a:latin typeface="等线" panose="02010600030101010101" charset="-122"/>
                      <a:ea typeface="+mn-ea"/>
                      <a:cs typeface="+mn-ea"/>
                    </a:defRPr>
                  </a:lvl6pPr>
                  <a:lvl7pPr marL="2742565" algn="l" defTabSz="913765" rtl="0" eaLnBrk="1" latinLnBrk="1" hangingPunct="1">
                    <a:defRPr sz="1800" kern="1200">
                      <a:solidFill>
                        <a:sysClr val="window" lastClr="FFFFFF"/>
                      </a:solidFill>
                      <a:latin typeface="等线" panose="02010600030101010101" charset="-122"/>
                      <a:ea typeface="+mn-ea"/>
                      <a:cs typeface="+mn-ea"/>
                    </a:defRPr>
                  </a:lvl7pPr>
                  <a:lvl8pPr marL="3199765" algn="l" defTabSz="913765" rtl="0" eaLnBrk="1" latinLnBrk="1" hangingPunct="1">
                    <a:defRPr sz="1800" kern="1200">
                      <a:solidFill>
                        <a:sysClr val="window" lastClr="FFFFFF"/>
                      </a:solidFill>
                      <a:latin typeface="等线" panose="02010600030101010101" charset="-122"/>
                      <a:ea typeface="+mn-ea"/>
                      <a:cs typeface="+mn-ea"/>
                    </a:defRPr>
                  </a:lvl8pPr>
                  <a:lvl9pPr marL="3656965" algn="l" defTabSz="913765" rtl="0" eaLnBrk="1" latinLnBrk="1" hangingPunct="1">
                    <a:defRPr sz="1800" kern="1200">
                      <a:solidFill>
                        <a:sysClr val="window" lastClr="FFFFFF"/>
                      </a:solidFill>
                      <a:latin typeface="等线" panose="02010600030101010101" charset="-122"/>
                      <a:ea typeface="+mn-ea"/>
                      <a:cs typeface="+mn-ea"/>
                    </a:defRPr>
                  </a:lvl9pPr>
                </a:lstStyle>
                <a:p>
                  <a:pPr algn="ctr">
                    <a:defRPr/>
                  </a:pPr>
                  <a:endParaRPr lang="ko-KR" altLang="en-US" sz="2100" noProof="1">
                    <a:latin typeface="Malgun Gothic" panose="020B0503020000020004" charset="-127"/>
                  </a:endParaRPr>
                </a:p>
              </p:txBody>
            </p:sp>
          </p:grpSp>
          <p:sp>
            <p:nvSpPr>
              <p:cNvPr id="61" name="TextBox 23"/>
              <p:cNvSpPr txBox="1"/>
              <p:nvPr/>
            </p:nvSpPr>
            <p:spPr>
              <a:xfrm>
                <a:off x="4703612" y="1910036"/>
                <a:ext cx="1702799" cy="239370"/>
              </a:xfrm>
              <a:prstGeom prst="rect">
                <a:avLst/>
              </a:prstGeom>
              <a:noFill/>
            </p:spPr>
            <p:txBody>
              <a:bodyPr>
                <a:spAutoFit/>
              </a:bodyPr>
              <a:lstStyle>
                <a:defPPr>
                  <a:defRPr lang="ko-KR"/>
                </a:defPPr>
                <a:lvl1pPr marL="0" algn="l" defTabSz="913765" rtl="0" eaLnBrk="1" latinLnBrk="1" hangingPunct="1">
                  <a:defRPr sz="1800" kern="1200">
                    <a:solidFill>
                      <a:sysClr val="windowText" lastClr="000000"/>
                    </a:solidFill>
                    <a:latin typeface="等线" panose="02010600030101010101" charset="-122"/>
                    <a:ea typeface="+mn-ea"/>
                    <a:cs typeface="+mn-ea"/>
                  </a:defRPr>
                </a:lvl1pPr>
                <a:lvl2pPr marL="457200" algn="l" defTabSz="913765" rtl="0" eaLnBrk="1" latinLnBrk="1" hangingPunct="1">
                  <a:defRPr sz="1800" kern="1200">
                    <a:solidFill>
                      <a:sysClr val="windowText" lastClr="000000"/>
                    </a:solidFill>
                    <a:latin typeface="等线" panose="02010600030101010101" charset="-122"/>
                    <a:ea typeface="+mn-ea"/>
                    <a:cs typeface="+mn-ea"/>
                  </a:defRPr>
                </a:lvl2pPr>
                <a:lvl3pPr marL="914400" algn="l" defTabSz="913765" rtl="0" eaLnBrk="1" latinLnBrk="1" hangingPunct="1">
                  <a:defRPr sz="1800" kern="1200">
                    <a:solidFill>
                      <a:sysClr val="windowText" lastClr="000000"/>
                    </a:solidFill>
                    <a:latin typeface="等线" panose="02010600030101010101" charset="-122"/>
                    <a:ea typeface="+mn-ea"/>
                    <a:cs typeface="+mn-ea"/>
                  </a:defRPr>
                </a:lvl3pPr>
                <a:lvl4pPr marL="1371600" algn="l" defTabSz="913765" rtl="0" eaLnBrk="1" latinLnBrk="1" hangingPunct="1">
                  <a:defRPr sz="1800" kern="1200">
                    <a:solidFill>
                      <a:sysClr val="windowText" lastClr="000000"/>
                    </a:solidFill>
                    <a:latin typeface="等线" panose="02010600030101010101" charset="-122"/>
                    <a:ea typeface="+mn-ea"/>
                    <a:cs typeface="+mn-ea"/>
                  </a:defRPr>
                </a:lvl4pPr>
                <a:lvl5pPr marL="1828800" algn="l" defTabSz="913765" rtl="0" eaLnBrk="1" latinLnBrk="1" hangingPunct="1">
                  <a:defRPr sz="1800" kern="1200">
                    <a:solidFill>
                      <a:sysClr val="windowText" lastClr="000000"/>
                    </a:solidFill>
                    <a:latin typeface="等线" panose="02010600030101010101" charset="-122"/>
                    <a:ea typeface="+mn-ea"/>
                    <a:cs typeface="+mn-ea"/>
                  </a:defRPr>
                </a:lvl5pPr>
                <a:lvl6pPr marL="2285365" algn="l" defTabSz="913765" rtl="0" eaLnBrk="1" latinLnBrk="1" hangingPunct="1">
                  <a:defRPr sz="1800" kern="1200">
                    <a:solidFill>
                      <a:sysClr val="windowText" lastClr="000000"/>
                    </a:solidFill>
                    <a:latin typeface="等线" panose="02010600030101010101" charset="-122"/>
                    <a:ea typeface="+mn-ea"/>
                    <a:cs typeface="+mn-ea"/>
                  </a:defRPr>
                </a:lvl6pPr>
                <a:lvl7pPr marL="2742565" algn="l" defTabSz="913765" rtl="0" eaLnBrk="1" latinLnBrk="1" hangingPunct="1">
                  <a:defRPr sz="1800" kern="1200">
                    <a:solidFill>
                      <a:sysClr val="windowText" lastClr="000000"/>
                    </a:solidFill>
                    <a:latin typeface="等线" panose="02010600030101010101" charset="-122"/>
                    <a:ea typeface="+mn-ea"/>
                    <a:cs typeface="+mn-ea"/>
                  </a:defRPr>
                </a:lvl7pPr>
                <a:lvl8pPr marL="3199765" algn="l" defTabSz="913765" rtl="0" eaLnBrk="1" latinLnBrk="1" hangingPunct="1">
                  <a:defRPr sz="1800" kern="1200">
                    <a:solidFill>
                      <a:sysClr val="windowText" lastClr="000000"/>
                    </a:solidFill>
                    <a:latin typeface="等线" panose="02010600030101010101" charset="-122"/>
                    <a:ea typeface="+mn-ea"/>
                    <a:cs typeface="+mn-ea"/>
                  </a:defRPr>
                </a:lvl8pPr>
                <a:lvl9pPr marL="3656965" algn="l" defTabSz="913765" rtl="0" eaLnBrk="1" latinLnBrk="1" hangingPunct="1">
                  <a:defRPr sz="1800" kern="1200">
                    <a:solidFill>
                      <a:sysClr val="windowText" lastClr="000000"/>
                    </a:solidFill>
                    <a:latin typeface="等线" panose="02010600030101010101" charset="-122"/>
                    <a:ea typeface="+mn-ea"/>
                    <a:cs typeface="+mn-ea"/>
                  </a:defRPr>
                </a:lvl9pPr>
              </a:lstStyle>
              <a:p>
                <a:pPr algn="ctr">
                  <a:defRPr/>
                </a:pPr>
                <a:endParaRPr lang="en-US" sz="3200" spc="-40" noProof="1">
                  <a:solidFill>
                    <a:sysClr val="window" lastClr="FFFFFF"/>
                  </a:solidFill>
                  <a:latin typeface="+mn-ea"/>
                  <a:cs typeface="Arial" panose="020B0604020202020204" pitchFamily="34" charset="0"/>
                </a:endParaRPr>
              </a:p>
            </p:txBody>
          </p:sp>
        </p:grpSp>
        <p:sp>
          <p:nvSpPr>
            <p:cNvPr id="54293" name="矩形 25"/>
            <p:cNvSpPr>
              <a:spLocks noChangeArrowheads="1"/>
            </p:cNvSpPr>
            <p:nvPr/>
          </p:nvSpPr>
          <p:spPr bwMode="auto">
            <a:xfrm>
              <a:off x="5144175" y="2362816"/>
              <a:ext cx="646333" cy="41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zh-CN" sz="2400" b="1">
                  <a:solidFill>
                    <a:srgbClr val="000000"/>
                  </a:solidFill>
                  <a:latin typeface="微软雅黑" panose="020B0503020204020204" pitchFamily="34" charset="-122"/>
                  <a:ea typeface="微软雅黑" panose="020B0503020204020204" pitchFamily="34" charset="-122"/>
                </a:rPr>
                <a:t>连环替代法</a:t>
              </a:r>
              <a:endParaRPr lang="zh-CN" altLang="zh-CN" sz="2400" b="1">
                <a:solidFill>
                  <a:srgbClr val="000000"/>
                </a:solidFill>
                <a:latin typeface="微软雅黑" panose="020B0503020204020204" pitchFamily="34" charset="-122"/>
                <a:ea typeface="微软雅黑" panose="020B0503020204020204" pitchFamily="34" charset="-122"/>
              </a:endParaRPr>
            </a:p>
            <a:p>
              <a:pPr algn="ctr" eaLnBrk="1" hangingPunct="1"/>
              <a:endParaRPr lang="zh-CN" altLang="zh-CN" sz="2400" b="1">
                <a:solidFill>
                  <a:srgbClr val="000000"/>
                </a:solidFill>
                <a:latin typeface="微软雅黑" panose="020B0503020204020204" pitchFamily="34" charset="-122"/>
                <a:ea typeface="微软雅黑" panose="020B0503020204020204" pitchFamily="34" charset="-122"/>
              </a:endParaRPr>
            </a:p>
          </p:txBody>
        </p:sp>
      </p:grpSp>
      <p:grpSp>
        <p:nvGrpSpPr>
          <p:cNvPr id="54282" name="组合 103"/>
          <p:cNvGrpSpPr/>
          <p:nvPr/>
        </p:nvGrpSpPr>
        <p:grpSpPr bwMode="auto">
          <a:xfrm>
            <a:off x="3494618" y="3141664"/>
            <a:ext cx="5539316" cy="2643187"/>
            <a:chOff x="4429113" y="1728363"/>
            <a:chExt cx="2076456" cy="1320671"/>
          </a:xfrm>
        </p:grpSpPr>
        <p:grpSp>
          <p:nvGrpSpPr>
            <p:cNvPr id="54283" name="组合 104"/>
            <p:cNvGrpSpPr/>
            <p:nvPr/>
          </p:nvGrpSpPr>
          <p:grpSpPr bwMode="auto">
            <a:xfrm>
              <a:off x="4429113" y="1728363"/>
              <a:ext cx="2076456" cy="1320671"/>
              <a:chOff x="4703091" y="1777342"/>
              <a:chExt cx="1702799" cy="1083017"/>
            </a:xfrm>
          </p:grpSpPr>
          <p:grpSp>
            <p:nvGrpSpPr>
              <p:cNvPr id="54285" name="组合 106"/>
              <p:cNvGrpSpPr/>
              <p:nvPr/>
            </p:nvGrpSpPr>
            <p:grpSpPr bwMode="auto">
              <a:xfrm>
                <a:off x="5012983" y="1777342"/>
                <a:ext cx="1083017" cy="1083017"/>
                <a:chOff x="1324768" y="1308007"/>
                <a:chExt cx="2444750" cy="2444750"/>
              </a:xfrm>
            </p:grpSpPr>
            <p:sp>
              <p:nvSpPr>
                <p:cNvPr id="109" name="타원 12"/>
                <p:cNvSpPr/>
                <p:nvPr/>
              </p:nvSpPr>
              <p:spPr>
                <a:xfrm>
                  <a:off x="1324376" y="1308007"/>
                  <a:ext cx="2445530" cy="2444750"/>
                </a:xfrm>
                <a:prstGeom prst="ellipse">
                  <a:avLst/>
                </a:prstGeom>
                <a:gradFill>
                  <a:gsLst>
                    <a:gs pos="0">
                      <a:sysClr val="window" lastClr="FFFFFF"/>
                    </a:gs>
                    <a:gs pos="100000">
                      <a:sysClr val="window" lastClr="FFFFFF">
                        <a:lumMod val="95000"/>
                      </a:sysClr>
                    </a:gs>
                  </a:gsLst>
                  <a:lin ang="5400000" scaled="0"/>
                </a:gradFill>
                <a:ln w="12700" cmpd="sng">
                  <a:noFill/>
                  <a:prstDash val="solid"/>
                  <a:round/>
                </a:ln>
                <a:effectLst>
                  <a:outerShdw blurRad="25400" sx="102000" sy="102000" algn="ctr" rotWithShape="0">
                    <a:prstClr val="black">
                      <a:alpha val="7000"/>
                    </a:prstClr>
                  </a:outerShdw>
                </a:effectLst>
              </p:spPr>
              <p:txBody>
                <a:bodyPr lIns="68579" tIns="34289" rIns="68579" bIns="34289"/>
                <a:lstStyle>
                  <a:defPPr>
                    <a:defRPr lang="ko-KR"/>
                  </a:defPPr>
                  <a:lvl1pPr marL="0" algn="l" defTabSz="913765" rtl="0" eaLnBrk="1" latinLnBrk="1" hangingPunct="1">
                    <a:defRPr sz="1800" kern="1200">
                      <a:solidFill>
                        <a:sysClr val="windowText" lastClr="000000"/>
                      </a:solidFill>
                      <a:latin typeface="等线" panose="02010600030101010101" charset="-122"/>
                      <a:ea typeface="+mn-ea"/>
                      <a:cs typeface="+mn-ea"/>
                    </a:defRPr>
                  </a:lvl1pPr>
                  <a:lvl2pPr marL="457200" algn="l" defTabSz="913765" rtl="0" eaLnBrk="1" latinLnBrk="1" hangingPunct="1">
                    <a:defRPr sz="1800" kern="1200">
                      <a:solidFill>
                        <a:sysClr val="windowText" lastClr="000000"/>
                      </a:solidFill>
                      <a:latin typeface="等线" panose="02010600030101010101" charset="-122"/>
                      <a:ea typeface="+mn-ea"/>
                      <a:cs typeface="+mn-ea"/>
                    </a:defRPr>
                  </a:lvl2pPr>
                  <a:lvl3pPr marL="914400" algn="l" defTabSz="913765" rtl="0" eaLnBrk="1" latinLnBrk="1" hangingPunct="1">
                    <a:defRPr sz="1800" kern="1200">
                      <a:solidFill>
                        <a:sysClr val="windowText" lastClr="000000"/>
                      </a:solidFill>
                      <a:latin typeface="等线" panose="02010600030101010101" charset="-122"/>
                      <a:ea typeface="+mn-ea"/>
                      <a:cs typeface="+mn-ea"/>
                    </a:defRPr>
                  </a:lvl3pPr>
                  <a:lvl4pPr marL="1371600" algn="l" defTabSz="913765" rtl="0" eaLnBrk="1" latinLnBrk="1" hangingPunct="1">
                    <a:defRPr sz="1800" kern="1200">
                      <a:solidFill>
                        <a:sysClr val="windowText" lastClr="000000"/>
                      </a:solidFill>
                      <a:latin typeface="等线" panose="02010600030101010101" charset="-122"/>
                      <a:ea typeface="+mn-ea"/>
                      <a:cs typeface="+mn-ea"/>
                    </a:defRPr>
                  </a:lvl4pPr>
                  <a:lvl5pPr marL="1828800" algn="l" defTabSz="913765" rtl="0" eaLnBrk="1" latinLnBrk="1" hangingPunct="1">
                    <a:defRPr sz="1800" kern="1200">
                      <a:solidFill>
                        <a:sysClr val="windowText" lastClr="000000"/>
                      </a:solidFill>
                      <a:latin typeface="等线" panose="02010600030101010101" charset="-122"/>
                      <a:ea typeface="+mn-ea"/>
                      <a:cs typeface="+mn-ea"/>
                    </a:defRPr>
                  </a:lvl5pPr>
                  <a:lvl6pPr marL="2285365" algn="l" defTabSz="913765" rtl="0" eaLnBrk="1" latinLnBrk="1" hangingPunct="1">
                    <a:defRPr sz="1800" kern="1200">
                      <a:solidFill>
                        <a:sysClr val="windowText" lastClr="000000"/>
                      </a:solidFill>
                      <a:latin typeface="等线" panose="02010600030101010101" charset="-122"/>
                      <a:ea typeface="+mn-ea"/>
                      <a:cs typeface="+mn-ea"/>
                    </a:defRPr>
                  </a:lvl6pPr>
                  <a:lvl7pPr marL="2742565" algn="l" defTabSz="913765" rtl="0" eaLnBrk="1" latinLnBrk="1" hangingPunct="1">
                    <a:defRPr sz="1800" kern="1200">
                      <a:solidFill>
                        <a:sysClr val="windowText" lastClr="000000"/>
                      </a:solidFill>
                      <a:latin typeface="等线" panose="02010600030101010101" charset="-122"/>
                      <a:ea typeface="+mn-ea"/>
                      <a:cs typeface="+mn-ea"/>
                    </a:defRPr>
                  </a:lvl7pPr>
                  <a:lvl8pPr marL="3199765" algn="l" defTabSz="913765" rtl="0" eaLnBrk="1" latinLnBrk="1" hangingPunct="1">
                    <a:defRPr sz="1800" kern="1200">
                      <a:solidFill>
                        <a:sysClr val="windowText" lastClr="000000"/>
                      </a:solidFill>
                      <a:latin typeface="等线" panose="02010600030101010101" charset="-122"/>
                      <a:ea typeface="+mn-ea"/>
                      <a:cs typeface="+mn-ea"/>
                    </a:defRPr>
                  </a:lvl8pPr>
                  <a:lvl9pPr marL="3656965" algn="l" defTabSz="913765" rtl="0" eaLnBrk="1" latinLnBrk="1" hangingPunct="1">
                    <a:defRPr sz="1800" kern="1200">
                      <a:solidFill>
                        <a:sysClr val="windowText" lastClr="000000"/>
                      </a:solidFill>
                      <a:latin typeface="等线" panose="02010600030101010101" charset="-122"/>
                      <a:ea typeface="+mn-ea"/>
                      <a:cs typeface="+mn-ea"/>
                    </a:defRPr>
                  </a:lvl9pPr>
                </a:lstStyle>
                <a:p>
                  <a:pPr>
                    <a:defRPr/>
                  </a:pPr>
                  <a:endParaRPr lang="ko-KR" altLang="en-US" sz="2100" noProof="1">
                    <a:latin typeface="Malgun Gothic" panose="020B0503020000020004" charset="-127"/>
                  </a:endParaRPr>
                </a:p>
              </p:txBody>
            </p:sp>
            <p:sp>
              <p:nvSpPr>
                <p:cNvPr id="54288" name="Freeform 5"/>
                <p:cNvSpPr>
                  <a:spLocks noChangeArrowheads="1"/>
                </p:cNvSpPr>
                <p:nvPr/>
              </p:nvSpPr>
              <p:spPr bwMode="auto">
                <a:xfrm>
                  <a:off x="1424781" y="1941420"/>
                  <a:ext cx="2246312" cy="1712912"/>
                </a:xfrm>
                <a:custGeom>
                  <a:avLst/>
                  <a:gdLst>
                    <a:gd name="T0" fmla="*/ 2147483647 w 2080"/>
                    <a:gd name="T1" fmla="*/ 2147483647 h 1586"/>
                    <a:gd name="T2" fmla="*/ 2147483647 w 2080"/>
                    <a:gd name="T3" fmla="*/ 2147483647 h 1586"/>
                    <a:gd name="T4" fmla="*/ 2147483647 w 2080"/>
                    <a:gd name="T5" fmla="*/ 2147483647 h 1586"/>
                    <a:gd name="T6" fmla="*/ 2147483647 w 2080"/>
                    <a:gd name="T7" fmla="*/ 2147483647 h 1586"/>
                    <a:gd name="T8" fmla="*/ 2147483647 w 2080"/>
                    <a:gd name="T9" fmla="*/ 2147483647 h 1586"/>
                    <a:gd name="T10" fmla="*/ 2147483647 w 2080"/>
                    <a:gd name="T11" fmla="*/ 2147483647 h 1586"/>
                    <a:gd name="T12" fmla="*/ 2147483647 w 2080"/>
                    <a:gd name="T13" fmla="*/ 2147483647 h 1586"/>
                    <a:gd name="T14" fmla="*/ 2147483647 w 2080"/>
                    <a:gd name="T15" fmla="*/ 2147483647 h 1586"/>
                    <a:gd name="T16" fmla="*/ 2147483647 w 2080"/>
                    <a:gd name="T17" fmla="*/ 2147483647 h 1586"/>
                    <a:gd name="T18" fmla="*/ 2147483647 w 2080"/>
                    <a:gd name="T19" fmla="*/ 2147483647 h 1586"/>
                    <a:gd name="T20" fmla="*/ 2147483647 w 2080"/>
                    <a:gd name="T21" fmla="*/ 2147483647 h 1586"/>
                    <a:gd name="T22" fmla="*/ 2147483647 w 2080"/>
                    <a:gd name="T23" fmla="*/ 2147483647 h 1586"/>
                    <a:gd name="T24" fmla="*/ 2147483647 w 2080"/>
                    <a:gd name="T25" fmla="*/ 2147483647 h 1586"/>
                    <a:gd name="T26" fmla="*/ 2147483647 w 2080"/>
                    <a:gd name="T27" fmla="*/ 2147483647 h 1586"/>
                    <a:gd name="T28" fmla="*/ 2147483647 w 2080"/>
                    <a:gd name="T29" fmla="*/ 2147483647 h 1586"/>
                    <a:gd name="T30" fmla="*/ 2147483647 w 2080"/>
                    <a:gd name="T31" fmla="*/ 2147483647 h 1586"/>
                    <a:gd name="T32" fmla="*/ 2147483647 w 2080"/>
                    <a:gd name="T33" fmla="*/ 2147483647 h 1586"/>
                    <a:gd name="T34" fmla="*/ 2147483647 w 2080"/>
                    <a:gd name="T35" fmla="*/ 0 h 1586"/>
                    <a:gd name="T36" fmla="*/ 2147483647 w 2080"/>
                    <a:gd name="T37" fmla="*/ 2147483647 h 1586"/>
                    <a:gd name="T38" fmla="*/ 2147483647 w 2080"/>
                    <a:gd name="T39" fmla="*/ 2147483647 h 1586"/>
                    <a:gd name="T40" fmla="*/ 2147483647 w 2080"/>
                    <a:gd name="T41" fmla="*/ 2147483647 h 1586"/>
                    <a:gd name="T42" fmla="*/ 2147483647 w 2080"/>
                    <a:gd name="T43" fmla="*/ 2147483647 h 1586"/>
                    <a:gd name="T44" fmla="*/ 2147483647 w 2080"/>
                    <a:gd name="T45" fmla="*/ 2147483647 h 1586"/>
                    <a:gd name="T46" fmla="*/ 0 w 2080"/>
                    <a:gd name="T47" fmla="*/ 2147483647 h 1586"/>
                    <a:gd name="T48" fmla="*/ 2147483647 w 2080"/>
                    <a:gd name="T49" fmla="*/ 2147483647 h 1586"/>
                    <a:gd name="T50" fmla="*/ 2147483647 w 2080"/>
                    <a:gd name="T51" fmla="*/ 2147483647 h 1586"/>
                    <a:gd name="T52" fmla="*/ 2147483647 w 2080"/>
                    <a:gd name="T53" fmla="*/ 2147483647 h 1586"/>
                    <a:gd name="T54" fmla="*/ 2147483647 w 2080"/>
                    <a:gd name="T55" fmla="*/ 2147483647 h 1586"/>
                    <a:gd name="T56" fmla="*/ 2147483647 w 2080"/>
                    <a:gd name="T57" fmla="*/ 2147483647 h 1586"/>
                    <a:gd name="T58" fmla="*/ 2147483647 w 2080"/>
                    <a:gd name="T59" fmla="*/ 2147483647 h 1586"/>
                    <a:gd name="T60" fmla="*/ 2147483647 w 2080"/>
                    <a:gd name="T61" fmla="*/ 2147483647 h 1586"/>
                    <a:gd name="T62" fmla="*/ 2147483647 w 2080"/>
                    <a:gd name="T63" fmla="*/ 2147483647 h 1586"/>
                    <a:gd name="T64" fmla="*/ 2147483647 w 2080"/>
                    <a:gd name="T65" fmla="*/ 2147483647 h 1586"/>
                    <a:gd name="T66" fmla="*/ 2147483647 w 2080"/>
                    <a:gd name="T67" fmla="*/ 2147483647 h 1586"/>
                    <a:gd name="T68" fmla="*/ 2147483647 w 2080"/>
                    <a:gd name="T69" fmla="*/ 2147483647 h 1586"/>
                    <a:gd name="T70" fmla="*/ 2147483647 w 2080"/>
                    <a:gd name="T71" fmla="*/ 2147483647 h 1586"/>
                    <a:gd name="T72" fmla="*/ 2147483647 w 2080"/>
                    <a:gd name="T73" fmla="*/ 2147483647 h 1586"/>
                    <a:gd name="T74" fmla="*/ 2147483647 w 2080"/>
                    <a:gd name="T75" fmla="*/ 2147483647 h 1586"/>
                    <a:gd name="T76" fmla="*/ 2147483647 w 2080"/>
                    <a:gd name="T77" fmla="*/ 2147483647 h 1586"/>
                    <a:gd name="T78" fmla="*/ 2147483647 w 2080"/>
                    <a:gd name="T79" fmla="*/ 2147483647 h 1586"/>
                    <a:gd name="T80" fmla="*/ 2147483647 w 2080"/>
                    <a:gd name="T81" fmla="*/ 2147483647 h 1586"/>
                    <a:gd name="T82" fmla="*/ 2147483647 w 2080"/>
                    <a:gd name="T83" fmla="*/ 2147483647 h 1586"/>
                    <a:gd name="T84" fmla="*/ 2147483647 w 2080"/>
                    <a:gd name="T85" fmla="*/ 2147483647 h 1586"/>
                    <a:gd name="T86" fmla="*/ 2147483647 w 2080"/>
                    <a:gd name="T87" fmla="*/ 2147483647 h 1586"/>
                    <a:gd name="T88" fmla="*/ 2147483647 w 2080"/>
                    <a:gd name="T89" fmla="*/ 2147483647 h 1586"/>
                    <a:gd name="T90" fmla="*/ 2147483647 w 2080"/>
                    <a:gd name="T91" fmla="*/ 2147483647 h 1586"/>
                    <a:gd name="T92" fmla="*/ 2147483647 w 2080"/>
                    <a:gd name="T93" fmla="*/ 2147483647 h 1586"/>
                    <a:gd name="T94" fmla="*/ 2147483647 w 2080"/>
                    <a:gd name="T95" fmla="*/ 2147483647 h 1586"/>
                    <a:gd name="T96" fmla="*/ 2147483647 w 2080"/>
                    <a:gd name="T97" fmla="*/ 2147483647 h 1586"/>
                    <a:gd name="T98" fmla="*/ 2147483647 w 2080"/>
                    <a:gd name="T99" fmla="*/ 2147483647 h 1586"/>
                    <a:gd name="T100" fmla="*/ 2147483647 w 2080"/>
                    <a:gd name="T101" fmla="*/ 2147483647 h 15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80" h="1586">
                      <a:moveTo>
                        <a:pt x="1926" y="2"/>
                      </a:moveTo>
                      <a:lnTo>
                        <a:pt x="1626" y="2"/>
                      </a:lnTo>
                      <a:lnTo>
                        <a:pt x="1600" y="0"/>
                      </a:lnTo>
                      <a:lnTo>
                        <a:pt x="1570" y="0"/>
                      </a:lnTo>
                      <a:lnTo>
                        <a:pt x="1534" y="4"/>
                      </a:lnTo>
                      <a:lnTo>
                        <a:pt x="1514" y="8"/>
                      </a:lnTo>
                      <a:lnTo>
                        <a:pt x="1492" y="12"/>
                      </a:lnTo>
                      <a:lnTo>
                        <a:pt x="1472" y="18"/>
                      </a:lnTo>
                      <a:lnTo>
                        <a:pt x="1450" y="26"/>
                      </a:lnTo>
                      <a:lnTo>
                        <a:pt x="1428" y="36"/>
                      </a:lnTo>
                      <a:lnTo>
                        <a:pt x="1408" y="46"/>
                      </a:lnTo>
                      <a:lnTo>
                        <a:pt x="1388" y="60"/>
                      </a:lnTo>
                      <a:lnTo>
                        <a:pt x="1370" y="78"/>
                      </a:lnTo>
                      <a:lnTo>
                        <a:pt x="1354" y="94"/>
                      </a:lnTo>
                      <a:lnTo>
                        <a:pt x="1338" y="112"/>
                      </a:lnTo>
                      <a:lnTo>
                        <a:pt x="1310" y="148"/>
                      </a:lnTo>
                      <a:lnTo>
                        <a:pt x="1282" y="182"/>
                      </a:lnTo>
                      <a:lnTo>
                        <a:pt x="1268" y="198"/>
                      </a:lnTo>
                      <a:lnTo>
                        <a:pt x="1252" y="212"/>
                      </a:lnTo>
                      <a:lnTo>
                        <a:pt x="1234" y="226"/>
                      </a:lnTo>
                      <a:lnTo>
                        <a:pt x="1216" y="238"/>
                      </a:lnTo>
                      <a:lnTo>
                        <a:pt x="1194" y="250"/>
                      </a:lnTo>
                      <a:lnTo>
                        <a:pt x="1170" y="260"/>
                      </a:lnTo>
                      <a:lnTo>
                        <a:pt x="1142" y="266"/>
                      </a:lnTo>
                      <a:lnTo>
                        <a:pt x="1112" y="272"/>
                      </a:lnTo>
                      <a:lnTo>
                        <a:pt x="1078" y="276"/>
                      </a:lnTo>
                      <a:lnTo>
                        <a:pt x="1040" y="278"/>
                      </a:lnTo>
                      <a:lnTo>
                        <a:pt x="1002" y="276"/>
                      </a:lnTo>
                      <a:lnTo>
                        <a:pt x="966" y="272"/>
                      </a:lnTo>
                      <a:lnTo>
                        <a:pt x="936" y="266"/>
                      </a:lnTo>
                      <a:lnTo>
                        <a:pt x="910" y="260"/>
                      </a:lnTo>
                      <a:lnTo>
                        <a:pt x="886" y="250"/>
                      </a:lnTo>
                      <a:lnTo>
                        <a:pt x="864" y="238"/>
                      </a:lnTo>
                      <a:lnTo>
                        <a:pt x="846" y="226"/>
                      </a:lnTo>
                      <a:lnTo>
                        <a:pt x="828" y="212"/>
                      </a:lnTo>
                      <a:lnTo>
                        <a:pt x="812" y="198"/>
                      </a:lnTo>
                      <a:lnTo>
                        <a:pt x="798" y="182"/>
                      </a:lnTo>
                      <a:lnTo>
                        <a:pt x="770" y="148"/>
                      </a:lnTo>
                      <a:lnTo>
                        <a:pt x="742" y="112"/>
                      </a:lnTo>
                      <a:lnTo>
                        <a:pt x="726" y="94"/>
                      </a:lnTo>
                      <a:lnTo>
                        <a:pt x="708" y="78"/>
                      </a:lnTo>
                      <a:lnTo>
                        <a:pt x="690" y="60"/>
                      </a:lnTo>
                      <a:lnTo>
                        <a:pt x="670" y="46"/>
                      </a:lnTo>
                      <a:lnTo>
                        <a:pt x="650" y="36"/>
                      </a:lnTo>
                      <a:lnTo>
                        <a:pt x="630" y="26"/>
                      </a:lnTo>
                      <a:lnTo>
                        <a:pt x="608" y="18"/>
                      </a:lnTo>
                      <a:lnTo>
                        <a:pt x="586" y="12"/>
                      </a:lnTo>
                      <a:lnTo>
                        <a:pt x="566" y="8"/>
                      </a:lnTo>
                      <a:lnTo>
                        <a:pt x="546" y="4"/>
                      </a:lnTo>
                      <a:lnTo>
                        <a:pt x="510" y="0"/>
                      </a:lnTo>
                      <a:lnTo>
                        <a:pt x="480" y="0"/>
                      </a:lnTo>
                      <a:lnTo>
                        <a:pt x="452" y="2"/>
                      </a:lnTo>
                      <a:lnTo>
                        <a:pt x="154" y="2"/>
                      </a:lnTo>
                      <a:lnTo>
                        <a:pt x="120" y="62"/>
                      </a:lnTo>
                      <a:lnTo>
                        <a:pt x="88" y="126"/>
                      </a:lnTo>
                      <a:lnTo>
                        <a:pt x="74" y="158"/>
                      </a:lnTo>
                      <a:lnTo>
                        <a:pt x="62" y="190"/>
                      </a:lnTo>
                      <a:lnTo>
                        <a:pt x="50" y="224"/>
                      </a:lnTo>
                      <a:lnTo>
                        <a:pt x="40" y="258"/>
                      </a:lnTo>
                      <a:lnTo>
                        <a:pt x="30" y="292"/>
                      </a:lnTo>
                      <a:lnTo>
                        <a:pt x="22" y="328"/>
                      </a:lnTo>
                      <a:lnTo>
                        <a:pt x="16" y="364"/>
                      </a:lnTo>
                      <a:lnTo>
                        <a:pt x="10" y="400"/>
                      </a:lnTo>
                      <a:lnTo>
                        <a:pt x="6" y="436"/>
                      </a:lnTo>
                      <a:lnTo>
                        <a:pt x="2" y="472"/>
                      </a:lnTo>
                      <a:lnTo>
                        <a:pt x="0" y="510"/>
                      </a:lnTo>
                      <a:lnTo>
                        <a:pt x="0" y="546"/>
                      </a:lnTo>
                      <a:lnTo>
                        <a:pt x="2" y="600"/>
                      </a:lnTo>
                      <a:lnTo>
                        <a:pt x="6" y="652"/>
                      </a:lnTo>
                      <a:lnTo>
                        <a:pt x="12" y="704"/>
                      </a:lnTo>
                      <a:lnTo>
                        <a:pt x="20" y="756"/>
                      </a:lnTo>
                      <a:lnTo>
                        <a:pt x="32" y="806"/>
                      </a:lnTo>
                      <a:lnTo>
                        <a:pt x="46" y="856"/>
                      </a:lnTo>
                      <a:lnTo>
                        <a:pt x="62" y="904"/>
                      </a:lnTo>
                      <a:lnTo>
                        <a:pt x="82" y="952"/>
                      </a:lnTo>
                      <a:lnTo>
                        <a:pt x="102" y="998"/>
                      </a:lnTo>
                      <a:lnTo>
                        <a:pt x="126" y="1042"/>
                      </a:lnTo>
                      <a:lnTo>
                        <a:pt x="150" y="1086"/>
                      </a:lnTo>
                      <a:lnTo>
                        <a:pt x="178" y="1128"/>
                      </a:lnTo>
                      <a:lnTo>
                        <a:pt x="206" y="1168"/>
                      </a:lnTo>
                      <a:lnTo>
                        <a:pt x="238" y="1208"/>
                      </a:lnTo>
                      <a:lnTo>
                        <a:pt x="270" y="1246"/>
                      </a:lnTo>
                      <a:lnTo>
                        <a:pt x="304" y="1282"/>
                      </a:lnTo>
                      <a:lnTo>
                        <a:pt x="340" y="1316"/>
                      </a:lnTo>
                      <a:lnTo>
                        <a:pt x="378" y="1348"/>
                      </a:lnTo>
                      <a:lnTo>
                        <a:pt x="418" y="1380"/>
                      </a:lnTo>
                      <a:lnTo>
                        <a:pt x="458" y="1408"/>
                      </a:lnTo>
                      <a:lnTo>
                        <a:pt x="500" y="1436"/>
                      </a:lnTo>
                      <a:lnTo>
                        <a:pt x="544" y="1460"/>
                      </a:lnTo>
                      <a:lnTo>
                        <a:pt x="588" y="1484"/>
                      </a:lnTo>
                      <a:lnTo>
                        <a:pt x="634" y="1504"/>
                      </a:lnTo>
                      <a:lnTo>
                        <a:pt x="682" y="1524"/>
                      </a:lnTo>
                      <a:lnTo>
                        <a:pt x="730" y="1540"/>
                      </a:lnTo>
                      <a:lnTo>
                        <a:pt x="780" y="1554"/>
                      </a:lnTo>
                      <a:lnTo>
                        <a:pt x="830" y="1566"/>
                      </a:lnTo>
                      <a:lnTo>
                        <a:pt x="882" y="1574"/>
                      </a:lnTo>
                      <a:lnTo>
                        <a:pt x="934" y="1582"/>
                      </a:lnTo>
                      <a:lnTo>
                        <a:pt x="986" y="1586"/>
                      </a:lnTo>
                      <a:lnTo>
                        <a:pt x="1040" y="1586"/>
                      </a:lnTo>
                      <a:lnTo>
                        <a:pt x="1094" y="1586"/>
                      </a:lnTo>
                      <a:lnTo>
                        <a:pt x="1146" y="1582"/>
                      </a:lnTo>
                      <a:lnTo>
                        <a:pt x="1198" y="1574"/>
                      </a:lnTo>
                      <a:lnTo>
                        <a:pt x="1250" y="1566"/>
                      </a:lnTo>
                      <a:lnTo>
                        <a:pt x="1300" y="1554"/>
                      </a:lnTo>
                      <a:lnTo>
                        <a:pt x="1348" y="1540"/>
                      </a:lnTo>
                      <a:lnTo>
                        <a:pt x="1398" y="1524"/>
                      </a:lnTo>
                      <a:lnTo>
                        <a:pt x="1444" y="1504"/>
                      </a:lnTo>
                      <a:lnTo>
                        <a:pt x="1490" y="1484"/>
                      </a:lnTo>
                      <a:lnTo>
                        <a:pt x="1536" y="1460"/>
                      </a:lnTo>
                      <a:lnTo>
                        <a:pt x="1578" y="1436"/>
                      </a:lnTo>
                      <a:lnTo>
                        <a:pt x="1622" y="1408"/>
                      </a:lnTo>
                      <a:lnTo>
                        <a:pt x="1662" y="1380"/>
                      </a:lnTo>
                      <a:lnTo>
                        <a:pt x="1702" y="1348"/>
                      </a:lnTo>
                      <a:lnTo>
                        <a:pt x="1738" y="1316"/>
                      </a:lnTo>
                      <a:lnTo>
                        <a:pt x="1776" y="1282"/>
                      </a:lnTo>
                      <a:lnTo>
                        <a:pt x="1810" y="1246"/>
                      </a:lnTo>
                      <a:lnTo>
                        <a:pt x="1842" y="1208"/>
                      </a:lnTo>
                      <a:lnTo>
                        <a:pt x="1874" y="1168"/>
                      </a:lnTo>
                      <a:lnTo>
                        <a:pt x="1902" y="1128"/>
                      </a:lnTo>
                      <a:lnTo>
                        <a:pt x="1930" y="1086"/>
                      </a:lnTo>
                      <a:lnTo>
                        <a:pt x="1954" y="1042"/>
                      </a:lnTo>
                      <a:lnTo>
                        <a:pt x="1978" y="998"/>
                      </a:lnTo>
                      <a:lnTo>
                        <a:pt x="1998" y="952"/>
                      </a:lnTo>
                      <a:lnTo>
                        <a:pt x="2016" y="904"/>
                      </a:lnTo>
                      <a:lnTo>
                        <a:pt x="2032" y="856"/>
                      </a:lnTo>
                      <a:lnTo>
                        <a:pt x="2046" y="806"/>
                      </a:lnTo>
                      <a:lnTo>
                        <a:pt x="2058" y="756"/>
                      </a:lnTo>
                      <a:lnTo>
                        <a:pt x="2068" y="704"/>
                      </a:lnTo>
                      <a:lnTo>
                        <a:pt x="2074" y="652"/>
                      </a:lnTo>
                      <a:lnTo>
                        <a:pt x="2078" y="600"/>
                      </a:lnTo>
                      <a:lnTo>
                        <a:pt x="2080" y="546"/>
                      </a:lnTo>
                      <a:lnTo>
                        <a:pt x="2080" y="510"/>
                      </a:lnTo>
                      <a:lnTo>
                        <a:pt x="2078" y="472"/>
                      </a:lnTo>
                      <a:lnTo>
                        <a:pt x="2074" y="436"/>
                      </a:lnTo>
                      <a:lnTo>
                        <a:pt x="2070" y="400"/>
                      </a:lnTo>
                      <a:lnTo>
                        <a:pt x="2064" y="364"/>
                      </a:lnTo>
                      <a:lnTo>
                        <a:pt x="2056" y="328"/>
                      </a:lnTo>
                      <a:lnTo>
                        <a:pt x="2048" y="292"/>
                      </a:lnTo>
                      <a:lnTo>
                        <a:pt x="2040" y="258"/>
                      </a:lnTo>
                      <a:lnTo>
                        <a:pt x="2028" y="224"/>
                      </a:lnTo>
                      <a:lnTo>
                        <a:pt x="2018" y="190"/>
                      </a:lnTo>
                      <a:lnTo>
                        <a:pt x="2004" y="158"/>
                      </a:lnTo>
                      <a:lnTo>
                        <a:pt x="1990" y="126"/>
                      </a:lnTo>
                      <a:lnTo>
                        <a:pt x="1960" y="62"/>
                      </a:lnTo>
                      <a:lnTo>
                        <a:pt x="1926" y="2"/>
                      </a:lnTo>
                      <a:close/>
                    </a:path>
                  </a:pathLst>
                </a:custGeom>
                <a:solidFill>
                  <a:srgbClr val="FFFFFF"/>
                </a:solidFill>
                <a:ln w="12700">
                  <a:solidFill>
                    <a:srgbClr val="0070C0"/>
                  </a:solidFill>
                  <a:round/>
                </a:ln>
              </p:spPr>
              <p:txBody>
                <a:bodyPr/>
                <a:lstStyle/>
                <a:p>
                  <a:endParaRPr lang="zh-CN" altLang="en-US"/>
                </a:p>
              </p:txBody>
            </p:sp>
            <p:sp>
              <p:nvSpPr>
                <p:cNvPr id="111" name="Freeform 6"/>
                <p:cNvSpPr/>
                <p:nvPr/>
              </p:nvSpPr>
              <p:spPr bwMode="auto">
                <a:xfrm>
                  <a:off x="1590627" y="1407550"/>
                  <a:ext cx="1913472" cy="833635"/>
                </a:xfrm>
                <a:custGeom>
                  <a:avLst/>
                  <a:gdLst>
                    <a:gd name="T0" fmla="*/ 554 w 1772"/>
                    <a:gd name="T1" fmla="*/ 572 h 772"/>
                    <a:gd name="T2" fmla="*/ 588 w 1772"/>
                    <a:gd name="T3" fmla="*/ 606 h 772"/>
                    <a:gd name="T4" fmla="*/ 644 w 1772"/>
                    <a:gd name="T5" fmla="*/ 676 h 772"/>
                    <a:gd name="T6" fmla="*/ 674 w 1772"/>
                    <a:gd name="T7" fmla="*/ 706 h 772"/>
                    <a:gd name="T8" fmla="*/ 710 w 1772"/>
                    <a:gd name="T9" fmla="*/ 732 h 772"/>
                    <a:gd name="T10" fmla="*/ 756 w 1772"/>
                    <a:gd name="T11" fmla="*/ 754 h 772"/>
                    <a:gd name="T12" fmla="*/ 812 w 1772"/>
                    <a:gd name="T13" fmla="*/ 766 h 772"/>
                    <a:gd name="T14" fmla="*/ 886 w 1772"/>
                    <a:gd name="T15" fmla="*/ 772 h 772"/>
                    <a:gd name="T16" fmla="*/ 924 w 1772"/>
                    <a:gd name="T17" fmla="*/ 770 h 772"/>
                    <a:gd name="T18" fmla="*/ 988 w 1772"/>
                    <a:gd name="T19" fmla="*/ 760 h 772"/>
                    <a:gd name="T20" fmla="*/ 1040 w 1772"/>
                    <a:gd name="T21" fmla="*/ 744 h 772"/>
                    <a:gd name="T22" fmla="*/ 1080 w 1772"/>
                    <a:gd name="T23" fmla="*/ 720 h 772"/>
                    <a:gd name="T24" fmla="*/ 1114 w 1772"/>
                    <a:gd name="T25" fmla="*/ 692 h 772"/>
                    <a:gd name="T26" fmla="*/ 1156 w 1772"/>
                    <a:gd name="T27" fmla="*/ 642 h 772"/>
                    <a:gd name="T28" fmla="*/ 1200 w 1772"/>
                    <a:gd name="T29" fmla="*/ 588 h 772"/>
                    <a:gd name="T30" fmla="*/ 1216 w 1772"/>
                    <a:gd name="T31" fmla="*/ 572 h 772"/>
                    <a:gd name="T32" fmla="*/ 1254 w 1772"/>
                    <a:gd name="T33" fmla="*/ 540 h 772"/>
                    <a:gd name="T34" fmla="*/ 1296 w 1772"/>
                    <a:gd name="T35" fmla="*/ 520 h 772"/>
                    <a:gd name="T36" fmla="*/ 1338 w 1772"/>
                    <a:gd name="T37" fmla="*/ 506 h 772"/>
                    <a:gd name="T38" fmla="*/ 1380 w 1772"/>
                    <a:gd name="T39" fmla="*/ 498 h 772"/>
                    <a:gd name="T40" fmla="*/ 1446 w 1772"/>
                    <a:gd name="T41" fmla="*/ 494 h 772"/>
                    <a:gd name="T42" fmla="*/ 1772 w 1772"/>
                    <a:gd name="T43" fmla="*/ 496 h 772"/>
                    <a:gd name="T44" fmla="*/ 1736 w 1772"/>
                    <a:gd name="T45" fmla="*/ 440 h 772"/>
                    <a:gd name="T46" fmla="*/ 1654 w 1772"/>
                    <a:gd name="T47" fmla="*/ 340 h 772"/>
                    <a:gd name="T48" fmla="*/ 1560 w 1772"/>
                    <a:gd name="T49" fmla="*/ 248 h 772"/>
                    <a:gd name="T50" fmla="*/ 1456 w 1772"/>
                    <a:gd name="T51" fmla="*/ 170 h 772"/>
                    <a:gd name="T52" fmla="*/ 1342 w 1772"/>
                    <a:gd name="T53" fmla="*/ 106 h 772"/>
                    <a:gd name="T54" fmla="*/ 1220 w 1772"/>
                    <a:gd name="T55" fmla="*/ 56 h 772"/>
                    <a:gd name="T56" fmla="*/ 1090 w 1772"/>
                    <a:gd name="T57" fmla="*/ 20 h 772"/>
                    <a:gd name="T58" fmla="*/ 956 w 1772"/>
                    <a:gd name="T59" fmla="*/ 2 h 772"/>
                    <a:gd name="T60" fmla="*/ 886 w 1772"/>
                    <a:gd name="T61" fmla="*/ 0 h 772"/>
                    <a:gd name="T62" fmla="*/ 748 w 1772"/>
                    <a:gd name="T63" fmla="*/ 10 h 772"/>
                    <a:gd name="T64" fmla="*/ 616 w 1772"/>
                    <a:gd name="T65" fmla="*/ 36 h 772"/>
                    <a:gd name="T66" fmla="*/ 490 w 1772"/>
                    <a:gd name="T67" fmla="*/ 78 h 772"/>
                    <a:gd name="T68" fmla="*/ 372 w 1772"/>
                    <a:gd name="T69" fmla="*/ 136 h 772"/>
                    <a:gd name="T70" fmla="*/ 262 w 1772"/>
                    <a:gd name="T71" fmla="*/ 208 h 772"/>
                    <a:gd name="T72" fmla="*/ 164 w 1772"/>
                    <a:gd name="T73" fmla="*/ 292 h 772"/>
                    <a:gd name="T74" fmla="*/ 76 w 1772"/>
                    <a:gd name="T75" fmla="*/ 388 h 772"/>
                    <a:gd name="T76" fmla="*/ 0 w 1772"/>
                    <a:gd name="T77" fmla="*/ 496 h 772"/>
                    <a:gd name="T78" fmla="*/ 298 w 1772"/>
                    <a:gd name="T79" fmla="*/ 496 h 772"/>
                    <a:gd name="T80" fmla="*/ 356 w 1772"/>
                    <a:gd name="T81" fmla="*/ 494 h 772"/>
                    <a:gd name="T82" fmla="*/ 412 w 1772"/>
                    <a:gd name="T83" fmla="*/ 502 h 772"/>
                    <a:gd name="T84" fmla="*/ 454 w 1772"/>
                    <a:gd name="T85" fmla="*/ 512 h 772"/>
                    <a:gd name="T86" fmla="*/ 496 w 1772"/>
                    <a:gd name="T87" fmla="*/ 530 h 772"/>
                    <a:gd name="T88" fmla="*/ 536 w 1772"/>
                    <a:gd name="T89" fmla="*/ 554 h 772"/>
                    <a:gd name="T90" fmla="*/ 554 w 1772"/>
                    <a:gd name="T91" fmla="*/ 5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2" h="772">
                      <a:moveTo>
                        <a:pt x="554" y="572"/>
                      </a:moveTo>
                      <a:lnTo>
                        <a:pt x="554" y="572"/>
                      </a:lnTo>
                      <a:lnTo>
                        <a:pt x="572" y="588"/>
                      </a:lnTo>
                      <a:lnTo>
                        <a:pt x="588" y="606"/>
                      </a:lnTo>
                      <a:lnTo>
                        <a:pt x="616" y="642"/>
                      </a:lnTo>
                      <a:lnTo>
                        <a:pt x="644" y="676"/>
                      </a:lnTo>
                      <a:lnTo>
                        <a:pt x="658" y="692"/>
                      </a:lnTo>
                      <a:lnTo>
                        <a:pt x="674" y="706"/>
                      </a:lnTo>
                      <a:lnTo>
                        <a:pt x="692" y="720"/>
                      </a:lnTo>
                      <a:lnTo>
                        <a:pt x="710" y="732"/>
                      </a:lnTo>
                      <a:lnTo>
                        <a:pt x="732" y="744"/>
                      </a:lnTo>
                      <a:lnTo>
                        <a:pt x="756" y="754"/>
                      </a:lnTo>
                      <a:lnTo>
                        <a:pt x="782" y="760"/>
                      </a:lnTo>
                      <a:lnTo>
                        <a:pt x="812" y="766"/>
                      </a:lnTo>
                      <a:lnTo>
                        <a:pt x="848" y="770"/>
                      </a:lnTo>
                      <a:lnTo>
                        <a:pt x="886" y="772"/>
                      </a:lnTo>
                      <a:lnTo>
                        <a:pt x="886" y="772"/>
                      </a:lnTo>
                      <a:lnTo>
                        <a:pt x="924" y="770"/>
                      </a:lnTo>
                      <a:lnTo>
                        <a:pt x="958" y="766"/>
                      </a:lnTo>
                      <a:lnTo>
                        <a:pt x="988" y="760"/>
                      </a:lnTo>
                      <a:lnTo>
                        <a:pt x="1016" y="754"/>
                      </a:lnTo>
                      <a:lnTo>
                        <a:pt x="1040" y="744"/>
                      </a:lnTo>
                      <a:lnTo>
                        <a:pt x="1062" y="732"/>
                      </a:lnTo>
                      <a:lnTo>
                        <a:pt x="1080" y="720"/>
                      </a:lnTo>
                      <a:lnTo>
                        <a:pt x="1098" y="706"/>
                      </a:lnTo>
                      <a:lnTo>
                        <a:pt x="1114" y="692"/>
                      </a:lnTo>
                      <a:lnTo>
                        <a:pt x="1128" y="676"/>
                      </a:lnTo>
                      <a:lnTo>
                        <a:pt x="1156" y="642"/>
                      </a:lnTo>
                      <a:lnTo>
                        <a:pt x="1184" y="606"/>
                      </a:lnTo>
                      <a:lnTo>
                        <a:pt x="1200" y="588"/>
                      </a:lnTo>
                      <a:lnTo>
                        <a:pt x="1216" y="572"/>
                      </a:lnTo>
                      <a:lnTo>
                        <a:pt x="1216" y="572"/>
                      </a:lnTo>
                      <a:lnTo>
                        <a:pt x="1234" y="554"/>
                      </a:lnTo>
                      <a:lnTo>
                        <a:pt x="1254" y="540"/>
                      </a:lnTo>
                      <a:lnTo>
                        <a:pt x="1274" y="530"/>
                      </a:lnTo>
                      <a:lnTo>
                        <a:pt x="1296" y="520"/>
                      </a:lnTo>
                      <a:lnTo>
                        <a:pt x="1318" y="512"/>
                      </a:lnTo>
                      <a:lnTo>
                        <a:pt x="1338" y="506"/>
                      </a:lnTo>
                      <a:lnTo>
                        <a:pt x="1360" y="502"/>
                      </a:lnTo>
                      <a:lnTo>
                        <a:pt x="1380" y="498"/>
                      </a:lnTo>
                      <a:lnTo>
                        <a:pt x="1416" y="494"/>
                      </a:lnTo>
                      <a:lnTo>
                        <a:pt x="1446" y="494"/>
                      </a:lnTo>
                      <a:lnTo>
                        <a:pt x="1472" y="496"/>
                      </a:lnTo>
                      <a:lnTo>
                        <a:pt x="1772" y="496"/>
                      </a:lnTo>
                      <a:lnTo>
                        <a:pt x="1772" y="496"/>
                      </a:lnTo>
                      <a:lnTo>
                        <a:pt x="1736" y="440"/>
                      </a:lnTo>
                      <a:lnTo>
                        <a:pt x="1696" y="388"/>
                      </a:lnTo>
                      <a:lnTo>
                        <a:pt x="1654" y="340"/>
                      </a:lnTo>
                      <a:lnTo>
                        <a:pt x="1608" y="292"/>
                      </a:lnTo>
                      <a:lnTo>
                        <a:pt x="1560" y="248"/>
                      </a:lnTo>
                      <a:lnTo>
                        <a:pt x="1510" y="208"/>
                      </a:lnTo>
                      <a:lnTo>
                        <a:pt x="1456" y="170"/>
                      </a:lnTo>
                      <a:lnTo>
                        <a:pt x="1400" y="136"/>
                      </a:lnTo>
                      <a:lnTo>
                        <a:pt x="1342" y="106"/>
                      </a:lnTo>
                      <a:lnTo>
                        <a:pt x="1282" y="78"/>
                      </a:lnTo>
                      <a:lnTo>
                        <a:pt x="1220" y="56"/>
                      </a:lnTo>
                      <a:lnTo>
                        <a:pt x="1156" y="36"/>
                      </a:lnTo>
                      <a:lnTo>
                        <a:pt x="1090" y="20"/>
                      </a:lnTo>
                      <a:lnTo>
                        <a:pt x="1024" y="10"/>
                      </a:lnTo>
                      <a:lnTo>
                        <a:pt x="956" y="2"/>
                      </a:lnTo>
                      <a:lnTo>
                        <a:pt x="886" y="0"/>
                      </a:lnTo>
                      <a:lnTo>
                        <a:pt x="886" y="0"/>
                      </a:lnTo>
                      <a:lnTo>
                        <a:pt x="816" y="2"/>
                      </a:lnTo>
                      <a:lnTo>
                        <a:pt x="748" y="10"/>
                      </a:lnTo>
                      <a:lnTo>
                        <a:pt x="680" y="20"/>
                      </a:lnTo>
                      <a:lnTo>
                        <a:pt x="616" y="36"/>
                      </a:lnTo>
                      <a:lnTo>
                        <a:pt x="552" y="56"/>
                      </a:lnTo>
                      <a:lnTo>
                        <a:pt x="490" y="78"/>
                      </a:lnTo>
                      <a:lnTo>
                        <a:pt x="430" y="106"/>
                      </a:lnTo>
                      <a:lnTo>
                        <a:pt x="372" y="136"/>
                      </a:lnTo>
                      <a:lnTo>
                        <a:pt x="316" y="170"/>
                      </a:lnTo>
                      <a:lnTo>
                        <a:pt x="262" y="208"/>
                      </a:lnTo>
                      <a:lnTo>
                        <a:pt x="212" y="248"/>
                      </a:lnTo>
                      <a:lnTo>
                        <a:pt x="164" y="292"/>
                      </a:lnTo>
                      <a:lnTo>
                        <a:pt x="118" y="340"/>
                      </a:lnTo>
                      <a:lnTo>
                        <a:pt x="76" y="388"/>
                      </a:lnTo>
                      <a:lnTo>
                        <a:pt x="36" y="440"/>
                      </a:lnTo>
                      <a:lnTo>
                        <a:pt x="0" y="496"/>
                      </a:lnTo>
                      <a:lnTo>
                        <a:pt x="298" y="496"/>
                      </a:lnTo>
                      <a:lnTo>
                        <a:pt x="298" y="496"/>
                      </a:lnTo>
                      <a:lnTo>
                        <a:pt x="326" y="494"/>
                      </a:lnTo>
                      <a:lnTo>
                        <a:pt x="356" y="494"/>
                      </a:lnTo>
                      <a:lnTo>
                        <a:pt x="392" y="498"/>
                      </a:lnTo>
                      <a:lnTo>
                        <a:pt x="412" y="502"/>
                      </a:lnTo>
                      <a:lnTo>
                        <a:pt x="432" y="506"/>
                      </a:lnTo>
                      <a:lnTo>
                        <a:pt x="454" y="512"/>
                      </a:lnTo>
                      <a:lnTo>
                        <a:pt x="476" y="520"/>
                      </a:lnTo>
                      <a:lnTo>
                        <a:pt x="496" y="530"/>
                      </a:lnTo>
                      <a:lnTo>
                        <a:pt x="516" y="540"/>
                      </a:lnTo>
                      <a:lnTo>
                        <a:pt x="536" y="554"/>
                      </a:lnTo>
                      <a:lnTo>
                        <a:pt x="554" y="572"/>
                      </a:lnTo>
                      <a:lnTo>
                        <a:pt x="554" y="572"/>
                      </a:lnTo>
                      <a:close/>
                    </a:path>
                  </a:pathLst>
                </a:custGeom>
                <a:solidFill>
                  <a:srgbClr val="0070C0"/>
                </a:solidFill>
                <a:ln w="25400" cap="flat" cmpd="sng" algn="ctr">
                  <a:noFill/>
                  <a:prstDash val="solid"/>
                </a:ln>
                <a:effectLst>
                  <a:innerShdw blurRad="76200">
                    <a:prstClr val="black">
                      <a:alpha val="49000"/>
                    </a:prstClr>
                  </a:innerShdw>
                </a:effectLst>
              </p:spPr>
              <p:txBody>
                <a:bodyPr anchor="ctr"/>
                <a:lstStyle>
                  <a:defPPr>
                    <a:defRPr lang="ko-KR">
                      <a:solidFill>
                        <a:sysClr val="window" lastClr="FFFFFF"/>
                      </a:solidFill>
                    </a:defRPr>
                  </a:defPPr>
                  <a:lvl1pPr marL="0" algn="l" defTabSz="913765" rtl="0" eaLnBrk="1" latinLnBrk="1" hangingPunct="1">
                    <a:defRPr sz="1800" kern="1200">
                      <a:solidFill>
                        <a:sysClr val="window" lastClr="FFFFFF"/>
                      </a:solidFill>
                      <a:latin typeface="等线" panose="02010600030101010101" charset="-122"/>
                      <a:ea typeface="+mn-ea"/>
                      <a:cs typeface="+mn-ea"/>
                    </a:defRPr>
                  </a:lvl1pPr>
                  <a:lvl2pPr marL="457200" algn="l" defTabSz="913765" rtl="0" eaLnBrk="1" latinLnBrk="1" hangingPunct="1">
                    <a:defRPr sz="1800" kern="1200">
                      <a:solidFill>
                        <a:sysClr val="window" lastClr="FFFFFF"/>
                      </a:solidFill>
                      <a:latin typeface="等线" panose="02010600030101010101" charset="-122"/>
                      <a:ea typeface="+mn-ea"/>
                      <a:cs typeface="+mn-ea"/>
                    </a:defRPr>
                  </a:lvl2pPr>
                  <a:lvl3pPr marL="914400" algn="l" defTabSz="913765" rtl="0" eaLnBrk="1" latinLnBrk="1" hangingPunct="1">
                    <a:defRPr sz="1800" kern="1200">
                      <a:solidFill>
                        <a:sysClr val="window" lastClr="FFFFFF"/>
                      </a:solidFill>
                      <a:latin typeface="等线" panose="02010600030101010101" charset="-122"/>
                      <a:ea typeface="+mn-ea"/>
                      <a:cs typeface="+mn-ea"/>
                    </a:defRPr>
                  </a:lvl3pPr>
                  <a:lvl4pPr marL="1371600" algn="l" defTabSz="913765" rtl="0" eaLnBrk="1" latinLnBrk="1" hangingPunct="1">
                    <a:defRPr sz="1800" kern="1200">
                      <a:solidFill>
                        <a:sysClr val="window" lastClr="FFFFFF"/>
                      </a:solidFill>
                      <a:latin typeface="等线" panose="02010600030101010101" charset="-122"/>
                      <a:ea typeface="+mn-ea"/>
                      <a:cs typeface="+mn-ea"/>
                    </a:defRPr>
                  </a:lvl4pPr>
                  <a:lvl5pPr marL="1828800" algn="l" defTabSz="913765" rtl="0" eaLnBrk="1" latinLnBrk="1" hangingPunct="1">
                    <a:defRPr sz="1800" kern="1200">
                      <a:solidFill>
                        <a:sysClr val="window" lastClr="FFFFFF"/>
                      </a:solidFill>
                      <a:latin typeface="等线" panose="02010600030101010101" charset="-122"/>
                      <a:ea typeface="+mn-ea"/>
                      <a:cs typeface="+mn-ea"/>
                    </a:defRPr>
                  </a:lvl5pPr>
                  <a:lvl6pPr marL="2285365" algn="l" defTabSz="913765" rtl="0" eaLnBrk="1" latinLnBrk="1" hangingPunct="1">
                    <a:defRPr sz="1800" kern="1200">
                      <a:solidFill>
                        <a:sysClr val="window" lastClr="FFFFFF"/>
                      </a:solidFill>
                      <a:latin typeface="等线" panose="02010600030101010101" charset="-122"/>
                      <a:ea typeface="+mn-ea"/>
                      <a:cs typeface="+mn-ea"/>
                    </a:defRPr>
                  </a:lvl6pPr>
                  <a:lvl7pPr marL="2742565" algn="l" defTabSz="913765" rtl="0" eaLnBrk="1" latinLnBrk="1" hangingPunct="1">
                    <a:defRPr sz="1800" kern="1200">
                      <a:solidFill>
                        <a:sysClr val="window" lastClr="FFFFFF"/>
                      </a:solidFill>
                      <a:latin typeface="等线" panose="02010600030101010101" charset="-122"/>
                      <a:ea typeface="+mn-ea"/>
                      <a:cs typeface="+mn-ea"/>
                    </a:defRPr>
                  </a:lvl7pPr>
                  <a:lvl8pPr marL="3199765" algn="l" defTabSz="913765" rtl="0" eaLnBrk="1" latinLnBrk="1" hangingPunct="1">
                    <a:defRPr sz="1800" kern="1200">
                      <a:solidFill>
                        <a:sysClr val="window" lastClr="FFFFFF"/>
                      </a:solidFill>
                      <a:latin typeface="等线" panose="02010600030101010101" charset="-122"/>
                      <a:ea typeface="+mn-ea"/>
                      <a:cs typeface="+mn-ea"/>
                    </a:defRPr>
                  </a:lvl8pPr>
                  <a:lvl9pPr marL="3656965" algn="l" defTabSz="913765" rtl="0" eaLnBrk="1" latinLnBrk="1" hangingPunct="1">
                    <a:defRPr sz="1800" kern="1200">
                      <a:solidFill>
                        <a:sysClr val="window" lastClr="FFFFFF"/>
                      </a:solidFill>
                      <a:latin typeface="等线" panose="02010600030101010101" charset="-122"/>
                      <a:ea typeface="+mn-ea"/>
                      <a:cs typeface="+mn-ea"/>
                    </a:defRPr>
                  </a:lvl9pPr>
                </a:lstStyle>
                <a:p>
                  <a:pPr algn="ctr">
                    <a:defRPr/>
                  </a:pPr>
                  <a:endParaRPr lang="ko-KR" altLang="en-US" sz="2100" noProof="1">
                    <a:latin typeface="Malgun Gothic" panose="020B0503020000020004" charset="-127"/>
                  </a:endParaRPr>
                </a:p>
              </p:txBody>
            </p:sp>
          </p:grpSp>
          <p:sp>
            <p:nvSpPr>
              <p:cNvPr id="108" name="TextBox 23"/>
              <p:cNvSpPr txBox="1"/>
              <p:nvPr/>
            </p:nvSpPr>
            <p:spPr>
              <a:xfrm>
                <a:off x="4703091" y="1910036"/>
                <a:ext cx="1702799" cy="239370"/>
              </a:xfrm>
              <a:prstGeom prst="rect">
                <a:avLst/>
              </a:prstGeom>
              <a:noFill/>
            </p:spPr>
            <p:txBody>
              <a:bodyPr>
                <a:spAutoFit/>
              </a:bodyPr>
              <a:lstStyle>
                <a:defPPr>
                  <a:defRPr lang="ko-KR"/>
                </a:defPPr>
                <a:lvl1pPr marL="0" algn="l" defTabSz="913765" rtl="0" eaLnBrk="1" latinLnBrk="1" hangingPunct="1">
                  <a:defRPr sz="1800" kern="1200">
                    <a:solidFill>
                      <a:sysClr val="windowText" lastClr="000000"/>
                    </a:solidFill>
                    <a:latin typeface="等线" panose="02010600030101010101" charset="-122"/>
                    <a:ea typeface="+mn-ea"/>
                    <a:cs typeface="+mn-ea"/>
                  </a:defRPr>
                </a:lvl1pPr>
                <a:lvl2pPr marL="457200" algn="l" defTabSz="913765" rtl="0" eaLnBrk="1" latinLnBrk="1" hangingPunct="1">
                  <a:defRPr sz="1800" kern="1200">
                    <a:solidFill>
                      <a:sysClr val="windowText" lastClr="000000"/>
                    </a:solidFill>
                    <a:latin typeface="等线" panose="02010600030101010101" charset="-122"/>
                    <a:ea typeface="+mn-ea"/>
                    <a:cs typeface="+mn-ea"/>
                  </a:defRPr>
                </a:lvl2pPr>
                <a:lvl3pPr marL="914400" algn="l" defTabSz="913765" rtl="0" eaLnBrk="1" latinLnBrk="1" hangingPunct="1">
                  <a:defRPr sz="1800" kern="1200">
                    <a:solidFill>
                      <a:sysClr val="windowText" lastClr="000000"/>
                    </a:solidFill>
                    <a:latin typeface="等线" panose="02010600030101010101" charset="-122"/>
                    <a:ea typeface="+mn-ea"/>
                    <a:cs typeface="+mn-ea"/>
                  </a:defRPr>
                </a:lvl3pPr>
                <a:lvl4pPr marL="1371600" algn="l" defTabSz="913765" rtl="0" eaLnBrk="1" latinLnBrk="1" hangingPunct="1">
                  <a:defRPr sz="1800" kern="1200">
                    <a:solidFill>
                      <a:sysClr val="windowText" lastClr="000000"/>
                    </a:solidFill>
                    <a:latin typeface="等线" panose="02010600030101010101" charset="-122"/>
                    <a:ea typeface="+mn-ea"/>
                    <a:cs typeface="+mn-ea"/>
                  </a:defRPr>
                </a:lvl4pPr>
                <a:lvl5pPr marL="1828800" algn="l" defTabSz="913765" rtl="0" eaLnBrk="1" latinLnBrk="1" hangingPunct="1">
                  <a:defRPr sz="1800" kern="1200">
                    <a:solidFill>
                      <a:sysClr val="windowText" lastClr="000000"/>
                    </a:solidFill>
                    <a:latin typeface="等线" panose="02010600030101010101" charset="-122"/>
                    <a:ea typeface="+mn-ea"/>
                    <a:cs typeface="+mn-ea"/>
                  </a:defRPr>
                </a:lvl5pPr>
                <a:lvl6pPr marL="2285365" algn="l" defTabSz="913765" rtl="0" eaLnBrk="1" latinLnBrk="1" hangingPunct="1">
                  <a:defRPr sz="1800" kern="1200">
                    <a:solidFill>
                      <a:sysClr val="windowText" lastClr="000000"/>
                    </a:solidFill>
                    <a:latin typeface="等线" panose="02010600030101010101" charset="-122"/>
                    <a:ea typeface="+mn-ea"/>
                    <a:cs typeface="+mn-ea"/>
                  </a:defRPr>
                </a:lvl6pPr>
                <a:lvl7pPr marL="2742565" algn="l" defTabSz="913765" rtl="0" eaLnBrk="1" latinLnBrk="1" hangingPunct="1">
                  <a:defRPr sz="1800" kern="1200">
                    <a:solidFill>
                      <a:sysClr val="windowText" lastClr="000000"/>
                    </a:solidFill>
                    <a:latin typeface="等线" panose="02010600030101010101" charset="-122"/>
                    <a:ea typeface="+mn-ea"/>
                    <a:cs typeface="+mn-ea"/>
                  </a:defRPr>
                </a:lvl7pPr>
                <a:lvl8pPr marL="3199765" algn="l" defTabSz="913765" rtl="0" eaLnBrk="1" latinLnBrk="1" hangingPunct="1">
                  <a:defRPr sz="1800" kern="1200">
                    <a:solidFill>
                      <a:sysClr val="windowText" lastClr="000000"/>
                    </a:solidFill>
                    <a:latin typeface="等线" panose="02010600030101010101" charset="-122"/>
                    <a:ea typeface="+mn-ea"/>
                    <a:cs typeface="+mn-ea"/>
                  </a:defRPr>
                </a:lvl8pPr>
                <a:lvl9pPr marL="3656965" algn="l" defTabSz="913765" rtl="0" eaLnBrk="1" latinLnBrk="1" hangingPunct="1">
                  <a:defRPr sz="1800" kern="1200">
                    <a:solidFill>
                      <a:sysClr val="windowText" lastClr="000000"/>
                    </a:solidFill>
                    <a:latin typeface="等线" panose="02010600030101010101" charset="-122"/>
                    <a:ea typeface="+mn-ea"/>
                    <a:cs typeface="+mn-ea"/>
                  </a:defRPr>
                </a:lvl9pPr>
              </a:lstStyle>
              <a:p>
                <a:pPr algn="ctr">
                  <a:defRPr/>
                </a:pPr>
                <a:endParaRPr lang="en-US" sz="3200" spc="-40" noProof="1">
                  <a:solidFill>
                    <a:sysClr val="window" lastClr="FFFFFF"/>
                  </a:solidFill>
                  <a:latin typeface="+mn-ea"/>
                  <a:cs typeface="Arial" panose="020B0604020202020204" pitchFamily="34" charset="0"/>
                </a:endParaRPr>
              </a:p>
            </p:txBody>
          </p:sp>
        </p:grpSp>
        <p:sp>
          <p:nvSpPr>
            <p:cNvPr id="54284" name="矩形 105"/>
            <p:cNvSpPr>
              <a:spLocks noChangeArrowheads="1"/>
            </p:cNvSpPr>
            <p:nvPr/>
          </p:nvSpPr>
          <p:spPr bwMode="auto">
            <a:xfrm>
              <a:off x="5144298" y="2362816"/>
              <a:ext cx="646086" cy="23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zh-CN" sz="2400" b="1">
                  <a:solidFill>
                    <a:srgbClr val="000000"/>
                  </a:solidFill>
                  <a:latin typeface="微软雅黑" panose="020B0503020204020204" pitchFamily="34" charset="-122"/>
                  <a:ea typeface="微软雅黑" panose="020B0503020204020204" pitchFamily="34" charset="-122"/>
                  <a:sym typeface="宋体" panose="02010600030101010101" pitchFamily="2" charset="-122"/>
                </a:rPr>
                <a:t>差额分析法</a:t>
              </a:r>
              <a:endParaRPr lang="zh-CN" altLang="en-US" sz="2400" b="1">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比率分析法与因素分析法</a:t>
            </a:r>
            <a:endPar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50000"/>
              </a:lnSpc>
            </a:pPr>
            <a:endPar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55300"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836085" y="765175"/>
            <a:ext cx="2350323" cy="523220"/>
          </a:xfrm>
          <a:prstGeom prst="rect">
            <a:avLst/>
          </a:prstGeom>
        </p:spPr>
        <p:txBody>
          <a:bodyPr wrap="none">
            <a:spAutoFit/>
          </a:bodyPr>
          <a:lstStyle/>
          <a:p>
            <a:pPr eaLnBrk="1" hangingPunct="1">
              <a:defRPr/>
            </a:pPr>
            <a:r>
              <a:rPr lang="en-US" altLang="zh-CN" sz="2800" b="1" noProof="1" smtClean="0">
                <a:solidFill>
                  <a:schemeClr val="accent6">
                    <a:lumMod val="50000"/>
                  </a:schemeClr>
                </a:solidFill>
                <a:latin typeface="+mn-ea"/>
                <a:ea typeface="+mn-ea"/>
              </a:rPr>
              <a:t>3.</a:t>
            </a:r>
            <a:r>
              <a:rPr lang="zh-CN" altLang="en-US" sz="2800" b="1" noProof="1" smtClean="0">
                <a:solidFill>
                  <a:schemeClr val="accent6">
                    <a:lumMod val="50000"/>
                  </a:schemeClr>
                </a:solidFill>
                <a:latin typeface="+mn-ea"/>
                <a:ea typeface="+mn-ea"/>
              </a:rPr>
              <a:t>因素分析法</a:t>
            </a:r>
            <a:endParaRPr lang="zh-CN" altLang="en-US" sz="2800" b="1" noProof="1">
              <a:solidFill>
                <a:schemeClr val="accent6">
                  <a:lumMod val="50000"/>
                </a:schemeClr>
              </a:solidFill>
              <a:latin typeface="+mn-ea"/>
              <a:ea typeface="+mn-ea"/>
            </a:endParaRPr>
          </a:p>
        </p:txBody>
      </p:sp>
      <p:sp>
        <p:nvSpPr>
          <p:cNvPr id="55303" name="文本框 7"/>
          <p:cNvSpPr txBox="1">
            <a:spLocks noChangeArrowheads="1"/>
          </p:cNvSpPr>
          <p:nvPr/>
        </p:nvSpPr>
        <p:spPr bwMode="auto">
          <a:xfrm>
            <a:off x="1136651" y="1412876"/>
            <a:ext cx="47773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2400">
                <a:solidFill>
                  <a:srgbClr val="000000"/>
                </a:solidFill>
                <a:latin typeface="宋体" panose="02010600030101010101" pitchFamily="2" charset="-122"/>
              </a:rPr>
              <a:t>连环替代法的计算步骤</a:t>
            </a:r>
            <a:endParaRPr lang="zh-CN" altLang="en-US" sz="2400">
              <a:solidFill>
                <a:srgbClr val="000000"/>
              </a:solidFill>
              <a:latin typeface="宋体" panose="02010600030101010101" pitchFamily="2" charset="-122"/>
            </a:endParaRPr>
          </a:p>
        </p:txBody>
      </p:sp>
      <p:grpSp>
        <p:nvGrpSpPr>
          <p:cNvPr id="55304" name="组合 43"/>
          <p:cNvGrpSpPr/>
          <p:nvPr/>
        </p:nvGrpSpPr>
        <p:grpSpPr bwMode="auto">
          <a:xfrm>
            <a:off x="1079500" y="3341688"/>
            <a:ext cx="10847917" cy="1630362"/>
            <a:chOff x="1055045" y="1783560"/>
            <a:chExt cx="12985527" cy="2893042"/>
          </a:xfrm>
        </p:grpSpPr>
        <p:grpSp>
          <p:nvGrpSpPr>
            <p:cNvPr id="55317" name="组合 44"/>
            <p:cNvGrpSpPr/>
            <p:nvPr/>
          </p:nvGrpSpPr>
          <p:grpSpPr bwMode="auto">
            <a:xfrm>
              <a:off x="1055045" y="2441132"/>
              <a:ext cx="1518828" cy="1542666"/>
              <a:chOff x="1390325" y="2776412"/>
              <a:chExt cx="1518828" cy="1542666"/>
            </a:xfrm>
          </p:grpSpPr>
          <p:sp>
            <p:nvSpPr>
              <p:cNvPr id="47" name="타원 33"/>
              <p:cNvSpPr/>
              <p:nvPr/>
            </p:nvSpPr>
            <p:spPr>
              <a:xfrm>
                <a:off x="1390325" y="2775196"/>
                <a:ext cx="1517724" cy="1543708"/>
              </a:xfrm>
              <a:prstGeom prst="ellipse">
                <a:avLst/>
              </a:prstGeom>
              <a:solidFill>
                <a:srgbClr val="0070C0"/>
              </a:solidFill>
              <a:ln w="76200" cap="flat" cmpd="sng" algn="ctr">
                <a:solidFill>
                  <a:sysClr val="window" lastClr="FFFFFF">
                    <a:lumMod val="85000"/>
                  </a:sysClr>
                </a:solidFill>
                <a:prstDash val="solid"/>
              </a:ln>
              <a:effectLst/>
            </p:spPr>
            <p:txBody>
              <a:bodyPr anchor="ctr"/>
              <a:lstStyle>
                <a:defPPr>
                  <a:defRPr lang="ko-KR">
                    <a:solidFill>
                      <a:sysClr val="window" lastClr="FFFFFF"/>
                    </a:solidFill>
                  </a:defRPr>
                </a:defPPr>
                <a:lvl1pPr marL="0" algn="l" defTabSz="914400" rtl="0" eaLnBrk="1" latinLnBrk="1" hangingPunct="1">
                  <a:defRPr sz="1800" kern="1200">
                    <a:solidFill>
                      <a:sysClr val="window" lastClr="FFFFFF"/>
                    </a:solidFill>
                    <a:latin typeface="等线" panose="02010600030101010101" charset="-122"/>
                    <a:ea typeface="+mn-ea"/>
                    <a:cs typeface="+mn-ea"/>
                  </a:defRPr>
                </a:lvl1pPr>
                <a:lvl2pPr marL="457200" algn="l" defTabSz="914400" rtl="0" eaLnBrk="1" latinLnBrk="1" hangingPunct="1">
                  <a:defRPr sz="1800" kern="1200">
                    <a:solidFill>
                      <a:sysClr val="window" lastClr="FFFFFF"/>
                    </a:solidFill>
                    <a:latin typeface="等线" panose="02010600030101010101" charset="-122"/>
                    <a:ea typeface="+mn-ea"/>
                    <a:cs typeface="+mn-ea"/>
                  </a:defRPr>
                </a:lvl2pPr>
                <a:lvl3pPr marL="914400" algn="l" defTabSz="914400" rtl="0" eaLnBrk="1" latinLnBrk="1" hangingPunct="1">
                  <a:defRPr sz="1800" kern="1200">
                    <a:solidFill>
                      <a:sysClr val="window" lastClr="FFFFFF"/>
                    </a:solidFill>
                    <a:latin typeface="等线" panose="02010600030101010101" charset="-122"/>
                    <a:ea typeface="+mn-ea"/>
                    <a:cs typeface="+mn-ea"/>
                  </a:defRPr>
                </a:lvl3pPr>
                <a:lvl4pPr marL="1371600" algn="l" defTabSz="914400" rtl="0" eaLnBrk="1" latinLnBrk="1" hangingPunct="1">
                  <a:defRPr sz="1800" kern="1200">
                    <a:solidFill>
                      <a:sysClr val="window" lastClr="FFFFFF"/>
                    </a:solidFill>
                    <a:latin typeface="等线" panose="02010600030101010101" charset="-122"/>
                    <a:ea typeface="+mn-ea"/>
                    <a:cs typeface="+mn-ea"/>
                  </a:defRPr>
                </a:lvl4pPr>
                <a:lvl5pPr marL="1828800" algn="l" defTabSz="914400" rtl="0" eaLnBrk="1" latinLnBrk="1" hangingPunct="1">
                  <a:defRPr sz="1800" kern="1200">
                    <a:solidFill>
                      <a:sysClr val="window" lastClr="FFFFFF"/>
                    </a:solidFill>
                    <a:latin typeface="等线" panose="02010600030101010101" charset="-122"/>
                    <a:ea typeface="+mn-ea"/>
                    <a:cs typeface="+mn-ea"/>
                  </a:defRPr>
                </a:lvl5pPr>
                <a:lvl6pPr marL="2286000" algn="l" defTabSz="914400" rtl="0" eaLnBrk="1" latinLnBrk="1" hangingPunct="1">
                  <a:defRPr sz="1800" kern="1200">
                    <a:solidFill>
                      <a:sysClr val="window" lastClr="FFFFFF"/>
                    </a:solidFill>
                    <a:latin typeface="等线" panose="02010600030101010101" charset="-122"/>
                    <a:ea typeface="+mn-ea"/>
                    <a:cs typeface="+mn-ea"/>
                  </a:defRPr>
                </a:lvl6pPr>
                <a:lvl7pPr marL="2743200" algn="l" defTabSz="914400" rtl="0" eaLnBrk="1" latinLnBrk="1" hangingPunct="1">
                  <a:defRPr sz="1800" kern="1200">
                    <a:solidFill>
                      <a:sysClr val="window" lastClr="FFFFFF"/>
                    </a:solidFill>
                    <a:latin typeface="等线" panose="02010600030101010101" charset="-122"/>
                    <a:ea typeface="+mn-ea"/>
                    <a:cs typeface="+mn-ea"/>
                  </a:defRPr>
                </a:lvl7pPr>
                <a:lvl8pPr marL="3200400" algn="l" defTabSz="914400" rtl="0" eaLnBrk="1" latinLnBrk="1" hangingPunct="1">
                  <a:defRPr sz="1800" kern="1200">
                    <a:solidFill>
                      <a:sysClr val="window" lastClr="FFFFFF"/>
                    </a:solidFill>
                    <a:latin typeface="等线" panose="02010600030101010101" charset="-122"/>
                    <a:ea typeface="+mn-ea"/>
                    <a:cs typeface="+mn-ea"/>
                  </a:defRPr>
                </a:lvl8pPr>
                <a:lvl9pPr marL="3657600" algn="l" defTabSz="914400" rtl="0" eaLnBrk="1" latinLnBrk="1" hangingPunct="1">
                  <a:defRPr sz="1800" kern="1200">
                    <a:solidFill>
                      <a:sysClr val="window" lastClr="FFFFFF"/>
                    </a:solidFill>
                    <a:latin typeface="等线" panose="02010600030101010101" charset="-122"/>
                    <a:ea typeface="+mn-ea"/>
                    <a:cs typeface="+mn-ea"/>
                  </a:defRPr>
                </a:lvl9pPr>
              </a:lstStyle>
              <a:p>
                <a:pPr algn="ctr" fontAlgn="auto">
                  <a:spcBef>
                    <a:spcPts val="0"/>
                  </a:spcBef>
                  <a:spcAft>
                    <a:spcPts val="0"/>
                  </a:spcAft>
                  <a:defRPr/>
                </a:pPr>
                <a:endParaRPr lang="ko-KR" altLang="en-US" sz="1350" dirty="0">
                  <a:latin typeface="Malgun Gothic" panose="020B0503020000020004" charset="-127"/>
                  <a:ea typeface="Malgun Gothic" panose="020B0503020000020004" charset="-127"/>
                </a:endParaRPr>
              </a:p>
            </p:txBody>
          </p:sp>
          <p:sp>
            <p:nvSpPr>
              <p:cNvPr id="55320" name="矩形 47"/>
              <p:cNvSpPr>
                <a:spLocks noChangeArrowheads="1"/>
              </p:cNvSpPr>
              <p:nvPr/>
            </p:nvSpPr>
            <p:spPr bwMode="auto">
              <a:xfrm>
                <a:off x="1769990" y="3282150"/>
                <a:ext cx="824858" cy="65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rPr>
                  <a:t>02</a:t>
                </a:r>
                <a:endParaRPr lang="en-US" altLang="zh-CN" b="1">
                  <a:solidFill>
                    <a:srgbClr val="FFFFFF"/>
                  </a:solidFill>
                  <a:latin typeface="微软雅黑" panose="020B0503020204020204" pitchFamily="34" charset="-122"/>
                  <a:ea typeface="微软雅黑" panose="020B0503020204020204" pitchFamily="34" charset="-122"/>
                </a:endParaRPr>
              </a:p>
            </p:txBody>
          </p:sp>
        </p:grpSp>
        <p:sp>
          <p:nvSpPr>
            <p:cNvPr id="46" name="文本框 45"/>
            <p:cNvSpPr txBox="1"/>
            <p:nvPr/>
          </p:nvSpPr>
          <p:spPr>
            <a:xfrm>
              <a:off x="2861618" y="1783560"/>
              <a:ext cx="11178954" cy="2893042"/>
            </a:xfrm>
            <a:prstGeom prst="rect">
              <a:avLst/>
            </a:prstGeom>
            <a:noFill/>
            <a:ln>
              <a:solidFill>
                <a:schemeClr val="tx1">
                  <a:lumMod val="10000"/>
                </a:schemeClr>
              </a:solidFill>
            </a:ln>
          </p:spPr>
          <p:txBody>
            <a:bodyPr>
              <a:spAutoFit/>
            </a:bodyPr>
            <a:lstStyle/>
            <a:p>
              <a:pPr marL="342900" indent="-342900" eaLnBrk="1" hangingPunct="1">
                <a:buFont typeface="Wingdings" panose="05000000000000000000" charset="0"/>
                <a:buChar char="l"/>
                <a:defRPr/>
              </a:pPr>
              <a:r>
                <a:rPr lang="zh-CN" altLang="en-US" sz="2000" noProof="1">
                  <a:solidFill>
                    <a:prstClr val="black"/>
                  </a:solidFill>
                  <a:latin typeface="微软雅黑" panose="020B0503020204020204" pitchFamily="34" charset="-122"/>
                  <a:ea typeface="微软雅黑" panose="020B0503020204020204" pitchFamily="34" charset="-122"/>
                  <a:sym typeface="+mn-ea"/>
                </a:rPr>
                <a:t>确定驱动因素，构建函数关系并确定替代顺序。</a:t>
              </a:r>
              <a:endParaRPr lang="zh-CN" altLang="en-US" sz="2000" noProof="1">
                <a:solidFill>
                  <a:prstClr val="black"/>
                </a:solidFill>
                <a:latin typeface="微软雅黑" panose="020B0503020204020204" pitchFamily="34" charset="-122"/>
                <a:ea typeface="微软雅黑" panose="020B0503020204020204" pitchFamily="34" charset="-122"/>
                <a:sym typeface="+mn-ea"/>
              </a:endParaRPr>
            </a:p>
            <a:p>
              <a:pPr eaLnBrk="1" hangingPunct="1">
                <a:buFont typeface="Wingdings" panose="05000000000000000000" charset="0"/>
                <a:buNone/>
                <a:defRPr/>
              </a:pPr>
              <a:r>
                <a:rPr lang="en-US" altLang="zh-CN" sz="2000" noProof="1">
                  <a:solidFill>
                    <a:srgbClr val="FF0000"/>
                  </a:solidFill>
                  <a:latin typeface="微软雅黑" panose="020B0503020204020204" pitchFamily="34" charset="-122"/>
                  <a:ea typeface="微软雅黑" panose="020B0503020204020204" pitchFamily="34" charset="-122"/>
                  <a:sym typeface="+mn-ea"/>
                </a:rPr>
                <a:t>注意：主要影响因素在前，次要影响因素在后；数量因素在前，质量（价格）因素在后。</a:t>
              </a:r>
              <a:endParaRPr lang="zh-CN" altLang="en-US" sz="2000" noProof="1">
                <a:solidFill>
                  <a:srgbClr val="FF0000"/>
                </a:solidFill>
                <a:latin typeface="微软雅黑" panose="020B0503020204020204" pitchFamily="34" charset="-122"/>
                <a:ea typeface="微软雅黑" panose="020B0503020204020204" pitchFamily="34" charset="-122"/>
                <a:sym typeface="+mn-ea"/>
              </a:endParaRPr>
            </a:p>
            <a:p>
              <a:pPr eaLnBrk="1" hangingPunct="1">
                <a:buFont typeface="Wingdings" panose="05000000000000000000" charset="0"/>
                <a:buNone/>
                <a:defRPr/>
              </a:pPr>
              <a:r>
                <a:rPr lang="zh-CN" altLang="zh-CN" sz="2000" noProof="1">
                  <a:solidFill>
                    <a:prstClr val="black"/>
                  </a:solidFill>
                  <a:latin typeface="微软雅黑" panose="020B0503020204020204" pitchFamily="34" charset="-122"/>
                  <a:ea typeface="微软雅黑" panose="020B0503020204020204" pitchFamily="34" charset="-122"/>
                  <a:sym typeface="+mn-ea"/>
                </a:rPr>
                <a:t>实际：</a:t>
              </a:r>
              <a:r>
                <a:rPr lang="en-US" altLang="zh-CN" sz="2000" noProof="1">
                  <a:solidFill>
                    <a:prstClr val="black"/>
                  </a:solidFill>
                  <a:latin typeface="微软雅黑" panose="020B0503020204020204" pitchFamily="34" charset="-122"/>
                  <a:ea typeface="微软雅黑" panose="020B0503020204020204" pitchFamily="34" charset="-122"/>
                  <a:sym typeface="+mn-ea"/>
                </a:rPr>
                <a:t>P</a:t>
              </a:r>
              <a:r>
                <a:rPr lang="en-US" altLang="zh-CN" sz="2000" baseline="-25000" noProof="1">
                  <a:solidFill>
                    <a:prstClr val="black"/>
                  </a:solidFill>
                  <a:latin typeface="+mn-ea"/>
                  <a:ea typeface="+mn-ea"/>
                  <a:cs typeface="+mn-ea"/>
                  <a:sym typeface="+mn-ea"/>
                </a:rPr>
                <a:t>1</a:t>
              </a:r>
              <a:r>
                <a:rPr lang="en-US" altLang="zh-CN" sz="2000" noProof="1">
                  <a:solidFill>
                    <a:prstClr val="black"/>
                  </a:solidFill>
                  <a:latin typeface="微软雅黑" panose="020B0503020204020204" pitchFamily="34" charset="-122"/>
                  <a:ea typeface="微软雅黑" panose="020B0503020204020204" pitchFamily="34" charset="-122"/>
                  <a:sym typeface="+mn-ea"/>
                </a:rPr>
                <a:t>=A</a:t>
              </a:r>
              <a:r>
                <a:rPr lang="en-US" altLang="zh-CN" sz="2000" baseline="-25000" noProof="1">
                  <a:solidFill>
                    <a:prstClr val="black"/>
                  </a:solidFill>
                  <a:latin typeface="+mn-ea"/>
                  <a:ea typeface="+mn-ea"/>
                  <a:cs typeface="+mn-ea"/>
                  <a:sym typeface="+mn-ea"/>
                </a:rPr>
                <a:t>1</a:t>
              </a:r>
              <a:r>
                <a:rPr lang="en-US" altLang="zh-CN" sz="2000" noProof="1">
                  <a:solidFill>
                    <a:prstClr val="black"/>
                  </a:solidFill>
                  <a:latin typeface="微软雅黑" panose="020B0503020204020204" pitchFamily="34" charset="-122"/>
                  <a:ea typeface="微软雅黑" panose="020B0503020204020204" pitchFamily="34" charset="-122"/>
                  <a:sym typeface="+mn-ea"/>
                </a:rPr>
                <a:t>×B</a:t>
              </a:r>
              <a:r>
                <a:rPr lang="en-US" altLang="zh-CN" sz="2000" baseline="-25000" noProof="1">
                  <a:solidFill>
                    <a:prstClr val="black"/>
                  </a:solidFill>
                  <a:latin typeface="+mn-ea"/>
                  <a:ea typeface="+mn-ea"/>
                  <a:cs typeface="+mn-ea"/>
                  <a:sym typeface="+mn-ea"/>
                </a:rPr>
                <a:t>1</a:t>
              </a:r>
              <a:r>
                <a:rPr lang="en-US" altLang="zh-CN" sz="2000" noProof="1">
                  <a:solidFill>
                    <a:prstClr val="black"/>
                  </a:solidFill>
                  <a:latin typeface="微软雅黑" panose="020B0503020204020204" pitchFamily="34" charset="-122"/>
                  <a:ea typeface="微软雅黑" panose="020B0503020204020204" pitchFamily="34" charset="-122"/>
                  <a:sym typeface="+mn-ea"/>
                </a:rPr>
                <a:t>×C </a:t>
              </a:r>
              <a:r>
                <a:rPr lang="en-US" altLang="zh-CN" sz="2000" baseline="-25000" noProof="1">
                  <a:solidFill>
                    <a:prstClr val="black"/>
                  </a:solidFill>
                  <a:latin typeface="+mn-ea"/>
                  <a:ea typeface="+mn-ea"/>
                  <a:cs typeface="+mn-ea"/>
                  <a:sym typeface="+mn-ea"/>
                </a:rPr>
                <a:t>1 </a:t>
              </a:r>
              <a:r>
                <a:rPr lang="en-US" altLang="zh-CN" sz="2000" noProof="1">
                  <a:solidFill>
                    <a:prstClr val="black"/>
                  </a:solidFill>
                  <a:latin typeface="微软雅黑" panose="020B0503020204020204" pitchFamily="34" charset="-122"/>
                  <a:ea typeface="微软雅黑" panose="020B0503020204020204" pitchFamily="34" charset="-122"/>
                  <a:sym typeface="+mn-ea"/>
                </a:rPr>
                <a:t> </a:t>
              </a:r>
              <a:r>
                <a:rPr lang="en-US" altLang="zh-CN" sz="2000" noProof="1">
                  <a:solidFill>
                    <a:schemeClr val="tx1">
                      <a:lumMod val="10000"/>
                    </a:schemeClr>
                  </a:solidFill>
                  <a:latin typeface="微软雅黑" panose="020B0503020204020204" pitchFamily="34" charset="-122"/>
                  <a:ea typeface="微软雅黑" panose="020B0503020204020204" pitchFamily="34" charset="-122"/>
                  <a:sym typeface="+mn-ea"/>
                </a:rPr>
                <a:t>   </a:t>
              </a:r>
              <a:endParaRPr lang="en-US" altLang="zh-CN" sz="2000" noProof="1">
                <a:solidFill>
                  <a:schemeClr val="tx1">
                    <a:lumMod val="10000"/>
                  </a:schemeClr>
                </a:solidFill>
                <a:latin typeface="微软雅黑" panose="020B0503020204020204" pitchFamily="34" charset="-122"/>
                <a:ea typeface="微软雅黑" panose="020B0503020204020204" pitchFamily="34" charset="-122"/>
                <a:sym typeface="+mn-ea"/>
              </a:endParaRPr>
            </a:p>
            <a:p>
              <a:pPr eaLnBrk="1" hangingPunct="1">
                <a:buFont typeface="+mj-ea"/>
                <a:buNone/>
                <a:defRPr/>
              </a:pPr>
              <a:r>
                <a:rPr lang="zh-CN" altLang="en-US" sz="2000" noProof="1">
                  <a:solidFill>
                    <a:prstClr val="black"/>
                  </a:solidFill>
                  <a:latin typeface="微软雅黑" panose="020B0503020204020204" pitchFamily="34" charset="-122"/>
                  <a:ea typeface="微软雅黑" panose="020B0503020204020204" pitchFamily="34" charset="-122"/>
                  <a:sym typeface="+mn-ea"/>
                </a:rPr>
                <a:t>基数：</a:t>
              </a:r>
              <a:r>
                <a:rPr lang="en-US" altLang="zh-CN" sz="2000" noProof="1">
                  <a:solidFill>
                    <a:prstClr val="black"/>
                  </a:solidFill>
                  <a:latin typeface="微软雅黑" panose="020B0503020204020204" pitchFamily="34" charset="-122"/>
                  <a:ea typeface="微软雅黑" panose="020B0503020204020204" pitchFamily="34" charset="-122"/>
                  <a:sym typeface="+mn-ea"/>
                </a:rPr>
                <a:t>P</a:t>
              </a:r>
              <a:r>
                <a:rPr lang="en-US" altLang="zh-CN" sz="2000" baseline="-25000" noProof="1">
                  <a:solidFill>
                    <a:prstClr val="black"/>
                  </a:solidFill>
                  <a:latin typeface="+mn-ea"/>
                  <a:ea typeface="+mn-ea"/>
                  <a:cs typeface="+mn-ea"/>
                  <a:sym typeface="+mn-ea"/>
                </a:rPr>
                <a:t>0</a:t>
              </a:r>
              <a:r>
                <a:rPr lang="en-US" altLang="zh-CN" sz="2000" noProof="1">
                  <a:solidFill>
                    <a:prstClr val="black"/>
                  </a:solidFill>
                  <a:latin typeface="微软雅黑" panose="020B0503020204020204" pitchFamily="34" charset="-122"/>
                  <a:ea typeface="微软雅黑" panose="020B0503020204020204" pitchFamily="34" charset="-122"/>
                  <a:sym typeface="+mn-ea"/>
                </a:rPr>
                <a:t>=A</a:t>
              </a:r>
              <a:r>
                <a:rPr lang="en-US" altLang="zh-CN" sz="2000" baseline="-25000" noProof="1">
                  <a:solidFill>
                    <a:prstClr val="black"/>
                  </a:solidFill>
                  <a:latin typeface="+mn-ea"/>
                  <a:ea typeface="+mn-ea"/>
                  <a:cs typeface="+mn-ea"/>
                  <a:sym typeface="+mn-ea"/>
                </a:rPr>
                <a:t>0</a:t>
              </a:r>
              <a:r>
                <a:rPr lang="en-US" altLang="zh-CN" sz="2000" noProof="1">
                  <a:solidFill>
                    <a:prstClr val="black"/>
                  </a:solidFill>
                  <a:latin typeface="微软雅黑" panose="020B0503020204020204" pitchFamily="34" charset="-122"/>
                  <a:ea typeface="微软雅黑" panose="020B0503020204020204" pitchFamily="34" charset="-122"/>
                  <a:sym typeface="+mn-ea"/>
                </a:rPr>
                <a:t>×B</a:t>
              </a:r>
              <a:r>
                <a:rPr lang="en-US" altLang="zh-CN" sz="2000" baseline="-25000" noProof="1">
                  <a:solidFill>
                    <a:prstClr val="black"/>
                  </a:solidFill>
                  <a:latin typeface="+mn-ea"/>
                  <a:ea typeface="+mn-ea"/>
                  <a:cs typeface="+mn-ea"/>
                  <a:sym typeface="+mn-ea"/>
                </a:rPr>
                <a:t>0</a:t>
              </a:r>
              <a:r>
                <a:rPr lang="en-US" altLang="zh-CN" sz="2000" noProof="1">
                  <a:solidFill>
                    <a:prstClr val="black"/>
                  </a:solidFill>
                  <a:latin typeface="微软雅黑" panose="020B0503020204020204" pitchFamily="34" charset="-122"/>
                  <a:ea typeface="微软雅黑" panose="020B0503020204020204" pitchFamily="34" charset="-122"/>
                  <a:sym typeface="+mn-ea"/>
                </a:rPr>
                <a:t>×C</a:t>
              </a:r>
              <a:r>
                <a:rPr lang="en-US" altLang="zh-CN" sz="2000" baseline="-25000" noProof="1">
                  <a:solidFill>
                    <a:prstClr val="black"/>
                  </a:solidFill>
                  <a:latin typeface="+mn-ea"/>
                  <a:ea typeface="+mn-ea"/>
                  <a:cs typeface="+mn-ea"/>
                  <a:sym typeface="+mn-ea"/>
                </a:rPr>
                <a:t>0 </a:t>
              </a:r>
              <a:r>
                <a:rPr lang="en-US" altLang="zh-CN" sz="2000" noProof="1">
                  <a:solidFill>
                    <a:prstClr val="black"/>
                  </a:solidFill>
                  <a:latin typeface="微软雅黑" panose="020B0503020204020204" pitchFamily="34" charset="-122"/>
                  <a:ea typeface="微软雅黑" panose="020B0503020204020204" pitchFamily="34" charset="-122"/>
                  <a:sym typeface="+mn-ea"/>
                </a:rPr>
                <a:t>   </a:t>
              </a:r>
              <a:r>
                <a:rPr lang="zh-CN" altLang="en-US" sz="2000" noProof="1">
                  <a:solidFill>
                    <a:srgbClr val="002060"/>
                  </a:solidFill>
                  <a:latin typeface="微软雅黑" panose="020B0503020204020204" pitchFamily="34" charset="-122"/>
                  <a:ea typeface="微软雅黑" panose="020B0503020204020204" pitchFamily="34" charset="-122"/>
                  <a:sym typeface="+mn-ea"/>
                </a:rPr>
                <a:t>（公式</a:t>
              </a:r>
              <a:r>
                <a:rPr lang="en-US" altLang="zh-CN" sz="2000" noProof="1">
                  <a:solidFill>
                    <a:srgbClr val="002060"/>
                  </a:solidFill>
                  <a:latin typeface="微软雅黑" panose="020B0503020204020204" pitchFamily="34" charset="-122"/>
                  <a:ea typeface="微软雅黑" panose="020B0503020204020204" pitchFamily="34" charset="-122"/>
                  <a:sym typeface="+mn-ea"/>
                </a:rPr>
                <a:t>1</a:t>
              </a:r>
              <a:r>
                <a:rPr lang="zh-CN" altLang="en-US" sz="2000" noProof="1">
                  <a:solidFill>
                    <a:srgbClr val="002060"/>
                  </a:solidFill>
                  <a:latin typeface="微软雅黑" panose="020B0503020204020204" pitchFamily="34" charset="-122"/>
                  <a:ea typeface="微软雅黑" panose="020B0503020204020204" pitchFamily="34" charset="-122"/>
                  <a:sym typeface="+mn-ea"/>
                </a:rPr>
                <a:t>）</a:t>
              </a:r>
              <a:r>
                <a:rPr lang="en-US" altLang="zh-CN" sz="2000" noProof="1">
                  <a:solidFill>
                    <a:schemeClr val="tx1">
                      <a:lumMod val="10000"/>
                    </a:schemeClr>
                  </a:solidFill>
                  <a:latin typeface="微软雅黑" panose="020B0503020204020204" pitchFamily="34" charset="-122"/>
                  <a:ea typeface="微软雅黑" panose="020B0503020204020204" pitchFamily="34" charset="-122"/>
                  <a:sym typeface="+mn-ea"/>
                </a:rPr>
                <a:t>     </a:t>
              </a:r>
              <a:r>
                <a:rPr lang="en-US" altLang="zh-CN" sz="2000" noProof="1">
                  <a:solidFill>
                    <a:prstClr val="black"/>
                  </a:solidFill>
                  <a:latin typeface="微软雅黑" panose="020B0503020204020204" pitchFamily="34" charset="-122"/>
                  <a:ea typeface="微软雅黑" panose="020B0503020204020204" pitchFamily="34" charset="-122"/>
                  <a:sym typeface="+mn-ea"/>
                </a:rPr>
                <a:t> </a:t>
              </a:r>
              <a:endParaRPr lang="zh-CN" altLang="en-US" sz="2000" noProof="1">
                <a:solidFill>
                  <a:prstClr val="black"/>
                </a:solidFill>
                <a:latin typeface="微软雅黑" panose="020B0503020204020204" pitchFamily="34" charset="-122"/>
                <a:ea typeface="微软雅黑" panose="020B0503020204020204" pitchFamily="34" charset="-122"/>
              </a:endParaRPr>
            </a:p>
          </p:txBody>
        </p:sp>
      </p:grpSp>
      <p:grpSp>
        <p:nvGrpSpPr>
          <p:cNvPr id="55305" name="组合 48"/>
          <p:cNvGrpSpPr/>
          <p:nvPr/>
        </p:nvGrpSpPr>
        <p:grpSpPr bwMode="auto">
          <a:xfrm>
            <a:off x="1092200" y="5068888"/>
            <a:ext cx="10797117" cy="1320800"/>
            <a:chOff x="917025" y="1635942"/>
            <a:chExt cx="13362351" cy="2346441"/>
          </a:xfrm>
        </p:grpSpPr>
        <p:grpSp>
          <p:nvGrpSpPr>
            <p:cNvPr id="55313" name="组合 49"/>
            <p:cNvGrpSpPr/>
            <p:nvPr/>
          </p:nvGrpSpPr>
          <p:grpSpPr bwMode="auto">
            <a:xfrm>
              <a:off x="917025" y="1857933"/>
              <a:ext cx="1518738" cy="1518738"/>
              <a:chOff x="1252305" y="2193213"/>
              <a:chExt cx="1518738" cy="1518738"/>
            </a:xfrm>
          </p:grpSpPr>
          <p:sp>
            <p:nvSpPr>
              <p:cNvPr id="52" name="타원 33"/>
              <p:cNvSpPr/>
              <p:nvPr/>
            </p:nvSpPr>
            <p:spPr>
              <a:xfrm>
                <a:off x="1252305" y="2194020"/>
                <a:ext cx="1519342" cy="1517290"/>
              </a:xfrm>
              <a:prstGeom prst="ellipse">
                <a:avLst/>
              </a:prstGeom>
              <a:solidFill>
                <a:srgbClr val="0070C0"/>
              </a:solidFill>
              <a:ln w="76200" cap="flat" cmpd="sng" algn="ctr">
                <a:solidFill>
                  <a:sysClr val="window" lastClr="FFFFFF">
                    <a:lumMod val="85000"/>
                  </a:sysClr>
                </a:solidFill>
                <a:prstDash val="solid"/>
              </a:ln>
              <a:effectLst/>
            </p:spPr>
            <p:txBody>
              <a:bodyPr anchor="ctr"/>
              <a:lstStyle>
                <a:defPPr>
                  <a:defRPr lang="ko-KR">
                    <a:solidFill>
                      <a:sysClr val="window" lastClr="FFFFFF"/>
                    </a:solidFill>
                  </a:defRPr>
                </a:defPPr>
                <a:lvl1pPr marL="0" algn="l" defTabSz="914400" rtl="0" eaLnBrk="1" latinLnBrk="1" hangingPunct="1">
                  <a:defRPr sz="1800" kern="1200">
                    <a:solidFill>
                      <a:sysClr val="window" lastClr="FFFFFF"/>
                    </a:solidFill>
                    <a:latin typeface="等线" panose="02010600030101010101" charset="-122"/>
                    <a:ea typeface="+mn-ea"/>
                    <a:cs typeface="+mn-ea"/>
                  </a:defRPr>
                </a:lvl1pPr>
                <a:lvl2pPr marL="457200" algn="l" defTabSz="914400" rtl="0" eaLnBrk="1" latinLnBrk="1" hangingPunct="1">
                  <a:defRPr sz="1800" kern="1200">
                    <a:solidFill>
                      <a:sysClr val="window" lastClr="FFFFFF"/>
                    </a:solidFill>
                    <a:latin typeface="等线" panose="02010600030101010101" charset="-122"/>
                    <a:ea typeface="+mn-ea"/>
                    <a:cs typeface="+mn-ea"/>
                  </a:defRPr>
                </a:lvl2pPr>
                <a:lvl3pPr marL="914400" algn="l" defTabSz="914400" rtl="0" eaLnBrk="1" latinLnBrk="1" hangingPunct="1">
                  <a:defRPr sz="1800" kern="1200">
                    <a:solidFill>
                      <a:sysClr val="window" lastClr="FFFFFF"/>
                    </a:solidFill>
                    <a:latin typeface="等线" panose="02010600030101010101" charset="-122"/>
                    <a:ea typeface="+mn-ea"/>
                    <a:cs typeface="+mn-ea"/>
                  </a:defRPr>
                </a:lvl3pPr>
                <a:lvl4pPr marL="1371600" algn="l" defTabSz="914400" rtl="0" eaLnBrk="1" latinLnBrk="1" hangingPunct="1">
                  <a:defRPr sz="1800" kern="1200">
                    <a:solidFill>
                      <a:sysClr val="window" lastClr="FFFFFF"/>
                    </a:solidFill>
                    <a:latin typeface="等线" panose="02010600030101010101" charset="-122"/>
                    <a:ea typeface="+mn-ea"/>
                    <a:cs typeface="+mn-ea"/>
                  </a:defRPr>
                </a:lvl4pPr>
                <a:lvl5pPr marL="1828800" algn="l" defTabSz="914400" rtl="0" eaLnBrk="1" latinLnBrk="1" hangingPunct="1">
                  <a:defRPr sz="1800" kern="1200">
                    <a:solidFill>
                      <a:sysClr val="window" lastClr="FFFFFF"/>
                    </a:solidFill>
                    <a:latin typeface="等线" panose="02010600030101010101" charset="-122"/>
                    <a:ea typeface="+mn-ea"/>
                    <a:cs typeface="+mn-ea"/>
                  </a:defRPr>
                </a:lvl5pPr>
                <a:lvl6pPr marL="2286000" algn="l" defTabSz="914400" rtl="0" eaLnBrk="1" latinLnBrk="1" hangingPunct="1">
                  <a:defRPr sz="1800" kern="1200">
                    <a:solidFill>
                      <a:sysClr val="window" lastClr="FFFFFF"/>
                    </a:solidFill>
                    <a:latin typeface="等线" panose="02010600030101010101" charset="-122"/>
                    <a:ea typeface="+mn-ea"/>
                    <a:cs typeface="+mn-ea"/>
                  </a:defRPr>
                </a:lvl6pPr>
                <a:lvl7pPr marL="2743200" algn="l" defTabSz="914400" rtl="0" eaLnBrk="1" latinLnBrk="1" hangingPunct="1">
                  <a:defRPr sz="1800" kern="1200">
                    <a:solidFill>
                      <a:sysClr val="window" lastClr="FFFFFF"/>
                    </a:solidFill>
                    <a:latin typeface="等线" panose="02010600030101010101" charset="-122"/>
                    <a:ea typeface="+mn-ea"/>
                    <a:cs typeface="+mn-ea"/>
                  </a:defRPr>
                </a:lvl7pPr>
                <a:lvl8pPr marL="3200400" algn="l" defTabSz="914400" rtl="0" eaLnBrk="1" latinLnBrk="1" hangingPunct="1">
                  <a:defRPr sz="1800" kern="1200">
                    <a:solidFill>
                      <a:sysClr val="window" lastClr="FFFFFF"/>
                    </a:solidFill>
                    <a:latin typeface="等线" panose="02010600030101010101" charset="-122"/>
                    <a:ea typeface="+mn-ea"/>
                    <a:cs typeface="+mn-ea"/>
                  </a:defRPr>
                </a:lvl8pPr>
                <a:lvl9pPr marL="3657600" algn="l" defTabSz="914400" rtl="0" eaLnBrk="1" latinLnBrk="1" hangingPunct="1">
                  <a:defRPr sz="1800" kern="1200">
                    <a:solidFill>
                      <a:sysClr val="window" lastClr="FFFFFF"/>
                    </a:solidFill>
                    <a:latin typeface="等线" panose="02010600030101010101" charset="-122"/>
                    <a:ea typeface="+mn-ea"/>
                    <a:cs typeface="+mn-ea"/>
                  </a:defRPr>
                </a:lvl9pPr>
              </a:lstStyle>
              <a:p>
                <a:pPr algn="ctr" fontAlgn="auto">
                  <a:spcBef>
                    <a:spcPts val="0"/>
                  </a:spcBef>
                  <a:spcAft>
                    <a:spcPts val="0"/>
                  </a:spcAft>
                  <a:defRPr/>
                </a:pPr>
                <a:endParaRPr lang="ko-KR" altLang="en-US" sz="1350" dirty="0">
                  <a:latin typeface="Malgun Gothic" panose="020B0503020000020004" charset="-127"/>
                  <a:ea typeface="Malgun Gothic" panose="020B0503020000020004" charset="-127"/>
                </a:endParaRPr>
              </a:p>
            </p:txBody>
          </p:sp>
          <p:sp>
            <p:nvSpPr>
              <p:cNvPr id="55316" name="矩形 52"/>
              <p:cNvSpPr>
                <a:spLocks noChangeArrowheads="1"/>
              </p:cNvSpPr>
              <p:nvPr/>
            </p:nvSpPr>
            <p:spPr bwMode="auto">
              <a:xfrm>
                <a:off x="1608504" y="2625937"/>
                <a:ext cx="824858" cy="65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rPr>
                  <a:t>03</a:t>
                </a:r>
                <a:endParaRPr lang="en-US" altLang="zh-CN" b="1">
                  <a:solidFill>
                    <a:srgbClr val="FFFFFF"/>
                  </a:solidFill>
                  <a:latin typeface="微软雅黑" panose="020B0503020204020204" pitchFamily="34" charset="-122"/>
                  <a:ea typeface="微软雅黑" panose="020B0503020204020204" pitchFamily="34" charset="-122"/>
                </a:endParaRPr>
              </a:p>
            </p:txBody>
          </p:sp>
        </p:grpSp>
        <p:sp>
          <p:nvSpPr>
            <p:cNvPr id="51" name="文本框 50"/>
            <p:cNvSpPr txBox="1"/>
            <p:nvPr/>
          </p:nvSpPr>
          <p:spPr>
            <a:xfrm>
              <a:off x="2766431" y="1635942"/>
              <a:ext cx="11512945" cy="2346441"/>
            </a:xfrm>
            <a:prstGeom prst="rect">
              <a:avLst/>
            </a:prstGeom>
            <a:noFill/>
            <a:ln>
              <a:solidFill>
                <a:schemeClr val="tx1">
                  <a:lumMod val="10000"/>
                </a:schemeClr>
              </a:solidFill>
            </a:ln>
          </p:spPr>
          <p:txBody>
            <a:bodyPr>
              <a:spAutoFit/>
            </a:bodyPr>
            <a:lstStyle/>
            <a:p>
              <a:pPr marL="342900" indent="-342900" eaLnBrk="1" hangingPunct="1">
                <a:buFont typeface="Wingdings" panose="05000000000000000000" charset="0"/>
                <a:buChar char="l"/>
                <a:defRPr/>
              </a:pPr>
              <a:r>
                <a:rPr lang="zh-CN" altLang="en-US" sz="2000" noProof="1">
                  <a:solidFill>
                    <a:prstClr val="black"/>
                  </a:solidFill>
                  <a:latin typeface="微软雅黑" panose="020B0503020204020204" pitchFamily="34" charset="-122"/>
                  <a:ea typeface="微软雅黑" panose="020B0503020204020204" pitchFamily="34" charset="-122"/>
                  <a:sym typeface="+mn-ea"/>
                </a:rPr>
                <a:t>顺次替代各因素。</a:t>
              </a:r>
              <a:endParaRPr lang="zh-CN" altLang="en-US" sz="2000" noProof="1">
                <a:solidFill>
                  <a:prstClr val="black"/>
                </a:solidFill>
                <a:latin typeface="微软雅黑" panose="020B0503020204020204" pitchFamily="34" charset="-122"/>
                <a:ea typeface="微软雅黑" panose="020B0503020204020204" pitchFamily="34" charset="-122"/>
                <a:sym typeface="+mn-ea"/>
              </a:endParaRPr>
            </a:p>
            <a:p>
              <a:pPr eaLnBrk="1" hangingPunct="1">
                <a:buFont typeface="+mj-ea"/>
                <a:buNone/>
                <a:defRPr/>
              </a:pPr>
              <a:r>
                <a:rPr lang="zh-CN" altLang="en-US" sz="2000" noProof="1">
                  <a:solidFill>
                    <a:prstClr val="black"/>
                  </a:solidFill>
                  <a:latin typeface="微软雅黑" panose="020B0503020204020204" pitchFamily="34" charset="-122"/>
                  <a:ea typeface="微软雅黑" panose="020B0503020204020204" pitchFamily="34" charset="-122"/>
                  <a:sym typeface="+mn-ea"/>
                </a:rPr>
                <a:t>置换</a:t>
              </a:r>
              <a:r>
                <a:rPr lang="en-US" altLang="zh-CN" sz="2000" noProof="1">
                  <a:solidFill>
                    <a:prstClr val="black"/>
                  </a:solidFill>
                  <a:latin typeface="微软雅黑" panose="020B0503020204020204" pitchFamily="34" charset="-122"/>
                  <a:ea typeface="微软雅黑" panose="020B0503020204020204" pitchFamily="34" charset="-122"/>
                  <a:sym typeface="+mn-ea"/>
                </a:rPr>
                <a:t>A</a:t>
              </a:r>
              <a:r>
                <a:rPr lang="zh-CN" altLang="en-US" sz="2000" noProof="1">
                  <a:solidFill>
                    <a:prstClr val="black"/>
                  </a:solidFill>
                  <a:latin typeface="微软雅黑" panose="020B0503020204020204" pitchFamily="34" charset="-122"/>
                  <a:ea typeface="微软雅黑" panose="020B0503020204020204" pitchFamily="34" charset="-122"/>
                  <a:sym typeface="+mn-ea"/>
                </a:rPr>
                <a:t>因素: P</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A</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A</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1</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B</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0</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C</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0       </a:t>
              </a:r>
              <a:r>
                <a:rPr lang="zh-CN" altLang="en-US" sz="2000" noProof="1">
                  <a:solidFill>
                    <a:srgbClr val="002060"/>
                  </a:solidFill>
                  <a:latin typeface="微软雅黑" panose="020B0503020204020204" pitchFamily="34" charset="-122"/>
                  <a:ea typeface="微软雅黑" panose="020B0503020204020204" pitchFamily="34" charset="-122"/>
                  <a:sym typeface="+mn-ea"/>
                </a:rPr>
                <a:t>（公式</a:t>
              </a:r>
              <a:r>
                <a:rPr lang="en-US" altLang="zh-CN" sz="2000" noProof="1">
                  <a:solidFill>
                    <a:srgbClr val="002060"/>
                  </a:solidFill>
                  <a:latin typeface="微软雅黑" panose="020B0503020204020204" pitchFamily="34" charset="-122"/>
                  <a:ea typeface="微软雅黑" panose="020B0503020204020204" pitchFamily="34" charset="-122"/>
                  <a:sym typeface="+mn-ea"/>
                </a:rPr>
                <a:t>2</a:t>
              </a:r>
              <a:r>
                <a:rPr lang="zh-CN" altLang="en-US" sz="2000" noProof="1">
                  <a:solidFill>
                    <a:srgbClr val="002060"/>
                  </a:solidFill>
                  <a:latin typeface="微软雅黑" panose="020B0503020204020204" pitchFamily="34" charset="-122"/>
                  <a:ea typeface="微软雅黑" panose="020B0503020204020204" pitchFamily="34" charset="-122"/>
                  <a:sym typeface="+mn-ea"/>
                </a:rPr>
                <a:t>）</a:t>
              </a:r>
              <a:r>
                <a:rPr lang="en-US" altLang="zh-CN" sz="2000" noProof="1">
                  <a:solidFill>
                    <a:srgbClr val="FF0000"/>
                  </a:solidFill>
                  <a:latin typeface="微软雅黑" panose="020B0503020204020204" pitchFamily="34" charset="-122"/>
                  <a:ea typeface="微软雅黑" panose="020B0503020204020204" pitchFamily="34" charset="-122"/>
                  <a:sym typeface="+mn-ea"/>
                </a:rPr>
                <a:t> </a:t>
              </a:r>
              <a:endParaRPr lang="en-US" altLang="zh-CN" sz="2000" noProof="1">
                <a:solidFill>
                  <a:schemeClr val="tx1">
                    <a:lumMod val="10000"/>
                  </a:schemeClr>
                </a:solidFill>
                <a:latin typeface="微软雅黑" panose="020B0503020204020204" pitchFamily="34" charset="-122"/>
                <a:ea typeface="微软雅黑" panose="020B0503020204020204" pitchFamily="34" charset="-122"/>
                <a:sym typeface="+mn-ea"/>
              </a:endParaRPr>
            </a:p>
            <a:p>
              <a:pPr eaLnBrk="1" hangingPunct="1">
                <a:buFont typeface="+mj-ea"/>
                <a:buNone/>
                <a:defRPr/>
              </a:pPr>
              <a:r>
                <a:rPr lang="zh-CN" altLang="en-US" sz="2000" noProof="1">
                  <a:solidFill>
                    <a:prstClr val="black"/>
                  </a:solidFill>
                  <a:latin typeface="微软雅黑" panose="020B0503020204020204" pitchFamily="34" charset="-122"/>
                  <a:ea typeface="微软雅黑" panose="020B0503020204020204" pitchFamily="34" charset="-122"/>
                  <a:sym typeface="+mn-ea"/>
                </a:rPr>
                <a:t>置换</a:t>
              </a:r>
              <a:r>
                <a:rPr lang="en-US" altLang="zh-CN" sz="2000" noProof="1">
                  <a:solidFill>
                    <a:prstClr val="black"/>
                  </a:solidFill>
                  <a:latin typeface="微软雅黑" panose="020B0503020204020204" pitchFamily="34" charset="-122"/>
                  <a:ea typeface="微软雅黑" panose="020B0503020204020204" pitchFamily="34" charset="-122"/>
                  <a:sym typeface="+mn-ea"/>
                </a:rPr>
                <a:t>B</a:t>
              </a:r>
              <a:r>
                <a:rPr lang="zh-CN" altLang="en-US" sz="2000" noProof="1">
                  <a:solidFill>
                    <a:prstClr val="black"/>
                  </a:solidFill>
                  <a:latin typeface="微软雅黑" panose="020B0503020204020204" pitchFamily="34" charset="-122"/>
                  <a:ea typeface="微软雅黑" panose="020B0503020204020204" pitchFamily="34" charset="-122"/>
                  <a:sym typeface="+mn-ea"/>
                </a:rPr>
                <a:t>因素: P</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B</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A</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1</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B</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1</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C</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0          </a:t>
              </a:r>
              <a:r>
                <a:rPr lang="zh-CN" altLang="en-US" sz="2000" noProof="1">
                  <a:solidFill>
                    <a:srgbClr val="002060"/>
                  </a:solidFill>
                  <a:latin typeface="微软雅黑" panose="020B0503020204020204" pitchFamily="34" charset="-122"/>
                  <a:ea typeface="微软雅黑" panose="020B0503020204020204" pitchFamily="34" charset="-122"/>
                  <a:sym typeface="+mn-ea"/>
                </a:rPr>
                <a:t>（公式</a:t>
              </a:r>
              <a:r>
                <a:rPr lang="en-US" altLang="zh-CN" sz="2000" noProof="1">
                  <a:solidFill>
                    <a:srgbClr val="002060"/>
                  </a:solidFill>
                  <a:latin typeface="微软雅黑" panose="020B0503020204020204" pitchFamily="34" charset="-122"/>
                  <a:ea typeface="微软雅黑" panose="020B0503020204020204" pitchFamily="34" charset="-122"/>
                  <a:sym typeface="+mn-ea"/>
                </a:rPr>
                <a:t>3</a:t>
              </a:r>
              <a:r>
                <a:rPr lang="zh-CN" altLang="en-US" sz="2000" noProof="1">
                  <a:solidFill>
                    <a:srgbClr val="002060"/>
                  </a:solidFill>
                  <a:latin typeface="微软雅黑" panose="020B0503020204020204" pitchFamily="34" charset="-122"/>
                  <a:ea typeface="微软雅黑" panose="020B0503020204020204" pitchFamily="34" charset="-122"/>
                  <a:sym typeface="+mn-ea"/>
                </a:rPr>
                <a:t>）</a:t>
              </a:r>
              <a:r>
                <a:rPr lang="en-US" altLang="zh-CN" sz="2000" noProof="1">
                  <a:solidFill>
                    <a:srgbClr val="FF0000"/>
                  </a:solidFill>
                  <a:latin typeface="微软雅黑" panose="020B0503020204020204" pitchFamily="34" charset="-122"/>
                  <a:ea typeface="微软雅黑" panose="020B0503020204020204" pitchFamily="34" charset="-122"/>
                  <a:sym typeface="+mn-ea"/>
                </a:rPr>
                <a:t> </a:t>
              </a:r>
              <a:endParaRPr lang="en-US" altLang="zh-CN" sz="2000" noProof="1">
                <a:solidFill>
                  <a:schemeClr val="tx1">
                    <a:lumMod val="10000"/>
                  </a:schemeClr>
                </a:solidFill>
                <a:latin typeface="微软雅黑" panose="020B0503020204020204" pitchFamily="34" charset="-122"/>
                <a:ea typeface="微软雅黑" panose="020B0503020204020204" pitchFamily="34" charset="-122"/>
                <a:sym typeface="+mn-ea"/>
              </a:endParaRPr>
            </a:p>
            <a:p>
              <a:pPr eaLnBrk="1" hangingPunct="1">
                <a:buFont typeface="+mj-ea"/>
                <a:buNone/>
                <a:defRPr/>
              </a:pPr>
              <a:r>
                <a:rPr lang="zh-CN" altLang="en-US" sz="2000" noProof="1">
                  <a:solidFill>
                    <a:prstClr val="black"/>
                  </a:solidFill>
                  <a:latin typeface="微软雅黑" panose="020B0503020204020204" pitchFamily="34" charset="-122"/>
                  <a:ea typeface="微软雅黑" panose="020B0503020204020204" pitchFamily="34" charset="-122"/>
                  <a:sym typeface="+mn-ea"/>
                </a:rPr>
                <a:t>置换</a:t>
              </a:r>
              <a:r>
                <a:rPr lang="en-US" altLang="zh-CN" sz="2000" noProof="1">
                  <a:solidFill>
                    <a:prstClr val="black"/>
                  </a:solidFill>
                  <a:latin typeface="微软雅黑" panose="020B0503020204020204" pitchFamily="34" charset="-122"/>
                  <a:ea typeface="微软雅黑" panose="020B0503020204020204" pitchFamily="34" charset="-122"/>
                  <a:sym typeface="+mn-ea"/>
                </a:rPr>
                <a:t>C</a:t>
              </a:r>
              <a:r>
                <a:rPr lang="zh-CN" altLang="en-US" sz="2000" noProof="1">
                  <a:solidFill>
                    <a:prstClr val="black"/>
                  </a:solidFill>
                  <a:latin typeface="微软雅黑" panose="020B0503020204020204" pitchFamily="34" charset="-122"/>
                  <a:ea typeface="微软雅黑" panose="020B0503020204020204" pitchFamily="34" charset="-122"/>
                  <a:sym typeface="+mn-ea"/>
                </a:rPr>
                <a:t>因素:P</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C</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A</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1</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B</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1</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C</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1</a:t>
              </a:r>
              <a:r>
                <a:rPr lang="zh-CN" altLang="en-US" sz="2000" noProof="1">
                  <a:solidFill>
                    <a:prstClr val="black"/>
                  </a:solidFill>
                  <a:latin typeface="微软雅黑" panose="020B0503020204020204" pitchFamily="34" charset="-122"/>
                  <a:ea typeface="微软雅黑" panose="020B0503020204020204" pitchFamily="34" charset="-122"/>
                  <a:sym typeface="+mn-ea"/>
                </a:rPr>
                <a:t>=P</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1  </a:t>
              </a:r>
              <a:r>
                <a:rPr lang="zh-CN" altLang="en-US" sz="2000" noProof="1">
                  <a:solidFill>
                    <a:srgbClr val="002060"/>
                  </a:solidFill>
                  <a:latin typeface="微软雅黑" panose="020B0503020204020204" pitchFamily="34" charset="-122"/>
                  <a:ea typeface="微软雅黑" panose="020B0503020204020204" pitchFamily="34" charset="-122"/>
                  <a:sym typeface="+mn-ea"/>
                </a:rPr>
                <a:t>（公式</a:t>
              </a:r>
              <a:r>
                <a:rPr lang="en-US" altLang="zh-CN" sz="2000" noProof="1">
                  <a:solidFill>
                    <a:srgbClr val="002060"/>
                  </a:solidFill>
                  <a:latin typeface="微软雅黑" panose="020B0503020204020204" pitchFamily="34" charset="-122"/>
                  <a:ea typeface="微软雅黑" panose="020B0503020204020204" pitchFamily="34" charset="-122"/>
                  <a:sym typeface="+mn-ea"/>
                </a:rPr>
                <a:t>4</a:t>
              </a:r>
              <a:r>
                <a:rPr lang="zh-CN" altLang="en-US" sz="2000" noProof="1">
                  <a:solidFill>
                    <a:srgbClr val="002060"/>
                  </a:solidFill>
                  <a:latin typeface="微软雅黑" panose="020B0503020204020204" pitchFamily="34" charset="-122"/>
                  <a:ea typeface="微软雅黑" panose="020B0503020204020204" pitchFamily="34" charset="-122"/>
                  <a:sym typeface="+mn-ea"/>
                </a:rPr>
                <a:t>）</a:t>
              </a:r>
              <a:r>
                <a:rPr lang="en-US" altLang="zh-CN" sz="2000" noProof="1">
                  <a:solidFill>
                    <a:srgbClr val="FF0000"/>
                  </a:solidFill>
                  <a:latin typeface="微软雅黑" panose="020B0503020204020204" pitchFamily="34" charset="-122"/>
                  <a:ea typeface="微软雅黑" panose="020B0503020204020204" pitchFamily="34" charset="-122"/>
                  <a:sym typeface="+mn-ea"/>
                </a:rPr>
                <a:t> </a:t>
              </a:r>
              <a:endParaRPr lang="zh-CN" altLang="en-US" sz="2000" noProof="1">
                <a:solidFill>
                  <a:prstClr val="black"/>
                </a:solidFill>
                <a:latin typeface="微软雅黑" panose="020B0503020204020204" pitchFamily="34" charset="-122"/>
                <a:ea typeface="微软雅黑" panose="020B0503020204020204" pitchFamily="34" charset="-122"/>
                <a:sym typeface="+mn-ea"/>
              </a:endParaRPr>
            </a:p>
          </p:txBody>
        </p:sp>
      </p:grpSp>
      <p:grpSp>
        <p:nvGrpSpPr>
          <p:cNvPr id="55306" name="组合 9"/>
          <p:cNvGrpSpPr/>
          <p:nvPr/>
        </p:nvGrpSpPr>
        <p:grpSpPr bwMode="auto">
          <a:xfrm>
            <a:off x="1041400" y="1989137"/>
            <a:ext cx="10847917" cy="1078897"/>
            <a:chOff x="5450" y="3463"/>
            <a:chExt cx="11640" cy="1700"/>
          </a:xfrm>
        </p:grpSpPr>
        <p:grpSp>
          <p:nvGrpSpPr>
            <p:cNvPr id="55307" name="组合 34"/>
            <p:cNvGrpSpPr/>
            <p:nvPr/>
          </p:nvGrpSpPr>
          <p:grpSpPr bwMode="auto">
            <a:xfrm>
              <a:off x="5450" y="3463"/>
              <a:ext cx="11640" cy="1700"/>
              <a:chOff x="1053893" y="1432874"/>
              <a:chExt cx="13116156" cy="1915639"/>
            </a:xfrm>
          </p:grpSpPr>
          <p:grpSp>
            <p:nvGrpSpPr>
              <p:cNvPr id="55309" name="组合 35"/>
              <p:cNvGrpSpPr/>
              <p:nvPr/>
            </p:nvGrpSpPr>
            <p:grpSpPr bwMode="auto">
              <a:xfrm>
                <a:off x="1053893" y="1829775"/>
                <a:ext cx="1518738" cy="1518738"/>
                <a:chOff x="1389173" y="2165055"/>
                <a:chExt cx="1518738" cy="1518738"/>
              </a:xfrm>
            </p:grpSpPr>
            <p:sp>
              <p:nvSpPr>
                <p:cNvPr id="40" name="타원 33"/>
                <p:cNvSpPr/>
                <p:nvPr/>
              </p:nvSpPr>
              <p:spPr>
                <a:xfrm>
                  <a:off x="1389173" y="2165673"/>
                  <a:ext cx="1517635" cy="1516781"/>
                </a:xfrm>
                <a:prstGeom prst="ellipse">
                  <a:avLst/>
                </a:prstGeom>
                <a:solidFill>
                  <a:srgbClr val="0070C0"/>
                </a:solidFill>
                <a:ln w="76200" cap="flat" cmpd="sng" algn="ctr">
                  <a:solidFill>
                    <a:sysClr val="window" lastClr="FFFFFF">
                      <a:lumMod val="85000"/>
                    </a:sysClr>
                  </a:solidFill>
                  <a:prstDash val="solid"/>
                </a:ln>
                <a:effectLst/>
              </p:spPr>
              <p:txBody>
                <a:bodyPr anchor="ctr"/>
                <a:lstStyle>
                  <a:defPPr>
                    <a:defRPr lang="ko-KR">
                      <a:solidFill>
                        <a:sysClr val="window" lastClr="FFFFFF"/>
                      </a:solidFill>
                    </a:defRPr>
                  </a:defPPr>
                  <a:lvl1pPr marL="0" algn="l" defTabSz="914400" rtl="0" eaLnBrk="1" latinLnBrk="1" hangingPunct="1">
                    <a:defRPr sz="1800" kern="1200">
                      <a:solidFill>
                        <a:sysClr val="window" lastClr="FFFFFF"/>
                      </a:solidFill>
                      <a:latin typeface="等线" panose="02010600030101010101" charset="-122"/>
                      <a:ea typeface="+mn-ea"/>
                      <a:cs typeface="+mn-ea"/>
                    </a:defRPr>
                  </a:lvl1pPr>
                  <a:lvl2pPr marL="457200" algn="l" defTabSz="914400" rtl="0" eaLnBrk="1" latinLnBrk="1" hangingPunct="1">
                    <a:defRPr sz="1800" kern="1200">
                      <a:solidFill>
                        <a:sysClr val="window" lastClr="FFFFFF"/>
                      </a:solidFill>
                      <a:latin typeface="等线" panose="02010600030101010101" charset="-122"/>
                      <a:ea typeface="+mn-ea"/>
                      <a:cs typeface="+mn-ea"/>
                    </a:defRPr>
                  </a:lvl2pPr>
                  <a:lvl3pPr marL="914400" algn="l" defTabSz="914400" rtl="0" eaLnBrk="1" latinLnBrk="1" hangingPunct="1">
                    <a:defRPr sz="1800" kern="1200">
                      <a:solidFill>
                        <a:sysClr val="window" lastClr="FFFFFF"/>
                      </a:solidFill>
                      <a:latin typeface="等线" panose="02010600030101010101" charset="-122"/>
                      <a:ea typeface="+mn-ea"/>
                      <a:cs typeface="+mn-ea"/>
                    </a:defRPr>
                  </a:lvl3pPr>
                  <a:lvl4pPr marL="1371600" algn="l" defTabSz="914400" rtl="0" eaLnBrk="1" latinLnBrk="1" hangingPunct="1">
                    <a:defRPr sz="1800" kern="1200">
                      <a:solidFill>
                        <a:sysClr val="window" lastClr="FFFFFF"/>
                      </a:solidFill>
                      <a:latin typeface="等线" panose="02010600030101010101" charset="-122"/>
                      <a:ea typeface="+mn-ea"/>
                      <a:cs typeface="+mn-ea"/>
                    </a:defRPr>
                  </a:lvl4pPr>
                  <a:lvl5pPr marL="1828800" algn="l" defTabSz="914400" rtl="0" eaLnBrk="1" latinLnBrk="1" hangingPunct="1">
                    <a:defRPr sz="1800" kern="1200">
                      <a:solidFill>
                        <a:sysClr val="window" lastClr="FFFFFF"/>
                      </a:solidFill>
                      <a:latin typeface="等线" panose="02010600030101010101" charset="-122"/>
                      <a:ea typeface="+mn-ea"/>
                      <a:cs typeface="+mn-ea"/>
                    </a:defRPr>
                  </a:lvl5pPr>
                  <a:lvl6pPr marL="2286000" algn="l" defTabSz="914400" rtl="0" eaLnBrk="1" latinLnBrk="1" hangingPunct="1">
                    <a:defRPr sz="1800" kern="1200">
                      <a:solidFill>
                        <a:sysClr val="window" lastClr="FFFFFF"/>
                      </a:solidFill>
                      <a:latin typeface="等线" panose="02010600030101010101" charset="-122"/>
                      <a:ea typeface="+mn-ea"/>
                      <a:cs typeface="+mn-ea"/>
                    </a:defRPr>
                  </a:lvl6pPr>
                  <a:lvl7pPr marL="2743200" algn="l" defTabSz="914400" rtl="0" eaLnBrk="1" latinLnBrk="1" hangingPunct="1">
                    <a:defRPr sz="1800" kern="1200">
                      <a:solidFill>
                        <a:sysClr val="window" lastClr="FFFFFF"/>
                      </a:solidFill>
                      <a:latin typeface="等线" panose="02010600030101010101" charset="-122"/>
                      <a:ea typeface="+mn-ea"/>
                      <a:cs typeface="+mn-ea"/>
                    </a:defRPr>
                  </a:lvl7pPr>
                  <a:lvl8pPr marL="3200400" algn="l" defTabSz="914400" rtl="0" eaLnBrk="1" latinLnBrk="1" hangingPunct="1">
                    <a:defRPr sz="1800" kern="1200">
                      <a:solidFill>
                        <a:sysClr val="window" lastClr="FFFFFF"/>
                      </a:solidFill>
                      <a:latin typeface="等线" panose="02010600030101010101" charset="-122"/>
                      <a:ea typeface="+mn-ea"/>
                      <a:cs typeface="+mn-ea"/>
                    </a:defRPr>
                  </a:lvl8pPr>
                  <a:lvl9pPr marL="3657600" algn="l" defTabSz="914400" rtl="0" eaLnBrk="1" latinLnBrk="1" hangingPunct="1">
                    <a:defRPr sz="1800" kern="1200">
                      <a:solidFill>
                        <a:sysClr val="window" lastClr="FFFFFF"/>
                      </a:solidFill>
                      <a:latin typeface="等线" panose="02010600030101010101" charset="-122"/>
                      <a:ea typeface="+mn-ea"/>
                      <a:cs typeface="+mn-ea"/>
                    </a:defRPr>
                  </a:lvl9pPr>
                </a:lstStyle>
                <a:p>
                  <a:pPr algn="ctr" fontAlgn="auto">
                    <a:spcBef>
                      <a:spcPts val="0"/>
                    </a:spcBef>
                    <a:spcAft>
                      <a:spcPts val="0"/>
                    </a:spcAft>
                    <a:defRPr/>
                  </a:pPr>
                  <a:endParaRPr lang="ko-KR" altLang="en-US" sz="1350" dirty="0">
                    <a:latin typeface="Malgun Gothic" panose="020B0503020000020004" charset="-127"/>
                    <a:ea typeface="Malgun Gothic" panose="020B0503020000020004" charset="-127"/>
                  </a:endParaRPr>
                </a:p>
              </p:txBody>
            </p:sp>
            <p:sp>
              <p:nvSpPr>
                <p:cNvPr id="55312" name="矩形 38"/>
                <p:cNvSpPr>
                  <a:spLocks noChangeArrowheads="1"/>
                </p:cNvSpPr>
                <p:nvPr/>
              </p:nvSpPr>
              <p:spPr bwMode="auto">
                <a:xfrm>
                  <a:off x="1735966" y="2597777"/>
                  <a:ext cx="824858" cy="65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rPr>
                    <a:t>01</a:t>
                  </a:r>
                  <a:endParaRPr lang="en-US" altLang="zh-CN" b="1">
                    <a:solidFill>
                      <a:srgbClr val="FFFFFF"/>
                    </a:solidFill>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2927264" y="1432874"/>
                <a:ext cx="11242785" cy="1475796"/>
              </a:xfrm>
              <a:prstGeom prst="rect">
                <a:avLst/>
              </a:prstGeom>
              <a:noFill/>
              <a:ln>
                <a:solidFill>
                  <a:schemeClr val="tx1">
                    <a:lumMod val="10000"/>
                  </a:schemeClr>
                </a:solidFill>
              </a:ln>
            </p:spPr>
            <p:txBody>
              <a:bodyPr>
                <a:spAutoFit/>
              </a:bodyPr>
              <a:lstStyle/>
              <a:p>
                <a:pPr marL="342900" indent="-342900" algn="just" eaLnBrk="1" hangingPunct="1">
                  <a:buFont typeface="Wingdings" panose="05000000000000000000" charset="0"/>
                  <a:buChar char="l"/>
                  <a:defRPr/>
                </a:pPr>
                <a:r>
                  <a:rPr lang="zh-CN" altLang="en-US" sz="2000" noProof="1">
                    <a:solidFill>
                      <a:prstClr val="black"/>
                    </a:solidFill>
                    <a:latin typeface="+mn-ea"/>
                    <a:ea typeface="+mn-ea"/>
                    <a:cs typeface="+mn-ea"/>
                    <a:sym typeface="+mn-ea"/>
                  </a:rPr>
                  <a:t>确定分析对象。</a:t>
                </a:r>
                <a:endParaRPr lang="zh-CN" altLang="en-US" sz="2000" noProof="1">
                  <a:solidFill>
                    <a:prstClr val="black"/>
                  </a:solidFill>
                  <a:latin typeface="+mn-ea"/>
                  <a:ea typeface="+mn-ea"/>
                  <a:cs typeface="+mn-ea"/>
                  <a:sym typeface="+mn-ea"/>
                </a:endParaRPr>
              </a:p>
              <a:p>
                <a:pPr algn="just" eaLnBrk="1" hangingPunct="1">
                  <a:buFont typeface="Wingdings" panose="05000000000000000000" charset="0"/>
                  <a:buNone/>
                  <a:defRPr/>
                </a:pPr>
                <a:r>
                  <a:rPr lang="en-US" altLang="zh-CN" sz="2000" noProof="1">
                    <a:solidFill>
                      <a:prstClr val="black"/>
                    </a:solidFill>
                    <a:latin typeface="+mn-ea"/>
                    <a:ea typeface="+mn-ea"/>
                    <a:cs typeface="+mn-ea"/>
                    <a:sym typeface="+mn-ea"/>
                  </a:rPr>
                  <a:t>P</a:t>
                </a:r>
                <a:r>
                  <a:rPr lang="en-US" altLang="zh-CN" sz="2000" baseline="-25000" noProof="1">
                    <a:solidFill>
                      <a:prstClr val="black"/>
                    </a:solidFill>
                    <a:latin typeface="+mn-ea"/>
                    <a:ea typeface="+mn-ea"/>
                    <a:cs typeface="+mn-ea"/>
                    <a:sym typeface="+mn-ea"/>
                  </a:rPr>
                  <a:t>1</a:t>
                </a:r>
                <a:r>
                  <a:rPr lang="en-US" altLang="zh-CN" sz="2000" noProof="1">
                    <a:solidFill>
                      <a:prstClr val="black"/>
                    </a:solidFill>
                    <a:latin typeface="+中文正文" charset="0"/>
                    <a:ea typeface="+mn-ea"/>
                    <a:cs typeface="+mn-ea"/>
                    <a:sym typeface="+mn-ea"/>
                  </a:rPr>
                  <a:t> </a:t>
                </a:r>
                <a:r>
                  <a:rPr lang="zh-CN" altLang="en-US" sz="2000" noProof="1">
                    <a:solidFill>
                      <a:prstClr val="black"/>
                    </a:solidFill>
                    <a:latin typeface="+中文正文" charset="0"/>
                    <a:ea typeface="+mn-ea"/>
                    <a:cs typeface="+mn-ea"/>
                    <a:sym typeface="+mn-ea"/>
                  </a:rPr>
                  <a:t>为实际值，</a:t>
                </a:r>
                <a:r>
                  <a:rPr lang="en-US" altLang="zh-CN" sz="2000" noProof="1">
                    <a:solidFill>
                      <a:prstClr val="black"/>
                    </a:solidFill>
                    <a:latin typeface="+mn-ea"/>
                    <a:ea typeface="+mn-ea"/>
                    <a:cs typeface="+mn-ea"/>
                    <a:sym typeface="+mn-ea"/>
                  </a:rPr>
                  <a:t>P</a:t>
                </a:r>
                <a:r>
                  <a:rPr lang="en-US" altLang="zh-CN" sz="2000" baseline="-25000" noProof="1">
                    <a:solidFill>
                      <a:prstClr val="black"/>
                    </a:solidFill>
                    <a:latin typeface="+mn-ea"/>
                    <a:ea typeface="+mn-ea"/>
                    <a:cs typeface="+mn-ea"/>
                    <a:sym typeface="+mn-ea"/>
                  </a:rPr>
                  <a:t>0</a:t>
                </a:r>
                <a:r>
                  <a:rPr lang="zh-CN" altLang="en-US" sz="2000" noProof="1">
                    <a:solidFill>
                      <a:prstClr val="black"/>
                    </a:solidFill>
                    <a:latin typeface="+中文正文" charset="0"/>
                    <a:ea typeface="+mn-ea"/>
                    <a:cs typeface="+mn-ea"/>
                    <a:sym typeface="+mn-ea"/>
                  </a:rPr>
                  <a:t>为基数值（计划、上年、同行业先进水平）</a:t>
                </a:r>
                <a:r>
                  <a:rPr lang="en-US" altLang="zh-CN" sz="2000" noProof="1">
                    <a:solidFill>
                      <a:prstClr val="black"/>
                    </a:solidFill>
                    <a:latin typeface="+mn-ea"/>
                    <a:ea typeface="+mn-ea"/>
                    <a:cs typeface="+mn-ea"/>
                    <a:sym typeface="+mn-ea"/>
                  </a:rPr>
                  <a:t>P</a:t>
                </a:r>
                <a:r>
                  <a:rPr lang="en-US" altLang="zh-CN" sz="2000" baseline="-25000" noProof="1">
                    <a:solidFill>
                      <a:prstClr val="black"/>
                    </a:solidFill>
                    <a:latin typeface="+mn-ea"/>
                    <a:ea typeface="+mn-ea"/>
                    <a:cs typeface="+mn-ea"/>
                    <a:sym typeface="+mn-ea"/>
                  </a:rPr>
                  <a:t>1</a:t>
                </a:r>
                <a:r>
                  <a:rPr lang="zh-CN" altLang="en-US" sz="2000" noProof="1">
                    <a:solidFill>
                      <a:prstClr val="black"/>
                    </a:solidFill>
                    <a:latin typeface="+mn-ea"/>
                    <a:ea typeface="+mn-ea"/>
                    <a:cs typeface="+mn-ea"/>
                    <a:sym typeface="+mn-ea"/>
                  </a:rPr>
                  <a:t>－</a:t>
                </a:r>
                <a:r>
                  <a:rPr lang="en-US" altLang="zh-CN" sz="2000" noProof="1">
                    <a:solidFill>
                      <a:prstClr val="black"/>
                    </a:solidFill>
                    <a:latin typeface="+mn-ea"/>
                    <a:ea typeface="+mn-ea"/>
                    <a:cs typeface="+mn-ea"/>
                    <a:sym typeface="+mn-ea"/>
                  </a:rPr>
                  <a:t>P</a:t>
                </a:r>
                <a:r>
                  <a:rPr lang="en-US" altLang="zh-CN" sz="2000" baseline="-25000" noProof="1">
                    <a:solidFill>
                      <a:prstClr val="black"/>
                    </a:solidFill>
                    <a:latin typeface="+mn-ea"/>
                    <a:ea typeface="+mn-ea"/>
                    <a:cs typeface="+mn-ea"/>
                    <a:sym typeface="+mn-ea"/>
                  </a:rPr>
                  <a:t>0</a:t>
                </a:r>
                <a:r>
                  <a:rPr lang="en-US" altLang="zh-CN" sz="2000" noProof="1">
                    <a:solidFill>
                      <a:prstClr val="black"/>
                    </a:solidFill>
                    <a:latin typeface="+mn-ea"/>
                    <a:ea typeface="+mn-ea"/>
                    <a:cs typeface="+mn-ea"/>
                    <a:sym typeface="+mn-ea"/>
                  </a:rPr>
                  <a:t>= </a:t>
                </a:r>
                <a:r>
                  <a:rPr lang="en-US" altLang="zh-CN" sz="2800" noProof="1">
                    <a:solidFill>
                      <a:prstClr val="black"/>
                    </a:solidFill>
                    <a:latin typeface="+mn-ea"/>
                    <a:ea typeface="+mn-ea"/>
                    <a:cs typeface="+mn-ea"/>
                    <a:sym typeface="+mn-ea"/>
                  </a:rPr>
                  <a:t>△</a:t>
                </a:r>
                <a:r>
                  <a:rPr lang="en-US" altLang="zh-CN" sz="2000" noProof="1">
                    <a:solidFill>
                      <a:prstClr val="black"/>
                    </a:solidFill>
                    <a:latin typeface="+mn-ea"/>
                    <a:ea typeface="+mn-ea"/>
                    <a:cs typeface="+mn-ea"/>
                    <a:sym typeface="+mn-ea"/>
                  </a:rPr>
                  <a:t>P   </a:t>
                </a:r>
                <a:endParaRPr lang="zh-CN" altLang="en-US" sz="2000" noProof="1">
                  <a:solidFill>
                    <a:prstClr val="black"/>
                  </a:solidFill>
                  <a:latin typeface="+mn-ea"/>
                  <a:ea typeface="+mn-ea"/>
                  <a:cs typeface="+mn-ea"/>
                </a:endParaRPr>
              </a:p>
            </p:txBody>
          </p:sp>
        </p:grpSp>
        <p:sp>
          <p:nvSpPr>
            <p:cNvPr id="55308" name="文本框 8"/>
            <p:cNvSpPr txBox="1">
              <a:spLocks noChangeArrowheads="1"/>
            </p:cNvSpPr>
            <p:nvPr/>
          </p:nvSpPr>
          <p:spPr bwMode="auto">
            <a:xfrm>
              <a:off x="10437" y="4860"/>
              <a:ext cx="87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zh-CN" sz="100" b="1">
                <a:solidFill>
                  <a:srgbClr val="000000"/>
                </a:solidFill>
                <a:latin typeface="宋体" panose="02010600030101010101" pitchFamily="2" charset="-122"/>
                <a:sym typeface="宋体" panose="02010600030101010101" pitchFamily="2" charset="-122"/>
              </a:endParaRPr>
            </a:p>
          </p:txBody>
        </p:sp>
      </p:gr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7177"/>
          <p:cNvSpPr/>
          <p:nvPr/>
        </p:nvSpPr>
        <p:spPr>
          <a:xfrm>
            <a:off x="3516313" y="239713"/>
            <a:ext cx="4817344" cy="646331"/>
          </a:xfrm>
          <a:prstGeom prst="rect">
            <a:avLst/>
          </a:prstGeom>
          <a:noFill/>
          <a:ln w="9525">
            <a:noFill/>
          </a:ln>
        </p:spPr>
        <p:txBody>
          <a:bodyPr wrap="none">
            <a:spAutoFit/>
          </a:bodyPr>
          <a:lstStyle/>
          <a:p>
            <a:r>
              <a:rPr lang="zh-CN" altLang="zh-CN" sz="3600" b="1" dirty="0"/>
              <a:t>一、财务报告分析概述</a:t>
            </a:r>
            <a:endParaRPr lang="zh-CN" altLang="zh-CN" sz="3600" b="1" dirty="0"/>
          </a:p>
        </p:txBody>
      </p:sp>
      <p:grpSp>
        <p:nvGrpSpPr>
          <p:cNvPr id="2" name="组合 6"/>
          <p:cNvGrpSpPr/>
          <p:nvPr/>
        </p:nvGrpSpPr>
        <p:grpSpPr>
          <a:xfrm>
            <a:off x="3316288" y="1065213"/>
            <a:ext cx="5894387" cy="171450"/>
            <a:chOff x="5475255" y="1143000"/>
            <a:chExt cx="1486646" cy="101600"/>
          </a:xfrm>
        </p:grpSpPr>
        <p:cxnSp>
          <p:nvCxnSpPr>
            <p:cNvPr id="8"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31"/>
            <p:cNvCxnSpPr/>
            <p:nvPr/>
          </p:nvCxnSpPr>
          <p:spPr>
            <a:xfrm>
              <a:off x="5616738" y="1244600"/>
              <a:ext cx="1185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21" name="文本框 99"/>
          <p:cNvSpPr txBox="1"/>
          <p:nvPr/>
        </p:nvSpPr>
        <p:spPr>
          <a:xfrm>
            <a:off x="1073944" y="1594130"/>
            <a:ext cx="9520787" cy="1815882"/>
          </a:xfrm>
          <a:prstGeom prst="rect">
            <a:avLst/>
          </a:prstGeom>
          <a:noFill/>
          <a:ln w="9525">
            <a:noFill/>
          </a:ln>
        </p:spPr>
        <p:txBody>
          <a:bodyPr wrap="square">
            <a:spAutoFit/>
          </a:bodyPr>
          <a:lstStyle/>
          <a:p>
            <a:r>
              <a:rPr lang="en-US" altLang="zh-CN" sz="2800" dirty="0">
                <a:latin typeface="微软雅黑" panose="020B0503020204020204" pitchFamily="34" charset="-122"/>
                <a:ea typeface="微软雅黑" panose="020B0503020204020204" pitchFamily="34" charset="-122"/>
              </a:rPr>
              <a:t>1</a:t>
            </a:r>
            <a:r>
              <a:rPr lang="zh-CN" altLang="zh-CN" sz="2800" dirty="0">
                <a:latin typeface="微软雅黑" panose="020B0503020204020204" pitchFamily="34" charset="-122"/>
                <a:ea typeface="微软雅黑" panose="020B0503020204020204" pitchFamily="34" charset="-122"/>
              </a:rPr>
              <a:t>．财务报告分析的概念与意义</a:t>
            </a:r>
            <a:endParaRPr lang="zh-CN" altLang="zh-CN" sz="2800" dirty="0">
              <a:latin typeface="微软雅黑" panose="020B0503020204020204" pitchFamily="34" charset="-122"/>
              <a:ea typeface="微软雅黑" panose="020B0503020204020204" pitchFamily="34" charset="-122"/>
            </a:endParaRPr>
          </a:p>
          <a:p>
            <a:pPr>
              <a:lnSpc>
                <a:spcPct val="150000"/>
              </a:lnSpc>
            </a:pPr>
            <a:r>
              <a:rPr lang="zh-CN" altLang="en-US" sz="2800" dirty="0">
                <a:latin typeface="微软雅黑" panose="020B0503020204020204" pitchFamily="34" charset="-122"/>
                <a:ea typeface="微软雅黑" panose="020B0503020204020204" pitchFamily="34" charset="-122"/>
              </a:rPr>
              <a:t>       财务报告是指企业对外提供的反映企业某一特定日期财务状况和某一会计期间经营成果、现金流量的文件</a:t>
            </a:r>
            <a:r>
              <a:rPr lang="zh-CN" altLang="en-US"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比率分析法与因素分析法</a:t>
            </a:r>
            <a:endPar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50000"/>
              </a:lnSpc>
            </a:pPr>
            <a:endPar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56324"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878418" y="939800"/>
            <a:ext cx="2350323" cy="523220"/>
          </a:xfrm>
          <a:prstGeom prst="rect">
            <a:avLst/>
          </a:prstGeom>
        </p:spPr>
        <p:txBody>
          <a:bodyPr wrap="none">
            <a:spAutoFit/>
          </a:bodyPr>
          <a:lstStyle/>
          <a:p>
            <a:pPr eaLnBrk="1" hangingPunct="1">
              <a:defRPr/>
            </a:pPr>
            <a:r>
              <a:rPr lang="en-US" altLang="zh-CN" sz="2800" b="1" noProof="1" smtClean="0">
                <a:solidFill>
                  <a:schemeClr val="accent6">
                    <a:lumMod val="50000"/>
                  </a:schemeClr>
                </a:solidFill>
                <a:latin typeface="+mn-ea"/>
                <a:ea typeface="+mn-ea"/>
              </a:rPr>
              <a:t>3.</a:t>
            </a:r>
            <a:r>
              <a:rPr lang="zh-CN" altLang="en-US" sz="2800" b="1" noProof="1" smtClean="0">
                <a:solidFill>
                  <a:schemeClr val="accent6">
                    <a:lumMod val="50000"/>
                  </a:schemeClr>
                </a:solidFill>
                <a:latin typeface="+mn-ea"/>
                <a:ea typeface="+mn-ea"/>
              </a:rPr>
              <a:t>因素分析法</a:t>
            </a:r>
            <a:endParaRPr lang="zh-CN" altLang="en-US" sz="2800" b="1" noProof="1">
              <a:solidFill>
                <a:schemeClr val="accent6">
                  <a:lumMod val="50000"/>
                </a:schemeClr>
              </a:solidFill>
              <a:latin typeface="+mn-ea"/>
              <a:ea typeface="+mn-ea"/>
            </a:endParaRPr>
          </a:p>
        </p:txBody>
      </p:sp>
      <p:sp>
        <p:nvSpPr>
          <p:cNvPr id="56327" name="文本框 7"/>
          <p:cNvSpPr txBox="1">
            <a:spLocks noChangeArrowheads="1"/>
          </p:cNvSpPr>
          <p:nvPr/>
        </p:nvSpPr>
        <p:spPr bwMode="auto">
          <a:xfrm>
            <a:off x="878418" y="1625601"/>
            <a:ext cx="47773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2400">
                <a:solidFill>
                  <a:srgbClr val="000000"/>
                </a:solidFill>
                <a:latin typeface="宋体" panose="02010600030101010101" pitchFamily="2" charset="-122"/>
              </a:rPr>
              <a:t>连环替代法的计算步骤</a:t>
            </a:r>
            <a:endParaRPr lang="zh-CN" altLang="en-US" sz="2400">
              <a:solidFill>
                <a:srgbClr val="000000"/>
              </a:solidFill>
              <a:latin typeface="宋体" panose="02010600030101010101" pitchFamily="2" charset="-122"/>
            </a:endParaRPr>
          </a:p>
        </p:txBody>
      </p:sp>
      <p:grpSp>
        <p:nvGrpSpPr>
          <p:cNvPr id="56328" name="组合 34"/>
          <p:cNvGrpSpPr/>
          <p:nvPr/>
        </p:nvGrpSpPr>
        <p:grpSpPr bwMode="auto">
          <a:xfrm>
            <a:off x="948266" y="2290764"/>
            <a:ext cx="10727267" cy="1690687"/>
            <a:chOff x="1137797" y="1561570"/>
            <a:chExt cx="14773665" cy="3002361"/>
          </a:xfrm>
        </p:grpSpPr>
        <p:grpSp>
          <p:nvGrpSpPr>
            <p:cNvPr id="56334" name="组合 35"/>
            <p:cNvGrpSpPr/>
            <p:nvPr/>
          </p:nvGrpSpPr>
          <p:grpSpPr bwMode="auto">
            <a:xfrm>
              <a:off x="1137797" y="2260220"/>
              <a:ext cx="1518738" cy="1518738"/>
              <a:chOff x="1473077" y="2595500"/>
              <a:chExt cx="1518738" cy="1518738"/>
            </a:xfrm>
          </p:grpSpPr>
          <p:sp>
            <p:nvSpPr>
              <p:cNvPr id="40" name="타원 33"/>
              <p:cNvSpPr/>
              <p:nvPr/>
            </p:nvSpPr>
            <p:spPr>
              <a:xfrm>
                <a:off x="1473077" y="2595992"/>
                <a:ext cx="1518762" cy="1519505"/>
              </a:xfrm>
              <a:prstGeom prst="ellipse">
                <a:avLst/>
              </a:prstGeom>
              <a:solidFill>
                <a:srgbClr val="0070C0"/>
              </a:solidFill>
              <a:ln w="76200" cap="flat" cmpd="sng" algn="ctr">
                <a:solidFill>
                  <a:sysClr val="window" lastClr="FFFFFF">
                    <a:lumMod val="85000"/>
                  </a:sysClr>
                </a:solidFill>
                <a:prstDash val="solid"/>
              </a:ln>
              <a:effectLst/>
            </p:spPr>
            <p:txBody>
              <a:bodyPr anchor="ctr"/>
              <a:lstStyle>
                <a:defPPr>
                  <a:defRPr lang="ko-KR">
                    <a:solidFill>
                      <a:sysClr val="window" lastClr="FFFFFF"/>
                    </a:solidFill>
                  </a:defRPr>
                </a:defPPr>
                <a:lvl1pPr marL="0" algn="l" defTabSz="914400" rtl="0" eaLnBrk="1" latinLnBrk="1" hangingPunct="1">
                  <a:defRPr sz="1800" kern="1200">
                    <a:solidFill>
                      <a:sysClr val="window" lastClr="FFFFFF"/>
                    </a:solidFill>
                    <a:latin typeface="等线" panose="02010600030101010101" charset="-122"/>
                    <a:ea typeface="+mn-ea"/>
                    <a:cs typeface="+mn-ea"/>
                  </a:defRPr>
                </a:lvl1pPr>
                <a:lvl2pPr marL="457200" algn="l" defTabSz="914400" rtl="0" eaLnBrk="1" latinLnBrk="1" hangingPunct="1">
                  <a:defRPr sz="1800" kern="1200">
                    <a:solidFill>
                      <a:sysClr val="window" lastClr="FFFFFF"/>
                    </a:solidFill>
                    <a:latin typeface="等线" panose="02010600030101010101" charset="-122"/>
                    <a:ea typeface="+mn-ea"/>
                    <a:cs typeface="+mn-ea"/>
                  </a:defRPr>
                </a:lvl2pPr>
                <a:lvl3pPr marL="914400" algn="l" defTabSz="914400" rtl="0" eaLnBrk="1" latinLnBrk="1" hangingPunct="1">
                  <a:defRPr sz="1800" kern="1200">
                    <a:solidFill>
                      <a:sysClr val="window" lastClr="FFFFFF"/>
                    </a:solidFill>
                    <a:latin typeface="等线" panose="02010600030101010101" charset="-122"/>
                    <a:ea typeface="+mn-ea"/>
                    <a:cs typeface="+mn-ea"/>
                  </a:defRPr>
                </a:lvl3pPr>
                <a:lvl4pPr marL="1371600" algn="l" defTabSz="914400" rtl="0" eaLnBrk="1" latinLnBrk="1" hangingPunct="1">
                  <a:defRPr sz="1800" kern="1200">
                    <a:solidFill>
                      <a:sysClr val="window" lastClr="FFFFFF"/>
                    </a:solidFill>
                    <a:latin typeface="等线" panose="02010600030101010101" charset="-122"/>
                    <a:ea typeface="+mn-ea"/>
                    <a:cs typeface="+mn-ea"/>
                  </a:defRPr>
                </a:lvl4pPr>
                <a:lvl5pPr marL="1828800" algn="l" defTabSz="914400" rtl="0" eaLnBrk="1" latinLnBrk="1" hangingPunct="1">
                  <a:defRPr sz="1800" kern="1200">
                    <a:solidFill>
                      <a:sysClr val="window" lastClr="FFFFFF"/>
                    </a:solidFill>
                    <a:latin typeface="等线" panose="02010600030101010101" charset="-122"/>
                    <a:ea typeface="+mn-ea"/>
                    <a:cs typeface="+mn-ea"/>
                  </a:defRPr>
                </a:lvl5pPr>
                <a:lvl6pPr marL="2286000" algn="l" defTabSz="914400" rtl="0" eaLnBrk="1" latinLnBrk="1" hangingPunct="1">
                  <a:defRPr sz="1800" kern="1200">
                    <a:solidFill>
                      <a:sysClr val="window" lastClr="FFFFFF"/>
                    </a:solidFill>
                    <a:latin typeface="等线" panose="02010600030101010101" charset="-122"/>
                    <a:ea typeface="+mn-ea"/>
                    <a:cs typeface="+mn-ea"/>
                  </a:defRPr>
                </a:lvl6pPr>
                <a:lvl7pPr marL="2743200" algn="l" defTabSz="914400" rtl="0" eaLnBrk="1" latinLnBrk="1" hangingPunct="1">
                  <a:defRPr sz="1800" kern="1200">
                    <a:solidFill>
                      <a:sysClr val="window" lastClr="FFFFFF"/>
                    </a:solidFill>
                    <a:latin typeface="等线" panose="02010600030101010101" charset="-122"/>
                    <a:ea typeface="+mn-ea"/>
                    <a:cs typeface="+mn-ea"/>
                  </a:defRPr>
                </a:lvl7pPr>
                <a:lvl8pPr marL="3200400" algn="l" defTabSz="914400" rtl="0" eaLnBrk="1" latinLnBrk="1" hangingPunct="1">
                  <a:defRPr sz="1800" kern="1200">
                    <a:solidFill>
                      <a:sysClr val="window" lastClr="FFFFFF"/>
                    </a:solidFill>
                    <a:latin typeface="等线" panose="02010600030101010101" charset="-122"/>
                    <a:ea typeface="+mn-ea"/>
                    <a:cs typeface="+mn-ea"/>
                  </a:defRPr>
                </a:lvl8pPr>
                <a:lvl9pPr marL="3657600" algn="l" defTabSz="914400" rtl="0" eaLnBrk="1" latinLnBrk="1" hangingPunct="1">
                  <a:defRPr sz="1800" kern="1200">
                    <a:solidFill>
                      <a:sysClr val="window" lastClr="FFFFFF"/>
                    </a:solidFill>
                    <a:latin typeface="等线" panose="02010600030101010101" charset="-122"/>
                    <a:ea typeface="+mn-ea"/>
                    <a:cs typeface="+mn-ea"/>
                  </a:defRPr>
                </a:lvl9pPr>
              </a:lstStyle>
              <a:p>
                <a:pPr algn="ctr" fontAlgn="auto">
                  <a:spcBef>
                    <a:spcPts val="0"/>
                  </a:spcBef>
                  <a:spcAft>
                    <a:spcPts val="0"/>
                  </a:spcAft>
                  <a:defRPr/>
                </a:pPr>
                <a:endParaRPr lang="ko-KR" altLang="en-US" sz="1350" dirty="0">
                  <a:latin typeface="Malgun Gothic" panose="020B0503020000020004" charset="-127"/>
                  <a:ea typeface="Malgun Gothic" panose="020B0503020000020004" charset="-127"/>
                </a:endParaRPr>
              </a:p>
            </p:txBody>
          </p:sp>
          <p:sp>
            <p:nvSpPr>
              <p:cNvPr id="56337" name="矩形 38"/>
              <p:cNvSpPr>
                <a:spLocks noChangeArrowheads="1"/>
              </p:cNvSpPr>
              <p:nvPr/>
            </p:nvSpPr>
            <p:spPr bwMode="auto">
              <a:xfrm>
                <a:off x="1785059" y="3028213"/>
                <a:ext cx="895850" cy="65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rPr>
                  <a:t>04</a:t>
                </a:r>
                <a:endParaRPr lang="en-US" altLang="zh-CN" b="1">
                  <a:solidFill>
                    <a:srgbClr val="FFFFFF"/>
                  </a:solidFill>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3012199" y="1561570"/>
              <a:ext cx="12899263" cy="3002361"/>
            </a:xfrm>
            <a:prstGeom prst="rect">
              <a:avLst/>
            </a:prstGeom>
            <a:noFill/>
            <a:ln>
              <a:solidFill>
                <a:schemeClr val="tx2"/>
              </a:solidFill>
            </a:ln>
          </p:spPr>
          <p:txBody>
            <a:bodyPr>
              <a:spAutoFit/>
            </a:bodyPr>
            <a:lstStyle/>
            <a:p>
              <a:pPr marL="285750" indent="-285750" defTabSz="685800" eaLnBrk="1" hangingPunct="1">
                <a:lnSpc>
                  <a:spcPct val="115000"/>
                </a:lnSpc>
                <a:spcBef>
                  <a:spcPct val="20000"/>
                </a:spcBef>
                <a:buFont typeface="Wingdings" panose="05000000000000000000" charset="0"/>
                <a:buChar char="l"/>
                <a:defRPr/>
              </a:pPr>
              <a:r>
                <a:rPr lang="zh-CN" altLang="en-US" sz="2000" noProof="1">
                  <a:solidFill>
                    <a:sysClr val="windowText" lastClr="000000"/>
                  </a:solidFill>
                  <a:latin typeface="+mn-ea"/>
                  <a:ea typeface="+mn-ea"/>
                  <a:cs typeface="+mn-ea"/>
                  <a:sym typeface="+mn-ea"/>
                </a:rPr>
                <a:t>计算各因素的影响程度：</a:t>
              </a:r>
              <a:endParaRPr lang="zh-CN" altLang="en-US" sz="2000" noProof="1">
                <a:latin typeface="+mn-ea"/>
                <a:ea typeface="+mn-ea"/>
                <a:cs typeface="+mn-ea"/>
              </a:endParaRPr>
            </a:p>
            <a:p>
              <a:pPr defTabSz="685800" eaLnBrk="1" hangingPunct="1">
                <a:lnSpc>
                  <a:spcPct val="115000"/>
                </a:lnSpc>
                <a:spcBef>
                  <a:spcPct val="20000"/>
                </a:spcBef>
                <a:defRPr/>
              </a:pPr>
              <a:r>
                <a:rPr lang="en-US" altLang="zh-CN" sz="2000" noProof="1">
                  <a:solidFill>
                    <a:sysClr val="windowText" lastClr="000000"/>
                  </a:solidFill>
                  <a:latin typeface="+mn-ea"/>
                  <a:ea typeface="+mn-ea"/>
                  <a:cs typeface="+mn-ea"/>
                  <a:sym typeface="+mn-ea"/>
                </a:rPr>
                <a:t>A</a:t>
              </a:r>
              <a:r>
                <a:rPr lang="zh-CN" altLang="en-US" sz="2000" noProof="1">
                  <a:solidFill>
                    <a:sysClr val="windowText" lastClr="000000"/>
                  </a:solidFill>
                  <a:latin typeface="+mn-ea"/>
                  <a:ea typeface="+mn-ea"/>
                  <a:cs typeface="+mn-ea"/>
                  <a:sym typeface="+mn-ea"/>
                </a:rPr>
                <a:t>因素变动对</a:t>
              </a:r>
              <a:r>
                <a:rPr lang="en-US" altLang="zh-CN" sz="2000" noProof="1">
                  <a:solidFill>
                    <a:sysClr val="windowText" lastClr="000000"/>
                  </a:solidFill>
                  <a:latin typeface="+mn-ea"/>
                  <a:ea typeface="+mn-ea"/>
                  <a:cs typeface="+mn-ea"/>
                  <a:sym typeface="+mn-ea"/>
                </a:rPr>
                <a:t>P</a:t>
              </a:r>
              <a:r>
                <a:rPr lang="zh-CN" altLang="en-US" sz="2000" noProof="1">
                  <a:solidFill>
                    <a:sysClr val="windowText" lastClr="000000"/>
                  </a:solidFill>
                  <a:latin typeface="+mn-ea"/>
                  <a:ea typeface="+mn-ea"/>
                  <a:cs typeface="+mn-ea"/>
                  <a:sym typeface="+mn-ea"/>
                </a:rPr>
                <a:t>指标的影响</a:t>
              </a:r>
              <a:r>
                <a:rPr lang="en-US" altLang="zh-CN" sz="2000" noProof="1">
                  <a:solidFill>
                    <a:sysClr val="windowText" lastClr="000000"/>
                  </a:solidFill>
                  <a:latin typeface="+mn-ea"/>
                  <a:ea typeface="+mn-ea"/>
                  <a:cs typeface="+mn-ea"/>
                  <a:sym typeface="+mn-ea"/>
                </a:rPr>
                <a:t>: </a:t>
              </a:r>
              <a:r>
                <a:rPr lang="zh-CN" altLang="en-US" sz="2000" noProof="1">
                  <a:solidFill>
                    <a:sysClr val="windowText" lastClr="000000"/>
                  </a:solidFill>
                  <a:latin typeface="+mn-ea"/>
                  <a:ea typeface="+mn-ea"/>
                  <a:cs typeface="+mn-ea"/>
                  <a:sym typeface="+mn-ea"/>
                </a:rPr>
                <a:t>公式</a:t>
              </a:r>
              <a:r>
                <a:rPr lang="en-US" altLang="zh-CN" sz="2000" noProof="1">
                  <a:solidFill>
                    <a:sysClr val="windowText" lastClr="000000"/>
                  </a:solidFill>
                  <a:latin typeface="+mn-ea"/>
                  <a:ea typeface="+mn-ea"/>
                  <a:cs typeface="+mn-ea"/>
                  <a:sym typeface="+mn-ea"/>
                </a:rPr>
                <a:t>2-</a:t>
              </a:r>
              <a:r>
                <a:rPr lang="zh-CN" altLang="en-US" sz="2000" noProof="1">
                  <a:solidFill>
                    <a:sysClr val="windowText" lastClr="000000"/>
                  </a:solidFill>
                  <a:latin typeface="+mn-ea"/>
                  <a:ea typeface="+mn-ea"/>
                  <a:cs typeface="+mn-ea"/>
                  <a:sym typeface="+mn-ea"/>
                </a:rPr>
                <a:t>公式</a:t>
              </a:r>
              <a:r>
                <a:rPr lang="en-US" altLang="zh-CN" sz="2000" noProof="1">
                  <a:solidFill>
                    <a:sysClr val="windowText" lastClr="000000"/>
                  </a:solidFill>
                  <a:latin typeface="+mn-ea"/>
                  <a:ea typeface="+mn-ea"/>
                  <a:cs typeface="+mn-ea"/>
                  <a:sym typeface="+mn-ea"/>
                </a:rPr>
                <a:t>1</a:t>
              </a:r>
              <a:r>
                <a:rPr lang="en-US" altLang="zh-CN" sz="2000" noProof="1">
                  <a:solidFill>
                    <a:prstClr val="black"/>
                  </a:solidFill>
                  <a:latin typeface="微软雅黑" panose="020B0503020204020204" pitchFamily="34" charset="-122"/>
                  <a:ea typeface="微软雅黑" panose="020B0503020204020204" pitchFamily="34" charset="-122"/>
                  <a:sym typeface="+mn-ea"/>
                </a:rPr>
                <a:t>=</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A</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1</a:t>
              </a:r>
              <a:r>
                <a:rPr lang="en-US" altLang="zh-CN" sz="2000" noProof="1">
                  <a:solidFill>
                    <a:prstClr val="black"/>
                  </a:solidFill>
                  <a:latin typeface="微软雅黑" panose="020B0503020204020204" pitchFamily="34" charset="-122"/>
                  <a:ea typeface="微软雅黑" panose="020B0503020204020204" pitchFamily="34" charset="-122"/>
                  <a:sym typeface="+mn-ea"/>
                </a:rPr>
                <a:t>-A</a:t>
              </a:r>
              <a:r>
                <a:rPr lang="en-US" altLang="zh-CN" sz="2000" baseline="-25000" noProof="1">
                  <a:solidFill>
                    <a:prstClr val="black"/>
                  </a:solidFill>
                  <a:latin typeface="微软雅黑" panose="020B0503020204020204" pitchFamily="34" charset="-122"/>
                  <a:ea typeface="微软雅黑" panose="020B0503020204020204" pitchFamily="34" charset="-122"/>
                  <a:sym typeface="+mn-ea"/>
                </a:rPr>
                <a:t>0</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B</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0</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C</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0 </a:t>
              </a:r>
              <a:r>
                <a:rPr lang="zh-CN" altLang="en-US" sz="2000" noProof="1">
                  <a:solidFill>
                    <a:sysClr val="windowText" lastClr="000000"/>
                  </a:solidFill>
                  <a:latin typeface="+mn-ea"/>
                  <a:ea typeface="+mn-ea"/>
                  <a:cs typeface="+mn-ea"/>
                  <a:sym typeface="+mn-ea"/>
                </a:rPr>
                <a:t>  </a:t>
              </a:r>
              <a:endParaRPr lang="zh-CN" altLang="en-US" sz="2000" noProof="1">
                <a:solidFill>
                  <a:sysClr val="windowText" lastClr="000000"/>
                </a:solidFill>
                <a:latin typeface="+mn-ea"/>
                <a:ea typeface="+mn-ea"/>
                <a:cs typeface="+mn-ea"/>
                <a:sym typeface="+mn-ea"/>
              </a:endParaRPr>
            </a:p>
            <a:p>
              <a:pPr defTabSz="685800" eaLnBrk="1" hangingPunct="1">
                <a:lnSpc>
                  <a:spcPct val="115000"/>
                </a:lnSpc>
                <a:spcBef>
                  <a:spcPct val="20000"/>
                </a:spcBef>
                <a:defRPr/>
              </a:pPr>
              <a:r>
                <a:rPr lang="en-US" altLang="zh-CN" sz="2000" noProof="1">
                  <a:solidFill>
                    <a:sysClr val="windowText" lastClr="000000"/>
                  </a:solidFill>
                  <a:latin typeface="+mn-ea"/>
                  <a:ea typeface="+mn-ea"/>
                  <a:cs typeface="+mn-ea"/>
                  <a:sym typeface="+mn-ea"/>
                </a:rPr>
                <a:t>B</a:t>
              </a:r>
              <a:r>
                <a:rPr lang="zh-CN" altLang="en-US" sz="2000" noProof="1">
                  <a:solidFill>
                    <a:sysClr val="windowText" lastClr="000000"/>
                  </a:solidFill>
                  <a:latin typeface="+mn-ea"/>
                  <a:ea typeface="+mn-ea"/>
                  <a:cs typeface="+mn-ea"/>
                  <a:sym typeface="+mn-ea"/>
                </a:rPr>
                <a:t>因素变动对</a:t>
              </a:r>
              <a:r>
                <a:rPr lang="en-US" altLang="zh-CN" sz="2000" noProof="1">
                  <a:solidFill>
                    <a:sysClr val="windowText" lastClr="000000"/>
                  </a:solidFill>
                  <a:latin typeface="+mn-ea"/>
                  <a:ea typeface="+mn-ea"/>
                  <a:cs typeface="+mn-ea"/>
                  <a:sym typeface="+mn-ea"/>
                </a:rPr>
                <a:t>P</a:t>
              </a:r>
              <a:r>
                <a:rPr lang="zh-CN" altLang="en-US" sz="2000" noProof="1">
                  <a:solidFill>
                    <a:sysClr val="windowText" lastClr="000000"/>
                  </a:solidFill>
                  <a:latin typeface="+mn-ea"/>
                  <a:ea typeface="+mn-ea"/>
                  <a:cs typeface="+mn-ea"/>
                  <a:sym typeface="+mn-ea"/>
                </a:rPr>
                <a:t>指标的影响</a:t>
              </a:r>
              <a:r>
                <a:rPr lang="en-US" altLang="zh-CN" sz="2000" noProof="1">
                  <a:solidFill>
                    <a:sysClr val="windowText" lastClr="000000"/>
                  </a:solidFill>
                  <a:latin typeface="+mn-ea"/>
                  <a:ea typeface="+mn-ea"/>
                  <a:cs typeface="+mn-ea"/>
                  <a:sym typeface="+mn-ea"/>
                </a:rPr>
                <a:t>: </a:t>
              </a:r>
              <a:r>
                <a:rPr lang="zh-CN" altLang="en-US" sz="2000" noProof="1">
                  <a:solidFill>
                    <a:sysClr val="windowText" lastClr="000000"/>
                  </a:solidFill>
                  <a:latin typeface="+mn-ea"/>
                  <a:ea typeface="+mn-ea"/>
                  <a:cs typeface="+mn-ea"/>
                  <a:sym typeface="+mn-ea"/>
                </a:rPr>
                <a:t>公式</a:t>
              </a:r>
              <a:r>
                <a:rPr lang="en-US" altLang="zh-CN" sz="2000" noProof="1">
                  <a:solidFill>
                    <a:sysClr val="windowText" lastClr="000000"/>
                  </a:solidFill>
                  <a:latin typeface="+mn-ea"/>
                  <a:ea typeface="+mn-ea"/>
                  <a:cs typeface="+mn-ea"/>
                  <a:sym typeface="+mn-ea"/>
                </a:rPr>
                <a:t>3-</a:t>
              </a:r>
              <a:r>
                <a:rPr lang="zh-CN" altLang="en-US" sz="2000" noProof="1">
                  <a:solidFill>
                    <a:sysClr val="windowText" lastClr="000000"/>
                  </a:solidFill>
                  <a:latin typeface="+mn-ea"/>
                  <a:ea typeface="+mn-ea"/>
                  <a:cs typeface="+mn-ea"/>
                  <a:sym typeface="+mn-ea"/>
                </a:rPr>
                <a:t>公式</a:t>
              </a:r>
              <a:r>
                <a:rPr lang="en-US" altLang="zh-CN" sz="2000" noProof="1">
                  <a:solidFill>
                    <a:sysClr val="windowText" lastClr="000000"/>
                  </a:solidFill>
                  <a:latin typeface="+mn-ea"/>
                  <a:ea typeface="+mn-ea"/>
                  <a:cs typeface="+mn-ea"/>
                  <a:sym typeface="+mn-ea"/>
                </a:rPr>
                <a:t>2</a:t>
              </a:r>
              <a:r>
                <a:rPr lang="en-US" altLang="zh-CN" sz="2000" noProof="1">
                  <a:solidFill>
                    <a:prstClr val="black"/>
                  </a:solidFill>
                  <a:latin typeface="微软雅黑" panose="020B0503020204020204" pitchFamily="34" charset="-122"/>
                  <a:ea typeface="微软雅黑" panose="020B0503020204020204" pitchFamily="34" charset="-122"/>
                  <a:sym typeface="+mn-ea"/>
                </a:rPr>
                <a:t>=A</a:t>
              </a:r>
              <a:r>
                <a:rPr lang="en-US" altLang="zh-CN" sz="2000" baseline="-25000" noProof="1">
                  <a:solidFill>
                    <a:prstClr val="black"/>
                  </a:solidFill>
                  <a:latin typeface="微软雅黑" panose="020B0503020204020204" pitchFamily="34" charset="-122"/>
                  <a:ea typeface="微软雅黑" panose="020B0503020204020204" pitchFamily="34" charset="-122"/>
                  <a:sym typeface="+mn-ea"/>
                </a:rPr>
                <a:t>1</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B</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1</a:t>
              </a:r>
              <a:r>
                <a:rPr lang="en-US" altLang="zh-CN" sz="2000" noProof="1">
                  <a:solidFill>
                    <a:prstClr val="black"/>
                  </a:solidFill>
                  <a:latin typeface="微软雅黑" panose="020B0503020204020204" pitchFamily="34" charset="-122"/>
                  <a:ea typeface="微软雅黑" panose="020B0503020204020204" pitchFamily="34" charset="-122"/>
                  <a:sym typeface="+mn-ea"/>
                </a:rPr>
                <a:t>-B</a:t>
              </a:r>
              <a:r>
                <a:rPr lang="en-US" altLang="zh-CN" sz="2000" baseline="-25000" noProof="1">
                  <a:solidFill>
                    <a:prstClr val="black"/>
                  </a:solidFill>
                  <a:latin typeface="微软雅黑" panose="020B0503020204020204" pitchFamily="34" charset="-122"/>
                  <a:ea typeface="微软雅黑" panose="020B0503020204020204" pitchFamily="34" charset="-122"/>
                  <a:sym typeface="+mn-ea"/>
                </a:rPr>
                <a:t>0</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C</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0 </a:t>
              </a:r>
              <a:r>
                <a:rPr lang="zh-CN" altLang="en-US" sz="2000" noProof="1">
                  <a:solidFill>
                    <a:sysClr val="windowText" lastClr="000000"/>
                  </a:solidFill>
                  <a:latin typeface="+mn-ea"/>
                  <a:ea typeface="+mn-ea"/>
                  <a:cs typeface="+mn-ea"/>
                  <a:sym typeface="+mn-ea"/>
                </a:rPr>
                <a:t>  </a:t>
              </a:r>
              <a:endParaRPr lang="zh-CN" altLang="en-US" sz="2000" noProof="1">
                <a:solidFill>
                  <a:sysClr val="windowText" lastClr="000000"/>
                </a:solidFill>
                <a:latin typeface="+mn-ea"/>
                <a:ea typeface="+mn-ea"/>
                <a:cs typeface="+mn-ea"/>
                <a:sym typeface="+mn-ea"/>
              </a:endParaRPr>
            </a:p>
            <a:p>
              <a:pPr defTabSz="685800" eaLnBrk="1" hangingPunct="1">
                <a:lnSpc>
                  <a:spcPct val="115000"/>
                </a:lnSpc>
                <a:spcBef>
                  <a:spcPct val="20000"/>
                </a:spcBef>
                <a:defRPr/>
              </a:pPr>
              <a:r>
                <a:rPr lang="en-US" altLang="zh-CN" sz="2000" noProof="1">
                  <a:solidFill>
                    <a:sysClr val="windowText" lastClr="000000"/>
                  </a:solidFill>
                  <a:latin typeface="+mn-ea"/>
                  <a:ea typeface="+mn-ea"/>
                  <a:cs typeface="+mn-ea"/>
                  <a:sym typeface="+mn-ea"/>
                </a:rPr>
                <a:t>C</a:t>
              </a:r>
              <a:r>
                <a:rPr lang="zh-CN" altLang="en-US" sz="2000" noProof="1">
                  <a:solidFill>
                    <a:sysClr val="windowText" lastClr="000000"/>
                  </a:solidFill>
                  <a:latin typeface="+mn-ea"/>
                  <a:ea typeface="+mn-ea"/>
                  <a:cs typeface="+mn-ea"/>
                  <a:sym typeface="+mn-ea"/>
                </a:rPr>
                <a:t>因素变动对</a:t>
              </a:r>
              <a:r>
                <a:rPr lang="en-US" altLang="zh-CN" sz="2000" noProof="1">
                  <a:solidFill>
                    <a:sysClr val="windowText" lastClr="000000"/>
                  </a:solidFill>
                  <a:latin typeface="+mn-ea"/>
                  <a:ea typeface="+mn-ea"/>
                  <a:cs typeface="+mn-ea"/>
                  <a:sym typeface="+mn-ea"/>
                </a:rPr>
                <a:t>P</a:t>
              </a:r>
              <a:r>
                <a:rPr lang="zh-CN" altLang="en-US" sz="2000" noProof="1">
                  <a:solidFill>
                    <a:sysClr val="windowText" lastClr="000000"/>
                  </a:solidFill>
                  <a:latin typeface="+mn-ea"/>
                  <a:ea typeface="+mn-ea"/>
                  <a:cs typeface="+mn-ea"/>
                  <a:sym typeface="+mn-ea"/>
                </a:rPr>
                <a:t>指标的影响</a:t>
              </a:r>
              <a:r>
                <a:rPr lang="en-US" altLang="zh-CN" sz="2000" noProof="1">
                  <a:solidFill>
                    <a:sysClr val="windowText" lastClr="000000"/>
                  </a:solidFill>
                  <a:latin typeface="+mn-ea"/>
                  <a:ea typeface="+mn-ea"/>
                  <a:cs typeface="+mn-ea"/>
                  <a:sym typeface="+mn-ea"/>
                </a:rPr>
                <a:t>: </a:t>
              </a:r>
              <a:r>
                <a:rPr lang="zh-CN" altLang="en-US" sz="2000" noProof="1">
                  <a:solidFill>
                    <a:sysClr val="windowText" lastClr="000000"/>
                  </a:solidFill>
                  <a:latin typeface="+mn-ea"/>
                  <a:ea typeface="+mn-ea"/>
                  <a:cs typeface="+mn-ea"/>
                  <a:sym typeface="+mn-ea"/>
                </a:rPr>
                <a:t>公式</a:t>
              </a:r>
              <a:r>
                <a:rPr lang="en-US" altLang="zh-CN" sz="2000" noProof="1">
                  <a:solidFill>
                    <a:sysClr val="windowText" lastClr="000000"/>
                  </a:solidFill>
                  <a:latin typeface="+mn-ea"/>
                  <a:ea typeface="+mn-ea"/>
                  <a:cs typeface="+mn-ea"/>
                  <a:sym typeface="+mn-ea"/>
                </a:rPr>
                <a:t>4-</a:t>
              </a:r>
              <a:r>
                <a:rPr lang="zh-CN" altLang="en-US" sz="2000" noProof="1">
                  <a:solidFill>
                    <a:sysClr val="windowText" lastClr="000000"/>
                  </a:solidFill>
                  <a:latin typeface="+mn-ea"/>
                  <a:ea typeface="+mn-ea"/>
                  <a:cs typeface="+mn-ea"/>
                  <a:sym typeface="+mn-ea"/>
                </a:rPr>
                <a:t>公式</a:t>
              </a:r>
              <a:r>
                <a:rPr lang="en-US" altLang="zh-CN" sz="2000" noProof="1">
                  <a:solidFill>
                    <a:sysClr val="windowText" lastClr="000000"/>
                  </a:solidFill>
                  <a:latin typeface="+mn-ea"/>
                  <a:ea typeface="+mn-ea"/>
                  <a:cs typeface="+mn-ea"/>
                  <a:sym typeface="+mn-ea"/>
                </a:rPr>
                <a:t>3</a:t>
              </a:r>
              <a:r>
                <a:rPr lang="en-US" altLang="zh-CN" sz="2000" noProof="1">
                  <a:solidFill>
                    <a:prstClr val="black"/>
                  </a:solidFill>
                  <a:latin typeface="微软雅黑" panose="020B0503020204020204" pitchFamily="34" charset="-122"/>
                  <a:ea typeface="微软雅黑" panose="020B0503020204020204" pitchFamily="34" charset="-122"/>
                  <a:sym typeface="+mn-ea"/>
                </a:rPr>
                <a:t>=A</a:t>
              </a:r>
              <a:r>
                <a:rPr lang="en-US" altLang="zh-CN" sz="2000" baseline="-25000" noProof="1">
                  <a:solidFill>
                    <a:prstClr val="black"/>
                  </a:solidFill>
                  <a:latin typeface="微软雅黑" panose="020B0503020204020204" pitchFamily="34" charset="-122"/>
                  <a:ea typeface="微软雅黑" panose="020B0503020204020204" pitchFamily="34" charset="-122"/>
                  <a:sym typeface="+mn-ea"/>
                </a:rPr>
                <a:t>1</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B</a:t>
              </a:r>
              <a:r>
                <a:rPr lang="en-US" altLang="zh-CN" sz="2000" baseline="-25000" noProof="1">
                  <a:solidFill>
                    <a:prstClr val="black"/>
                  </a:solidFill>
                  <a:latin typeface="微软雅黑" panose="020B0503020204020204" pitchFamily="34" charset="-122"/>
                  <a:ea typeface="微软雅黑" panose="020B0503020204020204" pitchFamily="34" charset="-122"/>
                  <a:sym typeface="+mn-ea"/>
                </a:rPr>
                <a:t>1</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 </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r>
                <a:rPr lang="en-US" altLang="zh-CN" sz="2000" noProof="1">
                  <a:solidFill>
                    <a:prstClr val="black"/>
                  </a:solidFill>
                  <a:latin typeface="微软雅黑" panose="020B0503020204020204" pitchFamily="34" charset="-122"/>
                  <a:ea typeface="微软雅黑" panose="020B0503020204020204" pitchFamily="34" charset="-122"/>
                  <a:sym typeface="+mn-ea"/>
                </a:rPr>
                <a:t>C</a:t>
              </a:r>
              <a:r>
                <a:rPr lang="zh-CN" altLang="en-US" sz="2000" baseline="-25000" noProof="1">
                  <a:solidFill>
                    <a:prstClr val="black"/>
                  </a:solidFill>
                  <a:latin typeface="微软雅黑" panose="020B0503020204020204" pitchFamily="34" charset="-122"/>
                  <a:ea typeface="微软雅黑" panose="020B0503020204020204" pitchFamily="34" charset="-122"/>
                  <a:sym typeface="+mn-ea"/>
                </a:rPr>
                <a:t>1</a:t>
              </a:r>
              <a:r>
                <a:rPr lang="en-US" altLang="zh-CN" sz="2000" noProof="1">
                  <a:solidFill>
                    <a:prstClr val="black"/>
                  </a:solidFill>
                  <a:latin typeface="微软雅黑" panose="020B0503020204020204" pitchFamily="34" charset="-122"/>
                  <a:ea typeface="微软雅黑" panose="020B0503020204020204" pitchFamily="34" charset="-122"/>
                  <a:sym typeface="+mn-ea"/>
                </a:rPr>
                <a:t>-C</a:t>
              </a:r>
              <a:r>
                <a:rPr lang="en-US" altLang="zh-CN" sz="2000" baseline="-25000" noProof="1">
                  <a:solidFill>
                    <a:prstClr val="black"/>
                  </a:solidFill>
                  <a:latin typeface="微软雅黑" panose="020B0503020204020204" pitchFamily="34" charset="-122"/>
                  <a:ea typeface="微软雅黑" panose="020B0503020204020204" pitchFamily="34" charset="-122"/>
                  <a:sym typeface="+mn-ea"/>
                </a:rPr>
                <a:t>0</a:t>
              </a:r>
              <a:r>
                <a:rPr lang="zh-CN" altLang="en-US" sz="2000" noProof="1">
                  <a:solidFill>
                    <a:prstClr val="black"/>
                  </a:solidFill>
                  <a:latin typeface="微软雅黑" panose="020B0503020204020204" pitchFamily="34" charset="-122"/>
                  <a:ea typeface="微软雅黑" panose="020B0503020204020204" pitchFamily="34" charset="-122"/>
                  <a:sym typeface="+mn-ea"/>
                </a:rPr>
                <a:t>）</a:t>
              </a:r>
              <a:endParaRPr lang="en-US" altLang="zh-CN" sz="2000" b="1" noProof="1">
                <a:solidFill>
                  <a:schemeClr val="tx1">
                    <a:lumMod val="10000"/>
                  </a:schemeClr>
                </a:solidFill>
                <a:latin typeface="+mn-ea"/>
                <a:ea typeface="+mn-ea"/>
                <a:cs typeface="+mn-ea"/>
                <a:sym typeface="+mn-ea"/>
              </a:endParaRPr>
            </a:p>
          </p:txBody>
        </p:sp>
      </p:grpSp>
      <p:grpSp>
        <p:nvGrpSpPr>
          <p:cNvPr id="56329" name="组合 11"/>
          <p:cNvGrpSpPr/>
          <p:nvPr/>
        </p:nvGrpSpPr>
        <p:grpSpPr bwMode="auto">
          <a:xfrm>
            <a:off x="948267" y="4395788"/>
            <a:ext cx="10814051" cy="927100"/>
            <a:chOff x="1087277" y="1623547"/>
            <a:chExt cx="13391552" cy="1646565"/>
          </a:xfrm>
        </p:grpSpPr>
        <p:grpSp>
          <p:nvGrpSpPr>
            <p:cNvPr id="56330" name="组合 12"/>
            <p:cNvGrpSpPr/>
            <p:nvPr/>
          </p:nvGrpSpPr>
          <p:grpSpPr bwMode="auto">
            <a:xfrm>
              <a:off x="1087277" y="1623547"/>
              <a:ext cx="1518813" cy="1532524"/>
              <a:chOff x="1422557" y="1958827"/>
              <a:chExt cx="1518813" cy="1532524"/>
            </a:xfrm>
          </p:grpSpPr>
          <p:sp>
            <p:nvSpPr>
              <p:cNvPr id="23" name="타원 33"/>
              <p:cNvSpPr/>
              <p:nvPr/>
            </p:nvSpPr>
            <p:spPr>
              <a:xfrm>
                <a:off x="1422557" y="1958827"/>
                <a:ext cx="1517657" cy="1533787"/>
              </a:xfrm>
              <a:prstGeom prst="ellipse">
                <a:avLst/>
              </a:prstGeom>
              <a:solidFill>
                <a:srgbClr val="0070C0"/>
              </a:solidFill>
              <a:ln w="76200" cap="flat" cmpd="sng" algn="ctr">
                <a:solidFill>
                  <a:sysClr val="window" lastClr="FFFFFF">
                    <a:lumMod val="85000"/>
                  </a:sysClr>
                </a:solidFill>
                <a:prstDash val="solid"/>
              </a:ln>
              <a:effectLst/>
            </p:spPr>
            <p:txBody>
              <a:bodyPr anchor="ctr"/>
              <a:lstStyle>
                <a:defPPr>
                  <a:defRPr lang="ko-KR">
                    <a:solidFill>
                      <a:sysClr val="window" lastClr="FFFFFF"/>
                    </a:solidFill>
                  </a:defRPr>
                </a:defPPr>
                <a:lvl1pPr marL="0" algn="l" defTabSz="914400" rtl="0" eaLnBrk="1" latinLnBrk="1" hangingPunct="1">
                  <a:defRPr sz="1800" kern="1200">
                    <a:solidFill>
                      <a:sysClr val="window" lastClr="FFFFFF"/>
                    </a:solidFill>
                    <a:latin typeface="等线" panose="02010600030101010101" charset="-122"/>
                    <a:ea typeface="+mn-ea"/>
                    <a:cs typeface="+mn-ea"/>
                  </a:defRPr>
                </a:lvl1pPr>
                <a:lvl2pPr marL="457200" algn="l" defTabSz="914400" rtl="0" eaLnBrk="1" latinLnBrk="1" hangingPunct="1">
                  <a:defRPr sz="1800" kern="1200">
                    <a:solidFill>
                      <a:sysClr val="window" lastClr="FFFFFF"/>
                    </a:solidFill>
                    <a:latin typeface="等线" panose="02010600030101010101" charset="-122"/>
                    <a:ea typeface="+mn-ea"/>
                    <a:cs typeface="+mn-ea"/>
                  </a:defRPr>
                </a:lvl2pPr>
                <a:lvl3pPr marL="914400" algn="l" defTabSz="914400" rtl="0" eaLnBrk="1" latinLnBrk="1" hangingPunct="1">
                  <a:defRPr sz="1800" kern="1200">
                    <a:solidFill>
                      <a:sysClr val="window" lastClr="FFFFFF"/>
                    </a:solidFill>
                    <a:latin typeface="等线" panose="02010600030101010101" charset="-122"/>
                    <a:ea typeface="+mn-ea"/>
                    <a:cs typeface="+mn-ea"/>
                  </a:defRPr>
                </a:lvl3pPr>
                <a:lvl4pPr marL="1371600" algn="l" defTabSz="914400" rtl="0" eaLnBrk="1" latinLnBrk="1" hangingPunct="1">
                  <a:defRPr sz="1800" kern="1200">
                    <a:solidFill>
                      <a:sysClr val="window" lastClr="FFFFFF"/>
                    </a:solidFill>
                    <a:latin typeface="等线" panose="02010600030101010101" charset="-122"/>
                    <a:ea typeface="+mn-ea"/>
                    <a:cs typeface="+mn-ea"/>
                  </a:defRPr>
                </a:lvl4pPr>
                <a:lvl5pPr marL="1828800" algn="l" defTabSz="914400" rtl="0" eaLnBrk="1" latinLnBrk="1" hangingPunct="1">
                  <a:defRPr sz="1800" kern="1200">
                    <a:solidFill>
                      <a:sysClr val="window" lastClr="FFFFFF"/>
                    </a:solidFill>
                    <a:latin typeface="等线" panose="02010600030101010101" charset="-122"/>
                    <a:ea typeface="+mn-ea"/>
                    <a:cs typeface="+mn-ea"/>
                  </a:defRPr>
                </a:lvl5pPr>
                <a:lvl6pPr marL="2286000" algn="l" defTabSz="914400" rtl="0" eaLnBrk="1" latinLnBrk="1" hangingPunct="1">
                  <a:defRPr sz="1800" kern="1200">
                    <a:solidFill>
                      <a:sysClr val="window" lastClr="FFFFFF"/>
                    </a:solidFill>
                    <a:latin typeface="等线" panose="02010600030101010101" charset="-122"/>
                    <a:ea typeface="+mn-ea"/>
                    <a:cs typeface="+mn-ea"/>
                  </a:defRPr>
                </a:lvl6pPr>
                <a:lvl7pPr marL="2743200" algn="l" defTabSz="914400" rtl="0" eaLnBrk="1" latinLnBrk="1" hangingPunct="1">
                  <a:defRPr sz="1800" kern="1200">
                    <a:solidFill>
                      <a:sysClr val="window" lastClr="FFFFFF"/>
                    </a:solidFill>
                    <a:latin typeface="等线" panose="02010600030101010101" charset="-122"/>
                    <a:ea typeface="+mn-ea"/>
                    <a:cs typeface="+mn-ea"/>
                  </a:defRPr>
                </a:lvl7pPr>
                <a:lvl8pPr marL="3200400" algn="l" defTabSz="914400" rtl="0" eaLnBrk="1" latinLnBrk="1" hangingPunct="1">
                  <a:defRPr sz="1800" kern="1200">
                    <a:solidFill>
                      <a:sysClr val="window" lastClr="FFFFFF"/>
                    </a:solidFill>
                    <a:latin typeface="等线" panose="02010600030101010101" charset="-122"/>
                    <a:ea typeface="+mn-ea"/>
                    <a:cs typeface="+mn-ea"/>
                  </a:defRPr>
                </a:lvl8pPr>
                <a:lvl9pPr marL="3657600" algn="l" defTabSz="914400" rtl="0" eaLnBrk="1" latinLnBrk="1" hangingPunct="1">
                  <a:defRPr sz="1800" kern="1200">
                    <a:solidFill>
                      <a:sysClr val="window" lastClr="FFFFFF"/>
                    </a:solidFill>
                    <a:latin typeface="等线" panose="02010600030101010101" charset="-122"/>
                    <a:ea typeface="+mn-ea"/>
                    <a:cs typeface="+mn-ea"/>
                  </a:defRPr>
                </a:lvl9pPr>
              </a:lstStyle>
              <a:p>
                <a:pPr algn="ctr" fontAlgn="auto">
                  <a:spcBef>
                    <a:spcPts val="0"/>
                  </a:spcBef>
                  <a:spcAft>
                    <a:spcPts val="0"/>
                  </a:spcAft>
                  <a:defRPr/>
                </a:pPr>
                <a:endParaRPr lang="ko-KR" altLang="en-US" sz="1350" dirty="0">
                  <a:latin typeface="Malgun Gothic" panose="020B0503020000020004" charset="-127"/>
                  <a:ea typeface="Malgun Gothic" panose="020B0503020000020004" charset="-127"/>
                </a:endParaRPr>
              </a:p>
            </p:txBody>
          </p:sp>
          <p:sp>
            <p:nvSpPr>
              <p:cNvPr id="56333" name="矩形 23"/>
              <p:cNvSpPr>
                <a:spLocks noChangeArrowheads="1"/>
              </p:cNvSpPr>
              <p:nvPr/>
            </p:nvSpPr>
            <p:spPr bwMode="auto">
              <a:xfrm>
                <a:off x="1769308" y="2427610"/>
                <a:ext cx="824858" cy="65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rPr>
                  <a:t>05</a:t>
                </a:r>
                <a:endParaRPr lang="en-US" altLang="zh-CN" b="1">
                  <a:solidFill>
                    <a:srgbClr val="FFFFFF"/>
                  </a:solidFill>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2859187" y="1623547"/>
              <a:ext cx="11619642" cy="1646565"/>
            </a:xfrm>
            <a:prstGeom prst="rect">
              <a:avLst/>
            </a:prstGeom>
            <a:noFill/>
            <a:ln>
              <a:solidFill>
                <a:schemeClr val="tx1">
                  <a:lumMod val="10000"/>
                </a:schemeClr>
              </a:solidFill>
            </a:ln>
          </p:spPr>
          <p:txBody>
            <a:bodyPr>
              <a:spAutoFit/>
            </a:bodyPr>
            <a:lstStyle>
              <a:lvl1pPr marL="342900" indent="-342900" defTabSz="6858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6858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6858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6858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6858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0"/>
                </a:spcBef>
                <a:buFont typeface="Wingdings" panose="05000000000000000000" pitchFamily="2" charset="2"/>
                <a:buChar char="l"/>
                <a:defRPr/>
              </a:pPr>
              <a:r>
                <a:rPr lang="zh-CN" altLang="en-US" sz="190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检验分析结果 </a:t>
              </a:r>
              <a:endParaRPr lang="zh-CN" altLang="zh-CN" sz="190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eaLnBrk="1" hangingPunct="1">
                <a:lnSpc>
                  <a:spcPct val="125000"/>
                </a:lnSpc>
                <a:spcBef>
                  <a:spcPct val="0"/>
                </a:spcBef>
                <a:buFont typeface="Wingdings" panose="05000000000000000000" pitchFamily="2" charset="2"/>
                <a:buChar char="l"/>
                <a:defRPr/>
              </a:pPr>
              <a:r>
                <a:rPr lang="zh-CN" altLang="zh-CN" sz="2400" b="1" noProof="1">
                  <a:solidFill>
                    <a:srgbClr val="000000"/>
                  </a:solidFill>
                  <a:latin typeface="宋体" panose="02010600030101010101" pitchFamily="2" charset="-122"/>
                  <a:ea typeface="微软雅黑" panose="020B0503020204020204" pitchFamily="34" charset="-122"/>
                  <a:cs typeface="宋体" panose="02010600030101010101" pitchFamily="2" charset="-122"/>
                  <a:sym typeface="+mn-ea"/>
                </a:rPr>
                <a:t>△</a:t>
              </a:r>
              <a:r>
                <a:rPr lang="en-US" altLang="zh-CN" sz="180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P=</a:t>
              </a:r>
              <a:r>
                <a:rPr lang="en-US" altLang="zh-CN" sz="190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P</a:t>
              </a:r>
              <a:r>
                <a:rPr lang="en-US" altLang="zh-CN" sz="1900" baseline="-2500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1</a:t>
              </a:r>
              <a:r>
                <a:rPr lang="en-US" altLang="en-US" sz="190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90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P</a:t>
              </a:r>
              <a:r>
                <a:rPr lang="en-US" altLang="zh-CN" sz="1900" baseline="-2500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0</a:t>
              </a:r>
              <a:r>
                <a:rPr lang="en-US" altLang="zh-CN" sz="210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 </a:t>
              </a:r>
              <a:r>
                <a:rPr lang="en-US" altLang="zh-CN" sz="2100" b="1" noProof="1">
                  <a:solidFill>
                    <a:srgbClr val="000000"/>
                  </a:solidFill>
                  <a:latin typeface="宋体" panose="02010600030101010101" pitchFamily="2" charset="-122"/>
                  <a:ea typeface="微软雅黑" panose="020B0503020204020204" pitchFamily="34" charset="-122"/>
                  <a:cs typeface="宋体" panose="02010600030101010101" pitchFamily="2" charset="-122"/>
                  <a:sym typeface="+mn-ea"/>
                </a:rPr>
                <a:t>△P</a:t>
              </a:r>
              <a:r>
                <a:rPr lang="en-US" altLang="zh-CN" sz="1900" baseline="-2500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a:t>
              </a:r>
              <a:r>
                <a:rPr lang="en-US" altLang="zh-CN" sz="2100" b="1" noProof="1">
                  <a:solidFill>
                    <a:srgbClr val="000000"/>
                  </a:solidFill>
                  <a:latin typeface="宋体" panose="02010600030101010101" pitchFamily="2" charset="-122"/>
                  <a:ea typeface="微软雅黑" panose="020B0503020204020204" pitchFamily="34" charset="-122"/>
                  <a:cs typeface="宋体" panose="02010600030101010101" pitchFamily="2" charset="-122"/>
                  <a:sym typeface="+mn-ea"/>
                </a:rPr>
                <a:t>+△P</a:t>
              </a:r>
              <a:r>
                <a:rPr lang="en-US" altLang="zh-CN" sz="1900" baseline="-2500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B</a:t>
              </a:r>
              <a:r>
                <a:rPr lang="en-US" altLang="zh-CN" sz="2100" b="1" noProof="1">
                  <a:solidFill>
                    <a:srgbClr val="000000"/>
                  </a:solidFill>
                  <a:latin typeface="宋体" panose="02010600030101010101" pitchFamily="2" charset="-122"/>
                  <a:ea typeface="微软雅黑" panose="020B0503020204020204" pitchFamily="34" charset="-122"/>
                  <a:cs typeface="宋体" panose="02010600030101010101" pitchFamily="2" charset="-122"/>
                  <a:sym typeface="+mn-ea"/>
                </a:rPr>
                <a:t>+△P</a:t>
              </a:r>
              <a:r>
                <a:rPr lang="en-US" altLang="zh-CN" sz="1900" baseline="-2500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C</a:t>
              </a:r>
              <a:endParaRPr lang="en-US" altLang="en-US" sz="2000" noProof="1">
                <a:solidFill>
                  <a:srgbClr val="000000"/>
                </a:solidFill>
                <a:latin typeface="宋体" panose="02010600030101010101" pitchFamily="2" charset="-122"/>
                <a:ea typeface="微软雅黑" panose="020B0503020204020204" pitchFamily="34" charset="-122"/>
                <a:cs typeface="宋体" panose="02010600030101010101" pitchFamily="2" charset="-122"/>
              </a:endParaRPr>
            </a:p>
          </p:txBody>
        </p:sp>
      </p:gr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22" descr="图片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417" y="3614738"/>
            <a:ext cx="327660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比率分析法与因素分析法</a:t>
            </a:r>
            <a:endPar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50000"/>
              </a:lnSpc>
            </a:pPr>
            <a:endPar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 name="组合 12"/>
          <p:cNvGrpSpPr/>
          <p:nvPr/>
        </p:nvGrpSpPr>
        <p:grpSpPr>
          <a:xfrm>
            <a:off x="134561" y="110625"/>
            <a:ext cx="489803" cy="346988"/>
            <a:chOff x="4882149" y="3025052"/>
            <a:chExt cx="489013" cy="461905"/>
          </a:xfrm>
          <a:solidFill>
            <a:schemeClr val="accent1"/>
          </a:solidFill>
        </p:grpSpPr>
        <p:sp>
          <p:nvSpPr>
            <p:cNvPr id="14"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5"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7"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8"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9"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0"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57349" name="直接连接符 20"/>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直接连接符 21"/>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1018117" y="898525"/>
            <a:ext cx="2350323" cy="523220"/>
          </a:xfrm>
          <a:prstGeom prst="rect">
            <a:avLst/>
          </a:prstGeom>
        </p:spPr>
        <p:txBody>
          <a:bodyPr wrap="none">
            <a:spAutoFit/>
          </a:bodyPr>
          <a:lstStyle/>
          <a:p>
            <a:pPr eaLnBrk="1" hangingPunct="1">
              <a:defRPr/>
            </a:pPr>
            <a:r>
              <a:rPr lang="en-US" altLang="zh-CN" sz="2800" b="1" noProof="1" smtClean="0">
                <a:solidFill>
                  <a:schemeClr val="accent6">
                    <a:lumMod val="50000"/>
                  </a:schemeClr>
                </a:solidFill>
                <a:latin typeface="+mn-ea"/>
                <a:ea typeface="+mn-ea"/>
              </a:rPr>
              <a:t>3.</a:t>
            </a:r>
            <a:r>
              <a:rPr lang="zh-CN" altLang="en-US" sz="2800" b="1" noProof="1" smtClean="0">
                <a:solidFill>
                  <a:schemeClr val="accent6">
                    <a:lumMod val="50000"/>
                  </a:schemeClr>
                </a:solidFill>
                <a:latin typeface="+mn-ea"/>
                <a:ea typeface="+mn-ea"/>
              </a:rPr>
              <a:t>因素分析法</a:t>
            </a:r>
            <a:endParaRPr lang="zh-CN" altLang="en-US" sz="2800" b="1" noProof="1">
              <a:solidFill>
                <a:schemeClr val="accent6">
                  <a:lumMod val="50000"/>
                </a:schemeClr>
              </a:solidFill>
              <a:latin typeface="+mn-ea"/>
              <a:ea typeface="+mn-ea"/>
            </a:endParaRPr>
          </a:p>
        </p:txBody>
      </p:sp>
      <p:sp>
        <p:nvSpPr>
          <p:cNvPr id="57352" name="文本框 7"/>
          <p:cNvSpPr txBox="1">
            <a:spLocks noChangeArrowheads="1"/>
          </p:cNvSpPr>
          <p:nvPr/>
        </p:nvSpPr>
        <p:spPr bwMode="auto">
          <a:xfrm>
            <a:off x="1136651" y="1624014"/>
            <a:ext cx="47773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2400">
                <a:solidFill>
                  <a:srgbClr val="000000"/>
                </a:solidFill>
                <a:latin typeface="宋体" panose="02010600030101010101" pitchFamily="2" charset="-122"/>
              </a:rPr>
              <a:t>差额分析法</a:t>
            </a:r>
            <a:endParaRPr lang="zh-CN" altLang="en-US" sz="2400">
              <a:solidFill>
                <a:srgbClr val="000000"/>
              </a:solidFill>
              <a:latin typeface="宋体" panose="02010600030101010101" pitchFamily="2" charset="-122"/>
            </a:endParaRPr>
          </a:p>
        </p:txBody>
      </p:sp>
      <p:sp>
        <p:nvSpPr>
          <p:cNvPr id="12" name="文本框 11"/>
          <p:cNvSpPr txBox="1"/>
          <p:nvPr/>
        </p:nvSpPr>
        <p:spPr>
          <a:xfrm>
            <a:off x="3862918" y="3781425"/>
            <a:ext cx="7342716" cy="2122488"/>
          </a:xfrm>
          <a:prstGeom prst="rect">
            <a:avLst/>
          </a:prstGeom>
          <a:noFill/>
          <a:ln>
            <a:solidFill>
              <a:schemeClr val="tx2"/>
            </a:solidFill>
          </a:ln>
        </p:spPr>
        <p:txBody>
          <a:bodyPr>
            <a:spAutoFit/>
          </a:bodyPr>
          <a:lstStyle/>
          <a:p>
            <a:pPr marL="285750" indent="-285750" defTabSz="685800" eaLnBrk="1" hangingPunct="1">
              <a:lnSpc>
                <a:spcPct val="150000"/>
              </a:lnSpc>
              <a:spcBef>
                <a:spcPct val="20000"/>
              </a:spcBef>
              <a:buFont typeface="Wingdings" panose="05000000000000000000" charset="0"/>
              <a:buChar char="l"/>
              <a:defRPr/>
            </a:pPr>
            <a:r>
              <a:rPr lang="zh-CN" altLang="en-US" sz="2000" noProof="1">
                <a:solidFill>
                  <a:sysClr val="windowText" lastClr="000000"/>
                </a:solidFill>
                <a:latin typeface="+mn-ea"/>
                <a:ea typeface="+mn-ea"/>
                <a:cs typeface="+mn-ea"/>
                <a:sym typeface="+mn-ea"/>
              </a:rPr>
              <a:t>计算公式如下：</a:t>
            </a:r>
            <a:endParaRPr lang="zh-CN" altLang="en-US" sz="2000" noProof="1">
              <a:latin typeface="+mn-ea"/>
              <a:ea typeface="+mn-ea"/>
              <a:cs typeface="+mn-ea"/>
            </a:endParaRPr>
          </a:p>
          <a:p>
            <a:pPr defTabSz="685800" eaLnBrk="1" hangingPunct="1">
              <a:lnSpc>
                <a:spcPct val="150000"/>
              </a:lnSpc>
              <a:spcBef>
                <a:spcPct val="20000"/>
              </a:spcBef>
              <a:defRPr/>
            </a:pPr>
            <a:r>
              <a:rPr lang="en-US" altLang="zh-CN" sz="2000" noProof="1">
                <a:solidFill>
                  <a:sysClr val="windowText" lastClr="000000"/>
                </a:solidFill>
                <a:latin typeface="+mn-ea"/>
                <a:ea typeface="+mn-ea"/>
                <a:cs typeface="+mn-ea"/>
                <a:sym typeface="+mn-ea"/>
              </a:rPr>
              <a:t>A</a:t>
            </a:r>
            <a:r>
              <a:rPr lang="zh-CN" altLang="en-US" sz="2000" noProof="1">
                <a:solidFill>
                  <a:sysClr val="windowText" lastClr="000000"/>
                </a:solidFill>
                <a:latin typeface="+mn-ea"/>
                <a:ea typeface="+mn-ea"/>
                <a:cs typeface="+mn-ea"/>
                <a:sym typeface="+mn-ea"/>
              </a:rPr>
              <a:t>因素变动对</a:t>
            </a:r>
            <a:r>
              <a:rPr lang="en-US" altLang="zh-CN" sz="2000" noProof="1">
                <a:solidFill>
                  <a:sysClr val="windowText" lastClr="000000"/>
                </a:solidFill>
                <a:latin typeface="+mn-ea"/>
                <a:ea typeface="+mn-ea"/>
                <a:cs typeface="+mn-ea"/>
                <a:sym typeface="+mn-ea"/>
              </a:rPr>
              <a:t>P</a:t>
            </a:r>
            <a:r>
              <a:rPr lang="zh-CN" altLang="en-US" sz="2000" noProof="1">
                <a:solidFill>
                  <a:sysClr val="windowText" lastClr="000000"/>
                </a:solidFill>
                <a:latin typeface="+mn-ea"/>
                <a:ea typeface="+mn-ea"/>
                <a:cs typeface="+mn-ea"/>
                <a:sym typeface="+mn-ea"/>
              </a:rPr>
              <a:t>指标的影响</a:t>
            </a:r>
            <a:r>
              <a:rPr lang="en-US" altLang="zh-CN" sz="2000" noProof="1">
                <a:solidFill>
                  <a:sysClr val="windowText" lastClr="000000"/>
                </a:solidFill>
                <a:latin typeface="+mn-ea"/>
                <a:ea typeface="+mn-ea"/>
                <a:cs typeface="+mn-ea"/>
                <a:sym typeface="+mn-ea"/>
              </a:rPr>
              <a:t>: </a:t>
            </a:r>
            <a:r>
              <a:rPr lang="zh-CN" altLang="en-US" sz="2000" noProof="1">
                <a:solidFill>
                  <a:prstClr val="black"/>
                </a:solidFill>
                <a:latin typeface="+mn-ea"/>
                <a:ea typeface="+mn-ea"/>
                <a:cs typeface="+mn-ea"/>
                <a:sym typeface="+mn-ea"/>
              </a:rPr>
              <a:t>（</a:t>
            </a:r>
            <a:r>
              <a:rPr lang="en-US" altLang="zh-CN" sz="2000" noProof="1">
                <a:solidFill>
                  <a:prstClr val="black"/>
                </a:solidFill>
                <a:latin typeface="+mn-ea"/>
                <a:ea typeface="+mn-ea"/>
                <a:cs typeface="+mn-ea"/>
                <a:sym typeface="+mn-ea"/>
              </a:rPr>
              <a:t>A</a:t>
            </a:r>
            <a:r>
              <a:rPr lang="zh-CN" altLang="en-US" sz="2000" baseline="-25000" noProof="1">
                <a:solidFill>
                  <a:prstClr val="black"/>
                </a:solidFill>
                <a:latin typeface="+mn-ea"/>
                <a:ea typeface="+mn-ea"/>
                <a:cs typeface="+mn-ea"/>
                <a:sym typeface="+mn-ea"/>
              </a:rPr>
              <a:t>1</a:t>
            </a:r>
            <a:r>
              <a:rPr lang="en-US" altLang="zh-CN" sz="2000" noProof="1">
                <a:solidFill>
                  <a:prstClr val="black"/>
                </a:solidFill>
                <a:latin typeface="+mn-ea"/>
                <a:ea typeface="+mn-ea"/>
                <a:cs typeface="+mn-ea"/>
                <a:sym typeface="+mn-ea"/>
              </a:rPr>
              <a:t>-A</a:t>
            </a:r>
            <a:r>
              <a:rPr lang="en-US" altLang="zh-CN" sz="2000" baseline="-25000" noProof="1">
                <a:solidFill>
                  <a:prstClr val="black"/>
                </a:solidFill>
                <a:latin typeface="+mn-ea"/>
                <a:ea typeface="+mn-ea"/>
                <a:cs typeface="+mn-ea"/>
                <a:sym typeface="+mn-ea"/>
              </a:rPr>
              <a:t>0</a:t>
            </a:r>
            <a:r>
              <a:rPr lang="zh-CN" altLang="en-US" sz="2000" noProof="1">
                <a:solidFill>
                  <a:prstClr val="black"/>
                </a:solidFill>
                <a:latin typeface="+mn-ea"/>
                <a:ea typeface="+mn-ea"/>
                <a:cs typeface="+mn-ea"/>
                <a:sym typeface="+mn-ea"/>
              </a:rPr>
              <a:t>）×</a:t>
            </a:r>
            <a:r>
              <a:rPr lang="en-US" altLang="zh-CN" sz="2000" noProof="1">
                <a:solidFill>
                  <a:prstClr val="black"/>
                </a:solidFill>
                <a:latin typeface="+mn-ea"/>
                <a:ea typeface="+mn-ea"/>
                <a:cs typeface="+mn-ea"/>
                <a:sym typeface="+mn-ea"/>
              </a:rPr>
              <a:t>B</a:t>
            </a:r>
            <a:r>
              <a:rPr lang="zh-CN" altLang="en-US" sz="2000" baseline="-25000" noProof="1">
                <a:solidFill>
                  <a:prstClr val="black"/>
                </a:solidFill>
                <a:latin typeface="+mn-ea"/>
                <a:ea typeface="+mn-ea"/>
                <a:cs typeface="+mn-ea"/>
                <a:sym typeface="+mn-ea"/>
              </a:rPr>
              <a:t>0</a:t>
            </a:r>
            <a:r>
              <a:rPr lang="zh-CN" altLang="en-US" sz="2000" noProof="1">
                <a:solidFill>
                  <a:prstClr val="black"/>
                </a:solidFill>
                <a:latin typeface="+mn-ea"/>
                <a:ea typeface="+mn-ea"/>
                <a:cs typeface="+mn-ea"/>
                <a:sym typeface="+mn-ea"/>
              </a:rPr>
              <a:t>×</a:t>
            </a:r>
            <a:r>
              <a:rPr lang="en-US" altLang="zh-CN" sz="2000" noProof="1">
                <a:solidFill>
                  <a:prstClr val="black"/>
                </a:solidFill>
                <a:latin typeface="+mn-ea"/>
                <a:ea typeface="+mn-ea"/>
                <a:cs typeface="+mn-ea"/>
                <a:sym typeface="+mn-ea"/>
              </a:rPr>
              <a:t>C</a:t>
            </a:r>
            <a:r>
              <a:rPr lang="zh-CN" altLang="en-US" sz="2000" baseline="-25000" noProof="1">
                <a:solidFill>
                  <a:prstClr val="black"/>
                </a:solidFill>
                <a:latin typeface="+mn-ea"/>
                <a:ea typeface="+mn-ea"/>
                <a:cs typeface="+mn-ea"/>
                <a:sym typeface="+mn-ea"/>
              </a:rPr>
              <a:t>0 </a:t>
            </a:r>
            <a:r>
              <a:rPr lang="zh-CN" altLang="en-US" sz="2000" noProof="1">
                <a:solidFill>
                  <a:sysClr val="windowText" lastClr="000000"/>
                </a:solidFill>
                <a:latin typeface="+mn-ea"/>
                <a:ea typeface="+mn-ea"/>
                <a:cs typeface="+mn-ea"/>
                <a:sym typeface="+mn-ea"/>
              </a:rPr>
              <a:t>  </a:t>
            </a:r>
            <a:endParaRPr lang="zh-CN" altLang="en-US" sz="2000" noProof="1">
              <a:solidFill>
                <a:sysClr val="windowText" lastClr="000000"/>
              </a:solidFill>
              <a:latin typeface="+mn-ea"/>
              <a:ea typeface="+mn-ea"/>
              <a:cs typeface="+mn-ea"/>
              <a:sym typeface="+mn-ea"/>
            </a:endParaRPr>
          </a:p>
          <a:p>
            <a:pPr defTabSz="685800" eaLnBrk="1" hangingPunct="1">
              <a:lnSpc>
                <a:spcPct val="150000"/>
              </a:lnSpc>
              <a:spcBef>
                <a:spcPct val="20000"/>
              </a:spcBef>
              <a:defRPr/>
            </a:pPr>
            <a:r>
              <a:rPr lang="en-US" altLang="zh-CN" sz="2000" noProof="1">
                <a:solidFill>
                  <a:sysClr val="windowText" lastClr="000000"/>
                </a:solidFill>
                <a:latin typeface="+mn-ea"/>
                <a:ea typeface="+mn-ea"/>
                <a:cs typeface="+mn-ea"/>
                <a:sym typeface="+mn-ea"/>
              </a:rPr>
              <a:t>B</a:t>
            </a:r>
            <a:r>
              <a:rPr lang="zh-CN" altLang="en-US" sz="2000" noProof="1">
                <a:solidFill>
                  <a:sysClr val="windowText" lastClr="000000"/>
                </a:solidFill>
                <a:latin typeface="+mn-ea"/>
                <a:ea typeface="+mn-ea"/>
                <a:cs typeface="+mn-ea"/>
                <a:sym typeface="+mn-ea"/>
              </a:rPr>
              <a:t>因素变动对</a:t>
            </a:r>
            <a:r>
              <a:rPr lang="en-US" altLang="zh-CN" sz="2000" noProof="1">
                <a:solidFill>
                  <a:sysClr val="windowText" lastClr="000000"/>
                </a:solidFill>
                <a:latin typeface="+mn-ea"/>
                <a:ea typeface="+mn-ea"/>
                <a:cs typeface="+mn-ea"/>
                <a:sym typeface="+mn-ea"/>
              </a:rPr>
              <a:t>P</a:t>
            </a:r>
            <a:r>
              <a:rPr lang="zh-CN" altLang="en-US" sz="2000" noProof="1">
                <a:solidFill>
                  <a:sysClr val="windowText" lastClr="000000"/>
                </a:solidFill>
                <a:latin typeface="+mn-ea"/>
                <a:ea typeface="+mn-ea"/>
                <a:cs typeface="+mn-ea"/>
                <a:sym typeface="+mn-ea"/>
              </a:rPr>
              <a:t>指标的影响</a:t>
            </a:r>
            <a:r>
              <a:rPr lang="en-US" altLang="zh-CN" sz="2000" noProof="1">
                <a:solidFill>
                  <a:sysClr val="windowText" lastClr="000000"/>
                </a:solidFill>
                <a:latin typeface="+mn-ea"/>
                <a:ea typeface="+mn-ea"/>
                <a:cs typeface="+mn-ea"/>
                <a:sym typeface="+mn-ea"/>
              </a:rPr>
              <a:t>: </a:t>
            </a:r>
            <a:r>
              <a:rPr lang="en-US" altLang="zh-CN" sz="2000" noProof="1">
                <a:solidFill>
                  <a:prstClr val="black"/>
                </a:solidFill>
                <a:latin typeface="+mn-ea"/>
                <a:ea typeface="+mn-ea"/>
                <a:cs typeface="+mn-ea"/>
                <a:sym typeface="+mn-ea"/>
              </a:rPr>
              <a:t>A</a:t>
            </a:r>
            <a:r>
              <a:rPr lang="en-US" altLang="zh-CN" sz="2000" baseline="-25000" noProof="1">
                <a:solidFill>
                  <a:prstClr val="black"/>
                </a:solidFill>
                <a:latin typeface="+mn-ea"/>
                <a:ea typeface="+mn-ea"/>
                <a:cs typeface="+mn-ea"/>
                <a:sym typeface="+mn-ea"/>
              </a:rPr>
              <a:t>1</a:t>
            </a:r>
            <a:r>
              <a:rPr lang="zh-CN" altLang="en-US" sz="2000" noProof="1">
                <a:solidFill>
                  <a:prstClr val="black"/>
                </a:solidFill>
                <a:latin typeface="+mn-ea"/>
                <a:ea typeface="+mn-ea"/>
                <a:cs typeface="+mn-ea"/>
                <a:sym typeface="+mn-ea"/>
              </a:rPr>
              <a:t>×（</a:t>
            </a:r>
            <a:r>
              <a:rPr lang="en-US" altLang="zh-CN" sz="2000" noProof="1">
                <a:solidFill>
                  <a:prstClr val="black"/>
                </a:solidFill>
                <a:latin typeface="+mn-ea"/>
                <a:ea typeface="+mn-ea"/>
                <a:cs typeface="+mn-ea"/>
                <a:sym typeface="+mn-ea"/>
              </a:rPr>
              <a:t>B</a:t>
            </a:r>
            <a:r>
              <a:rPr lang="zh-CN" altLang="en-US" sz="2000" baseline="-25000" noProof="1">
                <a:solidFill>
                  <a:prstClr val="black"/>
                </a:solidFill>
                <a:latin typeface="+mn-ea"/>
                <a:ea typeface="+mn-ea"/>
                <a:cs typeface="+mn-ea"/>
                <a:sym typeface="+mn-ea"/>
              </a:rPr>
              <a:t>1</a:t>
            </a:r>
            <a:r>
              <a:rPr lang="en-US" altLang="zh-CN" sz="2000" noProof="1">
                <a:solidFill>
                  <a:prstClr val="black"/>
                </a:solidFill>
                <a:latin typeface="+mn-ea"/>
                <a:ea typeface="+mn-ea"/>
                <a:cs typeface="+mn-ea"/>
                <a:sym typeface="+mn-ea"/>
              </a:rPr>
              <a:t>-B</a:t>
            </a:r>
            <a:r>
              <a:rPr lang="en-US" altLang="zh-CN" sz="2000" baseline="-25000" noProof="1">
                <a:solidFill>
                  <a:prstClr val="black"/>
                </a:solidFill>
                <a:latin typeface="+mn-ea"/>
                <a:ea typeface="+mn-ea"/>
                <a:cs typeface="+mn-ea"/>
                <a:sym typeface="+mn-ea"/>
              </a:rPr>
              <a:t>0</a:t>
            </a:r>
            <a:r>
              <a:rPr lang="zh-CN" altLang="en-US" sz="2000" noProof="1">
                <a:solidFill>
                  <a:prstClr val="black"/>
                </a:solidFill>
                <a:latin typeface="+mn-ea"/>
                <a:ea typeface="+mn-ea"/>
                <a:cs typeface="+mn-ea"/>
                <a:sym typeface="+mn-ea"/>
              </a:rPr>
              <a:t>）×</a:t>
            </a:r>
            <a:r>
              <a:rPr lang="en-US" altLang="zh-CN" sz="2000" noProof="1">
                <a:solidFill>
                  <a:prstClr val="black"/>
                </a:solidFill>
                <a:latin typeface="+mn-ea"/>
                <a:ea typeface="+mn-ea"/>
                <a:cs typeface="+mn-ea"/>
                <a:sym typeface="+mn-ea"/>
              </a:rPr>
              <a:t>C</a:t>
            </a:r>
            <a:r>
              <a:rPr lang="zh-CN" altLang="en-US" sz="2000" baseline="-25000" noProof="1">
                <a:solidFill>
                  <a:prstClr val="black"/>
                </a:solidFill>
                <a:latin typeface="+mn-ea"/>
                <a:ea typeface="+mn-ea"/>
                <a:cs typeface="+mn-ea"/>
                <a:sym typeface="+mn-ea"/>
              </a:rPr>
              <a:t>0 </a:t>
            </a:r>
            <a:r>
              <a:rPr lang="zh-CN" altLang="en-US" sz="2000" noProof="1">
                <a:solidFill>
                  <a:sysClr val="windowText" lastClr="000000"/>
                </a:solidFill>
                <a:latin typeface="+mn-ea"/>
                <a:ea typeface="+mn-ea"/>
                <a:cs typeface="+mn-ea"/>
                <a:sym typeface="+mn-ea"/>
              </a:rPr>
              <a:t>  </a:t>
            </a:r>
            <a:endParaRPr lang="zh-CN" altLang="en-US" sz="2000" noProof="1">
              <a:solidFill>
                <a:sysClr val="windowText" lastClr="000000"/>
              </a:solidFill>
              <a:latin typeface="+mn-ea"/>
              <a:ea typeface="+mn-ea"/>
              <a:cs typeface="+mn-ea"/>
              <a:sym typeface="+mn-ea"/>
            </a:endParaRPr>
          </a:p>
          <a:p>
            <a:pPr defTabSz="685800" eaLnBrk="1" hangingPunct="1">
              <a:lnSpc>
                <a:spcPct val="150000"/>
              </a:lnSpc>
              <a:spcBef>
                <a:spcPct val="20000"/>
              </a:spcBef>
              <a:defRPr/>
            </a:pPr>
            <a:r>
              <a:rPr lang="en-US" altLang="zh-CN" sz="2000" noProof="1">
                <a:solidFill>
                  <a:sysClr val="windowText" lastClr="000000"/>
                </a:solidFill>
                <a:latin typeface="+mn-ea"/>
                <a:ea typeface="+mn-ea"/>
                <a:cs typeface="+mn-ea"/>
                <a:sym typeface="+mn-ea"/>
              </a:rPr>
              <a:t>C</a:t>
            </a:r>
            <a:r>
              <a:rPr lang="zh-CN" altLang="en-US" sz="2000" noProof="1">
                <a:solidFill>
                  <a:sysClr val="windowText" lastClr="000000"/>
                </a:solidFill>
                <a:latin typeface="+mn-ea"/>
                <a:ea typeface="+mn-ea"/>
                <a:cs typeface="+mn-ea"/>
                <a:sym typeface="+mn-ea"/>
              </a:rPr>
              <a:t>因素变动对</a:t>
            </a:r>
            <a:r>
              <a:rPr lang="en-US" altLang="zh-CN" sz="2000" noProof="1">
                <a:solidFill>
                  <a:sysClr val="windowText" lastClr="000000"/>
                </a:solidFill>
                <a:latin typeface="+mn-ea"/>
                <a:ea typeface="+mn-ea"/>
                <a:cs typeface="+mn-ea"/>
                <a:sym typeface="+mn-ea"/>
              </a:rPr>
              <a:t>P</a:t>
            </a:r>
            <a:r>
              <a:rPr lang="zh-CN" altLang="en-US" sz="2000" noProof="1">
                <a:solidFill>
                  <a:sysClr val="windowText" lastClr="000000"/>
                </a:solidFill>
                <a:latin typeface="+mn-ea"/>
                <a:ea typeface="+mn-ea"/>
                <a:cs typeface="+mn-ea"/>
                <a:sym typeface="+mn-ea"/>
              </a:rPr>
              <a:t>指标的影响</a:t>
            </a:r>
            <a:r>
              <a:rPr lang="en-US" altLang="zh-CN" sz="2000" noProof="1">
                <a:solidFill>
                  <a:sysClr val="windowText" lastClr="000000"/>
                </a:solidFill>
                <a:latin typeface="+mn-ea"/>
                <a:ea typeface="+mn-ea"/>
                <a:cs typeface="+mn-ea"/>
                <a:sym typeface="+mn-ea"/>
              </a:rPr>
              <a:t>: </a:t>
            </a:r>
            <a:r>
              <a:rPr lang="en-US" altLang="zh-CN" sz="2000" noProof="1">
                <a:solidFill>
                  <a:prstClr val="black"/>
                </a:solidFill>
                <a:latin typeface="+mn-ea"/>
                <a:ea typeface="+mn-ea"/>
                <a:cs typeface="+mn-ea"/>
                <a:sym typeface="+mn-ea"/>
              </a:rPr>
              <a:t>A</a:t>
            </a:r>
            <a:r>
              <a:rPr lang="en-US" altLang="zh-CN" sz="2000" baseline="-25000" noProof="1">
                <a:solidFill>
                  <a:prstClr val="black"/>
                </a:solidFill>
                <a:latin typeface="+mn-ea"/>
                <a:ea typeface="+mn-ea"/>
                <a:cs typeface="+mn-ea"/>
                <a:sym typeface="+mn-ea"/>
              </a:rPr>
              <a:t>1</a:t>
            </a:r>
            <a:r>
              <a:rPr lang="zh-CN" altLang="en-US" sz="2000" noProof="1">
                <a:solidFill>
                  <a:prstClr val="black"/>
                </a:solidFill>
                <a:latin typeface="+mn-ea"/>
                <a:ea typeface="+mn-ea"/>
                <a:cs typeface="+mn-ea"/>
                <a:sym typeface="+mn-ea"/>
              </a:rPr>
              <a:t>×</a:t>
            </a:r>
            <a:r>
              <a:rPr lang="en-US" altLang="zh-CN" sz="2000" noProof="1">
                <a:solidFill>
                  <a:prstClr val="black"/>
                </a:solidFill>
                <a:latin typeface="+mn-ea"/>
                <a:ea typeface="+mn-ea"/>
                <a:cs typeface="+mn-ea"/>
                <a:sym typeface="+mn-ea"/>
              </a:rPr>
              <a:t>B</a:t>
            </a:r>
            <a:r>
              <a:rPr lang="en-US" altLang="zh-CN" sz="2000" baseline="-25000" noProof="1">
                <a:solidFill>
                  <a:prstClr val="black"/>
                </a:solidFill>
                <a:latin typeface="+mn-ea"/>
                <a:ea typeface="+mn-ea"/>
                <a:cs typeface="+mn-ea"/>
                <a:sym typeface="+mn-ea"/>
              </a:rPr>
              <a:t>1</a:t>
            </a:r>
            <a:r>
              <a:rPr lang="zh-CN" altLang="en-US" sz="2000" baseline="-25000" noProof="1">
                <a:solidFill>
                  <a:prstClr val="black"/>
                </a:solidFill>
                <a:latin typeface="+mn-ea"/>
                <a:ea typeface="+mn-ea"/>
                <a:cs typeface="+mn-ea"/>
                <a:sym typeface="+mn-ea"/>
              </a:rPr>
              <a:t> </a:t>
            </a:r>
            <a:r>
              <a:rPr lang="zh-CN" altLang="en-US" sz="2000" noProof="1">
                <a:solidFill>
                  <a:prstClr val="black"/>
                </a:solidFill>
                <a:latin typeface="+mn-ea"/>
                <a:ea typeface="+mn-ea"/>
                <a:cs typeface="+mn-ea"/>
                <a:sym typeface="+mn-ea"/>
              </a:rPr>
              <a:t>×（</a:t>
            </a:r>
            <a:r>
              <a:rPr lang="en-US" altLang="zh-CN" sz="2000" noProof="1">
                <a:solidFill>
                  <a:prstClr val="black"/>
                </a:solidFill>
                <a:latin typeface="+mn-ea"/>
                <a:ea typeface="+mn-ea"/>
                <a:cs typeface="+mn-ea"/>
                <a:sym typeface="+mn-ea"/>
              </a:rPr>
              <a:t>C</a:t>
            </a:r>
            <a:r>
              <a:rPr lang="zh-CN" altLang="en-US" sz="2000" baseline="-25000" noProof="1">
                <a:solidFill>
                  <a:prstClr val="black"/>
                </a:solidFill>
                <a:latin typeface="+mn-ea"/>
                <a:ea typeface="+mn-ea"/>
                <a:cs typeface="+mn-ea"/>
                <a:sym typeface="+mn-ea"/>
              </a:rPr>
              <a:t>1</a:t>
            </a:r>
            <a:r>
              <a:rPr lang="en-US" altLang="zh-CN" sz="2000" noProof="1">
                <a:solidFill>
                  <a:prstClr val="black"/>
                </a:solidFill>
                <a:latin typeface="+mn-ea"/>
                <a:ea typeface="+mn-ea"/>
                <a:cs typeface="+mn-ea"/>
                <a:sym typeface="+mn-ea"/>
              </a:rPr>
              <a:t>-C</a:t>
            </a:r>
            <a:r>
              <a:rPr lang="en-US" altLang="zh-CN" sz="2000" baseline="-25000" noProof="1">
                <a:solidFill>
                  <a:prstClr val="black"/>
                </a:solidFill>
                <a:latin typeface="+mn-ea"/>
                <a:ea typeface="+mn-ea"/>
                <a:cs typeface="+mn-ea"/>
                <a:sym typeface="+mn-ea"/>
              </a:rPr>
              <a:t>0</a:t>
            </a:r>
            <a:r>
              <a:rPr lang="zh-CN" altLang="en-US" sz="2000" noProof="1">
                <a:solidFill>
                  <a:prstClr val="black"/>
                </a:solidFill>
                <a:latin typeface="+mn-ea"/>
                <a:ea typeface="+mn-ea"/>
                <a:cs typeface="+mn-ea"/>
                <a:sym typeface="+mn-ea"/>
              </a:rPr>
              <a:t>）</a:t>
            </a:r>
            <a:endParaRPr lang="en-US" altLang="zh-CN" sz="2000" b="1" noProof="1">
              <a:solidFill>
                <a:schemeClr val="tx1">
                  <a:lumMod val="10000"/>
                </a:schemeClr>
              </a:solidFill>
              <a:latin typeface="+mn-ea"/>
              <a:ea typeface="+mn-ea"/>
              <a:cs typeface="+mn-ea"/>
              <a:sym typeface="+mn-ea"/>
            </a:endParaRPr>
          </a:p>
        </p:txBody>
      </p:sp>
      <p:sp>
        <p:nvSpPr>
          <p:cNvPr id="57354" name="文本框 99"/>
          <p:cNvSpPr txBox="1">
            <a:spLocks noChangeArrowheads="1"/>
          </p:cNvSpPr>
          <p:nvPr/>
        </p:nvSpPr>
        <p:spPr bwMode="auto">
          <a:xfrm>
            <a:off x="1136651" y="2084388"/>
            <a:ext cx="10068983"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zh-CN" sz="2400">
                <a:solidFill>
                  <a:srgbClr val="000000"/>
                </a:solidFill>
                <a:latin typeface="宋体" panose="02010600030101010101" pitchFamily="2" charset="-122"/>
              </a:rPr>
              <a:t>差额分析法是连环替代法的一种简化形式。它是利用各因素的比较值与基准值之间的差额，来计算各因素对分析指标的影响。</a:t>
            </a:r>
            <a:endParaRPr lang="zh-CN" altLang="en-US" sz="2400">
              <a:solidFill>
                <a:srgbClr val="000000"/>
              </a:solidFill>
              <a:latin typeface="宋体" panose="02010600030101010101" pitchFamily="2" charset="-122"/>
            </a:endParaRP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 presetClass="entr" presetSubtype="2"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1+#ppt_w/2"/>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6"/>
          <p:cNvSpPr>
            <a:spLocks noChangeShapeType="1"/>
          </p:cNvSpPr>
          <p:nvPr/>
        </p:nvSpPr>
        <p:spPr bwMode="auto">
          <a:xfrm flipV="1">
            <a:off x="0" y="419100"/>
            <a:ext cx="3600451" cy="0"/>
          </a:xfrm>
          <a:prstGeom prst="line">
            <a:avLst/>
          </a:prstGeom>
          <a:noFill/>
          <a:ln w="12700">
            <a:solidFill>
              <a:schemeClr val="accent6">
                <a:lumMod val="50000"/>
              </a:schemeClr>
            </a:solidFill>
            <a:round/>
          </a:ln>
          <a:effectLst/>
        </p:spPr>
        <p:txBody>
          <a:bodyPr lIns="121909" tIns="60954" rIns="121909" bIns="60954"/>
          <a:lstStyle/>
          <a:p>
            <a:pPr eaLnBrk="1" fontAlgn="auto" hangingPunct="1">
              <a:spcBef>
                <a:spcPts val="0"/>
              </a:spcBef>
              <a:spcAft>
                <a:spcPts val="0"/>
              </a:spcAft>
              <a:defRPr/>
            </a:pPr>
            <a:endParaRPr lang="zh-CN" altLang="en-US" sz="100" noProof="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Line 6"/>
          <p:cNvSpPr>
            <a:spLocks noChangeShapeType="1"/>
          </p:cNvSpPr>
          <p:nvPr/>
        </p:nvSpPr>
        <p:spPr bwMode="auto">
          <a:xfrm flipV="1">
            <a:off x="8606367" y="419100"/>
            <a:ext cx="3598333" cy="0"/>
          </a:xfrm>
          <a:prstGeom prst="line">
            <a:avLst/>
          </a:prstGeom>
          <a:noFill/>
          <a:ln w="12700">
            <a:solidFill>
              <a:schemeClr val="accent6">
                <a:lumMod val="50000"/>
                <a:alpha val="91000"/>
              </a:schemeClr>
            </a:solidFill>
            <a:round/>
          </a:ln>
          <a:effectLst/>
        </p:spPr>
        <p:txBody>
          <a:bodyPr lIns="121909" tIns="60954" rIns="121909" bIns="60954"/>
          <a:lstStyle/>
          <a:p>
            <a:pPr eaLnBrk="1" fontAlgn="auto" hangingPunct="1">
              <a:spcBef>
                <a:spcPts val="0"/>
              </a:spcBef>
              <a:spcAft>
                <a:spcPts val="0"/>
              </a:spcAft>
              <a:defRPr/>
            </a:pPr>
            <a:endParaRPr lang="zh-CN" altLang="en-US" sz="100" noProof="1">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7" name="文本框 16"/>
          <p:cNvSpPr txBox="1"/>
          <p:nvPr/>
        </p:nvSpPr>
        <p:spPr>
          <a:xfrm>
            <a:off x="4368801" y="188914"/>
            <a:ext cx="6210300" cy="460375"/>
          </a:xfrm>
          <a:prstGeom prst="rect">
            <a:avLst/>
          </a:prstGeom>
          <a:noFill/>
        </p:spPr>
        <p:txBody>
          <a:bodyPr>
            <a:spAutoFit/>
          </a:bodyPr>
          <a:lstStyle/>
          <a:p>
            <a:pPr eaLnBrk="1" hangingPunct="1">
              <a:defRPr/>
            </a:pPr>
            <a:r>
              <a:rPr lang="zh-CN" altLang="zh-CN" sz="2400" noProof="1">
                <a:solidFill>
                  <a:schemeClr val="accent6">
                    <a:lumMod val="50000"/>
                  </a:schemeClr>
                </a:solidFill>
                <a:latin typeface="+mn-ea"/>
                <a:ea typeface="+mn-ea"/>
                <a:sym typeface="+mn-ea"/>
              </a:rPr>
              <a:t>差额分析法的运用</a:t>
            </a:r>
            <a:endParaRPr lang="zh-CN" altLang="en-US" sz="2400" noProof="1">
              <a:solidFill>
                <a:schemeClr val="accent6">
                  <a:lumMod val="50000"/>
                </a:schemeClr>
              </a:solidFill>
              <a:latin typeface="+mn-ea"/>
              <a:ea typeface="+mn-ea"/>
            </a:endParaRPr>
          </a:p>
        </p:txBody>
      </p:sp>
      <p:sp>
        <p:nvSpPr>
          <p:cNvPr id="58373" name="文本框 7"/>
          <p:cNvSpPr txBox="1">
            <a:spLocks noChangeArrowheads="1"/>
          </p:cNvSpPr>
          <p:nvPr/>
        </p:nvSpPr>
        <p:spPr bwMode="auto">
          <a:xfrm>
            <a:off x="336552" y="692150"/>
            <a:ext cx="11053233"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750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rPr>
              <a:t>某企业</a:t>
            </a:r>
            <a:r>
              <a:rPr lang="en-US"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rPr>
              <a:t>2020</a:t>
            </a:r>
            <a:r>
              <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rPr>
              <a:t>年</a:t>
            </a:r>
            <a:r>
              <a:rPr lang="en-US"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rPr>
              <a:t>10</a:t>
            </a:r>
            <a:r>
              <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rPr>
              <a:t>月原材料费用的实际数是</a:t>
            </a:r>
            <a:r>
              <a:rPr lang="en-US"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rPr>
              <a:t>4620</a:t>
            </a:r>
            <a:r>
              <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rPr>
              <a:t>万元，而计划数是</a:t>
            </a:r>
            <a:r>
              <a:rPr lang="en-US"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rPr>
              <a:t>4000</a:t>
            </a:r>
            <a:r>
              <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rPr>
              <a:t>万元，实际比计划增加</a:t>
            </a:r>
            <a:r>
              <a:rPr lang="en-US"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rPr>
              <a:t>620</a:t>
            </a:r>
            <a:r>
              <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rPr>
              <a:t>万元，资料如表所示。</a:t>
            </a:r>
            <a:r>
              <a:rPr lang="en-US"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rPr>
              <a:t>要求：</a:t>
            </a:r>
            <a:r>
              <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rPr>
              <a:t>采用差额分析法计算</a:t>
            </a:r>
            <a:r>
              <a:rPr lang="en-US"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rPr>
              <a:t>各因素变动对材料费用的影响</a:t>
            </a:r>
            <a:r>
              <a:rPr lang="zh-CN" altLang="en-US">
                <a:solidFill>
                  <a:srgbClr val="000000"/>
                </a:solidFill>
                <a:latin typeface="微软雅黑" panose="020B0503020204020204" pitchFamily="34" charset="-122"/>
                <a:ea typeface="微软雅黑" panose="020B0503020204020204" pitchFamily="34" charset="-122"/>
                <a:sym typeface="宋体" panose="02010600030101010101" pitchFamily="2" charset="-122"/>
              </a:rPr>
              <a:t>程度</a:t>
            </a:r>
            <a:r>
              <a:rPr lang="en-US"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rPr>
              <a:t>。 </a:t>
            </a:r>
            <a:endParaRPr lang="en-US"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a:p>
            <a:pPr eaLnBrk="1" hangingPunct="1">
              <a:lnSpc>
                <a:spcPct val="13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20133" y="4418013"/>
            <a:ext cx="11684000" cy="1566862"/>
          </a:xfrm>
          <a:prstGeom prst="rect">
            <a:avLst/>
          </a:prstGeom>
          <a:noFill/>
          <a:ln>
            <a:solidFill>
              <a:schemeClr val="tx1">
                <a:lumMod val="10000"/>
              </a:schemeClr>
            </a:solidFill>
          </a:ln>
        </p:spPr>
        <p:txBody>
          <a:bodyPr>
            <a:spAutoFit/>
          </a:bodyPr>
          <a:lstStyle/>
          <a:p>
            <a:pPr marL="285750" indent="-285750" eaLnBrk="1" hangingPunct="1">
              <a:lnSpc>
                <a:spcPct val="120000"/>
              </a:lnSpc>
              <a:spcBef>
                <a:spcPts val="0"/>
              </a:spcBef>
              <a:spcAft>
                <a:spcPts val="0"/>
              </a:spcAft>
              <a:buFont typeface="Wingdings" panose="05000000000000000000" charset="0"/>
              <a:buChar char="l"/>
              <a:defRPr/>
            </a:pPr>
            <a:r>
              <a:rPr lang="zh-CN" sz="1600" noProof="1">
                <a:solidFill>
                  <a:schemeClr val="accent6">
                    <a:lumMod val="50000"/>
                  </a:schemeClr>
                </a:solidFill>
                <a:latin typeface="+mn-ea"/>
                <a:ea typeface="+mn-ea"/>
                <a:cs typeface="+mn-ea"/>
                <a:sym typeface="+mn-ea"/>
              </a:rPr>
              <a:t>分析：</a:t>
            </a:r>
            <a:r>
              <a:rPr sz="1600" noProof="1">
                <a:solidFill>
                  <a:schemeClr val="accent6">
                    <a:lumMod val="50000"/>
                  </a:schemeClr>
                </a:solidFill>
                <a:latin typeface="+mn-ea"/>
                <a:ea typeface="+mn-ea"/>
                <a:cs typeface="+mn-ea"/>
                <a:sym typeface="+mn-ea"/>
              </a:rPr>
              <a:t>材料费用实际超支额=4620-4000=620（万元）</a:t>
            </a:r>
            <a:endParaRPr sz="1600" noProof="1">
              <a:solidFill>
                <a:schemeClr val="accent6">
                  <a:lumMod val="50000"/>
                </a:schemeClr>
              </a:solidFill>
              <a:latin typeface="+mn-ea"/>
              <a:ea typeface="+mn-ea"/>
              <a:cs typeface="+mn-ea"/>
              <a:sym typeface="+mn-ea"/>
            </a:endParaRPr>
          </a:p>
          <a:p>
            <a:pPr eaLnBrk="1" hangingPunct="1">
              <a:lnSpc>
                <a:spcPct val="120000"/>
              </a:lnSpc>
              <a:spcBef>
                <a:spcPts val="0"/>
              </a:spcBef>
              <a:spcAft>
                <a:spcPts val="0"/>
              </a:spcAft>
              <a:defRPr/>
            </a:pPr>
            <a:r>
              <a:rPr sz="1600" noProof="1">
                <a:solidFill>
                  <a:schemeClr val="accent6">
                    <a:lumMod val="50000"/>
                  </a:schemeClr>
                </a:solidFill>
                <a:latin typeface="+mn-ea"/>
                <a:ea typeface="+mn-ea"/>
                <a:cs typeface="+mn-ea"/>
                <a:sym typeface="+mn-ea"/>
              </a:rPr>
              <a:t>其中，产量增加对材料费用的影响：（A1-A0）×B0×C0 =（110-100） ×8 ×5＝400（万元）</a:t>
            </a:r>
            <a:endParaRPr sz="1600" noProof="1">
              <a:solidFill>
                <a:schemeClr val="accent6">
                  <a:lumMod val="50000"/>
                </a:schemeClr>
              </a:solidFill>
              <a:latin typeface="+mn-ea"/>
              <a:ea typeface="+mn-ea"/>
              <a:cs typeface="+mn-ea"/>
              <a:sym typeface="+mn-ea"/>
            </a:endParaRPr>
          </a:p>
          <a:p>
            <a:pPr eaLnBrk="1" hangingPunct="1">
              <a:lnSpc>
                <a:spcPct val="120000"/>
              </a:lnSpc>
              <a:spcBef>
                <a:spcPts val="0"/>
              </a:spcBef>
              <a:spcAft>
                <a:spcPts val="0"/>
              </a:spcAft>
              <a:defRPr/>
            </a:pPr>
            <a:r>
              <a:rPr sz="1600" noProof="1">
                <a:solidFill>
                  <a:schemeClr val="accent6">
                    <a:lumMod val="50000"/>
                  </a:schemeClr>
                </a:solidFill>
                <a:latin typeface="+mn-ea"/>
                <a:ea typeface="+mn-ea"/>
                <a:cs typeface="+mn-ea"/>
                <a:sym typeface="+mn-ea"/>
              </a:rPr>
              <a:t>材料消耗节约对材料费用的影响： A1×（B1-B0）×C0 =110×（7-8） ×5＝－550 （万元）</a:t>
            </a:r>
            <a:endParaRPr sz="1600" noProof="1">
              <a:solidFill>
                <a:schemeClr val="accent6">
                  <a:lumMod val="50000"/>
                </a:schemeClr>
              </a:solidFill>
              <a:latin typeface="+mn-ea"/>
              <a:ea typeface="+mn-ea"/>
              <a:cs typeface="+mn-ea"/>
              <a:sym typeface="+mn-ea"/>
            </a:endParaRPr>
          </a:p>
          <a:p>
            <a:pPr eaLnBrk="1" hangingPunct="1">
              <a:lnSpc>
                <a:spcPct val="120000"/>
              </a:lnSpc>
              <a:spcBef>
                <a:spcPts val="0"/>
              </a:spcBef>
              <a:spcAft>
                <a:spcPts val="0"/>
              </a:spcAft>
              <a:defRPr/>
            </a:pPr>
            <a:r>
              <a:rPr sz="1600" noProof="1">
                <a:solidFill>
                  <a:schemeClr val="accent6">
                    <a:lumMod val="50000"/>
                  </a:schemeClr>
                </a:solidFill>
                <a:latin typeface="+mn-ea"/>
                <a:ea typeface="+mn-ea"/>
                <a:cs typeface="+mn-ea"/>
                <a:sym typeface="+mn-ea"/>
              </a:rPr>
              <a:t>材料单价提高对材料费用的影响：A1×B1 ×（C1-C0）=110×7×（6-5）＝770 （万元）</a:t>
            </a:r>
            <a:endParaRPr sz="1600" noProof="1">
              <a:solidFill>
                <a:schemeClr val="accent6">
                  <a:lumMod val="50000"/>
                </a:schemeClr>
              </a:solidFill>
              <a:latin typeface="+mn-ea"/>
              <a:ea typeface="+mn-ea"/>
              <a:cs typeface="+mn-ea"/>
              <a:sym typeface="+mn-ea"/>
            </a:endParaRPr>
          </a:p>
          <a:p>
            <a:pPr eaLnBrk="1" hangingPunct="1">
              <a:lnSpc>
                <a:spcPct val="120000"/>
              </a:lnSpc>
              <a:spcBef>
                <a:spcPts val="0"/>
              </a:spcBef>
              <a:spcAft>
                <a:spcPts val="0"/>
              </a:spcAft>
              <a:defRPr/>
            </a:pPr>
            <a:r>
              <a:rPr sz="1600" noProof="1">
                <a:solidFill>
                  <a:schemeClr val="accent6">
                    <a:lumMod val="50000"/>
                  </a:schemeClr>
                </a:solidFill>
                <a:latin typeface="+mn-ea"/>
                <a:ea typeface="+mn-ea"/>
                <a:cs typeface="+mn-ea"/>
                <a:sym typeface="+mn-ea"/>
              </a:rPr>
              <a:t>全部因素的影响：400＋（－550）＋770＝620 （万元）</a:t>
            </a:r>
            <a:endParaRPr noProof="1">
              <a:solidFill>
                <a:schemeClr val="accent6">
                  <a:lumMod val="50000"/>
                </a:schemeClr>
              </a:solidFill>
              <a:latin typeface="+mn-ea"/>
              <a:ea typeface="+mn-ea"/>
              <a:cs typeface="+mn-ea"/>
              <a:sym typeface="+mn-ea"/>
            </a:endParaRPr>
          </a:p>
        </p:txBody>
      </p:sp>
      <p:graphicFrame>
        <p:nvGraphicFramePr>
          <p:cNvPr id="4" name="表格 3"/>
          <p:cNvGraphicFramePr/>
          <p:nvPr>
            <p:custDataLst>
              <p:tags r:id="rId1"/>
            </p:custDataLst>
          </p:nvPr>
        </p:nvGraphicFramePr>
        <p:xfrm>
          <a:off x="624418" y="1989138"/>
          <a:ext cx="5803899" cy="1865312"/>
        </p:xfrm>
        <a:graphic>
          <a:graphicData uri="http://schemas.openxmlformats.org/drawingml/2006/table">
            <a:tbl>
              <a:tblPr firstRow="1" bandRow="1"/>
              <a:tblGrid>
                <a:gridCol w="2944289"/>
                <a:gridCol w="1463253"/>
                <a:gridCol w="1396357"/>
              </a:tblGrid>
              <a:tr h="271826">
                <a:tc gridSpan="3">
                  <a:txBody>
                    <a:bodyPr/>
                    <a:lstStyle/>
                    <a:p>
                      <a:pPr indent="0" algn="ctr">
                        <a:buNone/>
                      </a:pPr>
                      <a:r>
                        <a:rPr lang="zh-CN" sz="1400" b="1">
                          <a:solidFill>
                            <a:srgbClr val="FFFFFF"/>
                          </a:solidFill>
                          <a:latin typeface="微软雅黑" panose="020B0503020204020204" pitchFamily="34" charset="-122"/>
                          <a:ea typeface="微软雅黑" panose="020B0503020204020204" pitchFamily="34" charset="-122"/>
                        </a:rPr>
                        <a:t>各因素变动对原材料费用的影响表</a:t>
                      </a:r>
                      <a:endParaRPr lang="zh-CN" altLang="en-US" sz="1400" b="1">
                        <a:solidFill>
                          <a:srgbClr val="FFFFFF"/>
                        </a:solidFill>
                        <a:latin typeface="微软雅黑" panose="020B0503020204020204" pitchFamily="34" charset="-122"/>
                        <a:ea typeface="微软雅黑" panose="020B0503020204020204" pitchFamily="34" charset="-122"/>
                      </a:endParaRPr>
                    </a:p>
                  </a:txBody>
                  <a:tcPr marL="16933" marR="16933" marT="12700" marB="45721" anchor="ctr">
                    <a:lnL w="19050" cap="rnd">
                      <a:solidFill>
                        <a:srgbClr val="2F4A8F"/>
                      </a:solidFill>
                      <a:prstDash val="solid"/>
                    </a:lnL>
                    <a:lnR w="19050">
                      <a:solidFill>
                        <a:srgbClr val="2F4A8F"/>
                      </a:solidFill>
                      <a:prstDash val="solid"/>
                    </a:lnR>
                    <a:lnT w="19050" cap="rnd">
                      <a:solidFill>
                        <a:srgbClr val="2F4A8F"/>
                      </a:solidFill>
                      <a:prstDash val="solid"/>
                    </a:lnT>
                    <a:lnB w="19050">
                      <a:solidFill>
                        <a:srgbClr val="2F4A8F"/>
                      </a:solidFill>
                      <a:prstDash val="solid"/>
                    </a:lnB>
                    <a:lnTlToBr>
                      <a:noFill/>
                    </a:lnTlToBr>
                    <a:lnBlToTr>
                      <a:noFill/>
                    </a:lnBlToTr>
                    <a:solidFill>
                      <a:srgbClr val="2F4A8F"/>
                    </a:solidFill>
                  </a:tcPr>
                </a:tc>
                <a:tc hMerge="1">
                  <a:tcPr>
                    <a:lnT w="19050" cap="rnd">
                      <a:solidFill>
                        <a:srgbClr val="2F4A8F"/>
                      </a:solidFill>
                      <a:prstDash val="solid"/>
                    </a:lnT>
                    <a:lnB w="19050">
                      <a:solidFill>
                        <a:srgbClr val="2F4A8F"/>
                      </a:solidFill>
                      <a:prstDash val="solid"/>
                    </a:lnB>
                  </a:tcPr>
                </a:tc>
                <a:tc hMerge="1">
                  <a:tcPr>
                    <a:lnR w="19050" cap="rnd">
                      <a:solidFill>
                        <a:srgbClr val="2F4A8F"/>
                      </a:solidFill>
                      <a:prstDash val="solid"/>
                    </a:lnR>
                    <a:lnT w="19050" cap="rnd">
                      <a:solidFill>
                        <a:srgbClr val="2F4A8F"/>
                      </a:solidFill>
                      <a:prstDash val="solid"/>
                    </a:lnT>
                    <a:lnB w="19050">
                      <a:solidFill>
                        <a:srgbClr val="2F4A8F"/>
                      </a:solidFill>
                      <a:prstDash val="solid"/>
                    </a:lnB>
                  </a:tcPr>
                </a:tc>
              </a:tr>
              <a:tr h="302311">
                <a:tc>
                  <a:txBody>
                    <a:bodyPr/>
                    <a:lstStyle/>
                    <a:p>
                      <a:pPr indent="0" algn="ctr">
                        <a:buNone/>
                      </a:pPr>
                      <a:r>
                        <a:rPr lang="zh-CN" sz="1400" b="1">
                          <a:solidFill>
                            <a:srgbClr val="2F4A8F"/>
                          </a:solidFill>
                          <a:latin typeface="微软雅黑" panose="020B0503020204020204" pitchFamily="34" charset="-122"/>
                          <a:ea typeface="微软雅黑" panose="020B0503020204020204" pitchFamily="34" charset="-122"/>
                        </a:rPr>
                        <a:t>项目</a:t>
                      </a:r>
                      <a:endParaRPr lang="zh-CN" altLang="en-US" sz="1400" b="1">
                        <a:solidFill>
                          <a:srgbClr val="2F4A8F"/>
                        </a:solidFill>
                        <a:latin typeface="微软雅黑" panose="020B0503020204020204" pitchFamily="34" charset="-122"/>
                        <a:ea typeface="微软雅黑" panose="020B0503020204020204" pitchFamily="34" charset="-122"/>
                      </a:endParaRPr>
                    </a:p>
                  </a:txBody>
                  <a:tcPr marL="16933" marR="16933" marT="12700" marB="45721" anchor="ctr">
                    <a:lnL w="19050" cap="rnd">
                      <a:solidFill>
                        <a:srgbClr val="2F4A8F"/>
                      </a:solidFill>
                      <a:prstDash val="solid"/>
                    </a:lnL>
                    <a:lnR w="3175">
                      <a:solidFill>
                        <a:srgbClr val="2F4A8F"/>
                      </a:solidFill>
                      <a:prstDash val="dot"/>
                    </a:lnR>
                    <a:lnT w="19050">
                      <a:solidFill>
                        <a:srgbClr val="2F4A8F"/>
                      </a:solidFill>
                      <a:prstDash val="solid"/>
                    </a:lnT>
                    <a:lnB w="19050">
                      <a:solidFill>
                        <a:srgbClr val="2F4A8F"/>
                      </a:solidFill>
                      <a:prstDash val="solid"/>
                    </a:lnB>
                    <a:lnTlToBr>
                      <a:noFill/>
                    </a:lnTlToBr>
                    <a:lnBlToTr>
                      <a:noFill/>
                    </a:lnBlToTr>
                    <a:solidFill>
                      <a:srgbClr val="FFFFFF"/>
                    </a:solidFill>
                  </a:tcPr>
                </a:tc>
                <a:tc>
                  <a:txBody>
                    <a:bodyPr/>
                    <a:lstStyle/>
                    <a:p>
                      <a:pPr indent="0" algn="ctr">
                        <a:buNone/>
                      </a:pPr>
                      <a:r>
                        <a:rPr lang="zh-CN" sz="1400" b="1">
                          <a:solidFill>
                            <a:srgbClr val="2F4A8F"/>
                          </a:solidFill>
                          <a:latin typeface="微软雅黑" panose="020B0503020204020204" pitchFamily="34" charset="-122"/>
                          <a:ea typeface="微软雅黑" panose="020B0503020204020204" pitchFamily="34" charset="-122"/>
                        </a:rPr>
                        <a:t>计划数</a:t>
                      </a:r>
                      <a:endParaRPr lang="zh-CN" altLang="en-US" sz="1400" b="1">
                        <a:solidFill>
                          <a:srgbClr val="2F4A8F"/>
                        </a:solidFill>
                        <a:latin typeface="微软雅黑" panose="020B0503020204020204" pitchFamily="34" charset="-122"/>
                        <a:ea typeface="微软雅黑" panose="020B0503020204020204" pitchFamily="34" charset="-122"/>
                      </a:endParaRPr>
                    </a:p>
                  </a:txBody>
                  <a:tcPr marL="16933" marR="16933" marT="12700" marB="45721" anchor="ctr">
                    <a:lnL w="3175">
                      <a:solidFill>
                        <a:srgbClr val="2F4A8F"/>
                      </a:solidFill>
                      <a:prstDash val="dot"/>
                    </a:lnL>
                    <a:lnR w="3175">
                      <a:solidFill>
                        <a:srgbClr val="2F4A8F"/>
                      </a:solidFill>
                      <a:prstDash val="dot"/>
                    </a:lnR>
                    <a:lnT w="19050">
                      <a:solidFill>
                        <a:srgbClr val="2F4A8F"/>
                      </a:solidFill>
                      <a:prstDash val="solid"/>
                    </a:lnT>
                    <a:lnB w="19050">
                      <a:solidFill>
                        <a:srgbClr val="2F4A8F"/>
                      </a:solidFill>
                      <a:prstDash val="solid"/>
                    </a:lnB>
                    <a:lnTlToBr>
                      <a:noFill/>
                    </a:lnTlToBr>
                    <a:lnBlToTr>
                      <a:noFill/>
                    </a:lnBlToTr>
                    <a:solidFill>
                      <a:srgbClr val="FFFFFF"/>
                    </a:solidFill>
                  </a:tcPr>
                </a:tc>
                <a:tc>
                  <a:txBody>
                    <a:bodyPr/>
                    <a:lstStyle/>
                    <a:p>
                      <a:pPr indent="0" algn="ctr">
                        <a:buNone/>
                      </a:pPr>
                      <a:r>
                        <a:rPr lang="zh-CN" sz="1400" b="1">
                          <a:solidFill>
                            <a:srgbClr val="2F4A8F"/>
                          </a:solidFill>
                          <a:latin typeface="微软雅黑" panose="020B0503020204020204" pitchFamily="34" charset="-122"/>
                          <a:ea typeface="微软雅黑" panose="020B0503020204020204" pitchFamily="34" charset="-122"/>
                        </a:rPr>
                        <a:t>实际数</a:t>
                      </a:r>
                      <a:endParaRPr lang="zh-CN" altLang="en-US" sz="1400" b="1">
                        <a:solidFill>
                          <a:srgbClr val="2F4A8F"/>
                        </a:solidFill>
                        <a:latin typeface="微软雅黑" panose="020B0503020204020204" pitchFamily="34" charset="-122"/>
                        <a:ea typeface="微软雅黑" panose="020B0503020204020204" pitchFamily="34" charset="-122"/>
                      </a:endParaRPr>
                    </a:p>
                  </a:txBody>
                  <a:tcPr marL="16933" marR="16933" marT="12700" marB="45721" anchor="ctr">
                    <a:lnL w="3175">
                      <a:solidFill>
                        <a:srgbClr val="2F4A8F"/>
                      </a:solidFill>
                      <a:prstDash val="dot"/>
                    </a:lnL>
                    <a:lnR w="19050" cap="rnd">
                      <a:solidFill>
                        <a:srgbClr val="2F4A8F"/>
                      </a:solidFill>
                      <a:prstDash val="solid"/>
                    </a:lnR>
                    <a:lnT w="19050">
                      <a:solidFill>
                        <a:srgbClr val="2F4A8F"/>
                      </a:solidFill>
                      <a:prstDash val="solid"/>
                    </a:lnT>
                    <a:lnB w="19050">
                      <a:solidFill>
                        <a:srgbClr val="2F4A8F"/>
                      </a:solidFill>
                      <a:prstDash val="solid"/>
                    </a:lnB>
                    <a:lnTlToBr>
                      <a:noFill/>
                    </a:lnTlToBr>
                    <a:lnBlToTr>
                      <a:noFill/>
                    </a:lnBlToTr>
                    <a:solidFill>
                      <a:srgbClr val="FFFFFF"/>
                    </a:solidFill>
                  </a:tcPr>
                </a:tc>
              </a:tr>
              <a:tr h="323270">
                <a:tc>
                  <a:txBody>
                    <a:bodyPr/>
                    <a:lstStyle/>
                    <a:p>
                      <a:pPr indent="0" algn="ctr">
                        <a:buNone/>
                      </a:pPr>
                      <a:r>
                        <a:rPr lang="zh-CN" sz="1400" b="1">
                          <a:solidFill>
                            <a:srgbClr val="404040"/>
                          </a:solidFill>
                          <a:latin typeface="微软雅黑" panose="020B0503020204020204" pitchFamily="34" charset="-122"/>
                          <a:ea typeface="微软雅黑" panose="020B0503020204020204" pitchFamily="34" charset="-122"/>
                        </a:rPr>
                        <a:t>材料费用总额（万元）</a:t>
                      </a:r>
                      <a:endParaRPr lang="zh-CN" altLang="en-US" sz="1400" b="1">
                        <a:solidFill>
                          <a:srgbClr val="404040"/>
                        </a:solidFill>
                        <a:latin typeface="微软雅黑" panose="020B0503020204020204" pitchFamily="34" charset="-122"/>
                        <a:ea typeface="微软雅黑" panose="020B0503020204020204" pitchFamily="34" charset="-122"/>
                      </a:endParaRPr>
                    </a:p>
                  </a:txBody>
                  <a:tcPr marL="16933" marR="16933" marT="12700" marB="45721" anchor="ctr">
                    <a:lnL w="19050" cap="rnd">
                      <a:solidFill>
                        <a:srgbClr val="2F4A8F"/>
                      </a:solidFill>
                      <a:prstDash val="solid"/>
                    </a:lnL>
                    <a:lnR w="3175">
                      <a:solidFill>
                        <a:srgbClr val="2F4A8F"/>
                      </a:solidFill>
                      <a:prstDash val="dot"/>
                    </a:lnR>
                    <a:lnT w="19050">
                      <a:solidFill>
                        <a:srgbClr val="2F4A8F"/>
                      </a:solidFill>
                      <a:prstDash val="solid"/>
                    </a:lnT>
                    <a:lnB w="3175">
                      <a:solidFill>
                        <a:srgbClr val="2F4A8F"/>
                      </a:solidFill>
                      <a:prstDash val="dot"/>
                    </a:lnB>
                    <a:lnTlToBr>
                      <a:noFill/>
                    </a:lnTlToBr>
                    <a:lnBlToTr>
                      <a:noFill/>
                    </a:lnBlToTr>
                    <a:solidFill>
                      <a:srgbClr val="F2F2F2"/>
                    </a:solidFill>
                  </a:tcPr>
                </a:tc>
                <a:tc>
                  <a:txBody>
                    <a:bodyPr/>
                    <a:lstStyle/>
                    <a:p>
                      <a:pPr indent="0" algn="ctr">
                        <a:buNone/>
                      </a:pPr>
                      <a:r>
                        <a:rPr lang="en-US" sz="1400" b="1">
                          <a:solidFill>
                            <a:srgbClr val="404040"/>
                          </a:solidFill>
                          <a:latin typeface="微软雅黑" panose="020B0503020204020204" pitchFamily="34" charset="-122"/>
                          <a:ea typeface="微软雅黑" panose="020B0503020204020204" pitchFamily="34" charset="-122"/>
                        </a:rPr>
                        <a:t>4000</a:t>
                      </a:r>
                      <a:endParaRPr lang="en-US" altLang="en-US" sz="1400" b="1">
                        <a:solidFill>
                          <a:srgbClr val="404040"/>
                        </a:solidFill>
                        <a:latin typeface="微软雅黑" panose="020B0503020204020204" pitchFamily="34" charset="-122"/>
                        <a:ea typeface="微软雅黑" panose="020B0503020204020204" pitchFamily="34" charset="-122"/>
                      </a:endParaRPr>
                    </a:p>
                  </a:txBody>
                  <a:tcPr marL="16933" marR="16933" marT="12700" marB="45721" anchor="ctr">
                    <a:lnL w="3175">
                      <a:solidFill>
                        <a:srgbClr val="2F4A8F"/>
                      </a:solidFill>
                      <a:prstDash val="dot"/>
                    </a:lnL>
                    <a:lnR w="3175">
                      <a:solidFill>
                        <a:srgbClr val="2F4A8F"/>
                      </a:solidFill>
                      <a:prstDash val="dot"/>
                    </a:lnR>
                    <a:lnT w="19050">
                      <a:solidFill>
                        <a:srgbClr val="2F4A8F"/>
                      </a:solidFill>
                      <a:prstDash val="solid"/>
                    </a:lnT>
                    <a:lnB w="3175">
                      <a:solidFill>
                        <a:srgbClr val="2F4A8F"/>
                      </a:solidFill>
                      <a:prstDash val="dot"/>
                    </a:lnB>
                    <a:lnTlToBr>
                      <a:noFill/>
                    </a:lnTlToBr>
                    <a:lnBlToTr>
                      <a:noFill/>
                    </a:lnBlToTr>
                    <a:solidFill>
                      <a:srgbClr val="F2F2F2"/>
                    </a:solidFill>
                  </a:tcPr>
                </a:tc>
                <a:tc>
                  <a:txBody>
                    <a:bodyPr/>
                    <a:lstStyle/>
                    <a:p>
                      <a:pPr indent="0" algn="ctr">
                        <a:buNone/>
                      </a:pPr>
                      <a:r>
                        <a:rPr lang="en-US" sz="1400" b="1">
                          <a:solidFill>
                            <a:srgbClr val="404040"/>
                          </a:solidFill>
                          <a:latin typeface="微软雅黑" panose="020B0503020204020204" pitchFamily="34" charset="-122"/>
                          <a:ea typeface="微软雅黑" panose="020B0503020204020204" pitchFamily="34" charset="-122"/>
                        </a:rPr>
                        <a:t>4620</a:t>
                      </a:r>
                      <a:endParaRPr lang="en-US" altLang="en-US" sz="1400" b="1">
                        <a:solidFill>
                          <a:srgbClr val="404040"/>
                        </a:solidFill>
                        <a:latin typeface="微软雅黑" panose="020B0503020204020204" pitchFamily="34" charset="-122"/>
                        <a:ea typeface="微软雅黑" panose="020B0503020204020204" pitchFamily="34" charset="-122"/>
                      </a:endParaRPr>
                    </a:p>
                  </a:txBody>
                  <a:tcPr marL="16933" marR="16933" marT="12700" marB="45721" anchor="ctr">
                    <a:lnL w="3175">
                      <a:solidFill>
                        <a:srgbClr val="2F4A8F"/>
                      </a:solidFill>
                      <a:prstDash val="dot"/>
                    </a:lnL>
                    <a:lnR w="19050" cap="rnd">
                      <a:solidFill>
                        <a:srgbClr val="2F4A8F"/>
                      </a:solidFill>
                      <a:prstDash val="solid"/>
                    </a:lnR>
                    <a:lnT w="19050">
                      <a:solidFill>
                        <a:srgbClr val="2F4A8F"/>
                      </a:solidFill>
                      <a:prstDash val="solid"/>
                    </a:lnT>
                    <a:lnB w="3175">
                      <a:solidFill>
                        <a:srgbClr val="2F4A8F"/>
                      </a:solidFill>
                      <a:prstDash val="dot"/>
                    </a:lnB>
                    <a:lnTlToBr>
                      <a:noFill/>
                    </a:lnTlToBr>
                    <a:lnBlToTr>
                      <a:noFill/>
                    </a:lnBlToTr>
                    <a:solidFill>
                      <a:srgbClr val="F2F2F2"/>
                    </a:solidFill>
                  </a:tcPr>
                </a:tc>
              </a:tr>
              <a:tr h="322000">
                <a:tc>
                  <a:txBody>
                    <a:bodyPr/>
                    <a:lstStyle/>
                    <a:p>
                      <a:pPr indent="0" algn="ctr">
                        <a:buNone/>
                      </a:pPr>
                      <a:r>
                        <a:rPr lang="zh-CN" sz="1400" b="1">
                          <a:solidFill>
                            <a:srgbClr val="404040"/>
                          </a:solidFill>
                          <a:latin typeface="微软雅黑" panose="020B0503020204020204" pitchFamily="34" charset="-122"/>
                          <a:ea typeface="微软雅黑" panose="020B0503020204020204" pitchFamily="34" charset="-122"/>
                        </a:rPr>
                        <a:t>产品产量（件）</a:t>
                      </a:r>
                      <a:endParaRPr lang="zh-CN" altLang="en-US" sz="1400" b="1">
                        <a:solidFill>
                          <a:srgbClr val="404040"/>
                        </a:solidFill>
                        <a:latin typeface="微软雅黑" panose="020B0503020204020204" pitchFamily="34" charset="-122"/>
                        <a:ea typeface="微软雅黑" panose="020B0503020204020204" pitchFamily="34" charset="-122"/>
                      </a:endParaRPr>
                    </a:p>
                  </a:txBody>
                  <a:tcPr marL="16933" marR="16933" marT="12700" marB="45721" anchor="ctr">
                    <a:lnL w="19050" cap="rnd">
                      <a:solidFill>
                        <a:srgbClr val="2F4A8F"/>
                      </a:solidFill>
                      <a:prstDash val="solid"/>
                    </a:lnL>
                    <a:lnR w="3175">
                      <a:solidFill>
                        <a:srgbClr val="2F4A8F"/>
                      </a:solidFill>
                      <a:prstDash val="dot"/>
                    </a:lnR>
                    <a:lnT w="3175">
                      <a:solidFill>
                        <a:srgbClr val="2F4A8F"/>
                      </a:solidFill>
                      <a:prstDash val="dot"/>
                    </a:lnT>
                    <a:lnB w="3175">
                      <a:solidFill>
                        <a:srgbClr val="2F4A8F"/>
                      </a:solidFill>
                      <a:prstDash val="dot"/>
                    </a:lnB>
                    <a:lnTlToBr>
                      <a:noFill/>
                    </a:lnTlToBr>
                    <a:lnBlToTr>
                      <a:noFill/>
                    </a:lnBlToTr>
                    <a:solidFill>
                      <a:srgbClr val="FFFFFF"/>
                    </a:solidFill>
                  </a:tcPr>
                </a:tc>
                <a:tc>
                  <a:txBody>
                    <a:bodyPr/>
                    <a:lstStyle/>
                    <a:p>
                      <a:pPr indent="0" algn="ctr">
                        <a:buNone/>
                      </a:pPr>
                      <a:r>
                        <a:rPr lang="en-US" sz="1400" b="1">
                          <a:solidFill>
                            <a:srgbClr val="404040"/>
                          </a:solidFill>
                          <a:latin typeface="微软雅黑" panose="020B0503020204020204" pitchFamily="34" charset="-122"/>
                          <a:ea typeface="微软雅黑" panose="020B0503020204020204" pitchFamily="34" charset="-122"/>
                        </a:rPr>
                        <a:t>100</a:t>
                      </a:r>
                      <a:endParaRPr lang="en-US" altLang="en-US" sz="1400" b="1">
                        <a:solidFill>
                          <a:srgbClr val="404040"/>
                        </a:solidFill>
                        <a:latin typeface="微软雅黑" panose="020B0503020204020204" pitchFamily="34" charset="-122"/>
                        <a:ea typeface="微软雅黑" panose="020B0503020204020204" pitchFamily="34" charset="-122"/>
                      </a:endParaRPr>
                    </a:p>
                  </a:txBody>
                  <a:tcPr marL="16933" marR="16933" marT="12700" marB="45721" anchor="ctr">
                    <a:lnL w="3175">
                      <a:solidFill>
                        <a:srgbClr val="2F4A8F"/>
                      </a:solidFill>
                      <a:prstDash val="dot"/>
                    </a:lnL>
                    <a:lnR w="3175">
                      <a:solidFill>
                        <a:srgbClr val="2F4A8F"/>
                      </a:solidFill>
                      <a:prstDash val="dot"/>
                    </a:lnR>
                    <a:lnT w="3175">
                      <a:solidFill>
                        <a:srgbClr val="2F4A8F"/>
                      </a:solidFill>
                      <a:prstDash val="dot"/>
                    </a:lnT>
                    <a:lnB w="3175">
                      <a:solidFill>
                        <a:srgbClr val="2F4A8F"/>
                      </a:solidFill>
                      <a:prstDash val="dot"/>
                    </a:lnB>
                    <a:lnTlToBr>
                      <a:noFill/>
                    </a:lnTlToBr>
                    <a:lnBlToTr>
                      <a:noFill/>
                    </a:lnBlToTr>
                    <a:solidFill>
                      <a:srgbClr val="FFFFFF"/>
                    </a:solidFill>
                  </a:tcPr>
                </a:tc>
                <a:tc>
                  <a:txBody>
                    <a:bodyPr/>
                    <a:lstStyle/>
                    <a:p>
                      <a:pPr indent="0" algn="ctr">
                        <a:buNone/>
                      </a:pPr>
                      <a:r>
                        <a:rPr lang="en-US" sz="1400" b="1">
                          <a:solidFill>
                            <a:srgbClr val="404040"/>
                          </a:solidFill>
                          <a:latin typeface="微软雅黑" panose="020B0503020204020204" pitchFamily="34" charset="-122"/>
                          <a:ea typeface="微软雅黑" panose="020B0503020204020204" pitchFamily="34" charset="-122"/>
                        </a:rPr>
                        <a:t>110</a:t>
                      </a:r>
                      <a:endParaRPr lang="en-US" altLang="en-US" sz="1400" b="1">
                        <a:solidFill>
                          <a:srgbClr val="404040"/>
                        </a:solidFill>
                        <a:latin typeface="微软雅黑" panose="020B0503020204020204" pitchFamily="34" charset="-122"/>
                        <a:ea typeface="微软雅黑" panose="020B0503020204020204" pitchFamily="34" charset="-122"/>
                      </a:endParaRPr>
                    </a:p>
                  </a:txBody>
                  <a:tcPr marL="16933" marR="16933" marT="12700" marB="45721" anchor="ctr">
                    <a:lnL w="3175">
                      <a:solidFill>
                        <a:srgbClr val="2F4A8F"/>
                      </a:solidFill>
                      <a:prstDash val="dot"/>
                    </a:lnL>
                    <a:lnR w="19050" cap="rnd">
                      <a:solidFill>
                        <a:srgbClr val="2F4A8F"/>
                      </a:solidFill>
                      <a:prstDash val="solid"/>
                    </a:lnR>
                    <a:lnT w="3175">
                      <a:solidFill>
                        <a:srgbClr val="2F4A8F"/>
                      </a:solidFill>
                      <a:prstDash val="dot"/>
                    </a:lnT>
                    <a:lnB w="3175">
                      <a:solidFill>
                        <a:srgbClr val="2F4A8F"/>
                      </a:solidFill>
                      <a:prstDash val="dot"/>
                    </a:lnB>
                    <a:lnTlToBr>
                      <a:noFill/>
                    </a:lnTlToBr>
                    <a:lnBlToTr>
                      <a:noFill/>
                    </a:lnBlToTr>
                    <a:solidFill>
                      <a:srgbClr val="FFFFFF"/>
                    </a:solidFill>
                  </a:tcPr>
                </a:tc>
              </a:tr>
              <a:tr h="323270">
                <a:tc>
                  <a:txBody>
                    <a:bodyPr/>
                    <a:lstStyle/>
                    <a:p>
                      <a:pPr indent="0" algn="ctr">
                        <a:buNone/>
                      </a:pPr>
                      <a:r>
                        <a:rPr lang="zh-CN" sz="1400" b="1">
                          <a:solidFill>
                            <a:srgbClr val="404040"/>
                          </a:solidFill>
                          <a:latin typeface="微软雅黑" panose="020B0503020204020204" pitchFamily="34" charset="-122"/>
                          <a:ea typeface="微软雅黑" panose="020B0503020204020204" pitchFamily="34" charset="-122"/>
                        </a:rPr>
                        <a:t>材料单耗（千克）</a:t>
                      </a:r>
                      <a:endParaRPr lang="zh-CN" altLang="en-US" sz="1400" b="1">
                        <a:solidFill>
                          <a:srgbClr val="404040"/>
                        </a:solidFill>
                        <a:latin typeface="微软雅黑" panose="020B0503020204020204" pitchFamily="34" charset="-122"/>
                        <a:ea typeface="微软雅黑" panose="020B0503020204020204" pitchFamily="34" charset="-122"/>
                      </a:endParaRPr>
                    </a:p>
                  </a:txBody>
                  <a:tcPr marL="16933" marR="16933" marT="12700" marB="45721" anchor="ctr">
                    <a:lnL w="19050" cap="rnd">
                      <a:solidFill>
                        <a:srgbClr val="2F4A8F"/>
                      </a:solidFill>
                      <a:prstDash val="solid"/>
                    </a:lnL>
                    <a:lnR w="3175">
                      <a:solidFill>
                        <a:srgbClr val="2F4A8F"/>
                      </a:solidFill>
                      <a:prstDash val="dot"/>
                    </a:lnR>
                    <a:lnT w="3175">
                      <a:solidFill>
                        <a:srgbClr val="2F4A8F"/>
                      </a:solidFill>
                      <a:prstDash val="dot"/>
                    </a:lnT>
                    <a:lnB w="3175">
                      <a:solidFill>
                        <a:srgbClr val="2F4A8F"/>
                      </a:solidFill>
                      <a:prstDash val="dot"/>
                    </a:lnB>
                    <a:lnTlToBr>
                      <a:noFill/>
                    </a:lnTlToBr>
                    <a:lnBlToTr>
                      <a:noFill/>
                    </a:lnBlToTr>
                    <a:solidFill>
                      <a:srgbClr val="F2F2F2"/>
                    </a:solidFill>
                  </a:tcPr>
                </a:tc>
                <a:tc>
                  <a:txBody>
                    <a:bodyPr/>
                    <a:lstStyle/>
                    <a:p>
                      <a:pPr indent="0" algn="ctr">
                        <a:buNone/>
                      </a:pPr>
                      <a:r>
                        <a:rPr lang="en-US" sz="1400" b="1">
                          <a:solidFill>
                            <a:srgbClr val="404040"/>
                          </a:solidFill>
                          <a:latin typeface="微软雅黑" panose="020B0503020204020204" pitchFamily="34" charset="-122"/>
                          <a:ea typeface="微软雅黑" panose="020B0503020204020204" pitchFamily="34" charset="-122"/>
                        </a:rPr>
                        <a:t>8</a:t>
                      </a:r>
                      <a:endParaRPr lang="en-US" altLang="en-US" sz="1400" b="1">
                        <a:solidFill>
                          <a:srgbClr val="404040"/>
                        </a:solidFill>
                        <a:latin typeface="微软雅黑" panose="020B0503020204020204" pitchFamily="34" charset="-122"/>
                        <a:ea typeface="微软雅黑" panose="020B0503020204020204" pitchFamily="34" charset="-122"/>
                      </a:endParaRPr>
                    </a:p>
                  </a:txBody>
                  <a:tcPr marL="16933" marR="16933" marT="12700" marB="45721" anchor="ctr">
                    <a:lnL w="3175">
                      <a:solidFill>
                        <a:srgbClr val="2F4A8F"/>
                      </a:solidFill>
                      <a:prstDash val="dot"/>
                    </a:lnL>
                    <a:lnR w="3175">
                      <a:solidFill>
                        <a:srgbClr val="2F4A8F"/>
                      </a:solidFill>
                      <a:prstDash val="dot"/>
                    </a:lnR>
                    <a:lnT w="3175">
                      <a:solidFill>
                        <a:srgbClr val="2F4A8F"/>
                      </a:solidFill>
                      <a:prstDash val="dot"/>
                    </a:lnT>
                    <a:lnB w="3175">
                      <a:solidFill>
                        <a:srgbClr val="2F4A8F"/>
                      </a:solidFill>
                      <a:prstDash val="dot"/>
                    </a:lnB>
                    <a:lnTlToBr>
                      <a:noFill/>
                    </a:lnTlToBr>
                    <a:lnBlToTr>
                      <a:noFill/>
                    </a:lnBlToTr>
                    <a:solidFill>
                      <a:srgbClr val="F2F2F2"/>
                    </a:solidFill>
                  </a:tcPr>
                </a:tc>
                <a:tc>
                  <a:txBody>
                    <a:bodyPr/>
                    <a:lstStyle/>
                    <a:p>
                      <a:pPr indent="0" algn="ctr">
                        <a:buNone/>
                      </a:pPr>
                      <a:r>
                        <a:rPr lang="en-US" sz="1400" b="1">
                          <a:solidFill>
                            <a:srgbClr val="404040"/>
                          </a:solidFill>
                          <a:latin typeface="微软雅黑" panose="020B0503020204020204" pitchFamily="34" charset="-122"/>
                          <a:ea typeface="微软雅黑" panose="020B0503020204020204" pitchFamily="34" charset="-122"/>
                        </a:rPr>
                        <a:t>7</a:t>
                      </a:r>
                      <a:endParaRPr lang="en-US" altLang="en-US" sz="1400" b="1">
                        <a:solidFill>
                          <a:srgbClr val="404040"/>
                        </a:solidFill>
                        <a:latin typeface="微软雅黑" panose="020B0503020204020204" pitchFamily="34" charset="-122"/>
                        <a:ea typeface="微软雅黑" panose="020B0503020204020204" pitchFamily="34" charset="-122"/>
                      </a:endParaRPr>
                    </a:p>
                  </a:txBody>
                  <a:tcPr marL="16933" marR="16933" marT="12700" marB="45721" anchor="ctr">
                    <a:lnL w="3175">
                      <a:solidFill>
                        <a:srgbClr val="2F4A8F"/>
                      </a:solidFill>
                      <a:prstDash val="dot"/>
                    </a:lnL>
                    <a:lnR w="19050" cap="rnd">
                      <a:solidFill>
                        <a:srgbClr val="2F4A8F"/>
                      </a:solidFill>
                      <a:prstDash val="solid"/>
                    </a:lnR>
                    <a:lnT w="3175">
                      <a:solidFill>
                        <a:srgbClr val="2F4A8F"/>
                      </a:solidFill>
                      <a:prstDash val="dot"/>
                    </a:lnT>
                    <a:lnB w="3175">
                      <a:solidFill>
                        <a:srgbClr val="2F4A8F"/>
                      </a:solidFill>
                      <a:prstDash val="dot"/>
                    </a:lnB>
                    <a:lnTlToBr>
                      <a:noFill/>
                    </a:lnTlToBr>
                    <a:lnBlToTr>
                      <a:noFill/>
                    </a:lnBlToTr>
                    <a:solidFill>
                      <a:srgbClr val="F2F2F2"/>
                    </a:solidFill>
                  </a:tcPr>
                </a:tc>
              </a:tr>
              <a:tr h="322635">
                <a:tc>
                  <a:txBody>
                    <a:bodyPr/>
                    <a:lstStyle/>
                    <a:p>
                      <a:pPr indent="0" algn="ctr">
                        <a:buNone/>
                      </a:pPr>
                      <a:r>
                        <a:rPr lang="zh-CN" sz="1400" b="1">
                          <a:solidFill>
                            <a:srgbClr val="404040"/>
                          </a:solidFill>
                          <a:latin typeface="微软雅黑" panose="020B0503020204020204" pitchFamily="34" charset="-122"/>
                          <a:ea typeface="微软雅黑" panose="020B0503020204020204" pitchFamily="34" charset="-122"/>
                        </a:rPr>
                        <a:t>材料单价（万元）</a:t>
                      </a:r>
                      <a:endParaRPr lang="zh-CN" altLang="en-US" sz="1400" b="1">
                        <a:solidFill>
                          <a:srgbClr val="404040"/>
                        </a:solidFill>
                        <a:latin typeface="微软雅黑" panose="020B0503020204020204" pitchFamily="34" charset="-122"/>
                        <a:ea typeface="微软雅黑" panose="020B0503020204020204" pitchFamily="34" charset="-122"/>
                      </a:endParaRPr>
                    </a:p>
                  </a:txBody>
                  <a:tcPr marL="16933" marR="16933" marT="12700" marB="45721" anchor="ctr">
                    <a:lnL w="19050" cap="rnd">
                      <a:solidFill>
                        <a:srgbClr val="2F4A8F"/>
                      </a:solidFill>
                      <a:prstDash val="solid"/>
                    </a:lnL>
                    <a:lnR w="3175">
                      <a:solidFill>
                        <a:srgbClr val="2F4A8F"/>
                      </a:solidFill>
                      <a:prstDash val="dot"/>
                    </a:lnR>
                    <a:lnT w="3175">
                      <a:solidFill>
                        <a:srgbClr val="2F4A8F"/>
                      </a:solidFill>
                      <a:prstDash val="dot"/>
                    </a:lnT>
                    <a:lnB w="19050" cap="rnd">
                      <a:solidFill>
                        <a:srgbClr val="2F4A8F"/>
                      </a:solidFill>
                      <a:prstDash val="solid"/>
                    </a:lnB>
                    <a:lnTlToBr>
                      <a:noFill/>
                    </a:lnTlToBr>
                    <a:lnBlToTr>
                      <a:noFill/>
                    </a:lnBlToTr>
                    <a:solidFill>
                      <a:srgbClr val="FFFFFF"/>
                    </a:solidFill>
                  </a:tcPr>
                </a:tc>
                <a:tc>
                  <a:txBody>
                    <a:bodyPr/>
                    <a:lstStyle/>
                    <a:p>
                      <a:pPr indent="0" algn="ctr">
                        <a:buNone/>
                      </a:pPr>
                      <a:r>
                        <a:rPr lang="en-US" sz="1400" b="1">
                          <a:solidFill>
                            <a:srgbClr val="404040"/>
                          </a:solidFill>
                          <a:latin typeface="微软雅黑" panose="020B0503020204020204" pitchFamily="34" charset="-122"/>
                          <a:ea typeface="微软雅黑" panose="020B0503020204020204" pitchFamily="34" charset="-122"/>
                        </a:rPr>
                        <a:t>5</a:t>
                      </a:r>
                      <a:endParaRPr lang="en-US" altLang="en-US" sz="1400" b="1">
                        <a:solidFill>
                          <a:srgbClr val="404040"/>
                        </a:solidFill>
                        <a:latin typeface="微软雅黑" panose="020B0503020204020204" pitchFamily="34" charset="-122"/>
                        <a:ea typeface="微软雅黑" panose="020B0503020204020204" pitchFamily="34" charset="-122"/>
                      </a:endParaRPr>
                    </a:p>
                  </a:txBody>
                  <a:tcPr marL="16933" marR="16933" marT="12700" marB="45721" anchor="ctr">
                    <a:lnL w="3175">
                      <a:solidFill>
                        <a:srgbClr val="2F4A8F"/>
                      </a:solidFill>
                      <a:prstDash val="dot"/>
                    </a:lnL>
                    <a:lnR w="3175">
                      <a:solidFill>
                        <a:srgbClr val="2F4A8F"/>
                      </a:solidFill>
                      <a:prstDash val="dot"/>
                    </a:lnR>
                    <a:lnT w="3175">
                      <a:solidFill>
                        <a:srgbClr val="2F4A8F"/>
                      </a:solidFill>
                      <a:prstDash val="dot"/>
                    </a:lnT>
                    <a:lnB w="19050" cap="rnd">
                      <a:solidFill>
                        <a:srgbClr val="2F4A8F"/>
                      </a:solidFill>
                      <a:prstDash val="solid"/>
                    </a:lnB>
                    <a:lnTlToBr>
                      <a:noFill/>
                    </a:lnTlToBr>
                    <a:lnBlToTr>
                      <a:noFill/>
                    </a:lnBlToTr>
                    <a:solidFill>
                      <a:srgbClr val="FFFFFF"/>
                    </a:solidFill>
                  </a:tcPr>
                </a:tc>
                <a:tc>
                  <a:txBody>
                    <a:bodyPr/>
                    <a:lstStyle/>
                    <a:p>
                      <a:pPr indent="0" algn="ctr">
                        <a:buNone/>
                      </a:pPr>
                      <a:r>
                        <a:rPr lang="en-US" sz="1400" b="1">
                          <a:solidFill>
                            <a:srgbClr val="404040"/>
                          </a:solidFill>
                          <a:latin typeface="微软雅黑" panose="020B0503020204020204" pitchFamily="34" charset="-122"/>
                          <a:ea typeface="微软雅黑" panose="020B0503020204020204" pitchFamily="34" charset="-122"/>
                        </a:rPr>
                        <a:t>6</a:t>
                      </a:r>
                      <a:endParaRPr lang="en-US" altLang="en-US" sz="1400" b="1">
                        <a:solidFill>
                          <a:srgbClr val="404040"/>
                        </a:solidFill>
                        <a:latin typeface="微软雅黑" panose="020B0503020204020204" pitchFamily="34" charset="-122"/>
                        <a:ea typeface="微软雅黑" panose="020B0503020204020204" pitchFamily="34" charset="-122"/>
                      </a:endParaRPr>
                    </a:p>
                  </a:txBody>
                  <a:tcPr marL="16933" marR="16933" marT="12700" marB="45721" anchor="ctr">
                    <a:lnL w="3175">
                      <a:solidFill>
                        <a:srgbClr val="2F4A8F"/>
                      </a:solidFill>
                      <a:prstDash val="dot"/>
                    </a:lnL>
                    <a:lnR w="19050" cap="rnd">
                      <a:solidFill>
                        <a:srgbClr val="2F4A8F"/>
                      </a:solidFill>
                      <a:prstDash val="solid"/>
                    </a:lnR>
                    <a:lnT w="3175">
                      <a:solidFill>
                        <a:srgbClr val="2F4A8F"/>
                      </a:solidFill>
                      <a:prstDash val="dot"/>
                    </a:lnT>
                    <a:lnB w="19050" cap="rnd">
                      <a:solidFill>
                        <a:srgbClr val="2F4A8F"/>
                      </a:solidFill>
                      <a:prstDash val="solid"/>
                    </a:lnB>
                    <a:lnTlToBr>
                      <a:noFill/>
                    </a:lnTlToBr>
                    <a:lnBlToTr>
                      <a:noFill/>
                    </a:lnBlToTr>
                    <a:solidFill>
                      <a:srgbClr val="FFFFFF"/>
                    </a:solidFill>
                  </a:tcPr>
                </a:tc>
              </a:tr>
            </a:tbl>
          </a:graphicData>
        </a:graphic>
      </p:graphicFrame>
      <p:sp>
        <p:nvSpPr>
          <p:cNvPr id="2" name="文本框 1"/>
          <p:cNvSpPr txBox="1"/>
          <p:nvPr/>
        </p:nvSpPr>
        <p:spPr>
          <a:xfrm>
            <a:off x="6769100" y="2205039"/>
            <a:ext cx="4834467" cy="978729"/>
          </a:xfrm>
          <a:prstGeom prst="rect">
            <a:avLst/>
          </a:prstGeom>
          <a:noFill/>
          <a:ln>
            <a:solidFill>
              <a:schemeClr val="accent6">
                <a:lumMod val="50000"/>
              </a:schemeClr>
            </a:solidFill>
          </a:ln>
        </p:spPr>
        <p:txBody>
          <a:bodyPr>
            <a:spAutoFit/>
          </a:bodyPr>
          <a:lstStyle/>
          <a:p>
            <a:pPr eaLnBrk="1" hangingPunct="1">
              <a:lnSpc>
                <a:spcPct val="120000"/>
              </a:lnSpc>
              <a:spcBef>
                <a:spcPts val="0"/>
              </a:spcBef>
              <a:spcAft>
                <a:spcPts val="0"/>
              </a:spcAft>
              <a:defRPr/>
            </a:pPr>
            <a:r>
              <a:rPr sz="1600" noProof="1">
                <a:solidFill>
                  <a:schemeClr val="accent6">
                    <a:lumMod val="50000"/>
                  </a:schemeClr>
                </a:solidFill>
                <a:latin typeface="+mn-ea"/>
                <a:ea typeface="+mn-ea"/>
                <a:cs typeface="+mn-ea"/>
              </a:rPr>
              <a:t>提示：材料费用可以分解为三个因素，各因素按照替代顺序原则，构建关系式：材料费用＝产品产量×材料单耗×材料单价。</a:t>
            </a:r>
            <a:endParaRPr sz="1600" noProof="1">
              <a:solidFill>
                <a:schemeClr val="accent6">
                  <a:lumMod val="50000"/>
                </a:schemeClr>
              </a:solidFill>
              <a:latin typeface="+mn-ea"/>
              <a:ea typeface="+mn-ea"/>
              <a:cs typeface="+mn-ea"/>
            </a:endParaRPr>
          </a:p>
        </p:txBody>
      </p:sp>
      <p:grpSp>
        <p:nvGrpSpPr>
          <p:cNvPr id="58405" name="组合 63"/>
          <p:cNvGrpSpPr/>
          <p:nvPr/>
        </p:nvGrpSpPr>
        <p:grpSpPr bwMode="auto">
          <a:xfrm>
            <a:off x="82551" y="4171950"/>
            <a:ext cx="666749" cy="492125"/>
            <a:chOff x="559" y="7041"/>
            <a:chExt cx="788" cy="775"/>
          </a:xfrm>
        </p:grpSpPr>
        <p:sp>
          <p:nvSpPr>
            <p:cNvPr id="65" name="Oval 10"/>
            <p:cNvSpPr>
              <a:spLocks noChangeAspect="1" noChangeArrowheads="1"/>
            </p:cNvSpPr>
            <p:nvPr/>
          </p:nvSpPr>
          <p:spPr bwMode="auto">
            <a:xfrm>
              <a:off x="559" y="7384"/>
              <a:ext cx="788" cy="432"/>
            </a:xfrm>
            <a:prstGeom prst="ellipse">
              <a:avLst/>
            </a:prstGeom>
            <a:solidFill>
              <a:srgbClr val="012039"/>
            </a:solidFill>
            <a:ln>
              <a:noFill/>
            </a:ln>
            <a:effectLst/>
          </p:spPr>
          <p:txBody>
            <a:bodyPr wrap="none" anchor="ctr"/>
            <a:lstStyle/>
            <a:p>
              <a:pPr eaLnBrk="1" fontAlgn="auto" hangingPunct="1">
                <a:spcBef>
                  <a:spcPts val="0"/>
                </a:spcBef>
                <a:spcAft>
                  <a:spcPts val="0"/>
                </a:spcAft>
                <a:defRPr/>
              </a:pPr>
              <a:endParaRPr lang="zh-CN" altLang="en-US" sz="1600" kern="0">
                <a:solidFill>
                  <a:sysClr val="windowText" lastClr="000000"/>
                </a:solidFill>
              </a:endParaRPr>
            </a:p>
          </p:txBody>
        </p:sp>
        <p:grpSp>
          <p:nvGrpSpPr>
            <p:cNvPr id="58407" name="Group 10"/>
            <p:cNvGrpSpPr/>
            <p:nvPr/>
          </p:nvGrpSpPr>
          <p:grpSpPr bwMode="auto">
            <a:xfrm>
              <a:off x="869" y="7041"/>
              <a:ext cx="178" cy="553"/>
              <a:chOff x="0" y="0"/>
              <a:chExt cx="203" cy="567"/>
            </a:xfrm>
          </p:grpSpPr>
          <p:grpSp>
            <p:nvGrpSpPr>
              <p:cNvPr id="58408" name="Group 11"/>
              <p:cNvGrpSpPr/>
              <p:nvPr/>
            </p:nvGrpSpPr>
            <p:grpSpPr bwMode="auto">
              <a:xfrm>
                <a:off x="47" y="245"/>
                <a:ext cx="108" cy="322"/>
                <a:chOff x="0" y="0"/>
                <a:chExt cx="567" cy="1701"/>
              </a:xfrm>
            </p:grpSpPr>
            <p:sp>
              <p:nvSpPr>
                <p:cNvPr id="68" name="AutoShape 13"/>
                <p:cNvSpPr>
                  <a:spLocks noChangeArrowheads="1"/>
                </p:cNvSpPr>
                <p:nvPr/>
              </p:nvSpPr>
              <p:spPr bwMode="auto">
                <a:xfrm rot="5400000">
                  <a:off x="-766" y="684"/>
                  <a:ext cx="1774" cy="255"/>
                </a:xfrm>
                <a:prstGeom prst="roundRect">
                  <a:avLst>
                    <a:gd name="adj" fmla="val 16667"/>
                  </a:avLst>
                </a:prstGeom>
                <a:solidFill>
                  <a:srgbClr val="000000"/>
                </a:solidFill>
                <a:ln>
                  <a:noFill/>
                </a:ln>
              </p:spPr>
              <p:txBody>
                <a:bodyPr wrap="none" anchor="ctr"/>
                <a:lstStyle/>
                <a:p>
                  <a:pPr algn="ctr" eaLnBrk="1" fontAlgn="auto" latinLnBrk="1" hangingPunct="1">
                    <a:spcBef>
                      <a:spcPts val="0"/>
                    </a:spcBef>
                    <a:spcAft>
                      <a:spcPts val="0"/>
                    </a:spcAft>
                    <a:defRPr/>
                  </a:pPr>
                  <a:endParaRPr lang="zh-CN" altLang="en-US" sz="1200" kern="0">
                    <a:solidFill>
                      <a:sysClr val="windowText" lastClr="000000"/>
                    </a:solidFill>
                    <a:latin typeface="Gulim" panose="020B0600000101010101" pitchFamily="34" charset="-127"/>
                    <a:ea typeface="Gulim" panose="020B0600000101010101" pitchFamily="34" charset="-127"/>
                  </a:endParaRPr>
                </a:p>
              </p:txBody>
            </p:sp>
            <p:sp>
              <p:nvSpPr>
                <p:cNvPr id="69" name="AutoShape 14"/>
                <p:cNvSpPr>
                  <a:spLocks noChangeArrowheads="1"/>
                </p:cNvSpPr>
                <p:nvPr/>
              </p:nvSpPr>
              <p:spPr bwMode="auto">
                <a:xfrm rot="5400000">
                  <a:off x="-451" y="684"/>
                  <a:ext cx="1774" cy="255"/>
                </a:xfrm>
                <a:prstGeom prst="roundRect">
                  <a:avLst>
                    <a:gd name="adj" fmla="val 16667"/>
                  </a:avLst>
                </a:prstGeom>
                <a:solidFill>
                  <a:srgbClr val="000000"/>
                </a:solidFill>
                <a:ln>
                  <a:noFill/>
                </a:ln>
              </p:spPr>
              <p:txBody>
                <a:bodyPr wrap="none" anchor="ctr"/>
                <a:lstStyle/>
                <a:p>
                  <a:pPr algn="ctr" eaLnBrk="1" fontAlgn="auto" latinLnBrk="1" hangingPunct="1">
                    <a:spcBef>
                      <a:spcPts val="0"/>
                    </a:spcBef>
                    <a:spcAft>
                      <a:spcPts val="0"/>
                    </a:spcAft>
                    <a:defRPr/>
                  </a:pPr>
                  <a:endParaRPr lang="zh-CN" altLang="en-US" sz="1200" kern="0">
                    <a:solidFill>
                      <a:sysClr val="windowText" lastClr="000000"/>
                    </a:solidFill>
                    <a:latin typeface="Gulim" panose="020B0600000101010101" pitchFamily="34" charset="-127"/>
                    <a:ea typeface="Gulim" panose="020B0600000101010101" pitchFamily="34" charset="-127"/>
                  </a:endParaRPr>
                </a:p>
              </p:txBody>
            </p:sp>
          </p:grpSp>
          <p:sp>
            <p:nvSpPr>
              <p:cNvPr id="70" name="AutoShape 15"/>
              <p:cNvSpPr>
                <a:spLocks noChangeArrowheads="1"/>
              </p:cNvSpPr>
              <p:nvPr/>
            </p:nvSpPr>
            <p:spPr bwMode="auto">
              <a:xfrm rot="10800000">
                <a:off x="0" y="126"/>
                <a:ext cx="203" cy="205"/>
              </a:xfrm>
              <a:prstGeom prst="roundRect">
                <a:avLst>
                  <a:gd name="adj" fmla="val 16667"/>
                </a:avLst>
              </a:prstGeom>
              <a:solidFill>
                <a:srgbClr val="000000"/>
              </a:solidFill>
              <a:ln>
                <a:noFill/>
              </a:ln>
            </p:spPr>
            <p:txBody>
              <a:bodyPr rot="10800000" wrap="none" anchor="ctr"/>
              <a:lstStyle/>
              <a:p>
                <a:pPr algn="ctr" eaLnBrk="1" fontAlgn="auto" latinLnBrk="1" hangingPunct="1">
                  <a:spcBef>
                    <a:spcPts val="0"/>
                  </a:spcBef>
                  <a:spcAft>
                    <a:spcPts val="0"/>
                  </a:spcAft>
                  <a:defRPr/>
                </a:pPr>
                <a:endParaRPr lang="zh-CN" altLang="en-US" sz="1200" kern="0">
                  <a:solidFill>
                    <a:sysClr val="windowText" lastClr="000000"/>
                  </a:solidFill>
                  <a:latin typeface="Gulim" panose="020B0600000101010101" pitchFamily="34" charset="-127"/>
                  <a:ea typeface="Gulim" panose="020B0600000101010101" pitchFamily="34" charset="-127"/>
                </a:endParaRPr>
              </a:p>
            </p:txBody>
          </p:sp>
          <p:sp>
            <p:nvSpPr>
              <p:cNvPr id="71" name="AutoShape 16"/>
              <p:cNvSpPr>
                <a:spLocks noChangeArrowheads="1"/>
              </p:cNvSpPr>
              <p:nvPr/>
            </p:nvSpPr>
            <p:spPr bwMode="auto">
              <a:xfrm rot="8100000">
                <a:off x="49" y="0"/>
                <a:ext cx="106" cy="108"/>
              </a:xfrm>
              <a:prstGeom prst="roundRect">
                <a:avLst>
                  <a:gd name="adj" fmla="val 50000"/>
                </a:avLst>
              </a:prstGeom>
              <a:solidFill>
                <a:srgbClr val="000000"/>
              </a:solidFill>
              <a:ln>
                <a:noFill/>
              </a:ln>
            </p:spPr>
            <p:txBody>
              <a:bodyPr rot="10800000" wrap="none" anchor="ctr"/>
              <a:lstStyle/>
              <a:p>
                <a:pPr algn="ctr" eaLnBrk="1" fontAlgn="auto" latinLnBrk="1" hangingPunct="1">
                  <a:spcBef>
                    <a:spcPts val="0"/>
                  </a:spcBef>
                  <a:spcAft>
                    <a:spcPts val="0"/>
                  </a:spcAft>
                  <a:defRPr/>
                </a:pPr>
                <a:endParaRPr lang="zh-CN" altLang="en-US" sz="1200" kern="0">
                  <a:solidFill>
                    <a:sysClr val="windowText" lastClr="000000"/>
                  </a:solidFill>
                  <a:latin typeface="Gulim" panose="020B0600000101010101" pitchFamily="34" charset="-127"/>
                  <a:ea typeface="Gulim" panose="020B0600000101010101" pitchFamily="34" charset="-127"/>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4801" y="717461"/>
            <a:ext cx="78790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CN" altLang="zh-CN" sz="2400">
                <a:solidFill>
                  <a:srgbClr val="000000"/>
                </a:solidFill>
                <a:latin typeface="Times New Roman" panose="02020603050405020304" pitchFamily="18" charset="0"/>
              </a:rPr>
              <a:t>在实务中，财务分析的基本步骤是：首先进行比较分析，</a:t>
            </a:r>
            <a:endParaRPr lang="en-US" altLang="zh-CN" sz="2400">
              <a:solidFill>
                <a:srgbClr val="000000"/>
              </a:solidFill>
              <a:latin typeface="Times New Roman" panose="02020603050405020304" pitchFamily="18" charset="0"/>
            </a:endParaRPr>
          </a:p>
          <a:p>
            <a:r>
              <a:rPr lang="zh-CN" altLang="zh-CN" sz="2400">
                <a:solidFill>
                  <a:srgbClr val="000000"/>
                </a:solidFill>
                <a:latin typeface="Times New Roman" panose="02020603050405020304" pitchFamily="18" charset="0"/>
              </a:rPr>
              <a:t>找出差异，然后进行因素分析，找出原因及影响的程度，</a:t>
            </a:r>
            <a:endParaRPr lang="en-US" altLang="zh-CN" sz="2400">
              <a:solidFill>
                <a:srgbClr val="000000"/>
              </a:solidFill>
              <a:latin typeface="Times New Roman" panose="02020603050405020304" pitchFamily="18" charset="0"/>
            </a:endParaRPr>
          </a:p>
          <a:p>
            <a:r>
              <a:rPr lang="zh-CN" altLang="zh-CN" sz="2400">
                <a:solidFill>
                  <a:srgbClr val="000000"/>
                </a:solidFill>
                <a:latin typeface="Times New Roman" panose="02020603050405020304" pitchFamily="18" charset="0"/>
              </a:rPr>
              <a:t>两者的关系可以表示如下：</a:t>
            </a:r>
            <a:endParaRPr lang="zh-CN" altLang="zh-CN" sz="2400"/>
          </a:p>
        </p:txBody>
      </p:sp>
      <p:pic>
        <p:nvPicPr>
          <p:cNvPr id="59395" name="Picture 1" descr="https://img.cdeledu.com/CWARE/2022/0310/c0598b6db07cc084-0.png"/>
          <p:cNvPicPr>
            <a:picLocks noChangeAspect="1" noChangeArrowheads="1"/>
          </p:cNvPicPr>
          <p:nvPr/>
        </p:nvPicPr>
        <p:blipFill>
          <a:blip r:embed="rId1" r:link="rId2">
            <a:extLst>
              <a:ext uri="{28A0092B-C50C-407E-A947-70E740481C1C}">
                <a14:useLocalDpi xmlns:a14="http://schemas.microsoft.com/office/drawing/2010/main" val="0"/>
              </a:ext>
            </a:extLst>
          </a:blip>
          <a:srcRect/>
          <a:stretch>
            <a:fillRect/>
          </a:stretch>
        </p:blipFill>
        <p:spPr bwMode="auto">
          <a:xfrm>
            <a:off x="914401" y="2209800"/>
            <a:ext cx="10462684"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6"/>
          <p:cNvSpPr>
            <a:spLocks noChangeArrowheads="1"/>
          </p:cNvSpPr>
          <p:nvPr/>
        </p:nvSpPr>
        <p:spPr bwMode="auto">
          <a:xfrm>
            <a:off x="1441451" y="2112964"/>
            <a:ext cx="2542116" cy="1819275"/>
          </a:xfrm>
          <a:prstGeom prst="ellipse">
            <a:avLst/>
          </a:prstGeom>
          <a:solidFill>
            <a:schemeClr val="accent3"/>
          </a:solidFill>
          <a:ln>
            <a:noFill/>
          </a:ln>
        </p:spPr>
        <p:txBody>
          <a:bodyPr lIns="91427" tIns="45713" rIns="91427" bIns="45713"/>
          <a:lstStyle/>
          <a:p>
            <a:pPr eaLnBrk="1" hangingPunct="1">
              <a:defRPr/>
            </a:pPr>
            <a:endParaRPr lang="zh-CN" altLang="en-US" sz="100" noProof="1"/>
          </a:p>
        </p:txBody>
      </p:sp>
      <p:sp>
        <p:nvSpPr>
          <p:cNvPr id="5" name="Rectangle 5"/>
          <p:cNvSpPr>
            <a:spLocks noChangeArrowheads="1"/>
          </p:cNvSpPr>
          <p:nvPr/>
        </p:nvSpPr>
        <p:spPr bwMode="auto">
          <a:xfrm>
            <a:off x="0" y="0"/>
            <a:ext cx="12192000" cy="477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1" hangingPunct="1">
              <a:lnSpc>
                <a:spcPct val="150000"/>
              </a:lnSpc>
            </a:pPr>
            <a:r>
              <a:rPr lang="zh-CN" altLang="en-US" sz="100" b="1">
                <a:solidFill>
                  <a:srgbClr val="F8F8F8"/>
                </a:solidFill>
                <a:latin typeface="微软雅黑" panose="020B0503020204020204" pitchFamily="34" charset="-122"/>
                <a:ea typeface="微软雅黑" panose="020B0503020204020204" pitchFamily="34" charset="-122"/>
              </a:rPr>
              <a:t>       </a:t>
            </a:r>
            <a:r>
              <a:rPr lang="zh-CN" altLang="en-US" sz="100" b="1">
                <a:solidFill>
                  <a:srgbClr val="F8F8F8"/>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00" b="1">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比率分析法与因素分析法</a:t>
            </a:r>
            <a:endParaRPr lang="zh-CN" altLang="en-US" sz="100" b="1">
              <a:solidFill>
                <a:srgbClr val="F8F8F8"/>
              </a:solidFill>
              <a:latin typeface="微软雅黑" panose="020B0503020204020204" pitchFamily="34" charset="-122"/>
              <a:ea typeface="微软雅黑" panose="020B0503020204020204" pitchFamily="34" charset="-122"/>
            </a:endParaRPr>
          </a:p>
          <a:p>
            <a:pPr eaLnBrk="1" hangingPunct="1">
              <a:lnSpc>
                <a:spcPct val="150000"/>
              </a:lnSpc>
            </a:pPr>
            <a:endParaRPr lang="zh-CN" altLang="en-US" sz="100" b="1">
              <a:solidFill>
                <a:srgbClr val="F8F8F8"/>
              </a:solidFill>
              <a:latin typeface="微软雅黑" panose="020B0503020204020204" pitchFamily="34" charset="-122"/>
              <a:ea typeface="微软雅黑" panose="020B0503020204020204" pitchFamily="34" charset="-122"/>
            </a:endParaRPr>
          </a:p>
        </p:txBody>
      </p:sp>
      <p:sp>
        <p:nvSpPr>
          <p:cNvPr id="18" name="Freeform 10"/>
          <p:cNvSpPr>
            <a:spLocks noChangeArrowheads="1"/>
          </p:cNvSpPr>
          <p:nvPr/>
        </p:nvSpPr>
        <p:spPr bwMode="auto">
          <a:xfrm>
            <a:off x="5003800" y="1127125"/>
            <a:ext cx="6563784" cy="420688"/>
          </a:xfrm>
          <a:custGeom>
            <a:avLst/>
            <a:gdLst>
              <a:gd name="T0" fmla="*/ 0 w 2805"/>
              <a:gd name="T1" fmla="*/ 0 h 517"/>
              <a:gd name="T2" fmla="*/ 2147483647 w 2805"/>
              <a:gd name="T3" fmla="*/ 0 h 517"/>
              <a:gd name="T4" fmla="*/ 2147483647 w 2805"/>
              <a:gd name="T5" fmla="*/ 2147483647 h 517"/>
              <a:gd name="T6" fmla="*/ 2147483647 w 2805"/>
              <a:gd name="T7" fmla="*/ 2147483647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7" tIns="45713" rIns="91427" bIns="45713"/>
          <a:lstStyle/>
          <a:p>
            <a:endParaRPr lang="zh-CN" altLang="en-US"/>
          </a:p>
        </p:txBody>
      </p:sp>
      <p:grpSp>
        <p:nvGrpSpPr>
          <p:cNvPr id="25" name="组合 24"/>
          <p:cNvGrpSpPr/>
          <p:nvPr/>
        </p:nvGrpSpPr>
        <p:grpSpPr>
          <a:xfrm>
            <a:off x="134561" y="110625"/>
            <a:ext cx="489803" cy="346988"/>
            <a:chOff x="4882149" y="3025052"/>
            <a:chExt cx="489013" cy="461905"/>
          </a:xfrm>
          <a:solidFill>
            <a:schemeClr val="accent1"/>
          </a:solidFill>
        </p:grpSpPr>
        <p:sp>
          <p:nvSpPr>
            <p:cNvPr id="36"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38"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39"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0"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1" name="Rectangle 254"/>
            <p:cNvSpPr>
              <a:spLocks noChangeArrowheads="1"/>
            </p:cNvSpPr>
            <p:nvPr/>
          </p:nvSpPr>
          <p:spPr bwMode="auto">
            <a:xfrm>
              <a:off x="5058888" y="3284196"/>
              <a:ext cx="43371" cy="54214"/>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2" name="Rectangle 255"/>
            <p:cNvSpPr>
              <a:spLocks noChangeArrowheads="1"/>
            </p:cNvSpPr>
            <p:nvPr/>
          </p:nvSpPr>
          <p:spPr bwMode="auto">
            <a:xfrm>
              <a:off x="5122860" y="3218054"/>
              <a:ext cx="41203" cy="120356"/>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43" name="Rectangle 256"/>
            <p:cNvSpPr>
              <a:spLocks noChangeArrowheads="1"/>
            </p:cNvSpPr>
            <p:nvPr/>
          </p:nvSpPr>
          <p:spPr bwMode="auto">
            <a:xfrm>
              <a:off x="5184664" y="3182273"/>
              <a:ext cx="41203" cy="156137"/>
            </a:xfrm>
            <a:prstGeom prst="rect">
              <a:avLst/>
            </a:prstGeom>
            <a:grpFill/>
            <a:ln>
              <a:noFill/>
            </a:ln>
          </p:spPr>
          <p:txBody>
            <a:bodyPr lIns="91427" tIns="45713" rIns="91427" bIns="45713"/>
            <a:lstStyle/>
            <a:p>
              <a:pPr eaLnBrk="1" fontAlgn="auto" hangingPunct="1">
                <a:spcBef>
                  <a:spcPts val="0"/>
                </a:spcBef>
                <a:spcAft>
                  <a:spcPts val="0"/>
                </a:spcAft>
                <a:defRPr/>
              </a:pPr>
              <a:endParaRPr lang="zh-CN" altLang="en-US" kern="0">
                <a:solidFill>
                  <a:srgbClr val="000000"/>
                </a:solidFill>
                <a:latin typeface="微软雅黑" panose="020B0503020204020204" pitchFamily="34" charset="-122"/>
                <a:ea typeface="微软雅黑" panose="020B0503020204020204" pitchFamily="34" charset="-122"/>
              </a:endParaRPr>
            </a:p>
          </p:txBody>
        </p:sp>
      </p:grpSp>
      <p:cxnSp>
        <p:nvCxnSpPr>
          <p:cNvPr id="61446" name="直接连接符 43"/>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45" name="直接连接符 44"/>
          <p:cNvCxnSpPr/>
          <p:nvPr/>
        </p:nvCxnSpPr>
        <p:spPr>
          <a:xfrm>
            <a:off x="0" y="549275"/>
            <a:ext cx="12192000" cy="0"/>
          </a:xfrm>
          <a:prstGeom prst="line">
            <a:avLst/>
          </a:prstGeom>
          <a:ln w="25400">
            <a:solidFill>
              <a:srgbClr val="013B6D"/>
            </a:solidFill>
          </a:ln>
        </p:spPr>
        <p:style>
          <a:lnRef idx="1">
            <a:schemeClr val="accent1"/>
          </a:lnRef>
          <a:fillRef idx="0">
            <a:schemeClr val="accent1"/>
          </a:fillRef>
          <a:effectRef idx="0">
            <a:schemeClr val="accent1"/>
          </a:effectRef>
          <a:fontRef idx="minor">
            <a:schemeClr val="tx1"/>
          </a:fontRef>
        </p:style>
      </p:cxnSp>
      <p:sp>
        <p:nvSpPr>
          <p:cNvPr id="48" name="Freeform 8"/>
          <p:cNvSpPr>
            <a:spLocks noChangeArrowheads="1"/>
          </p:cNvSpPr>
          <p:nvPr/>
        </p:nvSpPr>
        <p:spPr bwMode="auto">
          <a:xfrm>
            <a:off x="670984" y="3630613"/>
            <a:ext cx="3985683" cy="717550"/>
          </a:xfrm>
          <a:custGeom>
            <a:avLst/>
            <a:gdLst>
              <a:gd name="T0" fmla="*/ 0 w 3337"/>
              <a:gd name="T1" fmla="*/ 0 h 760"/>
              <a:gd name="T2" fmla="*/ 2147483647 w 3337"/>
              <a:gd name="T3" fmla="*/ 0 h 760"/>
              <a:gd name="T4" fmla="*/ 2147483647 w 3337"/>
              <a:gd name="T5" fmla="*/ 2147483647 h 760"/>
              <a:gd name="T6" fmla="*/ 2147483647 w 3337"/>
              <a:gd name="T7" fmla="*/ 2147483647 h 760"/>
              <a:gd name="T8" fmla="*/ 0 w 3337"/>
              <a:gd name="T9" fmla="*/ 0 h 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7" h="760">
                <a:moveTo>
                  <a:pt x="0" y="0"/>
                </a:moveTo>
                <a:lnTo>
                  <a:pt x="3337" y="0"/>
                </a:lnTo>
                <a:lnTo>
                  <a:pt x="3150" y="760"/>
                </a:lnTo>
                <a:lnTo>
                  <a:pt x="275" y="7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7" tIns="45713" rIns="91427" bIns="45713"/>
          <a:lstStyle/>
          <a:p>
            <a:endParaRPr lang="zh-CN" altLang="en-US"/>
          </a:p>
        </p:txBody>
      </p:sp>
      <p:sp>
        <p:nvSpPr>
          <p:cNvPr id="21" name="TextBox 20"/>
          <p:cNvSpPr txBox="1"/>
          <p:nvPr/>
        </p:nvSpPr>
        <p:spPr>
          <a:xfrm>
            <a:off x="3251201" y="2590801"/>
            <a:ext cx="6447367" cy="1631216"/>
          </a:xfrm>
          <a:prstGeom prst="rect">
            <a:avLst/>
          </a:prstGeom>
          <a:noFill/>
          <a:ln>
            <a:solidFill>
              <a:schemeClr val="tx2"/>
            </a:solidFill>
          </a:ln>
        </p:spPr>
        <p:txBody>
          <a:bodyPr>
            <a:spAutoFit/>
          </a:bodyPr>
          <a:lstStyle>
            <a:defPPr>
              <a:defRPr lang="zh-CN"/>
            </a:defPPr>
            <a:lvl1pPr>
              <a:defRPr sz="2000">
                <a:solidFill>
                  <a:schemeClr val="accent1"/>
                </a:solidFill>
                <a:latin typeface="+mn-ea"/>
                <a:ea typeface="+mn-ea"/>
              </a:defRPr>
            </a:lvl1pPr>
          </a:lstStyle>
          <a:p>
            <a:pPr eaLnBrk="1" hangingPunct="1">
              <a:defRPr/>
            </a:pPr>
            <a:r>
              <a:rPr lang="zh-CN" altLang="en-US" b="1" noProof="1">
                <a:solidFill>
                  <a:schemeClr val="accent6">
                    <a:lumMod val="50000"/>
                  </a:schemeClr>
                </a:solidFill>
                <a:latin typeface="楷体" panose="02010609060101010101" pitchFamily="49" charset="-122"/>
                <a:ea typeface="楷体" panose="02010609060101010101" pitchFamily="49" charset="-122"/>
              </a:rPr>
              <a:t>要点：采用比率分析时，要注意对比项目的相关性、对比口径的一致、衡量标准的科学性。运用因素分析法时，要注意因素分解的关联性、因素替代的顺序性、顺序替代的连环性。总之，在分析财务报表时要做到把比较分析法、比率分析法、因素分析法相结合。</a:t>
            </a:r>
            <a:endParaRPr lang="zh-CN" altLang="en-US" b="1" noProof="1">
              <a:solidFill>
                <a:schemeClr val="accent6">
                  <a:lumMod val="50000"/>
                </a:schemeClr>
              </a:solidFill>
              <a:latin typeface="楷体" panose="02010609060101010101" pitchFamily="49" charset="-122"/>
              <a:ea typeface="楷体" panose="02010609060101010101" pitchFamily="49" charset="-122"/>
            </a:endParaRP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4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2" presetClass="entr" presetSubtype="2"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ppt_x</p:attrName>
                                        </p:attrNameLst>
                                      </p:cBhvr>
                                      <p:tavLst>
                                        <p:tav tm="0">
                                          <p:val>
                                            <p:strVal val="1+#ppt_w/2"/>
                                          </p:val>
                                        </p:tav>
                                        <p:tav tm="100000">
                                          <p:val>
                                            <p:strVal val="#ppt_x"/>
                                          </p:val>
                                        </p:tav>
                                      </p:tavLst>
                                    </p:anim>
                                    <p:anim calcmode="lin" valueType="num">
                                      <p:cBhvr>
                                        <p:cTn id="23" dur="500" fill="hold"/>
                                        <p:tgtEl>
                                          <p:spTgt spid="45"/>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right)">
                                      <p:cBhvr>
                                        <p:cTn id="27" dur="500"/>
                                        <p:tgtEl>
                                          <p:spTgt spid="48"/>
                                        </p:tgtEl>
                                      </p:cBhvr>
                                    </p:animEffect>
                                  </p:childTnLst>
                                </p:cTn>
                              </p:par>
                            </p:childTnLst>
                          </p:cTn>
                        </p:par>
                        <p:par>
                          <p:cTn id="28" fill="hold">
                            <p:stCondLst>
                              <p:cond delay="1500"/>
                            </p:stCondLst>
                            <p:childTnLst>
                              <p:par>
                                <p:cTn id="29" presetID="52"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Scale>
                                      <p:cBhvr>
                                        <p:cTn id="31" dur="1000" decel="50000" fill="hold">
                                          <p:stCondLst>
                                            <p:cond delay="0"/>
                                          </p:stCondLst>
                                        </p:cTn>
                                        <p:tgtEl>
                                          <p:spTgt spid="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51"/>
                                        </p:tgtEl>
                                        <p:attrNameLst>
                                          <p:attrName>ppt_x</p:attrName>
                                          <p:attrName>ppt_y</p:attrName>
                                        </p:attrNameLst>
                                      </p:cBhvr>
                                      <p:rCtr x="0" y="0"/>
                                    </p:animMotion>
                                    <p:animEffect transition="in" filter="fade">
                                      <p:cBhvr>
                                        <p:cTn id="33" dur="1000"/>
                                        <p:tgtEl>
                                          <p:spTgt spid="51"/>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 grpId="0" bldLvl="0" animBg="1"/>
      <p:bldP spid="18" grpId="0" animBg="1"/>
      <p:bldP spid="48" grpId="0" animBg="1"/>
      <p:bldP spid="21"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148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879228" y="2798099"/>
            <a:ext cx="7822777" cy="118305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一、</a:t>
            </a:r>
            <a:r>
              <a:rPr lang="en-US" altLang="en-US" sz="4000" b="1" dirty="0">
                <a:latin typeface="华文隶书" panose="02010800040101010101" pitchFamily="2" charset="-122"/>
                <a:ea typeface="华文隶书" panose="02010800040101010101" pitchFamily="2" charset="-122"/>
              </a:rPr>
              <a:t> </a:t>
            </a:r>
            <a:r>
              <a:rPr lang="zh-CN" altLang="en-US" sz="4000" b="1" dirty="0">
                <a:latin typeface="华文隶书" panose="02010800040101010101" pitchFamily="2" charset="-122"/>
                <a:ea typeface="华文隶书" panose="02010800040101010101" pitchFamily="2" charset="-122"/>
              </a:rPr>
              <a:t>偿债能力分析</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4294967295"/>
          </p:nvPr>
        </p:nvSpPr>
        <p:spPr>
          <a:xfrm>
            <a:off x="11323638" y="6240463"/>
            <a:ext cx="495300" cy="354012"/>
          </a:xfrm>
          <a:prstGeom prst="rect">
            <a:avLst/>
          </a:prstGeom>
        </p:spPr>
        <p:txBody>
          <a:bodyPr/>
          <a:lstStyle/>
          <a:p>
            <a:pPr>
              <a:defRPr/>
            </a:pPr>
            <a:fld id="{EBAA0B0A-6C67-430D-843B-589DA2079AA5}" type="slidenum">
              <a:rPr lang="en-US"/>
            </a:fld>
            <a:endParaRPr lang="en-US" dirty="0"/>
          </a:p>
        </p:txBody>
      </p:sp>
      <p:sp>
        <p:nvSpPr>
          <p:cNvPr id="12" name="TextBox 11"/>
          <p:cNvSpPr txBox="1"/>
          <p:nvPr/>
        </p:nvSpPr>
        <p:spPr>
          <a:xfrm>
            <a:off x="4346294" y="1132255"/>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设计师大图 点击还原"/>
          <p:cNvPicPr>
            <a:picLocks noChangeAspect="1"/>
          </p:cNvPicPr>
          <p:nvPr/>
        </p:nvPicPr>
        <p:blipFill>
          <a:blip r:embed="rId1"/>
          <a:stretch>
            <a:fillRect/>
          </a:stretch>
        </p:blipFill>
        <p:spPr>
          <a:xfrm>
            <a:off x="762000" y="2835275"/>
            <a:ext cx="4640263" cy="2309813"/>
          </a:xfrm>
          <a:prstGeom prst="rect">
            <a:avLst/>
          </a:prstGeom>
          <a:noFill/>
          <a:ln w="9525">
            <a:noFill/>
          </a:ln>
        </p:spPr>
      </p:pic>
      <p:sp>
        <p:nvSpPr>
          <p:cNvPr id="9219" name="矩形 7177"/>
          <p:cNvSpPr/>
          <p:nvPr/>
        </p:nvSpPr>
        <p:spPr>
          <a:xfrm>
            <a:off x="4149798" y="277203"/>
            <a:ext cx="4153701" cy="923330"/>
          </a:xfrm>
          <a:prstGeom prst="rect">
            <a:avLst/>
          </a:prstGeom>
          <a:noFill/>
          <a:ln w="9525">
            <a:noFill/>
          </a:ln>
        </p:spPr>
        <p:txBody>
          <a:bodyPr wrap="none">
            <a:spAutoFit/>
          </a:bodyPr>
          <a:lstStyle/>
          <a:p>
            <a:pPr>
              <a:lnSpc>
                <a:spcPct val="150000"/>
              </a:lnSpc>
            </a:pPr>
            <a:r>
              <a:rPr lang="en-US" altLang="en-US" sz="3600" b="1" dirty="0" smtClean="0">
                <a:latin typeface="微软雅黑" panose="020B0503020204020204" pitchFamily="34" charset="-122"/>
                <a:ea typeface="微软雅黑" panose="020B0503020204020204" pitchFamily="34" charset="-122"/>
              </a:rPr>
              <a:t> 一</a:t>
            </a:r>
            <a:r>
              <a:rPr lang="en-US" altLang="en-US" sz="3600" b="1" dirty="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偿债能力</a:t>
            </a:r>
            <a:r>
              <a:rPr lang="zh-CN" altLang="en-US" sz="3600" b="1" dirty="0" smtClean="0">
                <a:latin typeface="微软雅黑" panose="020B0503020204020204" pitchFamily="34" charset="-122"/>
                <a:ea typeface="微软雅黑" panose="020B0503020204020204" pitchFamily="34" charset="-122"/>
              </a:rPr>
              <a:t>分析</a:t>
            </a:r>
            <a:endParaRPr lang="en-US" altLang="zh-CN" sz="3600" b="1" dirty="0">
              <a:latin typeface="微软雅黑" panose="020B0503020204020204" pitchFamily="34" charset="-122"/>
              <a:ea typeface="微软雅黑" panose="020B0503020204020204" pitchFamily="34" charset="-122"/>
            </a:endParaRPr>
          </a:p>
        </p:txBody>
      </p:sp>
      <p:grpSp>
        <p:nvGrpSpPr>
          <p:cNvPr id="2" name="组合 6"/>
          <p:cNvGrpSpPr/>
          <p:nvPr/>
        </p:nvGrpSpPr>
        <p:grpSpPr>
          <a:xfrm>
            <a:off x="3316288" y="1065213"/>
            <a:ext cx="5894387" cy="171450"/>
            <a:chOff x="5475255" y="1143000"/>
            <a:chExt cx="1486646" cy="101600"/>
          </a:xfrm>
        </p:grpSpPr>
        <p:cxnSp>
          <p:nvCxnSpPr>
            <p:cNvPr id="8"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31"/>
            <p:cNvCxnSpPr/>
            <p:nvPr/>
          </p:nvCxnSpPr>
          <p:spPr>
            <a:xfrm>
              <a:off x="5616738" y="1244600"/>
              <a:ext cx="1185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21" name="文本框 99"/>
          <p:cNvSpPr txBox="1"/>
          <p:nvPr/>
        </p:nvSpPr>
        <p:spPr>
          <a:xfrm>
            <a:off x="762000" y="1593850"/>
            <a:ext cx="10379075" cy="954107"/>
          </a:xfrm>
          <a:prstGeom prst="rect">
            <a:avLst/>
          </a:prstGeom>
          <a:noFill/>
          <a:ln w="9525">
            <a:noFill/>
          </a:ln>
        </p:spPr>
        <p:txBody>
          <a:bodyPr>
            <a:spAutoFit/>
          </a:bodyPr>
          <a:lstStyle/>
          <a:p>
            <a:pPr indent="127000"/>
            <a:r>
              <a:rPr lang="zh-CN" altLang="zh-CN" sz="2800" dirty="0" smtClean="0">
                <a:latin typeface="微软雅黑" panose="020B0503020204020204" pitchFamily="34" charset="-122"/>
                <a:ea typeface="微软雅黑" panose="020B0503020204020204" pitchFamily="34" charset="-122"/>
              </a:rPr>
              <a:t>偿债能力是指企业偿还各种到期债务（包括本息）的能力，分为短期偿债能力和长期偿债能力两种。</a:t>
            </a:r>
            <a:endParaRPr lang="zh-CN" altLang="en-US" sz="2800" dirty="0">
              <a:latin typeface="微软雅黑" panose="020B0503020204020204" pitchFamily="34" charset="-122"/>
              <a:ea typeface="微软雅黑" panose="020B0503020204020204" pitchFamily="34" charset="-122"/>
            </a:endParaRPr>
          </a:p>
        </p:txBody>
      </p:sp>
      <p:sp>
        <p:nvSpPr>
          <p:cNvPr id="3" name="矩形 2"/>
          <p:cNvSpPr/>
          <p:nvPr/>
        </p:nvSpPr>
        <p:spPr>
          <a:xfrm>
            <a:off x="5673011" y="3014419"/>
            <a:ext cx="5721820" cy="1815882"/>
          </a:xfrm>
          <a:prstGeom prst="rect">
            <a:avLst/>
          </a:prstGeom>
          <a:solidFill>
            <a:schemeClr val="accent1">
              <a:lumMod val="40000"/>
              <a:lumOff val="6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偿债能力分析就是通过对企业资产变现能力及保障程度的分析，观察和判断企业是否具有偿还到期债务的能力及其偿债能力的强弱。</a:t>
            </a:r>
            <a:endParaRPr kumimoji="0" lang="zh-CN" altLang="zh-CN" sz="2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7177"/>
          <p:cNvSpPr/>
          <p:nvPr/>
        </p:nvSpPr>
        <p:spPr>
          <a:xfrm>
            <a:off x="4033194" y="525463"/>
            <a:ext cx="3837909" cy="584775"/>
          </a:xfrm>
          <a:prstGeom prst="rect">
            <a:avLst/>
          </a:prstGeom>
          <a:noFill/>
          <a:ln w="9525">
            <a:noFill/>
          </a:ln>
        </p:spPr>
        <p:txBody>
          <a:bodyPr wrap="none">
            <a:spAutoFit/>
          </a:bodyPr>
          <a:lstStyle/>
          <a:p>
            <a:pPr algn="ctr"/>
            <a:r>
              <a:rPr lang="en-US" altLang="en-US" sz="3200" b="1" dirty="0" smtClean="0">
                <a:latin typeface="微软雅黑" panose="020B0503020204020204" pitchFamily="34" charset="-122"/>
                <a:ea typeface="微软雅黑" panose="020B0503020204020204" pitchFamily="34" charset="-122"/>
              </a:rPr>
              <a:t>1.短期偿债能力分析</a:t>
            </a:r>
            <a:endParaRPr lang="en-US" altLang="en-US" sz="32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373434" y="1233121"/>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44" name="矩形 1"/>
          <p:cNvSpPr/>
          <p:nvPr/>
        </p:nvSpPr>
        <p:spPr>
          <a:xfrm>
            <a:off x="876300" y="1452563"/>
            <a:ext cx="10523538" cy="1385887"/>
          </a:xfrm>
          <a:prstGeom prst="rect">
            <a:avLst/>
          </a:prstGeom>
          <a:noFill/>
          <a:ln w="9525">
            <a:noFill/>
          </a:ln>
        </p:spPr>
        <p:txBody>
          <a:bodyPr>
            <a:spAutoFit/>
          </a:bodyPr>
          <a:lstStyle/>
          <a:p>
            <a:pPr>
              <a:lnSpc>
                <a:spcPct val="150000"/>
              </a:lnSpc>
            </a:pPr>
            <a:r>
              <a:rPr lang="zh-CN" altLang="zh-CN" sz="2800" dirty="0">
                <a:latin typeface="微软雅黑" panose="020B0503020204020204" pitchFamily="34" charset="-122"/>
                <a:ea typeface="微软雅黑" panose="020B0503020204020204" pitchFamily="34" charset="-122"/>
              </a:rPr>
              <a:t>短期偿债能力是指企业流动资产对流动负债及时足额偿还的保证程度，是企业当前财务能力，特别是流动资产变现能力的重要标志。</a:t>
            </a:r>
            <a:endParaRPr lang="zh-CN" altLang="zh-CN" sz="2800" dirty="0">
              <a:latin typeface="微软雅黑" panose="020B0503020204020204" pitchFamily="34" charset="-122"/>
              <a:ea typeface="微软雅黑" panose="020B0503020204020204" pitchFamily="34" charset="-122"/>
            </a:endParaRPr>
          </a:p>
        </p:txBody>
      </p:sp>
      <p:pic>
        <p:nvPicPr>
          <p:cNvPr id="10245" name="Picture 2" descr="http://house.china.com.cn/home/UserFiles/20140528/08115353.jpg"/>
          <p:cNvPicPr>
            <a:picLocks noChangeAspect="1"/>
          </p:cNvPicPr>
          <p:nvPr/>
        </p:nvPicPr>
        <p:blipFill>
          <a:blip r:embed="rId1"/>
          <a:stretch>
            <a:fillRect/>
          </a:stretch>
        </p:blipFill>
        <p:spPr>
          <a:xfrm>
            <a:off x="6724406" y="3444875"/>
            <a:ext cx="4286250" cy="2857500"/>
          </a:xfrm>
          <a:prstGeom prst="rect">
            <a:avLst/>
          </a:prstGeom>
          <a:noFill/>
          <a:ln w="9525">
            <a:noFill/>
          </a:ln>
        </p:spPr>
      </p:pic>
      <p:sp>
        <p:nvSpPr>
          <p:cNvPr id="10246" name="矩形 2"/>
          <p:cNvSpPr/>
          <p:nvPr/>
        </p:nvSpPr>
        <p:spPr>
          <a:xfrm>
            <a:off x="854075" y="3444875"/>
            <a:ext cx="5080733" cy="2031325"/>
          </a:xfrm>
          <a:prstGeom prst="rect">
            <a:avLst/>
          </a:prstGeom>
          <a:noFill/>
          <a:ln w="9525" cap="flat" cmpd="sng">
            <a:solidFill>
              <a:srgbClr val="00B0F0"/>
            </a:solidFill>
            <a:prstDash val="solid"/>
            <a:miter/>
            <a:headEnd type="none" w="med" len="med"/>
            <a:tailEnd type="none" w="med" len="med"/>
          </a:ln>
        </p:spPr>
        <p:txBody>
          <a:bodyPr wrap="square">
            <a:spAutoFit/>
          </a:bodyPr>
          <a:lstStyle/>
          <a:p>
            <a:pPr>
              <a:lnSpc>
                <a:spcPct val="150000"/>
              </a:lnSpc>
            </a:pPr>
            <a:r>
              <a:rPr lang="zh-CN" altLang="zh-CN" sz="2800" dirty="0">
                <a:latin typeface="微软雅黑" panose="020B0503020204020204" pitchFamily="34" charset="-122"/>
                <a:ea typeface="微软雅黑" panose="020B0503020204020204" pitchFamily="34" charset="-122"/>
              </a:rPr>
              <a:t>衡量和评价企业短期偿债能力的指标主要有流动比率、速动比率和现金比率等。</a:t>
            </a:r>
            <a:endParaRPr lang="zh-CN" altLang="zh-CN"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p:nvPr/>
        </p:nvGrpSpPr>
        <p:grpSpPr bwMode="auto">
          <a:xfrm>
            <a:off x="8290984" y="1516063"/>
            <a:ext cx="1583267" cy="876300"/>
            <a:chOff x="803" y="1519"/>
            <a:chExt cx="937" cy="692"/>
          </a:xfrm>
        </p:grpSpPr>
        <p:sp>
          <p:nvSpPr>
            <p:cNvPr id="42041" name="AutoShape 3"/>
            <p:cNvSpPr>
              <a:spLocks noChangeArrowheads="1"/>
            </p:cNvSpPr>
            <p:nvPr/>
          </p:nvSpPr>
          <p:spPr bwMode="gray">
            <a:xfrm>
              <a:off x="803" y="1519"/>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2346"/>
                </a:gs>
                <a:gs pos="50000">
                  <a:srgbClr val="001121"/>
                </a:gs>
                <a:gs pos="100000">
                  <a:srgbClr val="00234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2042" name="Oval 4"/>
            <p:cNvSpPr>
              <a:spLocks noChangeArrowheads="1"/>
            </p:cNvSpPr>
            <p:nvPr/>
          </p:nvSpPr>
          <p:spPr bwMode="gray">
            <a:xfrm>
              <a:off x="803" y="1798"/>
              <a:ext cx="937" cy="145"/>
            </a:xfrm>
            <a:prstGeom prst="ellipse">
              <a:avLst/>
            </a:prstGeom>
            <a:gradFill rotWithShape="1">
              <a:gsLst>
                <a:gs pos="0">
                  <a:srgbClr val="002346"/>
                </a:gs>
                <a:gs pos="100000">
                  <a:srgbClr val="435D7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endParaRPr lang="zh-CN" altLang="zh-CN"/>
            </a:p>
          </p:txBody>
        </p:sp>
      </p:grpSp>
      <p:sp>
        <p:nvSpPr>
          <p:cNvPr id="41987" name="Text Box 5"/>
          <p:cNvSpPr txBox="1">
            <a:spLocks noChangeArrowheads="1"/>
          </p:cNvSpPr>
          <p:nvPr/>
        </p:nvSpPr>
        <p:spPr bwMode="gray">
          <a:xfrm>
            <a:off x="8331200" y="1981201"/>
            <a:ext cx="159173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a:solidFill>
                  <a:schemeClr val="bg1"/>
                </a:solidFill>
              </a:rPr>
              <a:t>现金比率</a:t>
            </a:r>
            <a:endParaRPr lang="zh-CN" altLang="en-US">
              <a:solidFill>
                <a:schemeClr val="bg1"/>
              </a:solidFill>
            </a:endParaRPr>
          </a:p>
        </p:txBody>
      </p:sp>
      <p:pic>
        <p:nvPicPr>
          <p:cNvPr id="41988" name="Picture 6" descr="shadow_1_m"/>
          <p:cNvPicPr>
            <a:picLocks noChangeAspect="1" noChangeArrowheads="1"/>
          </p:cNvPicPr>
          <p:nvPr/>
        </p:nvPicPr>
        <p:blipFill>
          <a:blip r:embed="rId1">
            <a:lum bright="-12000"/>
            <a:extLst>
              <a:ext uri="{28A0092B-C50C-407E-A947-70E740481C1C}">
                <a14:useLocalDpi xmlns:a14="http://schemas.microsoft.com/office/drawing/2010/main" val="0"/>
              </a:ext>
            </a:extLst>
          </a:blip>
          <a:srcRect/>
          <a:stretch>
            <a:fillRect/>
          </a:stretch>
        </p:blipFill>
        <p:spPr bwMode="gray">
          <a:xfrm>
            <a:off x="8638118" y="2400300"/>
            <a:ext cx="891116"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Oval 7"/>
          <p:cNvSpPr>
            <a:spLocks noChangeArrowheads="1"/>
          </p:cNvSpPr>
          <p:nvPr/>
        </p:nvSpPr>
        <p:spPr bwMode="gray">
          <a:xfrm rot="3125284" flipH="1">
            <a:off x="8425657" y="2153444"/>
            <a:ext cx="96838" cy="57151"/>
          </a:xfrm>
          <a:prstGeom prst="ellipse">
            <a:avLst/>
          </a:prstGeom>
          <a:gradFill rotWithShape="1">
            <a:gsLst>
              <a:gs pos="0">
                <a:srgbClr val="161F26"/>
              </a:gs>
              <a:gs pos="50000">
                <a:srgbClr val="6E99C0"/>
              </a:gs>
              <a:gs pos="100000">
                <a:srgbClr val="161F26"/>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endParaRPr lang="zh-CN" altLang="zh-CN"/>
          </a:p>
        </p:txBody>
      </p:sp>
      <p:sp>
        <p:nvSpPr>
          <p:cNvPr id="41990" name="Rectangle 8"/>
          <p:cNvSpPr>
            <a:spLocks noGrp="1" noChangeArrowheads="1"/>
          </p:cNvSpPr>
          <p:nvPr>
            <p:ph type="title" idx="4294967295"/>
          </p:nvPr>
        </p:nvSpPr>
        <p:spPr/>
        <p:txBody>
          <a:bodyPr/>
          <a:lstStyle/>
          <a:p>
            <a:pPr eaLnBrk="1" hangingPunct="1"/>
            <a:r>
              <a:rPr lang="zh-CN" altLang="en-US" sz="3600" b="1" dirty="0">
                <a:solidFill>
                  <a:srgbClr val="FF0000"/>
                </a:solidFill>
                <a:ea typeface="隶书" panose="02010509060101010101" pitchFamily="49" charset="-122"/>
              </a:rPr>
              <a:t>短期偿债能力的财务指标</a:t>
            </a:r>
            <a:endParaRPr lang="zh-CN" altLang="en-US" sz="3600" b="1" dirty="0">
              <a:solidFill>
                <a:srgbClr val="FF0000"/>
              </a:solidFill>
              <a:ea typeface="隶书" panose="02010509060101010101" pitchFamily="49" charset="-122"/>
            </a:endParaRPr>
          </a:p>
        </p:txBody>
      </p:sp>
      <p:sp>
        <p:nvSpPr>
          <p:cNvPr id="41991" name="Freeform 9"/>
          <p:cNvSpPr/>
          <p:nvPr/>
        </p:nvSpPr>
        <p:spPr bwMode="gray">
          <a:xfrm rot="-6881602">
            <a:off x="7475538" y="1445155"/>
            <a:ext cx="98425" cy="2103967"/>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41992" name="Group 10"/>
          <p:cNvGrpSpPr/>
          <p:nvPr/>
        </p:nvGrpSpPr>
        <p:grpSpPr bwMode="auto">
          <a:xfrm>
            <a:off x="4328584" y="1936751"/>
            <a:ext cx="2421467" cy="1452563"/>
            <a:chOff x="803" y="1519"/>
            <a:chExt cx="937" cy="692"/>
          </a:xfrm>
        </p:grpSpPr>
        <p:sp>
          <p:nvSpPr>
            <p:cNvPr id="42039" name="AutoShape 11"/>
            <p:cNvSpPr>
              <a:spLocks noChangeArrowheads="1"/>
            </p:cNvSpPr>
            <p:nvPr/>
          </p:nvSpPr>
          <p:spPr bwMode="gray">
            <a:xfrm>
              <a:off x="803" y="1519"/>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33689D"/>
                </a:gs>
                <a:gs pos="50000">
                  <a:srgbClr val="18314A"/>
                </a:gs>
                <a:gs pos="100000">
                  <a:srgbClr val="33689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2040" name="Oval 12"/>
            <p:cNvSpPr>
              <a:spLocks noChangeArrowheads="1"/>
            </p:cNvSpPr>
            <p:nvPr/>
          </p:nvSpPr>
          <p:spPr bwMode="gray">
            <a:xfrm>
              <a:off x="803" y="1798"/>
              <a:ext cx="937" cy="145"/>
            </a:xfrm>
            <a:prstGeom prst="ellipse">
              <a:avLst/>
            </a:prstGeom>
            <a:gradFill rotWithShape="1">
              <a:gsLst>
                <a:gs pos="0">
                  <a:srgbClr val="33689D"/>
                </a:gs>
                <a:gs pos="100000">
                  <a:srgbClr val="6990B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endParaRPr lang="zh-CN" altLang="zh-CN"/>
            </a:p>
          </p:txBody>
        </p:sp>
      </p:grpSp>
      <p:sp>
        <p:nvSpPr>
          <p:cNvPr id="41993" name="Text Box 13"/>
          <p:cNvSpPr txBox="1">
            <a:spLocks noChangeArrowheads="1"/>
          </p:cNvSpPr>
          <p:nvPr/>
        </p:nvSpPr>
        <p:spPr bwMode="gray">
          <a:xfrm>
            <a:off x="4572001" y="2819400"/>
            <a:ext cx="212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a:solidFill>
                  <a:schemeClr val="bg1"/>
                </a:solidFill>
              </a:rPr>
              <a:t>速动比率</a:t>
            </a:r>
            <a:endParaRPr lang="zh-CN" altLang="en-US" sz="2400">
              <a:solidFill>
                <a:schemeClr val="bg1"/>
              </a:solidFill>
            </a:endParaRPr>
          </a:p>
        </p:txBody>
      </p:sp>
      <p:pic>
        <p:nvPicPr>
          <p:cNvPr id="41994" name="Picture 14" descr="shadow_1_m"/>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gray">
          <a:xfrm>
            <a:off x="4866218" y="3441701"/>
            <a:ext cx="135043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Oval 15"/>
          <p:cNvSpPr>
            <a:spLocks noChangeArrowheads="1"/>
          </p:cNvSpPr>
          <p:nvPr/>
        </p:nvSpPr>
        <p:spPr bwMode="gray">
          <a:xfrm rot="3125284">
            <a:off x="4604809" y="3079750"/>
            <a:ext cx="177800" cy="57151"/>
          </a:xfrm>
          <a:prstGeom prst="ellipse">
            <a:avLst/>
          </a:prstGeom>
          <a:gradFill rotWithShape="1">
            <a:gsLst>
              <a:gs pos="0">
                <a:srgbClr val="161F26"/>
              </a:gs>
              <a:gs pos="50000">
                <a:srgbClr val="6E99C0"/>
              </a:gs>
              <a:gs pos="100000">
                <a:srgbClr val="161F26"/>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endParaRPr lang="zh-CN" altLang="zh-CN"/>
          </a:p>
        </p:txBody>
      </p:sp>
      <p:sp>
        <p:nvSpPr>
          <p:cNvPr id="41996" name="Freeform 16"/>
          <p:cNvSpPr/>
          <p:nvPr/>
        </p:nvSpPr>
        <p:spPr bwMode="gray">
          <a:xfrm rot="-8595127">
            <a:off x="3520018" y="2841626"/>
            <a:ext cx="436033" cy="2379663"/>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41997" name="Group 17"/>
          <p:cNvGrpSpPr/>
          <p:nvPr/>
        </p:nvGrpSpPr>
        <p:grpSpPr bwMode="auto">
          <a:xfrm>
            <a:off x="1035051" y="3965576"/>
            <a:ext cx="3505200" cy="2092325"/>
            <a:chOff x="803" y="1519"/>
            <a:chExt cx="937" cy="692"/>
          </a:xfrm>
        </p:grpSpPr>
        <p:sp>
          <p:nvSpPr>
            <p:cNvPr id="42037" name="AutoShape 18"/>
            <p:cNvSpPr>
              <a:spLocks noChangeArrowheads="1"/>
            </p:cNvSpPr>
            <p:nvPr/>
          </p:nvSpPr>
          <p:spPr bwMode="gray">
            <a:xfrm>
              <a:off x="803" y="1519"/>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99CC"/>
                </a:gs>
                <a:gs pos="50000">
                  <a:srgbClr val="004961"/>
                </a:gs>
                <a:gs pos="100000">
                  <a:srgbClr val="0099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2038" name="Oval 19"/>
            <p:cNvSpPr>
              <a:spLocks noChangeArrowheads="1"/>
            </p:cNvSpPr>
            <p:nvPr/>
          </p:nvSpPr>
          <p:spPr bwMode="gray">
            <a:xfrm>
              <a:off x="803" y="1798"/>
              <a:ext cx="937" cy="145"/>
            </a:xfrm>
            <a:prstGeom prst="ellipse">
              <a:avLst/>
            </a:prstGeom>
            <a:gradFill rotWithShape="1">
              <a:gsLst>
                <a:gs pos="0">
                  <a:srgbClr val="0099CC"/>
                </a:gs>
                <a:gs pos="100000">
                  <a:srgbClr val="76C8E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endParaRPr lang="zh-CN" altLang="zh-CN"/>
            </a:p>
          </p:txBody>
        </p:sp>
      </p:grpSp>
      <p:sp>
        <p:nvSpPr>
          <p:cNvPr id="41998" name="Text Box 20"/>
          <p:cNvSpPr txBox="1">
            <a:spLocks noChangeArrowheads="1"/>
          </p:cNvSpPr>
          <p:nvPr/>
        </p:nvSpPr>
        <p:spPr bwMode="gray">
          <a:xfrm>
            <a:off x="1686985" y="5368926"/>
            <a:ext cx="216958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800">
                <a:solidFill>
                  <a:schemeClr val="bg1"/>
                </a:solidFill>
              </a:rPr>
              <a:t>流动比率</a:t>
            </a:r>
            <a:endParaRPr lang="zh-CN" altLang="en-US" sz="2800">
              <a:solidFill>
                <a:schemeClr val="bg1"/>
              </a:solidFill>
            </a:endParaRPr>
          </a:p>
        </p:txBody>
      </p:sp>
      <p:sp>
        <p:nvSpPr>
          <p:cNvPr id="41999" name="AutoShape 21"/>
          <p:cNvSpPr>
            <a:spLocks noChangeArrowheads="1"/>
          </p:cNvSpPr>
          <p:nvPr/>
        </p:nvSpPr>
        <p:spPr bwMode="gray">
          <a:xfrm flipH="1">
            <a:off x="3166534" y="4140200"/>
            <a:ext cx="1104900" cy="596900"/>
          </a:xfrm>
          <a:prstGeom prst="curvedRightArrow">
            <a:avLst>
              <a:gd name="adj1" fmla="val 19583"/>
              <a:gd name="adj2" fmla="val 44676"/>
              <a:gd name="adj3" fmla="val 39194"/>
            </a:avLst>
          </a:prstGeom>
          <a:gradFill rotWithShape="1">
            <a:gsLst>
              <a:gs pos="0">
                <a:srgbClr val="FFBE93"/>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pic>
        <p:nvPicPr>
          <p:cNvPr id="42000" name="Picture 22" descr="shadow_1_m"/>
          <p:cNvPicPr>
            <a:picLocks noChangeAspect="1" noChangeArrowheads="1"/>
          </p:cNvPicPr>
          <p:nvPr/>
        </p:nvPicPr>
        <p:blipFill>
          <a:blip r:embed="rId3">
            <a:lum bright="54000"/>
            <a:extLst>
              <a:ext uri="{28A0092B-C50C-407E-A947-70E740481C1C}">
                <a14:useLocalDpi xmlns:a14="http://schemas.microsoft.com/office/drawing/2010/main" val="0"/>
              </a:ext>
            </a:extLst>
          </a:blip>
          <a:srcRect/>
          <a:stretch>
            <a:fillRect/>
          </a:stretch>
        </p:blipFill>
        <p:spPr bwMode="gray">
          <a:xfrm>
            <a:off x="1767417" y="6145213"/>
            <a:ext cx="197908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1" name="Rectangle 26"/>
          <p:cNvSpPr>
            <a:spLocks noChangeArrowheads="1"/>
          </p:cNvSpPr>
          <p:nvPr/>
        </p:nvSpPr>
        <p:spPr bwMode="auto">
          <a:xfrm>
            <a:off x="1117600" y="2667001"/>
            <a:ext cx="2956984"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10000"/>
              </a:lnSpc>
            </a:pPr>
            <a:r>
              <a:rPr lang="zh-CN" altLang="en-US" b="1"/>
              <a:t>速动资产按扣除法和列举法存差异</a:t>
            </a:r>
            <a:endParaRPr lang="zh-CN" altLang="en-US"/>
          </a:p>
        </p:txBody>
      </p:sp>
      <p:sp>
        <p:nvSpPr>
          <p:cNvPr id="42002" name="Line 27"/>
          <p:cNvSpPr>
            <a:spLocks noChangeShapeType="1"/>
          </p:cNvSpPr>
          <p:nvPr/>
        </p:nvSpPr>
        <p:spPr bwMode="gray">
          <a:xfrm>
            <a:off x="4673600" y="5562601"/>
            <a:ext cx="0" cy="727075"/>
          </a:xfrm>
          <a:prstGeom prst="line">
            <a:avLst/>
          </a:prstGeom>
          <a:noFill/>
          <a:ln w="28575">
            <a:solidFill>
              <a:srgbClr val="FF66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2003" name="Rectangle 28"/>
          <p:cNvSpPr>
            <a:spLocks noChangeArrowheads="1"/>
          </p:cNvSpPr>
          <p:nvPr/>
        </p:nvSpPr>
        <p:spPr bwMode="auto">
          <a:xfrm>
            <a:off x="4470400" y="56388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t>（</a:t>
            </a:r>
            <a:r>
              <a:rPr lang="en-US" altLang="zh-CN" b="1"/>
              <a:t>1</a:t>
            </a:r>
            <a:r>
              <a:rPr lang="zh-CN" altLang="en-US" b="1"/>
              <a:t>）流动比率并不是越高越好</a:t>
            </a:r>
            <a:endParaRPr lang="zh-CN" altLang="en-US" b="1"/>
          </a:p>
          <a:p>
            <a:r>
              <a:rPr lang="zh-CN" altLang="en-US" b="1"/>
              <a:t>（</a:t>
            </a:r>
            <a:r>
              <a:rPr lang="en-US" altLang="zh-CN" b="1"/>
              <a:t>2</a:t>
            </a:r>
            <a:r>
              <a:rPr lang="zh-CN" altLang="en-US" b="1"/>
              <a:t>）流动比率的大小与企业的经营性质有关。</a:t>
            </a:r>
            <a:endParaRPr lang="zh-CN" altLang="en-US" b="1"/>
          </a:p>
        </p:txBody>
      </p:sp>
      <p:grpSp>
        <p:nvGrpSpPr>
          <p:cNvPr id="42004" name="Group 29"/>
          <p:cNvGrpSpPr/>
          <p:nvPr/>
        </p:nvGrpSpPr>
        <p:grpSpPr bwMode="auto">
          <a:xfrm rot="291726">
            <a:off x="1991784" y="3500439"/>
            <a:ext cx="1693333" cy="1571625"/>
            <a:chOff x="1971" y="2318"/>
            <a:chExt cx="482" cy="596"/>
          </a:xfrm>
        </p:grpSpPr>
        <p:sp>
          <p:nvSpPr>
            <p:cNvPr id="42035" name="Oval 30"/>
            <p:cNvSpPr>
              <a:spLocks noChangeArrowheads="1"/>
            </p:cNvSpPr>
            <p:nvPr/>
          </p:nvSpPr>
          <p:spPr bwMode="gray">
            <a:xfrm>
              <a:off x="2149" y="2318"/>
              <a:ext cx="126" cy="123"/>
            </a:xfrm>
            <a:prstGeom prst="ellipse">
              <a:avLst/>
            </a:prstGeom>
            <a:solidFill>
              <a:srgbClr val="FEE3AC"/>
            </a:solidFill>
            <a:ln w="9525">
              <a:round/>
            </a:ln>
            <a:scene3d>
              <a:camera prst="legacyPerspectiveFront">
                <a:rot lat="20099980" lon="1500000" rev="0"/>
              </a:camera>
              <a:lightRig rig="legacyFlat2" dir="t"/>
            </a:scene3d>
            <a:sp3d extrusionH="87300" prstMaterial="legacyMetal">
              <a:bevelT w="13500" h="13500" prst="angle"/>
              <a:bevelB w="13500" h="13500" prst="angle"/>
              <a:extrusionClr>
                <a:srgbClr val="FFB219"/>
              </a:extrusionClr>
            </a:sp3d>
          </p:spPr>
          <p:txBody>
            <a:bodyPr wrap="none" anchor="ctr">
              <a:flatTx/>
            </a:bodyPr>
            <a:lstStyle/>
            <a:p>
              <a:pPr algn="ctr"/>
              <a:endParaRPr lang="zh-CN" altLang="zh-CN"/>
            </a:p>
          </p:txBody>
        </p:sp>
        <p:sp>
          <p:nvSpPr>
            <p:cNvPr id="42036" name="Freeform 31"/>
            <p:cNvSpPr/>
            <p:nvPr/>
          </p:nvSpPr>
          <p:spPr bwMode="gray">
            <a:xfrm>
              <a:off x="1971" y="2336"/>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round/>
            </a:ln>
            <a:scene3d>
              <a:camera prst="legacyPerspectiveFront">
                <a:rot lat="20099980" lon="1500000" rev="0"/>
              </a:camera>
              <a:lightRig rig="legacyFlat2" dir="t"/>
            </a:scene3d>
            <a:sp3d extrusionH="87300" prstMaterial="legacyMetal">
              <a:bevelT w="13500" h="13500" prst="angle"/>
              <a:bevelB w="13500" h="13500" prst="angle"/>
              <a:extrusionClr>
                <a:srgbClr val="FFB219"/>
              </a:extrusionClr>
            </a:sp3d>
          </p:spPr>
          <p:txBody>
            <a:bodyPr>
              <a:flatTx/>
            </a:bodyPr>
            <a:lstStyle/>
            <a:p>
              <a:endParaRPr lang="zh-CN" altLang="en-US"/>
            </a:p>
          </p:txBody>
        </p:sp>
      </p:grpSp>
      <p:grpSp>
        <p:nvGrpSpPr>
          <p:cNvPr id="42005" name="Group 32"/>
          <p:cNvGrpSpPr/>
          <p:nvPr/>
        </p:nvGrpSpPr>
        <p:grpSpPr bwMode="auto">
          <a:xfrm rot="291726">
            <a:off x="5071534" y="1782763"/>
            <a:ext cx="952500" cy="882650"/>
            <a:chOff x="1971" y="2318"/>
            <a:chExt cx="482" cy="596"/>
          </a:xfrm>
        </p:grpSpPr>
        <p:sp>
          <p:nvSpPr>
            <p:cNvPr id="42033" name="Oval 33"/>
            <p:cNvSpPr>
              <a:spLocks noChangeArrowheads="1"/>
            </p:cNvSpPr>
            <p:nvPr/>
          </p:nvSpPr>
          <p:spPr bwMode="gray">
            <a:xfrm>
              <a:off x="2149" y="2318"/>
              <a:ext cx="126" cy="123"/>
            </a:xfrm>
            <a:prstGeom prst="ellipse">
              <a:avLst/>
            </a:prstGeom>
            <a:solidFill>
              <a:srgbClr val="FFCC00"/>
            </a:solidFill>
            <a:ln w="9525">
              <a:round/>
            </a:ln>
            <a:scene3d>
              <a:camera prst="legacyPerspectiveFront">
                <a:rot lat="20099980" lon="1500000" rev="0"/>
              </a:camera>
              <a:lightRig rig="legacyFlat2" dir="t"/>
            </a:scene3d>
            <a:sp3d extrusionH="36500" prstMaterial="legacyMatte">
              <a:bevelT w="13500" h="13500" prst="angle"/>
              <a:bevelB w="13500" h="13500" prst="angle"/>
              <a:extrusionClr>
                <a:srgbClr val="FFB219"/>
              </a:extrusionClr>
            </a:sp3d>
          </p:spPr>
          <p:txBody>
            <a:bodyPr wrap="none" anchor="ctr">
              <a:flatTx/>
            </a:bodyPr>
            <a:lstStyle/>
            <a:p>
              <a:pPr algn="ctr"/>
              <a:endParaRPr lang="zh-CN" altLang="zh-CN"/>
            </a:p>
          </p:txBody>
        </p:sp>
        <p:sp>
          <p:nvSpPr>
            <p:cNvPr id="42034" name="Freeform 34"/>
            <p:cNvSpPr/>
            <p:nvPr/>
          </p:nvSpPr>
          <p:spPr bwMode="gray">
            <a:xfrm>
              <a:off x="1971" y="2336"/>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a:round/>
            </a:ln>
            <a:scene3d>
              <a:camera prst="legacyPerspectiveFront">
                <a:rot lat="20099980" lon="1500000" rev="0"/>
              </a:camera>
              <a:lightRig rig="legacyFlat2" dir="t"/>
            </a:scene3d>
            <a:sp3d extrusionH="36500" prstMaterial="legacyMatte">
              <a:bevelT w="13500" h="13500" prst="angle"/>
              <a:bevelB w="13500" h="13500" prst="angle"/>
              <a:extrusionClr>
                <a:srgbClr val="FFB219"/>
              </a:extrusionClr>
            </a:sp3d>
          </p:spPr>
          <p:txBody>
            <a:bodyPr>
              <a:flatTx/>
            </a:bodyPr>
            <a:lstStyle/>
            <a:p>
              <a:endParaRPr lang="zh-CN" altLang="en-US"/>
            </a:p>
          </p:txBody>
        </p:sp>
      </p:grpSp>
      <p:sp>
        <p:nvSpPr>
          <p:cNvPr id="42006" name="AutoShape 35"/>
          <p:cNvSpPr>
            <a:spLocks noChangeArrowheads="1"/>
          </p:cNvSpPr>
          <p:nvPr/>
        </p:nvSpPr>
        <p:spPr bwMode="gray">
          <a:xfrm>
            <a:off x="1329267" y="4154488"/>
            <a:ext cx="1104900" cy="596900"/>
          </a:xfrm>
          <a:prstGeom prst="curvedRightArrow">
            <a:avLst>
              <a:gd name="adj1" fmla="val 16542"/>
              <a:gd name="adj2" fmla="val 38977"/>
              <a:gd name="adj3" fmla="val 39419"/>
            </a:avLst>
          </a:prstGeom>
          <a:gradFill rotWithShape="1">
            <a:gsLst>
              <a:gs pos="0">
                <a:srgbClr val="FFBE93"/>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grpSp>
        <p:nvGrpSpPr>
          <p:cNvPr id="42007" name="Group 36"/>
          <p:cNvGrpSpPr/>
          <p:nvPr/>
        </p:nvGrpSpPr>
        <p:grpSpPr bwMode="auto">
          <a:xfrm rot="363836">
            <a:off x="8856133" y="1487489"/>
            <a:ext cx="491067" cy="454025"/>
            <a:chOff x="1971" y="2318"/>
            <a:chExt cx="482" cy="596"/>
          </a:xfrm>
        </p:grpSpPr>
        <p:sp>
          <p:nvSpPr>
            <p:cNvPr id="42031" name="Oval 37"/>
            <p:cNvSpPr>
              <a:spLocks noChangeArrowheads="1"/>
            </p:cNvSpPr>
            <p:nvPr/>
          </p:nvSpPr>
          <p:spPr bwMode="gray">
            <a:xfrm>
              <a:off x="2149" y="2318"/>
              <a:ext cx="126" cy="123"/>
            </a:xfrm>
            <a:prstGeom prst="ellipse">
              <a:avLst/>
            </a:prstGeom>
            <a:solidFill>
              <a:srgbClr val="CC9900"/>
            </a:solidFill>
            <a:ln w="9525">
              <a:round/>
            </a:ln>
            <a:scene3d>
              <a:camera prst="legacyPerspectiveFront">
                <a:rot lat="20099980" lon="1500000" rev="0"/>
              </a:camera>
              <a:lightRig rig="legacyNormal2" dir="t"/>
            </a:scene3d>
            <a:sp3d extrusionH="11100" prstMaterial="legacyMatte">
              <a:bevelT w="13500" h="13500" prst="angle"/>
              <a:bevelB w="13500" h="13500" prst="angle"/>
              <a:extrusionClr>
                <a:srgbClr val="FFB219"/>
              </a:extrusionClr>
            </a:sp3d>
          </p:spPr>
          <p:txBody>
            <a:bodyPr wrap="none" anchor="ctr">
              <a:flatTx/>
            </a:bodyPr>
            <a:lstStyle/>
            <a:p>
              <a:pPr algn="ctr"/>
              <a:endParaRPr lang="zh-CN" altLang="zh-CN"/>
            </a:p>
          </p:txBody>
        </p:sp>
        <p:sp>
          <p:nvSpPr>
            <p:cNvPr id="42032" name="Freeform 38"/>
            <p:cNvSpPr/>
            <p:nvPr/>
          </p:nvSpPr>
          <p:spPr bwMode="gray">
            <a:xfrm>
              <a:off x="1971" y="2336"/>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CC9900"/>
            </a:solidFill>
            <a:ln w="9525">
              <a:round/>
            </a:ln>
            <a:scene3d>
              <a:camera prst="legacyPerspectiveFront">
                <a:rot lat="20099980" lon="1500000" rev="0"/>
              </a:camera>
              <a:lightRig rig="legacyNormal2" dir="t"/>
            </a:scene3d>
            <a:sp3d extrusionH="11100" prstMaterial="legacyMatte">
              <a:bevelT w="13500" h="13500" prst="angle"/>
              <a:bevelB w="13500" h="13500" prst="angle"/>
              <a:extrusionClr>
                <a:srgbClr val="FFB219"/>
              </a:extrusionClr>
            </a:sp3d>
          </p:spPr>
          <p:txBody>
            <a:bodyPr>
              <a:flatTx/>
            </a:bodyPr>
            <a:lstStyle/>
            <a:p>
              <a:endParaRPr lang="zh-CN" altLang="en-US"/>
            </a:p>
          </p:txBody>
        </p:sp>
      </p:grpSp>
      <p:grpSp>
        <p:nvGrpSpPr>
          <p:cNvPr id="42008" name="Group 39"/>
          <p:cNvGrpSpPr/>
          <p:nvPr/>
        </p:nvGrpSpPr>
        <p:grpSpPr bwMode="auto">
          <a:xfrm>
            <a:off x="4582585" y="2097088"/>
            <a:ext cx="1951567" cy="379412"/>
            <a:chOff x="724" y="2704"/>
            <a:chExt cx="1390" cy="350"/>
          </a:xfrm>
        </p:grpSpPr>
        <p:sp>
          <p:nvSpPr>
            <p:cNvPr id="42029" name="AutoShape 40"/>
            <p:cNvSpPr>
              <a:spLocks noChangeArrowheads="1"/>
            </p:cNvSpPr>
            <p:nvPr/>
          </p:nvSpPr>
          <p:spPr bwMode="gray">
            <a:xfrm flipH="1">
              <a:off x="1592" y="2704"/>
              <a:ext cx="522" cy="341"/>
            </a:xfrm>
            <a:prstGeom prst="curvedRightArrow">
              <a:avLst>
                <a:gd name="adj1" fmla="val 19583"/>
                <a:gd name="adj2" fmla="val 44676"/>
                <a:gd name="adj3" fmla="val 43217"/>
              </a:avLst>
            </a:prstGeom>
            <a:gradFill rotWithShape="1">
              <a:gsLst>
                <a:gs pos="0">
                  <a:srgbClr val="FFBE93"/>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sp>
          <p:nvSpPr>
            <p:cNvPr id="42030" name="AutoShape 41"/>
            <p:cNvSpPr>
              <a:spLocks noChangeArrowheads="1"/>
            </p:cNvSpPr>
            <p:nvPr/>
          </p:nvSpPr>
          <p:spPr bwMode="gray">
            <a:xfrm>
              <a:off x="724" y="2713"/>
              <a:ext cx="522" cy="341"/>
            </a:xfrm>
            <a:prstGeom prst="curvedRightArrow">
              <a:avLst>
                <a:gd name="adj1" fmla="val 16542"/>
                <a:gd name="adj2" fmla="val 38977"/>
                <a:gd name="adj3" fmla="val 43465"/>
              </a:avLst>
            </a:prstGeom>
            <a:gradFill rotWithShape="1">
              <a:gsLst>
                <a:gs pos="0">
                  <a:srgbClr val="FFBE93"/>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grpSp>
      <p:grpSp>
        <p:nvGrpSpPr>
          <p:cNvPr id="42009" name="Group 42"/>
          <p:cNvGrpSpPr/>
          <p:nvPr/>
        </p:nvGrpSpPr>
        <p:grpSpPr bwMode="auto">
          <a:xfrm>
            <a:off x="8458200" y="1641475"/>
            <a:ext cx="1305984" cy="204788"/>
            <a:chOff x="724" y="2704"/>
            <a:chExt cx="1390" cy="350"/>
          </a:xfrm>
        </p:grpSpPr>
        <p:sp>
          <p:nvSpPr>
            <p:cNvPr id="42027" name="AutoShape 43"/>
            <p:cNvSpPr>
              <a:spLocks noChangeArrowheads="1"/>
            </p:cNvSpPr>
            <p:nvPr/>
          </p:nvSpPr>
          <p:spPr bwMode="gray">
            <a:xfrm flipH="1">
              <a:off x="1592" y="2704"/>
              <a:ext cx="522" cy="341"/>
            </a:xfrm>
            <a:prstGeom prst="curvedRightArrow">
              <a:avLst>
                <a:gd name="adj1" fmla="val 19583"/>
                <a:gd name="adj2" fmla="val 44676"/>
                <a:gd name="adj3" fmla="val 43217"/>
              </a:avLst>
            </a:prstGeom>
            <a:gradFill rotWithShape="1">
              <a:gsLst>
                <a:gs pos="0">
                  <a:srgbClr val="FFBE93"/>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sp>
          <p:nvSpPr>
            <p:cNvPr id="42028" name="AutoShape 44"/>
            <p:cNvSpPr>
              <a:spLocks noChangeArrowheads="1"/>
            </p:cNvSpPr>
            <p:nvPr/>
          </p:nvSpPr>
          <p:spPr bwMode="gray">
            <a:xfrm>
              <a:off x="724" y="2713"/>
              <a:ext cx="522" cy="341"/>
            </a:xfrm>
            <a:prstGeom prst="curvedRightArrow">
              <a:avLst>
                <a:gd name="adj1" fmla="val 16542"/>
                <a:gd name="adj2" fmla="val 38977"/>
                <a:gd name="adj3" fmla="val 43465"/>
              </a:avLst>
            </a:prstGeom>
            <a:gradFill rotWithShape="1">
              <a:gsLst>
                <a:gs pos="0">
                  <a:srgbClr val="FFBE93"/>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grpSp>
      <p:grpSp>
        <p:nvGrpSpPr>
          <p:cNvPr id="42010" name="Group 52"/>
          <p:cNvGrpSpPr/>
          <p:nvPr/>
        </p:nvGrpSpPr>
        <p:grpSpPr bwMode="auto">
          <a:xfrm>
            <a:off x="4673601" y="4572000"/>
            <a:ext cx="4703233" cy="977900"/>
            <a:chOff x="1247" y="1162"/>
            <a:chExt cx="2177" cy="767"/>
          </a:xfrm>
        </p:grpSpPr>
        <p:sp>
          <p:nvSpPr>
            <p:cNvPr id="42023" name="Line 53"/>
            <p:cNvSpPr>
              <a:spLocks noChangeShapeType="1"/>
            </p:cNvSpPr>
            <p:nvPr/>
          </p:nvSpPr>
          <p:spPr bwMode="auto">
            <a:xfrm>
              <a:off x="2381" y="1525"/>
              <a:ext cx="998"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42024" name="Text Box 54"/>
            <p:cNvSpPr txBox="1">
              <a:spLocks noChangeArrowheads="1"/>
            </p:cNvSpPr>
            <p:nvPr/>
          </p:nvSpPr>
          <p:spPr bwMode="auto">
            <a:xfrm>
              <a:off x="1247" y="1389"/>
              <a:ext cx="1134"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latin typeface="Tahoma" panose="020B0604030504040204" pitchFamily="34" charset="0"/>
                </a:rPr>
                <a:t>流动比率＝</a:t>
              </a:r>
              <a:endParaRPr kumimoji="1" lang="zh-CN" altLang="en-US" sz="2400">
                <a:latin typeface="Tahoma" panose="020B0604030504040204" pitchFamily="34" charset="0"/>
              </a:endParaRPr>
            </a:p>
          </p:txBody>
        </p:sp>
        <p:sp>
          <p:nvSpPr>
            <p:cNvPr id="42025" name="Text Box 55"/>
            <p:cNvSpPr txBox="1">
              <a:spLocks noChangeArrowheads="1"/>
            </p:cNvSpPr>
            <p:nvPr/>
          </p:nvSpPr>
          <p:spPr bwMode="auto">
            <a:xfrm>
              <a:off x="2381" y="1162"/>
              <a:ext cx="952"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latin typeface="Tahoma" panose="020B0604030504040204" pitchFamily="34" charset="0"/>
                </a:rPr>
                <a:t>流动资产</a:t>
              </a:r>
              <a:endParaRPr kumimoji="1" lang="zh-CN" altLang="en-US" sz="2400">
                <a:latin typeface="Tahoma" panose="020B0604030504040204" pitchFamily="34" charset="0"/>
              </a:endParaRPr>
            </a:p>
          </p:txBody>
        </p:sp>
        <p:sp>
          <p:nvSpPr>
            <p:cNvPr id="42026" name="Text Box 56"/>
            <p:cNvSpPr txBox="1">
              <a:spLocks noChangeArrowheads="1"/>
            </p:cNvSpPr>
            <p:nvPr/>
          </p:nvSpPr>
          <p:spPr bwMode="auto">
            <a:xfrm>
              <a:off x="2381" y="1570"/>
              <a:ext cx="1043"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latin typeface="Tahoma" panose="020B0604030504040204" pitchFamily="34" charset="0"/>
                </a:rPr>
                <a:t>流动负债</a:t>
              </a:r>
              <a:endParaRPr kumimoji="1" lang="zh-CN" altLang="en-US" sz="2400">
                <a:latin typeface="Tahoma" panose="020B0604030504040204" pitchFamily="34" charset="0"/>
              </a:endParaRPr>
            </a:p>
          </p:txBody>
        </p:sp>
      </p:grpSp>
      <p:grpSp>
        <p:nvGrpSpPr>
          <p:cNvPr id="42011" name="Group 57"/>
          <p:cNvGrpSpPr/>
          <p:nvPr/>
        </p:nvGrpSpPr>
        <p:grpSpPr bwMode="auto">
          <a:xfrm>
            <a:off x="711201" y="1676401"/>
            <a:ext cx="3958167" cy="854075"/>
            <a:chOff x="1111" y="1728"/>
            <a:chExt cx="1870" cy="538"/>
          </a:xfrm>
        </p:grpSpPr>
        <p:sp>
          <p:nvSpPr>
            <p:cNvPr id="42019" name="Text Box 58"/>
            <p:cNvSpPr txBox="1">
              <a:spLocks noChangeArrowheads="1"/>
            </p:cNvSpPr>
            <p:nvPr/>
          </p:nvSpPr>
          <p:spPr bwMode="auto">
            <a:xfrm>
              <a:off x="1111" y="1888"/>
              <a:ext cx="100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a:latin typeface="Tahoma" panose="020B0604030504040204" pitchFamily="34" charset="0"/>
                </a:rPr>
                <a:t>速动比率＝</a:t>
              </a:r>
              <a:endParaRPr kumimoji="1" lang="zh-CN" altLang="en-US" sz="2000">
                <a:latin typeface="Tahoma" panose="020B0604030504040204" pitchFamily="34" charset="0"/>
              </a:endParaRPr>
            </a:p>
          </p:txBody>
        </p:sp>
        <p:sp>
          <p:nvSpPr>
            <p:cNvPr id="42020" name="Line 59"/>
            <p:cNvSpPr>
              <a:spLocks noChangeShapeType="1"/>
            </p:cNvSpPr>
            <p:nvPr/>
          </p:nvSpPr>
          <p:spPr bwMode="auto">
            <a:xfrm>
              <a:off x="2016" y="2016"/>
              <a:ext cx="965"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42021" name="Text Box 60"/>
            <p:cNvSpPr txBox="1">
              <a:spLocks noChangeArrowheads="1"/>
            </p:cNvSpPr>
            <p:nvPr/>
          </p:nvSpPr>
          <p:spPr bwMode="auto">
            <a:xfrm>
              <a:off x="1968" y="1728"/>
              <a:ext cx="9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a:latin typeface="Tahoma" panose="020B0604030504040204" pitchFamily="34" charset="0"/>
                </a:rPr>
                <a:t>速动资产</a:t>
              </a:r>
              <a:endParaRPr kumimoji="1" lang="zh-CN" altLang="en-US" sz="2000">
                <a:latin typeface="Tahoma" panose="020B0604030504040204" pitchFamily="34" charset="0"/>
              </a:endParaRPr>
            </a:p>
          </p:txBody>
        </p:sp>
        <p:sp>
          <p:nvSpPr>
            <p:cNvPr id="42022" name="Text Box 61"/>
            <p:cNvSpPr txBox="1">
              <a:spLocks noChangeArrowheads="1"/>
            </p:cNvSpPr>
            <p:nvPr/>
          </p:nvSpPr>
          <p:spPr bwMode="auto">
            <a:xfrm>
              <a:off x="1968" y="2016"/>
              <a:ext cx="9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000">
                  <a:latin typeface="Tahoma" panose="020B0604030504040204" pitchFamily="34" charset="0"/>
                </a:rPr>
                <a:t>流动负债</a:t>
              </a:r>
              <a:endParaRPr kumimoji="1" lang="zh-CN" altLang="en-US" sz="2000">
                <a:latin typeface="Tahoma" panose="020B0604030504040204" pitchFamily="34" charset="0"/>
              </a:endParaRPr>
            </a:p>
          </p:txBody>
        </p:sp>
      </p:grpSp>
      <p:sp>
        <p:nvSpPr>
          <p:cNvPr id="42012" name="Line 24"/>
          <p:cNvSpPr>
            <a:spLocks noChangeShapeType="1"/>
          </p:cNvSpPr>
          <p:nvPr/>
        </p:nvSpPr>
        <p:spPr bwMode="gray">
          <a:xfrm>
            <a:off x="1117600" y="2743200"/>
            <a:ext cx="0" cy="609600"/>
          </a:xfrm>
          <a:prstGeom prst="line">
            <a:avLst/>
          </a:prstGeom>
          <a:noFill/>
          <a:ln w="28575">
            <a:solidFill>
              <a:srgbClr val="FF6600"/>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42013" name="Group 72"/>
          <p:cNvGrpSpPr/>
          <p:nvPr/>
        </p:nvGrpSpPr>
        <p:grpSpPr bwMode="auto">
          <a:xfrm>
            <a:off x="7721601" y="2438401"/>
            <a:ext cx="4262967" cy="900113"/>
            <a:chOff x="1202" y="1680"/>
            <a:chExt cx="2014" cy="567"/>
          </a:xfrm>
        </p:grpSpPr>
        <p:sp>
          <p:nvSpPr>
            <p:cNvPr id="42015" name="Text Box 73"/>
            <p:cNvSpPr txBox="1">
              <a:spLocks noChangeArrowheads="1"/>
            </p:cNvSpPr>
            <p:nvPr/>
          </p:nvSpPr>
          <p:spPr bwMode="auto">
            <a:xfrm>
              <a:off x="1202" y="1888"/>
              <a:ext cx="11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现金比率＝</a:t>
              </a:r>
              <a:endParaRPr kumimoji="1" lang="zh-CN" altLang="en-US">
                <a:latin typeface="Tahoma" panose="020B0604030504040204" pitchFamily="34" charset="0"/>
              </a:endParaRPr>
            </a:p>
          </p:txBody>
        </p:sp>
        <p:sp>
          <p:nvSpPr>
            <p:cNvPr id="42016" name="Line 74"/>
            <p:cNvSpPr>
              <a:spLocks noChangeShapeType="1"/>
            </p:cNvSpPr>
            <p:nvPr/>
          </p:nvSpPr>
          <p:spPr bwMode="auto">
            <a:xfrm>
              <a:off x="2016" y="1968"/>
              <a:ext cx="1152"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42017" name="Text Box 75"/>
            <p:cNvSpPr txBox="1">
              <a:spLocks noChangeArrowheads="1"/>
            </p:cNvSpPr>
            <p:nvPr/>
          </p:nvSpPr>
          <p:spPr bwMode="auto">
            <a:xfrm>
              <a:off x="1968" y="1680"/>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现金</a:t>
              </a:r>
              <a:r>
                <a:rPr kumimoji="1" lang="en-US" altLang="zh-CN">
                  <a:latin typeface="Tahoma" panose="020B0604030504040204" pitchFamily="34" charset="0"/>
                </a:rPr>
                <a:t>+</a:t>
              </a:r>
              <a:r>
                <a:rPr kumimoji="1" lang="zh-CN" altLang="en-US">
                  <a:latin typeface="Tahoma" panose="020B0604030504040204" pitchFamily="34" charset="0"/>
                </a:rPr>
                <a:t>现金等价物</a:t>
              </a:r>
              <a:endParaRPr kumimoji="1" lang="zh-CN" altLang="en-US">
                <a:latin typeface="Tahoma" panose="020B0604030504040204" pitchFamily="34" charset="0"/>
              </a:endParaRPr>
            </a:p>
          </p:txBody>
        </p:sp>
        <p:sp>
          <p:nvSpPr>
            <p:cNvPr id="42018" name="Text Box 76"/>
            <p:cNvSpPr txBox="1">
              <a:spLocks noChangeArrowheads="1"/>
            </p:cNvSpPr>
            <p:nvPr/>
          </p:nvSpPr>
          <p:spPr bwMode="auto">
            <a:xfrm>
              <a:off x="2112" y="2016"/>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流动负债</a:t>
              </a:r>
              <a:endParaRPr kumimoji="1" lang="zh-CN" altLang="en-US">
                <a:latin typeface="Tahoma" panose="020B0604030504040204" pitchFamily="34" charset="0"/>
              </a:endParaRPr>
            </a:p>
          </p:txBody>
        </p:sp>
      </p:grpSp>
      <p:sp>
        <p:nvSpPr>
          <p:cNvPr id="183373" name="Rectangle 28"/>
          <p:cNvSpPr>
            <a:spLocks noChangeArrowheads="1"/>
          </p:cNvSpPr>
          <p:nvPr/>
        </p:nvSpPr>
        <p:spPr bwMode="auto">
          <a:xfrm>
            <a:off x="4368800" y="3810000"/>
            <a:ext cx="7416800" cy="461665"/>
          </a:xfrm>
          <a:prstGeom prst="rect">
            <a:avLst/>
          </a:prstGeom>
          <a:noFill/>
          <a:ln w="9525" algn="ctr">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p>
            <a:r>
              <a:rPr lang="zh-CN" altLang="en-US" sz="2400" b="1" dirty="0">
                <a:solidFill>
                  <a:srgbClr val="0000FF"/>
                </a:solidFill>
              </a:rPr>
              <a:t>三个指标中，仅是资产范围不一致</a:t>
            </a:r>
            <a:endParaRPr lang="zh-CN" altLang="en-US"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3373"/>
                                        </p:tgtEl>
                                        <p:attrNameLst>
                                          <p:attrName>style.visibility</p:attrName>
                                        </p:attrNameLst>
                                      </p:cBhvr>
                                      <p:to>
                                        <p:strVal val="visible"/>
                                      </p:to>
                                    </p:set>
                                    <p:animEffect transition="in" filter="dissolve">
                                      <p:cBhvr>
                                        <p:cTn id="7" dur="500"/>
                                        <p:tgtEl>
                                          <p:spTgt spid="18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3964521" y="490294"/>
            <a:ext cx="3837909" cy="584775"/>
          </a:xfrm>
          <a:prstGeom prst="rect">
            <a:avLst/>
          </a:prstGeom>
          <a:noFill/>
          <a:ln w="9525">
            <a:noFill/>
          </a:ln>
        </p:spPr>
        <p:txBody>
          <a:bodyPr wrap="none">
            <a:spAutoFit/>
          </a:bodyPr>
          <a:lstStyle/>
          <a:p>
            <a:pPr algn="ctr"/>
            <a:r>
              <a:rPr lang="en-US" altLang="en-US" sz="3200" b="1" dirty="0" smtClean="0">
                <a:latin typeface="微软雅黑" panose="020B0503020204020204" pitchFamily="34" charset="-122"/>
                <a:ea typeface="微软雅黑" panose="020B0503020204020204" pitchFamily="34" charset="-122"/>
              </a:rPr>
              <a:t>1.短期偿债能力分析</a:t>
            </a:r>
            <a:endParaRPr lang="en-US" altLang="en-US" sz="32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373434" y="1206744"/>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98525" y="1516063"/>
            <a:ext cx="3208338" cy="738187"/>
          </a:xfrm>
          <a:prstGeom prst="rect">
            <a:avLst/>
          </a:prstGeom>
          <a:noFill/>
          <a:ln w="9525">
            <a:noFill/>
          </a:ln>
        </p:spPr>
        <p:txBody>
          <a:bodyPr>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）流动比率</a:t>
            </a:r>
            <a:endParaRPr lang="zh-CN" altLang="zh-CN" sz="2800" dirty="0">
              <a:latin typeface="微软雅黑" panose="020B0503020204020204" pitchFamily="34" charset="-122"/>
              <a:ea typeface="微软雅黑" panose="020B0503020204020204" pitchFamily="34" charset="-122"/>
            </a:endParaRPr>
          </a:p>
        </p:txBody>
      </p:sp>
      <p:grpSp>
        <p:nvGrpSpPr>
          <p:cNvPr id="11269" name="Group 52"/>
          <p:cNvGrpSpPr/>
          <p:nvPr/>
        </p:nvGrpSpPr>
        <p:grpSpPr>
          <a:xfrm>
            <a:off x="2132013" y="2419350"/>
            <a:ext cx="3948112" cy="980450"/>
            <a:chOff x="1247" y="1162"/>
            <a:chExt cx="1827" cy="769"/>
          </a:xfrm>
        </p:grpSpPr>
        <p:sp>
          <p:nvSpPr>
            <p:cNvPr id="11274" name="Line 53"/>
            <p:cNvSpPr/>
            <p:nvPr/>
          </p:nvSpPr>
          <p:spPr>
            <a:xfrm flipV="1">
              <a:off x="2052" y="1521"/>
              <a:ext cx="635" cy="4"/>
            </a:xfrm>
            <a:prstGeom prst="line">
              <a:avLst/>
            </a:prstGeom>
            <a:ln w="9525" cap="flat" cmpd="sng">
              <a:solidFill>
                <a:schemeClr val="tx1"/>
              </a:solidFill>
              <a:prstDash val="solid"/>
              <a:miter/>
              <a:headEnd type="none" w="med" len="med"/>
              <a:tailEnd type="none" w="med" len="med"/>
            </a:ln>
          </p:spPr>
        </p:sp>
        <p:sp>
          <p:nvSpPr>
            <p:cNvPr id="11275" name="Text Box 54"/>
            <p:cNvSpPr txBox="1"/>
            <p:nvPr/>
          </p:nvSpPr>
          <p:spPr>
            <a:xfrm>
              <a:off x="1247" y="1389"/>
              <a:ext cx="859" cy="361"/>
            </a:xfrm>
            <a:prstGeom prst="rect">
              <a:avLst/>
            </a:prstGeom>
            <a:noFill/>
            <a:ln w="9525">
              <a:noFill/>
            </a:ln>
          </p:spPr>
          <p:txBody>
            <a:bodyPr>
              <a:spAutoFit/>
            </a:bodyPr>
            <a:lstStyle/>
            <a:p>
              <a:pPr>
                <a:spcBef>
                  <a:spcPct val="50000"/>
                </a:spcBef>
              </a:pPr>
              <a:r>
                <a:rPr lang="zh-CN" altLang="en-US" sz="2400" dirty="0">
                  <a:latin typeface="微软雅黑" panose="020B0503020204020204" pitchFamily="34" charset="-122"/>
                  <a:ea typeface="微软雅黑" panose="020B0503020204020204" pitchFamily="34" charset="-122"/>
                </a:rPr>
                <a:t>流动比率＝</a:t>
              </a:r>
              <a:endParaRPr lang="zh-CN" altLang="en-US" sz="2400" dirty="0">
                <a:latin typeface="微软雅黑" panose="020B0503020204020204" pitchFamily="34" charset="-122"/>
                <a:ea typeface="微软雅黑" panose="020B0503020204020204" pitchFamily="34" charset="-122"/>
              </a:endParaRPr>
            </a:p>
          </p:txBody>
        </p:sp>
        <p:sp>
          <p:nvSpPr>
            <p:cNvPr id="11276" name="Text Box 55"/>
            <p:cNvSpPr txBox="1"/>
            <p:nvPr/>
          </p:nvSpPr>
          <p:spPr>
            <a:xfrm>
              <a:off x="2031" y="1162"/>
              <a:ext cx="952" cy="361"/>
            </a:xfrm>
            <a:prstGeom prst="rect">
              <a:avLst/>
            </a:prstGeom>
            <a:noFill/>
            <a:ln w="9525">
              <a:noFill/>
            </a:ln>
          </p:spPr>
          <p:txBody>
            <a:bodyPr>
              <a:spAutoFit/>
            </a:bodyPr>
            <a:lstStyle/>
            <a:p>
              <a:pPr>
                <a:spcBef>
                  <a:spcPct val="50000"/>
                </a:spcBef>
              </a:pPr>
              <a:r>
                <a:rPr lang="zh-CN" altLang="en-US" sz="2400" dirty="0">
                  <a:latin typeface="微软雅黑" panose="020B0503020204020204" pitchFamily="34" charset="-122"/>
                  <a:ea typeface="微软雅黑" panose="020B0503020204020204" pitchFamily="34" charset="-122"/>
                </a:rPr>
                <a:t>流动资产</a:t>
              </a:r>
              <a:endParaRPr lang="zh-CN" altLang="en-US" sz="2400" dirty="0">
                <a:latin typeface="微软雅黑" panose="020B0503020204020204" pitchFamily="34" charset="-122"/>
                <a:ea typeface="微软雅黑" panose="020B0503020204020204" pitchFamily="34" charset="-122"/>
              </a:endParaRPr>
            </a:p>
          </p:txBody>
        </p:sp>
        <p:sp>
          <p:nvSpPr>
            <p:cNvPr id="11277" name="Text Box 56"/>
            <p:cNvSpPr txBox="1"/>
            <p:nvPr/>
          </p:nvSpPr>
          <p:spPr>
            <a:xfrm>
              <a:off x="2031" y="1570"/>
              <a:ext cx="1043" cy="361"/>
            </a:xfrm>
            <a:prstGeom prst="rect">
              <a:avLst/>
            </a:prstGeom>
            <a:noFill/>
            <a:ln w="9525">
              <a:noFill/>
            </a:ln>
          </p:spPr>
          <p:txBody>
            <a:bodyPr>
              <a:spAutoFit/>
            </a:bodyPr>
            <a:lstStyle/>
            <a:p>
              <a:pPr>
                <a:spcBef>
                  <a:spcPct val="50000"/>
                </a:spcBef>
              </a:pPr>
              <a:r>
                <a:rPr lang="zh-CN" altLang="en-US" sz="2400" dirty="0">
                  <a:latin typeface="微软雅黑" panose="020B0503020204020204" pitchFamily="34" charset="-122"/>
                  <a:ea typeface="微软雅黑" panose="020B0503020204020204" pitchFamily="34" charset="-122"/>
                </a:rPr>
                <a:t>流动负债</a:t>
              </a:r>
              <a:endParaRPr lang="zh-CN" altLang="en-US" sz="2400" dirty="0">
                <a:latin typeface="微软雅黑" panose="020B0503020204020204" pitchFamily="34" charset="-122"/>
                <a:ea typeface="微软雅黑" panose="020B0503020204020204" pitchFamily="34" charset="-122"/>
              </a:endParaRPr>
            </a:p>
          </p:txBody>
        </p:sp>
      </p:grpSp>
      <p:sp>
        <p:nvSpPr>
          <p:cNvPr id="16" name="矩形 15"/>
          <p:cNvSpPr/>
          <p:nvPr/>
        </p:nvSpPr>
        <p:spPr>
          <a:xfrm>
            <a:off x="898525" y="3824288"/>
            <a:ext cx="9124950" cy="1168400"/>
          </a:xfrm>
          <a:prstGeom prst="rect">
            <a:avLst/>
          </a:prstGeom>
          <a:noFill/>
          <a:ln w="9525" cap="flat" cmpd="sng">
            <a:solidFill>
              <a:srgbClr val="0070C0"/>
            </a:solidFill>
            <a:prstDash val="solid"/>
            <a:miter/>
            <a:headEnd type="none" w="med" len="med"/>
            <a:tailEnd type="none" w="med" len="med"/>
          </a:ln>
        </p:spPr>
        <p:txBody>
          <a:bodyPr>
            <a:spAutoFit/>
          </a:bodyPr>
          <a:lstStyle/>
          <a:p>
            <a:pPr marL="457200" indent="-457200">
              <a:lnSpc>
                <a:spcPct val="125000"/>
              </a:lnSpc>
              <a:buFont typeface="Wingdings" panose="05000000000000000000" pitchFamily="2" charset="2"/>
              <a:buChar char="u"/>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rPr>
              <a:t>一般情况下，流动比率越高，反映企业短期偿债能力越强，债权人的权益越有保证。</a:t>
            </a:r>
            <a:endParaRPr lang="en-US" altLang="zh-CN"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val 52"/>
          <p:cNvSpPr/>
          <p:nvPr/>
        </p:nvSpPr>
        <p:spPr>
          <a:xfrm>
            <a:off x="1833563" y="2632075"/>
            <a:ext cx="200025" cy="2016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8" name="Oval 61"/>
          <p:cNvSpPr/>
          <p:nvPr/>
        </p:nvSpPr>
        <p:spPr>
          <a:xfrm>
            <a:off x="1312863" y="2254250"/>
            <a:ext cx="492125" cy="492125"/>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66"/>
              </a:solidFill>
              <a:effectLst/>
              <a:uLnTx/>
              <a:uFillTx/>
              <a:latin typeface="Calibri" panose="020F0502020204030204"/>
              <a:ea typeface="+mn-ea"/>
              <a:cs typeface="+mn-cs"/>
            </a:endParaRPr>
          </a:p>
        </p:txBody>
      </p:sp>
      <p:sp>
        <p:nvSpPr>
          <p:cNvPr id="19" name="Oval 64"/>
          <p:cNvSpPr/>
          <p:nvPr/>
        </p:nvSpPr>
        <p:spPr>
          <a:xfrm>
            <a:off x="1055688" y="2419350"/>
            <a:ext cx="188913" cy="1889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 fill="hold"/>
                                        <p:tgtEl>
                                          <p:spTgt spid="17"/>
                                        </p:tgtEl>
                                        <p:attrNameLst>
                                          <p:attrName>ppt_w</p:attrName>
                                        </p:attrNameLst>
                                      </p:cBhvr>
                                      <p:tavLst>
                                        <p:tav tm="0">
                                          <p:val>
                                            <p:fltVal val="0"/>
                                          </p:val>
                                        </p:tav>
                                        <p:tav tm="100000">
                                          <p:val>
                                            <p:strVal val="#ppt_w"/>
                                          </p:val>
                                        </p:tav>
                                      </p:tavLst>
                                    </p:anim>
                                    <p:anim calcmode="lin" valueType="num">
                                      <p:cBhvr>
                                        <p:cTn id="16" dur="100" fill="hold"/>
                                        <p:tgtEl>
                                          <p:spTgt spid="17"/>
                                        </p:tgtEl>
                                        <p:attrNameLst>
                                          <p:attrName>ppt_h</p:attrName>
                                        </p:attrNameLst>
                                      </p:cBhvr>
                                      <p:tavLst>
                                        <p:tav tm="0">
                                          <p:val>
                                            <p:fltVal val="0"/>
                                          </p:val>
                                        </p:tav>
                                        <p:tav tm="100000">
                                          <p:val>
                                            <p:strVal val="#ppt_h"/>
                                          </p:val>
                                        </p:tav>
                                      </p:tavLst>
                                    </p:anim>
                                    <p:animEffect transition="in" filter="fade">
                                      <p:cBhvr>
                                        <p:cTn id="17" dur="1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 fill="hold"/>
                                        <p:tgtEl>
                                          <p:spTgt spid="18"/>
                                        </p:tgtEl>
                                        <p:attrNameLst>
                                          <p:attrName>ppt_w</p:attrName>
                                        </p:attrNameLst>
                                      </p:cBhvr>
                                      <p:tavLst>
                                        <p:tav tm="0">
                                          <p:val>
                                            <p:fltVal val="0"/>
                                          </p:val>
                                        </p:tav>
                                        <p:tav tm="100000">
                                          <p:val>
                                            <p:strVal val="#ppt_w"/>
                                          </p:val>
                                        </p:tav>
                                      </p:tavLst>
                                    </p:anim>
                                    <p:anim calcmode="lin" valueType="num">
                                      <p:cBhvr>
                                        <p:cTn id="22" dur="100" fill="hold"/>
                                        <p:tgtEl>
                                          <p:spTgt spid="18"/>
                                        </p:tgtEl>
                                        <p:attrNameLst>
                                          <p:attrName>ppt_h</p:attrName>
                                        </p:attrNameLst>
                                      </p:cBhvr>
                                      <p:tavLst>
                                        <p:tav tm="0">
                                          <p:val>
                                            <p:fltVal val="0"/>
                                          </p:val>
                                        </p:tav>
                                        <p:tav tm="100000">
                                          <p:val>
                                            <p:strVal val="#ppt_h"/>
                                          </p:val>
                                        </p:tav>
                                      </p:tavLst>
                                    </p:anim>
                                    <p:animEffect transition="in" filter="fade">
                                      <p:cBhvr>
                                        <p:cTn id="23" dur="1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 fill="hold"/>
                                        <p:tgtEl>
                                          <p:spTgt spid="19"/>
                                        </p:tgtEl>
                                        <p:attrNameLst>
                                          <p:attrName>ppt_w</p:attrName>
                                        </p:attrNameLst>
                                      </p:cBhvr>
                                      <p:tavLst>
                                        <p:tav tm="0">
                                          <p:val>
                                            <p:fltVal val="0"/>
                                          </p:val>
                                        </p:tav>
                                        <p:tav tm="100000">
                                          <p:val>
                                            <p:strVal val="#ppt_w"/>
                                          </p:val>
                                        </p:tav>
                                      </p:tavLst>
                                    </p:anim>
                                    <p:anim calcmode="lin" valueType="num">
                                      <p:cBhvr>
                                        <p:cTn id="28" dur="100" fill="hold"/>
                                        <p:tgtEl>
                                          <p:spTgt spid="19"/>
                                        </p:tgtEl>
                                        <p:attrNameLst>
                                          <p:attrName>ppt_h</p:attrName>
                                        </p:attrNameLst>
                                      </p:cBhvr>
                                      <p:tavLst>
                                        <p:tav tm="0">
                                          <p:val>
                                            <p:fltVal val="0"/>
                                          </p:val>
                                        </p:tav>
                                        <p:tav tm="100000">
                                          <p:val>
                                            <p:strVal val="#ppt_h"/>
                                          </p:val>
                                        </p:tav>
                                      </p:tavLst>
                                    </p:anim>
                                    <p:animEffect transition="in" filter="fade">
                                      <p:cBhvr>
                                        <p:cTn id="29"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组合 50"/>
          <p:cNvGrpSpPr/>
          <p:nvPr/>
        </p:nvGrpSpPr>
        <p:grpSpPr bwMode="auto">
          <a:xfrm>
            <a:off x="4751918" y="2276475"/>
            <a:ext cx="5998633" cy="666750"/>
            <a:chOff x="3755213" y="1815349"/>
            <a:chExt cx="5034981" cy="746083"/>
          </a:xfrm>
        </p:grpSpPr>
        <p:sp>
          <p:nvSpPr>
            <p:cNvPr id="8207" name="文本框 33"/>
            <p:cNvSpPr txBox="1">
              <a:spLocks noChangeArrowheads="1"/>
            </p:cNvSpPr>
            <p:nvPr>
              <p:custDataLst>
                <p:tags r:id="rId1"/>
              </p:custDataLst>
            </p:nvPr>
          </p:nvSpPr>
          <p:spPr bwMode="auto">
            <a:xfrm>
              <a:off x="4641984" y="1815349"/>
              <a:ext cx="4148210" cy="52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2000" b="1">
                  <a:solidFill>
                    <a:srgbClr val="404040"/>
                  </a:solidFill>
                  <a:latin typeface="微软雅黑" panose="020B0503020204020204" pitchFamily="34" charset="-122"/>
                  <a:ea typeface="微软雅黑" panose="020B0503020204020204" pitchFamily="34" charset="-122"/>
                  <a:sym typeface="宋体" panose="02010600030101010101" pitchFamily="2" charset="-122"/>
                </a:rPr>
                <a:t>阅读财务报表</a:t>
              </a:r>
              <a:endParaRPr lang="zh-CN" altLang="en-US" sz="2000" b="1">
                <a:solidFill>
                  <a:srgbClr val="40404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08" name="任意多边形 34"/>
            <p:cNvSpPr>
              <a:spLocks noChangeArrowheads="1"/>
            </p:cNvSpPr>
            <p:nvPr>
              <p:custDataLst>
                <p:tags r:id="rId2"/>
              </p:custDataLst>
            </p:nvPr>
          </p:nvSpPr>
          <p:spPr bwMode="auto">
            <a:xfrm>
              <a:off x="3755213" y="1815350"/>
              <a:ext cx="871138" cy="746082"/>
            </a:xfrm>
            <a:custGeom>
              <a:avLst/>
              <a:gdLst>
                <a:gd name="T0" fmla="*/ 5740909 w 520118"/>
                <a:gd name="T1" fmla="*/ 475033 h 520118"/>
                <a:gd name="T2" fmla="*/ 10278079 w 520118"/>
                <a:gd name="T3" fmla="*/ 2265571 h 520118"/>
                <a:gd name="T4" fmla="*/ 5740909 w 520118"/>
                <a:gd name="T5" fmla="*/ 4056110 h 520118"/>
                <a:gd name="T6" fmla="*/ 1203732 w 520118"/>
                <a:gd name="T7" fmla="*/ 2265571 h 520118"/>
                <a:gd name="T8" fmla="*/ 5740909 w 520118"/>
                <a:gd name="T9" fmla="*/ 475033 h 520118"/>
                <a:gd name="T10" fmla="*/ 5740909 w 520118"/>
                <a:gd name="T11" fmla="*/ 143778 h 520118"/>
                <a:gd name="T12" fmla="*/ 364306 w 520118"/>
                <a:gd name="T13" fmla="*/ 2265582 h 520118"/>
                <a:gd name="T14" fmla="*/ 5740909 w 520118"/>
                <a:gd name="T15" fmla="*/ 4387380 h 520118"/>
                <a:gd name="T16" fmla="*/ 11117505 w 520118"/>
                <a:gd name="T17" fmla="*/ 2265582 h 520118"/>
                <a:gd name="T18" fmla="*/ 5740909 w 520118"/>
                <a:gd name="T19" fmla="*/ 143778 h 520118"/>
                <a:gd name="T20" fmla="*/ 5740931 w 520118"/>
                <a:gd name="T21" fmla="*/ 0 h 520118"/>
                <a:gd name="T22" fmla="*/ 11481860 w 520118"/>
                <a:gd name="T23" fmla="*/ 2265582 h 520118"/>
                <a:gd name="T24" fmla="*/ 5740931 w 520118"/>
                <a:gd name="T25" fmla="*/ 4531167 h 520118"/>
                <a:gd name="T26" fmla="*/ 0 w 520118"/>
                <a:gd name="T27" fmla="*/ 2265582 h 520118"/>
                <a:gd name="T28" fmla="*/ 5740931 w 520118"/>
                <a:gd name="T29" fmla="*/ 0 h 520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0118"/>
                <a:gd name="T46" fmla="*/ 0 h 520118"/>
                <a:gd name="T47" fmla="*/ 520118 w 520118"/>
                <a:gd name="T48" fmla="*/ 520115 h 5201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4276A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eaLnBrk="1" hangingPunct="1"/>
              <a:r>
                <a:rPr lang="en-US" altLang="zh-CN" sz="1400" b="1">
                  <a:solidFill>
                    <a:srgbClr val="FFFFFF"/>
                  </a:solidFill>
                  <a:latin typeface="微软雅黑" panose="020B0503020204020204" pitchFamily="34" charset="-122"/>
                  <a:ea typeface="微软雅黑" panose="020B0503020204020204" pitchFamily="34" charset="-122"/>
                </a:rPr>
                <a:t>起点</a:t>
              </a:r>
              <a:endParaRPr lang="en-US" altLang="zh-CN" sz="1400" b="1">
                <a:solidFill>
                  <a:srgbClr val="FFFFFF"/>
                </a:solidFill>
                <a:latin typeface="微软雅黑" panose="020B0503020204020204" pitchFamily="34" charset="-122"/>
                <a:ea typeface="微软雅黑" panose="020B0503020204020204" pitchFamily="34" charset="-122"/>
              </a:endParaRPr>
            </a:p>
          </p:txBody>
        </p:sp>
      </p:grpSp>
      <p:grpSp>
        <p:nvGrpSpPr>
          <p:cNvPr id="8197" name="组合 37"/>
          <p:cNvGrpSpPr/>
          <p:nvPr/>
        </p:nvGrpSpPr>
        <p:grpSpPr bwMode="auto">
          <a:xfrm>
            <a:off x="0" y="2797175"/>
            <a:ext cx="4997451" cy="1544638"/>
            <a:chOff x="8527" y="2762494"/>
            <a:chExt cx="4194496" cy="1728132"/>
          </a:xfrm>
        </p:grpSpPr>
        <p:sp>
          <p:nvSpPr>
            <p:cNvPr id="8205" name="任意多边形 38"/>
            <p:cNvSpPr>
              <a:spLocks noChangeArrowheads="1"/>
            </p:cNvSpPr>
            <p:nvPr>
              <p:custDataLst>
                <p:tags r:id="rId3"/>
              </p:custDataLst>
            </p:nvPr>
          </p:nvSpPr>
          <p:spPr bwMode="auto">
            <a:xfrm>
              <a:off x="8527" y="2762494"/>
              <a:ext cx="4194496" cy="1728132"/>
            </a:xfrm>
            <a:custGeom>
              <a:avLst/>
              <a:gdLst>
                <a:gd name="T0" fmla="*/ 3330430 w 4194496"/>
                <a:gd name="T1" fmla="*/ 0 h 1728132"/>
                <a:gd name="T2" fmla="*/ 4194496 w 4194496"/>
                <a:gd name="T3" fmla="*/ 864066 h 1728132"/>
                <a:gd name="T4" fmla="*/ 3330430 w 4194496"/>
                <a:gd name="T5" fmla="*/ 1728132 h 1728132"/>
                <a:gd name="T6" fmla="*/ 2847323 w 4194496"/>
                <a:gd name="T7" fmla="*/ 1580563 h 1728132"/>
                <a:gd name="T8" fmla="*/ 2822827 w 4194496"/>
                <a:gd name="T9" fmla="*/ 1560352 h 1728132"/>
                <a:gd name="T10" fmla="*/ 0 w 4194496"/>
                <a:gd name="T11" fmla="*/ 1560352 h 1728132"/>
                <a:gd name="T12" fmla="*/ 0 w 4194496"/>
                <a:gd name="T13" fmla="*/ 167780 h 1728132"/>
                <a:gd name="T14" fmla="*/ 2822827 w 4194496"/>
                <a:gd name="T15" fmla="*/ 167780 h 1728132"/>
                <a:gd name="T16" fmla="*/ 2847323 w 4194496"/>
                <a:gd name="T17" fmla="*/ 147569 h 1728132"/>
                <a:gd name="T18" fmla="*/ 3330430 w 4194496"/>
                <a:gd name="T19" fmla="*/ 0 h 1728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94496"/>
                <a:gd name="T31" fmla="*/ 0 h 1728132"/>
                <a:gd name="T32" fmla="*/ 4194496 w 4194496"/>
                <a:gd name="T33" fmla="*/ 1728132 h 1728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94496" h="1728132">
                  <a:moveTo>
                    <a:pt x="3330430" y="0"/>
                  </a:moveTo>
                  <a:cubicBezTo>
                    <a:pt x="3807640" y="0"/>
                    <a:pt x="4194496" y="386856"/>
                    <a:pt x="4194496" y="864066"/>
                  </a:cubicBezTo>
                  <a:cubicBezTo>
                    <a:pt x="4194496" y="1341276"/>
                    <a:pt x="3807640" y="1728132"/>
                    <a:pt x="3330430" y="1728132"/>
                  </a:cubicBezTo>
                  <a:cubicBezTo>
                    <a:pt x="3151476" y="1728132"/>
                    <a:pt x="2985229" y="1673731"/>
                    <a:pt x="2847323" y="1580563"/>
                  </a:cubicBezTo>
                  <a:lnTo>
                    <a:pt x="2822827" y="1560352"/>
                  </a:lnTo>
                  <a:lnTo>
                    <a:pt x="0" y="1560352"/>
                  </a:lnTo>
                  <a:lnTo>
                    <a:pt x="0" y="167780"/>
                  </a:lnTo>
                  <a:lnTo>
                    <a:pt x="2822827" y="167780"/>
                  </a:lnTo>
                  <a:lnTo>
                    <a:pt x="2847323" y="147569"/>
                  </a:lnTo>
                  <a:cubicBezTo>
                    <a:pt x="2985229" y="54402"/>
                    <a:pt x="3151476" y="0"/>
                    <a:pt x="3330430" y="0"/>
                  </a:cubicBezTo>
                  <a:close/>
                </a:path>
              </a:pathLst>
            </a:custGeom>
            <a:solidFill>
              <a:srgbClr val="4276AA"/>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269999" rIns="1214999" anchor="ctr"/>
            <a:lstStyle/>
            <a:p>
              <a:pPr algn="ctr" eaLnBrk="1" hangingPunct="1">
                <a:lnSpc>
                  <a:spcPct val="120000"/>
                </a:lnSpc>
              </a:pPr>
              <a:r>
                <a:rPr lang="zh-CN" altLang="en-US" sz="2400" b="1" dirty="0">
                  <a:solidFill>
                    <a:schemeClr val="accent1"/>
                  </a:solidFill>
                  <a:latin typeface="宋体" panose="02010600030101010101" pitchFamily="2" charset="-122"/>
                  <a:sym typeface="宋体" panose="02010600030101010101" pitchFamily="2" charset="-122"/>
                </a:rPr>
                <a:t>财务</a:t>
              </a:r>
              <a:r>
                <a:rPr lang="zh-CN" altLang="en-US" sz="2400" b="1" dirty="0" smtClean="0">
                  <a:solidFill>
                    <a:schemeClr val="accent1"/>
                  </a:solidFill>
                  <a:latin typeface="宋体" panose="02010600030101010101" pitchFamily="2" charset="-122"/>
                  <a:sym typeface="宋体" panose="02010600030101010101" pitchFamily="2" charset="-122"/>
                </a:rPr>
                <a:t>报告分析</a:t>
              </a:r>
              <a:endParaRPr lang="zh-CN" altLang="en-US" sz="2400" b="1" dirty="0">
                <a:solidFill>
                  <a:schemeClr val="accent1"/>
                </a:solidFill>
                <a:latin typeface="宋体" panose="02010600030101010101" pitchFamily="2" charset="-122"/>
                <a:sym typeface="宋体" panose="02010600030101010101" pitchFamily="2" charset="-122"/>
              </a:endParaRPr>
            </a:p>
          </p:txBody>
        </p:sp>
        <p:sp>
          <p:nvSpPr>
            <p:cNvPr id="40" name="KSO_Shape"/>
            <p:cNvSpPr>
              <a:spLocks noChangeAspect="1"/>
            </p:cNvSpPr>
            <p:nvPr>
              <p:custDataLst>
                <p:tags r:id="rId4"/>
              </p:custDataLst>
            </p:nvPr>
          </p:nvSpPr>
          <p:spPr bwMode="auto">
            <a:xfrm>
              <a:off x="2998505" y="3169218"/>
              <a:ext cx="795906" cy="918236"/>
            </a:xfrm>
            <a:custGeom>
              <a:avLst/>
              <a:gdLst>
                <a:gd name="T0" fmla="*/ 150989 w 2062163"/>
                <a:gd name="T1" fmla="*/ 1478933 h 2376487"/>
                <a:gd name="T2" fmla="*/ 1168577 w 2062163"/>
                <a:gd name="T3" fmla="*/ 1287826 h 2376487"/>
                <a:gd name="T4" fmla="*/ 1228852 w 2062163"/>
                <a:gd name="T5" fmla="*/ 1363153 h 2376487"/>
                <a:gd name="T6" fmla="*/ 1135680 w 2062163"/>
                <a:gd name="T7" fmla="*/ 1417474 h 2376487"/>
                <a:gd name="T8" fmla="*/ 817537 w 2062163"/>
                <a:gd name="T9" fmla="*/ 1430417 h 2376487"/>
                <a:gd name="T10" fmla="*/ 827512 w 2062163"/>
                <a:gd name="T11" fmla="*/ 1463306 h 2376487"/>
                <a:gd name="T12" fmla="*/ 1039112 w 2062163"/>
                <a:gd name="T13" fmla="*/ 1509987 h 2376487"/>
                <a:gd name="T14" fmla="*/ 1278091 w 2062163"/>
                <a:gd name="T15" fmla="*/ 1471582 h 2376487"/>
                <a:gd name="T16" fmla="*/ 1469741 w 2062163"/>
                <a:gd name="T17" fmla="*/ 1323474 h 2376487"/>
                <a:gd name="T18" fmla="*/ 1572039 w 2062163"/>
                <a:gd name="T19" fmla="*/ 1272548 h 2376487"/>
                <a:gd name="T20" fmla="*/ 1629556 w 2062163"/>
                <a:gd name="T21" fmla="*/ 1330476 h 2376487"/>
                <a:gd name="T22" fmla="*/ 1355346 w 2062163"/>
                <a:gd name="T23" fmla="*/ 1573220 h 2376487"/>
                <a:gd name="T24" fmla="*/ 1023619 w 2062163"/>
                <a:gd name="T25" fmla="*/ 1680376 h 2376487"/>
                <a:gd name="T26" fmla="*/ 621218 w 2062163"/>
                <a:gd name="T27" fmla="*/ 1689499 h 2376487"/>
                <a:gd name="T28" fmla="*/ 505124 w 2062163"/>
                <a:gd name="T29" fmla="*/ 1289098 h 2376487"/>
                <a:gd name="T30" fmla="*/ 1051184 w 2062163"/>
                <a:gd name="T31" fmla="*/ 851969 h 2376487"/>
                <a:gd name="T32" fmla="*/ 1111697 w 2062163"/>
                <a:gd name="T33" fmla="*/ 916233 h 2376487"/>
                <a:gd name="T34" fmla="*/ 1045390 w 2062163"/>
                <a:gd name="T35" fmla="*/ 983678 h 2376487"/>
                <a:gd name="T36" fmla="*/ 865078 w 2062163"/>
                <a:gd name="T37" fmla="*/ 688023 h 2376487"/>
                <a:gd name="T38" fmla="*/ 875054 w 2062163"/>
                <a:gd name="T39" fmla="*/ 608913 h 2376487"/>
                <a:gd name="T40" fmla="*/ 939210 w 2062163"/>
                <a:gd name="T41" fmla="*/ 483409 h 2376487"/>
                <a:gd name="T42" fmla="*/ 820879 w 2062163"/>
                <a:gd name="T43" fmla="*/ 576988 h 2376487"/>
                <a:gd name="T44" fmla="*/ 779453 w 2062163"/>
                <a:gd name="T45" fmla="*/ 670143 h 2376487"/>
                <a:gd name="T46" fmla="*/ 827252 w 2062163"/>
                <a:gd name="T47" fmla="*/ 755871 h 2376487"/>
                <a:gd name="T48" fmla="*/ 849134 w 2062163"/>
                <a:gd name="T49" fmla="*/ 938573 h 2376487"/>
                <a:gd name="T50" fmla="*/ 793261 w 2062163"/>
                <a:gd name="T51" fmla="*/ 928176 h 2376487"/>
                <a:gd name="T52" fmla="*/ 792624 w 2062163"/>
                <a:gd name="T53" fmla="*/ 987167 h 2376487"/>
                <a:gd name="T54" fmla="*/ 938148 w 2062163"/>
                <a:gd name="T55" fmla="*/ 1082868 h 2376487"/>
                <a:gd name="T56" fmla="*/ 1025250 w 2062163"/>
                <a:gd name="T57" fmla="*/ 1045097 h 2376487"/>
                <a:gd name="T58" fmla="*/ 1166951 w 2062163"/>
                <a:gd name="T59" fmla="*/ 986742 h 2376487"/>
                <a:gd name="T60" fmla="*/ 1195418 w 2062163"/>
                <a:gd name="T61" fmla="*/ 892527 h 2376487"/>
                <a:gd name="T62" fmla="*/ 1118513 w 2062163"/>
                <a:gd name="T63" fmla="*/ 804464 h 2376487"/>
                <a:gd name="T64" fmla="*/ 1101517 w 2062163"/>
                <a:gd name="T65" fmla="*/ 633221 h 2376487"/>
                <a:gd name="T66" fmla="*/ 1154204 w 2062163"/>
                <a:gd name="T67" fmla="*/ 640435 h 2376487"/>
                <a:gd name="T68" fmla="*/ 1149318 w 2062163"/>
                <a:gd name="T69" fmla="*/ 577413 h 2376487"/>
                <a:gd name="T70" fmla="*/ 1013353 w 2062163"/>
                <a:gd name="T71" fmla="*/ 481287 h 2376487"/>
                <a:gd name="T72" fmla="*/ 1226009 w 2062163"/>
                <a:gd name="T73" fmla="*/ 439271 h 2376487"/>
                <a:gd name="T74" fmla="*/ 1459061 w 2062163"/>
                <a:gd name="T75" fmla="*/ 677995 h 2376487"/>
                <a:gd name="T76" fmla="*/ 1529167 w 2062163"/>
                <a:gd name="T77" fmla="*/ 930722 h 2376487"/>
                <a:gd name="T78" fmla="*/ 1455025 w 2062163"/>
                <a:gd name="T79" fmla="*/ 1113637 h 2376487"/>
                <a:gd name="T80" fmla="*/ 1266162 w 2062163"/>
                <a:gd name="T81" fmla="*/ 1197031 h 2376487"/>
                <a:gd name="T82" fmla="*/ 840849 w 2062163"/>
                <a:gd name="T83" fmla="*/ 1212734 h 2376487"/>
                <a:gd name="T84" fmla="*/ 582942 w 2062163"/>
                <a:gd name="T85" fmla="*/ 1159684 h 2376487"/>
                <a:gd name="T86" fmla="*/ 456962 w 2062163"/>
                <a:gd name="T87" fmla="*/ 1023878 h 2376487"/>
                <a:gd name="T88" fmla="*/ 463548 w 2062163"/>
                <a:gd name="T89" fmla="*/ 775393 h 2376487"/>
                <a:gd name="T90" fmla="*/ 597175 w 2062163"/>
                <a:gd name="T91" fmla="*/ 572108 h 2376487"/>
                <a:gd name="T92" fmla="*/ 1145019 w 2062163"/>
                <a:gd name="T93" fmla="*/ 281232 h 2376487"/>
                <a:gd name="T94" fmla="*/ 1176218 w 2062163"/>
                <a:gd name="T95" fmla="*/ 327468 h 2376487"/>
                <a:gd name="T96" fmla="*/ 795039 w 2062163"/>
                <a:gd name="T97" fmla="*/ 332346 h 2376487"/>
                <a:gd name="T98" fmla="*/ 815627 w 2062163"/>
                <a:gd name="T99" fmla="*/ 281869 h 2376487"/>
                <a:gd name="T100" fmla="*/ 1092244 w 2062163"/>
                <a:gd name="T101" fmla="*/ 17194 h 2376487"/>
                <a:gd name="T102" fmla="*/ 1055155 w 2062163"/>
                <a:gd name="T103" fmla="*/ 142649 h 2376487"/>
                <a:gd name="T104" fmla="*/ 1124882 w 2062163"/>
                <a:gd name="T105" fmla="*/ 83424 h 2376487"/>
                <a:gd name="T106" fmla="*/ 1209022 w 2062163"/>
                <a:gd name="T107" fmla="*/ 42667 h 2376487"/>
                <a:gd name="T108" fmla="*/ 1293162 w 2062163"/>
                <a:gd name="T109" fmla="*/ 88943 h 2376487"/>
                <a:gd name="T110" fmla="*/ 1192067 w 2062163"/>
                <a:gd name="T111" fmla="*/ 192533 h 2376487"/>
                <a:gd name="T112" fmla="*/ 777092 w 2062163"/>
                <a:gd name="T113" fmla="*/ 183618 h 2376487"/>
                <a:gd name="T114" fmla="*/ 691680 w 2062163"/>
                <a:gd name="T115" fmla="*/ 99133 h 2376487"/>
                <a:gd name="T116" fmla="*/ 755474 w 2062163"/>
                <a:gd name="T117" fmla="*/ 40544 h 2376487"/>
                <a:gd name="T118" fmla="*/ 840461 w 2062163"/>
                <a:gd name="T119" fmla="*/ 66018 h 2376487"/>
                <a:gd name="T120" fmla="*/ 920150 w 2062163"/>
                <a:gd name="T121" fmla="*/ 146045 h 2376487"/>
                <a:gd name="T122" fmla="*/ 880730 w 2062163"/>
                <a:gd name="T123" fmla="*/ 18892 h 2376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62163" h="2376487">
                  <a:moveTo>
                    <a:pt x="217045" y="1824037"/>
                  </a:moveTo>
                  <a:lnTo>
                    <a:pt x="644525" y="2192867"/>
                  </a:lnTo>
                  <a:lnTo>
                    <a:pt x="622847" y="2208765"/>
                  </a:lnTo>
                  <a:lnTo>
                    <a:pt x="600905" y="2224663"/>
                  </a:lnTo>
                  <a:lnTo>
                    <a:pt x="557813" y="2256723"/>
                  </a:lnTo>
                  <a:lnTo>
                    <a:pt x="517365" y="2287724"/>
                  </a:lnTo>
                  <a:lnTo>
                    <a:pt x="480354" y="2315810"/>
                  </a:lnTo>
                  <a:lnTo>
                    <a:pt x="449423" y="2340452"/>
                  </a:lnTo>
                  <a:lnTo>
                    <a:pt x="424837" y="2359530"/>
                  </a:lnTo>
                  <a:lnTo>
                    <a:pt x="403687" y="2376487"/>
                  </a:lnTo>
                  <a:lnTo>
                    <a:pt x="0" y="1995734"/>
                  </a:lnTo>
                  <a:lnTo>
                    <a:pt x="2908" y="1993084"/>
                  </a:lnTo>
                  <a:lnTo>
                    <a:pt x="11632" y="1985400"/>
                  </a:lnTo>
                  <a:lnTo>
                    <a:pt x="26701" y="1972152"/>
                  </a:lnTo>
                  <a:lnTo>
                    <a:pt x="49172" y="1953605"/>
                  </a:lnTo>
                  <a:lnTo>
                    <a:pt x="78517" y="1929493"/>
                  </a:lnTo>
                  <a:lnTo>
                    <a:pt x="96229" y="1915450"/>
                  </a:lnTo>
                  <a:lnTo>
                    <a:pt x="116321" y="1899817"/>
                  </a:lnTo>
                  <a:lnTo>
                    <a:pt x="138263" y="1883124"/>
                  </a:lnTo>
                  <a:lnTo>
                    <a:pt x="162321" y="1864842"/>
                  </a:lnTo>
                  <a:lnTo>
                    <a:pt x="188229" y="1844969"/>
                  </a:lnTo>
                  <a:lnTo>
                    <a:pt x="217045" y="1824037"/>
                  </a:lnTo>
                  <a:close/>
                  <a:moveTo>
                    <a:pt x="811213" y="1579562"/>
                  </a:moveTo>
                  <a:lnTo>
                    <a:pt x="839259" y="1579827"/>
                  </a:lnTo>
                  <a:lnTo>
                    <a:pt x="867834" y="1580356"/>
                  </a:lnTo>
                  <a:lnTo>
                    <a:pt x="897202" y="1581680"/>
                  </a:lnTo>
                  <a:lnTo>
                    <a:pt x="926307" y="1583003"/>
                  </a:lnTo>
                  <a:lnTo>
                    <a:pt x="955146" y="1584327"/>
                  </a:lnTo>
                  <a:lnTo>
                    <a:pt x="1011767" y="1587503"/>
                  </a:lnTo>
                  <a:lnTo>
                    <a:pt x="1063625" y="1590150"/>
                  </a:lnTo>
                  <a:lnTo>
                    <a:pt x="1086909" y="1591474"/>
                  </a:lnTo>
                  <a:lnTo>
                    <a:pt x="1108605" y="1592003"/>
                  </a:lnTo>
                  <a:lnTo>
                    <a:pt x="1161786" y="1593327"/>
                  </a:lnTo>
                  <a:lnTo>
                    <a:pt x="1209940" y="1594650"/>
                  </a:lnTo>
                  <a:lnTo>
                    <a:pt x="1253861" y="1596239"/>
                  </a:lnTo>
                  <a:lnTo>
                    <a:pt x="1293019" y="1597562"/>
                  </a:lnTo>
                  <a:lnTo>
                    <a:pt x="1328473" y="1598886"/>
                  </a:lnTo>
                  <a:lnTo>
                    <a:pt x="1360223" y="1600474"/>
                  </a:lnTo>
                  <a:lnTo>
                    <a:pt x="1388534" y="1602062"/>
                  </a:lnTo>
                  <a:lnTo>
                    <a:pt x="1414198" y="1603386"/>
                  </a:lnTo>
                  <a:lnTo>
                    <a:pt x="1436688" y="1605239"/>
                  </a:lnTo>
                  <a:lnTo>
                    <a:pt x="1456796" y="1606562"/>
                  </a:lnTo>
                  <a:lnTo>
                    <a:pt x="1475053" y="1608150"/>
                  </a:lnTo>
                  <a:lnTo>
                    <a:pt x="1491457" y="1609739"/>
                  </a:lnTo>
                  <a:lnTo>
                    <a:pt x="1519503" y="1612650"/>
                  </a:lnTo>
                  <a:lnTo>
                    <a:pt x="1544373" y="1615827"/>
                  </a:lnTo>
                  <a:lnTo>
                    <a:pt x="1544903" y="1617415"/>
                  </a:lnTo>
                  <a:lnTo>
                    <a:pt x="1546226" y="1622180"/>
                  </a:lnTo>
                  <a:lnTo>
                    <a:pt x="1547019" y="1625621"/>
                  </a:lnTo>
                  <a:lnTo>
                    <a:pt x="1547548" y="1629592"/>
                  </a:lnTo>
                  <a:lnTo>
                    <a:pt x="1548078" y="1634356"/>
                  </a:lnTo>
                  <a:lnTo>
                    <a:pt x="1548607" y="1639386"/>
                  </a:lnTo>
                  <a:lnTo>
                    <a:pt x="1548607" y="1644945"/>
                  </a:lnTo>
                  <a:lnTo>
                    <a:pt x="1548342" y="1651298"/>
                  </a:lnTo>
                  <a:lnTo>
                    <a:pt x="1547813" y="1657386"/>
                  </a:lnTo>
                  <a:lnTo>
                    <a:pt x="1546755" y="1664268"/>
                  </a:lnTo>
                  <a:lnTo>
                    <a:pt x="1545167" y="1671150"/>
                  </a:lnTo>
                  <a:lnTo>
                    <a:pt x="1543051" y="1678298"/>
                  </a:lnTo>
                  <a:lnTo>
                    <a:pt x="1539876" y="1685445"/>
                  </a:lnTo>
                  <a:lnTo>
                    <a:pt x="1538288" y="1689150"/>
                  </a:lnTo>
                  <a:lnTo>
                    <a:pt x="1536436" y="1693121"/>
                  </a:lnTo>
                  <a:lnTo>
                    <a:pt x="1534319" y="1696827"/>
                  </a:lnTo>
                  <a:lnTo>
                    <a:pt x="1531938" y="1700533"/>
                  </a:lnTo>
                  <a:lnTo>
                    <a:pt x="1529292" y="1703974"/>
                  </a:lnTo>
                  <a:lnTo>
                    <a:pt x="1526382" y="1707945"/>
                  </a:lnTo>
                  <a:lnTo>
                    <a:pt x="1523471" y="1711650"/>
                  </a:lnTo>
                  <a:lnTo>
                    <a:pt x="1520032" y="1715356"/>
                  </a:lnTo>
                  <a:lnTo>
                    <a:pt x="1516328" y="1719062"/>
                  </a:lnTo>
                  <a:lnTo>
                    <a:pt x="1512623" y="1722503"/>
                  </a:lnTo>
                  <a:lnTo>
                    <a:pt x="1508390" y="1725945"/>
                  </a:lnTo>
                  <a:lnTo>
                    <a:pt x="1503892" y="1729650"/>
                  </a:lnTo>
                  <a:lnTo>
                    <a:pt x="1499130" y="1733092"/>
                  </a:lnTo>
                  <a:lnTo>
                    <a:pt x="1494103" y="1736533"/>
                  </a:lnTo>
                  <a:lnTo>
                    <a:pt x="1488811" y="1739974"/>
                  </a:lnTo>
                  <a:lnTo>
                    <a:pt x="1483255" y="1743150"/>
                  </a:lnTo>
                  <a:lnTo>
                    <a:pt x="1477169" y="1746592"/>
                  </a:lnTo>
                  <a:lnTo>
                    <a:pt x="1470819" y="1749503"/>
                  </a:lnTo>
                  <a:lnTo>
                    <a:pt x="1464205" y="1752415"/>
                  </a:lnTo>
                  <a:lnTo>
                    <a:pt x="1457061" y="1755592"/>
                  </a:lnTo>
                  <a:lnTo>
                    <a:pt x="1449653" y="1758239"/>
                  </a:lnTo>
                  <a:lnTo>
                    <a:pt x="1441715" y="1760886"/>
                  </a:lnTo>
                  <a:lnTo>
                    <a:pt x="1433513" y="1763533"/>
                  </a:lnTo>
                  <a:lnTo>
                    <a:pt x="1424782" y="1765915"/>
                  </a:lnTo>
                  <a:lnTo>
                    <a:pt x="1415786" y="1768298"/>
                  </a:lnTo>
                  <a:lnTo>
                    <a:pt x="1406261" y="1770415"/>
                  </a:lnTo>
                  <a:lnTo>
                    <a:pt x="1396471" y="1772533"/>
                  </a:lnTo>
                  <a:lnTo>
                    <a:pt x="1386153" y="1774386"/>
                  </a:lnTo>
                  <a:lnTo>
                    <a:pt x="1375305" y="1775974"/>
                  </a:lnTo>
                  <a:lnTo>
                    <a:pt x="1364192" y="1777562"/>
                  </a:lnTo>
                  <a:lnTo>
                    <a:pt x="1352286" y="1779150"/>
                  </a:lnTo>
                  <a:lnTo>
                    <a:pt x="1340380" y="1780209"/>
                  </a:lnTo>
                  <a:lnTo>
                    <a:pt x="1327680" y="1781268"/>
                  </a:lnTo>
                  <a:lnTo>
                    <a:pt x="1314715" y="1782062"/>
                  </a:lnTo>
                  <a:lnTo>
                    <a:pt x="1288257" y="1783650"/>
                  </a:lnTo>
                  <a:lnTo>
                    <a:pt x="1263386" y="1784445"/>
                  </a:lnTo>
                  <a:lnTo>
                    <a:pt x="1239044" y="1785239"/>
                  </a:lnTo>
                  <a:lnTo>
                    <a:pt x="1216555" y="1785768"/>
                  </a:lnTo>
                  <a:lnTo>
                    <a:pt x="1194594" y="1786033"/>
                  </a:lnTo>
                  <a:lnTo>
                    <a:pt x="1173957" y="1786298"/>
                  </a:lnTo>
                  <a:lnTo>
                    <a:pt x="1135857" y="1786033"/>
                  </a:lnTo>
                  <a:lnTo>
                    <a:pt x="1102255" y="1785768"/>
                  </a:lnTo>
                  <a:lnTo>
                    <a:pt x="1072886" y="1784974"/>
                  </a:lnTo>
                  <a:lnTo>
                    <a:pt x="1048280" y="1784445"/>
                  </a:lnTo>
                  <a:lnTo>
                    <a:pt x="1027642" y="1784445"/>
                  </a:lnTo>
                  <a:lnTo>
                    <a:pt x="1019175" y="1784445"/>
                  </a:lnTo>
                  <a:lnTo>
                    <a:pt x="1012032" y="1784709"/>
                  </a:lnTo>
                  <a:lnTo>
                    <a:pt x="1005417" y="1784974"/>
                  </a:lnTo>
                  <a:lnTo>
                    <a:pt x="1000390" y="1785768"/>
                  </a:lnTo>
                  <a:lnTo>
                    <a:pt x="996421" y="1786562"/>
                  </a:lnTo>
                  <a:lnTo>
                    <a:pt x="994834" y="1787356"/>
                  </a:lnTo>
                  <a:lnTo>
                    <a:pt x="993511" y="1787886"/>
                  </a:lnTo>
                  <a:lnTo>
                    <a:pt x="992717" y="1788680"/>
                  </a:lnTo>
                  <a:lnTo>
                    <a:pt x="991659" y="1789474"/>
                  </a:lnTo>
                  <a:lnTo>
                    <a:pt x="991130" y="1790268"/>
                  </a:lnTo>
                  <a:lnTo>
                    <a:pt x="991130" y="1791327"/>
                  </a:lnTo>
                  <a:lnTo>
                    <a:pt x="991130" y="1792386"/>
                  </a:lnTo>
                  <a:lnTo>
                    <a:pt x="991394" y="1793709"/>
                  </a:lnTo>
                  <a:lnTo>
                    <a:pt x="991923" y="1794768"/>
                  </a:lnTo>
                  <a:lnTo>
                    <a:pt x="993246" y="1796092"/>
                  </a:lnTo>
                  <a:lnTo>
                    <a:pt x="995627" y="1799268"/>
                  </a:lnTo>
                  <a:lnTo>
                    <a:pt x="999596" y="1802709"/>
                  </a:lnTo>
                  <a:lnTo>
                    <a:pt x="1004623" y="1806945"/>
                  </a:lnTo>
                  <a:lnTo>
                    <a:pt x="1010444" y="1811445"/>
                  </a:lnTo>
                  <a:lnTo>
                    <a:pt x="1017853" y="1816474"/>
                  </a:lnTo>
                  <a:lnTo>
                    <a:pt x="1026319" y="1822033"/>
                  </a:lnTo>
                  <a:lnTo>
                    <a:pt x="1031611" y="1825474"/>
                  </a:lnTo>
                  <a:lnTo>
                    <a:pt x="1037961" y="1829180"/>
                  </a:lnTo>
                  <a:lnTo>
                    <a:pt x="1045105" y="1832356"/>
                  </a:lnTo>
                  <a:lnTo>
                    <a:pt x="1053042" y="1836062"/>
                  </a:lnTo>
                  <a:lnTo>
                    <a:pt x="1061773" y="1839768"/>
                  </a:lnTo>
                  <a:lnTo>
                    <a:pt x="1071034" y="1843209"/>
                  </a:lnTo>
                  <a:lnTo>
                    <a:pt x="1081088" y="1846915"/>
                  </a:lnTo>
                  <a:lnTo>
                    <a:pt x="1091671" y="1850092"/>
                  </a:lnTo>
                  <a:lnTo>
                    <a:pt x="1103048" y="1853533"/>
                  </a:lnTo>
                  <a:lnTo>
                    <a:pt x="1114955" y="1856974"/>
                  </a:lnTo>
                  <a:lnTo>
                    <a:pt x="1127390" y="1859886"/>
                  </a:lnTo>
                  <a:lnTo>
                    <a:pt x="1140619" y="1863062"/>
                  </a:lnTo>
                  <a:lnTo>
                    <a:pt x="1154113" y="1866239"/>
                  </a:lnTo>
                  <a:lnTo>
                    <a:pt x="1168136" y="1868886"/>
                  </a:lnTo>
                  <a:lnTo>
                    <a:pt x="1182688" y="1871533"/>
                  </a:lnTo>
                  <a:lnTo>
                    <a:pt x="1197505" y="1873650"/>
                  </a:lnTo>
                  <a:lnTo>
                    <a:pt x="1213115" y="1876033"/>
                  </a:lnTo>
                  <a:lnTo>
                    <a:pt x="1228725" y="1877886"/>
                  </a:lnTo>
                  <a:lnTo>
                    <a:pt x="1245130" y="1880003"/>
                  </a:lnTo>
                  <a:lnTo>
                    <a:pt x="1261269" y="1881327"/>
                  </a:lnTo>
                  <a:lnTo>
                    <a:pt x="1278203" y="1882386"/>
                  </a:lnTo>
                  <a:lnTo>
                    <a:pt x="1295400" y="1883709"/>
                  </a:lnTo>
                  <a:lnTo>
                    <a:pt x="1312863" y="1884239"/>
                  </a:lnTo>
                  <a:lnTo>
                    <a:pt x="1330061" y="1884503"/>
                  </a:lnTo>
                  <a:lnTo>
                    <a:pt x="1348053" y="1884503"/>
                  </a:lnTo>
                  <a:lnTo>
                    <a:pt x="1366044" y="1883974"/>
                  </a:lnTo>
                  <a:lnTo>
                    <a:pt x="1384036" y="1883445"/>
                  </a:lnTo>
                  <a:lnTo>
                    <a:pt x="1402557" y="1881856"/>
                  </a:lnTo>
                  <a:lnTo>
                    <a:pt x="1420813" y="1880533"/>
                  </a:lnTo>
                  <a:lnTo>
                    <a:pt x="1439334" y="1878150"/>
                  </a:lnTo>
                  <a:lnTo>
                    <a:pt x="1457855" y="1876033"/>
                  </a:lnTo>
                  <a:lnTo>
                    <a:pt x="1476376" y="1872856"/>
                  </a:lnTo>
                  <a:lnTo>
                    <a:pt x="1488017" y="1871003"/>
                  </a:lnTo>
                  <a:lnTo>
                    <a:pt x="1499130" y="1868356"/>
                  </a:lnTo>
                  <a:lnTo>
                    <a:pt x="1510507" y="1865974"/>
                  </a:lnTo>
                  <a:lnTo>
                    <a:pt x="1521090" y="1862798"/>
                  </a:lnTo>
                  <a:lnTo>
                    <a:pt x="1532203" y="1859621"/>
                  </a:lnTo>
                  <a:lnTo>
                    <a:pt x="1542786" y="1856445"/>
                  </a:lnTo>
                  <a:lnTo>
                    <a:pt x="1553105" y="1852739"/>
                  </a:lnTo>
                  <a:lnTo>
                    <a:pt x="1563159" y="1848768"/>
                  </a:lnTo>
                  <a:lnTo>
                    <a:pt x="1573478" y="1844798"/>
                  </a:lnTo>
                  <a:lnTo>
                    <a:pt x="1583532" y="1840298"/>
                  </a:lnTo>
                  <a:lnTo>
                    <a:pt x="1593321" y="1835798"/>
                  </a:lnTo>
                  <a:lnTo>
                    <a:pt x="1603111" y="1831033"/>
                  </a:lnTo>
                  <a:lnTo>
                    <a:pt x="1612901" y="1826003"/>
                  </a:lnTo>
                  <a:lnTo>
                    <a:pt x="1622426" y="1820709"/>
                  </a:lnTo>
                  <a:lnTo>
                    <a:pt x="1631951" y="1815415"/>
                  </a:lnTo>
                  <a:lnTo>
                    <a:pt x="1641211" y="1809592"/>
                  </a:lnTo>
                  <a:lnTo>
                    <a:pt x="1651001" y="1803768"/>
                  </a:lnTo>
                  <a:lnTo>
                    <a:pt x="1660261" y="1797945"/>
                  </a:lnTo>
                  <a:lnTo>
                    <a:pt x="1669521" y="1791856"/>
                  </a:lnTo>
                  <a:lnTo>
                    <a:pt x="1678782" y="1785239"/>
                  </a:lnTo>
                  <a:lnTo>
                    <a:pt x="1697038" y="1771739"/>
                  </a:lnTo>
                  <a:lnTo>
                    <a:pt x="1715294" y="1757709"/>
                  </a:lnTo>
                  <a:lnTo>
                    <a:pt x="1733815" y="1742886"/>
                  </a:lnTo>
                  <a:lnTo>
                    <a:pt x="1752336" y="1727533"/>
                  </a:lnTo>
                  <a:lnTo>
                    <a:pt x="1771121" y="1711650"/>
                  </a:lnTo>
                  <a:lnTo>
                    <a:pt x="1789907" y="1694974"/>
                  </a:lnTo>
                  <a:lnTo>
                    <a:pt x="1797315" y="1686768"/>
                  </a:lnTo>
                  <a:lnTo>
                    <a:pt x="1804194" y="1678827"/>
                  </a:lnTo>
                  <a:lnTo>
                    <a:pt x="1811603" y="1671150"/>
                  </a:lnTo>
                  <a:lnTo>
                    <a:pt x="1818482" y="1664268"/>
                  </a:lnTo>
                  <a:lnTo>
                    <a:pt x="1825626" y="1657386"/>
                  </a:lnTo>
                  <a:lnTo>
                    <a:pt x="1832240" y="1651033"/>
                  </a:lnTo>
                  <a:lnTo>
                    <a:pt x="1839384" y="1644945"/>
                  </a:lnTo>
                  <a:lnTo>
                    <a:pt x="1845999" y="1639121"/>
                  </a:lnTo>
                  <a:lnTo>
                    <a:pt x="1852878" y="1634092"/>
                  </a:lnTo>
                  <a:lnTo>
                    <a:pt x="1859228" y="1629062"/>
                  </a:lnTo>
                  <a:lnTo>
                    <a:pt x="1866107" y="1624298"/>
                  </a:lnTo>
                  <a:lnTo>
                    <a:pt x="1872457" y="1620062"/>
                  </a:lnTo>
                  <a:lnTo>
                    <a:pt x="1878807" y="1616092"/>
                  </a:lnTo>
                  <a:lnTo>
                    <a:pt x="1885157" y="1612121"/>
                  </a:lnTo>
                  <a:lnTo>
                    <a:pt x="1891507" y="1608680"/>
                  </a:lnTo>
                  <a:lnTo>
                    <a:pt x="1897857" y="1605768"/>
                  </a:lnTo>
                  <a:lnTo>
                    <a:pt x="1903678" y="1602856"/>
                  </a:lnTo>
                  <a:lnTo>
                    <a:pt x="1909763" y="1600474"/>
                  </a:lnTo>
                  <a:lnTo>
                    <a:pt x="1915849" y="1598092"/>
                  </a:lnTo>
                  <a:lnTo>
                    <a:pt x="1921669" y="1595974"/>
                  </a:lnTo>
                  <a:lnTo>
                    <a:pt x="1927226" y="1594121"/>
                  </a:lnTo>
                  <a:lnTo>
                    <a:pt x="1932782" y="1592533"/>
                  </a:lnTo>
                  <a:lnTo>
                    <a:pt x="1938338" y="1591209"/>
                  </a:lnTo>
                  <a:lnTo>
                    <a:pt x="1943894" y="1589886"/>
                  </a:lnTo>
                  <a:lnTo>
                    <a:pt x="1949451" y="1588827"/>
                  </a:lnTo>
                  <a:lnTo>
                    <a:pt x="1954478" y="1588298"/>
                  </a:lnTo>
                  <a:lnTo>
                    <a:pt x="1959769" y="1587503"/>
                  </a:lnTo>
                  <a:lnTo>
                    <a:pt x="1964796" y="1587239"/>
                  </a:lnTo>
                  <a:lnTo>
                    <a:pt x="1974586" y="1586974"/>
                  </a:lnTo>
                  <a:lnTo>
                    <a:pt x="1983846" y="1587239"/>
                  </a:lnTo>
                  <a:lnTo>
                    <a:pt x="1992842" y="1588033"/>
                  </a:lnTo>
                  <a:lnTo>
                    <a:pt x="2001309" y="1589092"/>
                  </a:lnTo>
                  <a:lnTo>
                    <a:pt x="2009247" y="1590945"/>
                  </a:lnTo>
                  <a:lnTo>
                    <a:pt x="2016919" y="1593062"/>
                  </a:lnTo>
                  <a:lnTo>
                    <a:pt x="2023534" y="1595445"/>
                  </a:lnTo>
                  <a:lnTo>
                    <a:pt x="2030149" y="1597562"/>
                  </a:lnTo>
                  <a:lnTo>
                    <a:pt x="2035969" y="1600209"/>
                  </a:lnTo>
                  <a:lnTo>
                    <a:pt x="2041261" y="1602592"/>
                  </a:lnTo>
                  <a:lnTo>
                    <a:pt x="2046024" y="1605239"/>
                  </a:lnTo>
                  <a:lnTo>
                    <a:pt x="2050257" y="1607621"/>
                  </a:lnTo>
                  <a:lnTo>
                    <a:pt x="2056607" y="1611856"/>
                  </a:lnTo>
                  <a:lnTo>
                    <a:pt x="2060576" y="1615033"/>
                  </a:lnTo>
                  <a:lnTo>
                    <a:pt x="2062163" y="1616092"/>
                  </a:lnTo>
                  <a:lnTo>
                    <a:pt x="2060311" y="1619003"/>
                  </a:lnTo>
                  <a:lnTo>
                    <a:pt x="2054755" y="1627739"/>
                  </a:lnTo>
                  <a:lnTo>
                    <a:pt x="2044965" y="1641239"/>
                  </a:lnTo>
                  <a:lnTo>
                    <a:pt x="2038615" y="1649709"/>
                  </a:lnTo>
                  <a:lnTo>
                    <a:pt x="2031472" y="1659768"/>
                  </a:lnTo>
                  <a:lnTo>
                    <a:pt x="2022740" y="1670356"/>
                  </a:lnTo>
                  <a:lnTo>
                    <a:pt x="2013215" y="1682268"/>
                  </a:lnTo>
                  <a:lnTo>
                    <a:pt x="2002632" y="1694709"/>
                  </a:lnTo>
                  <a:lnTo>
                    <a:pt x="1990726" y="1708474"/>
                  </a:lnTo>
                  <a:lnTo>
                    <a:pt x="1977496" y="1723298"/>
                  </a:lnTo>
                  <a:lnTo>
                    <a:pt x="1963209" y="1738386"/>
                  </a:lnTo>
                  <a:lnTo>
                    <a:pt x="1947863" y="1754268"/>
                  </a:lnTo>
                  <a:lnTo>
                    <a:pt x="1931194" y="1770945"/>
                  </a:lnTo>
                  <a:lnTo>
                    <a:pt x="1912938" y="1788415"/>
                  </a:lnTo>
                  <a:lnTo>
                    <a:pt x="1893888" y="1806150"/>
                  </a:lnTo>
                  <a:lnTo>
                    <a:pt x="1872986" y="1824680"/>
                  </a:lnTo>
                  <a:lnTo>
                    <a:pt x="1851026" y="1843474"/>
                  </a:lnTo>
                  <a:lnTo>
                    <a:pt x="1827742" y="1862533"/>
                  </a:lnTo>
                  <a:lnTo>
                    <a:pt x="1803136" y="1881856"/>
                  </a:lnTo>
                  <a:lnTo>
                    <a:pt x="1776678" y="1901974"/>
                  </a:lnTo>
                  <a:lnTo>
                    <a:pt x="1763184" y="1912033"/>
                  </a:lnTo>
                  <a:lnTo>
                    <a:pt x="1749161" y="1921827"/>
                  </a:lnTo>
                  <a:lnTo>
                    <a:pt x="1734874" y="1931886"/>
                  </a:lnTo>
                  <a:lnTo>
                    <a:pt x="1720321" y="1941945"/>
                  </a:lnTo>
                  <a:lnTo>
                    <a:pt x="1704976" y="1952268"/>
                  </a:lnTo>
                  <a:lnTo>
                    <a:pt x="1689630" y="1962592"/>
                  </a:lnTo>
                  <a:lnTo>
                    <a:pt x="1673755" y="1972650"/>
                  </a:lnTo>
                  <a:lnTo>
                    <a:pt x="1657615" y="1982709"/>
                  </a:lnTo>
                  <a:lnTo>
                    <a:pt x="1640946" y="1993033"/>
                  </a:lnTo>
                  <a:lnTo>
                    <a:pt x="1624013" y="2003356"/>
                  </a:lnTo>
                  <a:lnTo>
                    <a:pt x="1606551" y="2013415"/>
                  </a:lnTo>
                  <a:lnTo>
                    <a:pt x="1588823" y="2023474"/>
                  </a:lnTo>
                  <a:lnTo>
                    <a:pt x="1570567" y="2033533"/>
                  </a:lnTo>
                  <a:lnTo>
                    <a:pt x="1552046" y="2043856"/>
                  </a:lnTo>
                  <a:lnTo>
                    <a:pt x="1533261" y="2053915"/>
                  </a:lnTo>
                  <a:lnTo>
                    <a:pt x="1513946" y="2063709"/>
                  </a:lnTo>
                  <a:lnTo>
                    <a:pt x="1493838" y="2073768"/>
                  </a:lnTo>
                  <a:lnTo>
                    <a:pt x="1473730" y="2083562"/>
                  </a:lnTo>
                  <a:lnTo>
                    <a:pt x="1453092" y="2086209"/>
                  </a:lnTo>
                  <a:lnTo>
                    <a:pt x="1432190" y="2088327"/>
                  </a:lnTo>
                  <a:lnTo>
                    <a:pt x="1410759" y="2090445"/>
                  </a:lnTo>
                  <a:lnTo>
                    <a:pt x="1388798" y="2092033"/>
                  </a:lnTo>
                  <a:lnTo>
                    <a:pt x="1366573" y="2093621"/>
                  </a:lnTo>
                  <a:lnTo>
                    <a:pt x="1344084" y="2094680"/>
                  </a:lnTo>
                  <a:lnTo>
                    <a:pt x="1321330" y="2095474"/>
                  </a:lnTo>
                  <a:lnTo>
                    <a:pt x="1298840" y="2096003"/>
                  </a:lnTo>
                  <a:lnTo>
                    <a:pt x="1276086" y="2096268"/>
                  </a:lnTo>
                  <a:lnTo>
                    <a:pt x="1253067" y="2096533"/>
                  </a:lnTo>
                  <a:lnTo>
                    <a:pt x="1229784" y="2096533"/>
                  </a:lnTo>
                  <a:lnTo>
                    <a:pt x="1206765" y="2096533"/>
                  </a:lnTo>
                  <a:lnTo>
                    <a:pt x="1160992" y="2095739"/>
                  </a:lnTo>
                  <a:lnTo>
                    <a:pt x="1116278" y="2094680"/>
                  </a:lnTo>
                  <a:lnTo>
                    <a:pt x="1072357" y="2093092"/>
                  </a:lnTo>
                  <a:lnTo>
                    <a:pt x="1030288" y="2091239"/>
                  </a:lnTo>
                  <a:lnTo>
                    <a:pt x="951971" y="2087798"/>
                  </a:lnTo>
                  <a:lnTo>
                    <a:pt x="916782" y="2086209"/>
                  </a:lnTo>
                  <a:lnTo>
                    <a:pt x="885032" y="2084886"/>
                  </a:lnTo>
                  <a:lnTo>
                    <a:pt x="856457" y="2083827"/>
                  </a:lnTo>
                  <a:lnTo>
                    <a:pt x="831850" y="2083562"/>
                  </a:lnTo>
                  <a:lnTo>
                    <a:pt x="828146" y="2083827"/>
                  </a:lnTo>
                  <a:lnTo>
                    <a:pt x="823119" y="2085150"/>
                  </a:lnTo>
                  <a:lnTo>
                    <a:pt x="817827" y="2086474"/>
                  </a:lnTo>
                  <a:lnTo>
                    <a:pt x="812007" y="2088592"/>
                  </a:lnTo>
                  <a:lnTo>
                    <a:pt x="805657" y="2091503"/>
                  </a:lnTo>
                  <a:lnTo>
                    <a:pt x="798513" y="2094680"/>
                  </a:lnTo>
                  <a:lnTo>
                    <a:pt x="790840" y="2098650"/>
                  </a:lnTo>
                  <a:lnTo>
                    <a:pt x="782902" y="2102886"/>
                  </a:lnTo>
                  <a:lnTo>
                    <a:pt x="774436" y="2107650"/>
                  </a:lnTo>
                  <a:lnTo>
                    <a:pt x="765705" y="2112680"/>
                  </a:lnTo>
                  <a:lnTo>
                    <a:pt x="746655" y="2124062"/>
                  </a:lnTo>
                  <a:lnTo>
                    <a:pt x="726282" y="2137033"/>
                  </a:lnTo>
                  <a:lnTo>
                    <a:pt x="705115" y="2151062"/>
                  </a:lnTo>
                  <a:lnTo>
                    <a:pt x="317500" y="1817268"/>
                  </a:lnTo>
                  <a:lnTo>
                    <a:pt x="346340" y="1797415"/>
                  </a:lnTo>
                  <a:lnTo>
                    <a:pt x="374121" y="1777562"/>
                  </a:lnTo>
                  <a:lnTo>
                    <a:pt x="400844" y="1758239"/>
                  </a:lnTo>
                  <a:lnTo>
                    <a:pt x="426773" y="1739445"/>
                  </a:lnTo>
                  <a:lnTo>
                    <a:pt x="475721" y="1703709"/>
                  </a:lnTo>
                  <a:lnTo>
                    <a:pt x="499269" y="1687033"/>
                  </a:lnTo>
                  <a:lnTo>
                    <a:pt x="522288" y="1670886"/>
                  </a:lnTo>
                  <a:lnTo>
                    <a:pt x="544248" y="1656062"/>
                  </a:lnTo>
                  <a:lnTo>
                    <a:pt x="555361" y="1648915"/>
                  </a:lnTo>
                  <a:lnTo>
                    <a:pt x="565944" y="1642298"/>
                  </a:lnTo>
                  <a:lnTo>
                    <a:pt x="577057" y="1635680"/>
                  </a:lnTo>
                  <a:lnTo>
                    <a:pt x="587640" y="1629592"/>
                  </a:lnTo>
                  <a:lnTo>
                    <a:pt x="598223" y="1623768"/>
                  </a:lnTo>
                  <a:lnTo>
                    <a:pt x="608807" y="1618474"/>
                  </a:lnTo>
                  <a:lnTo>
                    <a:pt x="619390" y="1612915"/>
                  </a:lnTo>
                  <a:lnTo>
                    <a:pt x="629709" y="1608150"/>
                  </a:lnTo>
                  <a:lnTo>
                    <a:pt x="640027" y="1603915"/>
                  </a:lnTo>
                  <a:lnTo>
                    <a:pt x="650875" y="1599945"/>
                  </a:lnTo>
                  <a:lnTo>
                    <a:pt x="661194" y="1596503"/>
                  </a:lnTo>
                  <a:lnTo>
                    <a:pt x="671513" y="1593062"/>
                  </a:lnTo>
                  <a:lnTo>
                    <a:pt x="682361" y="1590150"/>
                  </a:lnTo>
                  <a:lnTo>
                    <a:pt x="692680" y="1588033"/>
                  </a:lnTo>
                  <a:lnTo>
                    <a:pt x="702205" y="1586445"/>
                  </a:lnTo>
                  <a:lnTo>
                    <a:pt x="712523" y="1584592"/>
                  </a:lnTo>
                  <a:lnTo>
                    <a:pt x="723371" y="1583533"/>
                  </a:lnTo>
                  <a:lnTo>
                    <a:pt x="734484" y="1582474"/>
                  </a:lnTo>
                  <a:lnTo>
                    <a:pt x="746390" y="1581680"/>
                  </a:lnTo>
                  <a:lnTo>
                    <a:pt x="758296" y="1580621"/>
                  </a:lnTo>
                  <a:lnTo>
                    <a:pt x="770996" y="1580092"/>
                  </a:lnTo>
                  <a:lnTo>
                    <a:pt x="784225" y="1579827"/>
                  </a:lnTo>
                  <a:lnTo>
                    <a:pt x="811213" y="1579562"/>
                  </a:lnTo>
                  <a:close/>
                  <a:moveTo>
                    <a:pt x="1050885" y="1163988"/>
                  </a:moveTo>
                  <a:lnTo>
                    <a:pt x="1051297" y="1164340"/>
                  </a:lnTo>
                  <a:lnTo>
                    <a:pt x="1051415" y="1164517"/>
                  </a:lnTo>
                  <a:lnTo>
                    <a:pt x="1050885" y="1163988"/>
                  </a:lnTo>
                  <a:close/>
                  <a:moveTo>
                    <a:pt x="1265238" y="1044575"/>
                  </a:moveTo>
                  <a:lnTo>
                    <a:pt x="1310449" y="1062831"/>
                  </a:lnTo>
                  <a:lnTo>
                    <a:pt x="1319812" y="1067064"/>
                  </a:lnTo>
                  <a:lnTo>
                    <a:pt x="1329175" y="1071827"/>
                  </a:lnTo>
                  <a:lnTo>
                    <a:pt x="1338538" y="1076854"/>
                  </a:lnTo>
                  <a:lnTo>
                    <a:pt x="1347366" y="1082675"/>
                  </a:lnTo>
                  <a:lnTo>
                    <a:pt x="1351646" y="1085850"/>
                  </a:lnTo>
                  <a:lnTo>
                    <a:pt x="1355659" y="1089025"/>
                  </a:lnTo>
                  <a:lnTo>
                    <a:pt x="1359404" y="1092200"/>
                  </a:lnTo>
                  <a:lnTo>
                    <a:pt x="1362882" y="1095639"/>
                  </a:lnTo>
                  <a:lnTo>
                    <a:pt x="1366360" y="1099079"/>
                  </a:lnTo>
                  <a:lnTo>
                    <a:pt x="1369570" y="1102783"/>
                  </a:lnTo>
                  <a:lnTo>
                    <a:pt x="1372245" y="1106223"/>
                  </a:lnTo>
                  <a:lnTo>
                    <a:pt x="1375188" y="1109927"/>
                  </a:lnTo>
                  <a:lnTo>
                    <a:pt x="1376793" y="1113102"/>
                  </a:lnTo>
                  <a:lnTo>
                    <a:pt x="1378665" y="1116542"/>
                  </a:lnTo>
                  <a:lnTo>
                    <a:pt x="1380270" y="1119452"/>
                  </a:lnTo>
                  <a:lnTo>
                    <a:pt x="1381340" y="1122892"/>
                  </a:lnTo>
                  <a:lnTo>
                    <a:pt x="1382678" y="1126331"/>
                  </a:lnTo>
                  <a:lnTo>
                    <a:pt x="1383748" y="1129506"/>
                  </a:lnTo>
                  <a:lnTo>
                    <a:pt x="1384551" y="1132946"/>
                  </a:lnTo>
                  <a:lnTo>
                    <a:pt x="1385086" y="1136385"/>
                  </a:lnTo>
                  <a:lnTo>
                    <a:pt x="1385888" y="1143000"/>
                  </a:lnTo>
                  <a:lnTo>
                    <a:pt x="1385888" y="1149879"/>
                  </a:lnTo>
                  <a:lnTo>
                    <a:pt x="1385353" y="1156494"/>
                  </a:lnTo>
                  <a:lnTo>
                    <a:pt x="1384283" y="1163373"/>
                  </a:lnTo>
                  <a:lnTo>
                    <a:pt x="1382678" y="1169723"/>
                  </a:lnTo>
                  <a:lnTo>
                    <a:pt x="1380270" y="1176338"/>
                  </a:lnTo>
                  <a:lnTo>
                    <a:pt x="1377328" y="1182423"/>
                  </a:lnTo>
                  <a:lnTo>
                    <a:pt x="1373850" y="1188244"/>
                  </a:lnTo>
                  <a:lnTo>
                    <a:pt x="1369837" y="1193800"/>
                  </a:lnTo>
                  <a:lnTo>
                    <a:pt x="1365289" y="1199092"/>
                  </a:lnTo>
                  <a:lnTo>
                    <a:pt x="1360207" y="1203854"/>
                  </a:lnTo>
                  <a:lnTo>
                    <a:pt x="1354589" y="1208088"/>
                  </a:lnTo>
                  <a:lnTo>
                    <a:pt x="1350309" y="1210734"/>
                  </a:lnTo>
                  <a:lnTo>
                    <a:pt x="1346028" y="1213644"/>
                  </a:lnTo>
                  <a:lnTo>
                    <a:pt x="1341213" y="1215761"/>
                  </a:lnTo>
                  <a:lnTo>
                    <a:pt x="1336398" y="1218142"/>
                  </a:lnTo>
                  <a:lnTo>
                    <a:pt x="1331315" y="1219994"/>
                  </a:lnTo>
                  <a:lnTo>
                    <a:pt x="1325697" y="1221846"/>
                  </a:lnTo>
                  <a:lnTo>
                    <a:pt x="1320347" y="1223434"/>
                  </a:lnTo>
                  <a:lnTo>
                    <a:pt x="1314729" y="1224756"/>
                  </a:lnTo>
                  <a:lnTo>
                    <a:pt x="1309111" y="1226079"/>
                  </a:lnTo>
                  <a:lnTo>
                    <a:pt x="1303226" y="1227138"/>
                  </a:lnTo>
                  <a:lnTo>
                    <a:pt x="1297073" y="1227932"/>
                  </a:lnTo>
                  <a:lnTo>
                    <a:pt x="1290920" y="1228461"/>
                  </a:lnTo>
                  <a:lnTo>
                    <a:pt x="1278347" y="1229519"/>
                  </a:lnTo>
                  <a:lnTo>
                    <a:pt x="1265238" y="1230313"/>
                  </a:lnTo>
                  <a:lnTo>
                    <a:pt x="1265238" y="1044575"/>
                  </a:lnTo>
                  <a:close/>
                  <a:moveTo>
                    <a:pt x="1169988" y="730250"/>
                  </a:moveTo>
                  <a:lnTo>
                    <a:pt x="1169988" y="912813"/>
                  </a:lnTo>
                  <a:lnTo>
                    <a:pt x="1151467" y="905934"/>
                  </a:lnTo>
                  <a:lnTo>
                    <a:pt x="1140090" y="901171"/>
                  </a:lnTo>
                  <a:lnTo>
                    <a:pt x="1129242" y="896673"/>
                  </a:lnTo>
                  <a:lnTo>
                    <a:pt x="1119188" y="891911"/>
                  </a:lnTo>
                  <a:lnTo>
                    <a:pt x="1114426" y="889529"/>
                  </a:lnTo>
                  <a:lnTo>
                    <a:pt x="1109663" y="887148"/>
                  </a:lnTo>
                  <a:lnTo>
                    <a:pt x="1105430" y="884238"/>
                  </a:lnTo>
                  <a:lnTo>
                    <a:pt x="1100932" y="881327"/>
                  </a:lnTo>
                  <a:lnTo>
                    <a:pt x="1096963" y="878152"/>
                  </a:lnTo>
                  <a:lnTo>
                    <a:pt x="1092730" y="874977"/>
                  </a:lnTo>
                  <a:lnTo>
                    <a:pt x="1089026" y="871273"/>
                  </a:lnTo>
                  <a:lnTo>
                    <a:pt x="1085586" y="867304"/>
                  </a:lnTo>
                  <a:lnTo>
                    <a:pt x="1081882" y="863071"/>
                  </a:lnTo>
                  <a:lnTo>
                    <a:pt x="1078442" y="858308"/>
                  </a:lnTo>
                  <a:lnTo>
                    <a:pt x="1076590" y="855663"/>
                  </a:lnTo>
                  <a:lnTo>
                    <a:pt x="1074474" y="852488"/>
                  </a:lnTo>
                  <a:lnTo>
                    <a:pt x="1073151" y="849313"/>
                  </a:lnTo>
                  <a:lnTo>
                    <a:pt x="1071563" y="846138"/>
                  </a:lnTo>
                  <a:lnTo>
                    <a:pt x="1068917" y="839523"/>
                  </a:lnTo>
                  <a:lnTo>
                    <a:pt x="1067330" y="832908"/>
                  </a:lnTo>
                  <a:lnTo>
                    <a:pt x="1065742" y="826029"/>
                  </a:lnTo>
                  <a:lnTo>
                    <a:pt x="1065213" y="819415"/>
                  </a:lnTo>
                  <a:lnTo>
                    <a:pt x="1065213" y="812535"/>
                  </a:lnTo>
                  <a:lnTo>
                    <a:pt x="1065478" y="805656"/>
                  </a:lnTo>
                  <a:lnTo>
                    <a:pt x="1067065" y="799042"/>
                  </a:lnTo>
                  <a:lnTo>
                    <a:pt x="1068653" y="792427"/>
                  </a:lnTo>
                  <a:lnTo>
                    <a:pt x="1071034" y="786342"/>
                  </a:lnTo>
                  <a:lnTo>
                    <a:pt x="1073680" y="779992"/>
                  </a:lnTo>
                  <a:lnTo>
                    <a:pt x="1077119" y="774435"/>
                  </a:lnTo>
                  <a:lnTo>
                    <a:pt x="1078972" y="771525"/>
                  </a:lnTo>
                  <a:lnTo>
                    <a:pt x="1081353" y="769144"/>
                  </a:lnTo>
                  <a:lnTo>
                    <a:pt x="1083469" y="766498"/>
                  </a:lnTo>
                  <a:lnTo>
                    <a:pt x="1085851" y="764117"/>
                  </a:lnTo>
                  <a:lnTo>
                    <a:pt x="1088232" y="761735"/>
                  </a:lnTo>
                  <a:lnTo>
                    <a:pt x="1090878" y="759619"/>
                  </a:lnTo>
                  <a:lnTo>
                    <a:pt x="1095111" y="756708"/>
                  </a:lnTo>
                  <a:lnTo>
                    <a:pt x="1099344" y="753533"/>
                  </a:lnTo>
                  <a:lnTo>
                    <a:pt x="1103842" y="751152"/>
                  </a:lnTo>
                  <a:lnTo>
                    <a:pt x="1108340" y="748506"/>
                  </a:lnTo>
                  <a:lnTo>
                    <a:pt x="1113103" y="746125"/>
                  </a:lnTo>
                  <a:lnTo>
                    <a:pt x="1117601" y="744008"/>
                  </a:lnTo>
                  <a:lnTo>
                    <a:pt x="1122628" y="742156"/>
                  </a:lnTo>
                  <a:lnTo>
                    <a:pt x="1127390" y="740039"/>
                  </a:lnTo>
                  <a:lnTo>
                    <a:pt x="1132682" y="738452"/>
                  </a:lnTo>
                  <a:lnTo>
                    <a:pt x="1137709" y="736864"/>
                  </a:lnTo>
                  <a:lnTo>
                    <a:pt x="1148028" y="734219"/>
                  </a:lnTo>
                  <a:lnTo>
                    <a:pt x="1159140" y="732102"/>
                  </a:lnTo>
                  <a:lnTo>
                    <a:pt x="1169988" y="730250"/>
                  </a:lnTo>
                  <a:close/>
                  <a:moveTo>
                    <a:pt x="1185954" y="592728"/>
                  </a:moveTo>
                  <a:lnTo>
                    <a:pt x="1184100" y="592993"/>
                  </a:lnTo>
                  <a:lnTo>
                    <a:pt x="1182511" y="593258"/>
                  </a:lnTo>
                  <a:lnTo>
                    <a:pt x="1179333" y="594052"/>
                  </a:lnTo>
                  <a:lnTo>
                    <a:pt x="1176685" y="595905"/>
                  </a:lnTo>
                  <a:lnTo>
                    <a:pt x="1174036" y="597758"/>
                  </a:lnTo>
                  <a:lnTo>
                    <a:pt x="1172183" y="600405"/>
                  </a:lnTo>
                  <a:lnTo>
                    <a:pt x="1170858" y="603052"/>
                  </a:lnTo>
                  <a:lnTo>
                    <a:pt x="1169534" y="606229"/>
                  </a:lnTo>
                  <a:lnTo>
                    <a:pt x="1169269" y="607817"/>
                  </a:lnTo>
                  <a:lnTo>
                    <a:pt x="1169269" y="609670"/>
                  </a:lnTo>
                  <a:lnTo>
                    <a:pt x="1169269" y="657849"/>
                  </a:lnTo>
                  <a:lnTo>
                    <a:pt x="1159470" y="659702"/>
                  </a:lnTo>
                  <a:lnTo>
                    <a:pt x="1149406" y="661290"/>
                  </a:lnTo>
                  <a:lnTo>
                    <a:pt x="1139872" y="663673"/>
                  </a:lnTo>
                  <a:lnTo>
                    <a:pt x="1130073" y="665790"/>
                  </a:lnTo>
                  <a:lnTo>
                    <a:pt x="1120538" y="668438"/>
                  </a:lnTo>
                  <a:lnTo>
                    <a:pt x="1111004" y="671349"/>
                  </a:lnTo>
                  <a:lnTo>
                    <a:pt x="1101735" y="674526"/>
                  </a:lnTo>
                  <a:lnTo>
                    <a:pt x="1092730" y="677967"/>
                  </a:lnTo>
                  <a:lnTo>
                    <a:pt x="1083990" y="681673"/>
                  </a:lnTo>
                  <a:lnTo>
                    <a:pt x="1075251" y="685379"/>
                  </a:lnTo>
                  <a:lnTo>
                    <a:pt x="1067040" y="689615"/>
                  </a:lnTo>
                  <a:lnTo>
                    <a:pt x="1058566" y="694380"/>
                  </a:lnTo>
                  <a:lnTo>
                    <a:pt x="1050620" y="699145"/>
                  </a:lnTo>
                  <a:lnTo>
                    <a:pt x="1043205" y="704174"/>
                  </a:lnTo>
                  <a:lnTo>
                    <a:pt x="1035789" y="709733"/>
                  </a:lnTo>
                  <a:lnTo>
                    <a:pt x="1028638" y="715292"/>
                  </a:lnTo>
                  <a:lnTo>
                    <a:pt x="1023342" y="719793"/>
                  </a:lnTo>
                  <a:lnTo>
                    <a:pt x="1018310" y="724558"/>
                  </a:lnTo>
                  <a:lnTo>
                    <a:pt x="1013807" y="729322"/>
                  </a:lnTo>
                  <a:lnTo>
                    <a:pt x="1009305" y="734352"/>
                  </a:lnTo>
                  <a:lnTo>
                    <a:pt x="1005068" y="739382"/>
                  </a:lnTo>
                  <a:lnTo>
                    <a:pt x="1000830" y="744411"/>
                  </a:lnTo>
                  <a:lnTo>
                    <a:pt x="997387" y="749706"/>
                  </a:lnTo>
                  <a:lnTo>
                    <a:pt x="993944" y="755265"/>
                  </a:lnTo>
                  <a:lnTo>
                    <a:pt x="990501" y="760559"/>
                  </a:lnTo>
                  <a:lnTo>
                    <a:pt x="987323" y="766118"/>
                  </a:lnTo>
                  <a:lnTo>
                    <a:pt x="984940" y="771677"/>
                  </a:lnTo>
                  <a:lnTo>
                    <a:pt x="982291" y="777236"/>
                  </a:lnTo>
                  <a:lnTo>
                    <a:pt x="980172" y="783060"/>
                  </a:lnTo>
                  <a:lnTo>
                    <a:pt x="978054" y="788884"/>
                  </a:lnTo>
                  <a:lnTo>
                    <a:pt x="976200" y="794443"/>
                  </a:lnTo>
                  <a:lnTo>
                    <a:pt x="974876" y="800531"/>
                  </a:lnTo>
                  <a:lnTo>
                    <a:pt x="973551" y="806355"/>
                  </a:lnTo>
                  <a:lnTo>
                    <a:pt x="972757" y="812179"/>
                  </a:lnTo>
                  <a:lnTo>
                    <a:pt x="971962" y="818003"/>
                  </a:lnTo>
                  <a:lnTo>
                    <a:pt x="971698" y="824356"/>
                  </a:lnTo>
                  <a:lnTo>
                    <a:pt x="971433" y="830180"/>
                  </a:lnTo>
                  <a:lnTo>
                    <a:pt x="971698" y="836003"/>
                  </a:lnTo>
                  <a:lnTo>
                    <a:pt x="971962" y="842092"/>
                  </a:lnTo>
                  <a:lnTo>
                    <a:pt x="972757" y="847916"/>
                  </a:lnTo>
                  <a:lnTo>
                    <a:pt x="973551" y="853739"/>
                  </a:lnTo>
                  <a:lnTo>
                    <a:pt x="974876" y="859563"/>
                  </a:lnTo>
                  <a:lnTo>
                    <a:pt x="976465" y="865652"/>
                  </a:lnTo>
                  <a:lnTo>
                    <a:pt x="978054" y="871211"/>
                  </a:lnTo>
                  <a:lnTo>
                    <a:pt x="980437" y="877035"/>
                  </a:lnTo>
                  <a:lnTo>
                    <a:pt x="982556" y="882858"/>
                  </a:lnTo>
                  <a:lnTo>
                    <a:pt x="985204" y="888417"/>
                  </a:lnTo>
                  <a:lnTo>
                    <a:pt x="988383" y="893976"/>
                  </a:lnTo>
                  <a:lnTo>
                    <a:pt x="991031" y="899006"/>
                  </a:lnTo>
                  <a:lnTo>
                    <a:pt x="994209" y="903771"/>
                  </a:lnTo>
                  <a:lnTo>
                    <a:pt x="997652" y="908536"/>
                  </a:lnTo>
                  <a:lnTo>
                    <a:pt x="1001095" y="913301"/>
                  </a:lnTo>
                  <a:lnTo>
                    <a:pt x="1004803" y="917801"/>
                  </a:lnTo>
                  <a:lnTo>
                    <a:pt x="1008775" y="922301"/>
                  </a:lnTo>
                  <a:lnTo>
                    <a:pt x="1013013" y="926801"/>
                  </a:lnTo>
                  <a:lnTo>
                    <a:pt x="1017250" y="931037"/>
                  </a:lnTo>
                  <a:lnTo>
                    <a:pt x="1021753" y="935272"/>
                  </a:lnTo>
                  <a:lnTo>
                    <a:pt x="1026520" y="939243"/>
                  </a:lnTo>
                  <a:lnTo>
                    <a:pt x="1031287" y="942949"/>
                  </a:lnTo>
                  <a:lnTo>
                    <a:pt x="1036319" y="946390"/>
                  </a:lnTo>
                  <a:lnTo>
                    <a:pt x="1041616" y="949832"/>
                  </a:lnTo>
                  <a:lnTo>
                    <a:pt x="1046913" y="953273"/>
                  </a:lnTo>
                  <a:lnTo>
                    <a:pt x="1052739" y="956450"/>
                  </a:lnTo>
                  <a:lnTo>
                    <a:pt x="1058301" y="959097"/>
                  </a:lnTo>
                  <a:lnTo>
                    <a:pt x="1074456" y="966244"/>
                  </a:lnTo>
                  <a:lnTo>
                    <a:pt x="1100411" y="976833"/>
                  </a:lnTo>
                  <a:lnTo>
                    <a:pt x="1169269" y="1005158"/>
                  </a:lnTo>
                  <a:lnTo>
                    <a:pt x="1169269" y="1219843"/>
                  </a:lnTo>
                  <a:lnTo>
                    <a:pt x="1151260" y="1215872"/>
                  </a:lnTo>
                  <a:lnTo>
                    <a:pt x="1143050" y="1213755"/>
                  </a:lnTo>
                  <a:lnTo>
                    <a:pt x="1135370" y="1211372"/>
                  </a:lnTo>
                  <a:lnTo>
                    <a:pt x="1126365" y="1208725"/>
                  </a:lnTo>
                  <a:lnTo>
                    <a:pt x="1116831" y="1204754"/>
                  </a:lnTo>
                  <a:lnTo>
                    <a:pt x="1107032" y="1200254"/>
                  </a:lnTo>
                  <a:lnTo>
                    <a:pt x="1096968" y="1195489"/>
                  </a:lnTo>
                  <a:lnTo>
                    <a:pt x="1087698" y="1190460"/>
                  </a:lnTo>
                  <a:lnTo>
                    <a:pt x="1078693" y="1185165"/>
                  </a:lnTo>
                  <a:lnTo>
                    <a:pt x="1070483" y="1179341"/>
                  </a:lnTo>
                  <a:lnTo>
                    <a:pt x="1063068" y="1174047"/>
                  </a:lnTo>
                  <a:lnTo>
                    <a:pt x="1058566" y="1170870"/>
                  </a:lnTo>
                  <a:lnTo>
                    <a:pt x="1054593" y="1167164"/>
                  </a:lnTo>
                  <a:lnTo>
                    <a:pt x="1051297" y="1164340"/>
                  </a:lnTo>
                  <a:lnTo>
                    <a:pt x="1050885" y="1163723"/>
                  </a:lnTo>
                  <a:lnTo>
                    <a:pt x="1048502" y="1160811"/>
                  </a:lnTo>
                  <a:lnTo>
                    <a:pt x="1046118" y="1157899"/>
                  </a:lnTo>
                  <a:lnTo>
                    <a:pt x="1043734" y="1154723"/>
                  </a:lnTo>
                  <a:lnTo>
                    <a:pt x="1040821" y="1152076"/>
                  </a:lnTo>
                  <a:lnTo>
                    <a:pt x="1037643" y="1149958"/>
                  </a:lnTo>
                  <a:lnTo>
                    <a:pt x="1034465" y="1148370"/>
                  </a:lnTo>
                  <a:lnTo>
                    <a:pt x="1031022" y="1147046"/>
                  </a:lnTo>
                  <a:lnTo>
                    <a:pt x="1027314" y="1146252"/>
                  </a:lnTo>
                  <a:lnTo>
                    <a:pt x="1023342" y="1145987"/>
                  </a:lnTo>
                  <a:lnTo>
                    <a:pt x="1019899" y="1145987"/>
                  </a:lnTo>
                  <a:lnTo>
                    <a:pt x="1015926" y="1146252"/>
                  </a:lnTo>
                  <a:lnTo>
                    <a:pt x="1011953" y="1147046"/>
                  </a:lnTo>
                  <a:lnTo>
                    <a:pt x="1007981" y="1148370"/>
                  </a:lnTo>
                  <a:lnTo>
                    <a:pt x="1004008" y="1149693"/>
                  </a:lnTo>
                  <a:lnTo>
                    <a:pt x="1000036" y="1151281"/>
                  </a:lnTo>
                  <a:lnTo>
                    <a:pt x="996063" y="1153399"/>
                  </a:lnTo>
                  <a:lnTo>
                    <a:pt x="992620" y="1155517"/>
                  </a:lnTo>
                  <a:lnTo>
                    <a:pt x="988912" y="1157899"/>
                  </a:lnTo>
                  <a:lnTo>
                    <a:pt x="985204" y="1160282"/>
                  </a:lnTo>
                  <a:lnTo>
                    <a:pt x="981762" y="1163194"/>
                  </a:lnTo>
                  <a:lnTo>
                    <a:pt x="978848" y="1166370"/>
                  </a:lnTo>
                  <a:lnTo>
                    <a:pt x="975935" y="1169282"/>
                  </a:lnTo>
                  <a:lnTo>
                    <a:pt x="973022" y="1172459"/>
                  </a:lnTo>
                  <a:lnTo>
                    <a:pt x="970903" y="1175900"/>
                  </a:lnTo>
                  <a:lnTo>
                    <a:pt x="968784" y="1179077"/>
                  </a:lnTo>
                  <a:lnTo>
                    <a:pt x="966930" y="1182518"/>
                  </a:lnTo>
                  <a:lnTo>
                    <a:pt x="965871" y="1186224"/>
                  </a:lnTo>
                  <a:lnTo>
                    <a:pt x="964547" y="1189665"/>
                  </a:lnTo>
                  <a:lnTo>
                    <a:pt x="964017" y="1192842"/>
                  </a:lnTo>
                  <a:lnTo>
                    <a:pt x="963752" y="1196548"/>
                  </a:lnTo>
                  <a:lnTo>
                    <a:pt x="964017" y="1199989"/>
                  </a:lnTo>
                  <a:lnTo>
                    <a:pt x="965076" y="1203166"/>
                  </a:lnTo>
                  <a:lnTo>
                    <a:pt x="966401" y="1206343"/>
                  </a:lnTo>
                  <a:lnTo>
                    <a:pt x="968255" y="1209519"/>
                  </a:lnTo>
                  <a:lnTo>
                    <a:pt x="971698" y="1214019"/>
                  </a:lnTo>
                  <a:lnTo>
                    <a:pt x="975405" y="1218520"/>
                  </a:lnTo>
                  <a:lnTo>
                    <a:pt x="979378" y="1223020"/>
                  </a:lnTo>
                  <a:lnTo>
                    <a:pt x="983615" y="1227255"/>
                  </a:lnTo>
                  <a:lnTo>
                    <a:pt x="988118" y="1231491"/>
                  </a:lnTo>
                  <a:lnTo>
                    <a:pt x="992620" y="1235461"/>
                  </a:lnTo>
                  <a:lnTo>
                    <a:pt x="997652" y="1239432"/>
                  </a:lnTo>
                  <a:lnTo>
                    <a:pt x="1002684" y="1242874"/>
                  </a:lnTo>
                  <a:lnTo>
                    <a:pt x="1007981" y="1246844"/>
                  </a:lnTo>
                  <a:lnTo>
                    <a:pt x="1013278" y="1250286"/>
                  </a:lnTo>
                  <a:lnTo>
                    <a:pt x="1018839" y="1253992"/>
                  </a:lnTo>
                  <a:lnTo>
                    <a:pt x="1024931" y="1257168"/>
                  </a:lnTo>
                  <a:lnTo>
                    <a:pt x="1030757" y="1260345"/>
                  </a:lnTo>
                  <a:lnTo>
                    <a:pt x="1037113" y="1263521"/>
                  </a:lnTo>
                  <a:lnTo>
                    <a:pt x="1049826" y="1269345"/>
                  </a:lnTo>
                  <a:lnTo>
                    <a:pt x="1063333" y="1274904"/>
                  </a:lnTo>
                  <a:lnTo>
                    <a:pt x="1077369" y="1279934"/>
                  </a:lnTo>
                  <a:lnTo>
                    <a:pt x="1091936" y="1284434"/>
                  </a:lnTo>
                  <a:lnTo>
                    <a:pt x="1106502" y="1288670"/>
                  </a:lnTo>
                  <a:lnTo>
                    <a:pt x="1122128" y="1292376"/>
                  </a:lnTo>
                  <a:lnTo>
                    <a:pt x="1137488" y="1295552"/>
                  </a:lnTo>
                  <a:lnTo>
                    <a:pt x="1153379" y="1298199"/>
                  </a:lnTo>
                  <a:lnTo>
                    <a:pt x="1169269" y="1300582"/>
                  </a:lnTo>
                  <a:lnTo>
                    <a:pt x="1169269" y="1347437"/>
                  </a:lnTo>
                  <a:lnTo>
                    <a:pt x="1169269" y="1349290"/>
                  </a:lnTo>
                  <a:lnTo>
                    <a:pt x="1169534" y="1350878"/>
                  </a:lnTo>
                  <a:lnTo>
                    <a:pt x="1170858" y="1354055"/>
                  </a:lnTo>
                  <a:lnTo>
                    <a:pt x="1172183" y="1356702"/>
                  </a:lnTo>
                  <a:lnTo>
                    <a:pt x="1174036" y="1359349"/>
                  </a:lnTo>
                  <a:lnTo>
                    <a:pt x="1176685" y="1361202"/>
                  </a:lnTo>
                  <a:lnTo>
                    <a:pt x="1179333" y="1363055"/>
                  </a:lnTo>
                  <a:lnTo>
                    <a:pt x="1182511" y="1363849"/>
                  </a:lnTo>
                  <a:lnTo>
                    <a:pt x="1184100" y="1364114"/>
                  </a:lnTo>
                  <a:lnTo>
                    <a:pt x="1185954" y="1364114"/>
                  </a:lnTo>
                  <a:lnTo>
                    <a:pt x="1249516" y="1364114"/>
                  </a:lnTo>
                  <a:lnTo>
                    <a:pt x="1251105" y="1364114"/>
                  </a:lnTo>
                  <a:lnTo>
                    <a:pt x="1252694" y="1363849"/>
                  </a:lnTo>
                  <a:lnTo>
                    <a:pt x="1255873" y="1363055"/>
                  </a:lnTo>
                  <a:lnTo>
                    <a:pt x="1258786" y="1361202"/>
                  </a:lnTo>
                  <a:lnTo>
                    <a:pt x="1261169" y="1359349"/>
                  </a:lnTo>
                  <a:lnTo>
                    <a:pt x="1263288" y="1356702"/>
                  </a:lnTo>
                  <a:lnTo>
                    <a:pt x="1264877" y="1354055"/>
                  </a:lnTo>
                  <a:lnTo>
                    <a:pt x="1265672" y="1350878"/>
                  </a:lnTo>
                  <a:lnTo>
                    <a:pt x="1265936" y="1349290"/>
                  </a:lnTo>
                  <a:lnTo>
                    <a:pt x="1265936" y="1347437"/>
                  </a:lnTo>
                  <a:lnTo>
                    <a:pt x="1265936" y="1304553"/>
                  </a:lnTo>
                  <a:lnTo>
                    <a:pt x="1278119" y="1303758"/>
                  </a:lnTo>
                  <a:lnTo>
                    <a:pt x="1290302" y="1302700"/>
                  </a:lnTo>
                  <a:lnTo>
                    <a:pt x="1301690" y="1301376"/>
                  </a:lnTo>
                  <a:lnTo>
                    <a:pt x="1313343" y="1299788"/>
                  </a:lnTo>
                  <a:lnTo>
                    <a:pt x="1324466" y="1297935"/>
                  </a:lnTo>
                  <a:lnTo>
                    <a:pt x="1335855" y="1295817"/>
                  </a:lnTo>
                  <a:lnTo>
                    <a:pt x="1346448" y="1293170"/>
                  </a:lnTo>
                  <a:lnTo>
                    <a:pt x="1356777" y="1290523"/>
                  </a:lnTo>
                  <a:lnTo>
                    <a:pt x="1366841" y="1287611"/>
                  </a:lnTo>
                  <a:lnTo>
                    <a:pt x="1376905" y="1284169"/>
                  </a:lnTo>
                  <a:lnTo>
                    <a:pt x="1386175" y="1280728"/>
                  </a:lnTo>
                  <a:lnTo>
                    <a:pt x="1395179" y="1276757"/>
                  </a:lnTo>
                  <a:lnTo>
                    <a:pt x="1403389" y="1272522"/>
                  </a:lnTo>
                  <a:lnTo>
                    <a:pt x="1411599" y="1268022"/>
                  </a:lnTo>
                  <a:lnTo>
                    <a:pt x="1419280" y="1263257"/>
                  </a:lnTo>
                  <a:lnTo>
                    <a:pt x="1426166" y="1258227"/>
                  </a:lnTo>
                  <a:lnTo>
                    <a:pt x="1431727" y="1253992"/>
                  </a:lnTo>
                  <a:lnTo>
                    <a:pt x="1436494" y="1249491"/>
                  </a:lnTo>
                  <a:lnTo>
                    <a:pt x="1441526" y="1244991"/>
                  </a:lnTo>
                  <a:lnTo>
                    <a:pt x="1446029" y="1240491"/>
                  </a:lnTo>
                  <a:lnTo>
                    <a:pt x="1450531" y="1235726"/>
                  </a:lnTo>
                  <a:lnTo>
                    <a:pt x="1454769" y="1230961"/>
                  </a:lnTo>
                  <a:lnTo>
                    <a:pt x="1458476" y="1226196"/>
                  </a:lnTo>
                  <a:lnTo>
                    <a:pt x="1462184" y="1221167"/>
                  </a:lnTo>
                  <a:lnTo>
                    <a:pt x="1465892" y="1215872"/>
                  </a:lnTo>
                  <a:lnTo>
                    <a:pt x="1469335" y="1210578"/>
                  </a:lnTo>
                  <a:lnTo>
                    <a:pt x="1472248" y="1205284"/>
                  </a:lnTo>
                  <a:lnTo>
                    <a:pt x="1475161" y="1199989"/>
                  </a:lnTo>
                  <a:lnTo>
                    <a:pt x="1478075" y="1194695"/>
                  </a:lnTo>
                  <a:lnTo>
                    <a:pt x="1480458" y="1189136"/>
                  </a:lnTo>
                  <a:lnTo>
                    <a:pt x="1482842" y="1183312"/>
                  </a:lnTo>
                  <a:lnTo>
                    <a:pt x="1484696" y="1177753"/>
                  </a:lnTo>
                  <a:lnTo>
                    <a:pt x="1486550" y="1172194"/>
                  </a:lnTo>
                  <a:lnTo>
                    <a:pt x="1487874" y="1166370"/>
                  </a:lnTo>
                  <a:lnTo>
                    <a:pt x="1489198" y="1160547"/>
                  </a:lnTo>
                  <a:lnTo>
                    <a:pt x="1489992" y="1154723"/>
                  </a:lnTo>
                  <a:lnTo>
                    <a:pt x="1490787" y="1148899"/>
                  </a:lnTo>
                  <a:lnTo>
                    <a:pt x="1491581" y="1142810"/>
                  </a:lnTo>
                  <a:lnTo>
                    <a:pt x="1491846" y="1136987"/>
                  </a:lnTo>
                  <a:lnTo>
                    <a:pt x="1491846" y="1131163"/>
                  </a:lnTo>
                  <a:lnTo>
                    <a:pt x="1491581" y="1125339"/>
                  </a:lnTo>
                  <a:lnTo>
                    <a:pt x="1491317" y="1119251"/>
                  </a:lnTo>
                  <a:lnTo>
                    <a:pt x="1490257" y="1113427"/>
                  </a:lnTo>
                  <a:lnTo>
                    <a:pt x="1489198" y="1107603"/>
                  </a:lnTo>
                  <a:lnTo>
                    <a:pt x="1488139" y="1101515"/>
                  </a:lnTo>
                  <a:lnTo>
                    <a:pt x="1486550" y="1095426"/>
                  </a:lnTo>
                  <a:lnTo>
                    <a:pt x="1484431" y="1089867"/>
                  </a:lnTo>
                  <a:lnTo>
                    <a:pt x="1482577" y="1084043"/>
                  </a:lnTo>
                  <a:lnTo>
                    <a:pt x="1479664" y="1077690"/>
                  </a:lnTo>
                  <a:lnTo>
                    <a:pt x="1476486" y="1071866"/>
                  </a:lnTo>
                  <a:lnTo>
                    <a:pt x="1473307" y="1066043"/>
                  </a:lnTo>
                  <a:lnTo>
                    <a:pt x="1469070" y="1060219"/>
                  </a:lnTo>
                  <a:lnTo>
                    <a:pt x="1464832" y="1054924"/>
                  </a:lnTo>
                  <a:lnTo>
                    <a:pt x="1459801" y="1049630"/>
                  </a:lnTo>
                  <a:lnTo>
                    <a:pt x="1454769" y="1044336"/>
                  </a:lnTo>
                  <a:lnTo>
                    <a:pt x="1448942" y="1039306"/>
                  </a:lnTo>
                  <a:lnTo>
                    <a:pt x="1443115" y="1034541"/>
                  </a:lnTo>
                  <a:lnTo>
                    <a:pt x="1437024" y="1029776"/>
                  </a:lnTo>
                  <a:lnTo>
                    <a:pt x="1430403" y="1025011"/>
                  </a:lnTo>
                  <a:lnTo>
                    <a:pt x="1423782" y="1020511"/>
                  </a:lnTo>
                  <a:lnTo>
                    <a:pt x="1416631" y="1016011"/>
                  </a:lnTo>
                  <a:lnTo>
                    <a:pt x="1409481" y="1011776"/>
                  </a:lnTo>
                  <a:lnTo>
                    <a:pt x="1402065" y="1007540"/>
                  </a:lnTo>
                  <a:lnTo>
                    <a:pt x="1394385" y="1003569"/>
                  </a:lnTo>
                  <a:lnTo>
                    <a:pt x="1378759" y="995628"/>
                  </a:lnTo>
                  <a:lnTo>
                    <a:pt x="1362604" y="988216"/>
                  </a:lnTo>
                  <a:lnTo>
                    <a:pt x="1346183" y="981333"/>
                  </a:lnTo>
                  <a:lnTo>
                    <a:pt x="1329498" y="974715"/>
                  </a:lnTo>
                  <a:lnTo>
                    <a:pt x="1313343" y="968362"/>
                  </a:lnTo>
                  <a:lnTo>
                    <a:pt x="1296923" y="962273"/>
                  </a:lnTo>
                  <a:lnTo>
                    <a:pt x="1265936" y="951420"/>
                  </a:lnTo>
                  <a:lnTo>
                    <a:pt x="1265936" y="735411"/>
                  </a:lnTo>
                  <a:lnTo>
                    <a:pt x="1278914" y="738588"/>
                  </a:lnTo>
                  <a:lnTo>
                    <a:pt x="1291361" y="742029"/>
                  </a:lnTo>
                  <a:lnTo>
                    <a:pt x="1295864" y="743352"/>
                  </a:lnTo>
                  <a:lnTo>
                    <a:pt x="1300366" y="744941"/>
                  </a:lnTo>
                  <a:lnTo>
                    <a:pt x="1310165" y="749176"/>
                  </a:lnTo>
                  <a:lnTo>
                    <a:pt x="1319964" y="754206"/>
                  </a:lnTo>
                  <a:lnTo>
                    <a:pt x="1329763" y="759765"/>
                  </a:lnTo>
                  <a:lnTo>
                    <a:pt x="1339562" y="765589"/>
                  </a:lnTo>
                  <a:lnTo>
                    <a:pt x="1348567" y="771412"/>
                  </a:lnTo>
                  <a:lnTo>
                    <a:pt x="1357042" y="777236"/>
                  </a:lnTo>
                  <a:lnTo>
                    <a:pt x="1364458" y="782795"/>
                  </a:lnTo>
                  <a:lnTo>
                    <a:pt x="1368960" y="786237"/>
                  </a:lnTo>
                  <a:lnTo>
                    <a:pt x="1373197" y="789943"/>
                  </a:lnTo>
                  <a:lnTo>
                    <a:pt x="1376375" y="792855"/>
                  </a:lnTo>
                  <a:lnTo>
                    <a:pt x="1376111" y="792590"/>
                  </a:lnTo>
                  <a:lnTo>
                    <a:pt x="1376905" y="793384"/>
                  </a:lnTo>
                  <a:lnTo>
                    <a:pt x="1379024" y="796296"/>
                  </a:lnTo>
                  <a:lnTo>
                    <a:pt x="1381407" y="798943"/>
                  </a:lnTo>
                  <a:lnTo>
                    <a:pt x="1384056" y="802384"/>
                  </a:lnTo>
                  <a:lnTo>
                    <a:pt x="1386969" y="805032"/>
                  </a:lnTo>
                  <a:lnTo>
                    <a:pt x="1389882" y="807149"/>
                  </a:lnTo>
                  <a:lnTo>
                    <a:pt x="1393060" y="808738"/>
                  </a:lnTo>
                  <a:lnTo>
                    <a:pt x="1396768" y="810061"/>
                  </a:lnTo>
                  <a:lnTo>
                    <a:pt x="1400476" y="810855"/>
                  </a:lnTo>
                  <a:lnTo>
                    <a:pt x="1404184" y="811120"/>
                  </a:lnTo>
                  <a:lnTo>
                    <a:pt x="1407892" y="811120"/>
                  </a:lnTo>
                  <a:lnTo>
                    <a:pt x="1411599" y="810591"/>
                  </a:lnTo>
                  <a:lnTo>
                    <a:pt x="1415837" y="810061"/>
                  </a:lnTo>
                  <a:lnTo>
                    <a:pt x="1419809" y="808738"/>
                  </a:lnTo>
                  <a:lnTo>
                    <a:pt x="1423782" y="807414"/>
                  </a:lnTo>
                  <a:lnTo>
                    <a:pt x="1427755" y="805826"/>
                  </a:lnTo>
                  <a:lnTo>
                    <a:pt x="1431198" y="803708"/>
                  </a:lnTo>
                  <a:lnTo>
                    <a:pt x="1435170" y="801590"/>
                  </a:lnTo>
                  <a:lnTo>
                    <a:pt x="1438878" y="798943"/>
                  </a:lnTo>
                  <a:lnTo>
                    <a:pt x="1442321" y="796561"/>
                  </a:lnTo>
                  <a:lnTo>
                    <a:pt x="1445764" y="793649"/>
                  </a:lnTo>
                  <a:lnTo>
                    <a:pt x="1448677" y="790737"/>
                  </a:lnTo>
                  <a:lnTo>
                    <a:pt x="1451855" y="787825"/>
                  </a:lnTo>
                  <a:lnTo>
                    <a:pt x="1454504" y="784384"/>
                  </a:lnTo>
                  <a:lnTo>
                    <a:pt x="1456622" y="780942"/>
                  </a:lnTo>
                  <a:lnTo>
                    <a:pt x="1458741" y="777766"/>
                  </a:lnTo>
                  <a:lnTo>
                    <a:pt x="1460595" y="774324"/>
                  </a:lnTo>
                  <a:lnTo>
                    <a:pt x="1461919" y="770883"/>
                  </a:lnTo>
                  <a:lnTo>
                    <a:pt x="1462714" y="767442"/>
                  </a:lnTo>
                  <a:lnTo>
                    <a:pt x="1463773" y="764000"/>
                  </a:lnTo>
                  <a:lnTo>
                    <a:pt x="1463773" y="760559"/>
                  </a:lnTo>
                  <a:lnTo>
                    <a:pt x="1463243" y="757118"/>
                  </a:lnTo>
                  <a:lnTo>
                    <a:pt x="1462449" y="753676"/>
                  </a:lnTo>
                  <a:lnTo>
                    <a:pt x="1461125" y="750765"/>
                  </a:lnTo>
                  <a:lnTo>
                    <a:pt x="1459536" y="747588"/>
                  </a:lnTo>
                  <a:lnTo>
                    <a:pt x="1456622" y="743882"/>
                  </a:lnTo>
                  <a:lnTo>
                    <a:pt x="1453709" y="740441"/>
                  </a:lnTo>
                  <a:lnTo>
                    <a:pt x="1447618" y="733558"/>
                  </a:lnTo>
                  <a:lnTo>
                    <a:pt x="1440467" y="726675"/>
                  </a:lnTo>
                  <a:lnTo>
                    <a:pt x="1432787" y="720322"/>
                  </a:lnTo>
                  <a:lnTo>
                    <a:pt x="1424577" y="713969"/>
                  </a:lnTo>
                  <a:lnTo>
                    <a:pt x="1415837" y="707616"/>
                  </a:lnTo>
                  <a:lnTo>
                    <a:pt x="1406567" y="701792"/>
                  </a:lnTo>
                  <a:lnTo>
                    <a:pt x="1397033" y="696233"/>
                  </a:lnTo>
                  <a:lnTo>
                    <a:pt x="1387234" y="691203"/>
                  </a:lnTo>
                  <a:lnTo>
                    <a:pt x="1377435" y="685909"/>
                  </a:lnTo>
                  <a:lnTo>
                    <a:pt x="1367106" y="681144"/>
                  </a:lnTo>
                  <a:lnTo>
                    <a:pt x="1357042" y="677173"/>
                  </a:lnTo>
                  <a:lnTo>
                    <a:pt x="1346978" y="673467"/>
                  </a:lnTo>
                  <a:lnTo>
                    <a:pt x="1336914" y="669761"/>
                  </a:lnTo>
                  <a:lnTo>
                    <a:pt x="1327380" y="666849"/>
                  </a:lnTo>
                  <a:lnTo>
                    <a:pt x="1317845" y="664467"/>
                  </a:lnTo>
                  <a:lnTo>
                    <a:pt x="1305133" y="661555"/>
                  </a:lnTo>
                  <a:lnTo>
                    <a:pt x="1292421" y="659437"/>
                  </a:lnTo>
                  <a:lnTo>
                    <a:pt x="1279179" y="657584"/>
                  </a:lnTo>
                  <a:lnTo>
                    <a:pt x="1265936" y="656261"/>
                  </a:lnTo>
                  <a:lnTo>
                    <a:pt x="1265936" y="609670"/>
                  </a:lnTo>
                  <a:lnTo>
                    <a:pt x="1265936" y="607817"/>
                  </a:lnTo>
                  <a:lnTo>
                    <a:pt x="1265672" y="606229"/>
                  </a:lnTo>
                  <a:lnTo>
                    <a:pt x="1264877" y="603052"/>
                  </a:lnTo>
                  <a:lnTo>
                    <a:pt x="1263288" y="600405"/>
                  </a:lnTo>
                  <a:lnTo>
                    <a:pt x="1261169" y="597758"/>
                  </a:lnTo>
                  <a:lnTo>
                    <a:pt x="1258786" y="595905"/>
                  </a:lnTo>
                  <a:lnTo>
                    <a:pt x="1255873" y="594052"/>
                  </a:lnTo>
                  <a:lnTo>
                    <a:pt x="1252694" y="593258"/>
                  </a:lnTo>
                  <a:lnTo>
                    <a:pt x="1251105" y="592993"/>
                  </a:lnTo>
                  <a:lnTo>
                    <a:pt x="1249516" y="592728"/>
                  </a:lnTo>
                  <a:lnTo>
                    <a:pt x="1185954" y="592728"/>
                  </a:lnTo>
                  <a:close/>
                  <a:moveTo>
                    <a:pt x="994739" y="469900"/>
                  </a:moveTo>
                  <a:lnTo>
                    <a:pt x="1212438" y="469900"/>
                  </a:lnTo>
                  <a:lnTo>
                    <a:pt x="1243160" y="469900"/>
                  </a:lnTo>
                  <a:lnTo>
                    <a:pt x="1460860" y="469900"/>
                  </a:lnTo>
                  <a:lnTo>
                    <a:pt x="1464568" y="475988"/>
                  </a:lnTo>
                  <a:lnTo>
                    <a:pt x="1468540" y="482341"/>
                  </a:lnTo>
                  <a:lnTo>
                    <a:pt x="1472513" y="488430"/>
                  </a:lnTo>
                  <a:lnTo>
                    <a:pt x="1477545" y="494783"/>
                  </a:lnTo>
                  <a:lnTo>
                    <a:pt x="1482842" y="501136"/>
                  </a:lnTo>
                  <a:lnTo>
                    <a:pt x="1488139" y="507490"/>
                  </a:lnTo>
                  <a:lnTo>
                    <a:pt x="1493965" y="514107"/>
                  </a:lnTo>
                  <a:lnTo>
                    <a:pt x="1500321" y="520725"/>
                  </a:lnTo>
                  <a:lnTo>
                    <a:pt x="1513563" y="534226"/>
                  </a:lnTo>
                  <a:lnTo>
                    <a:pt x="1528394" y="547991"/>
                  </a:lnTo>
                  <a:lnTo>
                    <a:pt x="1544020" y="562021"/>
                  </a:lnTo>
                  <a:lnTo>
                    <a:pt x="1560705" y="576845"/>
                  </a:lnTo>
                  <a:lnTo>
                    <a:pt x="1595929" y="607553"/>
                  </a:lnTo>
                  <a:lnTo>
                    <a:pt x="1614733" y="623700"/>
                  </a:lnTo>
                  <a:lnTo>
                    <a:pt x="1633801" y="640113"/>
                  </a:lnTo>
                  <a:lnTo>
                    <a:pt x="1652870" y="657584"/>
                  </a:lnTo>
                  <a:lnTo>
                    <a:pt x="1672468" y="675585"/>
                  </a:lnTo>
                  <a:lnTo>
                    <a:pt x="1691802" y="694115"/>
                  </a:lnTo>
                  <a:lnTo>
                    <a:pt x="1711400" y="713704"/>
                  </a:lnTo>
                  <a:lnTo>
                    <a:pt x="1720934" y="723499"/>
                  </a:lnTo>
                  <a:lnTo>
                    <a:pt x="1730469" y="733558"/>
                  </a:lnTo>
                  <a:lnTo>
                    <a:pt x="1740003" y="743882"/>
                  </a:lnTo>
                  <a:lnTo>
                    <a:pt x="1749272" y="754206"/>
                  </a:lnTo>
                  <a:lnTo>
                    <a:pt x="1758542" y="765059"/>
                  </a:lnTo>
                  <a:lnTo>
                    <a:pt x="1767811" y="775913"/>
                  </a:lnTo>
                  <a:lnTo>
                    <a:pt x="1776816" y="787295"/>
                  </a:lnTo>
                  <a:lnTo>
                    <a:pt x="1785556" y="798414"/>
                  </a:lnTo>
                  <a:lnTo>
                    <a:pt x="1794295" y="810061"/>
                  </a:lnTo>
                  <a:lnTo>
                    <a:pt x="1802770" y="821709"/>
                  </a:lnTo>
                  <a:lnTo>
                    <a:pt x="1810716" y="833886"/>
                  </a:lnTo>
                  <a:lnTo>
                    <a:pt x="1818926" y="845798"/>
                  </a:lnTo>
                  <a:lnTo>
                    <a:pt x="1826606" y="858504"/>
                  </a:lnTo>
                  <a:lnTo>
                    <a:pt x="1834286" y="871211"/>
                  </a:lnTo>
                  <a:lnTo>
                    <a:pt x="1841437" y="884182"/>
                  </a:lnTo>
                  <a:lnTo>
                    <a:pt x="1848323" y="897418"/>
                  </a:lnTo>
                  <a:lnTo>
                    <a:pt x="1854944" y="910918"/>
                  </a:lnTo>
                  <a:lnTo>
                    <a:pt x="1861035" y="924684"/>
                  </a:lnTo>
                  <a:lnTo>
                    <a:pt x="1867127" y="938714"/>
                  </a:lnTo>
                  <a:lnTo>
                    <a:pt x="1872688" y="953008"/>
                  </a:lnTo>
                  <a:lnTo>
                    <a:pt x="1877985" y="967303"/>
                  </a:lnTo>
                  <a:lnTo>
                    <a:pt x="1882752" y="982127"/>
                  </a:lnTo>
                  <a:lnTo>
                    <a:pt x="1887255" y="997481"/>
                  </a:lnTo>
                  <a:lnTo>
                    <a:pt x="1891227" y="1012834"/>
                  </a:lnTo>
                  <a:lnTo>
                    <a:pt x="1894935" y="1028188"/>
                  </a:lnTo>
                  <a:lnTo>
                    <a:pt x="1897848" y="1044336"/>
                  </a:lnTo>
                  <a:lnTo>
                    <a:pt x="1900762" y="1060483"/>
                  </a:lnTo>
                  <a:lnTo>
                    <a:pt x="1903145" y="1077161"/>
                  </a:lnTo>
                  <a:lnTo>
                    <a:pt x="1904734" y="1094103"/>
                  </a:lnTo>
                  <a:lnTo>
                    <a:pt x="1905794" y="1111309"/>
                  </a:lnTo>
                  <a:lnTo>
                    <a:pt x="1906588" y="1128516"/>
                  </a:lnTo>
                  <a:lnTo>
                    <a:pt x="1906588" y="1146517"/>
                  </a:lnTo>
                  <a:lnTo>
                    <a:pt x="1906323" y="1161076"/>
                  </a:lnTo>
                  <a:lnTo>
                    <a:pt x="1905529" y="1175635"/>
                  </a:lnTo>
                  <a:lnTo>
                    <a:pt x="1904469" y="1189665"/>
                  </a:lnTo>
                  <a:lnTo>
                    <a:pt x="1903145" y="1203166"/>
                  </a:lnTo>
                  <a:lnTo>
                    <a:pt x="1901027" y="1216667"/>
                  </a:lnTo>
                  <a:lnTo>
                    <a:pt x="1898908" y="1229108"/>
                  </a:lnTo>
                  <a:lnTo>
                    <a:pt x="1896259" y="1241815"/>
                  </a:lnTo>
                  <a:lnTo>
                    <a:pt x="1893081" y="1253992"/>
                  </a:lnTo>
                  <a:lnTo>
                    <a:pt x="1889903" y="1265639"/>
                  </a:lnTo>
                  <a:lnTo>
                    <a:pt x="1886195" y="1277287"/>
                  </a:lnTo>
                  <a:lnTo>
                    <a:pt x="1881958" y="1288140"/>
                  </a:lnTo>
                  <a:lnTo>
                    <a:pt x="1877720" y="1299258"/>
                  </a:lnTo>
                  <a:lnTo>
                    <a:pt x="1872953" y="1309582"/>
                  </a:lnTo>
                  <a:lnTo>
                    <a:pt x="1867656" y="1319641"/>
                  </a:lnTo>
                  <a:lnTo>
                    <a:pt x="1862360" y="1329436"/>
                  </a:lnTo>
                  <a:lnTo>
                    <a:pt x="1856268" y="1338966"/>
                  </a:lnTo>
                  <a:lnTo>
                    <a:pt x="1850177" y="1347966"/>
                  </a:lnTo>
                  <a:lnTo>
                    <a:pt x="1843556" y="1356967"/>
                  </a:lnTo>
                  <a:lnTo>
                    <a:pt x="1836670" y="1365437"/>
                  </a:lnTo>
                  <a:lnTo>
                    <a:pt x="1829254" y="1373908"/>
                  </a:lnTo>
                  <a:lnTo>
                    <a:pt x="1821839" y="1381850"/>
                  </a:lnTo>
                  <a:lnTo>
                    <a:pt x="1813894" y="1389262"/>
                  </a:lnTo>
                  <a:lnTo>
                    <a:pt x="1805684" y="1396939"/>
                  </a:lnTo>
                  <a:lnTo>
                    <a:pt x="1797209" y="1404086"/>
                  </a:lnTo>
                  <a:lnTo>
                    <a:pt x="1788204" y="1410969"/>
                  </a:lnTo>
                  <a:lnTo>
                    <a:pt x="1779464" y="1417587"/>
                  </a:lnTo>
                  <a:lnTo>
                    <a:pt x="1769665" y="1423675"/>
                  </a:lnTo>
                  <a:lnTo>
                    <a:pt x="1759866" y="1429764"/>
                  </a:lnTo>
                  <a:lnTo>
                    <a:pt x="1749802" y="1435588"/>
                  </a:lnTo>
                  <a:lnTo>
                    <a:pt x="1739473" y="1441411"/>
                  </a:lnTo>
                  <a:lnTo>
                    <a:pt x="1728615" y="1446706"/>
                  </a:lnTo>
                  <a:lnTo>
                    <a:pt x="1717756" y="1451735"/>
                  </a:lnTo>
                  <a:lnTo>
                    <a:pt x="1706633" y="1456500"/>
                  </a:lnTo>
                  <a:lnTo>
                    <a:pt x="1694980" y="1461000"/>
                  </a:lnTo>
                  <a:lnTo>
                    <a:pt x="1683327" y="1465501"/>
                  </a:lnTo>
                  <a:lnTo>
                    <a:pt x="1671144" y="1469736"/>
                  </a:lnTo>
                  <a:lnTo>
                    <a:pt x="1658432" y="1473707"/>
                  </a:lnTo>
                  <a:lnTo>
                    <a:pt x="1645719" y="1477413"/>
                  </a:lnTo>
                  <a:lnTo>
                    <a:pt x="1633007" y="1480854"/>
                  </a:lnTo>
                  <a:lnTo>
                    <a:pt x="1619765" y="1484295"/>
                  </a:lnTo>
                  <a:lnTo>
                    <a:pt x="1606258" y="1487472"/>
                  </a:lnTo>
                  <a:lnTo>
                    <a:pt x="1592486" y="1490384"/>
                  </a:lnTo>
                  <a:lnTo>
                    <a:pt x="1578450" y="1493296"/>
                  </a:lnTo>
                  <a:lnTo>
                    <a:pt x="1563883" y="1495943"/>
                  </a:lnTo>
                  <a:lnTo>
                    <a:pt x="1549582" y="1498325"/>
                  </a:lnTo>
                  <a:lnTo>
                    <a:pt x="1534751" y="1500708"/>
                  </a:lnTo>
                  <a:lnTo>
                    <a:pt x="1519655" y="1502561"/>
                  </a:lnTo>
                  <a:lnTo>
                    <a:pt x="1504294" y="1504679"/>
                  </a:lnTo>
                  <a:lnTo>
                    <a:pt x="1488933" y="1506267"/>
                  </a:lnTo>
                  <a:lnTo>
                    <a:pt x="1473307" y="1507855"/>
                  </a:lnTo>
                  <a:lnTo>
                    <a:pt x="1440997" y="1510767"/>
                  </a:lnTo>
                  <a:lnTo>
                    <a:pt x="1407627" y="1512885"/>
                  </a:lnTo>
                  <a:lnTo>
                    <a:pt x="1373727" y="1515003"/>
                  </a:lnTo>
                  <a:lnTo>
                    <a:pt x="1338768" y="1516061"/>
                  </a:lnTo>
                  <a:lnTo>
                    <a:pt x="1302749" y="1517120"/>
                  </a:lnTo>
                  <a:lnTo>
                    <a:pt x="1266201" y="1517385"/>
                  </a:lnTo>
                  <a:lnTo>
                    <a:pt x="1228859" y="1517650"/>
                  </a:lnTo>
                  <a:lnTo>
                    <a:pt x="1227799" y="1517650"/>
                  </a:lnTo>
                  <a:lnTo>
                    <a:pt x="1226740" y="1517650"/>
                  </a:lnTo>
                  <a:lnTo>
                    <a:pt x="1189662" y="1517385"/>
                  </a:lnTo>
                  <a:lnTo>
                    <a:pt x="1152849" y="1517120"/>
                  </a:lnTo>
                  <a:lnTo>
                    <a:pt x="1117096" y="1516061"/>
                  </a:lnTo>
                  <a:lnTo>
                    <a:pt x="1082136" y="1515003"/>
                  </a:lnTo>
                  <a:lnTo>
                    <a:pt x="1048237" y="1512885"/>
                  </a:lnTo>
                  <a:lnTo>
                    <a:pt x="1014867" y="1510767"/>
                  </a:lnTo>
                  <a:lnTo>
                    <a:pt x="982556" y="1507855"/>
                  </a:lnTo>
                  <a:lnTo>
                    <a:pt x="966930" y="1506267"/>
                  </a:lnTo>
                  <a:lnTo>
                    <a:pt x="951570" y="1504679"/>
                  </a:lnTo>
                  <a:lnTo>
                    <a:pt x="935944" y="1502561"/>
                  </a:lnTo>
                  <a:lnTo>
                    <a:pt x="921113" y="1500708"/>
                  </a:lnTo>
                  <a:lnTo>
                    <a:pt x="906282" y="1498325"/>
                  </a:lnTo>
                  <a:lnTo>
                    <a:pt x="891451" y="1495943"/>
                  </a:lnTo>
                  <a:lnTo>
                    <a:pt x="877149" y="1493296"/>
                  </a:lnTo>
                  <a:lnTo>
                    <a:pt x="863377" y="1490384"/>
                  </a:lnTo>
                  <a:lnTo>
                    <a:pt x="849606" y="1487472"/>
                  </a:lnTo>
                  <a:lnTo>
                    <a:pt x="836099" y="1484295"/>
                  </a:lnTo>
                  <a:lnTo>
                    <a:pt x="822592" y="1480854"/>
                  </a:lnTo>
                  <a:lnTo>
                    <a:pt x="809879" y="1477413"/>
                  </a:lnTo>
                  <a:lnTo>
                    <a:pt x="797167" y="1473707"/>
                  </a:lnTo>
                  <a:lnTo>
                    <a:pt x="784719" y="1469736"/>
                  </a:lnTo>
                  <a:lnTo>
                    <a:pt x="772537" y="1465501"/>
                  </a:lnTo>
                  <a:lnTo>
                    <a:pt x="760884" y="1461000"/>
                  </a:lnTo>
                  <a:lnTo>
                    <a:pt x="749231" y="1456500"/>
                  </a:lnTo>
                  <a:lnTo>
                    <a:pt x="737842" y="1451735"/>
                  </a:lnTo>
                  <a:lnTo>
                    <a:pt x="726719" y="1446706"/>
                  </a:lnTo>
                  <a:lnTo>
                    <a:pt x="716125" y="1441411"/>
                  </a:lnTo>
                  <a:lnTo>
                    <a:pt x="705797" y="1435588"/>
                  </a:lnTo>
                  <a:lnTo>
                    <a:pt x="695733" y="1429764"/>
                  </a:lnTo>
                  <a:lnTo>
                    <a:pt x="686198" y="1423675"/>
                  </a:lnTo>
                  <a:lnTo>
                    <a:pt x="676399" y="1417587"/>
                  </a:lnTo>
                  <a:lnTo>
                    <a:pt x="667130" y="1410969"/>
                  </a:lnTo>
                  <a:lnTo>
                    <a:pt x="658655" y="1404086"/>
                  </a:lnTo>
                  <a:lnTo>
                    <a:pt x="650180" y="1396939"/>
                  </a:lnTo>
                  <a:lnTo>
                    <a:pt x="641705" y="1389262"/>
                  </a:lnTo>
                  <a:lnTo>
                    <a:pt x="633760" y="1381850"/>
                  </a:lnTo>
                  <a:lnTo>
                    <a:pt x="626609" y="1373908"/>
                  </a:lnTo>
                  <a:lnTo>
                    <a:pt x="619193" y="1365437"/>
                  </a:lnTo>
                  <a:lnTo>
                    <a:pt x="612043" y="1356967"/>
                  </a:lnTo>
                  <a:lnTo>
                    <a:pt x="605687" y="1347966"/>
                  </a:lnTo>
                  <a:lnTo>
                    <a:pt x="599595" y="1338966"/>
                  </a:lnTo>
                  <a:lnTo>
                    <a:pt x="593504" y="1329436"/>
                  </a:lnTo>
                  <a:lnTo>
                    <a:pt x="588207" y="1319641"/>
                  </a:lnTo>
                  <a:lnTo>
                    <a:pt x="582910" y="1309582"/>
                  </a:lnTo>
                  <a:lnTo>
                    <a:pt x="578143" y="1299258"/>
                  </a:lnTo>
                  <a:lnTo>
                    <a:pt x="573641" y="1288140"/>
                  </a:lnTo>
                  <a:lnTo>
                    <a:pt x="569668" y="1277287"/>
                  </a:lnTo>
                  <a:lnTo>
                    <a:pt x="565695" y="1265639"/>
                  </a:lnTo>
                  <a:lnTo>
                    <a:pt x="562517" y="1253992"/>
                  </a:lnTo>
                  <a:lnTo>
                    <a:pt x="559604" y="1241815"/>
                  </a:lnTo>
                  <a:lnTo>
                    <a:pt x="556691" y="1229108"/>
                  </a:lnTo>
                  <a:lnTo>
                    <a:pt x="554572" y="1216667"/>
                  </a:lnTo>
                  <a:lnTo>
                    <a:pt x="552718" y="1203166"/>
                  </a:lnTo>
                  <a:lnTo>
                    <a:pt x="551129" y="1189665"/>
                  </a:lnTo>
                  <a:lnTo>
                    <a:pt x="550070" y="1175635"/>
                  </a:lnTo>
                  <a:lnTo>
                    <a:pt x="549540" y="1161076"/>
                  </a:lnTo>
                  <a:lnTo>
                    <a:pt x="549275" y="1146517"/>
                  </a:lnTo>
                  <a:lnTo>
                    <a:pt x="549275" y="1128516"/>
                  </a:lnTo>
                  <a:lnTo>
                    <a:pt x="549805" y="1111309"/>
                  </a:lnTo>
                  <a:lnTo>
                    <a:pt x="551129" y="1094103"/>
                  </a:lnTo>
                  <a:lnTo>
                    <a:pt x="552718" y="1077161"/>
                  </a:lnTo>
                  <a:lnTo>
                    <a:pt x="555102" y="1060483"/>
                  </a:lnTo>
                  <a:lnTo>
                    <a:pt x="557485" y="1044336"/>
                  </a:lnTo>
                  <a:lnTo>
                    <a:pt x="560663" y="1028188"/>
                  </a:lnTo>
                  <a:lnTo>
                    <a:pt x="564371" y="1012834"/>
                  </a:lnTo>
                  <a:lnTo>
                    <a:pt x="568344" y="997481"/>
                  </a:lnTo>
                  <a:lnTo>
                    <a:pt x="572846" y="982127"/>
                  </a:lnTo>
                  <a:lnTo>
                    <a:pt x="577878" y="967303"/>
                  </a:lnTo>
                  <a:lnTo>
                    <a:pt x="582910" y="953008"/>
                  </a:lnTo>
                  <a:lnTo>
                    <a:pt x="588472" y="938714"/>
                  </a:lnTo>
                  <a:lnTo>
                    <a:pt x="594563" y="924684"/>
                  </a:lnTo>
                  <a:lnTo>
                    <a:pt x="600919" y="910918"/>
                  </a:lnTo>
                  <a:lnTo>
                    <a:pt x="607276" y="897418"/>
                  </a:lnTo>
                  <a:lnTo>
                    <a:pt x="614426" y="884182"/>
                  </a:lnTo>
                  <a:lnTo>
                    <a:pt x="621577" y="871211"/>
                  </a:lnTo>
                  <a:lnTo>
                    <a:pt x="628993" y="858504"/>
                  </a:lnTo>
                  <a:lnTo>
                    <a:pt x="636938" y="845798"/>
                  </a:lnTo>
                  <a:lnTo>
                    <a:pt x="644883" y="833886"/>
                  </a:lnTo>
                  <a:lnTo>
                    <a:pt x="653093" y="821709"/>
                  </a:lnTo>
                  <a:lnTo>
                    <a:pt x="661568" y="810061"/>
                  </a:lnTo>
                  <a:lnTo>
                    <a:pt x="670043" y="798414"/>
                  </a:lnTo>
                  <a:lnTo>
                    <a:pt x="679048" y="787295"/>
                  </a:lnTo>
                  <a:lnTo>
                    <a:pt x="688052" y="775913"/>
                  </a:lnTo>
                  <a:lnTo>
                    <a:pt x="697057" y="765059"/>
                  </a:lnTo>
                  <a:lnTo>
                    <a:pt x="706326" y="754206"/>
                  </a:lnTo>
                  <a:lnTo>
                    <a:pt x="715596" y="743882"/>
                  </a:lnTo>
                  <a:lnTo>
                    <a:pt x="725130" y="733558"/>
                  </a:lnTo>
                  <a:lnTo>
                    <a:pt x="734664" y="723499"/>
                  </a:lnTo>
                  <a:lnTo>
                    <a:pt x="744463" y="713704"/>
                  </a:lnTo>
                  <a:lnTo>
                    <a:pt x="764062" y="694115"/>
                  </a:lnTo>
                  <a:lnTo>
                    <a:pt x="783395" y="675585"/>
                  </a:lnTo>
                  <a:lnTo>
                    <a:pt x="802729" y="657584"/>
                  </a:lnTo>
                  <a:lnTo>
                    <a:pt x="822062" y="640113"/>
                  </a:lnTo>
                  <a:lnTo>
                    <a:pt x="841131" y="623700"/>
                  </a:lnTo>
                  <a:lnTo>
                    <a:pt x="859934" y="607553"/>
                  </a:lnTo>
                  <a:lnTo>
                    <a:pt x="895158" y="576845"/>
                  </a:lnTo>
                  <a:lnTo>
                    <a:pt x="911843" y="562021"/>
                  </a:lnTo>
                  <a:lnTo>
                    <a:pt x="927204" y="547991"/>
                  </a:lnTo>
                  <a:lnTo>
                    <a:pt x="941770" y="534226"/>
                  </a:lnTo>
                  <a:lnTo>
                    <a:pt x="955277" y="520725"/>
                  </a:lnTo>
                  <a:lnTo>
                    <a:pt x="961634" y="514107"/>
                  </a:lnTo>
                  <a:lnTo>
                    <a:pt x="967460" y="507490"/>
                  </a:lnTo>
                  <a:lnTo>
                    <a:pt x="973022" y="501136"/>
                  </a:lnTo>
                  <a:lnTo>
                    <a:pt x="978054" y="494783"/>
                  </a:lnTo>
                  <a:lnTo>
                    <a:pt x="982821" y="488430"/>
                  </a:lnTo>
                  <a:lnTo>
                    <a:pt x="987323" y="482341"/>
                  </a:lnTo>
                  <a:lnTo>
                    <a:pt x="991296" y="475988"/>
                  </a:lnTo>
                  <a:lnTo>
                    <a:pt x="994739" y="469900"/>
                  </a:lnTo>
                  <a:close/>
                  <a:moveTo>
                    <a:pt x="1025790" y="350837"/>
                  </a:moveTo>
                  <a:lnTo>
                    <a:pt x="1427428" y="350837"/>
                  </a:lnTo>
                  <a:lnTo>
                    <a:pt x="1431926" y="351101"/>
                  </a:lnTo>
                  <a:lnTo>
                    <a:pt x="1436159" y="351631"/>
                  </a:lnTo>
                  <a:lnTo>
                    <a:pt x="1440657" y="352953"/>
                  </a:lnTo>
                  <a:lnTo>
                    <a:pt x="1444361" y="354012"/>
                  </a:lnTo>
                  <a:lnTo>
                    <a:pt x="1448330" y="355599"/>
                  </a:lnTo>
                  <a:lnTo>
                    <a:pt x="1452034" y="357716"/>
                  </a:lnTo>
                  <a:lnTo>
                    <a:pt x="1455474" y="359833"/>
                  </a:lnTo>
                  <a:lnTo>
                    <a:pt x="1458913" y="362478"/>
                  </a:lnTo>
                  <a:lnTo>
                    <a:pt x="1461559" y="365124"/>
                  </a:lnTo>
                  <a:lnTo>
                    <a:pt x="1464205" y="368035"/>
                  </a:lnTo>
                  <a:lnTo>
                    <a:pt x="1466322" y="371474"/>
                  </a:lnTo>
                  <a:lnTo>
                    <a:pt x="1468174" y="374649"/>
                  </a:lnTo>
                  <a:lnTo>
                    <a:pt x="1469761" y="378354"/>
                  </a:lnTo>
                  <a:lnTo>
                    <a:pt x="1470819" y="382058"/>
                  </a:lnTo>
                  <a:lnTo>
                    <a:pt x="1471349" y="386027"/>
                  </a:lnTo>
                  <a:lnTo>
                    <a:pt x="1471613" y="389995"/>
                  </a:lnTo>
                  <a:lnTo>
                    <a:pt x="1471349" y="393964"/>
                  </a:lnTo>
                  <a:lnTo>
                    <a:pt x="1470819" y="397668"/>
                  </a:lnTo>
                  <a:lnTo>
                    <a:pt x="1469761" y="401372"/>
                  </a:lnTo>
                  <a:lnTo>
                    <a:pt x="1468174" y="405077"/>
                  </a:lnTo>
                  <a:lnTo>
                    <a:pt x="1466322" y="408516"/>
                  </a:lnTo>
                  <a:lnTo>
                    <a:pt x="1464205" y="411427"/>
                  </a:lnTo>
                  <a:lnTo>
                    <a:pt x="1461559" y="414602"/>
                  </a:lnTo>
                  <a:lnTo>
                    <a:pt x="1458913" y="417512"/>
                  </a:lnTo>
                  <a:lnTo>
                    <a:pt x="1455474" y="419893"/>
                  </a:lnTo>
                  <a:lnTo>
                    <a:pt x="1452034" y="422275"/>
                  </a:lnTo>
                  <a:lnTo>
                    <a:pt x="1448330" y="424127"/>
                  </a:lnTo>
                  <a:lnTo>
                    <a:pt x="1444361" y="425979"/>
                  </a:lnTo>
                  <a:lnTo>
                    <a:pt x="1440657" y="427037"/>
                  </a:lnTo>
                  <a:lnTo>
                    <a:pt x="1436159" y="428096"/>
                  </a:lnTo>
                  <a:lnTo>
                    <a:pt x="1431926" y="428625"/>
                  </a:lnTo>
                  <a:lnTo>
                    <a:pt x="1427428" y="428625"/>
                  </a:lnTo>
                  <a:lnTo>
                    <a:pt x="1025790" y="428625"/>
                  </a:lnTo>
                  <a:lnTo>
                    <a:pt x="1021027" y="428625"/>
                  </a:lnTo>
                  <a:lnTo>
                    <a:pt x="1016794" y="428096"/>
                  </a:lnTo>
                  <a:lnTo>
                    <a:pt x="1012296" y="427037"/>
                  </a:lnTo>
                  <a:lnTo>
                    <a:pt x="1008327" y="425979"/>
                  </a:lnTo>
                  <a:lnTo>
                    <a:pt x="1004359" y="424127"/>
                  </a:lnTo>
                  <a:lnTo>
                    <a:pt x="1000654" y="422275"/>
                  </a:lnTo>
                  <a:lnTo>
                    <a:pt x="997479" y="419893"/>
                  </a:lnTo>
                  <a:lnTo>
                    <a:pt x="994040" y="417512"/>
                  </a:lnTo>
                  <a:lnTo>
                    <a:pt x="991129" y="414602"/>
                  </a:lnTo>
                  <a:lnTo>
                    <a:pt x="988748" y="411427"/>
                  </a:lnTo>
                  <a:lnTo>
                    <a:pt x="986367" y="408516"/>
                  </a:lnTo>
                  <a:lnTo>
                    <a:pt x="984779" y="405077"/>
                  </a:lnTo>
                  <a:lnTo>
                    <a:pt x="983192" y="401372"/>
                  </a:lnTo>
                  <a:lnTo>
                    <a:pt x="981869" y="397668"/>
                  </a:lnTo>
                  <a:lnTo>
                    <a:pt x="981340" y="393964"/>
                  </a:lnTo>
                  <a:lnTo>
                    <a:pt x="981075" y="389995"/>
                  </a:lnTo>
                  <a:lnTo>
                    <a:pt x="981340" y="386027"/>
                  </a:lnTo>
                  <a:lnTo>
                    <a:pt x="981869" y="382058"/>
                  </a:lnTo>
                  <a:lnTo>
                    <a:pt x="983192" y="378354"/>
                  </a:lnTo>
                  <a:lnTo>
                    <a:pt x="984779" y="374649"/>
                  </a:lnTo>
                  <a:lnTo>
                    <a:pt x="986367" y="371474"/>
                  </a:lnTo>
                  <a:lnTo>
                    <a:pt x="988748" y="368035"/>
                  </a:lnTo>
                  <a:lnTo>
                    <a:pt x="991129" y="365124"/>
                  </a:lnTo>
                  <a:lnTo>
                    <a:pt x="994040" y="362478"/>
                  </a:lnTo>
                  <a:lnTo>
                    <a:pt x="997479" y="359833"/>
                  </a:lnTo>
                  <a:lnTo>
                    <a:pt x="1000654" y="357716"/>
                  </a:lnTo>
                  <a:lnTo>
                    <a:pt x="1004359" y="355599"/>
                  </a:lnTo>
                  <a:lnTo>
                    <a:pt x="1008327" y="354012"/>
                  </a:lnTo>
                  <a:lnTo>
                    <a:pt x="1012296" y="352953"/>
                  </a:lnTo>
                  <a:lnTo>
                    <a:pt x="1016794" y="351631"/>
                  </a:lnTo>
                  <a:lnTo>
                    <a:pt x="1021027" y="351101"/>
                  </a:lnTo>
                  <a:lnTo>
                    <a:pt x="1025790" y="350837"/>
                  </a:lnTo>
                  <a:close/>
                  <a:moveTo>
                    <a:pt x="1218698" y="0"/>
                  </a:moveTo>
                  <a:lnTo>
                    <a:pt x="1230852" y="0"/>
                  </a:lnTo>
                  <a:lnTo>
                    <a:pt x="1242477" y="0"/>
                  </a:lnTo>
                  <a:lnTo>
                    <a:pt x="1259387" y="265"/>
                  </a:lnTo>
                  <a:lnTo>
                    <a:pt x="1268898" y="529"/>
                  </a:lnTo>
                  <a:lnTo>
                    <a:pt x="1278938" y="1324"/>
                  </a:lnTo>
                  <a:lnTo>
                    <a:pt x="1289243" y="2118"/>
                  </a:lnTo>
                  <a:lnTo>
                    <a:pt x="1299811" y="2913"/>
                  </a:lnTo>
                  <a:lnTo>
                    <a:pt x="1310380" y="4237"/>
                  </a:lnTo>
                  <a:lnTo>
                    <a:pt x="1320420" y="6090"/>
                  </a:lnTo>
                  <a:lnTo>
                    <a:pt x="1329931" y="7944"/>
                  </a:lnTo>
                  <a:lnTo>
                    <a:pt x="1338914" y="10327"/>
                  </a:lnTo>
                  <a:lnTo>
                    <a:pt x="1343142" y="11387"/>
                  </a:lnTo>
                  <a:lnTo>
                    <a:pt x="1347105" y="12711"/>
                  </a:lnTo>
                  <a:lnTo>
                    <a:pt x="1350540" y="14564"/>
                  </a:lnTo>
                  <a:lnTo>
                    <a:pt x="1353974" y="15889"/>
                  </a:lnTo>
                  <a:lnTo>
                    <a:pt x="1356881" y="17477"/>
                  </a:lnTo>
                  <a:lnTo>
                    <a:pt x="1359523" y="19596"/>
                  </a:lnTo>
                  <a:lnTo>
                    <a:pt x="1361636" y="21450"/>
                  </a:lnTo>
                  <a:lnTo>
                    <a:pt x="1363486" y="23568"/>
                  </a:lnTo>
                  <a:lnTo>
                    <a:pt x="1365600" y="26746"/>
                  </a:lnTo>
                  <a:lnTo>
                    <a:pt x="1367449" y="30718"/>
                  </a:lnTo>
                  <a:lnTo>
                    <a:pt x="1368506" y="34690"/>
                  </a:lnTo>
                  <a:lnTo>
                    <a:pt x="1369034" y="39192"/>
                  </a:lnTo>
                  <a:lnTo>
                    <a:pt x="1369299" y="43959"/>
                  </a:lnTo>
                  <a:lnTo>
                    <a:pt x="1369034" y="48725"/>
                  </a:lnTo>
                  <a:lnTo>
                    <a:pt x="1368242" y="54022"/>
                  </a:lnTo>
                  <a:lnTo>
                    <a:pt x="1367449" y="59583"/>
                  </a:lnTo>
                  <a:lnTo>
                    <a:pt x="1365864" y="65144"/>
                  </a:lnTo>
                  <a:lnTo>
                    <a:pt x="1364279" y="70705"/>
                  </a:lnTo>
                  <a:lnTo>
                    <a:pt x="1362165" y="76531"/>
                  </a:lnTo>
                  <a:lnTo>
                    <a:pt x="1360315" y="82621"/>
                  </a:lnTo>
                  <a:lnTo>
                    <a:pt x="1355295" y="94538"/>
                  </a:lnTo>
                  <a:lnTo>
                    <a:pt x="1349747" y="106719"/>
                  </a:lnTo>
                  <a:lnTo>
                    <a:pt x="1343670" y="119166"/>
                  </a:lnTo>
                  <a:lnTo>
                    <a:pt x="1337857" y="131082"/>
                  </a:lnTo>
                  <a:lnTo>
                    <a:pt x="1326496" y="153856"/>
                  </a:lnTo>
                  <a:lnTo>
                    <a:pt x="1321212" y="164184"/>
                  </a:lnTo>
                  <a:lnTo>
                    <a:pt x="1317249" y="173982"/>
                  </a:lnTo>
                  <a:lnTo>
                    <a:pt x="1315400" y="177954"/>
                  </a:lnTo>
                  <a:lnTo>
                    <a:pt x="1314078" y="182191"/>
                  </a:lnTo>
                  <a:lnTo>
                    <a:pt x="1313286" y="185899"/>
                  </a:lnTo>
                  <a:lnTo>
                    <a:pt x="1312493" y="189341"/>
                  </a:lnTo>
                  <a:lnTo>
                    <a:pt x="1318834" y="188812"/>
                  </a:lnTo>
                  <a:lnTo>
                    <a:pt x="1324647" y="187488"/>
                  </a:lnTo>
                  <a:lnTo>
                    <a:pt x="1330724" y="185634"/>
                  </a:lnTo>
                  <a:lnTo>
                    <a:pt x="1336272" y="183250"/>
                  </a:lnTo>
                  <a:lnTo>
                    <a:pt x="1341556" y="180338"/>
                  </a:lnTo>
                  <a:lnTo>
                    <a:pt x="1346841" y="176895"/>
                  </a:lnTo>
                  <a:lnTo>
                    <a:pt x="1351861" y="173188"/>
                  </a:lnTo>
                  <a:lnTo>
                    <a:pt x="1356616" y="169480"/>
                  </a:lnTo>
                  <a:lnTo>
                    <a:pt x="1361372" y="164978"/>
                  </a:lnTo>
                  <a:lnTo>
                    <a:pt x="1365864" y="160212"/>
                  </a:lnTo>
                  <a:lnTo>
                    <a:pt x="1370091" y="154915"/>
                  </a:lnTo>
                  <a:lnTo>
                    <a:pt x="1374319" y="149884"/>
                  </a:lnTo>
                  <a:lnTo>
                    <a:pt x="1378282" y="144323"/>
                  </a:lnTo>
                  <a:lnTo>
                    <a:pt x="1382245" y="139027"/>
                  </a:lnTo>
                  <a:lnTo>
                    <a:pt x="1385944" y="133201"/>
                  </a:lnTo>
                  <a:lnTo>
                    <a:pt x="1389114" y="127375"/>
                  </a:lnTo>
                  <a:lnTo>
                    <a:pt x="1396248" y="115723"/>
                  </a:lnTo>
                  <a:lnTo>
                    <a:pt x="1402325" y="104071"/>
                  </a:lnTo>
                  <a:lnTo>
                    <a:pt x="1413950" y="82357"/>
                  </a:lnTo>
                  <a:lnTo>
                    <a:pt x="1418970" y="72559"/>
                  </a:lnTo>
                  <a:lnTo>
                    <a:pt x="1423990" y="64614"/>
                  </a:lnTo>
                  <a:lnTo>
                    <a:pt x="1426104" y="60907"/>
                  </a:lnTo>
                  <a:lnTo>
                    <a:pt x="1428746" y="57729"/>
                  </a:lnTo>
                  <a:lnTo>
                    <a:pt x="1431124" y="55081"/>
                  </a:lnTo>
                  <a:lnTo>
                    <a:pt x="1433238" y="52698"/>
                  </a:lnTo>
                  <a:lnTo>
                    <a:pt x="1435880" y="51109"/>
                  </a:lnTo>
                  <a:lnTo>
                    <a:pt x="1438258" y="49255"/>
                  </a:lnTo>
                  <a:lnTo>
                    <a:pt x="1441428" y="48196"/>
                  </a:lnTo>
                  <a:lnTo>
                    <a:pt x="1444863" y="47137"/>
                  </a:lnTo>
                  <a:lnTo>
                    <a:pt x="1448033" y="46342"/>
                  </a:lnTo>
                  <a:lnTo>
                    <a:pt x="1451997" y="45812"/>
                  </a:lnTo>
                  <a:lnTo>
                    <a:pt x="1455960" y="45283"/>
                  </a:lnTo>
                  <a:lnTo>
                    <a:pt x="1459923" y="45283"/>
                  </a:lnTo>
                  <a:lnTo>
                    <a:pt x="1464415" y="45283"/>
                  </a:lnTo>
                  <a:lnTo>
                    <a:pt x="1468642" y="45812"/>
                  </a:lnTo>
                  <a:lnTo>
                    <a:pt x="1477889" y="46872"/>
                  </a:lnTo>
                  <a:lnTo>
                    <a:pt x="1487665" y="48461"/>
                  </a:lnTo>
                  <a:lnTo>
                    <a:pt x="1497441" y="50844"/>
                  </a:lnTo>
                  <a:lnTo>
                    <a:pt x="1507217" y="53227"/>
                  </a:lnTo>
                  <a:lnTo>
                    <a:pt x="1517257" y="56140"/>
                  </a:lnTo>
                  <a:lnTo>
                    <a:pt x="1527033" y="59053"/>
                  </a:lnTo>
                  <a:lnTo>
                    <a:pt x="1536280" y="62231"/>
                  </a:lnTo>
                  <a:lnTo>
                    <a:pt x="1545263" y="65673"/>
                  </a:lnTo>
                  <a:lnTo>
                    <a:pt x="1553190" y="68851"/>
                  </a:lnTo>
                  <a:lnTo>
                    <a:pt x="1567193" y="74677"/>
                  </a:lnTo>
                  <a:lnTo>
                    <a:pt x="1578290" y="79709"/>
                  </a:lnTo>
                  <a:lnTo>
                    <a:pt x="1587801" y="84210"/>
                  </a:lnTo>
                  <a:lnTo>
                    <a:pt x="1595463" y="88447"/>
                  </a:lnTo>
                  <a:lnTo>
                    <a:pt x="1601804" y="92420"/>
                  </a:lnTo>
                  <a:lnTo>
                    <a:pt x="1604182" y="94273"/>
                  </a:lnTo>
                  <a:lnTo>
                    <a:pt x="1606560" y="96127"/>
                  </a:lnTo>
                  <a:lnTo>
                    <a:pt x="1608410" y="97716"/>
                  </a:lnTo>
                  <a:lnTo>
                    <a:pt x="1609995" y="99305"/>
                  </a:lnTo>
                  <a:lnTo>
                    <a:pt x="1611052" y="101158"/>
                  </a:lnTo>
                  <a:lnTo>
                    <a:pt x="1612109" y="102747"/>
                  </a:lnTo>
                  <a:lnTo>
                    <a:pt x="1612637" y="104336"/>
                  </a:lnTo>
                  <a:lnTo>
                    <a:pt x="1612901" y="106190"/>
                  </a:lnTo>
                  <a:lnTo>
                    <a:pt x="1612901" y="107779"/>
                  </a:lnTo>
                  <a:lnTo>
                    <a:pt x="1612637" y="109103"/>
                  </a:lnTo>
                  <a:lnTo>
                    <a:pt x="1612109" y="110956"/>
                  </a:lnTo>
                  <a:lnTo>
                    <a:pt x="1611316" y="112545"/>
                  </a:lnTo>
                  <a:lnTo>
                    <a:pt x="1610523" y="114399"/>
                  </a:lnTo>
                  <a:lnTo>
                    <a:pt x="1609202" y="115988"/>
                  </a:lnTo>
                  <a:lnTo>
                    <a:pt x="1605768" y="119431"/>
                  </a:lnTo>
                  <a:lnTo>
                    <a:pt x="1601804" y="122873"/>
                  </a:lnTo>
                  <a:lnTo>
                    <a:pt x="1596784" y="126845"/>
                  </a:lnTo>
                  <a:lnTo>
                    <a:pt x="1584895" y="135849"/>
                  </a:lnTo>
                  <a:lnTo>
                    <a:pt x="1570627" y="146706"/>
                  </a:lnTo>
                  <a:lnTo>
                    <a:pt x="1562701" y="152532"/>
                  </a:lnTo>
                  <a:lnTo>
                    <a:pt x="1555039" y="159152"/>
                  </a:lnTo>
                  <a:lnTo>
                    <a:pt x="1546584" y="166567"/>
                  </a:lnTo>
                  <a:lnTo>
                    <a:pt x="1537865" y="174512"/>
                  </a:lnTo>
                  <a:lnTo>
                    <a:pt x="1529146" y="183250"/>
                  </a:lnTo>
                  <a:lnTo>
                    <a:pt x="1520427" y="192784"/>
                  </a:lnTo>
                  <a:lnTo>
                    <a:pt x="1511444" y="203111"/>
                  </a:lnTo>
                  <a:lnTo>
                    <a:pt x="1507217" y="208673"/>
                  </a:lnTo>
                  <a:lnTo>
                    <a:pt x="1502725" y="214234"/>
                  </a:lnTo>
                  <a:lnTo>
                    <a:pt x="1498498" y="220589"/>
                  </a:lnTo>
                  <a:lnTo>
                    <a:pt x="1494270" y="226680"/>
                  </a:lnTo>
                  <a:lnTo>
                    <a:pt x="1490043" y="233300"/>
                  </a:lnTo>
                  <a:lnTo>
                    <a:pt x="1486080" y="240185"/>
                  </a:lnTo>
                  <a:lnTo>
                    <a:pt x="1482117" y="247335"/>
                  </a:lnTo>
                  <a:lnTo>
                    <a:pt x="1478154" y="254485"/>
                  </a:lnTo>
                  <a:lnTo>
                    <a:pt x="1474190" y="262165"/>
                  </a:lnTo>
                  <a:lnTo>
                    <a:pt x="1470491" y="270374"/>
                  </a:lnTo>
                  <a:lnTo>
                    <a:pt x="1466792" y="278318"/>
                  </a:lnTo>
                  <a:lnTo>
                    <a:pt x="1463622" y="286792"/>
                  </a:lnTo>
                  <a:lnTo>
                    <a:pt x="1460187" y="295796"/>
                  </a:lnTo>
                  <a:lnTo>
                    <a:pt x="1456752" y="304800"/>
                  </a:lnTo>
                  <a:lnTo>
                    <a:pt x="1234815" y="304800"/>
                  </a:lnTo>
                  <a:lnTo>
                    <a:pt x="1226625" y="304800"/>
                  </a:lnTo>
                  <a:lnTo>
                    <a:pt x="1004423" y="304800"/>
                  </a:lnTo>
                  <a:lnTo>
                    <a:pt x="1001253" y="295796"/>
                  </a:lnTo>
                  <a:lnTo>
                    <a:pt x="998082" y="287057"/>
                  </a:lnTo>
                  <a:lnTo>
                    <a:pt x="994647" y="278583"/>
                  </a:lnTo>
                  <a:lnTo>
                    <a:pt x="990948" y="270639"/>
                  </a:lnTo>
                  <a:lnTo>
                    <a:pt x="987514" y="262959"/>
                  </a:lnTo>
                  <a:lnTo>
                    <a:pt x="984079" y="255280"/>
                  </a:lnTo>
                  <a:lnTo>
                    <a:pt x="980380" y="248395"/>
                  </a:lnTo>
                  <a:lnTo>
                    <a:pt x="976417" y="241509"/>
                  </a:lnTo>
                  <a:lnTo>
                    <a:pt x="972718" y="235154"/>
                  </a:lnTo>
                  <a:lnTo>
                    <a:pt x="968755" y="229063"/>
                  </a:lnTo>
                  <a:lnTo>
                    <a:pt x="965056" y="223237"/>
                  </a:lnTo>
                  <a:lnTo>
                    <a:pt x="961357" y="217676"/>
                  </a:lnTo>
                  <a:lnTo>
                    <a:pt x="957393" y="212380"/>
                  </a:lnTo>
                  <a:lnTo>
                    <a:pt x="953430" y="207348"/>
                  </a:lnTo>
                  <a:lnTo>
                    <a:pt x="945504" y="198080"/>
                  </a:lnTo>
                  <a:lnTo>
                    <a:pt x="937578" y="189606"/>
                  </a:lnTo>
                  <a:lnTo>
                    <a:pt x="929916" y="181926"/>
                  </a:lnTo>
                  <a:lnTo>
                    <a:pt x="922253" y="175041"/>
                  </a:lnTo>
                  <a:lnTo>
                    <a:pt x="914855" y="169215"/>
                  </a:lnTo>
                  <a:lnTo>
                    <a:pt x="907986" y="163390"/>
                  </a:lnTo>
                  <a:lnTo>
                    <a:pt x="900852" y="158358"/>
                  </a:lnTo>
                  <a:lnTo>
                    <a:pt x="888699" y="149884"/>
                  </a:lnTo>
                  <a:lnTo>
                    <a:pt x="877866" y="142469"/>
                  </a:lnTo>
                  <a:lnTo>
                    <a:pt x="873374" y="139027"/>
                  </a:lnTo>
                  <a:lnTo>
                    <a:pt x="869940" y="135584"/>
                  </a:lnTo>
                  <a:lnTo>
                    <a:pt x="866505" y="132671"/>
                  </a:lnTo>
                  <a:lnTo>
                    <a:pt x="865448" y="130817"/>
                  </a:lnTo>
                  <a:lnTo>
                    <a:pt x="864127" y="129229"/>
                  </a:lnTo>
                  <a:lnTo>
                    <a:pt x="863334" y="127110"/>
                  </a:lnTo>
                  <a:lnTo>
                    <a:pt x="862542" y="125521"/>
                  </a:lnTo>
                  <a:lnTo>
                    <a:pt x="862277" y="123668"/>
                  </a:lnTo>
                  <a:lnTo>
                    <a:pt x="862013" y="121814"/>
                  </a:lnTo>
                  <a:lnTo>
                    <a:pt x="862013" y="119960"/>
                  </a:lnTo>
                  <a:lnTo>
                    <a:pt x="862277" y="117577"/>
                  </a:lnTo>
                  <a:lnTo>
                    <a:pt x="862542" y="115723"/>
                  </a:lnTo>
                  <a:lnTo>
                    <a:pt x="863334" y="113340"/>
                  </a:lnTo>
                  <a:lnTo>
                    <a:pt x="864127" y="110956"/>
                  </a:lnTo>
                  <a:lnTo>
                    <a:pt x="865712" y="108308"/>
                  </a:lnTo>
                  <a:lnTo>
                    <a:pt x="868883" y="103012"/>
                  </a:lnTo>
                  <a:lnTo>
                    <a:pt x="873374" y="97186"/>
                  </a:lnTo>
                  <a:lnTo>
                    <a:pt x="879187" y="90301"/>
                  </a:lnTo>
                  <a:lnTo>
                    <a:pt x="885792" y="83151"/>
                  </a:lnTo>
                  <a:lnTo>
                    <a:pt x="893983" y="74677"/>
                  </a:lnTo>
                  <a:lnTo>
                    <a:pt x="896625" y="72029"/>
                  </a:lnTo>
                  <a:lnTo>
                    <a:pt x="899795" y="69910"/>
                  </a:lnTo>
                  <a:lnTo>
                    <a:pt x="902966" y="67527"/>
                  </a:lnTo>
                  <a:lnTo>
                    <a:pt x="906665" y="65409"/>
                  </a:lnTo>
                  <a:lnTo>
                    <a:pt x="910364" y="63025"/>
                  </a:lnTo>
                  <a:lnTo>
                    <a:pt x="914327" y="60907"/>
                  </a:lnTo>
                  <a:lnTo>
                    <a:pt x="923046" y="57199"/>
                  </a:lnTo>
                  <a:lnTo>
                    <a:pt x="932029" y="53492"/>
                  </a:lnTo>
                  <a:lnTo>
                    <a:pt x="941805" y="50579"/>
                  </a:lnTo>
                  <a:lnTo>
                    <a:pt x="952109" y="47931"/>
                  </a:lnTo>
                  <a:lnTo>
                    <a:pt x="962149" y="46077"/>
                  </a:lnTo>
                  <a:lnTo>
                    <a:pt x="972189" y="44224"/>
                  </a:lnTo>
                  <a:lnTo>
                    <a:pt x="981965" y="43429"/>
                  </a:lnTo>
                  <a:lnTo>
                    <a:pt x="991477" y="43164"/>
                  </a:lnTo>
                  <a:lnTo>
                    <a:pt x="996232" y="43429"/>
                  </a:lnTo>
                  <a:lnTo>
                    <a:pt x="1000724" y="43694"/>
                  </a:lnTo>
                  <a:lnTo>
                    <a:pt x="1004951" y="43959"/>
                  </a:lnTo>
                  <a:lnTo>
                    <a:pt x="1008915" y="44753"/>
                  </a:lnTo>
                  <a:lnTo>
                    <a:pt x="1012878" y="45812"/>
                  </a:lnTo>
                  <a:lnTo>
                    <a:pt x="1016577" y="46607"/>
                  </a:lnTo>
                  <a:lnTo>
                    <a:pt x="1019747" y="47931"/>
                  </a:lnTo>
                  <a:lnTo>
                    <a:pt x="1022918" y="49255"/>
                  </a:lnTo>
                  <a:lnTo>
                    <a:pt x="1025560" y="51109"/>
                  </a:lnTo>
                  <a:lnTo>
                    <a:pt x="1027938" y="52698"/>
                  </a:lnTo>
                  <a:lnTo>
                    <a:pt x="1030316" y="55081"/>
                  </a:lnTo>
                  <a:lnTo>
                    <a:pt x="1032429" y="57729"/>
                  </a:lnTo>
                  <a:lnTo>
                    <a:pt x="1035072" y="60907"/>
                  </a:lnTo>
                  <a:lnTo>
                    <a:pt x="1037185" y="64614"/>
                  </a:lnTo>
                  <a:lnTo>
                    <a:pt x="1042205" y="72559"/>
                  </a:lnTo>
                  <a:lnTo>
                    <a:pt x="1047754" y="82357"/>
                  </a:lnTo>
                  <a:lnTo>
                    <a:pt x="1058851" y="104071"/>
                  </a:lnTo>
                  <a:lnTo>
                    <a:pt x="1065192" y="115723"/>
                  </a:lnTo>
                  <a:lnTo>
                    <a:pt x="1072061" y="127375"/>
                  </a:lnTo>
                  <a:lnTo>
                    <a:pt x="1075496" y="133201"/>
                  </a:lnTo>
                  <a:lnTo>
                    <a:pt x="1079195" y="139027"/>
                  </a:lnTo>
                  <a:lnTo>
                    <a:pt x="1082894" y="144323"/>
                  </a:lnTo>
                  <a:lnTo>
                    <a:pt x="1086857" y="149884"/>
                  </a:lnTo>
                  <a:lnTo>
                    <a:pt x="1091084" y="154915"/>
                  </a:lnTo>
                  <a:lnTo>
                    <a:pt x="1095576" y="160212"/>
                  </a:lnTo>
                  <a:lnTo>
                    <a:pt x="1100067" y="164978"/>
                  </a:lnTo>
                  <a:lnTo>
                    <a:pt x="1104559" y="169480"/>
                  </a:lnTo>
                  <a:lnTo>
                    <a:pt x="1109315" y="173188"/>
                  </a:lnTo>
                  <a:lnTo>
                    <a:pt x="1114335" y="176895"/>
                  </a:lnTo>
                  <a:lnTo>
                    <a:pt x="1119619" y="180338"/>
                  </a:lnTo>
                  <a:lnTo>
                    <a:pt x="1124903" y="183250"/>
                  </a:lnTo>
                  <a:lnTo>
                    <a:pt x="1130716" y="185634"/>
                  </a:lnTo>
                  <a:lnTo>
                    <a:pt x="1136529" y="187488"/>
                  </a:lnTo>
                  <a:lnTo>
                    <a:pt x="1142341" y="188812"/>
                  </a:lnTo>
                  <a:lnTo>
                    <a:pt x="1148947" y="189341"/>
                  </a:lnTo>
                  <a:lnTo>
                    <a:pt x="1148154" y="185899"/>
                  </a:lnTo>
                  <a:lnTo>
                    <a:pt x="1147097" y="182191"/>
                  </a:lnTo>
                  <a:lnTo>
                    <a:pt x="1145776" y="177954"/>
                  </a:lnTo>
                  <a:lnTo>
                    <a:pt x="1144191" y="173982"/>
                  </a:lnTo>
                  <a:lnTo>
                    <a:pt x="1139963" y="164184"/>
                  </a:lnTo>
                  <a:lnTo>
                    <a:pt x="1134943" y="153856"/>
                  </a:lnTo>
                  <a:lnTo>
                    <a:pt x="1123318" y="131082"/>
                  </a:lnTo>
                  <a:lnTo>
                    <a:pt x="1117505" y="119166"/>
                  </a:lnTo>
                  <a:lnTo>
                    <a:pt x="1111693" y="106719"/>
                  </a:lnTo>
                  <a:lnTo>
                    <a:pt x="1105880" y="94538"/>
                  </a:lnTo>
                  <a:lnTo>
                    <a:pt x="1100860" y="82621"/>
                  </a:lnTo>
                  <a:lnTo>
                    <a:pt x="1099011" y="76531"/>
                  </a:lnTo>
                  <a:lnTo>
                    <a:pt x="1096897" y="70705"/>
                  </a:lnTo>
                  <a:lnTo>
                    <a:pt x="1095312" y="65144"/>
                  </a:lnTo>
                  <a:lnTo>
                    <a:pt x="1093991" y="59583"/>
                  </a:lnTo>
                  <a:lnTo>
                    <a:pt x="1092934" y="54022"/>
                  </a:lnTo>
                  <a:lnTo>
                    <a:pt x="1092141" y="48725"/>
                  </a:lnTo>
                  <a:lnTo>
                    <a:pt x="1092141" y="43959"/>
                  </a:lnTo>
                  <a:lnTo>
                    <a:pt x="1092141" y="39192"/>
                  </a:lnTo>
                  <a:lnTo>
                    <a:pt x="1092934" y="34690"/>
                  </a:lnTo>
                  <a:lnTo>
                    <a:pt x="1094255" y="30718"/>
                  </a:lnTo>
                  <a:lnTo>
                    <a:pt x="1095576" y="26746"/>
                  </a:lnTo>
                  <a:lnTo>
                    <a:pt x="1097954" y="23568"/>
                  </a:lnTo>
                  <a:lnTo>
                    <a:pt x="1099803" y="21450"/>
                  </a:lnTo>
                  <a:lnTo>
                    <a:pt x="1101653" y="19596"/>
                  </a:lnTo>
                  <a:lnTo>
                    <a:pt x="1104559" y="17477"/>
                  </a:lnTo>
                  <a:lnTo>
                    <a:pt x="1107465" y="15889"/>
                  </a:lnTo>
                  <a:lnTo>
                    <a:pt x="1110636" y="14564"/>
                  </a:lnTo>
                  <a:lnTo>
                    <a:pt x="1114335" y="12711"/>
                  </a:lnTo>
                  <a:lnTo>
                    <a:pt x="1118034" y="11387"/>
                  </a:lnTo>
                  <a:lnTo>
                    <a:pt x="1122261" y="10327"/>
                  </a:lnTo>
                  <a:lnTo>
                    <a:pt x="1131244" y="7944"/>
                  </a:lnTo>
                  <a:lnTo>
                    <a:pt x="1140756" y="6090"/>
                  </a:lnTo>
                  <a:lnTo>
                    <a:pt x="1150796" y="4237"/>
                  </a:lnTo>
                  <a:lnTo>
                    <a:pt x="1161364" y="2913"/>
                  </a:lnTo>
                  <a:lnTo>
                    <a:pt x="1171933" y="2118"/>
                  </a:lnTo>
                  <a:lnTo>
                    <a:pt x="1182237" y="1324"/>
                  </a:lnTo>
                  <a:lnTo>
                    <a:pt x="1192277" y="529"/>
                  </a:lnTo>
                  <a:lnTo>
                    <a:pt x="1201789" y="265"/>
                  </a:lnTo>
                  <a:lnTo>
                    <a:pt x="121869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eaLnBrk="1" hangingPunct="1">
                <a:defRPr/>
              </a:pPr>
              <a:endParaRPr lang="zh-CN" altLang="en-US" sz="1350" noProof="1">
                <a:solidFill>
                  <a:srgbClr val="FFFFFF"/>
                </a:solidFill>
              </a:endParaRPr>
            </a:p>
          </p:txBody>
        </p:sp>
      </p:grpSp>
      <p:grpSp>
        <p:nvGrpSpPr>
          <p:cNvPr id="8198" name="组合 2"/>
          <p:cNvGrpSpPr/>
          <p:nvPr/>
        </p:nvGrpSpPr>
        <p:grpSpPr bwMode="auto">
          <a:xfrm>
            <a:off x="5230285" y="3355975"/>
            <a:ext cx="6794500" cy="641350"/>
            <a:chOff x="4566477" y="2723657"/>
            <a:chExt cx="5701480" cy="716948"/>
          </a:xfrm>
        </p:grpSpPr>
        <p:sp>
          <p:nvSpPr>
            <p:cNvPr id="4" name="任意多边形 3"/>
            <p:cNvSpPr/>
            <p:nvPr>
              <p:custDataLst>
                <p:tags r:id="rId5"/>
              </p:custDataLst>
            </p:nvPr>
          </p:nvSpPr>
          <p:spPr>
            <a:xfrm>
              <a:off x="4566477" y="2723657"/>
              <a:ext cx="880976" cy="716948"/>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72CC36"/>
            </a:solidFill>
            <a:ln w="12700" cap="flat" cmpd="sng" algn="ctr">
              <a:noFill/>
              <a:prstDash val="solid"/>
              <a:miter lim="800000"/>
            </a:ln>
            <a:effectLst/>
          </p:spPr>
          <p:txBody>
            <a:bodyPr anchor="ctr"/>
            <a:lstStyle/>
            <a:p>
              <a:pPr algn="ctr" eaLnBrk="1" hangingPunct="1">
                <a:defRPr/>
              </a:pPr>
              <a:r>
                <a:rPr lang="zh-CN" altLang="en-US" sz="1350" b="1" spc="150" noProof="1">
                  <a:solidFill>
                    <a:sysClr val="window" lastClr="FFFFFF"/>
                  </a:solidFill>
                  <a:ea typeface="微软雅黑" panose="020B0503020204020204" pitchFamily="34" charset="-122"/>
                  <a:sym typeface="Arial" panose="020B0604020202020204" pitchFamily="34" charset="0"/>
                </a:rPr>
                <a:t>中间</a:t>
              </a:r>
              <a:endParaRPr lang="zh-CN" altLang="en-US" sz="1350" noProof="1">
                <a:solidFill>
                  <a:srgbClr val="FFFFFF"/>
                </a:solidFill>
              </a:endParaRPr>
            </a:p>
          </p:txBody>
        </p:sp>
        <p:sp>
          <p:nvSpPr>
            <p:cNvPr id="8204" name="文本框 5"/>
            <p:cNvSpPr txBox="1">
              <a:spLocks noChangeArrowheads="1"/>
            </p:cNvSpPr>
            <p:nvPr>
              <p:custDataLst>
                <p:tags r:id="rId6"/>
              </p:custDataLst>
            </p:nvPr>
          </p:nvSpPr>
          <p:spPr bwMode="auto">
            <a:xfrm>
              <a:off x="5447564" y="2730052"/>
              <a:ext cx="4820393" cy="52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1900" b="1">
                  <a:solidFill>
                    <a:srgbClr val="404040"/>
                  </a:solidFill>
                  <a:latin typeface="微软雅黑" panose="020B0503020204020204" pitchFamily="34" charset="-122"/>
                  <a:ea typeface="微软雅黑" panose="020B0503020204020204" pitchFamily="34" charset="-122"/>
                  <a:sym typeface="宋体" panose="02010600030101010101" pitchFamily="2" charset="-122"/>
                </a:rPr>
                <a:t>财务报表分析过程</a:t>
              </a:r>
              <a:endParaRPr lang="zh-CN" altLang="en-US" sz="1900" b="1">
                <a:solidFill>
                  <a:srgbClr val="404040"/>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8199" name="组合 6"/>
          <p:cNvGrpSpPr/>
          <p:nvPr/>
        </p:nvGrpSpPr>
        <p:grpSpPr bwMode="auto">
          <a:xfrm>
            <a:off x="4745567" y="4364038"/>
            <a:ext cx="7372351" cy="635000"/>
            <a:chOff x="3620919" y="1879300"/>
            <a:chExt cx="6187497" cy="709844"/>
          </a:xfrm>
        </p:grpSpPr>
        <p:sp>
          <p:nvSpPr>
            <p:cNvPr id="8201" name="文本框 7"/>
            <p:cNvSpPr txBox="1">
              <a:spLocks noChangeArrowheads="1"/>
            </p:cNvSpPr>
            <p:nvPr>
              <p:custDataLst>
                <p:tags r:id="rId7"/>
              </p:custDataLst>
            </p:nvPr>
          </p:nvSpPr>
          <p:spPr bwMode="auto">
            <a:xfrm>
              <a:off x="4450135" y="1958882"/>
              <a:ext cx="5358281" cy="52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zh-CN" altLang="en-US" sz="2000" b="1">
                  <a:solidFill>
                    <a:srgbClr val="404040"/>
                  </a:solidFill>
                  <a:latin typeface="微软雅黑" panose="020B0503020204020204" pitchFamily="34" charset="-122"/>
                  <a:ea typeface="微软雅黑" panose="020B0503020204020204" pitchFamily="34" charset="-122"/>
                  <a:sym typeface="宋体" panose="02010600030101010101" pitchFamily="2" charset="-122"/>
                </a:rPr>
                <a:t>作出某种判断（包括评价和找出问题）</a:t>
              </a:r>
              <a:endParaRPr lang="zh-CN" altLang="en-US" sz="2000" b="1">
                <a:solidFill>
                  <a:srgbClr val="40404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任意多边形 8"/>
            <p:cNvSpPr/>
            <p:nvPr>
              <p:custDataLst>
                <p:tags r:id="rId8"/>
              </p:custDataLst>
            </p:nvPr>
          </p:nvSpPr>
          <p:spPr>
            <a:xfrm>
              <a:off x="3620919" y="1879300"/>
              <a:ext cx="875808" cy="709844"/>
            </a:xfrm>
            <a:custGeom>
              <a:avLst/>
              <a:gdLst>
                <a:gd name="connsiteX0" fmla="*/ 260058 w 520118"/>
                <a:gd name="connsiteY0" fmla="*/ 54528 h 520118"/>
                <a:gd name="connsiteX1" fmla="*/ 465588 w 520118"/>
                <a:gd name="connsiteY1" fmla="*/ 260058 h 520118"/>
                <a:gd name="connsiteX2" fmla="*/ 260058 w 520118"/>
                <a:gd name="connsiteY2" fmla="*/ 465588 h 520118"/>
                <a:gd name="connsiteX3" fmla="*/ 54528 w 520118"/>
                <a:gd name="connsiteY3" fmla="*/ 260058 h 520118"/>
                <a:gd name="connsiteX4" fmla="*/ 260058 w 520118"/>
                <a:gd name="connsiteY4" fmla="*/ 54528 h 520118"/>
                <a:gd name="connsiteX5" fmla="*/ 260058 w 520118"/>
                <a:gd name="connsiteY5" fmla="*/ 16504 h 520118"/>
                <a:gd name="connsiteX6" fmla="*/ 16503 w 520118"/>
                <a:gd name="connsiteY6" fmla="*/ 260059 h 520118"/>
                <a:gd name="connsiteX7" fmla="*/ 260058 w 520118"/>
                <a:gd name="connsiteY7" fmla="*/ 503614 h 520118"/>
                <a:gd name="connsiteX8" fmla="*/ 503613 w 520118"/>
                <a:gd name="connsiteY8" fmla="*/ 260059 h 520118"/>
                <a:gd name="connsiteX9" fmla="*/ 260058 w 520118"/>
                <a:gd name="connsiteY9" fmla="*/ 16504 h 520118"/>
                <a:gd name="connsiteX10" fmla="*/ 260059 w 520118"/>
                <a:gd name="connsiteY10" fmla="*/ 0 h 520118"/>
                <a:gd name="connsiteX11" fmla="*/ 520118 w 520118"/>
                <a:gd name="connsiteY11" fmla="*/ 260059 h 520118"/>
                <a:gd name="connsiteX12" fmla="*/ 260059 w 520118"/>
                <a:gd name="connsiteY12" fmla="*/ 520118 h 520118"/>
                <a:gd name="connsiteX13" fmla="*/ 0 w 520118"/>
                <a:gd name="connsiteY13" fmla="*/ 260059 h 520118"/>
                <a:gd name="connsiteX14" fmla="*/ 260059 w 520118"/>
                <a:gd name="connsiteY14" fmla="*/ 0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118" h="520118">
                  <a:moveTo>
                    <a:pt x="260058" y="54528"/>
                  </a:moveTo>
                  <a:cubicBezTo>
                    <a:pt x="373569" y="54528"/>
                    <a:pt x="465588" y="146547"/>
                    <a:pt x="465588" y="260058"/>
                  </a:cubicBezTo>
                  <a:cubicBezTo>
                    <a:pt x="465588" y="373569"/>
                    <a:pt x="373569" y="465588"/>
                    <a:pt x="260058" y="465588"/>
                  </a:cubicBezTo>
                  <a:cubicBezTo>
                    <a:pt x="146547" y="465588"/>
                    <a:pt x="54528" y="373569"/>
                    <a:pt x="54528" y="260058"/>
                  </a:cubicBezTo>
                  <a:cubicBezTo>
                    <a:pt x="54528" y="146547"/>
                    <a:pt x="146547" y="54528"/>
                    <a:pt x="260058" y="54528"/>
                  </a:cubicBezTo>
                  <a:close/>
                  <a:moveTo>
                    <a:pt x="260058" y="16504"/>
                  </a:moveTo>
                  <a:cubicBezTo>
                    <a:pt x="125546" y="16504"/>
                    <a:pt x="16503" y="125547"/>
                    <a:pt x="16503" y="260059"/>
                  </a:cubicBezTo>
                  <a:cubicBezTo>
                    <a:pt x="16503" y="394571"/>
                    <a:pt x="125546" y="503614"/>
                    <a:pt x="260058" y="503614"/>
                  </a:cubicBezTo>
                  <a:cubicBezTo>
                    <a:pt x="394570" y="503614"/>
                    <a:pt x="503613" y="394571"/>
                    <a:pt x="503613" y="260059"/>
                  </a:cubicBezTo>
                  <a:cubicBezTo>
                    <a:pt x="503613" y="125547"/>
                    <a:pt x="394570" y="16504"/>
                    <a:pt x="260058" y="16504"/>
                  </a:cubicBezTo>
                  <a:close/>
                  <a:moveTo>
                    <a:pt x="260059" y="0"/>
                  </a:moveTo>
                  <a:cubicBezTo>
                    <a:pt x="403686" y="0"/>
                    <a:pt x="520118" y="116432"/>
                    <a:pt x="520118" y="260059"/>
                  </a:cubicBezTo>
                  <a:cubicBezTo>
                    <a:pt x="520118" y="403686"/>
                    <a:pt x="403686" y="520118"/>
                    <a:pt x="260059" y="520118"/>
                  </a:cubicBezTo>
                  <a:cubicBezTo>
                    <a:pt x="116432" y="520118"/>
                    <a:pt x="0" y="403686"/>
                    <a:pt x="0" y="260059"/>
                  </a:cubicBezTo>
                  <a:cubicBezTo>
                    <a:pt x="0" y="116432"/>
                    <a:pt x="116432" y="0"/>
                    <a:pt x="260059" y="0"/>
                  </a:cubicBezTo>
                  <a:close/>
                </a:path>
              </a:pathLst>
            </a:custGeom>
            <a:solidFill>
              <a:srgbClr val="EAB200"/>
            </a:solidFill>
            <a:ln w="12700" cap="flat" cmpd="sng" algn="ctr">
              <a:noFill/>
              <a:prstDash val="solid"/>
              <a:miter lim="800000"/>
            </a:ln>
            <a:effectLst/>
          </p:spPr>
          <p:txBody>
            <a:bodyPr anchor="ctr"/>
            <a:lstStyle/>
            <a:p>
              <a:pPr algn="ctr" eaLnBrk="1" hangingPunct="1">
                <a:defRPr/>
              </a:pPr>
              <a:endParaRPr lang="zh-CN" altLang="en-US" sz="1350" b="1" spc="150" noProof="1">
                <a:solidFill>
                  <a:sysClr val="window" lastClr="FFFFFF"/>
                </a:solidFill>
                <a:ea typeface="微软雅黑" panose="020B0503020204020204" pitchFamily="34" charset="-122"/>
                <a:sym typeface="Arial" panose="020B0604020202020204" pitchFamily="34" charset="0"/>
              </a:endParaRPr>
            </a:p>
            <a:p>
              <a:pPr algn="ctr" eaLnBrk="1" hangingPunct="1">
                <a:defRPr/>
              </a:pPr>
              <a:r>
                <a:rPr lang="zh-CN" altLang="en-US" sz="1350" b="1" spc="150" noProof="1">
                  <a:solidFill>
                    <a:sysClr val="window" lastClr="FFFFFF"/>
                  </a:solidFill>
                  <a:ea typeface="微软雅黑" panose="020B0503020204020204" pitchFamily="34" charset="-122"/>
                  <a:sym typeface="Arial" panose="020B0604020202020204" pitchFamily="34" charset="0"/>
                </a:rPr>
                <a:t>终点</a:t>
              </a:r>
              <a:endParaRPr lang="zh-CN" altLang="en-US" sz="1350" b="1" spc="150" noProof="1">
                <a:solidFill>
                  <a:sysClr val="window" lastClr="FFFFFF"/>
                </a:solidFill>
                <a:ea typeface="微软雅黑" panose="020B0503020204020204" pitchFamily="34" charset="-122"/>
                <a:sym typeface="Arial" panose="020B0604020202020204" pitchFamily="34" charset="0"/>
              </a:endParaRPr>
            </a:p>
            <a:p>
              <a:pPr algn="ctr" eaLnBrk="1" hangingPunct="1">
                <a:defRPr/>
              </a:pPr>
              <a:endParaRPr lang="zh-CN" altLang="en-US" sz="1350" noProof="1">
                <a:solidFill>
                  <a:srgbClr val="FFFFFF"/>
                </a:solidFill>
              </a:endParaRPr>
            </a:p>
          </p:txBody>
        </p:sp>
      </p:grpSp>
      <p:sp>
        <p:nvSpPr>
          <p:cNvPr id="27" name="矩形 26"/>
          <p:cNvSpPr/>
          <p:nvPr/>
        </p:nvSpPr>
        <p:spPr>
          <a:xfrm>
            <a:off x="510118" y="942975"/>
            <a:ext cx="3430747" cy="523220"/>
          </a:xfrm>
          <a:prstGeom prst="rect">
            <a:avLst/>
          </a:prstGeom>
        </p:spPr>
        <p:txBody>
          <a:bodyPr wrap="none">
            <a:spAutoFit/>
          </a:bodyPr>
          <a:lstStyle/>
          <a:p>
            <a:pPr eaLnBrk="1" hangingPunct="1">
              <a:defRPr/>
            </a:pPr>
            <a:r>
              <a:rPr lang="zh-CN" altLang="en-US" sz="2800" b="1" noProof="1" smtClean="0">
                <a:solidFill>
                  <a:schemeClr val="accent6">
                    <a:lumMod val="50000"/>
                  </a:schemeClr>
                </a:solidFill>
                <a:latin typeface="+mn-ea"/>
                <a:ea typeface="+mn-ea"/>
              </a:rPr>
              <a:t>财务报告分析</a:t>
            </a:r>
            <a:r>
              <a:rPr lang="zh-CN" altLang="en-US" sz="2800" b="1" noProof="1">
                <a:solidFill>
                  <a:schemeClr val="accent6">
                    <a:lumMod val="50000"/>
                  </a:schemeClr>
                </a:solidFill>
                <a:latin typeface="+mn-ea"/>
                <a:ea typeface="+mn-ea"/>
              </a:rPr>
              <a:t>的概念</a:t>
            </a:r>
            <a:endParaRPr lang="zh-CN" altLang="en-US" sz="2800" b="1" noProof="1">
              <a:solidFill>
                <a:schemeClr val="accent6">
                  <a:lumMod val="50000"/>
                </a:schemeClr>
              </a:solidFill>
              <a:latin typeface="+mn-ea"/>
              <a:ea typeface="+mn-ea"/>
            </a:endParaRPr>
          </a:p>
        </p:txBody>
      </p:sp>
    </p:spTree>
  </p:cSld>
  <p:clrMapOvr>
    <a:masterClrMapping/>
  </p:clrMapOvr>
  <p:transition spd="slow" advTm="6184">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7"/>
          <p:cNvSpPr txBox="1"/>
          <p:nvPr/>
        </p:nvSpPr>
        <p:spPr>
          <a:xfrm>
            <a:off x="1707515" y="1162705"/>
            <a:ext cx="5248910" cy="523220"/>
          </a:xfrm>
          <a:prstGeom prst="rect">
            <a:avLst/>
          </a:prstGeom>
          <a:noFill/>
          <a:ln w="28575" cap="flat" cmpd="sng">
            <a:solidFill>
              <a:srgbClr val="FF0000"/>
            </a:solidFill>
            <a:prstDash val="solid"/>
            <a:round/>
            <a:headEnd type="none" w="med" len="med"/>
            <a:tailEnd type="none" w="med" len="med"/>
          </a:ln>
        </p:spPr>
        <p:txBody>
          <a:bodyPr wrap="square" anchor="t">
            <a:spAutoFit/>
          </a:bodyPr>
          <a:lstStyle/>
          <a:p>
            <a:r>
              <a:rPr lang="zh-CN" altLang="en-US" sz="2800" b="1" dirty="0">
                <a:latin typeface="微软雅黑" panose="020B0503020204020204" pitchFamily="34" charset="-122"/>
                <a:ea typeface="微软雅黑" panose="020B0503020204020204" pitchFamily="34" charset="-122"/>
              </a:rPr>
              <a:t>流动比率越高越好吗？</a:t>
            </a:r>
            <a:endParaRPr lang="zh-CN" altLang="en-US" sz="2800" b="1" dirty="0">
              <a:latin typeface="微软雅黑" panose="020B0503020204020204" pitchFamily="34" charset="-122"/>
              <a:ea typeface="微软雅黑" panose="020B0503020204020204" pitchFamily="34" charset="-122"/>
            </a:endParaRPr>
          </a:p>
        </p:txBody>
      </p:sp>
      <p:pic>
        <p:nvPicPr>
          <p:cNvPr id="12291" name="Picture 7"/>
          <p:cNvPicPr>
            <a:picLocks noChangeAspect="1"/>
          </p:cNvPicPr>
          <p:nvPr/>
        </p:nvPicPr>
        <p:blipFill>
          <a:blip r:embed="rId1"/>
          <a:stretch>
            <a:fillRect/>
          </a:stretch>
        </p:blipFill>
        <p:spPr>
          <a:xfrm>
            <a:off x="7941628" y="194310"/>
            <a:ext cx="2271712" cy="1614488"/>
          </a:xfrm>
          <a:prstGeom prst="rect">
            <a:avLst/>
          </a:prstGeom>
          <a:noFill/>
          <a:ln w="9525">
            <a:noFill/>
          </a:ln>
        </p:spPr>
      </p:pic>
      <p:sp>
        <p:nvSpPr>
          <p:cNvPr id="100" name="文本框 99"/>
          <p:cNvSpPr txBox="1"/>
          <p:nvPr/>
        </p:nvSpPr>
        <p:spPr>
          <a:xfrm>
            <a:off x="946150" y="1685925"/>
            <a:ext cx="9267190" cy="4615815"/>
          </a:xfrm>
          <a:prstGeom prst="rect">
            <a:avLst/>
          </a:prstGeom>
          <a:noFill/>
          <a:ln w="9525">
            <a:noFill/>
          </a:ln>
        </p:spPr>
        <p:txBody>
          <a:bodyPr wrap="square">
            <a:spAutoFit/>
          </a:bodyPr>
          <a:lstStyle/>
          <a:p>
            <a:pPr indent="254000">
              <a:lnSpc>
                <a:spcPct val="150000"/>
              </a:lnSpc>
            </a:pPr>
            <a:r>
              <a:rPr lang="en-US" altLang="zh-CN" sz="2800" dirty="0">
                <a:latin typeface="微软雅黑" panose="020B0503020204020204" pitchFamily="34" charset="-122"/>
                <a:ea typeface="微软雅黑" panose="020B0503020204020204" pitchFamily="34" charset="-122"/>
                <a:cs typeface="方正书宋简体" charset="0"/>
              </a:rPr>
              <a:t>  </a:t>
            </a:r>
            <a:r>
              <a:rPr lang="en-US" altLang="zh-CN" sz="2400" dirty="0">
                <a:latin typeface="微软雅黑" panose="020B0503020204020204" pitchFamily="34" charset="-122"/>
                <a:ea typeface="微软雅黑" panose="020B0503020204020204" pitchFamily="34" charset="-122"/>
                <a:cs typeface="方正书宋简体" charset="0"/>
              </a:rPr>
              <a:t> </a:t>
            </a:r>
            <a:r>
              <a:rPr lang="zh-CN" sz="2400" dirty="0">
                <a:latin typeface="微软雅黑" panose="020B0503020204020204" pitchFamily="34" charset="-122"/>
                <a:ea typeface="微软雅黑" panose="020B0503020204020204" pitchFamily="34" charset="-122"/>
                <a:cs typeface="方正书宋简体" charset="0"/>
                <a:sym typeface="+mn-ea"/>
              </a:rPr>
              <a:t>如果流动比率</a:t>
            </a:r>
            <a:r>
              <a:rPr lang="zh-CN" sz="2400" dirty="0">
                <a:latin typeface="微软雅黑" panose="020B0503020204020204" pitchFamily="34" charset="-122"/>
                <a:ea typeface="微软雅黑" panose="020B0503020204020204" pitchFamily="34" charset="-122"/>
                <a:cs typeface="方正书宋简体" charset="0"/>
              </a:rPr>
              <a:t>过高，则表明企业流动资产占用较多，会影响资金的使用效率和企业的筹资成本进而影响获利能力。</a:t>
            </a:r>
            <a:r>
              <a:rPr lang="en-US" altLang="zh-CN" sz="2400" dirty="0">
                <a:latin typeface="微软雅黑" panose="020B0503020204020204" pitchFamily="34" charset="-122"/>
                <a:ea typeface="微软雅黑" panose="020B0503020204020204" pitchFamily="34" charset="-122"/>
                <a:cs typeface="方正书宋简体" charset="0"/>
                <a:sym typeface="+mn-ea"/>
              </a:rPr>
              <a:t> </a:t>
            </a:r>
            <a:r>
              <a:rPr lang="zh-CN" sz="2400" dirty="0">
                <a:latin typeface="微软雅黑" panose="020B0503020204020204" pitchFamily="34" charset="-122"/>
                <a:ea typeface="微软雅黑" panose="020B0503020204020204" pitchFamily="34" charset="-122"/>
                <a:cs typeface="方正书宋简体" charset="0"/>
                <a:sym typeface="+mn-ea"/>
              </a:rPr>
              <a:t>但是，流动比率也不能过低，过低则表示企业可能捉襟见肘，难以如期偿还债务。</a:t>
            </a:r>
            <a:endParaRPr lang="zh-CN" sz="2400" dirty="0">
              <a:latin typeface="微软雅黑" panose="020B0503020204020204" pitchFamily="34" charset="-122"/>
              <a:ea typeface="微软雅黑" panose="020B0503020204020204" pitchFamily="34" charset="-122"/>
              <a:cs typeface="方正书宋简体" charset="0"/>
            </a:endParaRPr>
          </a:p>
          <a:p>
            <a:pPr indent="254000">
              <a:lnSpc>
                <a:spcPct val="150000"/>
              </a:lnSpc>
            </a:pPr>
            <a:r>
              <a:rPr lang="zh-CN" sz="2400" dirty="0">
                <a:latin typeface="微软雅黑" panose="020B0503020204020204" pitchFamily="34" charset="-122"/>
                <a:ea typeface="微软雅黑" panose="020B0503020204020204" pitchFamily="34" charset="-122"/>
                <a:cs typeface="方正书宋简体" charset="0"/>
              </a:rPr>
              <a:t>     究竟应保持多高水平的比率，主要视企业对待风险与收益的态度予以确定。另外流动比率是否合理，不同行业、不同企业以及同一企业不同时期的评价标准是不同的。</a:t>
            </a:r>
            <a:endParaRPr lang="zh-CN" sz="2400" dirty="0">
              <a:latin typeface="微软雅黑" panose="020B0503020204020204" pitchFamily="34" charset="-122"/>
              <a:ea typeface="微软雅黑" panose="020B0503020204020204" pitchFamily="34" charset="-122"/>
              <a:cs typeface="方正书宋简体" charset="0"/>
            </a:endParaRPr>
          </a:p>
          <a:p>
            <a:pPr indent="254000">
              <a:lnSpc>
                <a:spcPct val="150000"/>
              </a:lnSpc>
            </a:pPr>
            <a:r>
              <a:rPr lang="zh-CN" sz="2400" dirty="0">
                <a:latin typeface="微软雅黑" panose="020B0503020204020204" pitchFamily="34" charset="-122"/>
                <a:ea typeface="微软雅黑" panose="020B0503020204020204" pitchFamily="34" charset="-122"/>
                <a:cs typeface="方正书宋简体" charset="0"/>
              </a:rPr>
              <a:t>     </a:t>
            </a:r>
            <a:r>
              <a:rPr lang="zh-CN" altLang="zh-CN" sz="24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按照经验，一般认为</a:t>
            </a:r>
            <a:r>
              <a:rPr lang="en-US" altLang="zh-CN" sz="24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zh-CN" sz="24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zh-CN" sz="24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的比例比较适宜。</a:t>
            </a:r>
            <a:endParaRPr lang="en-US" altLang="zh-CN" sz="24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a:p>
            <a:pPr indent="254000">
              <a:lnSpc>
                <a:spcPct val="150000"/>
              </a:lnSpc>
            </a:pPr>
            <a:endParaRPr lang="en-US" altLang="zh-CN" sz="24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7177"/>
          <p:cNvSpPr/>
          <p:nvPr/>
        </p:nvSpPr>
        <p:spPr>
          <a:xfrm>
            <a:off x="4059570" y="296863"/>
            <a:ext cx="3837909" cy="584775"/>
          </a:xfrm>
          <a:prstGeom prst="rect">
            <a:avLst/>
          </a:prstGeom>
          <a:noFill/>
          <a:ln w="9525">
            <a:noFill/>
          </a:ln>
        </p:spPr>
        <p:txBody>
          <a:bodyPr wrap="none">
            <a:spAutoFit/>
          </a:bodyPr>
          <a:lstStyle/>
          <a:p>
            <a:pPr algn="ctr"/>
            <a:r>
              <a:rPr lang="en-US" altLang="en-US" sz="3200" b="1" dirty="0">
                <a:latin typeface="微软雅黑" panose="020B0503020204020204" pitchFamily="34" charset="-122"/>
                <a:ea typeface="微软雅黑" panose="020B0503020204020204" pitchFamily="34" charset="-122"/>
              </a:rPr>
              <a:t>1.短期偿债能力分析</a:t>
            </a:r>
            <a:endParaRPr lang="en-US" altLang="en-US" sz="32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292" name="矩形 1"/>
          <p:cNvSpPr/>
          <p:nvPr/>
        </p:nvSpPr>
        <p:spPr>
          <a:xfrm>
            <a:off x="1004888" y="1316038"/>
            <a:ext cx="3208337" cy="738187"/>
          </a:xfrm>
          <a:prstGeom prst="rect">
            <a:avLst/>
          </a:prstGeom>
          <a:noFill/>
          <a:ln w="9525">
            <a:noFill/>
          </a:ln>
        </p:spPr>
        <p:txBody>
          <a:bodyPr>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）速动比率</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1150938" y="4570413"/>
            <a:ext cx="10050462" cy="1168400"/>
          </a:xfrm>
          <a:prstGeom prst="rect">
            <a:avLst/>
          </a:prstGeom>
          <a:noFill/>
          <a:ln w="9525" cap="flat" cmpd="sng">
            <a:solidFill>
              <a:srgbClr val="0070C0"/>
            </a:solidFill>
            <a:prstDash val="solid"/>
            <a:miter/>
            <a:headEnd type="none" w="med" len="med"/>
            <a:tailEnd type="none" w="med" len="med"/>
          </a:ln>
        </p:spPr>
        <p:txBody>
          <a:bodyPr>
            <a:spAutoFit/>
          </a:bodyPr>
          <a:lstStyle/>
          <a:p>
            <a:pPr marL="457200" indent="-457200">
              <a:lnSpc>
                <a:spcPct val="125000"/>
              </a:lnSpc>
              <a:buFont typeface="Wingdings" panose="05000000000000000000" pitchFamily="2" charset="2"/>
              <a:buChar char="u"/>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rPr>
              <a:t>一般情况下，速动比率越高，说明企业偿还流动负债的能力越强。国际上通常认为，速动比率等于</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rPr>
              <a:t>时较为适当。</a:t>
            </a:r>
            <a:endParaRPr lang="en-US" altLang="zh-CN"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val 52"/>
          <p:cNvSpPr/>
          <p:nvPr/>
        </p:nvSpPr>
        <p:spPr>
          <a:xfrm>
            <a:off x="1833563" y="2632075"/>
            <a:ext cx="200025" cy="2016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8" name="Oval 61"/>
          <p:cNvSpPr/>
          <p:nvPr/>
        </p:nvSpPr>
        <p:spPr>
          <a:xfrm>
            <a:off x="1312863" y="2254250"/>
            <a:ext cx="492125" cy="492125"/>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66"/>
              </a:solidFill>
              <a:effectLst/>
              <a:uLnTx/>
              <a:uFillTx/>
              <a:latin typeface="Calibri" panose="020F0502020204030204"/>
              <a:ea typeface="+mn-ea"/>
              <a:cs typeface="+mn-cs"/>
            </a:endParaRPr>
          </a:p>
        </p:txBody>
      </p:sp>
      <p:sp>
        <p:nvSpPr>
          <p:cNvPr id="19" name="Oval 64"/>
          <p:cNvSpPr/>
          <p:nvPr/>
        </p:nvSpPr>
        <p:spPr>
          <a:xfrm>
            <a:off x="1055688" y="2419350"/>
            <a:ext cx="188913" cy="1889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2297" name="Rectangle 2"/>
          <p:cNvSpPr/>
          <p:nvPr/>
        </p:nvSpPr>
        <p:spPr>
          <a:xfrm>
            <a:off x="0" y="0"/>
            <a:ext cx="12192000" cy="0"/>
          </a:xfrm>
          <a:prstGeom prst="rect">
            <a:avLst/>
          </a:prstGeom>
          <a:noFill/>
          <a:ln w="9525">
            <a:noFill/>
          </a:ln>
        </p:spPr>
        <p:txBody>
          <a:bodyPr wrap="none" anchor="ctr">
            <a:spAutoFit/>
          </a:bodyPr>
          <a:lstStyle/>
          <a:p>
            <a:endParaRPr lang="zh-CN" altLang="en-US" dirty="0">
              <a:latin typeface="Calibri" panose="020F0502020204030204" pitchFamily="34" charset="0"/>
            </a:endParaRPr>
          </a:p>
        </p:txBody>
      </p:sp>
      <p:graphicFrame>
        <p:nvGraphicFramePr>
          <p:cNvPr id="12298" name="对象 2"/>
          <p:cNvGraphicFramePr>
            <a:graphicFrameLocks noChangeAspect="1"/>
          </p:cNvGraphicFramePr>
          <p:nvPr/>
        </p:nvGraphicFramePr>
        <p:xfrm>
          <a:off x="2111375" y="2133600"/>
          <a:ext cx="3448685" cy="1043305"/>
        </p:xfrm>
        <a:graphic>
          <a:graphicData uri="http://schemas.openxmlformats.org/presentationml/2006/ole">
            <mc:AlternateContent xmlns:mc="http://schemas.openxmlformats.org/markup-compatibility/2006">
              <mc:Choice xmlns:v="urn:schemas-microsoft-com:vml" Requires="v">
                <p:oleObj spid="_x0000_s11277" name="" r:id="rId1" imgW="1040765" imgH="317500" progId="Equation.DSMT4">
                  <p:embed/>
                </p:oleObj>
              </mc:Choice>
              <mc:Fallback>
                <p:oleObj name="" r:id="rId1" imgW="1040765" imgH="317500" progId="Equation.DSMT4">
                  <p:embed/>
                  <p:pic>
                    <p:nvPicPr>
                      <p:cNvPr id="0" name="图片 11276"/>
                      <p:cNvPicPr/>
                      <p:nvPr/>
                    </p:nvPicPr>
                    <p:blipFill>
                      <a:blip r:embed="rId2"/>
                      <a:stretch>
                        <a:fillRect/>
                      </a:stretch>
                    </p:blipFill>
                    <p:spPr>
                      <a:xfrm>
                        <a:off x="2111375" y="2133600"/>
                        <a:ext cx="3448685" cy="1043305"/>
                      </a:xfrm>
                      <a:prstGeom prst="rect">
                        <a:avLst/>
                      </a:prstGeom>
                      <a:noFill/>
                      <a:ln w="38100">
                        <a:noFill/>
                        <a:miter/>
                      </a:ln>
                    </p:spPr>
                  </p:pic>
                </p:oleObj>
              </mc:Fallback>
            </mc:AlternateContent>
          </a:graphicData>
        </a:graphic>
      </p:graphicFrame>
      <p:sp>
        <p:nvSpPr>
          <p:cNvPr id="12299" name="矩形 3"/>
          <p:cNvSpPr/>
          <p:nvPr/>
        </p:nvSpPr>
        <p:spPr>
          <a:xfrm>
            <a:off x="884238" y="3176905"/>
            <a:ext cx="10850562" cy="1108075"/>
          </a:xfrm>
          <a:prstGeom prst="rect">
            <a:avLst/>
          </a:prstGeom>
          <a:noFill/>
          <a:ln w="9525">
            <a:noFill/>
          </a:ln>
        </p:spPr>
        <p:txBody>
          <a:bodyPr>
            <a:spAutoFit/>
          </a:bodyPr>
          <a:lstStyle/>
          <a:p>
            <a:pPr>
              <a:lnSpc>
                <a:spcPct val="150000"/>
              </a:lnSpc>
            </a:pPr>
            <a:r>
              <a:rPr lang="zh-CN" altLang="zh-CN" sz="2200" dirty="0">
                <a:latin typeface="微软雅黑" panose="020B0503020204020204" pitchFamily="34" charset="-122"/>
                <a:ea typeface="微软雅黑" panose="020B0503020204020204" pitchFamily="34" charset="-122"/>
              </a:rPr>
              <a:t>其中：速动资产</a:t>
            </a:r>
            <a:r>
              <a:rPr lang="en-US" altLang="zh-CN" sz="2200" dirty="0">
                <a:latin typeface="微软雅黑" panose="020B0503020204020204" pitchFamily="34" charset="-122"/>
                <a:ea typeface="微软雅黑" panose="020B0503020204020204" pitchFamily="34" charset="-122"/>
              </a:rPr>
              <a:t>=</a:t>
            </a:r>
            <a:r>
              <a:rPr lang="zh-CN" altLang="zh-CN" sz="2200" dirty="0">
                <a:latin typeface="微软雅黑" panose="020B0503020204020204" pitchFamily="34" charset="-122"/>
                <a:ea typeface="微软雅黑" panose="020B0503020204020204" pitchFamily="34" charset="-122"/>
              </a:rPr>
              <a:t>流动资产</a:t>
            </a:r>
            <a:r>
              <a:rPr lang="en-US" altLang="zh-CN" sz="2200" dirty="0">
                <a:latin typeface="微软雅黑" panose="020B0503020204020204" pitchFamily="34" charset="-122"/>
                <a:ea typeface="微软雅黑" panose="020B0503020204020204" pitchFamily="34" charset="-122"/>
              </a:rPr>
              <a:t>-</a:t>
            </a:r>
            <a:r>
              <a:rPr lang="zh-CN" altLang="zh-CN" sz="2200" dirty="0">
                <a:latin typeface="微软雅黑" panose="020B0503020204020204" pitchFamily="34" charset="-122"/>
                <a:ea typeface="微软雅黑" panose="020B0503020204020204" pitchFamily="34" charset="-122"/>
              </a:rPr>
              <a:t>存货</a:t>
            </a:r>
            <a:r>
              <a:rPr lang="en-US" altLang="zh-CN" sz="2200" dirty="0">
                <a:latin typeface="微软雅黑" panose="020B0503020204020204" pitchFamily="34" charset="-122"/>
                <a:ea typeface="微软雅黑" panose="020B0503020204020204" pitchFamily="34" charset="-122"/>
              </a:rPr>
              <a:t>-</a:t>
            </a:r>
            <a:r>
              <a:rPr lang="zh-CN" altLang="zh-CN" sz="2200" dirty="0">
                <a:latin typeface="微软雅黑" panose="020B0503020204020204" pitchFamily="34" charset="-122"/>
                <a:ea typeface="微软雅黑" panose="020B0503020204020204" pitchFamily="34" charset="-122"/>
              </a:rPr>
              <a:t>预付账款</a:t>
            </a:r>
            <a:r>
              <a:rPr lang="en-US" altLang="zh-CN" sz="2200" dirty="0">
                <a:latin typeface="微软雅黑" panose="020B0503020204020204" pitchFamily="34" charset="-122"/>
                <a:ea typeface="微软雅黑" panose="020B0503020204020204" pitchFamily="34" charset="-122"/>
              </a:rPr>
              <a:t>-1</a:t>
            </a:r>
            <a:r>
              <a:rPr lang="zh-CN" altLang="zh-CN" sz="2200" dirty="0">
                <a:latin typeface="微软雅黑" panose="020B0503020204020204" pitchFamily="34" charset="-122"/>
                <a:ea typeface="微软雅黑" panose="020B0503020204020204" pitchFamily="34" charset="-122"/>
              </a:rPr>
              <a:t>年内到期的非流动资产</a:t>
            </a:r>
            <a:r>
              <a:rPr lang="en-US" altLang="zh-CN" sz="2200" dirty="0">
                <a:latin typeface="微软雅黑" panose="020B0503020204020204" pitchFamily="34" charset="-122"/>
                <a:ea typeface="微软雅黑" panose="020B0503020204020204" pitchFamily="34" charset="-122"/>
              </a:rPr>
              <a:t>-</a:t>
            </a:r>
            <a:r>
              <a:rPr lang="zh-CN" altLang="zh-CN" sz="2200" dirty="0">
                <a:latin typeface="微软雅黑" panose="020B0503020204020204" pitchFamily="34" charset="-122"/>
                <a:ea typeface="微软雅黑" panose="020B0503020204020204" pitchFamily="34" charset="-122"/>
              </a:rPr>
              <a:t>其他流动资产</a:t>
            </a:r>
            <a:endParaRPr lang="zh-CN" altLang="zh-CN" sz="2200" dirty="0">
              <a:latin typeface="微软雅黑" panose="020B0503020204020204" pitchFamily="34" charset="-122"/>
              <a:ea typeface="微软雅黑" panose="020B0503020204020204" pitchFamily="34" charset="-122"/>
            </a:endParaRPr>
          </a:p>
          <a:p>
            <a:pPr>
              <a:lnSpc>
                <a:spcPct val="150000"/>
              </a:lnSpc>
            </a:pPr>
            <a:r>
              <a:rPr lang="zh-CN" altLang="zh-CN" sz="2200" dirty="0">
                <a:latin typeface="微软雅黑" panose="020B0503020204020204" pitchFamily="34" charset="-122"/>
                <a:ea typeface="微软雅黑" panose="020B0503020204020204" pitchFamily="34" charset="-122"/>
              </a:rPr>
              <a:t>注：报表中如有应收利息、应收股利和其他应收款项目，可视情况归入速动资产项目。</a:t>
            </a:r>
            <a:endParaRPr lang="zh-CN" altLang="zh-CN" sz="2200" dirty="0">
              <a:latin typeface="微软雅黑" panose="020B0503020204020204" pitchFamily="34" charset="-122"/>
              <a:ea typeface="微软雅黑" panose="020B0503020204020204" pitchFamily="34" charset="-122"/>
            </a:endParaRPr>
          </a:p>
        </p:txBody>
      </p:sp>
      <p:sp>
        <p:nvSpPr>
          <p:cNvPr id="2" name="矩形 1"/>
          <p:cNvSpPr/>
          <p:nvPr/>
        </p:nvSpPr>
        <p:spPr>
          <a:xfrm>
            <a:off x="5835162" y="1573746"/>
            <a:ext cx="6096000" cy="1172629"/>
          </a:xfrm>
          <a:prstGeom prst="rect">
            <a:avLst/>
          </a:prstGeom>
        </p:spPr>
        <p:txBody>
          <a:bodyPr>
            <a:spAutoFit/>
          </a:bodyPr>
          <a:lstStyle/>
          <a:p>
            <a:pPr>
              <a:lnSpc>
                <a:spcPct val="90000"/>
              </a:lnSpc>
            </a:pPr>
            <a:r>
              <a:rPr lang="zh-CN" altLang="en-US" b="1" dirty="0">
                <a:latin typeface="宋体" panose="02010600030101010101" pitchFamily="2" charset="-122"/>
              </a:rPr>
              <a:t>实践中一般是将存货从流动资产中剔除得到速动资产。这是由于在流动资产中存货的变现速度最慢；</a:t>
            </a:r>
            <a:r>
              <a:rPr lang="zh-CN" altLang="en-US" b="1" dirty="0"/>
              <a:t>有些存货可能滞销，无法变现。存货估价还存在着成本与合理市价相差悬殊的 问题。</a:t>
            </a:r>
            <a:r>
              <a:rPr lang="zh-CN" altLang="en-US" sz="2400" dirty="0"/>
              <a:t> </a:t>
            </a:r>
            <a:endParaRPr lang="zh-CN" altLang="en-US" sz="20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 fill="hold"/>
                                        <p:tgtEl>
                                          <p:spTgt spid="17"/>
                                        </p:tgtEl>
                                        <p:attrNameLst>
                                          <p:attrName>ppt_w</p:attrName>
                                        </p:attrNameLst>
                                      </p:cBhvr>
                                      <p:tavLst>
                                        <p:tav tm="0">
                                          <p:val>
                                            <p:fltVal val="0"/>
                                          </p:val>
                                        </p:tav>
                                        <p:tav tm="100000">
                                          <p:val>
                                            <p:strVal val="#ppt_w"/>
                                          </p:val>
                                        </p:tav>
                                      </p:tavLst>
                                    </p:anim>
                                    <p:anim calcmode="lin" valueType="num">
                                      <p:cBhvr>
                                        <p:cTn id="16" dur="100" fill="hold"/>
                                        <p:tgtEl>
                                          <p:spTgt spid="17"/>
                                        </p:tgtEl>
                                        <p:attrNameLst>
                                          <p:attrName>ppt_h</p:attrName>
                                        </p:attrNameLst>
                                      </p:cBhvr>
                                      <p:tavLst>
                                        <p:tav tm="0">
                                          <p:val>
                                            <p:fltVal val="0"/>
                                          </p:val>
                                        </p:tav>
                                        <p:tav tm="100000">
                                          <p:val>
                                            <p:strVal val="#ppt_h"/>
                                          </p:val>
                                        </p:tav>
                                      </p:tavLst>
                                    </p:anim>
                                    <p:animEffect transition="in" filter="fade">
                                      <p:cBhvr>
                                        <p:cTn id="17" dur="1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 fill="hold"/>
                                        <p:tgtEl>
                                          <p:spTgt spid="18"/>
                                        </p:tgtEl>
                                        <p:attrNameLst>
                                          <p:attrName>ppt_w</p:attrName>
                                        </p:attrNameLst>
                                      </p:cBhvr>
                                      <p:tavLst>
                                        <p:tav tm="0">
                                          <p:val>
                                            <p:fltVal val="0"/>
                                          </p:val>
                                        </p:tav>
                                        <p:tav tm="100000">
                                          <p:val>
                                            <p:strVal val="#ppt_w"/>
                                          </p:val>
                                        </p:tav>
                                      </p:tavLst>
                                    </p:anim>
                                    <p:anim calcmode="lin" valueType="num">
                                      <p:cBhvr>
                                        <p:cTn id="22" dur="100" fill="hold"/>
                                        <p:tgtEl>
                                          <p:spTgt spid="18"/>
                                        </p:tgtEl>
                                        <p:attrNameLst>
                                          <p:attrName>ppt_h</p:attrName>
                                        </p:attrNameLst>
                                      </p:cBhvr>
                                      <p:tavLst>
                                        <p:tav tm="0">
                                          <p:val>
                                            <p:fltVal val="0"/>
                                          </p:val>
                                        </p:tav>
                                        <p:tav tm="100000">
                                          <p:val>
                                            <p:strVal val="#ppt_h"/>
                                          </p:val>
                                        </p:tav>
                                      </p:tavLst>
                                    </p:anim>
                                    <p:animEffect transition="in" filter="fade">
                                      <p:cBhvr>
                                        <p:cTn id="23" dur="1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 fill="hold"/>
                                        <p:tgtEl>
                                          <p:spTgt spid="19"/>
                                        </p:tgtEl>
                                        <p:attrNameLst>
                                          <p:attrName>ppt_w</p:attrName>
                                        </p:attrNameLst>
                                      </p:cBhvr>
                                      <p:tavLst>
                                        <p:tav tm="0">
                                          <p:val>
                                            <p:fltVal val="0"/>
                                          </p:val>
                                        </p:tav>
                                        <p:tav tm="100000">
                                          <p:val>
                                            <p:strVal val="#ppt_w"/>
                                          </p:val>
                                        </p:tav>
                                      </p:tavLst>
                                    </p:anim>
                                    <p:anim calcmode="lin" valueType="num">
                                      <p:cBhvr>
                                        <p:cTn id="28" dur="100" fill="hold"/>
                                        <p:tgtEl>
                                          <p:spTgt spid="19"/>
                                        </p:tgtEl>
                                        <p:attrNameLst>
                                          <p:attrName>ppt_h</p:attrName>
                                        </p:attrNameLst>
                                      </p:cBhvr>
                                      <p:tavLst>
                                        <p:tav tm="0">
                                          <p:val>
                                            <p:fltVal val="0"/>
                                          </p:val>
                                        </p:tav>
                                        <p:tav tm="100000">
                                          <p:val>
                                            <p:strVal val="#ppt_h"/>
                                          </p:val>
                                        </p:tav>
                                      </p:tavLst>
                                    </p:anim>
                                    <p:animEffect transition="in" filter="fade">
                                      <p:cBhvr>
                                        <p:cTn id="29"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390653" y="404813"/>
            <a:ext cx="9986433" cy="647700"/>
          </a:xfrm>
        </p:spPr>
        <p:txBody>
          <a:bodyPr/>
          <a:lstStyle/>
          <a:p>
            <a:pPr eaLnBrk="1" hangingPunct="1"/>
            <a:r>
              <a:rPr lang="zh-CN" altLang="en-US" sz="3200" b="1"/>
              <a:t>速动比率分析要点</a:t>
            </a:r>
            <a:endParaRPr lang="zh-CN" altLang="en-US" sz="3200" b="1"/>
          </a:p>
        </p:txBody>
      </p:sp>
      <p:sp>
        <p:nvSpPr>
          <p:cNvPr id="17411" name="Rectangle 3"/>
          <p:cNvSpPr>
            <a:spLocks noGrp="1" noRot="1" noChangeArrowheads="1"/>
          </p:cNvSpPr>
          <p:nvPr>
            <p:ph type="body" idx="1"/>
          </p:nvPr>
        </p:nvSpPr>
        <p:spPr>
          <a:xfrm>
            <a:off x="431800" y="1268416"/>
            <a:ext cx="11379200" cy="4033346"/>
          </a:xfrm>
        </p:spPr>
        <p:txBody>
          <a:bodyPr/>
          <a:lstStyle/>
          <a:p>
            <a:pPr marL="609600" indent="-609600" eaLnBrk="1" hangingPunct="1">
              <a:lnSpc>
                <a:spcPct val="130000"/>
              </a:lnSpc>
              <a:buFont typeface="Wingdings 2" panose="05020102010507070707" pitchFamily="18" charset="2"/>
              <a:buNone/>
            </a:pPr>
            <a:r>
              <a:rPr lang="en-US" altLang="zh-CN" sz="2400" b="1" dirty="0"/>
              <a:t>①</a:t>
            </a:r>
            <a:r>
              <a:rPr lang="zh-CN" altLang="en-US" sz="2400" b="1" dirty="0"/>
              <a:t>指标值越高</a:t>
            </a:r>
            <a:r>
              <a:rPr lang="zh-CN" altLang="en-US" sz="2400" b="1" dirty="0">
                <a:latin typeface="宋体" panose="02010600030101010101" pitchFamily="2" charset="-122"/>
              </a:rPr>
              <a:t>，偿债能力越强，但应视不同行业具体而定，</a:t>
            </a:r>
            <a:r>
              <a:rPr lang="zh-CN" altLang="en-US" sz="2400" b="1" dirty="0"/>
              <a:t>一般认为在</a:t>
            </a:r>
            <a:r>
              <a:rPr lang="en-US" altLang="zh-CN" sz="2400" b="1" dirty="0"/>
              <a:t>1</a:t>
            </a:r>
            <a:r>
              <a:rPr lang="zh-CN" altLang="en-US" sz="2400" b="1" dirty="0"/>
              <a:t>左右比较合</a:t>
            </a:r>
            <a:endParaRPr lang="en-US" altLang="zh-CN" sz="2400" b="1" dirty="0"/>
          </a:p>
          <a:p>
            <a:pPr marL="609600" indent="-609600" eaLnBrk="1" hangingPunct="1">
              <a:lnSpc>
                <a:spcPct val="130000"/>
              </a:lnSpc>
              <a:buFont typeface="Wingdings 2" panose="05020102010507070707" pitchFamily="18" charset="2"/>
              <a:buNone/>
            </a:pPr>
            <a:r>
              <a:rPr lang="zh-CN" altLang="en-US" sz="2400" b="1" dirty="0"/>
              <a:t>理</a:t>
            </a:r>
            <a:r>
              <a:rPr lang="zh-CN" altLang="en-US" sz="2400" dirty="0"/>
              <a:t> 。</a:t>
            </a:r>
            <a:endParaRPr lang="zh-CN" altLang="en-US" sz="2400" b="1" dirty="0">
              <a:latin typeface="宋体" panose="02010600030101010101" pitchFamily="2" charset="-122"/>
            </a:endParaRPr>
          </a:p>
          <a:p>
            <a:pPr marL="609600" indent="-609600" eaLnBrk="1" hangingPunct="1">
              <a:lnSpc>
                <a:spcPct val="130000"/>
              </a:lnSpc>
              <a:buFont typeface="Wingdings 2" panose="05020102010507070707" pitchFamily="18" charset="2"/>
              <a:buNone/>
            </a:pPr>
            <a:r>
              <a:rPr lang="zh-CN" altLang="en-US" sz="2400" b="1" dirty="0"/>
              <a:t>②尽管</a:t>
            </a:r>
            <a:r>
              <a:rPr lang="zh-CN" altLang="en-US" sz="2400" b="1" dirty="0">
                <a:solidFill>
                  <a:schemeClr val="folHlink"/>
                </a:solidFill>
              </a:rPr>
              <a:t>速动资产</a:t>
            </a:r>
            <a:r>
              <a:rPr lang="zh-CN" altLang="en-US" sz="2400" b="1" dirty="0"/>
              <a:t>变现能力较强，但速动资产仍不等于企业的现时支付能力。</a:t>
            </a:r>
            <a:endParaRPr lang="zh-CN" altLang="en-US" sz="2400" b="1" dirty="0"/>
          </a:p>
          <a:p>
            <a:pPr marL="0" indent="0" eaLnBrk="1" hangingPunct="1">
              <a:lnSpc>
                <a:spcPct val="130000"/>
              </a:lnSpc>
              <a:buNone/>
            </a:pPr>
            <a:r>
              <a:rPr lang="zh-CN" altLang="en-US" sz="2000" b="1" dirty="0"/>
              <a:t>         速动资产中包含了流动性较差的应收账款，使速动比率所反映的偿债能力受到影响。因此，应收账款的变现能力是影响速动比率的重要因素，在分析时可结合应 收账款周转率、坏账准备计提政策等因素一起考虑。</a:t>
            </a:r>
            <a:r>
              <a:rPr lang="zh-CN" altLang="en-US" sz="2400" dirty="0"/>
              <a:t> </a:t>
            </a:r>
            <a:endParaRPr lang="zh-CN" altLang="en-US" sz="2400" b="1" dirty="0">
              <a:latin typeface="宋体" panose="02010600030101010101" pitchFamily="2" charset="-122"/>
            </a:endParaRPr>
          </a:p>
          <a:p>
            <a:pPr marL="609600" indent="-609600" eaLnBrk="1" hangingPunct="1">
              <a:lnSpc>
                <a:spcPct val="130000"/>
              </a:lnSpc>
              <a:buFont typeface="Wingdings 2" panose="05020102010507070707" pitchFamily="18" charset="2"/>
              <a:buNone/>
            </a:pPr>
            <a:r>
              <a:rPr lang="zh-CN" altLang="en-US" sz="2400" b="1" dirty="0"/>
              <a:t>③</a:t>
            </a:r>
            <a:r>
              <a:rPr lang="zh-CN" altLang="en-US" sz="2400" b="1" dirty="0">
                <a:latin typeface="宋体" panose="02010600030101010101" pitchFamily="2" charset="-122"/>
              </a:rPr>
              <a:t>通常速动比率也是一个静态指标，易被操纵。</a:t>
            </a:r>
            <a:endParaRPr lang="zh-CN" altLang="en-US" sz="2400" b="1" dirty="0">
              <a:latin typeface="宋体" panose="02010600030101010101" pitchFamily="2"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7177"/>
          <p:cNvSpPr/>
          <p:nvPr/>
        </p:nvSpPr>
        <p:spPr>
          <a:xfrm>
            <a:off x="4059570" y="296863"/>
            <a:ext cx="3837909" cy="584775"/>
          </a:xfrm>
          <a:prstGeom prst="rect">
            <a:avLst/>
          </a:prstGeom>
          <a:noFill/>
          <a:ln w="9525">
            <a:noFill/>
          </a:ln>
        </p:spPr>
        <p:txBody>
          <a:bodyPr wrap="none">
            <a:spAutoFit/>
          </a:bodyPr>
          <a:lstStyle/>
          <a:p>
            <a:pPr algn="ctr"/>
            <a:r>
              <a:rPr lang="en-US" altLang="en-US" sz="3200" b="1" dirty="0">
                <a:latin typeface="微软雅黑" panose="020B0503020204020204" pitchFamily="34" charset="-122"/>
                <a:ea typeface="微软雅黑" panose="020B0503020204020204" pitchFamily="34" charset="-122"/>
              </a:rPr>
              <a:t>1.短期偿债能力分析</a:t>
            </a:r>
            <a:endParaRPr lang="en-US" altLang="en-US" sz="32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16" name="矩形 1"/>
          <p:cNvSpPr/>
          <p:nvPr/>
        </p:nvSpPr>
        <p:spPr>
          <a:xfrm>
            <a:off x="1004888" y="1316038"/>
            <a:ext cx="3208337" cy="738187"/>
          </a:xfrm>
          <a:prstGeom prst="rect">
            <a:avLst/>
          </a:prstGeom>
          <a:noFill/>
          <a:ln w="9525">
            <a:noFill/>
          </a:ln>
        </p:spPr>
        <p:txBody>
          <a:bodyPr>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）现金比率</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1004888" y="3851593"/>
            <a:ext cx="9450387" cy="1168400"/>
          </a:xfrm>
          <a:prstGeom prst="rect">
            <a:avLst/>
          </a:prstGeom>
          <a:noFill/>
          <a:ln w="9525" cap="flat" cmpd="sng">
            <a:solidFill>
              <a:srgbClr val="0070C0"/>
            </a:solidFill>
            <a:prstDash val="solid"/>
            <a:miter/>
            <a:headEnd type="none" w="med" len="med"/>
            <a:tailEnd type="none" w="med" len="med"/>
          </a:ln>
        </p:spPr>
        <p:txBody>
          <a:bodyPr>
            <a:spAutoFit/>
          </a:bodyPr>
          <a:lstStyle/>
          <a:p>
            <a:pPr marL="457200" indent="-457200">
              <a:lnSpc>
                <a:spcPct val="125000"/>
              </a:lnSpc>
              <a:buFont typeface="Wingdings" panose="05000000000000000000" pitchFamily="2" charset="2"/>
              <a:buChar char="u"/>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rPr>
              <a:t>现金比率最能反映企业直接偿付流动负债的能力。现金比率一般认为</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20%</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rPr>
              <a:t>以上为好。</a:t>
            </a:r>
            <a:endParaRPr lang="en-US" altLang="zh-CN"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val 52"/>
          <p:cNvSpPr/>
          <p:nvPr/>
        </p:nvSpPr>
        <p:spPr>
          <a:xfrm>
            <a:off x="1833563" y="2632075"/>
            <a:ext cx="200025" cy="2016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8" name="Oval 61"/>
          <p:cNvSpPr/>
          <p:nvPr/>
        </p:nvSpPr>
        <p:spPr>
          <a:xfrm>
            <a:off x="1312863" y="2254250"/>
            <a:ext cx="492125" cy="492125"/>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66"/>
              </a:solidFill>
              <a:effectLst/>
              <a:uLnTx/>
              <a:uFillTx/>
              <a:latin typeface="Calibri" panose="020F0502020204030204"/>
              <a:ea typeface="+mn-ea"/>
              <a:cs typeface="+mn-cs"/>
            </a:endParaRPr>
          </a:p>
        </p:txBody>
      </p:sp>
      <p:sp>
        <p:nvSpPr>
          <p:cNvPr id="19" name="Oval 64"/>
          <p:cNvSpPr/>
          <p:nvPr/>
        </p:nvSpPr>
        <p:spPr>
          <a:xfrm>
            <a:off x="1055688" y="2419350"/>
            <a:ext cx="188913" cy="1889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3321" name="Rectangle 2"/>
          <p:cNvSpPr/>
          <p:nvPr/>
        </p:nvSpPr>
        <p:spPr>
          <a:xfrm>
            <a:off x="0" y="0"/>
            <a:ext cx="12192000" cy="0"/>
          </a:xfrm>
          <a:prstGeom prst="rect">
            <a:avLst/>
          </a:prstGeom>
          <a:noFill/>
          <a:ln w="9525">
            <a:noFill/>
          </a:ln>
        </p:spPr>
        <p:txBody>
          <a:bodyPr wrap="none" anchor="ctr">
            <a:spAutoFit/>
          </a:bodyPr>
          <a:lstStyle/>
          <a:p>
            <a:endParaRPr lang="zh-CN" altLang="en-US" dirty="0">
              <a:latin typeface="Calibri" panose="020F0502020204030204" pitchFamily="34" charset="0"/>
            </a:endParaRPr>
          </a:p>
        </p:txBody>
      </p:sp>
      <p:sp>
        <p:nvSpPr>
          <p:cNvPr id="13322" name="Rectangle 4"/>
          <p:cNvSpPr/>
          <p:nvPr/>
        </p:nvSpPr>
        <p:spPr>
          <a:xfrm>
            <a:off x="0" y="0"/>
            <a:ext cx="12192000" cy="0"/>
          </a:xfrm>
          <a:prstGeom prst="rect">
            <a:avLst/>
          </a:prstGeom>
          <a:noFill/>
          <a:ln w="9525">
            <a:noFill/>
          </a:ln>
        </p:spPr>
        <p:txBody>
          <a:bodyPr wrap="none" anchor="ctr">
            <a:spAutoFit/>
          </a:bodyPr>
          <a:lstStyle/>
          <a:p>
            <a:endParaRPr lang="zh-CN" altLang="en-US" dirty="0">
              <a:latin typeface="Calibri" panose="020F0502020204030204" pitchFamily="34" charset="0"/>
            </a:endParaRPr>
          </a:p>
        </p:txBody>
      </p:sp>
      <p:graphicFrame>
        <p:nvGraphicFramePr>
          <p:cNvPr id="13323" name="对象 8"/>
          <p:cNvGraphicFramePr>
            <a:graphicFrameLocks noChangeAspect="1"/>
          </p:cNvGraphicFramePr>
          <p:nvPr/>
        </p:nvGraphicFramePr>
        <p:xfrm>
          <a:off x="2189480" y="2419350"/>
          <a:ext cx="6427470" cy="1076325"/>
        </p:xfrm>
        <a:graphic>
          <a:graphicData uri="http://schemas.openxmlformats.org/presentationml/2006/ole">
            <mc:AlternateContent xmlns:mc="http://schemas.openxmlformats.org/markup-compatibility/2006">
              <mc:Choice xmlns:v="urn:schemas-microsoft-com:vml" Requires="v">
                <p:oleObj spid="_x0000_s12301" name="" r:id="rId1" imgW="1877695" imgH="317500" progId="Equation.DSMT4">
                  <p:embed/>
                </p:oleObj>
              </mc:Choice>
              <mc:Fallback>
                <p:oleObj name="" r:id="rId1" imgW="1877695" imgH="317500" progId="Equation.DSMT4">
                  <p:embed/>
                  <p:pic>
                    <p:nvPicPr>
                      <p:cNvPr id="0" name="图片 12300"/>
                      <p:cNvPicPr/>
                      <p:nvPr/>
                    </p:nvPicPr>
                    <p:blipFill>
                      <a:blip r:embed="rId2"/>
                      <a:stretch>
                        <a:fillRect/>
                      </a:stretch>
                    </p:blipFill>
                    <p:spPr>
                      <a:xfrm>
                        <a:off x="2189480" y="2419350"/>
                        <a:ext cx="6427470" cy="107632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 fill="hold"/>
                                        <p:tgtEl>
                                          <p:spTgt spid="17"/>
                                        </p:tgtEl>
                                        <p:attrNameLst>
                                          <p:attrName>ppt_w</p:attrName>
                                        </p:attrNameLst>
                                      </p:cBhvr>
                                      <p:tavLst>
                                        <p:tav tm="0">
                                          <p:val>
                                            <p:fltVal val="0"/>
                                          </p:val>
                                        </p:tav>
                                        <p:tav tm="100000">
                                          <p:val>
                                            <p:strVal val="#ppt_w"/>
                                          </p:val>
                                        </p:tav>
                                      </p:tavLst>
                                    </p:anim>
                                    <p:anim calcmode="lin" valueType="num">
                                      <p:cBhvr>
                                        <p:cTn id="16" dur="100" fill="hold"/>
                                        <p:tgtEl>
                                          <p:spTgt spid="17"/>
                                        </p:tgtEl>
                                        <p:attrNameLst>
                                          <p:attrName>ppt_h</p:attrName>
                                        </p:attrNameLst>
                                      </p:cBhvr>
                                      <p:tavLst>
                                        <p:tav tm="0">
                                          <p:val>
                                            <p:fltVal val="0"/>
                                          </p:val>
                                        </p:tav>
                                        <p:tav tm="100000">
                                          <p:val>
                                            <p:strVal val="#ppt_h"/>
                                          </p:val>
                                        </p:tav>
                                      </p:tavLst>
                                    </p:anim>
                                    <p:animEffect transition="in" filter="fade">
                                      <p:cBhvr>
                                        <p:cTn id="17" dur="1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 fill="hold"/>
                                        <p:tgtEl>
                                          <p:spTgt spid="18"/>
                                        </p:tgtEl>
                                        <p:attrNameLst>
                                          <p:attrName>ppt_w</p:attrName>
                                        </p:attrNameLst>
                                      </p:cBhvr>
                                      <p:tavLst>
                                        <p:tav tm="0">
                                          <p:val>
                                            <p:fltVal val="0"/>
                                          </p:val>
                                        </p:tav>
                                        <p:tav tm="100000">
                                          <p:val>
                                            <p:strVal val="#ppt_w"/>
                                          </p:val>
                                        </p:tav>
                                      </p:tavLst>
                                    </p:anim>
                                    <p:anim calcmode="lin" valueType="num">
                                      <p:cBhvr>
                                        <p:cTn id="22" dur="100" fill="hold"/>
                                        <p:tgtEl>
                                          <p:spTgt spid="18"/>
                                        </p:tgtEl>
                                        <p:attrNameLst>
                                          <p:attrName>ppt_h</p:attrName>
                                        </p:attrNameLst>
                                      </p:cBhvr>
                                      <p:tavLst>
                                        <p:tav tm="0">
                                          <p:val>
                                            <p:fltVal val="0"/>
                                          </p:val>
                                        </p:tav>
                                        <p:tav tm="100000">
                                          <p:val>
                                            <p:strVal val="#ppt_h"/>
                                          </p:val>
                                        </p:tav>
                                      </p:tavLst>
                                    </p:anim>
                                    <p:animEffect transition="in" filter="fade">
                                      <p:cBhvr>
                                        <p:cTn id="23" dur="1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 fill="hold"/>
                                        <p:tgtEl>
                                          <p:spTgt spid="19"/>
                                        </p:tgtEl>
                                        <p:attrNameLst>
                                          <p:attrName>ppt_w</p:attrName>
                                        </p:attrNameLst>
                                      </p:cBhvr>
                                      <p:tavLst>
                                        <p:tav tm="0">
                                          <p:val>
                                            <p:fltVal val="0"/>
                                          </p:val>
                                        </p:tav>
                                        <p:tav tm="100000">
                                          <p:val>
                                            <p:strVal val="#ppt_w"/>
                                          </p:val>
                                        </p:tav>
                                      </p:tavLst>
                                    </p:anim>
                                    <p:anim calcmode="lin" valueType="num">
                                      <p:cBhvr>
                                        <p:cTn id="28" dur="100" fill="hold"/>
                                        <p:tgtEl>
                                          <p:spTgt spid="19"/>
                                        </p:tgtEl>
                                        <p:attrNameLst>
                                          <p:attrName>ppt_h</p:attrName>
                                        </p:attrNameLst>
                                      </p:cBhvr>
                                      <p:tavLst>
                                        <p:tav tm="0">
                                          <p:val>
                                            <p:fltVal val="0"/>
                                          </p:val>
                                        </p:tav>
                                        <p:tav tm="100000">
                                          <p:val>
                                            <p:strVal val="#ppt_h"/>
                                          </p:val>
                                        </p:tav>
                                      </p:tavLst>
                                    </p:anim>
                                    <p:animEffect transition="in" filter="fade">
                                      <p:cBhvr>
                                        <p:cTn id="29"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158826" y="1345225"/>
          <a:ext cx="9464040" cy="2558828"/>
        </p:xfrm>
        <a:graphic>
          <a:graphicData uri="http://schemas.openxmlformats.org/drawingml/2006/table">
            <a:tbl>
              <a:tblPr firstRow="1" firstCol="1" bandRow="1"/>
              <a:tblGrid>
                <a:gridCol w="1891838"/>
                <a:gridCol w="7572202"/>
              </a:tblGrid>
              <a:tr h="1539272">
                <a:tc>
                  <a:txBody>
                    <a:bodyPr/>
                    <a:lstStyle/>
                    <a:p>
                      <a:pPr algn="ctr">
                        <a:lnSpc>
                          <a:spcPct val="115000"/>
                        </a:lnSpc>
                      </a:pPr>
                      <a:r>
                        <a:rPr lang="zh-CN" sz="28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影响短期偿债能力因素</a:t>
                      </a:r>
                      <a:endParaRPr lang="zh-CN" sz="2800" dirty="0">
                        <a:effectLst/>
                        <a:latin typeface="Times New Roman" panose="02020603050405020304" pitchFamily="18" charset="0"/>
                        <a:ea typeface="宋体" panose="02010600030101010101" pitchFamily="2" charset="-122"/>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zh-CN" sz="28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增强偿债能力：可动用的银行授信额度；可以快速变现的非流动资产；良好的偿债声誉；</a:t>
                      </a:r>
                      <a:endParaRPr lang="zh-CN" sz="2800" dirty="0">
                        <a:effectLst/>
                        <a:latin typeface="Times New Roman" panose="02020603050405020304" pitchFamily="18" charset="0"/>
                        <a:ea typeface="宋体" panose="02010600030101010101" pitchFamily="2" charset="-122"/>
                      </a:endParaRPr>
                    </a:p>
                    <a:p>
                      <a:pPr>
                        <a:lnSpc>
                          <a:spcPct val="115000"/>
                        </a:lnSpc>
                      </a:pPr>
                      <a:r>
                        <a:rPr lang="zh-CN" sz="28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降低偿债能力：与担保有关的或有负债事项</a:t>
                      </a:r>
                      <a:endParaRPr lang="zh-CN" sz="2800" dirty="0">
                        <a:effectLst/>
                        <a:latin typeface="Times New Roman" panose="02020603050405020304" pitchFamily="18" charset="0"/>
                        <a:ea typeface="宋体" panose="02010600030101010101" pitchFamily="2" charset="-122"/>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930">
                <a:tc>
                  <a:txBody>
                    <a:bodyPr/>
                    <a:lstStyle/>
                    <a:p>
                      <a:pPr algn="ctr">
                        <a:lnSpc>
                          <a:spcPct val="115000"/>
                        </a:lnSpc>
                      </a:pPr>
                      <a:r>
                        <a:rPr lang="zh-CN" sz="28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影响长期偿债能力因素</a:t>
                      </a:r>
                      <a:endParaRPr lang="zh-CN" sz="2800" dirty="0">
                        <a:effectLst/>
                        <a:latin typeface="Times New Roman" panose="02020603050405020304" pitchFamily="18" charset="0"/>
                        <a:ea typeface="宋体" panose="02010600030101010101" pitchFamily="2" charset="-122"/>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zh-CN" sz="28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债务担保、未决诉讼</a:t>
                      </a:r>
                      <a:endParaRPr lang="zh-CN" sz="2800" dirty="0">
                        <a:effectLst/>
                        <a:latin typeface="Times New Roman" panose="02020603050405020304" pitchFamily="18" charset="0"/>
                        <a:ea typeface="宋体" panose="02010600030101010101" pitchFamily="2" charset="-122"/>
                      </a:endParaRPr>
                    </a:p>
                  </a:txBody>
                  <a:tcPr marL="19050" marR="19050" marT="19050" marB="190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nvGraphicFramePr>
        <p:xfrm>
          <a:off x="838200" y="4024375"/>
          <a:ext cx="10515600" cy="1962912"/>
        </p:xfrm>
        <a:graphic>
          <a:graphicData uri="http://schemas.openxmlformats.org/drawingml/2006/table">
            <a:tbl>
              <a:tblPr firstRow="1" firstCol="1" bandRow="1"/>
              <a:tblGrid>
                <a:gridCol w="10515600"/>
              </a:tblGrid>
              <a:tr h="0">
                <a:tc>
                  <a:txBody>
                    <a:bodyPr/>
                    <a:lstStyle/>
                    <a:p>
                      <a:pPr>
                        <a:lnSpc>
                          <a:spcPct val="115000"/>
                        </a:lnSpc>
                      </a:pPr>
                      <a:r>
                        <a:rPr lang="zh-CN" sz="105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r>
                        <a:rPr lang="zh-CN"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多选题</a:t>
                      </a:r>
                      <a:r>
                        <a:rPr lang="zh-CN" altLang="en-US"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某公司当年经营利润很多，却不能偿还当年债务，为查清原因，应检查的财务比率有（　）。</a:t>
                      </a:r>
                      <a:endParaRPr lang="zh-CN" sz="2800" dirty="0">
                        <a:effectLst/>
                        <a:latin typeface="Times New Roman" panose="02020603050405020304" pitchFamily="18" charset="0"/>
                        <a:ea typeface="宋体" panose="02010600030101010101" pitchFamily="2" charset="-122"/>
                      </a:endParaRPr>
                    </a:p>
                    <a:p>
                      <a:pPr>
                        <a:lnSpc>
                          <a:spcPct val="115000"/>
                        </a:lnSpc>
                      </a:pPr>
                      <a:r>
                        <a:rPr lang="zh-CN"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r>
                        <a:rPr lang="en-US"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a:t>
                      </a:r>
                      <a:r>
                        <a:rPr lang="zh-CN"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利息保障倍数</a:t>
                      </a:r>
                      <a:r>
                        <a:rPr lang="en-US"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B.</a:t>
                      </a:r>
                      <a:r>
                        <a:rPr lang="zh-CN"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流动比率</a:t>
                      </a:r>
                      <a:endParaRPr lang="zh-CN" sz="2800" dirty="0">
                        <a:effectLst/>
                        <a:latin typeface="Times New Roman" panose="02020603050405020304" pitchFamily="18" charset="0"/>
                        <a:ea typeface="宋体" panose="02010600030101010101" pitchFamily="2" charset="-122"/>
                      </a:endParaRPr>
                    </a:p>
                    <a:p>
                      <a:pPr>
                        <a:lnSpc>
                          <a:spcPct val="115000"/>
                        </a:lnSpc>
                      </a:pPr>
                      <a:r>
                        <a:rPr lang="zh-CN"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r>
                        <a:rPr lang="en-US"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C.</a:t>
                      </a:r>
                      <a:r>
                        <a:rPr lang="zh-CN"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存货周转率　</a:t>
                      </a:r>
                      <a:r>
                        <a:rPr lang="en-US" altLang="zh-CN"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r>
                        <a:rPr lang="en-US"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D.</a:t>
                      </a:r>
                      <a:r>
                        <a:rPr lang="zh-CN"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应收账款周转率</a:t>
                      </a:r>
                      <a:endParaRPr lang="zh-CN" sz="2800" dirty="0">
                        <a:effectLst/>
                        <a:latin typeface="Times New Roman" panose="02020603050405020304" pitchFamily="18" charset="0"/>
                        <a:ea typeface="宋体" panose="02010600030101010101" pitchFamily="2" charset="-122"/>
                      </a:endParaRPr>
                    </a:p>
                  </a:txBody>
                  <a:tcPr marL="0" marR="0" marT="0" marB="0" anchor="ctr">
                    <a:lnL>
                      <a:noFill/>
                    </a:lnL>
                    <a:lnR>
                      <a:noFill/>
                    </a:lnR>
                    <a:lnT>
                      <a:noFill/>
                    </a:lnT>
                    <a:lnB>
                      <a:noFill/>
                    </a:lnB>
                  </a:tcPr>
                </a:tc>
              </a:tr>
            </a:tbl>
          </a:graphicData>
        </a:graphic>
      </p:graphicFrame>
      <p:sp>
        <p:nvSpPr>
          <p:cNvPr id="6" name="Rectangle 1"/>
          <p:cNvSpPr>
            <a:spLocks noChangeArrowheads="1"/>
          </p:cNvSpPr>
          <p:nvPr/>
        </p:nvSpPr>
        <p:spPr bwMode="auto">
          <a:xfrm>
            <a:off x="1129678" y="498866"/>
            <a:ext cx="41344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2800" b="1" i="0" u="none" strike="noStrike" cap="none" normalizeH="0" baseline="0" dirty="0" smtClean="0">
                <a:ln>
                  <a:noFill/>
                </a:ln>
                <a:solidFill>
                  <a:srgbClr val="000000"/>
                </a:solidFill>
                <a:effectLst/>
                <a:latin typeface="Times New Roman" panose="02020603050405020304" pitchFamily="18" charset="0"/>
                <a:cs typeface="宋体" panose="02010600030101010101" pitchFamily="2" charset="-122"/>
              </a:rPr>
              <a:t>影响</a:t>
            </a:r>
            <a:r>
              <a:rPr kumimoji="0" lang="zh-CN" altLang="zh-CN" sz="2800" b="1" i="0" u="none" strike="noStrike" cap="none" normalizeH="0" baseline="0" dirty="0">
                <a:ln>
                  <a:noFill/>
                </a:ln>
                <a:solidFill>
                  <a:srgbClr val="000000"/>
                </a:solidFill>
                <a:effectLst/>
                <a:latin typeface="Times New Roman" panose="02020603050405020304" pitchFamily="18" charset="0"/>
                <a:cs typeface="宋体" panose="02010600030101010101" pitchFamily="2" charset="-122"/>
              </a:rPr>
              <a:t>偿债能力的其他</a:t>
            </a:r>
            <a:r>
              <a:rPr kumimoji="0" lang="zh-CN" altLang="zh-CN" sz="2800" b="1" i="0" u="none" strike="noStrike" cap="none" normalizeH="0" baseline="0" dirty="0" smtClean="0">
                <a:ln>
                  <a:noFill/>
                </a:ln>
                <a:solidFill>
                  <a:srgbClr val="000000"/>
                </a:solidFill>
                <a:effectLst/>
                <a:latin typeface="Times New Roman" panose="02020603050405020304" pitchFamily="18" charset="0"/>
                <a:cs typeface="宋体" panose="02010600030101010101" pitchFamily="2" charset="-122"/>
              </a:rPr>
              <a:t>因素</a:t>
            </a:r>
            <a:endParaRPr kumimoji="0" lang="zh-CN" altLang="zh-CN" sz="2800" b="1" i="0" u="none" strike="noStrike" cap="none" normalizeH="0" baseline="0" dirty="0">
              <a:ln>
                <a:noFill/>
              </a:ln>
              <a:solidFill>
                <a:schemeClr val="tx1"/>
              </a:solidFill>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3345" y="1825625"/>
            <a:ext cx="11333019" cy="4351338"/>
          </a:xfrm>
        </p:spPr>
        <p:txBody>
          <a:bodyPr/>
          <a:lstStyle/>
          <a:p>
            <a:pPr>
              <a:lnSpc>
                <a:spcPct val="115000"/>
              </a:lnSpc>
            </a:pPr>
            <a:r>
              <a:rPr lang="zh-CN" altLang="zh-CN"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『正确答案』</a:t>
            </a:r>
            <a:r>
              <a:rPr lang="en-US" altLang="zh-CN" sz="28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BCD</a:t>
            </a:r>
            <a:endParaRPr lang="zh-CN" altLang="zh-CN" sz="3600" dirty="0">
              <a:effectLst/>
              <a:latin typeface="Times New Roman" panose="02020603050405020304" pitchFamily="18" charset="0"/>
              <a:ea typeface="宋体" panose="02010600030101010101" pitchFamily="2" charset="-122"/>
            </a:endParaRPr>
          </a:p>
          <a:p>
            <a:r>
              <a:rPr lang="zh-CN" altLang="zh-CN" sz="2800" dirty="0">
                <a:solidFill>
                  <a:srgbClr val="000000"/>
                </a:solidFill>
                <a:effectLst/>
                <a:ea typeface="楷体" panose="02010609060101010101" pitchFamily="49" charset="-122"/>
                <a:cs typeface="宋体" panose="02010600030101010101" pitchFamily="2" charset="-122"/>
              </a:rPr>
              <a:t>『答案解析』不能偿还当年债务的主要原因是短期偿债能力不强，所以，选项</a:t>
            </a:r>
            <a:r>
              <a:rPr lang="en-US" altLang="zh-CN" sz="2800" dirty="0">
                <a:solidFill>
                  <a:srgbClr val="000000"/>
                </a:solidFill>
                <a:effectLst/>
                <a:ea typeface="楷体" panose="02010609060101010101" pitchFamily="49" charset="-122"/>
                <a:cs typeface="宋体" panose="02010600030101010101" pitchFamily="2" charset="-122"/>
              </a:rPr>
              <a:t>B</a:t>
            </a:r>
            <a:r>
              <a:rPr lang="zh-CN" altLang="zh-CN" sz="2800" dirty="0">
                <a:solidFill>
                  <a:srgbClr val="000000"/>
                </a:solidFill>
                <a:effectLst/>
                <a:ea typeface="楷体" panose="02010609060101010101" pitchFamily="49" charset="-122"/>
                <a:cs typeface="宋体" panose="02010600030101010101" pitchFamily="2" charset="-122"/>
              </a:rPr>
              <a:t>是答案；而存货周转率、应收账款周转率反映存货和应收账款的变现能力，影响企业短期偿债能力，所以选项</a:t>
            </a:r>
            <a:r>
              <a:rPr lang="en-US" altLang="zh-CN" sz="2800" dirty="0">
                <a:solidFill>
                  <a:srgbClr val="000000"/>
                </a:solidFill>
                <a:effectLst/>
                <a:ea typeface="楷体" panose="02010609060101010101" pitchFamily="49" charset="-122"/>
                <a:cs typeface="宋体" panose="02010600030101010101" pitchFamily="2" charset="-122"/>
              </a:rPr>
              <a:t>CD</a:t>
            </a:r>
            <a:r>
              <a:rPr lang="zh-CN" altLang="zh-CN" sz="2800" dirty="0">
                <a:solidFill>
                  <a:srgbClr val="000000"/>
                </a:solidFill>
                <a:effectLst/>
                <a:ea typeface="楷体" panose="02010609060101010101" pitchFamily="49" charset="-122"/>
                <a:cs typeface="宋体" panose="02010600030101010101" pitchFamily="2" charset="-122"/>
              </a:rPr>
              <a:t>也是答案；由于利息保障倍数反映的是长期偿债能力，所以，选项</a:t>
            </a:r>
            <a:r>
              <a:rPr lang="en-US" altLang="zh-CN" sz="2800" dirty="0">
                <a:solidFill>
                  <a:srgbClr val="000000"/>
                </a:solidFill>
                <a:effectLst/>
                <a:ea typeface="楷体" panose="02010609060101010101" pitchFamily="49" charset="-122"/>
                <a:cs typeface="宋体" panose="02010600030101010101" pitchFamily="2" charset="-122"/>
              </a:rPr>
              <a:t>A</a:t>
            </a:r>
            <a:r>
              <a:rPr lang="zh-CN" altLang="zh-CN" sz="2800" dirty="0">
                <a:solidFill>
                  <a:srgbClr val="000000"/>
                </a:solidFill>
                <a:effectLst/>
                <a:ea typeface="楷体" panose="02010609060101010101" pitchFamily="49" charset="-122"/>
                <a:cs typeface="宋体" panose="02010600030101010101" pitchFamily="2" charset="-122"/>
              </a:rPr>
              <a:t>不是答案。</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3784968" y="3807689"/>
            <a:ext cx="2020612" cy="2025531"/>
            <a:chOff x="1312099" y="2614471"/>
            <a:chExt cx="2020615" cy="2025531"/>
          </a:xfrm>
          <a:solidFill>
            <a:srgbClr val="3B79CE"/>
          </a:solidFill>
        </p:grpSpPr>
        <p:sp>
          <p:nvSpPr>
            <p:cNvPr id="11" name="Freeform 7"/>
            <p:cNvSpPr>
              <a:spLocks noEditPoints="1"/>
            </p:cNvSpPr>
            <p:nvPr/>
          </p:nvSpPr>
          <p:spPr bwMode="auto">
            <a:xfrm>
              <a:off x="1312099" y="2614471"/>
              <a:ext cx="2020615" cy="2025531"/>
            </a:xfrm>
            <a:custGeom>
              <a:avLst/>
              <a:gdLst>
                <a:gd name="T0" fmla="*/ 174 w 348"/>
                <a:gd name="T1" fmla="*/ 349 h 349"/>
                <a:gd name="T2" fmla="*/ 0 w 348"/>
                <a:gd name="T3" fmla="*/ 175 h 349"/>
                <a:gd name="T4" fmla="*/ 174 w 348"/>
                <a:gd name="T5" fmla="*/ 0 h 349"/>
                <a:gd name="T6" fmla="*/ 348 w 348"/>
                <a:gd name="T7" fmla="*/ 175 h 349"/>
                <a:gd name="T8" fmla="*/ 174 w 348"/>
                <a:gd name="T9" fmla="*/ 349 h 349"/>
                <a:gd name="T10" fmla="*/ 174 w 348"/>
                <a:gd name="T11" fmla="*/ 10 h 349"/>
                <a:gd name="T12" fmla="*/ 9 w 348"/>
                <a:gd name="T13" fmla="*/ 175 h 349"/>
                <a:gd name="T14" fmla="*/ 174 w 348"/>
                <a:gd name="T15" fmla="*/ 339 h 349"/>
                <a:gd name="T16" fmla="*/ 339 w 348"/>
                <a:gd name="T17" fmla="*/ 175 h 349"/>
                <a:gd name="T18" fmla="*/ 174 w 348"/>
                <a:gd name="T19"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349">
                  <a:moveTo>
                    <a:pt x="174" y="349"/>
                  </a:moveTo>
                  <a:cubicBezTo>
                    <a:pt x="78" y="349"/>
                    <a:pt x="0" y="270"/>
                    <a:pt x="0" y="175"/>
                  </a:cubicBezTo>
                  <a:cubicBezTo>
                    <a:pt x="0" y="79"/>
                    <a:pt x="78" y="0"/>
                    <a:pt x="174" y="0"/>
                  </a:cubicBezTo>
                  <a:cubicBezTo>
                    <a:pt x="270" y="0"/>
                    <a:pt x="348" y="79"/>
                    <a:pt x="348" y="175"/>
                  </a:cubicBezTo>
                  <a:cubicBezTo>
                    <a:pt x="348" y="270"/>
                    <a:pt x="270" y="349"/>
                    <a:pt x="174" y="349"/>
                  </a:cubicBezTo>
                  <a:close/>
                  <a:moveTo>
                    <a:pt x="174" y="10"/>
                  </a:moveTo>
                  <a:cubicBezTo>
                    <a:pt x="83" y="10"/>
                    <a:pt x="9" y="84"/>
                    <a:pt x="9" y="175"/>
                  </a:cubicBezTo>
                  <a:cubicBezTo>
                    <a:pt x="9" y="265"/>
                    <a:pt x="83" y="339"/>
                    <a:pt x="174" y="339"/>
                  </a:cubicBezTo>
                  <a:cubicBezTo>
                    <a:pt x="265" y="339"/>
                    <a:pt x="339" y="265"/>
                    <a:pt x="339" y="175"/>
                  </a:cubicBezTo>
                  <a:cubicBezTo>
                    <a:pt x="339" y="84"/>
                    <a:pt x="265" y="10"/>
                    <a:pt x="174" y="10"/>
                  </a:cubicBezTo>
                  <a:close/>
                </a:path>
              </a:pathLst>
            </a:custGeom>
            <a:grpFill/>
            <a:ln w="9525">
              <a:no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 name="Rectangle 8"/>
            <p:cNvSpPr>
              <a:spLocks noChangeArrowheads="1"/>
            </p:cNvSpPr>
            <p:nvPr/>
          </p:nvSpPr>
          <p:spPr bwMode="auto">
            <a:xfrm>
              <a:off x="2322407" y="2816041"/>
              <a:ext cx="12292" cy="233527"/>
            </a:xfrm>
            <a:prstGeom prst="rect">
              <a:avLst/>
            </a:prstGeom>
            <a:grpFill/>
            <a:ln w="9525">
              <a:noFill/>
              <a:miter lim="800000"/>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3" name="Rectangle 9"/>
            <p:cNvSpPr>
              <a:spLocks noChangeArrowheads="1"/>
            </p:cNvSpPr>
            <p:nvPr/>
          </p:nvSpPr>
          <p:spPr bwMode="auto">
            <a:xfrm>
              <a:off x="2322407" y="4187699"/>
              <a:ext cx="12292" cy="238443"/>
            </a:xfrm>
            <a:prstGeom prst="rect">
              <a:avLst/>
            </a:prstGeom>
            <a:grpFill/>
            <a:ln w="9525">
              <a:noFill/>
              <a:miter lim="800000"/>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4" name="Rectangle 10"/>
            <p:cNvSpPr>
              <a:spLocks noChangeArrowheads="1"/>
            </p:cNvSpPr>
            <p:nvPr/>
          </p:nvSpPr>
          <p:spPr bwMode="auto">
            <a:xfrm>
              <a:off x="1525960" y="3612487"/>
              <a:ext cx="238443" cy="12292"/>
            </a:xfrm>
            <a:prstGeom prst="rect">
              <a:avLst/>
            </a:prstGeom>
            <a:grpFill/>
            <a:ln w="9525">
              <a:noFill/>
              <a:miter lim="800000"/>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5" name="Freeform 12"/>
            <p:cNvSpPr/>
            <p:nvPr/>
          </p:nvSpPr>
          <p:spPr bwMode="auto">
            <a:xfrm>
              <a:off x="2637053" y="2914368"/>
              <a:ext cx="98327" cy="157323"/>
            </a:xfrm>
            <a:custGeom>
              <a:avLst/>
              <a:gdLst>
                <a:gd name="T0" fmla="*/ 4 w 40"/>
                <a:gd name="T1" fmla="*/ 64 h 64"/>
                <a:gd name="T2" fmla="*/ 0 w 40"/>
                <a:gd name="T3" fmla="*/ 60 h 64"/>
                <a:gd name="T4" fmla="*/ 35 w 40"/>
                <a:gd name="T5" fmla="*/ 0 h 64"/>
                <a:gd name="T6" fmla="*/ 40 w 40"/>
                <a:gd name="T7" fmla="*/ 3 h 64"/>
                <a:gd name="T8" fmla="*/ 4 w 40"/>
                <a:gd name="T9" fmla="*/ 64 h 64"/>
              </a:gdLst>
              <a:ahLst/>
              <a:cxnLst>
                <a:cxn ang="0">
                  <a:pos x="T0" y="T1"/>
                </a:cxn>
                <a:cxn ang="0">
                  <a:pos x="T2" y="T3"/>
                </a:cxn>
                <a:cxn ang="0">
                  <a:pos x="T4" y="T5"/>
                </a:cxn>
                <a:cxn ang="0">
                  <a:pos x="T6" y="T7"/>
                </a:cxn>
                <a:cxn ang="0">
                  <a:pos x="T8" y="T9"/>
                </a:cxn>
              </a:cxnLst>
              <a:rect l="0" t="0" r="r" b="b"/>
              <a:pathLst>
                <a:path w="40" h="64">
                  <a:moveTo>
                    <a:pt x="4" y="64"/>
                  </a:moveTo>
                  <a:lnTo>
                    <a:pt x="0" y="60"/>
                  </a:lnTo>
                  <a:lnTo>
                    <a:pt x="35" y="0"/>
                  </a:lnTo>
                  <a:lnTo>
                    <a:pt x="40" y="3"/>
                  </a:lnTo>
                  <a:lnTo>
                    <a:pt x="4" y="64"/>
                  </a:lnTo>
                  <a:close/>
                </a:path>
              </a:pathLst>
            </a:custGeom>
            <a:grpFill/>
            <a:ln w="9525">
              <a:no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6" name="Freeform 13"/>
            <p:cNvSpPr/>
            <p:nvPr/>
          </p:nvSpPr>
          <p:spPr bwMode="auto">
            <a:xfrm>
              <a:off x="2880411" y="3211807"/>
              <a:ext cx="149949" cy="93410"/>
            </a:xfrm>
            <a:custGeom>
              <a:avLst/>
              <a:gdLst>
                <a:gd name="T0" fmla="*/ 2 w 61"/>
                <a:gd name="T1" fmla="*/ 38 h 38"/>
                <a:gd name="T2" fmla="*/ 0 w 61"/>
                <a:gd name="T3" fmla="*/ 33 h 38"/>
                <a:gd name="T4" fmla="*/ 56 w 61"/>
                <a:gd name="T5" fmla="*/ 0 h 38"/>
                <a:gd name="T6" fmla="*/ 61 w 61"/>
                <a:gd name="T7" fmla="*/ 5 h 38"/>
                <a:gd name="T8" fmla="*/ 2 w 61"/>
                <a:gd name="T9" fmla="*/ 38 h 38"/>
              </a:gdLst>
              <a:ahLst/>
              <a:cxnLst>
                <a:cxn ang="0">
                  <a:pos x="T0" y="T1"/>
                </a:cxn>
                <a:cxn ang="0">
                  <a:pos x="T2" y="T3"/>
                </a:cxn>
                <a:cxn ang="0">
                  <a:pos x="T4" y="T5"/>
                </a:cxn>
                <a:cxn ang="0">
                  <a:pos x="T6" y="T7"/>
                </a:cxn>
                <a:cxn ang="0">
                  <a:pos x="T8" y="T9"/>
                </a:cxn>
              </a:cxnLst>
              <a:rect l="0" t="0" r="r" b="b"/>
              <a:pathLst>
                <a:path w="61" h="38">
                  <a:moveTo>
                    <a:pt x="2" y="38"/>
                  </a:moveTo>
                  <a:lnTo>
                    <a:pt x="0" y="33"/>
                  </a:lnTo>
                  <a:lnTo>
                    <a:pt x="56" y="0"/>
                  </a:lnTo>
                  <a:lnTo>
                    <a:pt x="61" y="5"/>
                  </a:lnTo>
                  <a:lnTo>
                    <a:pt x="2" y="38"/>
                  </a:lnTo>
                  <a:close/>
                </a:path>
              </a:pathLst>
            </a:custGeom>
            <a:grpFill/>
            <a:ln w="9525">
              <a:no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7" name="Freeform 14"/>
            <p:cNvSpPr/>
            <p:nvPr/>
          </p:nvSpPr>
          <p:spPr bwMode="auto">
            <a:xfrm>
              <a:off x="1916809" y="4170493"/>
              <a:ext cx="98327" cy="149949"/>
            </a:xfrm>
            <a:custGeom>
              <a:avLst/>
              <a:gdLst>
                <a:gd name="T0" fmla="*/ 4 w 40"/>
                <a:gd name="T1" fmla="*/ 61 h 61"/>
                <a:gd name="T2" fmla="*/ 0 w 40"/>
                <a:gd name="T3" fmla="*/ 56 h 61"/>
                <a:gd name="T4" fmla="*/ 35 w 40"/>
                <a:gd name="T5" fmla="*/ 0 h 61"/>
                <a:gd name="T6" fmla="*/ 40 w 40"/>
                <a:gd name="T7" fmla="*/ 2 h 61"/>
                <a:gd name="T8" fmla="*/ 4 w 40"/>
                <a:gd name="T9" fmla="*/ 61 h 61"/>
              </a:gdLst>
              <a:ahLst/>
              <a:cxnLst>
                <a:cxn ang="0">
                  <a:pos x="T0" y="T1"/>
                </a:cxn>
                <a:cxn ang="0">
                  <a:pos x="T2" y="T3"/>
                </a:cxn>
                <a:cxn ang="0">
                  <a:pos x="T4" y="T5"/>
                </a:cxn>
                <a:cxn ang="0">
                  <a:pos x="T6" y="T7"/>
                </a:cxn>
                <a:cxn ang="0">
                  <a:pos x="T8" y="T9"/>
                </a:cxn>
              </a:cxnLst>
              <a:rect l="0" t="0" r="r" b="b"/>
              <a:pathLst>
                <a:path w="40" h="61">
                  <a:moveTo>
                    <a:pt x="4" y="61"/>
                  </a:moveTo>
                  <a:lnTo>
                    <a:pt x="0" y="56"/>
                  </a:lnTo>
                  <a:lnTo>
                    <a:pt x="35" y="0"/>
                  </a:lnTo>
                  <a:lnTo>
                    <a:pt x="40" y="2"/>
                  </a:lnTo>
                  <a:lnTo>
                    <a:pt x="4" y="61"/>
                  </a:lnTo>
                  <a:close/>
                </a:path>
              </a:pathLst>
            </a:custGeom>
            <a:grpFill/>
            <a:ln w="9525">
              <a:no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 name="Freeform 15"/>
            <p:cNvSpPr/>
            <p:nvPr/>
          </p:nvSpPr>
          <p:spPr bwMode="auto">
            <a:xfrm>
              <a:off x="1631661" y="3932049"/>
              <a:ext cx="149949" cy="93410"/>
            </a:xfrm>
            <a:custGeom>
              <a:avLst/>
              <a:gdLst>
                <a:gd name="T0" fmla="*/ 2 w 61"/>
                <a:gd name="T1" fmla="*/ 38 h 38"/>
                <a:gd name="T2" fmla="*/ 0 w 61"/>
                <a:gd name="T3" fmla="*/ 35 h 38"/>
                <a:gd name="T4" fmla="*/ 59 w 61"/>
                <a:gd name="T5" fmla="*/ 0 h 38"/>
                <a:gd name="T6" fmla="*/ 61 w 61"/>
                <a:gd name="T7" fmla="*/ 5 h 38"/>
                <a:gd name="T8" fmla="*/ 2 w 61"/>
                <a:gd name="T9" fmla="*/ 38 h 38"/>
              </a:gdLst>
              <a:ahLst/>
              <a:cxnLst>
                <a:cxn ang="0">
                  <a:pos x="T0" y="T1"/>
                </a:cxn>
                <a:cxn ang="0">
                  <a:pos x="T2" y="T3"/>
                </a:cxn>
                <a:cxn ang="0">
                  <a:pos x="T4" y="T5"/>
                </a:cxn>
                <a:cxn ang="0">
                  <a:pos x="T6" y="T7"/>
                </a:cxn>
                <a:cxn ang="0">
                  <a:pos x="T8" y="T9"/>
                </a:cxn>
              </a:cxnLst>
              <a:rect l="0" t="0" r="r" b="b"/>
              <a:pathLst>
                <a:path w="61" h="38">
                  <a:moveTo>
                    <a:pt x="2" y="38"/>
                  </a:moveTo>
                  <a:lnTo>
                    <a:pt x="0" y="35"/>
                  </a:lnTo>
                  <a:lnTo>
                    <a:pt x="59" y="0"/>
                  </a:lnTo>
                  <a:lnTo>
                    <a:pt x="61" y="5"/>
                  </a:lnTo>
                  <a:lnTo>
                    <a:pt x="2" y="38"/>
                  </a:lnTo>
                  <a:close/>
                </a:path>
              </a:pathLst>
            </a:custGeom>
            <a:grpFill/>
            <a:ln w="9525">
              <a:no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9" name="Freeform 16"/>
            <p:cNvSpPr/>
            <p:nvPr/>
          </p:nvSpPr>
          <p:spPr bwMode="auto">
            <a:xfrm>
              <a:off x="1631661" y="3211807"/>
              <a:ext cx="149949" cy="98327"/>
            </a:xfrm>
            <a:custGeom>
              <a:avLst/>
              <a:gdLst>
                <a:gd name="T0" fmla="*/ 59 w 61"/>
                <a:gd name="T1" fmla="*/ 40 h 40"/>
                <a:gd name="T2" fmla="*/ 0 w 61"/>
                <a:gd name="T3" fmla="*/ 5 h 40"/>
                <a:gd name="T4" fmla="*/ 2 w 61"/>
                <a:gd name="T5" fmla="*/ 0 h 40"/>
                <a:gd name="T6" fmla="*/ 61 w 61"/>
                <a:gd name="T7" fmla="*/ 35 h 40"/>
                <a:gd name="T8" fmla="*/ 59 w 61"/>
                <a:gd name="T9" fmla="*/ 40 h 40"/>
              </a:gdLst>
              <a:ahLst/>
              <a:cxnLst>
                <a:cxn ang="0">
                  <a:pos x="T0" y="T1"/>
                </a:cxn>
                <a:cxn ang="0">
                  <a:pos x="T2" y="T3"/>
                </a:cxn>
                <a:cxn ang="0">
                  <a:pos x="T4" y="T5"/>
                </a:cxn>
                <a:cxn ang="0">
                  <a:pos x="T6" y="T7"/>
                </a:cxn>
                <a:cxn ang="0">
                  <a:pos x="T8" y="T9"/>
                </a:cxn>
              </a:cxnLst>
              <a:rect l="0" t="0" r="r" b="b"/>
              <a:pathLst>
                <a:path w="61" h="40">
                  <a:moveTo>
                    <a:pt x="59" y="40"/>
                  </a:moveTo>
                  <a:lnTo>
                    <a:pt x="0" y="5"/>
                  </a:lnTo>
                  <a:lnTo>
                    <a:pt x="2" y="0"/>
                  </a:lnTo>
                  <a:lnTo>
                    <a:pt x="61" y="35"/>
                  </a:lnTo>
                  <a:lnTo>
                    <a:pt x="59" y="40"/>
                  </a:lnTo>
                  <a:close/>
                </a:path>
              </a:pathLst>
            </a:custGeom>
            <a:grpFill/>
            <a:ln w="9525">
              <a:no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 name="Freeform 17"/>
            <p:cNvSpPr/>
            <p:nvPr/>
          </p:nvSpPr>
          <p:spPr bwMode="auto">
            <a:xfrm>
              <a:off x="2880411" y="3932049"/>
              <a:ext cx="145033" cy="93410"/>
            </a:xfrm>
            <a:custGeom>
              <a:avLst/>
              <a:gdLst>
                <a:gd name="T0" fmla="*/ 56 w 59"/>
                <a:gd name="T1" fmla="*/ 38 h 38"/>
                <a:gd name="T2" fmla="*/ 0 w 59"/>
                <a:gd name="T3" fmla="*/ 5 h 38"/>
                <a:gd name="T4" fmla="*/ 2 w 59"/>
                <a:gd name="T5" fmla="*/ 0 h 38"/>
                <a:gd name="T6" fmla="*/ 59 w 59"/>
                <a:gd name="T7" fmla="*/ 35 h 38"/>
                <a:gd name="T8" fmla="*/ 56 w 59"/>
                <a:gd name="T9" fmla="*/ 38 h 38"/>
              </a:gdLst>
              <a:ahLst/>
              <a:cxnLst>
                <a:cxn ang="0">
                  <a:pos x="T0" y="T1"/>
                </a:cxn>
                <a:cxn ang="0">
                  <a:pos x="T2" y="T3"/>
                </a:cxn>
                <a:cxn ang="0">
                  <a:pos x="T4" y="T5"/>
                </a:cxn>
                <a:cxn ang="0">
                  <a:pos x="T6" y="T7"/>
                </a:cxn>
                <a:cxn ang="0">
                  <a:pos x="T8" y="T9"/>
                </a:cxn>
              </a:cxnLst>
              <a:rect l="0" t="0" r="r" b="b"/>
              <a:pathLst>
                <a:path w="59" h="38">
                  <a:moveTo>
                    <a:pt x="56" y="38"/>
                  </a:moveTo>
                  <a:lnTo>
                    <a:pt x="0" y="5"/>
                  </a:lnTo>
                  <a:lnTo>
                    <a:pt x="2" y="0"/>
                  </a:lnTo>
                  <a:lnTo>
                    <a:pt x="59" y="35"/>
                  </a:lnTo>
                  <a:lnTo>
                    <a:pt x="56" y="38"/>
                  </a:lnTo>
                  <a:close/>
                </a:path>
              </a:pathLst>
            </a:custGeom>
            <a:grpFill/>
            <a:ln w="9525">
              <a:no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1" name="Freeform 18"/>
            <p:cNvSpPr/>
            <p:nvPr/>
          </p:nvSpPr>
          <p:spPr bwMode="auto">
            <a:xfrm>
              <a:off x="2624761" y="4180325"/>
              <a:ext cx="93410" cy="152406"/>
            </a:xfrm>
            <a:custGeom>
              <a:avLst/>
              <a:gdLst>
                <a:gd name="T0" fmla="*/ 33 w 38"/>
                <a:gd name="T1" fmla="*/ 62 h 62"/>
                <a:gd name="T2" fmla="*/ 0 w 38"/>
                <a:gd name="T3" fmla="*/ 3 h 62"/>
                <a:gd name="T4" fmla="*/ 5 w 38"/>
                <a:gd name="T5" fmla="*/ 0 h 62"/>
                <a:gd name="T6" fmla="*/ 38 w 38"/>
                <a:gd name="T7" fmla="*/ 59 h 62"/>
                <a:gd name="T8" fmla="*/ 33 w 38"/>
                <a:gd name="T9" fmla="*/ 62 h 62"/>
              </a:gdLst>
              <a:ahLst/>
              <a:cxnLst>
                <a:cxn ang="0">
                  <a:pos x="T0" y="T1"/>
                </a:cxn>
                <a:cxn ang="0">
                  <a:pos x="T2" y="T3"/>
                </a:cxn>
                <a:cxn ang="0">
                  <a:pos x="T4" y="T5"/>
                </a:cxn>
                <a:cxn ang="0">
                  <a:pos x="T6" y="T7"/>
                </a:cxn>
                <a:cxn ang="0">
                  <a:pos x="T8" y="T9"/>
                </a:cxn>
              </a:cxnLst>
              <a:rect l="0" t="0" r="r" b="b"/>
              <a:pathLst>
                <a:path w="38" h="62">
                  <a:moveTo>
                    <a:pt x="33" y="62"/>
                  </a:moveTo>
                  <a:lnTo>
                    <a:pt x="0" y="3"/>
                  </a:lnTo>
                  <a:lnTo>
                    <a:pt x="5" y="0"/>
                  </a:lnTo>
                  <a:lnTo>
                    <a:pt x="38" y="59"/>
                  </a:lnTo>
                  <a:lnTo>
                    <a:pt x="33" y="62"/>
                  </a:lnTo>
                  <a:close/>
                </a:path>
              </a:pathLst>
            </a:custGeom>
            <a:grpFill/>
            <a:ln w="9525">
              <a:no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2" name="Freeform 19"/>
            <p:cNvSpPr/>
            <p:nvPr/>
          </p:nvSpPr>
          <p:spPr bwMode="auto">
            <a:xfrm>
              <a:off x="1899602" y="2934033"/>
              <a:ext cx="98327" cy="149949"/>
            </a:xfrm>
            <a:custGeom>
              <a:avLst/>
              <a:gdLst>
                <a:gd name="T0" fmla="*/ 35 w 40"/>
                <a:gd name="T1" fmla="*/ 61 h 61"/>
                <a:gd name="T2" fmla="*/ 0 w 40"/>
                <a:gd name="T3" fmla="*/ 2 h 61"/>
                <a:gd name="T4" fmla="*/ 4 w 40"/>
                <a:gd name="T5" fmla="*/ 0 h 61"/>
                <a:gd name="T6" fmla="*/ 40 w 40"/>
                <a:gd name="T7" fmla="*/ 59 h 61"/>
                <a:gd name="T8" fmla="*/ 35 w 40"/>
                <a:gd name="T9" fmla="*/ 61 h 61"/>
              </a:gdLst>
              <a:ahLst/>
              <a:cxnLst>
                <a:cxn ang="0">
                  <a:pos x="T0" y="T1"/>
                </a:cxn>
                <a:cxn ang="0">
                  <a:pos x="T2" y="T3"/>
                </a:cxn>
                <a:cxn ang="0">
                  <a:pos x="T4" y="T5"/>
                </a:cxn>
                <a:cxn ang="0">
                  <a:pos x="T6" y="T7"/>
                </a:cxn>
                <a:cxn ang="0">
                  <a:pos x="T8" y="T9"/>
                </a:cxn>
              </a:cxnLst>
              <a:rect l="0" t="0" r="r" b="b"/>
              <a:pathLst>
                <a:path w="40" h="61">
                  <a:moveTo>
                    <a:pt x="35" y="61"/>
                  </a:moveTo>
                  <a:lnTo>
                    <a:pt x="0" y="2"/>
                  </a:lnTo>
                  <a:lnTo>
                    <a:pt x="4" y="0"/>
                  </a:lnTo>
                  <a:lnTo>
                    <a:pt x="40" y="59"/>
                  </a:lnTo>
                  <a:lnTo>
                    <a:pt x="35" y="61"/>
                  </a:lnTo>
                  <a:close/>
                </a:path>
              </a:pathLst>
            </a:custGeom>
            <a:grpFill/>
            <a:ln w="9525">
              <a:no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3" name="Rectangle 10"/>
            <p:cNvSpPr>
              <a:spLocks noChangeArrowheads="1"/>
            </p:cNvSpPr>
            <p:nvPr/>
          </p:nvSpPr>
          <p:spPr bwMode="auto">
            <a:xfrm>
              <a:off x="2935710" y="3612487"/>
              <a:ext cx="238443" cy="12292"/>
            </a:xfrm>
            <a:prstGeom prst="rect">
              <a:avLst/>
            </a:prstGeom>
            <a:grpFill/>
            <a:ln w="9525">
              <a:noFill/>
              <a:miter lim="800000"/>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243" name="组合 68"/>
          <p:cNvGrpSpPr/>
          <p:nvPr/>
        </p:nvGrpSpPr>
        <p:grpSpPr>
          <a:xfrm>
            <a:off x="4679315" y="3980815"/>
            <a:ext cx="919161" cy="869950"/>
            <a:chOff x="2221641" y="2678832"/>
            <a:chExt cx="917881" cy="870685"/>
          </a:xfrm>
        </p:grpSpPr>
        <p:grpSp>
          <p:nvGrpSpPr>
            <p:cNvPr id="4" name="组合 23"/>
            <p:cNvGrpSpPr/>
            <p:nvPr/>
          </p:nvGrpSpPr>
          <p:grpSpPr>
            <a:xfrm rot="16200000">
              <a:off x="1888103" y="3061078"/>
              <a:ext cx="870195" cy="105703"/>
              <a:chOff x="2275701" y="3565783"/>
              <a:chExt cx="870194" cy="105702"/>
            </a:xfrm>
            <a:solidFill>
              <a:srgbClr val="3B79CE"/>
            </a:solidFill>
          </p:grpSpPr>
          <p:sp>
            <p:nvSpPr>
              <p:cNvPr id="25" name="Rectangle 11"/>
              <p:cNvSpPr>
                <a:spLocks noChangeArrowheads="1"/>
              </p:cNvSpPr>
              <p:nvPr/>
            </p:nvSpPr>
            <p:spPr bwMode="auto">
              <a:xfrm>
                <a:off x="2897619" y="3612487"/>
                <a:ext cx="238443" cy="12292"/>
              </a:xfrm>
              <a:prstGeom prst="rect">
                <a:avLst/>
              </a:prstGeom>
              <a:grpFill/>
              <a:ln w="9525">
                <a:noFill/>
                <a:miter lim="800000"/>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6" name="Rectangle 20"/>
              <p:cNvSpPr>
                <a:spLocks noChangeArrowheads="1"/>
              </p:cNvSpPr>
              <p:nvPr/>
            </p:nvSpPr>
            <p:spPr bwMode="auto">
              <a:xfrm>
                <a:off x="2327324" y="3612487"/>
                <a:ext cx="818571" cy="22124"/>
              </a:xfrm>
              <a:prstGeom prst="rect">
                <a:avLst/>
              </a:prstGeom>
              <a:grpFill/>
              <a:ln w="9525">
                <a:noFill/>
                <a:miter lim="800000"/>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7" name="Oval 21"/>
              <p:cNvSpPr>
                <a:spLocks noChangeArrowheads="1"/>
              </p:cNvSpPr>
              <p:nvPr/>
            </p:nvSpPr>
            <p:spPr bwMode="auto">
              <a:xfrm>
                <a:off x="2275701" y="3565783"/>
                <a:ext cx="105702" cy="105702"/>
              </a:xfrm>
              <a:prstGeom prst="ellipse">
                <a:avLst/>
              </a:prstGeom>
              <a:grpFill/>
              <a:ln w="9525">
                <a:no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5" name="组合 27"/>
            <p:cNvGrpSpPr/>
            <p:nvPr/>
          </p:nvGrpSpPr>
          <p:grpSpPr>
            <a:xfrm>
              <a:off x="2269327" y="3443814"/>
              <a:ext cx="870195" cy="105703"/>
              <a:chOff x="2275701" y="3565783"/>
              <a:chExt cx="870194" cy="105702"/>
            </a:xfrm>
            <a:solidFill>
              <a:srgbClr val="3B79CE"/>
            </a:solidFill>
          </p:grpSpPr>
          <p:sp>
            <p:nvSpPr>
              <p:cNvPr id="29" name="Rectangle 11"/>
              <p:cNvSpPr>
                <a:spLocks noChangeArrowheads="1"/>
              </p:cNvSpPr>
              <p:nvPr/>
            </p:nvSpPr>
            <p:spPr bwMode="auto">
              <a:xfrm>
                <a:off x="2897619" y="3612487"/>
                <a:ext cx="238443" cy="12292"/>
              </a:xfrm>
              <a:prstGeom prst="rect">
                <a:avLst/>
              </a:prstGeom>
              <a:grpFill/>
              <a:ln w="9525">
                <a:noFill/>
                <a:miter lim="800000"/>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 name="Rectangle 20"/>
              <p:cNvSpPr>
                <a:spLocks noChangeArrowheads="1"/>
              </p:cNvSpPr>
              <p:nvPr/>
            </p:nvSpPr>
            <p:spPr bwMode="auto">
              <a:xfrm>
                <a:off x="2327324" y="3612487"/>
                <a:ext cx="818571" cy="22124"/>
              </a:xfrm>
              <a:prstGeom prst="rect">
                <a:avLst/>
              </a:prstGeom>
              <a:grpFill/>
              <a:ln w="9525">
                <a:noFill/>
                <a:miter lim="800000"/>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1" name="Oval 21"/>
              <p:cNvSpPr>
                <a:spLocks noChangeArrowheads="1"/>
              </p:cNvSpPr>
              <p:nvPr/>
            </p:nvSpPr>
            <p:spPr bwMode="auto">
              <a:xfrm>
                <a:off x="2275701" y="3565783"/>
                <a:ext cx="105702" cy="105702"/>
              </a:xfrm>
              <a:prstGeom prst="ellipse">
                <a:avLst/>
              </a:prstGeom>
              <a:grpFill/>
              <a:ln w="9525">
                <a:no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 name="组合 35"/>
            <p:cNvGrpSpPr/>
            <p:nvPr/>
          </p:nvGrpSpPr>
          <p:grpSpPr>
            <a:xfrm rot="19800000">
              <a:off x="2221641" y="3249246"/>
              <a:ext cx="870195" cy="105703"/>
              <a:chOff x="2275701" y="3565783"/>
              <a:chExt cx="870194" cy="105702"/>
            </a:xfrm>
            <a:solidFill>
              <a:srgbClr val="3B79CE"/>
            </a:solidFill>
          </p:grpSpPr>
          <p:sp>
            <p:nvSpPr>
              <p:cNvPr id="37" name="Rectangle 11"/>
              <p:cNvSpPr>
                <a:spLocks noChangeArrowheads="1"/>
              </p:cNvSpPr>
              <p:nvPr/>
            </p:nvSpPr>
            <p:spPr bwMode="auto">
              <a:xfrm>
                <a:off x="2897619" y="3612487"/>
                <a:ext cx="238443" cy="12292"/>
              </a:xfrm>
              <a:prstGeom prst="rect">
                <a:avLst/>
              </a:prstGeom>
              <a:grpFill/>
              <a:ln w="9525">
                <a:noFill/>
                <a:miter lim="800000"/>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8" name="Rectangle 20"/>
              <p:cNvSpPr>
                <a:spLocks noChangeArrowheads="1"/>
              </p:cNvSpPr>
              <p:nvPr/>
            </p:nvSpPr>
            <p:spPr bwMode="auto">
              <a:xfrm>
                <a:off x="2327324" y="3612487"/>
                <a:ext cx="818571" cy="22124"/>
              </a:xfrm>
              <a:prstGeom prst="rect">
                <a:avLst/>
              </a:prstGeom>
              <a:grpFill/>
              <a:ln w="9525">
                <a:noFill/>
                <a:miter lim="800000"/>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9" name="Oval 21"/>
              <p:cNvSpPr>
                <a:spLocks noChangeArrowheads="1"/>
              </p:cNvSpPr>
              <p:nvPr/>
            </p:nvSpPr>
            <p:spPr bwMode="auto">
              <a:xfrm>
                <a:off x="2275701" y="3565783"/>
                <a:ext cx="105702" cy="105702"/>
              </a:xfrm>
              <a:prstGeom prst="ellipse">
                <a:avLst/>
              </a:prstGeom>
              <a:grpFill/>
              <a:ln w="9525">
                <a:noFill/>
                <a:round/>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cxnSp>
        <p:nvCxnSpPr>
          <p:cNvPr id="41" name="直接连接符 40"/>
          <p:cNvCxnSpPr/>
          <p:nvPr/>
        </p:nvCxnSpPr>
        <p:spPr>
          <a:xfrm flipV="1">
            <a:off x="5253355" y="3385820"/>
            <a:ext cx="570865" cy="589280"/>
          </a:xfrm>
          <a:prstGeom prst="line">
            <a:avLst/>
          </a:prstGeom>
          <a:ln>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805805" y="3385820"/>
            <a:ext cx="1336675" cy="0"/>
          </a:xfrm>
          <a:prstGeom prst="line">
            <a:avLst/>
          </a:prstGeom>
          <a:ln>
            <a:solidFill>
              <a:srgbClr val="3B79CE"/>
            </a:solidFill>
          </a:ln>
        </p:spPr>
        <p:style>
          <a:lnRef idx="1">
            <a:schemeClr val="accent1"/>
          </a:lnRef>
          <a:fillRef idx="0">
            <a:schemeClr val="accent1"/>
          </a:fillRef>
          <a:effectRef idx="0">
            <a:schemeClr val="accent1"/>
          </a:effectRef>
          <a:fontRef idx="minor">
            <a:schemeClr val="tx1"/>
          </a:fontRef>
        </p:style>
      </p:cxnSp>
      <p:sp>
        <p:nvSpPr>
          <p:cNvPr id="44" name="TextBox 45"/>
          <p:cNvSpPr txBox="1"/>
          <p:nvPr/>
        </p:nvSpPr>
        <p:spPr>
          <a:xfrm>
            <a:off x="7123430" y="3110230"/>
            <a:ext cx="2020570" cy="551180"/>
          </a:xfrm>
          <a:prstGeom prst="rect">
            <a:avLst/>
          </a:prstGeom>
          <a:noFill/>
          <a:ln w="9525">
            <a:noFill/>
          </a:ln>
        </p:spPr>
        <p:txBody>
          <a:bodyPr wrap="none" lIns="121917" tIns="60958" rIns="121917" bIns="60958" anchor="t">
            <a:spAutoFit/>
          </a:bodyPr>
          <a:lstStyle/>
          <a:p>
            <a:pPr algn="l"/>
            <a:r>
              <a:rPr lang="zh-CN" altLang="zh-CN" sz="2800" dirty="0">
                <a:latin typeface="微软雅黑" panose="020B0503020204020204" pitchFamily="34" charset="-122"/>
                <a:ea typeface="微软雅黑" panose="020B0503020204020204" pitchFamily="34" charset="-122"/>
                <a:sym typeface="+mn-ea"/>
              </a:rPr>
              <a:t>资产负债率</a:t>
            </a:r>
            <a:endParaRPr lang="en-US" altLang="en-US" sz="2800" dirty="0">
              <a:solidFill>
                <a:srgbClr val="000000"/>
              </a:solidFill>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5647055" y="4277043"/>
            <a:ext cx="1360488" cy="0"/>
          </a:xfrm>
          <a:prstGeom prst="line">
            <a:avLst/>
          </a:prstGeom>
          <a:ln>
            <a:solidFill>
              <a:srgbClr val="3B79CE"/>
            </a:solidFill>
          </a:ln>
        </p:spPr>
        <p:style>
          <a:lnRef idx="1">
            <a:schemeClr val="accent1"/>
          </a:lnRef>
          <a:fillRef idx="0">
            <a:schemeClr val="accent1"/>
          </a:fillRef>
          <a:effectRef idx="0">
            <a:schemeClr val="accent1"/>
          </a:effectRef>
          <a:fontRef idx="minor">
            <a:schemeClr val="tx1"/>
          </a:fontRef>
        </p:style>
      </p:cxnSp>
      <p:sp>
        <p:nvSpPr>
          <p:cNvPr id="51" name="TextBox 58"/>
          <p:cNvSpPr txBox="1"/>
          <p:nvPr/>
        </p:nvSpPr>
        <p:spPr>
          <a:xfrm>
            <a:off x="7136131" y="4016058"/>
            <a:ext cx="1664970" cy="521970"/>
          </a:xfrm>
          <a:prstGeom prst="rect">
            <a:avLst/>
          </a:prstGeom>
          <a:noFill/>
          <a:ln w="15875">
            <a:noFill/>
          </a:ln>
        </p:spPr>
        <p:txBody>
          <a:bodyPr wrap="square" lIns="91440" tIns="45720" rIns="91440" bIns="45720" anchor="t">
            <a:spAutoFit/>
          </a:bodyPr>
          <a:lstStyle/>
          <a:p>
            <a:pPr lvl="0" algn="ctr"/>
            <a:r>
              <a:rPr lang="zh-CN" altLang="zh-CN" sz="2800" dirty="0">
                <a:latin typeface="微软雅黑" panose="020B0503020204020204" pitchFamily="34" charset="-122"/>
                <a:ea typeface="微软雅黑" panose="020B0503020204020204" pitchFamily="34" charset="-122"/>
                <a:sym typeface="+mn-ea"/>
              </a:rPr>
              <a:t>产权比率</a:t>
            </a:r>
            <a:endParaRPr lang="zh-CN" altLang="zh-CN" sz="2800" dirty="0">
              <a:latin typeface="微软雅黑" panose="020B0503020204020204" pitchFamily="34" charset="-122"/>
              <a:ea typeface="微软雅黑" panose="020B0503020204020204" pitchFamily="34" charset="-122"/>
              <a:sym typeface="+mn-ea"/>
            </a:endParaRPr>
          </a:p>
        </p:txBody>
      </p:sp>
      <p:cxnSp>
        <p:nvCxnSpPr>
          <p:cNvPr id="52" name="直接连接符 51"/>
          <p:cNvCxnSpPr/>
          <p:nvPr/>
        </p:nvCxnSpPr>
        <p:spPr>
          <a:xfrm>
            <a:off x="5408295" y="5546090"/>
            <a:ext cx="515938" cy="349250"/>
          </a:xfrm>
          <a:prstGeom prst="line">
            <a:avLst/>
          </a:prstGeom>
          <a:ln>
            <a:solidFill>
              <a:srgbClr val="3B79CE"/>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5866130" y="5895340"/>
            <a:ext cx="1141730" cy="0"/>
          </a:xfrm>
          <a:prstGeom prst="line">
            <a:avLst/>
          </a:prstGeom>
          <a:ln>
            <a:solidFill>
              <a:srgbClr val="3B79CE"/>
            </a:solidFill>
          </a:ln>
        </p:spPr>
        <p:style>
          <a:lnRef idx="1">
            <a:schemeClr val="accent1"/>
          </a:lnRef>
          <a:fillRef idx="0">
            <a:schemeClr val="accent1"/>
          </a:fillRef>
          <a:effectRef idx="0">
            <a:schemeClr val="accent1"/>
          </a:effectRef>
          <a:fontRef idx="minor">
            <a:schemeClr val="tx1"/>
          </a:fontRef>
        </p:style>
      </p:cxnSp>
      <p:sp>
        <p:nvSpPr>
          <p:cNvPr id="55" name="TextBox 68"/>
          <p:cNvSpPr txBox="1"/>
          <p:nvPr/>
        </p:nvSpPr>
        <p:spPr>
          <a:xfrm>
            <a:off x="7007543" y="5619750"/>
            <a:ext cx="2376170" cy="551180"/>
          </a:xfrm>
          <a:prstGeom prst="rect">
            <a:avLst/>
          </a:prstGeom>
          <a:noFill/>
          <a:ln w="9525">
            <a:noFill/>
          </a:ln>
        </p:spPr>
        <p:txBody>
          <a:bodyPr wrap="none" lIns="121917" tIns="60958" rIns="121917" bIns="60958" anchor="t">
            <a:spAutoFit/>
          </a:bodyPr>
          <a:lstStyle/>
          <a:p>
            <a:pPr algn="ctr"/>
            <a:r>
              <a:rPr lang="zh-CN" altLang="zh-CN" sz="2800" dirty="0">
                <a:latin typeface="微软雅黑" panose="020B0503020204020204" pitchFamily="34" charset="-122"/>
                <a:ea typeface="微软雅黑" panose="020B0503020204020204" pitchFamily="34" charset="-122"/>
                <a:sym typeface="+mn-ea"/>
              </a:rPr>
              <a:t>已获利息倍数</a:t>
            </a:r>
            <a:endParaRPr lang="zh-CN" altLang="en-US" sz="2800" dirty="0">
              <a:latin typeface="微软雅黑" panose="020B0503020204020204" pitchFamily="34" charset="-122"/>
              <a:ea typeface="微软雅黑" panose="020B0503020204020204" pitchFamily="34" charset="-122"/>
            </a:endParaRPr>
          </a:p>
        </p:txBody>
      </p:sp>
      <p:sp>
        <p:nvSpPr>
          <p:cNvPr id="12299" name="Text Box 3"/>
          <p:cNvSpPr txBox="1"/>
          <p:nvPr/>
        </p:nvSpPr>
        <p:spPr>
          <a:xfrm>
            <a:off x="3840836" y="525059"/>
            <a:ext cx="4968875" cy="584775"/>
          </a:xfrm>
          <a:prstGeom prst="rect">
            <a:avLst/>
          </a:prstGeom>
          <a:noFill/>
          <a:ln w="9525">
            <a:noFill/>
          </a:ln>
        </p:spPr>
        <p:txBody>
          <a:bodyPr wrap="square" anchor="t">
            <a:spAutoFit/>
          </a:bodyPr>
          <a:lstStyle/>
          <a:p>
            <a:pPr algn="ctr"/>
            <a:r>
              <a:rPr lang="en-US" altLang="zh-CN" sz="3200" b="1" dirty="0" smtClean="0">
                <a:latin typeface="微软雅黑" panose="020B0503020204020204" pitchFamily="34" charset="-122"/>
                <a:ea typeface="微软雅黑" panose="020B0503020204020204" pitchFamily="34" charset="-122"/>
                <a:sym typeface="+mn-ea"/>
              </a:rPr>
              <a:t>2.</a:t>
            </a:r>
            <a:r>
              <a:rPr lang="zh-CN" altLang="en-US" sz="3200" b="1" dirty="0" smtClean="0">
                <a:latin typeface="微软雅黑" panose="020B0503020204020204" pitchFamily="34" charset="-122"/>
                <a:ea typeface="微软雅黑" panose="020B0503020204020204" pitchFamily="34" charset="-122"/>
                <a:sym typeface="+mn-ea"/>
              </a:rPr>
              <a:t>长</a:t>
            </a:r>
            <a:r>
              <a:rPr lang="en-US" altLang="en-US" sz="3200" b="1" dirty="0" err="1" smtClean="0">
                <a:latin typeface="微软雅黑" panose="020B0503020204020204" pitchFamily="34" charset="-122"/>
                <a:ea typeface="微软雅黑" panose="020B0503020204020204" pitchFamily="34" charset="-122"/>
                <a:sym typeface="+mn-ea"/>
              </a:rPr>
              <a:t>期</a:t>
            </a:r>
            <a:r>
              <a:rPr lang="en-US" altLang="en-US" sz="3200" b="1" dirty="0" err="1">
                <a:latin typeface="微软雅黑" panose="020B0503020204020204" pitchFamily="34" charset="-122"/>
                <a:ea typeface="微软雅黑" panose="020B0503020204020204" pitchFamily="34" charset="-122"/>
                <a:sym typeface="+mn-ea"/>
              </a:rPr>
              <a:t>偿债能力分析</a:t>
            </a:r>
            <a:endParaRPr lang="zh-CN" altLang="en-US" sz="3200" b="1" dirty="0">
              <a:latin typeface="微软雅黑" panose="020B0503020204020204" pitchFamily="34" charset="-122"/>
              <a:ea typeface="微软雅黑" panose="020B0503020204020204" pitchFamily="34" charset="-122"/>
            </a:endParaRPr>
          </a:p>
        </p:txBody>
      </p:sp>
      <p:grpSp>
        <p:nvGrpSpPr>
          <p:cNvPr id="7" name="组合 4"/>
          <p:cNvGrpSpPr/>
          <p:nvPr/>
        </p:nvGrpSpPr>
        <p:grpSpPr>
          <a:xfrm>
            <a:off x="3904614" y="1109834"/>
            <a:ext cx="4924425" cy="104775"/>
            <a:chOff x="5357217" y="1143000"/>
            <a:chExt cx="1490133" cy="101600"/>
          </a:xfrm>
        </p:grpSpPr>
        <p:cxnSp>
          <p:nvCxnSpPr>
            <p:cNvPr id="64" name="Straight Connector 30"/>
            <p:cNvCxnSpPr/>
            <p:nvPr/>
          </p:nvCxnSpPr>
          <p:spPr>
            <a:xfrm>
              <a:off x="5357217" y="1143000"/>
              <a:ext cx="14901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31"/>
            <p:cNvCxnSpPr/>
            <p:nvPr/>
          </p:nvCxnSpPr>
          <p:spPr>
            <a:xfrm>
              <a:off x="5509593" y="1244600"/>
              <a:ext cx="11853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04" name="文本框 8"/>
          <p:cNvSpPr txBox="1"/>
          <p:nvPr/>
        </p:nvSpPr>
        <p:spPr>
          <a:xfrm>
            <a:off x="7136130" y="4745355"/>
            <a:ext cx="2007870" cy="521970"/>
          </a:xfrm>
          <a:prstGeom prst="rect">
            <a:avLst/>
          </a:prstGeom>
          <a:noFill/>
          <a:ln w="15875">
            <a:noFill/>
          </a:ln>
        </p:spPr>
        <p:txBody>
          <a:bodyPr wrap="square" anchor="t">
            <a:spAutoFit/>
          </a:bodyPr>
          <a:lstStyle/>
          <a:p>
            <a:pPr algn="ctr"/>
            <a:r>
              <a:rPr lang="zh-CN" altLang="zh-CN" sz="2800" dirty="0">
                <a:latin typeface="微软雅黑" panose="020B0503020204020204" pitchFamily="34" charset="-122"/>
                <a:ea typeface="微软雅黑" panose="020B0503020204020204" pitchFamily="34" charset="-122"/>
                <a:sym typeface="+mn-ea"/>
              </a:rPr>
              <a:t>权益乘数</a:t>
            </a:r>
            <a:endParaRPr lang="zh-CN" altLang="zh-CN" sz="2800" dirty="0">
              <a:latin typeface="微软雅黑" panose="020B0503020204020204" pitchFamily="34" charset="-122"/>
              <a:ea typeface="微软雅黑" panose="020B0503020204020204" pitchFamily="34" charset="-122"/>
            </a:endParaRPr>
          </a:p>
        </p:txBody>
      </p:sp>
      <p:sp>
        <p:nvSpPr>
          <p:cNvPr id="12306" name="Freeform 7"/>
          <p:cNvSpPr/>
          <p:nvPr/>
        </p:nvSpPr>
        <p:spPr>
          <a:xfrm>
            <a:off x="3998595" y="2764790"/>
            <a:ext cx="1397000" cy="1550035"/>
          </a:xfrm>
          <a:custGeom>
            <a:avLst/>
            <a:gdLst/>
            <a:ahLst/>
            <a:cxnLst>
              <a:cxn ang="0">
                <a:pos x="68231070" y="120409328"/>
              </a:cxn>
              <a:cxn ang="5898240">
                <a:pos x="68231070" y="120409328"/>
              </a:cxn>
              <a:cxn ang="11796480">
                <a:pos x="68231070" y="120409328"/>
              </a:cxn>
              <a:cxn ang="17694720">
                <a:pos x="68231070" y="120409328"/>
              </a:cxn>
            </a:cxnLst>
            <a:rect l="0" t="0" r="0" b="0"/>
            <a:pathLst>
              <a:path w="20163" h="19157">
                <a:moveTo>
                  <a:pt x="165" y="15879"/>
                </a:moveTo>
                <a:cubicBezTo>
                  <a:pt x="558" y="17448"/>
                  <a:pt x="2133" y="20793"/>
                  <a:pt x="4050" y="18207"/>
                </a:cubicBezTo>
                <a:cubicBezTo>
                  <a:pt x="4990" y="16946"/>
                  <a:pt x="3263" y="16445"/>
                  <a:pt x="2857" y="15171"/>
                </a:cubicBezTo>
                <a:cubicBezTo>
                  <a:pt x="2412" y="13730"/>
                  <a:pt x="4711" y="11556"/>
                  <a:pt x="5955" y="10964"/>
                </a:cubicBezTo>
                <a:cubicBezTo>
                  <a:pt x="7200" y="10373"/>
                  <a:pt x="12304" y="10488"/>
                  <a:pt x="12825" y="12058"/>
                </a:cubicBezTo>
                <a:cubicBezTo>
                  <a:pt x="13244" y="13344"/>
                  <a:pt x="11847" y="15686"/>
                  <a:pt x="13384" y="16496"/>
                </a:cubicBezTo>
                <a:cubicBezTo>
                  <a:pt x="15644" y="17693"/>
                  <a:pt x="16596" y="13177"/>
                  <a:pt x="15085" y="10900"/>
                </a:cubicBezTo>
                <a:cubicBezTo>
                  <a:pt x="14019" y="9292"/>
                  <a:pt x="9777" y="8443"/>
                  <a:pt x="9777" y="8443"/>
                </a:cubicBezTo>
                <a:cubicBezTo>
                  <a:pt x="10971" y="7594"/>
                  <a:pt x="12381" y="7362"/>
                  <a:pt x="13803" y="7426"/>
                </a:cubicBezTo>
                <a:cubicBezTo>
                  <a:pt x="18082" y="7619"/>
                  <a:pt x="19390" y="9729"/>
                  <a:pt x="19962" y="8314"/>
                </a:cubicBezTo>
                <a:cubicBezTo>
                  <a:pt x="21206" y="5278"/>
                  <a:pt x="16368" y="4390"/>
                  <a:pt x="13511" y="5098"/>
                </a:cubicBezTo>
                <a:cubicBezTo>
                  <a:pt x="11517" y="5600"/>
                  <a:pt x="9917" y="6526"/>
                  <a:pt x="9917" y="6526"/>
                </a:cubicBezTo>
                <a:cubicBezTo>
                  <a:pt x="10717" y="5651"/>
                  <a:pt x="11682" y="5162"/>
                  <a:pt x="12660" y="4699"/>
                </a:cubicBezTo>
                <a:cubicBezTo>
                  <a:pt x="15885" y="3168"/>
                  <a:pt x="17904" y="4931"/>
                  <a:pt x="18362" y="3631"/>
                </a:cubicBezTo>
                <a:cubicBezTo>
                  <a:pt x="19174" y="1380"/>
                  <a:pt x="15898" y="917"/>
                  <a:pt x="11974" y="3284"/>
                </a:cubicBezTo>
                <a:cubicBezTo>
                  <a:pt x="10108" y="4403"/>
                  <a:pt x="8774" y="5883"/>
                  <a:pt x="8774" y="5883"/>
                </a:cubicBezTo>
                <a:cubicBezTo>
                  <a:pt x="9155" y="4956"/>
                  <a:pt x="9841" y="4197"/>
                  <a:pt x="10463" y="3683"/>
                </a:cubicBezTo>
                <a:cubicBezTo>
                  <a:pt x="12520" y="1972"/>
                  <a:pt x="15009" y="2113"/>
                  <a:pt x="14031" y="428"/>
                </a:cubicBezTo>
                <a:cubicBezTo>
                  <a:pt x="13308" y="-807"/>
                  <a:pt x="10641" y="840"/>
                  <a:pt x="8889" y="2731"/>
                </a:cubicBezTo>
                <a:cubicBezTo>
                  <a:pt x="7390" y="4352"/>
                  <a:pt x="6590" y="6256"/>
                  <a:pt x="6590" y="6256"/>
                </a:cubicBezTo>
                <a:cubicBezTo>
                  <a:pt x="2108" y="4365"/>
                  <a:pt x="2108" y="4365"/>
                  <a:pt x="2108" y="4365"/>
                </a:cubicBezTo>
                <a:cubicBezTo>
                  <a:pt x="0" y="10617"/>
                  <a:pt x="0" y="10617"/>
                  <a:pt x="0" y="10617"/>
                </a:cubicBezTo>
                <a:cubicBezTo>
                  <a:pt x="1879" y="11196"/>
                  <a:pt x="1879" y="11196"/>
                  <a:pt x="1879" y="11196"/>
                </a:cubicBezTo>
                <a:cubicBezTo>
                  <a:pt x="596" y="12727"/>
                  <a:pt x="-394" y="13627"/>
                  <a:pt x="165" y="15879"/>
                </a:cubicBezTo>
                <a:close/>
              </a:path>
            </a:pathLst>
          </a:custGeom>
          <a:solidFill>
            <a:srgbClr val="F7D8BA"/>
          </a:solidFill>
          <a:ln w="12700">
            <a:noFill/>
          </a:ln>
        </p:spPr>
        <p:txBody>
          <a:bodyPr/>
          <a:lstStyle/>
          <a:p>
            <a:endParaRPr lang="zh-CN" altLang="en-US"/>
          </a:p>
        </p:txBody>
      </p:sp>
      <p:sp>
        <p:nvSpPr>
          <p:cNvPr id="12307" name="Freeform 9"/>
          <p:cNvSpPr/>
          <p:nvPr/>
        </p:nvSpPr>
        <p:spPr>
          <a:xfrm>
            <a:off x="2945130" y="2422525"/>
            <a:ext cx="1223645" cy="1221105"/>
          </a:xfrm>
          <a:custGeom>
            <a:avLst/>
            <a:gdLst/>
            <a:ahLst/>
            <a:cxnLst>
              <a:cxn ang="0">
                <a:pos x="50264764" y="63353520"/>
              </a:cxn>
              <a:cxn ang="5898240">
                <a:pos x="50264764" y="63353520"/>
              </a:cxn>
              <a:cxn ang="11796480">
                <a:pos x="50264764" y="63353520"/>
              </a:cxn>
              <a:cxn ang="17694720">
                <a:pos x="50264764" y="63353520"/>
              </a:cxn>
            </a:cxnLst>
            <a:rect l="0" t="0" r="0" b="0"/>
            <a:pathLst>
              <a:path w="21600" h="21600">
                <a:moveTo>
                  <a:pt x="21600" y="11769"/>
                </a:moveTo>
                <a:lnTo>
                  <a:pt x="18962" y="21600"/>
                </a:lnTo>
                <a:lnTo>
                  <a:pt x="0" y="14566"/>
                </a:lnTo>
                <a:lnTo>
                  <a:pt x="0" y="0"/>
                </a:lnTo>
                <a:lnTo>
                  <a:pt x="21600" y="11769"/>
                </a:lnTo>
                <a:close/>
              </a:path>
            </a:pathLst>
          </a:custGeom>
          <a:solidFill>
            <a:srgbClr val="403526"/>
          </a:solidFill>
          <a:ln w="12700">
            <a:noFill/>
          </a:ln>
        </p:spPr>
        <p:txBody>
          <a:bodyPr/>
          <a:lstStyle/>
          <a:p>
            <a:endParaRPr lang="zh-CN" altLang="en-US"/>
          </a:p>
        </p:txBody>
      </p:sp>
      <p:sp>
        <p:nvSpPr>
          <p:cNvPr id="12308" name="Freeform 12"/>
          <p:cNvSpPr/>
          <p:nvPr/>
        </p:nvSpPr>
        <p:spPr>
          <a:xfrm>
            <a:off x="3882390" y="3109913"/>
            <a:ext cx="169863" cy="153987"/>
          </a:xfrm>
          <a:custGeom>
            <a:avLst/>
            <a:gdLst/>
            <a:ahLst/>
            <a:cxnLst>
              <a:cxn ang="0">
                <a:pos x="730618" y="602274"/>
              </a:cxn>
              <a:cxn ang="5898240">
                <a:pos x="730618" y="602274"/>
              </a:cxn>
              <a:cxn ang="11796480">
                <a:pos x="730618" y="602274"/>
              </a:cxn>
              <a:cxn ang="17694720">
                <a:pos x="730618" y="602274"/>
              </a:cxn>
            </a:cxnLst>
            <a:rect l="0" t="0" r="0" b="0"/>
            <a:pathLst>
              <a:path w="19730" h="19730">
                <a:moveTo>
                  <a:pt x="224" y="12021"/>
                </a:moveTo>
                <a:cubicBezTo>
                  <a:pt x="1387" y="17338"/>
                  <a:pt x="6704" y="20661"/>
                  <a:pt x="12021" y="19498"/>
                </a:cubicBezTo>
                <a:cubicBezTo>
                  <a:pt x="17338" y="18335"/>
                  <a:pt x="20661" y="13184"/>
                  <a:pt x="19498" y="7867"/>
                </a:cubicBezTo>
                <a:cubicBezTo>
                  <a:pt x="18501" y="2550"/>
                  <a:pt x="13184" y="-939"/>
                  <a:pt x="7867" y="224"/>
                </a:cubicBezTo>
                <a:cubicBezTo>
                  <a:pt x="2550" y="1387"/>
                  <a:pt x="-939" y="6704"/>
                  <a:pt x="224" y="12021"/>
                </a:cubicBezTo>
                <a:close/>
              </a:path>
            </a:pathLst>
          </a:custGeom>
          <a:solidFill>
            <a:srgbClr val="F7F7F7"/>
          </a:solidFill>
          <a:ln w="12700">
            <a:noFill/>
          </a:ln>
        </p:spPr>
        <p:txBody>
          <a:bodyPr/>
          <a:lstStyle/>
          <a:p>
            <a:endParaRPr lang="zh-CN" altLang="en-US"/>
          </a:p>
        </p:txBody>
      </p:sp>
      <p:sp>
        <p:nvSpPr>
          <p:cNvPr id="12309" name="Freeform 12"/>
          <p:cNvSpPr/>
          <p:nvPr/>
        </p:nvSpPr>
        <p:spPr>
          <a:xfrm>
            <a:off x="3268028" y="2703195"/>
            <a:ext cx="169862" cy="153988"/>
          </a:xfrm>
          <a:custGeom>
            <a:avLst/>
            <a:gdLst/>
            <a:ahLst/>
            <a:cxnLst>
              <a:cxn ang="0">
                <a:pos x="730613" y="602278"/>
              </a:cxn>
              <a:cxn ang="5898240">
                <a:pos x="730613" y="602278"/>
              </a:cxn>
              <a:cxn ang="11796480">
                <a:pos x="730613" y="602278"/>
              </a:cxn>
              <a:cxn ang="17694720">
                <a:pos x="730613" y="602278"/>
              </a:cxn>
            </a:cxnLst>
            <a:rect l="0" t="0" r="0" b="0"/>
            <a:pathLst>
              <a:path w="19730" h="19730">
                <a:moveTo>
                  <a:pt x="224" y="12021"/>
                </a:moveTo>
                <a:cubicBezTo>
                  <a:pt x="1387" y="17338"/>
                  <a:pt x="6704" y="20661"/>
                  <a:pt x="12021" y="19498"/>
                </a:cubicBezTo>
                <a:cubicBezTo>
                  <a:pt x="17338" y="18335"/>
                  <a:pt x="20661" y="13184"/>
                  <a:pt x="19498" y="7867"/>
                </a:cubicBezTo>
                <a:cubicBezTo>
                  <a:pt x="18501" y="2550"/>
                  <a:pt x="13184" y="-939"/>
                  <a:pt x="7867" y="224"/>
                </a:cubicBezTo>
                <a:cubicBezTo>
                  <a:pt x="2550" y="1387"/>
                  <a:pt x="-939" y="6704"/>
                  <a:pt x="224" y="12021"/>
                </a:cubicBezTo>
                <a:close/>
              </a:path>
            </a:pathLst>
          </a:custGeom>
          <a:solidFill>
            <a:srgbClr val="F7F7F7"/>
          </a:solidFill>
          <a:ln w="12700">
            <a:noFill/>
          </a:ln>
        </p:spPr>
        <p:txBody>
          <a:bodyPr/>
          <a:lstStyle/>
          <a:p>
            <a:endParaRPr lang="zh-CN" altLang="en-US"/>
          </a:p>
        </p:txBody>
      </p:sp>
      <p:sp>
        <p:nvSpPr>
          <p:cNvPr id="12310" name="Freeform 12"/>
          <p:cNvSpPr/>
          <p:nvPr/>
        </p:nvSpPr>
        <p:spPr>
          <a:xfrm>
            <a:off x="3615373" y="2955925"/>
            <a:ext cx="169862" cy="153988"/>
          </a:xfrm>
          <a:custGeom>
            <a:avLst/>
            <a:gdLst/>
            <a:ahLst/>
            <a:cxnLst>
              <a:cxn ang="0">
                <a:pos x="730613" y="602278"/>
              </a:cxn>
              <a:cxn ang="5898240">
                <a:pos x="730613" y="602278"/>
              </a:cxn>
              <a:cxn ang="11796480">
                <a:pos x="730613" y="602278"/>
              </a:cxn>
              <a:cxn ang="17694720">
                <a:pos x="730613" y="602278"/>
              </a:cxn>
            </a:cxnLst>
            <a:rect l="0" t="0" r="0" b="0"/>
            <a:pathLst>
              <a:path w="19730" h="19730">
                <a:moveTo>
                  <a:pt x="224" y="12021"/>
                </a:moveTo>
                <a:cubicBezTo>
                  <a:pt x="1387" y="17338"/>
                  <a:pt x="6704" y="20661"/>
                  <a:pt x="12021" y="19498"/>
                </a:cubicBezTo>
                <a:cubicBezTo>
                  <a:pt x="17338" y="18335"/>
                  <a:pt x="20661" y="13184"/>
                  <a:pt x="19498" y="7867"/>
                </a:cubicBezTo>
                <a:cubicBezTo>
                  <a:pt x="18501" y="2550"/>
                  <a:pt x="13184" y="-939"/>
                  <a:pt x="7867" y="224"/>
                </a:cubicBezTo>
                <a:cubicBezTo>
                  <a:pt x="2550" y="1387"/>
                  <a:pt x="-939" y="6704"/>
                  <a:pt x="224" y="12021"/>
                </a:cubicBezTo>
                <a:close/>
              </a:path>
            </a:pathLst>
          </a:custGeom>
          <a:solidFill>
            <a:srgbClr val="F7F7F7"/>
          </a:solidFill>
          <a:ln w="12700">
            <a:noFill/>
          </a:ln>
        </p:spPr>
        <p:txBody>
          <a:bodyPr/>
          <a:lstStyle/>
          <a:p>
            <a:endParaRPr lang="zh-CN" altLang="en-US"/>
          </a:p>
        </p:txBody>
      </p:sp>
      <p:sp>
        <p:nvSpPr>
          <p:cNvPr id="3" name="文本框 2"/>
          <p:cNvSpPr txBox="1"/>
          <p:nvPr/>
        </p:nvSpPr>
        <p:spPr>
          <a:xfrm>
            <a:off x="1258570" y="1224622"/>
            <a:ext cx="9428480" cy="737235"/>
          </a:xfrm>
          <a:prstGeom prst="rect">
            <a:avLst/>
          </a:prstGeom>
          <a:noFill/>
        </p:spPr>
        <p:txBody>
          <a:bodyPr wrap="none" rtlCol="0" anchor="t">
            <a:spAutoFit/>
          </a:bodyPr>
          <a:lstStyle/>
          <a:p>
            <a:pPr>
              <a:lnSpc>
                <a:spcPct val="150000"/>
              </a:lnSpc>
            </a:pPr>
            <a:r>
              <a:rPr lang="zh-CN" altLang="zh-CN" sz="2800" dirty="0">
                <a:solidFill>
                  <a:srgbClr val="002060"/>
                </a:solidFill>
                <a:latin typeface="微软雅黑" panose="020B0503020204020204" pitchFamily="34" charset="-122"/>
                <a:ea typeface="微软雅黑" panose="020B0503020204020204" pitchFamily="34" charset="-122"/>
                <a:sym typeface="+mn-ea"/>
              </a:rPr>
              <a:t>长期偿债能力是企业以其资产或劳务支付长期债务的能力。</a:t>
            </a:r>
            <a:endParaRPr lang="zh-CN" altLang="zh-CN" sz="2800" dirty="0">
              <a:solidFill>
                <a:srgbClr val="002060"/>
              </a:solidFill>
              <a:latin typeface="微软雅黑" panose="020B0503020204020204" pitchFamily="34" charset="-122"/>
              <a:ea typeface="微软雅黑" panose="020B0503020204020204" pitchFamily="34" charset="-122"/>
              <a:sym typeface="+mn-ea"/>
            </a:endParaRPr>
          </a:p>
        </p:txBody>
      </p:sp>
      <p:cxnSp>
        <p:nvCxnSpPr>
          <p:cNvPr id="8" name="直接连接符 7"/>
          <p:cNvCxnSpPr/>
          <p:nvPr/>
        </p:nvCxnSpPr>
        <p:spPr>
          <a:xfrm>
            <a:off x="5775325" y="5006023"/>
            <a:ext cx="1360488" cy="0"/>
          </a:xfrm>
          <a:prstGeom prst="line">
            <a:avLst/>
          </a:prstGeom>
          <a:ln>
            <a:solidFill>
              <a:srgbClr val="3B79CE"/>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1473835" y="2035810"/>
            <a:ext cx="1796415" cy="1489075"/>
            <a:chOff x="2321" y="3205"/>
            <a:chExt cx="2829" cy="2345"/>
          </a:xfrm>
        </p:grpSpPr>
        <p:sp>
          <p:nvSpPr>
            <p:cNvPr id="24" name="流程图: 可选过程 23"/>
            <p:cNvSpPr/>
            <p:nvPr/>
          </p:nvSpPr>
          <p:spPr>
            <a:xfrm>
              <a:off x="2321" y="3205"/>
              <a:ext cx="2205" cy="2345"/>
            </a:xfrm>
            <a:prstGeom prst="flowChartAlternateProcess">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410" y="3529"/>
              <a:ext cx="2740" cy="1696"/>
            </a:xfrm>
            <a:prstGeom prst="rect">
              <a:avLst/>
            </a:prstGeom>
            <a:noFill/>
          </p:spPr>
          <p:txBody>
            <a:bodyPr wrap="square" rtlCol="0">
              <a:spAutoFit/>
            </a:bodyPr>
            <a:lstStyle/>
            <a:p>
              <a:r>
                <a:rPr lang="zh-CN" altLang="en-US" sz="3200" dirty="0">
                  <a:latin typeface="微软雅黑" panose="020B0503020204020204" pitchFamily="34" charset="-122"/>
                  <a:ea typeface="微软雅黑" panose="020B0503020204020204" pitchFamily="34" charset="-122"/>
                </a:rPr>
                <a:t>评价</a:t>
              </a:r>
              <a:endParaRPr lang="zh-CN" altLang="en-US" sz="3200" dirty="0">
                <a:latin typeface="微软雅黑" panose="020B0503020204020204" pitchFamily="34" charset="-122"/>
                <a:ea typeface="微软雅黑" panose="020B0503020204020204" pitchFamily="34" charset="-122"/>
              </a:endParaRPr>
            </a:p>
            <a:p>
              <a:r>
                <a:rPr lang="zh-CN" altLang="en-US" sz="3200" dirty="0">
                  <a:latin typeface="微软雅黑" panose="020B0503020204020204" pitchFamily="34" charset="-122"/>
                  <a:ea typeface="微软雅黑" panose="020B0503020204020204" pitchFamily="34" charset="-122"/>
                </a:rPr>
                <a:t>指标</a:t>
              </a:r>
              <a:endParaRPr lang="zh-CN" altLang="en-US" sz="3200" dirty="0">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200"/>
                                        <p:tgtEl>
                                          <p:spTgt spid="41"/>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200"/>
                                        <p:tgtEl>
                                          <p:spTgt spid="42"/>
                                        </p:tgtEl>
                                      </p:cBhvr>
                                    </p:animEffect>
                                  </p:childTnLst>
                                </p:cTn>
                              </p:par>
                            </p:childTnLst>
                          </p:cTn>
                        </p:par>
                        <p:par>
                          <p:cTn id="18" fill="hold">
                            <p:stCondLst>
                              <p:cond delay="10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44"/>
                                        </p:tgtEl>
                                        <p:attrNameLst>
                                          <p:attrName>style.visibility</p:attrName>
                                        </p:attrNameLst>
                                      </p:cBhvr>
                                      <p:to>
                                        <p:strVal val="visible"/>
                                      </p:to>
                                    </p:set>
                                    <p:animEffect transition="in" filter="fade">
                                      <p:cBhvr>
                                        <p:cTn id="21" dur="100"/>
                                        <p:tgtEl>
                                          <p:spTgt spid="44"/>
                                        </p:tgtEl>
                                      </p:cBhvr>
                                    </p:animEffect>
                                  </p:childTnLst>
                                </p:cTn>
                              </p:par>
                              <p:par>
                                <p:cTn id="22" presetID="22" presetClass="entr" presetSubtype="8"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200"/>
                                        <p:tgtEl>
                                          <p:spTgt spid="49"/>
                                        </p:tgtEl>
                                      </p:cBhvr>
                                    </p:animEffect>
                                  </p:childTnLst>
                                </p:cTn>
                              </p:par>
                            </p:childTnLst>
                          </p:cTn>
                        </p:par>
                        <p:par>
                          <p:cTn id="25" fill="hold">
                            <p:stCondLst>
                              <p:cond delay="6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51"/>
                                        </p:tgtEl>
                                        <p:attrNameLst>
                                          <p:attrName>style.visibility</p:attrName>
                                        </p:attrNameLst>
                                      </p:cBhvr>
                                      <p:to>
                                        <p:strVal val="visible"/>
                                      </p:to>
                                    </p:set>
                                    <p:animEffect transition="in" filter="fade">
                                      <p:cBhvr>
                                        <p:cTn id="28" dur="100"/>
                                        <p:tgtEl>
                                          <p:spTgt spid="51"/>
                                        </p:tgtEl>
                                      </p:cBhvr>
                                    </p:animEffect>
                                  </p:childTnLst>
                                </p:cTn>
                              </p:par>
                              <p:par>
                                <p:cTn id="29" presetID="22" presetClass="entr" presetSubtype="1"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up)">
                                      <p:cBhvr>
                                        <p:cTn id="31" dur="200"/>
                                        <p:tgtEl>
                                          <p:spTgt spid="52"/>
                                        </p:tgtEl>
                                      </p:cBhvr>
                                    </p:animEffect>
                                  </p:childTnLst>
                                </p:cTn>
                              </p:par>
                            </p:childTnLst>
                          </p:cTn>
                        </p:par>
                        <p:par>
                          <p:cTn id="32" fill="hold">
                            <p:stCondLst>
                              <p:cond delay="800"/>
                            </p:stCondLst>
                            <p:childTnLst>
                              <p:par>
                                <p:cTn id="33" presetID="22" presetClass="entr" presetSubtype="8"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200"/>
                                        <p:tgtEl>
                                          <p:spTgt spid="53"/>
                                        </p:tgtEl>
                                      </p:cBhvr>
                                    </p:animEffect>
                                  </p:childTnLst>
                                </p:cTn>
                              </p:par>
                            </p:childTnLst>
                          </p:cTn>
                        </p:par>
                        <p:par>
                          <p:cTn id="36" fill="hold">
                            <p:stCondLst>
                              <p:cond delay="130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55"/>
                                        </p:tgtEl>
                                        <p:attrNameLst>
                                          <p:attrName>style.visibility</p:attrName>
                                        </p:attrNameLst>
                                      </p:cBhvr>
                                      <p:to>
                                        <p:strVal val="visible"/>
                                      </p:to>
                                    </p:set>
                                    <p:animEffect transition="in" filter="fade">
                                      <p:cBhvr>
                                        <p:cTn id="39" dur="100"/>
                                        <p:tgtEl>
                                          <p:spTgt spid="55"/>
                                        </p:tgtEl>
                                      </p:cBhvr>
                                    </p:animEffect>
                                  </p:childTnLst>
                                </p:cTn>
                              </p:par>
                            </p:childTnLst>
                          </p:cTn>
                        </p:par>
                        <p:par>
                          <p:cTn id="40" fill="hold">
                            <p:stCondLst>
                              <p:cond delay="1149"/>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22" presetClass="entr" presetSubtype="8"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p:nvPr/>
        </p:nvGrpSpPr>
        <p:grpSpPr bwMode="auto">
          <a:xfrm>
            <a:off x="8290984" y="1516063"/>
            <a:ext cx="1583267" cy="876300"/>
            <a:chOff x="803" y="1519"/>
            <a:chExt cx="937" cy="692"/>
          </a:xfrm>
        </p:grpSpPr>
        <p:sp>
          <p:nvSpPr>
            <p:cNvPr id="47162" name="AutoShape 3"/>
            <p:cNvSpPr>
              <a:spLocks noChangeArrowheads="1"/>
            </p:cNvSpPr>
            <p:nvPr/>
          </p:nvSpPr>
          <p:spPr bwMode="gray">
            <a:xfrm>
              <a:off x="803" y="1519"/>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2346"/>
                </a:gs>
                <a:gs pos="50000">
                  <a:srgbClr val="001121"/>
                </a:gs>
                <a:gs pos="100000">
                  <a:srgbClr val="00234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7163" name="Oval 4"/>
            <p:cNvSpPr>
              <a:spLocks noChangeArrowheads="1"/>
            </p:cNvSpPr>
            <p:nvPr/>
          </p:nvSpPr>
          <p:spPr bwMode="gray">
            <a:xfrm>
              <a:off x="803" y="1798"/>
              <a:ext cx="937" cy="145"/>
            </a:xfrm>
            <a:prstGeom prst="ellipse">
              <a:avLst/>
            </a:prstGeom>
            <a:gradFill rotWithShape="1">
              <a:gsLst>
                <a:gs pos="0">
                  <a:srgbClr val="002346"/>
                </a:gs>
                <a:gs pos="100000">
                  <a:srgbClr val="435D7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endParaRPr lang="zh-CN" altLang="zh-CN"/>
            </a:p>
          </p:txBody>
        </p:sp>
      </p:grpSp>
      <p:sp>
        <p:nvSpPr>
          <p:cNvPr id="47107" name="Text Box 5"/>
          <p:cNvSpPr txBox="1">
            <a:spLocks noChangeArrowheads="1"/>
          </p:cNvSpPr>
          <p:nvPr/>
        </p:nvSpPr>
        <p:spPr bwMode="gray">
          <a:xfrm>
            <a:off x="8331200" y="1981201"/>
            <a:ext cx="159173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a:solidFill>
                  <a:schemeClr val="bg1"/>
                </a:solidFill>
              </a:rPr>
              <a:t>产权比率</a:t>
            </a:r>
            <a:endParaRPr lang="zh-CN" altLang="en-US">
              <a:solidFill>
                <a:schemeClr val="bg1"/>
              </a:solidFill>
            </a:endParaRPr>
          </a:p>
        </p:txBody>
      </p:sp>
      <p:pic>
        <p:nvPicPr>
          <p:cNvPr id="47108" name="Picture 6" descr="shadow_1_m"/>
          <p:cNvPicPr>
            <a:picLocks noChangeAspect="1" noChangeArrowheads="1"/>
          </p:cNvPicPr>
          <p:nvPr/>
        </p:nvPicPr>
        <p:blipFill>
          <a:blip r:embed="rId1">
            <a:lum bright="-12000"/>
            <a:extLst>
              <a:ext uri="{28A0092B-C50C-407E-A947-70E740481C1C}">
                <a14:useLocalDpi xmlns:a14="http://schemas.microsoft.com/office/drawing/2010/main" val="0"/>
              </a:ext>
            </a:extLst>
          </a:blip>
          <a:srcRect/>
          <a:stretch>
            <a:fillRect/>
          </a:stretch>
        </p:blipFill>
        <p:spPr bwMode="gray">
          <a:xfrm>
            <a:off x="8638118" y="2400300"/>
            <a:ext cx="891116"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Oval 7"/>
          <p:cNvSpPr>
            <a:spLocks noChangeArrowheads="1"/>
          </p:cNvSpPr>
          <p:nvPr/>
        </p:nvSpPr>
        <p:spPr bwMode="gray">
          <a:xfrm rot="3125284" flipH="1">
            <a:off x="8425657" y="2153444"/>
            <a:ext cx="96838" cy="57151"/>
          </a:xfrm>
          <a:prstGeom prst="ellipse">
            <a:avLst/>
          </a:prstGeom>
          <a:gradFill rotWithShape="1">
            <a:gsLst>
              <a:gs pos="0">
                <a:srgbClr val="161F26"/>
              </a:gs>
              <a:gs pos="50000">
                <a:srgbClr val="6E99C0"/>
              </a:gs>
              <a:gs pos="100000">
                <a:srgbClr val="161F26"/>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endParaRPr lang="zh-CN" altLang="zh-CN"/>
          </a:p>
        </p:txBody>
      </p:sp>
      <p:sp>
        <p:nvSpPr>
          <p:cNvPr id="47110" name="Rectangle 8"/>
          <p:cNvSpPr>
            <a:spLocks noGrp="1" noChangeArrowheads="1"/>
          </p:cNvSpPr>
          <p:nvPr>
            <p:ph type="title" idx="4294967295"/>
          </p:nvPr>
        </p:nvSpPr>
        <p:spPr/>
        <p:txBody>
          <a:bodyPr/>
          <a:lstStyle/>
          <a:p>
            <a:pPr eaLnBrk="1" hangingPunct="1"/>
            <a:r>
              <a:rPr lang="zh-CN" altLang="en-US" sz="3200" b="1" dirty="0">
                <a:solidFill>
                  <a:srgbClr val="FF0000"/>
                </a:solidFill>
                <a:ea typeface="隶书" panose="02010509060101010101" pitchFamily="49" charset="-122"/>
              </a:rPr>
              <a:t>长期偿债能力的财务指标</a:t>
            </a:r>
            <a:endParaRPr lang="zh-CN" altLang="en-US" sz="3200" b="1" dirty="0">
              <a:solidFill>
                <a:srgbClr val="FF0000"/>
              </a:solidFill>
              <a:ea typeface="隶书" panose="02010509060101010101" pitchFamily="49" charset="-122"/>
            </a:endParaRPr>
          </a:p>
        </p:txBody>
      </p:sp>
      <p:sp>
        <p:nvSpPr>
          <p:cNvPr id="47111" name="Freeform 9"/>
          <p:cNvSpPr/>
          <p:nvPr/>
        </p:nvSpPr>
        <p:spPr bwMode="gray">
          <a:xfrm rot="-6881602">
            <a:off x="7475538" y="1445155"/>
            <a:ext cx="98425" cy="2103967"/>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47112" name="Group 10"/>
          <p:cNvGrpSpPr/>
          <p:nvPr/>
        </p:nvGrpSpPr>
        <p:grpSpPr bwMode="auto">
          <a:xfrm>
            <a:off x="4328584" y="1936751"/>
            <a:ext cx="2421467" cy="1452563"/>
            <a:chOff x="803" y="1519"/>
            <a:chExt cx="937" cy="692"/>
          </a:xfrm>
        </p:grpSpPr>
        <p:sp>
          <p:nvSpPr>
            <p:cNvPr id="47160" name="AutoShape 11"/>
            <p:cNvSpPr>
              <a:spLocks noChangeArrowheads="1"/>
            </p:cNvSpPr>
            <p:nvPr/>
          </p:nvSpPr>
          <p:spPr bwMode="gray">
            <a:xfrm>
              <a:off x="803" y="1519"/>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33689D"/>
                </a:gs>
                <a:gs pos="50000">
                  <a:srgbClr val="18314A"/>
                </a:gs>
                <a:gs pos="100000">
                  <a:srgbClr val="33689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7161" name="Oval 12"/>
            <p:cNvSpPr>
              <a:spLocks noChangeArrowheads="1"/>
            </p:cNvSpPr>
            <p:nvPr/>
          </p:nvSpPr>
          <p:spPr bwMode="gray">
            <a:xfrm>
              <a:off x="803" y="1798"/>
              <a:ext cx="937" cy="145"/>
            </a:xfrm>
            <a:prstGeom prst="ellipse">
              <a:avLst/>
            </a:prstGeom>
            <a:gradFill rotWithShape="1">
              <a:gsLst>
                <a:gs pos="0">
                  <a:srgbClr val="33689D"/>
                </a:gs>
                <a:gs pos="100000">
                  <a:srgbClr val="6990B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endParaRPr lang="zh-CN" altLang="zh-CN"/>
            </a:p>
          </p:txBody>
        </p:sp>
      </p:grpSp>
      <p:sp>
        <p:nvSpPr>
          <p:cNvPr id="47113" name="Text Box 13"/>
          <p:cNvSpPr txBox="1">
            <a:spLocks noChangeArrowheads="1"/>
          </p:cNvSpPr>
          <p:nvPr/>
        </p:nvSpPr>
        <p:spPr bwMode="gray">
          <a:xfrm>
            <a:off x="4368800" y="28194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a:solidFill>
                  <a:schemeClr val="bg1"/>
                </a:solidFill>
              </a:rPr>
              <a:t>资产负债率</a:t>
            </a:r>
            <a:endParaRPr lang="zh-CN" altLang="en-US" sz="2400">
              <a:solidFill>
                <a:schemeClr val="bg1"/>
              </a:solidFill>
            </a:endParaRPr>
          </a:p>
        </p:txBody>
      </p:sp>
      <p:pic>
        <p:nvPicPr>
          <p:cNvPr id="47114" name="Picture 14" descr="shadow_1_m"/>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gray">
          <a:xfrm>
            <a:off x="4866218" y="3441701"/>
            <a:ext cx="135043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Oval 15"/>
          <p:cNvSpPr>
            <a:spLocks noChangeArrowheads="1"/>
          </p:cNvSpPr>
          <p:nvPr/>
        </p:nvSpPr>
        <p:spPr bwMode="gray">
          <a:xfrm rot="3125284">
            <a:off x="4604809" y="3079750"/>
            <a:ext cx="177800" cy="57151"/>
          </a:xfrm>
          <a:prstGeom prst="ellipse">
            <a:avLst/>
          </a:prstGeom>
          <a:gradFill rotWithShape="1">
            <a:gsLst>
              <a:gs pos="0">
                <a:srgbClr val="161F26"/>
              </a:gs>
              <a:gs pos="50000">
                <a:srgbClr val="6E99C0"/>
              </a:gs>
              <a:gs pos="100000">
                <a:srgbClr val="161F26"/>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endParaRPr lang="zh-CN" altLang="zh-CN"/>
          </a:p>
        </p:txBody>
      </p:sp>
      <p:sp>
        <p:nvSpPr>
          <p:cNvPr id="47116" name="Freeform 16"/>
          <p:cNvSpPr/>
          <p:nvPr/>
        </p:nvSpPr>
        <p:spPr bwMode="gray">
          <a:xfrm rot="-8595127">
            <a:off x="3520018" y="2841626"/>
            <a:ext cx="436033" cy="2379663"/>
          </a:xfrm>
          <a:custGeom>
            <a:avLst/>
            <a:gdLst>
              <a:gd name="T0" fmla="*/ 0 w 291"/>
              <a:gd name="T1" fmla="*/ 0 h 1199"/>
              <a:gd name="T2" fmla="*/ 2147483647 w 291"/>
              <a:gd name="T3" fmla="*/ 0 h 1199"/>
              <a:gd name="T4" fmla="*/ 2147483647 w 291"/>
              <a:gd name="T5" fmla="*/ 2147483647 h 1199"/>
              <a:gd name="T6" fmla="*/ 2147483647 w 291"/>
              <a:gd name="T7" fmla="*/ 2147483647 h 1199"/>
              <a:gd name="T8" fmla="*/ 0 w 291"/>
              <a:gd name="T9" fmla="*/ 0 h 1199"/>
              <a:gd name="T10" fmla="*/ 0 60000 65536"/>
              <a:gd name="T11" fmla="*/ 0 60000 65536"/>
              <a:gd name="T12" fmla="*/ 0 60000 65536"/>
              <a:gd name="T13" fmla="*/ 0 60000 65536"/>
              <a:gd name="T14" fmla="*/ 0 60000 65536"/>
              <a:gd name="T15" fmla="*/ 0 w 291"/>
              <a:gd name="T16" fmla="*/ 0 h 1199"/>
              <a:gd name="T17" fmla="*/ 291 w 291"/>
              <a:gd name="T18" fmla="*/ 1199 h 1199"/>
            </a:gdLst>
            <a:ahLst/>
            <a:cxnLst>
              <a:cxn ang="T10">
                <a:pos x="T0" y="T1"/>
              </a:cxn>
              <a:cxn ang="T11">
                <a:pos x="T2" y="T3"/>
              </a:cxn>
              <a:cxn ang="T12">
                <a:pos x="T4" y="T5"/>
              </a:cxn>
              <a:cxn ang="T13">
                <a:pos x="T6" y="T7"/>
              </a:cxn>
              <a:cxn ang="T14">
                <a:pos x="T8" y="T9"/>
              </a:cxn>
            </a:cxnLst>
            <a:rect l="T15" t="T16" r="T17" b="T18"/>
            <a:pathLst>
              <a:path w="291" h="1199">
                <a:moveTo>
                  <a:pt x="0" y="0"/>
                </a:moveTo>
                <a:lnTo>
                  <a:pt x="291" y="0"/>
                </a:lnTo>
                <a:lnTo>
                  <a:pt x="180" y="1199"/>
                </a:lnTo>
                <a:lnTo>
                  <a:pt x="81" y="1193"/>
                </a:lnTo>
                <a:lnTo>
                  <a:pt x="0" y="0"/>
                </a:lnTo>
                <a:close/>
              </a:path>
            </a:pathLst>
          </a:custGeom>
          <a:gradFill rotWithShape="1">
            <a:gsLst>
              <a:gs pos="0">
                <a:srgbClr val="506F8B"/>
              </a:gs>
              <a:gs pos="50000">
                <a:srgbClr val="6E99C0"/>
              </a:gs>
              <a:gs pos="100000">
                <a:srgbClr val="506F8B"/>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47117" name="Group 17"/>
          <p:cNvGrpSpPr/>
          <p:nvPr/>
        </p:nvGrpSpPr>
        <p:grpSpPr bwMode="auto">
          <a:xfrm>
            <a:off x="1035051" y="3965576"/>
            <a:ext cx="3505200" cy="2092325"/>
            <a:chOff x="803" y="1519"/>
            <a:chExt cx="937" cy="692"/>
          </a:xfrm>
        </p:grpSpPr>
        <p:sp>
          <p:nvSpPr>
            <p:cNvPr id="47158" name="AutoShape 18"/>
            <p:cNvSpPr>
              <a:spLocks noChangeArrowheads="1"/>
            </p:cNvSpPr>
            <p:nvPr/>
          </p:nvSpPr>
          <p:spPr bwMode="gray">
            <a:xfrm>
              <a:off x="803" y="1519"/>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99CC"/>
                </a:gs>
                <a:gs pos="50000">
                  <a:srgbClr val="004961"/>
                </a:gs>
                <a:gs pos="100000">
                  <a:srgbClr val="0099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7159" name="Oval 19"/>
            <p:cNvSpPr>
              <a:spLocks noChangeArrowheads="1"/>
            </p:cNvSpPr>
            <p:nvPr/>
          </p:nvSpPr>
          <p:spPr bwMode="gray">
            <a:xfrm>
              <a:off x="803" y="1798"/>
              <a:ext cx="937" cy="145"/>
            </a:xfrm>
            <a:prstGeom prst="ellipse">
              <a:avLst/>
            </a:prstGeom>
            <a:gradFill rotWithShape="1">
              <a:gsLst>
                <a:gs pos="0">
                  <a:srgbClr val="0099CC"/>
                </a:gs>
                <a:gs pos="100000">
                  <a:srgbClr val="76C8E4"/>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endParaRPr lang="zh-CN" altLang="zh-CN"/>
            </a:p>
          </p:txBody>
        </p:sp>
      </p:grpSp>
      <p:sp>
        <p:nvSpPr>
          <p:cNvPr id="47118" name="Text Box 20"/>
          <p:cNvSpPr txBox="1">
            <a:spLocks noChangeArrowheads="1"/>
          </p:cNvSpPr>
          <p:nvPr/>
        </p:nvSpPr>
        <p:spPr bwMode="gray">
          <a:xfrm>
            <a:off x="1320800" y="53340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400">
                <a:solidFill>
                  <a:schemeClr val="bg1"/>
                </a:solidFill>
              </a:rPr>
              <a:t>已获利息倍数</a:t>
            </a:r>
            <a:endParaRPr lang="zh-CN" altLang="en-US" sz="2400">
              <a:solidFill>
                <a:schemeClr val="bg1"/>
              </a:solidFill>
            </a:endParaRPr>
          </a:p>
        </p:txBody>
      </p:sp>
      <p:sp>
        <p:nvSpPr>
          <p:cNvPr id="47119" name="AutoShape 21"/>
          <p:cNvSpPr>
            <a:spLocks noChangeArrowheads="1"/>
          </p:cNvSpPr>
          <p:nvPr/>
        </p:nvSpPr>
        <p:spPr bwMode="gray">
          <a:xfrm flipH="1">
            <a:off x="3166534" y="4140200"/>
            <a:ext cx="1104900" cy="596900"/>
          </a:xfrm>
          <a:prstGeom prst="curvedRightArrow">
            <a:avLst>
              <a:gd name="adj1" fmla="val 19583"/>
              <a:gd name="adj2" fmla="val 44676"/>
              <a:gd name="adj3" fmla="val 39194"/>
            </a:avLst>
          </a:prstGeom>
          <a:gradFill rotWithShape="1">
            <a:gsLst>
              <a:gs pos="0">
                <a:srgbClr val="FFBE93"/>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pic>
        <p:nvPicPr>
          <p:cNvPr id="47120" name="Picture 22" descr="shadow_1_m"/>
          <p:cNvPicPr>
            <a:picLocks noChangeAspect="1" noChangeArrowheads="1"/>
          </p:cNvPicPr>
          <p:nvPr/>
        </p:nvPicPr>
        <p:blipFill>
          <a:blip r:embed="rId3">
            <a:lum bright="54000"/>
            <a:extLst>
              <a:ext uri="{28A0092B-C50C-407E-A947-70E740481C1C}">
                <a14:useLocalDpi xmlns:a14="http://schemas.microsoft.com/office/drawing/2010/main" val="0"/>
              </a:ext>
            </a:extLst>
          </a:blip>
          <a:srcRect/>
          <a:stretch>
            <a:fillRect/>
          </a:stretch>
        </p:blipFill>
        <p:spPr bwMode="gray">
          <a:xfrm>
            <a:off x="1767417" y="6145213"/>
            <a:ext cx="197908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1" name="Rectangle 26"/>
          <p:cNvSpPr>
            <a:spLocks noChangeArrowheads="1"/>
          </p:cNvSpPr>
          <p:nvPr/>
        </p:nvSpPr>
        <p:spPr bwMode="auto">
          <a:xfrm>
            <a:off x="1117600" y="2667001"/>
            <a:ext cx="2956984"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10000"/>
              </a:lnSpc>
            </a:pPr>
            <a:r>
              <a:rPr lang="zh-CN" altLang="en-US" b="1"/>
              <a:t>不同利益主体的判断标准不同</a:t>
            </a:r>
            <a:endParaRPr lang="zh-CN" altLang="en-US"/>
          </a:p>
        </p:txBody>
      </p:sp>
      <p:sp>
        <p:nvSpPr>
          <p:cNvPr id="47122" name="Line 27"/>
          <p:cNvSpPr>
            <a:spLocks noChangeShapeType="1"/>
          </p:cNvSpPr>
          <p:nvPr/>
        </p:nvSpPr>
        <p:spPr bwMode="gray">
          <a:xfrm>
            <a:off x="4673600" y="5562601"/>
            <a:ext cx="0" cy="727075"/>
          </a:xfrm>
          <a:prstGeom prst="line">
            <a:avLst/>
          </a:prstGeom>
          <a:noFill/>
          <a:ln w="28575">
            <a:solidFill>
              <a:srgbClr val="FF6600"/>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123" name="Rectangle 28"/>
          <p:cNvSpPr>
            <a:spLocks noChangeArrowheads="1"/>
          </p:cNvSpPr>
          <p:nvPr/>
        </p:nvSpPr>
        <p:spPr bwMode="auto">
          <a:xfrm>
            <a:off x="4470400" y="56388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t>（</a:t>
            </a:r>
            <a:r>
              <a:rPr lang="en-US" altLang="zh-CN" b="1"/>
              <a:t>1</a:t>
            </a:r>
            <a:r>
              <a:rPr lang="zh-CN" altLang="en-US" b="1"/>
              <a:t>）反映利息保障程度</a:t>
            </a:r>
            <a:endParaRPr lang="zh-CN" altLang="en-US" b="1"/>
          </a:p>
          <a:p>
            <a:r>
              <a:rPr lang="zh-CN" altLang="en-US" b="1"/>
              <a:t>（</a:t>
            </a:r>
            <a:r>
              <a:rPr lang="en-US" altLang="zh-CN" b="1"/>
              <a:t>2</a:t>
            </a:r>
            <a:r>
              <a:rPr lang="zh-CN" altLang="en-US" b="1"/>
              <a:t>）息税前利润和利息一般取自利润表。</a:t>
            </a:r>
            <a:endParaRPr lang="zh-CN" altLang="en-US" b="1"/>
          </a:p>
        </p:txBody>
      </p:sp>
      <p:grpSp>
        <p:nvGrpSpPr>
          <p:cNvPr id="47124" name="Group 29"/>
          <p:cNvGrpSpPr/>
          <p:nvPr/>
        </p:nvGrpSpPr>
        <p:grpSpPr bwMode="auto">
          <a:xfrm rot="291726">
            <a:off x="1991784" y="3500439"/>
            <a:ext cx="1693333" cy="1571625"/>
            <a:chOff x="1971" y="2318"/>
            <a:chExt cx="482" cy="596"/>
          </a:xfrm>
        </p:grpSpPr>
        <p:sp>
          <p:nvSpPr>
            <p:cNvPr id="47156" name="Oval 30"/>
            <p:cNvSpPr>
              <a:spLocks noChangeArrowheads="1"/>
            </p:cNvSpPr>
            <p:nvPr/>
          </p:nvSpPr>
          <p:spPr bwMode="gray">
            <a:xfrm>
              <a:off x="2149" y="2318"/>
              <a:ext cx="126" cy="123"/>
            </a:xfrm>
            <a:prstGeom prst="ellipse">
              <a:avLst/>
            </a:prstGeom>
            <a:solidFill>
              <a:srgbClr val="FEE3AC"/>
            </a:solidFill>
            <a:ln w="9525">
              <a:round/>
            </a:ln>
            <a:scene3d>
              <a:camera prst="legacyPerspectiveFront">
                <a:rot lat="20099980" lon="1500000" rev="0"/>
              </a:camera>
              <a:lightRig rig="legacyFlat2" dir="t"/>
            </a:scene3d>
            <a:sp3d extrusionH="87300" prstMaterial="legacyMetal">
              <a:bevelT w="13500" h="13500" prst="angle"/>
              <a:bevelB w="13500" h="13500" prst="angle"/>
              <a:extrusionClr>
                <a:srgbClr val="FFB219"/>
              </a:extrusionClr>
            </a:sp3d>
          </p:spPr>
          <p:txBody>
            <a:bodyPr wrap="none" anchor="ctr">
              <a:flatTx/>
            </a:bodyPr>
            <a:lstStyle/>
            <a:p>
              <a:pPr algn="ctr"/>
              <a:endParaRPr lang="zh-CN" altLang="zh-CN"/>
            </a:p>
          </p:txBody>
        </p:sp>
        <p:sp>
          <p:nvSpPr>
            <p:cNvPr id="47157" name="Freeform 31"/>
            <p:cNvSpPr/>
            <p:nvPr/>
          </p:nvSpPr>
          <p:spPr bwMode="gray">
            <a:xfrm>
              <a:off x="1971" y="2336"/>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round/>
            </a:ln>
            <a:scene3d>
              <a:camera prst="legacyPerspectiveFront">
                <a:rot lat="20099980" lon="1500000" rev="0"/>
              </a:camera>
              <a:lightRig rig="legacyFlat2" dir="t"/>
            </a:scene3d>
            <a:sp3d extrusionH="87300" prstMaterial="legacyMetal">
              <a:bevelT w="13500" h="13500" prst="angle"/>
              <a:bevelB w="13500" h="13500" prst="angle"/>
              <a:extrusionClr>
                <a:srgbClr val="FFB219"/>
              </a:extrusionClr>
            </a:sp3d>
          </p:spPr>
          <p:txBody>
            <a:bodyPr>
              <a:flatTx/>
            </a:bodyPr>
            <a:lstStyle/>
            <a:p>
              <a:endParaRPr lang="zh-CN" altLang="en-US"/>
            </a:p>
          </p:txBody>
        </p:sp>
      </p:grpSp>
      <p:grpSp>
        <p:nvGrpSpPr>
          <p:cNvPr id="47125" name="Group 32"/>
          <p:cNvGrpSpPr/>
          <p:nvPr/>
        </p:nvGrpSpPr>
        <p:grpSpPr bwMode="auto">
          <a:xfrm rot="291726">
            <a:off x="5071534" y="1782763"/>
            <a:ext cx="952500" cy="882650"/>
            <a:chOff x="1971" y="2318"/>
            <a:chExt cx="482" cy="596"/>
          </a:xfrm>
        </p:grpSpPr>
        <p:sp>
          <p:nvSpPr>
            <p:cNvPr id="47154" name="Oval 33"/>
            <p:cNvSpPr>
              <a:spLocks noChangeArrowheads="1"/>
            </p:cNvSpPr>
            <p:nvPr/>
          </p:nvSpPr>
          <p:spPr bwMode="gray">
            <a:xfrm>
              <a:off x="2149" y="2318"/>
              <a:ext cx="126" cy="123"/>
            </a:xfrm>
            <a:prstGeom prst="ellipse">
              <a:avLst/>
            </a:prstGeom>
            <a:solidFill>
              <a:srgbClr val="FFCC00"/>
            </a:solidFill>
            <a:ln w="9525">
              <a:round/>
            </a:ln>
            <a:scene3d>
              <a:camera prst="legacyPerspectiveFront">
                <a:rot lat="20099980" lon="1500000" rev="0"/>
              </a:camera>
              <a:lightRig rig="legacyFlat2" dir="t"/>
            </a:scene3d>
            <a:sp3d extrusionH="36500" prstMaterial="legacyMatte">
              <a:bevelT w="13500" h="13500" prst="angle"/>
              <a:bevelB w="13500" h="13500" prst="angle"/>
              <a:extrusionClr>
                <a:srgbClr val="FFB219"/>
              </a:extrusionClr>
            </a:sp3d>
          </p:spPr>
          <p:txBody>
            <a:bodyPr wrap="none" anchor="ctr">
              <a:flatTx/>
            </a:bodyPr>
            <a:lstStyle/>
            <a:p>
              <a:pPr algn="ctr"/>
              <a:endParaRPr lang="zh-CN" altLang="zh-CN"/>
            </a:p>
          </p:txBody>
        </p:sp>
        <p:sp>
          <p:nvSpPr>
            <p:cNvPr id="47155" name="Freeform 34"/>
            <p:cNvSpPr/>
            <p:nvPr/>
          </p:nvSpPr>
          <p:spPr bwMode="gray">
            <a:xfrm>
              <a:off x="1971" y="2336"/>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FCC00"/>
            </a:solidFill>
            <a:ln w="9525">
              <a:round/>
            </a:ln>
            <a:scene3d>
              <a:camera prst="legacyPerspectiveFront">
                <a:rot lat="20099980" lon="1500000" rev="0"/>
              </a:camera>
              <a:lightRig rig="legacyFlat2" dir="t"/>
            </a:scene3d>
            <a:sp3d extrusionH="36500" prstMaterial="legacyMatte">
              <a:bevelT w="13500" h="13500" prst="angle"/>
              <a:bevelB w="13500" h="13500" prst="angle"/>
              <a:extrusionClr>
                <a:srgbClr val="FFB219"/>
              </a:extrusionClr>
            </a:sp3d>
          </p:spPr>
          <p:txBody>
            <a:bodyPr>
              <a:flatTx/>
            </a:bodyPr>
            <a:lstStyle/>
            <a:p>
              <a:endParaRPr lang="zh-CN" altLang="en-US"/>
            </a:p>
          </p:txBody>
        </p:sp>
      </p:grpSp>
      <p:sp>
        <p:nvSpPr>
          <p:cNvPr id="47126" name="AutoShape 35"/>
          <p:cNvSpPr>
            <a:spLocks noChangeArrowheads="1"/>
          </p:cNvSpPr>
          <p:nvPr/>
        </p:nvSpPr>
        <p:spPr bwMode="gray">
          <a:xfrm>
            <a:off x="1329267" y="4154488"/>
            <a:ext cx="1104900" cy="596900"/>
          </a:xfrm>
          <a:prstGeom prst="curvedRightArrow">
            <a:avLst>
              <a:gd name="adj1" fmla="val 16542"/>
              <a:gd name="adj2" fmla="val 38977"/>
              <a:gd name="adj3" fmla="val 39419"/>
            </a:avLst>
          </a:prstGeom>
          <a:gradFill rotWithShape="1">
            <a:gsLst>
              <a:gs pos="0">
                <a:srgbClr val="FFBE93"/>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grpSp>
        <p:nvGrpSpPr>
          <p:cNvPr id="47127" name="Group 36"/>
          <p:cNvGrpSpPr/>
          <p:nvPr/>
        </p:nvGrpSpPr>
        <p:grpSpPr bwMode="auto">
          <a:xfrm rot="363836">
            <a:off x="8856133" y="1487489"/>
            <a:ext cx="491067" cy="454025"/>
            <a:chOff x="1971" y="2318"/>
            <a:chExt cx="482" cy="596"/>
          </a:xfrm>
        </p:grpSpPr>
        <p:sp>
          <p:nvSpPr>
            <p:cNvPr id="47152" name="Oval 37"/>
            <p:cNvSpPr>
              <a:spLocks noChangeArrowheads="1"/>
            </p:cNvSpPr>
            <p:nvPr/>
          </p:nvSpPr>
          <p:spPr bwMode="gray">
            <a:xfrm>
              <a:off x="2149" y="2318"/>
              <a:ext cx="126" cy="123"/>
            </a:xfrm>
            <a:prstGeom prst="ellipse">
              <a:avLst/>
            </a:prstGeom>
            <a:solidFill>
              <a:srgbClr val="CC9900"/>
            </a:solidFill>
            <a:ln w="9525">
              <a:round/>
            </a:ln>
            <a:scene3d>
              <a:camera prst="legacyPerspectiveFront">
                <a:rot lat="20099980" lon="1500000" rev="0"/>
              </a:camera>
              <a:lightRig rig="legacyNormal2" dir="t"/>
            </a:scene3d>
            <a:sp3d extrusionH="11100" prstMaterial="legacyMatte">
              <a:bevelT w="13500" h="13500" prst="angle"/>
              <a:bevelB w="13500" h="13500" prst="angle"/>
              <a:extrusionClr>
                <a:srgbClr val="FFB219"/>
              </a:extrusionClr>
            </a:sp3d>
          </p:spPr>
          <p:txBody>
            <a:bodyPr wrap="none" anchor="ctr">
              <a:flatTx/>
            </a:bodyPr>
            <a:lstStyle/>
            <a:p>
              <a:pPr algn="ctr"/>
              <a:endParaRPr lang="zh-CN" altLang="zh-CN"/>
            </a:p>
          </p:txBody>
        </p:sp>
        <p:sp>
          <p:nvSpPr>
            <p:cNvPr id="47153" name="Freeform 38"/>
            <p:cNvSpPr/>
            <p:nvPr/>
          </p:nvSpPr>
          <p:spPr bwMode="gray">
            <a:xfrm>
              <a:off x="1971" y="2336"/>
              <a:ext cx="482" cy="578"/>
            </a:xfrm>
            <a:custGeom>
              <a:avLst/>
              <a:gdLst>
                <a:gd name="T0" fmla="*/ 0 w 3312"/>
                <a:gd name="T1" fmla="*/ 0 h 3962"/>
                <a:gd name="T2" fmla="*/ 0 w 3312"/>
                <a:gd name="T3" fmla="*/ 0 h 3962"/>
                <a:gd name="T4" fmla="*/ 0 w 3312"/>
                <a:gd name="T5" fmla="*/ 0 h 3962"/>
                <a:gd name="T6" fmla="*/ 0 w 3312"/>
                <a:gd name="T7" fmla="*/ 0 h 3962"/>
                <a:gd name="T8" fmla="*/ 0 w 3312"/>
                <a:gd name="T9" fmla="*/ 0 h 3962"/>
                <a:gd name="T10" fmla="*/ 0 w 3312"/>
                <a:gd name="T11" fmla="*/ 0 h 3962"/>
                <a:gd name="T12" fmla="*/ 0 w 3312"/>
                <a:gd name="T13" fmla="*/ 0 h 3962"/>
                <a:gd name="T14" fmla="*/ 0 w 3312"/>
                <a:gd name="T15" fmla="*/ 0 h 3962"/>
                <a:gd name="T16" fmla="*/ 0 w 3312"/>
                <a:gd name="T17" fmla="*/ 0 h 3962"/>
                <a:gd name="T18" fmla="*/ 0 w 3312"/>
                <a:gd name="T19" fmla="*/ 0 h 3962"/>
                <a:gd name="T20" fmla="*/ 0 w 3312"/>
                <a:gd name="T21" fmla="*/ 0 h 3962"/>
                <a:gd name="T22" fmla="*/ 0 w 3312"/>
                <a:gd name="T23" fmla="*/ 0 h 3962"/>
                <a:gd name="T24" fmla="*/ 0 w 3312"/>
                <a:gd name="T25" fmla="*/ 0 h 3962"/>
                <a:gd name="T26" fmla="*/ 0 w 3312"/>
                <a:gd name="T27" fmla="*/ 0 h 3962"/>
                <a:gd name="T28" fmla="*/ 0 w 3312"/>
                <a:gd name="T29" fmla="*/ 0 h 3962"/>
                <a:gd name="T30" fmla="*/ 0 w 3312"/>
                <a:gd name="T31" fmla="*/ 0 h 3962"/>
                <a:gd name="T32" fmla="*/ 0 w 3312"/>
                <a:gd name="T33" fmla="*/ 0 h 3962"/>
                <a:gd name="T34" fmla="*/ 0 w 3312"/>
                <a:gd name="T35" fmla="*/ 0 h 3962"/>
                <a:gd name="T36" fmla="*/ 0 w 3312"/>
                <a:gd name="T37" fmla="*/ 0 h 3962"/>
                <a:gd name="T38" fmla="*/ 0 w 3312"/>
                <a:gd name="T39" fmla="*/ 0 h 3962"/>
                <a:gd name="T40" fmla="*/ 0 w 3312"/>
                <a:gd name="T41" fmla="*/ 0 h 3962"/>
                <a:gd name="T42" fmla="*/ 0 w 3312"/>
                <a:gd name="T43" fmla="*/ 0 h 3962"/>
                <a:gd name="T44" fmla="*/ 0 w 3312"/>
                <a:gd name="T45" fmla="*/ 0 h 3962"/>
                <a:gd name="T46" fmla="*/ 0 w 3312"/>
                <a:gd name="T47" fmla="*/ 0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2"/>
                <a:gd name="T73" fmla="*/ 0 h 3962"/>
                <a:gd name="T74" fmla="*/ 3312 w 3312"/>
                <a:gd name="T75" fmla="*/ 3962 h 39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CC9900"/>
            </a:solidFill>
            <a:ln w="9525">
              <a:round/>
            </a:ln>
            <a:scene3d>
              <a:camera prst="legacyPerspectiveFront">
                <a:rot lat="20099980" lon="1500000" rev="0"/>
              </a:camera>
              <a:lightRig rig="legacyNormal2" dir="t"/>
            </a:scene3d>
            <a:sp3d extrusionH="11100" prstMaterial="legacyMatte">
              <a:bevelT w="13500" h="13500" prst="angle"/>
              <a:bevelB w="13500" h="13500" prst="angle"/>
              <a:extrusionClr>
                <a:srgbClr val="FFB219"/>
              </a:extrusionClr>
            </a:sp3d>
          </p:spPr>
          <p:txBody>
            <a:bodyPr>
              <a:flatTx/>
            </a:bodyPr>
            <a:lstStyle/>
            <a:p>
              <a:endParaRPr lang="zh-CN" altLang="en-US"/>
            </a:p>
          </p:txBody>
        </p:sp>
      </p:grpSp>
      <p:grpSp>
        <p:nvGrpSpPr>
          <p:cNvPr id="47128" name="Group 39"/>
          <p:cNvGrpSpPr/>
          <p:nvPr/>
        </p:nvGrpSpPr>
        <p:grpSpPr bwMode="auto">
          <a:xfrm>
            <a:off x="4582585" y="2097088"/>
            <a:ext cx="1951567" cy="379412"/>
            <a:chOff x="724" y="2704"/>
            <a:chExt cx="1390" cy="350"/>
          </a:xfrm>
        </p:grpSpPr>
        <p:sp>
          <p:nvSpPr>
            <p:cNvPr id="47150" name="AutoShape 40"/>
            <p:cNvSpPr>
              <a:spLocks noChangeArrowheads="1"/>
            </p:cNvSpPr>
            <p:nvPr/>
          </p:nvSpPr>
          <p:spPr bwMode="gray">
            <a:xfrm flipH="1">
              <a:off x="1592" y="2704"/>
              <a:ext cx="522" cy="341"/>
            </a:xfrm>
            <a:prstGeom prst="curvedRightArrow">
              <a:avLst>
                <a:gd name="adj1" fmla="val 19583"/>
                <a:gd name="adj2" fmla="val 44676"/>
                <a:gd name="adj3" fmla="val 43217"/>
              </a:avLst>
            </a:prstGeom>
            <a:gradFill rotWithShape="1">
              <a:gsLst>
                <a:gs pos="0">
                  <a:srgbClr val="FFBE93"/>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sp>
          <p:nvSpPr>
            <p:cNvPr id="47151" name="AutoShape 41"/>
            <p:cNvSpPr>
              <a:spLocks noChangeArrowheads="1"/>
            </p:cNvSpPr>
            <p:nvPr/>
          </p:nvSpPr>
          <p:spPr bwMode="gray">
            <a:xfrm>
              <a:off x="724" y="2713"/>
              <a:ext cx="522" cy="341"/>
            </a:xfrm>
            <a:prstGeom prst="curvedRightArrow">
              <a:avLst>
                <a:gd name="adj1" fmla="val 16542"/>
                <a:gd name="adj2" fmla="val 38977"/>
                <a:gd name="adj3" fmla="val 43465"/>
              </a:avLst>
            </a:prstGeom>
            <a:gradFill rotWithShape="1">
              <a:gsLst>
                <a:gs pos="0">
                  <a:srgbClr val="FFBE93"/>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grpSp>
      <p:grpSp>
        <p:nvGrpSpPr>
          <p:cNvPr id="47129" name="Group 42"/>
          <p:cNvGrpSpPr/>
          <p:nvPr/>
        </p:nvGrpSpPr>
        <p:grpSpPr bwMode="auto">
          <a:xfrm>
            <a:off x="8458200" y="1641475"/>
            <a:ext cx="1305984" cy="204788"/>
            <a:chOff x="724" y="2704"/>
            <a:chExt cx="1390" cy="350"/>
          </a:xfrm>
        </p:grpSpPr>
        <p:sp>
          <p:nvSpPr>
            <p:cNvPr id="47148" name="AutoShape 43"/>
            <p:cNvSpPr>
              <a:spLocks noChangeArrowheads="1"/>
            </p:cNvSpPr>
            <p:nvPr/>
          </p:nvSpPr>
          <p:spPr bwMode="gray">
            <a:xfrm flipH="1">
              <a:off x="1592" y="2704"/>
              <a:ext cx="522" cy="341"/>
            </a:xfrm>
            <a:prstGeom prst="curvedRightArrow">
              <a:avLst>
                <a:gd name="adj1" fmla="val 19583"/>
                <a:gd name="adj2" fmla="val 44676"/>
                <a:gd name="adj3" fmla="val 43217"/>
              </a:avLst>
            </a:prstGeom>
            <a:gradFill rotWithShape="1">
              <a:gsLst>
                <a:gs pos="0">
                  <a:srgbClr val="FFBE93"/>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sp>
          <p:nvSpPr>
            <p:cNvPr id="47149" name="AutoShape 44"/>
            <p:cNvSpPr>
              <a:spLocks noChangeArrowheads="1"/>
            </p:cNvSpPr>
            <p:nvPr/>
          </p:nvSpPr>
          <p:spPr bwMode="gray">
            <a:xfrm>
              <a:off x="724" y="2713"/>
              <a:ext cx="522" cy="341"/>
            </a:xfrm>
            <a:prstGeom prst="curvedRightArrow">
              <a:avLst>
                <a:gd name="adj1" fmla="val 16542"/>
                <a:gd name="adj2" fmla="val 38977"/>
                <a:gd name="adj3" fmla="val 43465"/>
              </a:avLst>
            </a:prstGeom>
            <a:gradFill rotWithShape="1">
              <a:gsLst>
                <a:gs pos="0">
                  <a:srgbClr val="FFBE93"/>
                </a:gs>
                <a:gs pos="100000">
                  <a:srgbClr val="FF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grpSp>
      <p:sp>
        <p:nvSpPr>
          <p:cNvPr id="47130" name="Line 24"/>
          <p:cNvSpPr>
            <a:spLocks noChangeShapeType="1"/>
          </p:cNvSpPr>
          <p:nvPr/>
        </p:nvSpPr>
        <p:spPr bwMode="gray">
          <a:xfrm>
            <a:off x="1117600" y="2743200"/>
            <a:ext cx="0" cy="609600"/>
          </a:xfrm>
          <a:prstGeom prst="line">
            <a:avLst/>
          </a:prstGeom>
          <a:noFill/>
          <a:ln w="28575">
            <a:solidFill>
              <a:srgbClr val="FF6600"/>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47131" name="Group 58"/>
          <p:cNvGrpSpPr/>
          <p:nvPr/>
        </p:nvGrpSpPr>
        <p:grpSpPr bwMode="auto">
          <a:xfrm>
            <a:off x="609601" y="1752601"/>
            <a:ext cx="3924300" cy="823913"/>
            <a:chOff x="930" y="1536"/>
            <a:chExt cx="1854" cy="519"/>
          </a:xfrm>
        </p:grpSpPr>
        <p:sp>
          <p:nvSpPr>
            <p:cNvPr id="47144" name="Text Box 59"/>
            <p:cNvSpPr txBox="1">
              <a:spLocks noChangeArrowheads="1"/>
            </p:cNvSpPr>
            <p:nvPr/>
          </p:nvSpPr>
          <p:spPr bwMode="auto">
            <a:xfrm>
              <a:off x="930" y="1706"/>
              <a:ext cx="13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资产负债率＝</a:t>
              </a:r>
              <a:endParaRPr kumimoji="1" lang="zh-CN" altLang="en-US">
                <a:latin typeface="Tahoma" panose="020B0604030504040204" pitchFamily="34" charset="0"/>
              </a:endParaRPr>
            </a:p>
          </p:txBody>
        </p:sp>
        <p:sp>
          <p:nvSpPr>
            <p:cNvPr id="47145" name="Line 60"/>
            <p:cNvSpPr>
              <a:spLocks noChangeShapeType="1"/>
            </p:cNvSpPr>
            <p:nvPr/>
          </p:nvSpPr>
          <p:spPr bwMode="auto">
            <a:xfrm>
              <a:off x="1920" y="1824"/>
              <a:ext cx="864"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47146" name="Text Box 61"/>
            <p:cNvSpPr txBox="1">
              <a:spLocks noChangeArrowheads="1"/>
            </p:cNvSpPr>
            <p:nvPr/>
          </p:nvSpPr>
          <p:spPr bwMode="auto">
            <a:xfrm>
              <a:off x="1968" y="1536"/>
              <a:ext cx="7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负债总额</a:t>
              </a:r>
              <a:endParaRPr kumimoji="1" lang="zh-CN" altLang="en-US">
                <a:latin typeface="Tahoma" panose="020B0604030504040204" pitchFamily="34" charset="0"/>
              </a:endParaRPr>
            </a:p>
          </p:txBody>
        </p:sp>
        <p:sp>
          <p:nvSpPr>
            <p:cNvPr id="47147" name="Text Box 62"/>
            <p:cNvSpPr txBox="1">
              <a:spLocks noChangeArrowheads="1"/>
            </p:cNvSpPr>
            <p:nvPr/>
          </p:nvSpPr>
          <p:spPr bwMode="auto">
            <a:xfrm>
              <a:off x="1920" y="1824"/>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资产总额</a:t>
              </a:r>
              <a:endParaRPr kumimoji="1" lang="zh-CN" altLang="en-US">
                <a:latin typeface="Tahoma" panose="020B0604030504040204" pitchFamily="34" charset="0"/>
              </a:endParaRPr>
            </a:p>
          </p:txBody>
        </p:sp>
      </p:grpSp>
      <p:grpSp>
        <p:nvGrpSpPr>
          <p:cNvPr id="47132" name="Group 63"/>
          <p:cNvGrpSpPr/>
          <p:nvPr/>
        </p:nvGrpSpPr>
        <p:grpSpPr bwMode="auto">
          <a:xfrm>
            <a:off x="8026401" y="2286001"/>
            <a:ext cx="3926417" cy="900113"/>
            <a:chOff x="1156" y="1296"/>
            <a:chExt cx="1855" cy="567"/>
          </a:xfrm>
        </p:grpSpPr>
        <p:sp>
          <p:nvSpPr>
            <p:cNvPr id="47140" name="Text Box 64"/>
            <p:cNvSpPr txBox="1">
              <a:spLocks noChangeArrowheads="1"/>
            </p:cNvSpPr>
            <p:nvPr/>
          </p:nvSpPr>
          <p:spPr bwMode="auto">
            <a:xfrm>
              <a:off x="1156" y="1480"/>
              <a:ext cx="8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产权比率＝</a:t>
              </a:r>
              <a:endParaRPr kumimoji="1" lang="zh-CN" altLang="en-US">
                <a:latin typeface="Tahoma" panose="020B0604030504040204" pitchFamily="34" charset="0"/>
              </a:endParaRPr>
            </a:p>
          </p:txBody>
        </p:sp>
        <p:sp>
          <p:nvSpPr>
            <p:cNvPr id="47141" name="Line 65"/>
            <p:cNvSpPr>
              <a:spLocks noChangeShapeType="1"/>
            </p:cNvSpPr>
            <p:nvPr/>
          </p:nvSpPr>
          <p:spPr bwMode="auto">
            <a:xfrm>
              <a:off x="1968" y="1584"/>
              <a:ext cx="1043"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47142" name="Text Box 66"/>
            <p:cNvSpPr txBox="1">
              <a:spLocks noChangeArrowheads="1"/>
            </p:cNvSpPr>
            <p:nvPr/>
          </p:nvSpPr>
          <p:spPr bwMode="auto">
            <a:xfrm>
              <a:off x="2064" y="1296"/>
              <a:ext cx="7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负债总额</a:t>
              </a:r>
              <a:endParaRPr kumimoji="1" lang="zh-CN" altLang="en-US">
                <a:latin typeface="Tahoma" panose="020B0604030504040204" pitchFamily="34" charset="0"/>
              </a:endParaRPr>
            </a:p>
          </p:txBody>
        </p:sp>
        <p:sp>
          <p:nvSpPr>
            <p:cNvPr id="47143" name="Text Box 67"/>
            <p:cNvSpPr txBox="1">
              <a:spLocks noChangeArrowheads="1"/>
            </p:cNvSpPr>
            <p:nvPr/>
          </p:nvSpPr>
          <p:spPr bwMode="auto">
            <a:xfrm>
              <a:off x="1968" y="1632"/>
              <a:ext cx="10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股东权益总额</a:t>
              </a:r>
              <a:endParaRPr kumimoji="1" lang="zh-CN" altLang="en-US">
                <a:latin typeface="Tahoma" panose="020B0604030504040204" pitchFamily="34" charset="0"/>
              </a:endParaRPr>
            </a:p>
          </p:txBody>
        </p:sp>
      </p:grpSp>
      <p:sp>
        <p:nvSpPr>
          <p:cNvPr id="47133" name="Rectangle 26"/>
          <p:cNvSpPr>
            <a:spLocks noChangeArrowheads="1"/>
          </p:cNvSpPr>
          <p:nvPr/>
        </p:nvSpPr>
        <p:spPr bwMode="auto">
          <a:xfrm>
            <a:off x="8229600" y="3200401"/>
            <a:ext cx="2956984"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10000"/>
              </a:lnSpc>
            </a:pPr>
            <a:r>
              <a:rPr lang="zh-CN" altLang="en-US" b="1"/>
              <a:t>反映股东对债务的保障程度</a:t>
            </a:r>
            <a:endParaRPr lang="zh-CN" altLang="en-US"/>
          </a:p>
        </p:txBody>
      </p:sp>
      <p:sp>
        <p:nvSpPr>
          <p:cNvPr id="47134" name="Line 24"/>
          <p:cNvSpPr>
            <a:spLocks noChangeShapeType="1"/>
          </p:cNvSpPr>
          <p:nvPr/>
        </p:nvSpPr>
        <p:spPr bwMode="gray">
          <a:xfrm>
            <a:off x="8229600" y="3276600"/>
            <a:ext cx="0" cy="609600"/>
          </a:xfrm>
          <a:prstGeom prst="line">
            <a:avLst/>
          </a:prstGeom>
          <a:noFill/>
          <a:ln w="28575">
            <a:solidFill>
              <a:srgbClr val="FF6600"/>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47135" name="Group 70"/>
          <p:cNvGrpSpPr/>
          <p:nvPr/>
        </p:nvGrpSpPr>
        <p:grpSpPr bwMode="auto">
          <a:xfrm>
            <a:off x="4775201" y="4648201"/>
            <a:ext cx="4288367" cy="823913"/>
            <a:chOff x="1020" y="1344"/>
            <a:chExt cx="2026" cy="519"/>
          </a:xfrm>
        </p:grpSpPr>
        <p:sp>
          <p:nvSpPr>
            <p:cNvPr id="47136" name="Text Box 71"/>
            <p:cNvSpPr txBox="1">
              <a:spLocks noChangeArrowheads="1"/>
            </p:cNvSpPr>
            <p:nvPr/>
          </p:nvSpPr>
          <p:spPr bwMode="auto">
            <a:xfrm>
              <a:off x="1020" y="1525"/>
              <a:ext cx="1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已获利息倍数＝</a:t>
              </a:r>
              <a:endParaRPr kumimoji="1" lang="zh-CN" altLang="en-US">
                <a:latin typeface="Tahoma" panose="020B0604030504040204" pitchFamily="34" charset="0"/>
              </a:endParaRPr>
            </a:p>
          </p:txBody>
        </p:sp>
        <p:sp>
          <p:nvSpPr>
            <p:cNvPr id="47137" name="Line 72"/>
            <p:cNvSpPr>
              <a:spLocks noChangeShapeType="1"/>
            </p:cNvSpPr>
            <p:nvPr/>
          </p:nvSpPr>
          <p:spPr bwMode="auto">
            <a:xfrm>
              <a:off x="2160" y="1632"/>
              <a:ext cx="864"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47138" name="Text Box 73"/>
            <p:cNvSpPr txBox="1">
              <a:spLocks noChangeArrowheads="1"/>
            </p:cNvSpPr>
            <p:nvPr/>
          </p:nvSpPr>
          <p:spPr bwMode="auto">
            <a:xfrm>
              <a:off x="2160" y="1344"/>
              <a:ext cx="8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息税前利润</a:t>
              </a:r>
              <a:endParaRPr kumimoji="1" lang="zh-CN" altLang="en-US">
                <a:latin typeface="Tahoma" panose="020B0604030504040204" pitchFamily="34" charset="0"/>
              </a:endParaRPr>
            </a:p>
          </p:txBody>
        </p:sp>
        <p:sp>
          <p:nvSpPr>
            <p:cNvPr id="47139" name="Text Box 74"/>
            <p:cNvSpPr txBox="1">
              <a:spLocks noChangeArrowheads="1"/>
            </p:cNvSpPr>
            <p:nvPr/>
          </p:nvSpPr>
          <p:spPr bwMode="auto">
            <a:xfrm>
              <a:off x="2160" y="1632"/>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利息费用</a:t>
              </a:r>
              <a:endParaRPr kumimoji="1" lang="zh-CN" altLang="en-US">
                <a:latin typeface="Tahoma" panose="020B0604030504040204" pitchFamily="34" charset="0"/>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4059570" y="296863"/>
            <a:ext cx="3837909" cy="584775"/>
          </a:xfrm>
          <a:prstGeom prst="rect">
            <a:avLst/>
          </a:prstGeom>
          <a:noFill/>
          <a:ln w="9525">
            <a:noFill/>
          </a:ln>
        </p:spPr>
        <p:txBody>
          <a:bodyPr wrap="none">
            <a:spAutoFit/>
          </a:bodyPr>
          <a:lstStyle/>
          <a:p>
            <a:pPr algn="ctr"/>
            <a:r>
              <a:rPr lang="en-US" altLang="zh-CN" sz="3200" b="1" dirty="0">
                <a:latin typeface="微软雅黑" panose="020B0503020204020204" pitchFamily="34" charset="-122"/>
                <a:ea typeface="微软雅黑" panose="020B0503020204020204" pitchFamily="34" charset="-122"/>
                <a:sym typeface="+mn-ea"/>
              </a:rPr>
              <a:t>2.</a:t>
            </a:r>
            <a:r>
              <a:rPr lang="zh-CN" altLang="en-US" sz="3200" b="1" dirty="0">
                <a:latin typeface="微软雅黑" panose="020B0503020204020204" pitchFamily="34" charset="-122"/>
                <a:ea typeface="微软雅黑" panose="020B0503020204020204" pitchFamily="34" charset="-122"/>
                <a:sym typeface="+mn-ea"/>
              </a:rPr>
              <a:t>长</a:t>
            </a:r>
            <a:r>
              <a:rPr lang="en-US" altLang="en-US" sz="3200" b="1" dirty="0" err="1">
                <a:latin typeface="微软雅黑" panose="020B0503020204020204" pitchFamily="34" charset="-122"/>
                <a:ea typeface="微软雅黑" panose="020B0503020204020204" pitchFamily="34" charset="-122"/>
                <a:sym typeface="+mn-ea"/>
              </a:rPr>
              <a:t>期偿债能力分析</a:t>
            </a:r>
            <a:endParaRPr lang="zh-CN" altLang="en-US" sz="32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98525" y="1516063"/>
            <a:ext cx="3208338" cy="737235"/>
          </a:xfrm>
          <a:prstGeom prst="rect">
            <a:avLst/>
          </a:prstGeom>
          <a:noFill/>
          <a:ln w="9525">
            <a:noFill/>
          </a:ln>
        </p:spPr>
        <p:txBody>
          <a:bodyPr>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资产负债率</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1245235" y="3854450"/>
            <a:ext cx="9994900" cy="1706880"/>
          </a:xfrm>
          <a:prstGeom prst="rect">
            <a:avLst/>
          </a:prstGeom>
          <a:noFill/>
          <a:ln w="9525" cap="flat" cmpd="sng">
            <a:solidFill>
              <a:srgbClr val="0070C0"/>
            </a:solidFill>
            <a:prstDash val="solid"/>
            <a:miter/>
            <a:headEnd type="none" w="med" len="med"/>
            <a:tailEnd type="none" w="med" len="med"/>
          </a:ln>
        </p:spPr>
        <p:txBody>
          <a:bodyPr wrap="square">
            <a:spAutoFit/>
          </a:bodyPr>
          <a:lstStyle/>
          <a:p>
            <a:pPr marL="457200" indent="-457200">
              <a:lnSpc>
                <a:spcPct val="125000"/>
              </a:lnSpc>
              <a:buFont typeface="Wingdings" panose="05000000000000000000" pitchFamily="2" charset="2"/>
              <a:buChar char="u"/>
            </a:pP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rPr>
              <a:t>资产负债率是反映企业长期偿债能力强弱、衡量企业总资产中所有者权益与债权人权益的比例是否合理的重要财务指标。</a:t>
            </a:r>
            <a:endParaRPr lang="zh-CN" altLang="zh-CN"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val 52"/>
          <p:cNvSpPr/>
          <p:nvPr/>
        </p:nvSpPr>
        <p:spPr>
          <a:xfrm>
            <a:off x="1833563" y="2632075"/>
            <a:ext cx="200025" cy="2016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8" name="Oval 61"/>
          <p:cNvSpPr/>
          <p:nvPr/>
        </p:nvSpPr>
        <p:spPr>
          <a:xfrm>
            <a:off x="1312863" y="2254250"/>
            <a:ext cx="492125" cy="492125"/>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66"/>
              </a:solidFill>
              <a:effectLst/>
              <a:uLnTx/>
              <a:uFillTx/>
              <a:latin typeface="Calibri" panose="020F0502020204030204"/>
              <a:ea typeface="+mn-ea"/>
              <a:cs typeface="+mn-cs"/>
            </a:endParaRPr>
          </a:p>
        </p:txBody>
      </p:sp>
      <p:sp>
        <p:nvSpPr>
          <p:cNvPr id="19" name="Oval 64"/>
          <p:cNvSpPr/>
          <p:nvPr/>
        </p:nvSpPr>
        <p:spPr>
          <a:xfrm>
            <a:off x="1055688" y="2419350"/>
            <a:ext cx="188913" cy="1889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graphicFrame>
        <p:nvGraphicFramePr>
          <p:cNvPr id="2" name="对象 -2147482611"/>
          <p:cNvGraphicFramePr>
            <a:graphicFrameLocks noChangeAspect="1"/>
          </p:cNvGraphicFramePr>
          <p:nvPr/>
        </p:nvGraphicFramePr>
        <p:xfrm>
          <a:off x="2275840" y="2367915"/>
          <a:ext cx="4598035" cy="1006475"/>
        </p:xfrm>
        <a:graphic>
          <a:graphicData uri="http://schemas.openxmlformats.org/presentationml/2006/ole">
            <mc:AlternateContent xmlns:mc="http://schemas.openxmlformats.org/markup-compatibility/2006">
              <mc:Choice xmlns:v="urn:schemas-microsoft-com:vml" Requires="v">
                <p:oleObj spid="_x0000_s13325" name="" r:id="rId1" imgW="1446530" imgH="317500" progId="Equation.DSMT4">
                  <p:embed/>
                </p:oleObj>
              </mc:Choice>
              <mc:Fallback>
                <p:oleObj name="" r:id="rId1" imgW="1446530" imgH="317500" progId="Equation.DSMT4">
                  <p:embed/>
                  <p:pic>
                    <p:nvPicPr>
                      <p:cNvPr id="0" name="图片 13324"/>
                      <p:cNvPicPr/>
                      <p:nvPr/>
                    </p:nvPicPr>
                    <p:blipFill>
                      <a:blip r:embed="rId2"/>
                      <a:stretch>
                        <a:fillRect/>
                      </a:stretch>
                    </p:blipFill>
                    <p:spPr>
                      <a:xfrm>
                        <a:off x="2275840" y="2367915"/>
                        <a:ext cx="4598035" cy="100647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 fill="hold"/>
                                        <p:tgtEl>
                                          <p:spTgt spid="17"/>
                                        </p:tgtEl>
                                        <p:attrNameLst>
                                          <p:attrName>ppt_w</p:attrName>
                                        </p:attrNameLst>
                                      </p:cBhvr>
                                      <p:tavLst>
                                        <p:tav tm="0">
                                          <p:val>
                                            <p:fltVal val="0"/>
                                          </p:val>
                                        </p:tav>
                                        <p:tav tm="100000">
                                          <p:val>
                                            <p:strVal val="#ppt_w"/>
                                          </p:val>
                                        </p:tav>
                                      </p:tavLst>
                                    </p:anim>
                                    <p:anim calcmode="lin" valueType="num">
                                      <p:cBhvr>
                                        <p:cTn id="16" dur="100" fill="hold"/>
                                        <p:tgtEl>
                                          <p:spTgt spid="17"/>
                                        </p:tgtEl>
                                        <p:attrNameLst>
                                          <p:attrName>ppt_h</p:attrName>
                                        </p:attrNameLst>
                                      </p:cBhvr>
                                      <p:tavLst>
                                        <p:tav tm="0">
                                          <p:val>
                                            <p:fltVal val="0"/>
                                          </p:val>
                                        </p:tav>
                                        <p:tav tm="100000">
                                          <p:val>
                                            <p:strVal val="#ppt_h"/>
                                          </p:val>
                                        </p:tav>
                                      </p:tavLst>
                                    </p:anim>
                                    <p:animEffect transition="in" filter="fade">
                                      <p:cBhvr>
                                        <p:cTn id="17" dur="1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 fill="hold"/>
                                        <p:tgtEl>
                                          <p:spTgt spid="18"/>
                                        </p:tgtEl>
                                        <p:attrNameLst>
                                          <p:attrName>ppt_w</p:attrName>
                                        </p:attrNameLst>
                                      </p:cBhvr>
                                      <p:tavLst>
                                        <p:tav tm="0">
                                          <p:val>
                                            <p:fltVal val="0"/>
                                          </p:val>
                                        </p:tav>
                                        <p:tav tm="100000">
                                          <p:val>
                                            <p:strVal val="#ppt_w"/>
                                          </p:val>
                                        </p:tav>
                                      </p:tavLst>
                                    </p:anim>
                                    <p:anim calcmode="lin" valueType="num">
                                      <p:cBhvr>
                                        <p:cTn id="22" dur="100" fill="hold"/>
                                        <p:tgtEl>
                                          <p:spTgt spid="18"/>
                                        </p:tgtEl>
                                        <p:attrNameLst>
                                          <p:attrName>ppt_h</p:attrName>
                                        </p:attrNameLst>
                                      </p:cBhvr>
                                      <p:tavLst>
                                        <p:tav tm="0">
                                          <p:val>
                                            <p:fltVal val="0"/>
                                          </p:val>
                                        </p:tav>
                                        <p:tav tm="100000">
                                          <p:val>
                                            <p:strVal val="#ppt_h"/>
                                          </p:val>
                                        </p:tav>
                                      </p:tavLst>
                                    </p:anim>
                                    <p:animEffect transition="in" filter="fade">
                                      <p:cBhvr>
                                        <p:cTn id="23" dur="1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 fill="hold"/>
                                        <p:tgtEl>
                                          <p:spTgt spid="19"/>
                                        </p:tgtEl>
                                        <p:attrNameLst>
                                          <p:attrName>ppt_w</p:attrName>
                                        </p:attrNameLst>
                                      </p:cBhvr>
                                      <p:tavLst>
                                        <p:tav tm="0">
                                          <p:val>
                                            <p:fltVal val="0"/>
                                          </p:val>
                                        </p:tav>
                                        <p:tav tm="100000">
                                          <p:val>
                                            <p:strVal val="#ppt_w"/>
                                          </p:val>
                                        </p:tav>
                                      </p:tavLst>
                                    </p:anim>
                                    <p:anim calcmode="lin" valueType="num">
                                      <p:cBhvr>
                                        <p:cTn id="28" dur="100" fill="hold"/>
                                        <p:tgtEl>
                                          <p:spTgt spid="19"/>
                                        </p:tgtEl>
                                        <p:attrNameLst>
                                          <p:attrName>ppt_h</p:attrName>
                                        </p:attrNameLst>
                                      </p:cBhvr>
                                      <p:tavLst>
                                        <p:tav tm="0">
                                          <p:val>
                                            <p:fltVal val="0"/>
                                          </p:val>
                                        </p:tav>
                                        <p:tav tm="100000">
                                          <p:val>
                                            <p:strVal val="#ppt_h"/>
                                          </p:val>
                                        </p:tav>
                                      </p:tavLst>
                                    </p:anim>
                                    <p:animEffect transition="in" filter="fade">
                                      <p:cBhvr>
                                        <p:cTn id="29"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body" idx="1"/>
          </p:nvPr>
        </p:nvSpPr>
        <p:spPr>
          <a:xfrm>
            <a:off x="406400" y="1268414"/>
            <a:ext cx="10478477" cy="3373924"/>
          </a:xfrm>
        </p:spPr>
        <p:txBody>
          <a:bodyPr/>
          <a:lstStyle/>
          <a:p>
            <a:pPr eaLnBrk="1" hangingPunct="1">
              <a:lnSpc>
                <a:spcPct val="90000"/>
              </a:lnSpc>
              <a:buFont typeface="Wingdings 2" panose="05020102010507070707" pitchFamily="18" charset="2"/>
              <a:buNone/>
            </a:pPr>
            <a:r>
              <a:rPr lang="en-US" altLang="zh-CN" sz="2800" b="1" dirty="0"/>
              <a:t> ①</a:t>
            </a:r>
            <a:r>
              <a:rPr lang="zh-CN" altLang="en-US" sz="2800" b="1" dirty="0">
                <a:solidFill>
                  <a:schemeClr val="tx2"/>
                </a:solidFill>
              </a:rPr>
              <a:t>从债权人的角度看</a:t>
            </a:r>
            <a:r>
              <a:rPr lang="en-US" altLang="zh-CN" sz="2800" b="1" dirty="0"/>
              <a:t>——</a:t>
            </a:r>
            <a:r>
              <a:rPr lang="zh-CN" altLang="en-US" sz="2800" b="1" dirty="0"/>
              <a:t>资产负债率</a:t>
            </a:r>
            <a:r>
              <a:rPr lang="zh-CN" altLang="en-US" sz="2800" b="1" dirty="0" smtClean="0"/>
              <a:t>越低越好</a:t>
            </a:r>
            <a:endParaRPr lang="zh-CN" altLang="en-US" sz="2800" b="1" dirty="0"/>
          </a:p>
          <a:p>
            <a:pPr eaLnBrk="1" hangingPunct="1">
              <a:lnSpc>
                <a:spcPct val="90000"/>
              </a:lnSpc>
              <a:buFont typeface="Wingdings 2" panose="05020102010507070707" pitchFamily="18" charset="2"/>
              <a:buNone/>
            </a:pPr>
            <a:r>
              <a:rPr lang="zh-CN" altLang="en-US" sz="2800" b="1" dirty="0"/>
              <a:t> ②</a:t>
            </a:r>
            <a:r>
              <a:rPr lang="zh-CN" altLang="en-US" sz="2800" b="1" dirty="0">
                <a:solidFill>
                  <a:schemeClr val="tx2"/>
                </a:solidFill>
              </a:rPr>
              <a:t>从投资者角度看</a:t>
            </a:r>
            <a:r>
              <a:rPr lang="en-US" altLang="zh-CN" sz="2800" b="1" dirty="0"/>
              <a:t>——</a:t>
            </a:r>
            <a:r>
              <a:rPr lang="zh-CN" altLang="en-US" sz="2800" b="1" dirty="0"/>
              <a:t>关注股东权益</a:t>
            </a:r>
            <a:r>
              <a:rPr lang="zh-CN" altLang="en-US" sz="2800" b="1" dirty="0" smtClean="0"/>
              <a:t>最大化</a:t>
            </a:r>
            <a:endParaRPr lang="zh-CN" altLang="en-US" sz="2800" b="1" dirty="0"/>
          </a:p>
          <a:p>
            <a:pPr eaLnBrk="1" hangingPunct="1">
              <a:lnSpc>
                <a:spcPct val="90000"/>
              </a:lnSpc>
            </a:pPr>
            <a:r>
              <a:rPr lang="zh-CN" altLang="en-US" sz="2800" b="1" dirty="0"/>
              <a:t>负债比率较高的好处：财务杠杆利益、债务利息抵税、有效获得企业的</a:t>
            </a:r>
            <a:r>
              <a:rPr lang="zh-CN" altLang="en-US" sz="2800" b="1" dirty="0" smtClean="0"/>
              <a:t>控制权</a:t>
            </a:r>
            <a:endParaRPr lang="zh-CN" altLang="en-US" sz="2800" b="1" dirty="0"/>
          </a:p>
          <a:p>
            <a:pPr eaLnBrk="1" hangingPunct="1">
              <a:lnSpc>
                <a:spcPct val="90000"/>
              </a:lnSpc>
              <a:buFont typeface="Wingdings 2" panose="05020102010507070707" pitchFamily="18" charset="2"/>
              <a:buNone/>
            </a:pPr>
            <a:r>
              <a:rPr lang="zh-CN" altLang="en-US" sz="2800" b="1" dirty="0"/>
              <a:t> ③</a:t>
            </a:r>
            <a:r>
              <a:rPr lang="zh-CN" altLang="en-US" sz="2800" b="1" dirty="0">
                <a:solidFill>
                  <a:schemeClr val="tx2"/>
                </a:solidFill>
              </a:rPr>
              <a:t>从经营者角度看</a:t>
            </a:r>
            <a:r>
              <a:rPr lang="en-US" altLang="zh-CN" sz="2800" b="1" dirty="0"/>
              <a:t>——</a:t>
            </a:r>
            <a:r>
              <a:rPr lang="zh-CN" altLang="en-US" sz="2800" b="1" dirty="0"/>
              <a:t>适度负债，希望能获得借款并充分利用借入资本带来的好处，提升经营业绩，尽可能降低财务风险。</a:t>
            </a:r>
            <a:endParaRPr lang="zh-CN" altLang="en-US" sz="2800" b="1" dirty="0"/>
          </a:p>
        </p:txBody>
      </p:sp>
      <p:sp>
        <p:nvSpPr>
          <p:cNvPr id="20483" name="Rectangle 3"/>
          <p:cNvSpPr>
            <a:spLocks noGrp="1" noRot="1" noChangeArrowheads="1"/>
          </p:cNvSpPr>
          <p:nvPr>
            <p:ph type="title"/>
          </p:nvPr>
        </p:nvSpPr>
        <p:spPr>
          <a:xfrm>
            <a:off x="611067" y="471365"/>
            <a:ext cx="4646734" cy="647700"/>
          </a:xfrm>
          <a:noFill/>
        </p:spPr>
        <p:txBody>
          <a:bodyPr/>
          <a:lstStyle/>
          <a:p>
            <a:pPr eaLnBrk="1" hangingPunct="1"/>
            <a:r>
              <a:rPr lang="zh-CN" altLang="en-US" sz="2800" b="1" dirty="0">
                <a:latin typeface="宋体" panose="02010600030101010101" pitchFamily="2" charset="-122"/>
              </a:rPr>
              <a:t>资产负债率</a:t>
            </a:r>
            <a:r>
              <a:rPr lang="zh-CN" altLang="en-US" sz="2800" b="1" dirty="0"/>
              <a:t>分析要点</a:t>
            </a:r>
            <a:endParaRPr lang="zh-CN" altLang="en-US" sz="2800" b="1"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p:nvPr/>
        </p:nvGrpSpPr>
        <p:grpSpPr bwMode="auto">
          <a:xfrm>
            <a:off x="3454400" y="1447800"/>
            <a:ext cx="5994400" cy="4876800"/>
            <a:chOff x="1768" y="1183"/>
            <a:chExt cx="2370" cy="2622"/>
          </a:xfrm>
        </p:grpSpPr>
        <p:sp>
          <p:nvSpPr>
            <p:cNvPr id="9232" name="AutoShape 4"/>
            <p:cNvSpPr>
              <a:spLocks noChangeArrowheads="1"/>
            </p:cNvSpPr>
            <p:nvPr/>
          </p:nvSpPr>
          <p:spPr bwMode="auto">
            <a:xfrm rot="10800000">
              <a:off x="2561" y="3142"/>
              <a:ext cx="751" cy="663"/>
            </a:xfrm>
            <a:prstGeom prst="triangle">
              <a:avLst>
                <a:gd name="adj" fmla="val 50000"/>
              </a:avLst>
            </a:prstGeom>
            <a:solidFill>
              <a:schemeClr val="folHlink">
                <a:alpha val="50195"/>
              </a:schemeClr>
            </a:solidFill>
            <a:ln w="9525">
              <a:miter lim="800000"/>
            </a:ln>
            <a:scene3d>
              <a:camera prst="legacyObliqueTopRight"/>
              <a:lightRig rig="legacyFlat3" dir="b"/>
            </a:scene3d>
            <a:sp3d extrusionH="163500" prstMaterial="legacyMatte">
              <a:bevelT w="13500" h="13500" prst="angle"/>
              <a:bevelB w="13500" h="13500" prst="angle"/>
              <a:extrusionClr>
                <a:schemeClr val="folHlink"/>
              </a:extrusionClr>
            </a:sp3d>
          </p:spPr>
          <p:txBody>
            <a:bodyPr rot="10800000" wrap="none" anchor="ctr">
              <a:flatTx/>
            </a:bodyPr>
            <a:lstStyle/>
            <a:p>
              <a:pPr algn="ctr" eaLnBrk="1" hangingPunct="1"/>
              <a:endParaRPr lang="zh-CN" altLang="zh-CN"/>
            </a:p>
          </p:txBody>
        </p:sp>
        <p:sp>
          <p:nvSpPr>
            <p:cNvPr id="9233" name="AutoShape 5"/>
            <p:cNvSpPr>
              <a:spLocks noChangeArrowheads="1"/>
            </p:cNvSpPr>
            <p:nvPr/>
          </p:nvSpPr>
          <p:spPr bwMode="auto">
            <a:xfrm>
              <a:off x="2572" y="1183"/>
              <a:ext cx="751" cy="663"/>
            </a:xfrm>
            <a:prstGeom prst="triangle">
              <a:avLst>
                <a:gd name="adj" fmla="val 50000"/>
              </a:avLst>
            </a:prstGeom>
            <a:solidFill>
              <a:schemeClr val="accent1">
                <a:alpha val="50195"/>
              </a:schemeClr>
            </a:solidFill>
            <a:ln w="9525">
              <a:miter lim="800000"/>
            </a:ln>
            <a:scene3d>
              <a:camera prst="legacyObliqueTopRight"/>
              <a:lightRig rig="legacyFlat3" dir="b"/>
            </a:scene3d>
            <a:sp3d extrusionH="163500" prstMaterial="legacyMatte">
              <a:bevelT w="13500" h="13500" prst="angle"/>
              <a:bevelB w="13500" h="13500" prst="angle"/>
              <a:extrusionClr>
                <a:schemeClr val="accent1"/>
              </a:extrusionClr>
            </a:sp3d>
          </p:spPr>
          <p:txBody>
            <a:bodyPr wrap="none" anchor="ctr">
              <a:flatTx/>
            </a:bodyPr>
            <a:lstStyle/>
            <a:p>
              <a:pPr algn="ctr" eaLnBrk="1" hangingPunct="1"/>
              <a:endParaRPr lang="zh-CN" altLang="zh-CN"/>
            </a:p>
          </p:txBody>
        </p:sp>
        <p:sp>
          <p:nvSpPr>
            <p:cNvPr id="9234" name="AutoShape 6"/>
            <p:cNvSpPr>
              <a:spLocks noChangeArrowheads="1"/>
            </p:cNvSpPr>
            <p:nvPr/>
          </p:nvSpPr>
          <p:spPr bwMode="auto">
            <a:xfrm rot="7186656">
              <a:off x="3428" y="2639"/>
              <a:ext cx="752" cy="663"/>
            </a:xfrm>
            <a:prstGeom prst="triangle">
              <a:avLst>
                <a:gd name="adj" fmla="val 50000"/>
              </a:avLst>
            </a:prstGeom>
            <a:solidFill>
              <a:schemeClr val="accent1">
                <a:alpha val="50195"/>
              </a:schemeClr>
            </a:solidFill>
            <a:ln w="9525">
              <a:miter lim="800000"/>
            </a:ln>
            <a:scene3d>
              <a:camera prst="legacyObliqueTopRight"/>
              <a:lightRig rig="legacyFlat3" dir="b"/>
            </a:scene3d>
            <a:sp3d extrusionH="163500" prstMaterial="legacyMatte">
              <a:bevelT w="13500" h="13500" prst="angle"/>
              <a:bevelB w="13500" h="13500" prst="angle"/>
              <a:extrusionClr>
                <a:schemeClr val="accent1"/>
              </a:extrusionClr>
            </a:sp3d>
          </p:spPr>
          <p:txBody>
            <a:bodyPr wrap="none" anchor="ctr">
              <a:flatTx/>
            </a:bodyPr>
            <a:lstStyle/>
            <a:p>
              <a:pPr algn="ctr" eaLnBrk="1" hangingPunct="1"/>
              <a:endParaRPr lang="zh-CN" altLang="zh-CN"/>
            </a:p>
          </p:txBody>
        </p:sp>
        <p:sp>
          <p:nvSpPr>
            <p:cNvPr id="9235" name="AutoShape 7"/>
            <p:cNvSpPr>
              <a:spLocks noChangeArrowheads="1"/>
            </p:cNvSpPr>
            <p:nvPr/>
          </p:nvSpPr>
          <p:spPr bwMode="auto">
            <a:xfrm rot="3597399">
              <a:off x="3425" y="1674"/>
              <a:ext cx="751" cy="662"/>
            </a:xfrm>
            <a:prstGeom prst="triangle">
              <a:avLst>
                <a:gd name="adj" fmla="val 50000"/>
              </a:avLst>
            </a:prstGeom>
            <a:solidFill>
              <a:schemeClr val="folHlink">
                <a:alpha val="50195"/>
              </a:schemeClr>
            </a:solidFill>
            <a:ln w="9525">
              <a:miter lim="800000"/>
            </a:ln>
            <a:scene3d>
              <a:camera prst="legacyObliqueTopRight"/>
              <a:lightRig rig="legacyFlat3" dir="b"/>
            </a:scene3d>
            <a:sp3d extrusionH="163500" prstMaterial="legacyMatte">
              <a:bevelT w="13500" h="13500" prst="angle"/>
              <a:bevelB w="13500" h="13500" prst="angle"/>
              <a:extrusionClr>
                <a:schemeClr val="folHlink"/>
              </a:extrusionClr>
            </a:sp3d>
          </p:spPr>
          <p:txBody>
            <a:bodyPr wrap="none" anchor="ctr">
              <a:flatTx/>
            </a:bodyPr>
            <a:lstStyle/>
            <a:p>
              <a:pPr algn="ctr" eaLnBrk="1" hangingPunct="1"/>
              <a:endParaRPr lang="zh-CN" altLang="zh-CN"/>
            </a:p>
          </p:txBody>
        </p:sp>
        <p:sp>
          <p:nvSpPr>
            <p:cNvPr id="9236" name="AutoShape 8"/>
            <p:cNvSpPr>
              <a:spLocks noChangeArrowheads="1"/>
            </p:cNvSpPr>
            <p:nvPr/>
          </p:nvSpPr>
          <p:spPr bwMode="auto">
            <a:xfrm rot="-7225481">
              <a:off x="1721" y="2645"/>
              <a:ext cx="751" cy="663"/>
            </a:xfrm>
            <a:prstGeom prst="triangle">
              <a:avLst>
                <a:gd name="adj" fmla="val 50000"/>
              </a:avLst>
            </a:prstGeom>
            <a:solidFill>
              <a:schemeClr val="accent1">
                <a:alpha val="50195"/>
              </a:schemeClr>
            </a:solidFill>
            <a:ln w="9525">
              <a:miter lim="800000"/>
            </a:ln>
            <a:scene3d>
              <a:camera prst="legacyObliqueTopRight"/>
              <a:lightRig rig="legacyFlat3" dir="b"/>
            </a:scene3d>
            <a:sp3d extrusionH="163500" prstMaterial="legacyMatte">
              <a:bevelT w="13500" h="13500" prst="angle"/>
              <a:bevelB w="13500" h="13500" prst="angle"/>
              <a:extrusionClr>
                <a:schemeClr val="accent1"/>
              </a:extrusionClr>
            </a:sp3d>
          </p:spPr>
          <p:txBody>
            <a:bodyPr rot="10800000" wrap="none" anchor="ctr">
              <a:flatTx/>
            </a:bodyPr>
            <a:lstStyle/>
            <a:p>
              <a:pPr algn="ctr" eaLnBrk="1" hangingPunct="1"/>
              <a:endParaRPr lang="zh-CN" altLang="zh-CN"/>
            </a:p>
          </p:txBody>
        </p:sp>
        <p:sp>
          <p:nvSpPr>
            <p:cNvPr id="9237" name="AutoShape 9"/>
            <p:cNvSpPr>
              <a:spLocks noChangeArrowheads="1"/>
            </p:cNvSpPr>
            <p:nvPr/>
          </p:nvSpPr>
          <p:spPr bwMode="auto">
            <a:xfrm rot="-3614670">
              <a:off x="1724" y="1670"/>
              <a:ext cx="752" cy="663"/>
            </a:xfrm>
            <a:prstGeom prst="triangle">
              <a:avLst>
                <a:gd name="adj" fmla="val 50000"/>
              </a:avLst>
            </a:prstGeom>
            <a:solidFill>
              <a:schemeClr val="folHlink">
                <a:alpha val="50195"/>
              </a:schemeClr>
            </a:solidFill>
            <a:ln w="9525">
              <a:miter lim="800000"/>
            </a:ln>
            <a:scene3d>
              <a:camera prst="legacyObliqueTopRight"/>
              <a:lightRig rig="legacyFlat3" dir="b"/>
            </a:scene3d>
            <a:sp3d extrusionH="163500" prstMaterial="legacyMatte">
              <a:bevelT w="13500" h="13500" prst="angle"/>
              <a:bevelB w="13500" h="13500" prst="angle"/>
              <a:extrusionClr>
                <a:schemeClr val="folHlink"/>
              </a:extrusionClr>
            </a:sp3d>
          </p:spPr>
          <p:txBody>
            <a:bodyPr rot="10800000" wrap="none" anchor="ctr">
              <a:flatTx/>
            </a:bodyPr>
            <a:lstStyle/>
            <a:p>
              <a:pPr algn="ctr" eaLnBrk="1" hangingPunct="1"/>
              <a:endParaRPr lang="zh-CN" altLang="zh-CN"/>
            </a:p>
          </p:txBody>
        </p:sp>
        <p:sp>
          <p:nvSpPr>
            <p:cNvPr id="9238" name="Line 10"/>
            <p:cNvSpPr>
              <a:spLocks noChangeShapeType="1"/>
            </p:cNvSpPr>
            <p:nvPr/>
          </p:nvSpPr>
          <p:spPr bwMode="auto">
            <a:xfrm>
              <a:off x="2147" y="3385"/>
              <a:ext cx="74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219" name="Rectangle 11"/>
          <p:cNvSpPr>
            <a:spLocks noChangeArrowheads="1"/>
          </p:cNvSpPr>
          <p:nvPr/>
        </p:nvSpPr>
        <p:spPr bwMode="auto">
          <a:xfrm>
            <a:off x="7188768" y="220980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2400">
                <a:solidFill>
                  <a:srgbClr val="1C1C1C"/>
                </a:solidFill>
              </a:rPr>
              <a:t>经营者</a:t>
            </a:r>
            <a:endParaRPr lang="zh-CN" altLang="en-US" sz="2400">
              <a:solidFill>
                <a:srgbClr val="1C1C1C"/>
              </a:solidFill>
            </a:endParaRPr>
          </a:p>
        </p:txBody>
      </p:sp>
      <p:sp>
        <p:nvSpPr>
          <p:cNvPr id="9220" name="Rectangle 12"/>
          <p:cNvSpPr>
            <a:spLocks noChangeArrowheads="1"/>
          </p:cNvSpPr>
          <p:nvPr/>
        </p:nvSpPr>
        <p:spPr bwMode="auto">
          <a:xfrm>
            <a:off x="5156768" y="152400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2400">
                <a:solidFill>
                  <a:srgbClr val="1C1C1C"/>
                </a:solidFill>
              </a:rPr>
              <a:t>投资者</a:t>
            </a:r>
            <a:endParaRPr lang="zh-CN" altLang="en-US" sz="2400">
              <a:solidFill>
                <a:srgbClr val="1C1C1C"/>
              </a:solidFill>
            </a:endParaRPr>
          </a:p>
        </p:txBody>
      </p:sp>
      <p:sp>
        <p:nvSpPr>
          <p:cNvPr id="9221" name="Rectangle 13"/>
          <p:cNvSpPr>
            <a:spLocks noChangeArrowheads="1"/>
          </p:cNvSpPr>
          <p:nvPr/>
        </p:nvSpPr>
        <p:spPr bwMode="auto">
          <a:xfrm>
            <a:off x="3327968" y="220980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2400">
                <a:solidFill>
                  <a:srgbClr val="1C1C1C"/>
                </a:solidFill>
              </a:rPr>
              <a:t>债权人</a:t>
            </a:r>
            <a:endParaRPr lang="zh-CN" altLang="en-US" sz="2400">
              <a:solidFill>
                <a:srgbClr val="1C1C1C"/>
              </a:solidFill>
            </a:endParaRPr>
          </a:p>
        </p:txBody>
      </p:sp>
      <p:sp>
        <p:nvSpPr>
          <p:cNvPr id="9222" name="Rectangle 14"/>
          <p:cNvSpPr>
            <a:spLocks noChangeArrowheads="1"/>
          </p:cNvSpPr>
          <p:nvPr/>
        </p:nvSpPr>
        <p:spPr bwMode="auto">
          <a:xfrm>
            <a:off x="7137968" y="4038600"/>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2400">
                <a:solidFill>
                  <a:srgbClr val="1C1C1C"/>
                </a:solidFill>
              </a:rPr>
              <a:t>供应商</a:t>
            </a:r>
            <a:endParaRPr lang="zh-CN" altLang="en-US" sz="2400">
              <a:solidFill>
                <a:srgbClr val="1C1C1C"/>
              </a:solidFill>
            </a:endParaRPr>
          </a:p>
        </p:txBody>
      </p:sp>
      <p:sp>
        <p:nvSpPr>
          <p:cNvPr id="9223" name="Rectangle 15"/>
          <p:cNvSpPr>
            <a:spLocks noChangeArrowheads="1"/>
          </p:cNvSpPr>
          <p:nvPr/>
        </p:nvSpPr>
        <p:spPr bwMode="auto">
          <a:xfrm>
            <a:off x="5412257" y="472440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2400">
                <a:solidFill>
                  <a:srgbClr val="1C1C1C"/>
                </a:solidFill>
              </a:rPr>
              <a:t>员工</a:t>
            </a:r>
            <a:endParaRPr lang="zh-CN" altLang="en-US" sz="2400">
              <a:solidFill>
                <a:srgbClr val="1C1C1C"/>
              </a:solidFill>
            </a:endParaRPr>
          </a:p>
        </p:txBody>
      </p:sp>
      <p:sp>
        <p:nvSpPr>
          <p:cNvPr id="9224" name="Rectangle 16"/>
          <p:cNvSpPr>
            <a:spLocks noChangeArrowheads="1"/>
          </p:cNvSpPr>
          <p:nvPr/>
        </p:nvSpPr>
        <p:spPr bwMode="auto">
          <a:xfrm>
            <a:off x="3140214" y="3962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2400">
                <a:solidFill>
                  <a:srgbClr val="1C1C1C"/>
                </a:solidFill>
              </a:rPr>
              <a:t>政府机构</a:t>
            </a:r>
            <a:endParaRPr lang="zh-CN" altLang="en-US" sz="2400">
              <a:solidFill>
                <a:srgbClr val="1C1C1C"/>
              </a:solidFill>
            </a:endParaRPr>
          </a:p>
        </p:txBody>
      </p:sp>
      <p:sp>
        <p:nvSpPr>
          <p:cNvPr id="9225" name="AutoShape 17"/>
          <p:cNvSpPr>
            <a:spLocks noChangeArrowheads="1"/>
          </p:cNvSpPr>
          <p:nvPr/>
        </p:nvSpPr>
        <p:spPr bwMode="auto">
          <a:xfrm>
            <a:off x="4267200" y="2286000"/>
            <a:ext cx="3149600" cy="2133600"/>
          </a:xfrm>
          <a:prstGeom prst="hexagon">
            <a:avLst>
              <a:gd name="adj" fmla="val 27679"/>
              <a:gd name="vf" fmla="val 115470"/>
            </a:avLst>
          </a:prstGeom>
          <a:solidFill>
            <a:srgbClr val="C0C0C0">
              <a:alpha val="0"/>
            </a:srgbClr>
          </a:solidFill>
          <a:ln w="9525">
            <a:miter lim="800000"/>
          </a:ln>
          <a:scene3d>
            <a:camera prst="legacyPerspectiveFront"/>
            <a:lightRig rig="legacyFlat3" dir="b"/>
          </a:scene3d>
          <a:sp3d extrusionH="887400" prstMaterial="legacyMatte">
            <a:bevelT w="13500" h="13500" prst="angle"/>
            <a:bevelB w="13500" h="13500" prst="angle"/>
            <a:extrusionClr>
              <a:srgbClr val="C0C0C0"/>
            </a:extrusionClr>
          </a:sp3d>
        </p:spPr>
        <p:txBody>
          <a:bodyPr wrap="none" anchor="ctr">
            <a:flatTx/>
          </a:bodyPr>
          <a:lstStyle/>
          <a:p>
            <a:pPr algn="ctr" eaLnBrk="1" hangingPunct="1"/>
            <a:endParaRPr lang="zh-CN" altLang="zh-CN"/>
          </a:p>
        </p:txBody>
      </p:sp>
      <p:sp>
        <p:nvSpPr>
          <p:cNvPr id="9226" name="Text Box 20"/>
          <p:cNvSpPr txBox="1">
            <a:spLocks noChangeArrowheads="1"/>
          </p:cNvSpPr>
          <p:nvPr/>
        </p:nvSpPr>
        <p:spPr bwMode="auto">
          <a:xfrm>
            <a:off x="4673600" y="2819401"/>
            <a:ext cx="2438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3600" b="1">
                <a:solidFill>
                  <a:srgbClr val="1C1C1C"/>
                </a:solidFill>
              </a:rPr>
              <a:t>利益相关者</a:t>
            </a:r>
            <a:endParaRPr lang="zh-CN" altLang="en-US" sz="3600" b="1">
              <a:solidFill>
                <a:srgbClr val="1C1C1C"/>
              </a:solidFill>
            </a:endParaRPr>
          </a:p>
        </p:txBody>
      </p:sp>
      <p:sp>
        <p:nvSpPr>
          <p:cNvPr id="9227" name="AutoShape 25"/>
          <p:cNvSpPr>
            <a:spLocks noChangeArrowheads="1"/>
          </p:cNvSpPr>
          <p:nvPr/>
        </p:nvSpPr>
        <p:spPr bwMode="auto">
          <a:xfrm>
            <a:off x="7010400" y="914400"/>
            <a:ext cx="2540000" cy="914400"/>
          </a:xfrm>
          <a:prstGeom prst="roundRect">
            <a:avLst>
              <a:gd name="adj" fmla="val 7574"/>
            </a:avLst>
          </a:prstGeom>
          <a:solidFill>
            <a:schemeClr val="bg1"/>
          </a:solidFill>
          <a:ln w="28575" cap="rnd">
            <a:solidFill>
              <a:schemeClr val="bg2"/>
            </a:solidFill>
            <a:prstDash val="sysDot"/>
            <a:round/>
          </a:ln>
        </p:spPr>
        <p:txBody>
          <a:bodyPr wrap="none" anchor="ctr"/>
          <a:lstStyle/>
          <a:p>
            <a:pPr algn="ctr">
              <a:buFont typeface="Wingdings" panose="05000000000000000000" pitchFamily="2" charset="2"/>
              <a:buNone/>
            </a:pPr>
            <a:r>
              <a:rPr lang="zh-CN" altLang="en-US" sz="2400" b="1">
                <a:solidFill>
                  <a:schemeClr val="hlink"/>
                </a:solidFill>
              </a:rPr>
              <a:t>法人或个人，</a:t>
            </a:r>
            <a:endParaRPr lang="zh-CN" altLang="en-US" sz="2400" b="1">
              <a:solidFill>
                <a:schemeClr val="hlink"/>
              </a:solidFill>
            </a:endParaRPr>
          </a:p>
          <a:p>
            <a:pPr algn="ctr">
              <a:buFont typeface="Wingdings" panose="05000000000000000000" pitchFamily="2" charset="2"/>
              <a:buNone/>
            </a:pPr>
            <a:r>
              <a:rPr lang="zh-CN" altLang="en-US" sz="2400" b="1">
                <a:solidFill>
                  <a:schemeClr val="hlink"/>
                </a:solidFill>
              </a:rPr>
              <a:t>盈利为核心</a:t>
            </a:r>
            <a:endParaRPr lang="zh-CN" altLang="en-US" sz="2400" b="1">
              <a:solidFill>
                <a:schemeClr val="hlink"/>
              </a:solidFill>
            </a:endParaRPr>
          </a:p>
        </p:txBody>
      </p:sp>
      <p:sp>
        <p:nvSpPr>
          <p:cNvPr id="9228" name="AutoShape 26"/>
          <p:cNvSpPr>
            <a:spLocks noChangeArrowheads="1"/>
          </p:cNvSpPr>
          <p:nvPr/>
        </p:nvSpPr>
        <p:spPr bwMode="auto">
          <a:xfrm>
            <a:off x="0" y="2590800"/>
            <a:ext cx="3352800" cy="838200"/>
          </a:xfrm>
          <a:prstGeom prst="roundRect">
            <a:avLst>
              <a:gd name="adj" fmla="val 7574"/>
            </a:avLst>
          </a:prstGeom>
          <a:solidFill>
            <a:schemeClr val="bg1"/>
          </a:solidFill>
          <a:ln w="28575" cap="rnd">
            <a:solidFill>
              <a:schemeClr val="bg2"/>
            </a:solidFill>
            <a:prstDash val="sysDot"/>
            <a:round/>
          </a:ln>
        </p:spPr>
        <p:txBody>
          <a:bodyPr wrap="none" anchor="ctr"/>
          <a:lstStyle/>
          <a:p>
            <a:pPr algn="ctr">
              <a:buFont typeface="Wingdings" panose="05000000000000000000" pitchFamily="2" charset="2"/>
              <a:buNone/>
            </a:pPr>
            <a:r>
              <a:rPr lang="zh-CN" altLang="en-US" sz="2400" b="1">
                <a:solidFill>
                  <a:schemeClr val="accent2"/>
                </a:solidFill>
              </a:rPr>
              <a:t>金融机构，偿债为</a:t>
            </a:r>
            <a:endParaRPr lang="zh-CN" altLang="en-US" sz="2400" b="1">
              <a:solidFill>
                <a:schemeClr val="accent2"/>
              </a:solidFill>
            </a:endParaRPr>
          </a:p>
          <a:p>
            <a:pPr algn="ctr">
              <a:buFont typeface="Wingdings" panose="05000000000000000000" pitchFamily="2" charset="2"/>
              <a:buNone/>
            </a:pPr>
            <a:r>
              <a:rPr lang="zh-CN" altLang="en-US" sz="2400" b="1">
                <a:solidFill>
                  <a:schemeClr val="accent2"/>
                </a:solidFill>
              </a:rPr>
              <a:t>核心，时间有长短</a:t>
            </a:r>
            <a:endParaRPr lang="zh-CN" altLang="en-US" sz="2400" b="1">
              <a:solidFill>
                <a:schemeClr val="accent2"/>
              </a:solidFill>
            </a:endParaRPr>
          </a:p>
        </p:txBody>
      </p:sp>
      <p:sp>
        <p:nvSpPr>
          <p:cNvPr id="9229" name="AutoShape 26"/>
          <p:cNvSpPr>
            <a:spLocks noChangeArrowheads="1"/>
          </p:cNvSpPr>
          <p:nvPr/>
        </p:nvSpPr>
        <p:spPr bwMode="auto">
          <a:xfrm>
            <a:off x="9347200" y="2895600"/>
            <a:ext cx="2438400" cy="762000"/>
          </a:xfrm>
          <a:prstGeom prst="roundRect">
            <a:avLst>
              <a:gd name="adj" fmla="val 7574"/>
            </a:avLst>
          </a:prstGeom>
          <a:solidFill>
            <a:schemeClr val="bg1"/>
          </a:solidFill>
          <a:ln w="28575" cap="rnd">
            <a:solidFill>
              <a:schemeClr val="bg2"/>
            </a:solidFill>
            <a:prstDash val="sysDot"/>
            <a:round/>
          </a:ln>
        </p:spPr>
        <p:txBody>
          <a:bodyPr wrap="none" anchor="ctr"/>
          <a:lstStyle/>
          <a:p>
            <a:pPr algn="ctr">
              <a:buFont typeface="Wingdings" panose="05000000000000000000" pitchFamily="2" charset="2"/>
              <a:buNone/>
            </a:pPr>
            <a:r>
              <a:rPr lang="zh-CN" altLang="en-US" sz="2400" b="1">
                <a:solidFill>
                  <a:schemeClr val="accent2"/>
                </a:solidFill>
              </a:rPr>
              <a:t>综合分析，</a:t>
            </a:r>
            <a:endParaRPr lang="zh-CN" altLang="en-US" sz="2400" b="1">
              <a:solidFill>
                <a:schemeClr val="accent2"/>
              </a:solidFill>
            </a:endParaRPr>
          </a:p>
          <a:p>
            <a:pPr algn="ctr">
              <a:buFont typeface="Wingdings" panose="05000000000000000000" pitchFamily="2" charset="2"/>
              <a:buNone/>
            </a:pPr>
            <a:r>
              <a:rPr lang="zh-CN" altLang="en-US" sz="2400" b="1">
                <a:solidFill>
                  <a:schemeClr val="accent2"/>
                </a:solidFill>
              </a:rPr>
              <a:t>均衡发展</a:t>
            </a:r>
            <a:endParaRPr lang="zh-CN" altLang="en-US" sz="2400" b="1">
              <a:solidFill>
                <a:schemeClr val="accent2"/>
              </a:solidFill>
            </a:endParaRPr>
          </a:p>
        </p:txBody>
      </p:sp>
      <p:sp>
        <p:nvSpPr>
          <p:cNvPr id="9230" name="AutoShape 25"/>
          <p:cNvSpPr>
            <a:spLocks noChangeArrowheads="1"/>
          </p:cNvSpPr>
          <p:nvPr/>
        </p:nvSpPr>
        <p:spPr bwMode="auto">
          <a:xfrm>
            <a:off x="914400" y="4724400"/>
            <a:ext cx="3657600" cy="990600"/>
          </a:xfrm>
          <a:prstGeom prst="roundRect">
            <a:avLst>
              <a:gd name="adj" fmla="val 7574"/>
            </a:avLst>
          </a:prstGeom>
          <a:solidFill>
            <a:schemeClr val="bg1"/>
          </a:solidFill>
          <a:ln w="28575" cap="rnd">
            <a:solidFill>
              <a:schemeClr val="bg2"/>
            </a:solidFill>
            <a:prstDash val="sysDot"/>
            <a:round/>
          </a:ln>
        </p:spPr>
        <p:txBody>
          <a:bodyPr wrap="none" anchor="ctr"/>
          <a:lstStyle/>
          <a:p>
            <a:pPr algn="ctr">
              <a:buFont typeface="Wingdings" panose="05000000000000000000" pitchFamily="2" charset="2"/>
              <a:buNone/>
            </a:pPr>
            <a:r>
              <a:rPr lang="zh-CN" altLang="en-US" sz="2400" b="1">
                <a:solidFill>
                  <a:schemeClr val="hlink"/>
                </a:solidFill>
              </a:rPr>
              <a:t>宏观管理，注重经济</a:t>
            </a:r>
            <a:endParaRPr lang="zh-CN" altLang="en-US" sz="2400" b="1">
              <a:solidFill>
                <a:schemeClr val="hlink"/>
              </a:solidFill>
            </a:endParaRPr>
          </a:p>
          <a:p>
            <a:pPr algn="ctr">
              <a:buFont typeface="Wingdings" panose="05000000000000000000" pitchFamily="2" charset="2"/>
              <a:buNone/>
            </a:pPr>
            <a:r>
              <a:rPr lang="zh-CN" altLang="en-US" sz="2400" b="1">
                <a:solidFill>
                  <a:schemeClr val="hlink"/>
                </a:solidFill>
              </a:rPr>
              <a:t>效益和社会效益</a:t>
            </a:r>
            <a:endParaRPr lang="zh-CN" altLang="en-US" sz="2400" b="1">
              <a:solidFill>
                <a:schemeClr val="hlink"/>
              </a:solidFill>
            </a:endParaRPr>
          </a:p>
        </p:txBody>
      </p:sp>
      <p:sp>
        <p:nvSpPr>
          <p:cNvPr id="9231" name="Text Box 31"/>
          <p:cNvSpPr txBox="1">
            <a:spLocks noChangeArrowheads="1"/>
          </p:cNvSpPr>
          <p:nvPr/>
        </p:nvSpPr>
        <p:spPr bwMode="auto">
          <a:xfrm>
            <a:off x="659424" y="761999"/>
            <a:ext cx="4612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Times New Roman" panose="02020603050405020304" pitchFamily="18" charset="0"/>
              </a:rPr>
              <a:t>2.</a:t>
            </a:r>
            <a:r>
              <a:rPr lang="zh-CN" altLang="en-US" sz="3200" b="1" dirty="0">
                <a:latin typeface="Times New Roman" panose="02020603050405020304" pitchFamily="18" charset="0"/>
              </a:rPr>
              <a:t>财务分析的主体与内容</a:t>
            </a:r>
            <a:endParaRPr lang="zh-CN" altLang="en-US" sz="3200" b="1" dirty="0">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4059570" y="296863"/>
            <a:ext cx="3837909" cy="584775"/>
          </a:xfrm>
          <a:prstGeom prst="rect">
            <a:avLst/>
          </a:prstGeom>
          <a:noFill/>
          <a:ln w="9525">
            <a:noFill/>
          </a:ln>
        </p:spPr>
        <p:txBody>
          <a:bodyPr wrap="none">
            <a:spAutoFit/>
          </a:bodyPr>
          <a:lstStyle/>
          <a:p>
            <a:pPr algn="ctr"/>
            <a:r>
              <a:rPr lang="en-US" altLang="zh-CN" sz="3200" b="1" dirty="0">
                <a:latin typeface="微软雅黑" panose="020B0503020204020204" pitchFamily="34" charset="-122"/>
                <a:ea typeface="微软雅黑" panose="020B0503020204020204" pitchFamily="34" charset="-122"/>
                <a:sym typeface="+mn-ea"/>
              </a:rPr>
              <a:t>2.</a:t>
            </a:r>
            <a:r>
              <a:rPr lang="zh-CN" altLang="en-US" sz="3200" b="1" dirty="0">
                <a:latin typeface="微软雅黑" panose="020B0503020204020204" pitchFamily="34" charset="-122"/>
                <a:ea typeface="微软雅黑" panose="020B0503020204020204" pitchFamily="34" charset="-122"/>
                <a:sym typeface="+mn-ea"/>
              </a:rPr>
              <a:t>长</a:t>
            </a:r>
            <a:r>
              <a:rPr lang="en-US" altLang="en-US" sz="3200" b="1" dirty="0" err="1">
                <a:latin typeface="微软雅黑" panose="020B0503020204020204" pitchFamily="34" charset="-122"/>
                <a:ea typeface="微软雅黑" panose="020B0503020204020204" pitchFamily="34" charset="-122"/>
                <a:sym typeface="+mn-ea"/>
              </a:rPr>
              <a:t>期偿债能力分析</a:t>
            </a:r>
            <a:endParaRPr lang="zh-CN" altLang="en-US" sz="32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98525" y="1243501"/>
            <a:ext cx="3208338" cy="737235"/>
          </a:xfrm>
          <a:prstGeom prst="rect">
            <a:avLst/>
          </a:prstGeom>
          <a:noFill/>
          <a:ln w="9525">
            <a:noFill/>
          </a:ln>
        </p:spPr>
        <p:txBody>
          <a:bodyPr>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产权比率</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898525" y="4223727"/>
            <a:ext cx="9994900" cy="1477328"/>
          </a:xfrm>
          <a:prstGeom prst="rect">
            <a:avLst/>
          </a:prstGeom>
          <a:noFill/>
          <a:ln w="9525" cap="flat" cmpd="sng">
            <a:solidFill>
              <a:srgbClr val="0070C0"/>
            </a:solidFill>
            <a:prstDash val="solid"/>
            <a:miter/>
            <a:headEnd type="none" w="med" len="med"/>
            <a:tailEnd type="none" w="med" len="med"/>
          </a:ln>
        </p:spPr>
        <p:txBody>
          <a:bodyPr wrap="square">
            <a:spAutoFit/>
          </a:bodyPr>
          <a:lstStyle/>
          <a:p>
            <a:pPr marL="457200" indent="-457200">
              <a:lnSpc>
                <a:spcPct val="125000"/>
              </a:lnSpc>
              <a:buFont typeface="Wingdings" panose="05000000000000000000" pitchFamily="2" charset="2"/>
              <a:buChar char="u"/>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一般情况下，产权比率越低，表明企业的长期偿债能力越强，债权人权益的保障程度越高，承担的风险越小，但企业不能充分地发挥负债的财务杠杆效应。</a:t>
            </a:r>
            <a:endParaRPr lang="zh-CN"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val 52"/>
          <p:cNvSpPr/>
          <p:nvPr/>
        </p:nvSpPr>
        <p:spPr>
          <a:xfrm>
            <a:off x="1833563" y="2632075"/>
            <a:ext cx="200025" cy="2016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8" name="Oval 61"/>
          <p:cNvSpPr/>
          <p:nvPr/>
        </p:nvSpPr>
        <p:spPr>
          <a:xfrm>
            <a:off x="1312863" y="2254250"/>
            <a:ext cx="492125" cy="492125"/>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66"/>
              </a:solidFill>
              <a:effectLst/>
              <a:uLnTx/>
              <a:uFillTx/>
              <a:latin typeface="Calibri" panose="020F0502020204030204"/>
              <a:ea typeface="+mn-ea"/>
              <a:cs typeface="+mn-cs"/>
            </a:endParaRPr>
          </a:p>
        </p:txBody>
      </p:sp>
      <p:sp>
        <p:nvSpPr>
          <p:cNvPr id="19" name="Oval 64"/>
          <p:cNvSpPr/>
          <p:nvPr/>
        </p:nvSpPr>
        <p:spPr>
          <a:xfrm>
            <a:off x="1055688" y="2419350"/>
            <a:ext cx="188913" cy="1889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graphicFrame>
        <p:nvGraphicFramePr>
          <p:cNvPr id="2" name="对象 -2147482610"/>
          <p:cNvGraphicFramePr>
            <a:graphicFrameLocks noChangeAspect="1"/>
          </p:cNvGraphicFramePr>
          <p:nvPr/>
        </p:nvGraphicFramePr>
        <p:xfrm>
          <a:off x="1443990" y="2566866"/>
          <a:ext cx="3925570" cy="999490"/>
        </p:xfrm>
        <a:graphic>
          <a:graphicData uri="http://schemas.openxmlformats.org/presentationml/2006/ole">
            <mc:AlternateContent xmlns:mc="http://schemas.openxmlformats.org/markup-compatibility/2006">
              <mc:Choice xmlns:v="urn:schemas-microsoft-com:vml" Requires="v">
                <p:oleObj spid="_x0000_s14349" name="" r:id="rId1" imgW="1243330" imgH="317500" progId="Equation.DSMT4">
                  <p:embed/>
                </p:oleObj>
              </mc:Choice>
              <mc:Fallback>
                <p:oleObj name="" r:id="rId1" imgW="1243330" imgH="317500" progId="Equation.DSMT4">
                  <p:embed/>
                  <p:pic>
                    <p:nvPicPr>
                      <p:cNvPr id="0" name="图片 14348"/>
                      <p:cNvPicPr/>
                      <p:nvPr/>
                    </p:nvPicPr>
                    <p:blipFill>
                      <a:blip r:embed="rId2"/>
                      <a:stretch>
                        <a:fillRect/>
                      </a:stretch>
                    </p:blipFill>
                    <p:spPr>
                      <a:xfrm>
                        <a:off x="1443990" y="2566866"/>
                        <a:ext cx="3925570" cy="999490"/>
                      </a:xfrm>
                      <a:prstGeom prst="rect">
                        <a:avLst/>
                      </a:prstGeom>
                      <a:noFill/>
                      <a:ln w="38100">
                        <a:noFill/>
                        <a:miter/>
                      </a:ln>
                    </p:spPr>
                  </p:pic>
                </p:oleObj>
              </mc:Fallback>
            </mc:AlternateContent>
          </a:graphicData>
        </a:graphic>
      </p:graphicFrame>
      <p:sp>
        <p:nvSpPr>
          <p:cNvPr id="3" name="矩形 2"/>
          <p:cNvSpPr/>
          <p:nvPr/>
        </p:nvSpPr>
        <p:spPr>
          <a:xfrm>
            <a:off x="5820260" y="2174826"/>
            <a:ext cx="5923331" cy="1754326"/>
          </a:xfrm>
          <a:prstGeom prst="rect">
            <a:avLst/>
          </a:prstGeom>
        </p:spPr>
        <p:txBody>
          <a:bodyPr wrap="square">
            <a:spAutoFit/>
          </a:bodyPr>
          <a:lstStyle/>
          <a:p>
            <a:pPr>
              <a:lnSpc>
                <a:spcPct val="120000"/>
              </a:lnSpc>
            </a:pPr>
            <a:r>
              <a:rPr lang="zh-CN" altLang="en-US" b="1" dirty="0">
                <a:latin typeface="宋体" panose="02010600030101010101" pitchFamily="2" charset="-122"/>
              </a:rPr>
              <a:t>分析要点：</a:t>
            </a:r>
            <a:endParaRPr lang="zh-CN" altLang="en-US" b="1" dirty="0">
              <a:latin typeface="宋体" panose="02010600030101010101" pitchFamily="2" charset="-122"/>
            </a:endParaRPr>
          </a:p>
          <a:p>
            <a:pPr>
              <a:lnSpc>
                <a:spcPct val="120000"/>
              </a:lnSpc>
            </a:pPr>
            <a:r>
              <a:rPr lang="zh-CN" altLang="en-US" b="1" dirty="0">
                <a:latin typeface="宋体" panose="02010600030101010101" pitchFamily="2" charset="-122"/>
              </a:rPr>
              <a:t>  ①指标越大，债务比重越大，风险越大，反之～</a:t>
            </a:r>
            <a:endParaRPr lang="zh-CN" altLang="en-US" b="1" dirty="0">
              <a:latin typeface="宋体" panose="02010600030101010101" pitchFamily="2" charset="-122"/>
            </a:endParaRPr>
          </a:p>
          <a:p>
            <a:pPr>
              <a:lnSpc>
                <a:spcPct val="120000"/>
              </a:lnSpc>
            </a:pPr>
            <a:r>
              <a:rPr lang="zh-CN" altLang="en-US" b="1" dirty="0">
                <a:latin typeface="宋体" panose="02010600030101010101" pitchFamily="2" charset="-122"/>
              </a:rPr>
              <a:t>  ②反映债权人投入资本受所有者权益保护的程度</a:t>
            </a:r>
            <a:endParaRPr lang="zh-CN" altLang="en-US" b="1" dirty="0">
              <a:latin typeface="宋体" panose="02010600030101010101" pitchFamily="2" charset="-122"/>
            </a:endParaRPr>
          </a:p>
          <a:p>
            <a:pPr>
              <a:lnSpc>
                <a:spcPct val="120000"/>
              </a:lnSpc>
            </a:pPr>
            <a:r>
              <a:rPr lang="zh-CN" altLang="en-US" b="1" dirty="0">
                <a:latin typeface="宋体" panose="02010600030101010101" pitchFamily="2" charset="-122"/>
              </a:rPr>
              <a:t>  ③此指标与资产负债率为正相关关系，指标越大，说明企 业加大了财务杠杆力度，风险增加</a:t>
            </a:r>
            <a:endParaRPr lang="zh-CN" altLang="en-US"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 fill="hold"/>
                                        <p:tgtEl>
                                          <p:spTgt spid="17"/>
                                        </p:tgtEl>
                                        <p:attrNameLst>
                                          <p:attrName>ppt_w</p:attrName>
                                        </p:attrNameLst>
                                      </p:cBhvr>
                                      <p:tavLst>
                                        <p:tav tm="0">
                                          <p:val>
                                            <p:fltVal val="0"/>
                                          </p:val>
                                        </p:tav>
                                        <p:tav tm="100000">
                                          <p:val>
                                            <p:strVal val="#ppt_w"/>
                                          </p:val>
                                        </p:tav>
                                      </p:tavLst>
                                    </p:anim>
                                    <p:anim calcmode="lin" valueType="num">
                                      <p:cBhvr>
                                        <p:cTn id="16" dur="100" fill="hold"/>
                                        <p:tgtEl>
                                          <p:spTgt spid="17"/>
                                        </p:tgtEl>
                                        <p:attrNameLst>
                                          <p:attrName>ppt_h</p:attrName>
                                        </p:attrNameLst>
                                      </p:cBhvr>
                                      <p:tavLst>
                                        <p:tav tm="0">
                                          <p:val>
                                            <p:fltVal val="0"/>
                                          </p:val>
                                        </p:tav>
                                        <p:tav tm="100000">
                                          <p:val>
                                            <p:strVal val="#ppt_h"/>
                                          </p:val>
                                        </p:tav>
                                      </p:tavLst>
                                    </p:anim>
                                    <p:animEffect transition="in" filter="fade">
                                      <p:cBhvr>
                                        <p:cTn id="17" dur="1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 fill="hold"/>
                                        <p:tgtEl>
                                          <p:spTgt spid="18"/>
                                        </p:tgtEl>
                                        <p:attrNameLst>
                                          <p:attrName>ppt_w</p:attrName>
                                        </p:attrNameLst>
                                      </p:cBhvr>
                                      <p:tavLst>
                                        <p:tav tm="0">
                                          <p:val>
                                            <p:fltVal val="0"/>
                                          </p:val>
                                        </p:tav>
                                        <p:tav tm="100000">
                                          <p:val>
                                            <p:strVal val="#ppt_w"/>
                                          </p:val>
                                        </p:tav>
                                      </p:tavLst>
                                    </p:anim>
                                    <p:anim calcmode="lin" valueType="num">
                                      <p:cBhvr>
                                        <p:cTn id="22" dur="100" fill="hold"/>
                                        <p:tgtEl>
                                          <p:spTgt spid="18"/>
                                        </p:tgtEl>
                                        <p:attrNameLst>
                                          <p:attrName>ppt_h</p:attrName>
                                        </p:attrNameLst>
                                      </p:cBhvr>
                                      <p:tavLst>
                                        <p:tav tm="0">
                                          <p:val>
                                            <p:fltVal val="0"/>
                                          </p:val>
                                        </p:tav>
                                        <p:tav tm="100000">
                                          <p:val>
                                            <p:strVal val="#ppt_h"/>
                                          </p:val>
                                        </p:tav>
                                      </p:tavLst>
                                    </p:anim>
                                    <p:animEffect transition="in" filter="fade">
                                      <p:cBhvr>
                                        <p:cTn id="23" dur="1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 fill="hold"/>
                                        <p:tgtEl>
                                          <p:spTgt spid="19"/>
                                        </p:tgtEl>
                                        <p:attrNameLst>
                                          <p:attrName>ppt_w</p:attrName>
                                        </p:attrNameLst>
                                      </p:cBhvr>
                                      <p:tavLst>
                                        <p:tav tm="0">
                                          <p:val>
                                            <p:fltVal val="0"/>
                                          </p:val>
                                        </p:tav>
                                        <p:tav tm="100000">
                                          <p:val>
                                            <p:strVal val="#ppt_w"/>
                                          </p:val>
                                        </p:tav>
                                      </p:tavLst>
                                    </p:anim>
                                    <p:anim calcmode="lin" valueType="num">
                                      <p:cBhvr>
                                        <p:cTn id="28" dur="100" fill="hold"/>
                                        <p:tgtEl>
                                          <p:spTgt spid="19"/>
                                        </p:tgtEl>
                                        <p:attrNameLst>
                                          <p:attrName>ppt_h</p:attrName>
                                        </p:attrNameLst>
                                      </p:cBhvr>
                                      <p:tavLst>
                                        <p:tav tm="0">
                                          <p:val>
                                            <p:fltVal val="0"/>
                                          </p:val>
                                        </p:tav>
                                        <p:tav tm="100000">
                                          <p:val>
                                            <p:strVal val="#ppt_h"/>
                                          </p:val>
                                        </p:tav>
                                      </p:tavLst>
                                    </p:anim>
                                    <p:animEffect transition="in" filter="fade">
                                      <p:cBhvr>
                                        <p:cTn id="29"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4059570" y="296863"/>
            <a:ext cx="3837909" cy="584775"/>
          </a:xfrm>
          <a:prstGeom prst="rect">
            <a:avLst/>
          </a:prstGeom>
          <a:noFill/>
          <a:ln w="9525">
            <a:noFill/>
          </a:ln>
        </p:spPr>
        <p:txBody>
          <a:bodyPr wrap="none">
            <a:spAutoFit/>
          </a:bodyPr>
          <a:lstStyle/>
          <a:p>
            <a:pPr algn="ctr"/>
            <a:r>
              <a:rPr lang="en-US" altLang="zh-CN" sz="3200" b="1" dirty="0">
                <a:latin typeface="微软雅黑" panose="020B0503020204020204" pitchFamily="34" charset="-122"/>
                <a:ea typeface="微软雅黑" panose="020B0503020204020204" pitchFamily="34" charset="-122"/>
                <a:sym typeface="+mn-ea"/>
              </a:rPr>
              <a:t>2.</a:t>
            </a:r>
            <a:r>
              <a:rPr lang="zh-CN" altLang="en-US" sz="3200" b="1" dirty="0">
                <a:latin typeface="微软雅黑" panose="020B0503020204020204" pitchFamily="34" charset="-122"/>
                <a:ea typeface="微软雅黑" panose="020B0503020204020204" pitchFamily="34" charset="-122"/>
                <a:sym typeface="+mn-ea"/>
              </a:rPr>
              <a:t>长</a:t>
            </a:r>
            <a:r>
              <a:rPr lang="en-US" altLang="en-US" sz="3200" b="1" dirty="0" err="1">
                <a:latin typeface="微软雅黑" panose="020B0503020204020204" pitchFamily="34" charset="-122"/>
                <a:ea typeface="微软雅黑" panose="020B0503020204020204" pitchFamily="34" charset="-122"/>
                <a:sym typeface="+mn-ea"/>
              </a:rPr>
              <a:t>期偿债能力分析</a:t>
            </a:r>
            <a:endParaRPr lang="zh-CN" altLang="en-US" sz="32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98525" y="1516063"/>
            <a:ext cx="3208338" cy="737235"/>
          </a:xfrm>
          <a:prstGeom prst="rect">
            <a:avLst/>
          </a:prstGeom>
          <a:noFill/>
          <a:ln w="9525">
            <a:noFill/>
          </a:ln>
        </p:spPr>
        <p:txBody>
          <a:bodyPr>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权益乘数</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1056005" y="3736340"/>
            <a:ext cx="10431145" cy="1477328"/>
          </a:xfrm>
          <a:prstGeom prst="rect">
            <a:avLst/>
          </a:prstGeom>
          <a:noFill/>
          <a:ln w="9525" cap="flat" cmpd="sng">
            <a:solidFill>
              <a:srgbClr val="0070C0"/>
            </a:solidFill>
            <a:prstDash val="solid"/>
            <a:miter/>
            <a:headEnd type="none" w="med" len="med"/>
            <a:tailEnd type="none" w="med" len="med"/>
          </a:ln>
        </p:spPr>
        <p:txBody>
          <a:bodyPr wrap="square">
            <a:spAutoFit/>
          </a:bodyPr>
          <a:lstStyle/>
          <a:p>
            <a:pPr marL="457200" indent="-457200">
              <a:lnSpc>
                <a:spcPct val="125000"/>
              </a:lnSpc>
              <a:buFont typeface="Wingdings" panose="05000000000000000000" pitchFamily="2" charset="2"/>
              <a:buChar char="u"/>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一般情况下，权益乘数比率越大，表明所有者投入的资本在资产总额中所占比重较少，对负债经营利用得越充分，但反映企业的长期偿债能力越弱；反之，企业长期偿债能力越强。</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val 52"/>
          <p:cNvSpPr/>
          <p:nvPr/>
        </p:nvSpPr>
        <p:spPr>
          <a:xfrm>
            <a:off x="1833563" y="2632075"/>
            <a:ext cx="200025" cy="2016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8" name="Oval 61"/>
          <p:cNvSpPr/>
          <p:nvPr/>
        </p:nvSpPr>
        <p:spPr>
          <a:xfrm>
            <a:off x="1312863" y="2254250"/>
            <a:ext cx="492125" cy="492125"/>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66"/>
              </a:solidFill>
              <a:effectLst/>
              <a:uLnTx/>
              <a:uFillTx/>
              <a:latin typeface="Calibri" panose="020F0502020204030204"/>
              <a:ea typeface="+mn-ea"/>
              <a:cs typeface="+mn-cs"/>
            </a:endParaRPr>
          </a:p>
        </p:txBody>
      </p:sp>
      <p:sp>
        <p:nvSpPr>
          <p:cNvPr id="19" name="Oval 64"/>
          <p:cNvSpPr/>
          <p:nvPr/>
        </p:nvSpPr>
        <p:spPr>
          <a:xfrm>
            <a:off x="1055688" y="2419350"/>
            <a:ext cx="188913" cy="1889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graphicFrame>
        <p:nvGraphicFramePr>
          <p:cNvPr id="2" name="对象 -2147482609"/>
          <p:cNvGraphicFramePr>
            <a:graphicFrameLocks noChangeAspect="1"/>
          </p:cNvGraphicFramePr>
          <p:nvPr/>
        </p:nvGraphicFramePr>
        <p:xfrm>
          <a:off x="1933575" y="2430707"/>
          <a:ext cx="3925570" cy="1031240"/>
        </p:xfrm>
        <a:graphic>
          <a:graphicData uri="http://schemas.openxmlformats.org/presentationml/2006/ole">
            <mc:AlternateContent xmlns:mc="http://schemas.openxmlformats.org/markup-compatibility/2006">
              <mc:Choice xmlns:v="urn:schemas-microsoft-com:vml" Requires="v">
                <p:oleObj spid="_x0000_s15373" name="" r:id="rId1" imgW="1205230" imgH="317500" progId="Equation.DSMT4">
                  <p:embed/>
                </p:oleObj>
              </mc:Choice>
              <mc:Fallback>
                <p:oleObj name="" r:id="rId1" imgW="1205230" imgH="317500" progId="Equation.DSMT4">
                  <p:embed/>
                  <p:pic>
                    <p:nvPicPr>
                      <p:cNvPr id="0" name="图片 15372"/>
                      <p:cNvPicPr/>
                      <p:nvPr/>
                    </p:nvPicPr>
                    <p:blipFill>
                      <a:blip r:embed="rId2"/>
                      <a:stretch>
                        <a:fillRect/>
                      </a:stretch>
                    </p:blipFill>
                    <p:spPr>
                      <a:xfrm>
                        <a:off x="1933575" y="2430707"/>
                        <a:ext cx="3925570" cy="1031240"/>
                      </a:xfrm>
                      <a:prstGeom prst="rect">
                        <a:avLst/>
                      </a:prstGeom>
                      <a:noFill/>
                      <a:ln w="38100">
                        <a:noFill/>
                        <a:miter/>
                      </a:ln>
                    </p:spPr>
                  </p:pic>
                </p:oleObj>
              </mc:Fallback>
            </mc:AlternateContent>
          </a:graphicData>
        </a:graphic>
      </p:graphicFrame>
      <p:sp>
        <p:nvSpPr>
          <p:cNvPr id="3" name="矩形 2"/>
          <p:cNvSpPr/>
          <p:nvPr/>
        </p:nvSpPr>
        <p:spPr>
          <a:xfrm>
            <a:off x="6271577" y="1619721"/>
            <a:ext cx="4528286" cy="1754326"/>
          </a:xfrm>
          <a:prstGeom prst="rect">
            <a:avLst/>
          </a:prstGeom>
        </p:spPr>
        <p:txBody>
          <a:bodyPr wrap="square">
            <a:spAutoFit/>
          </a:bodyPr>
          <a:lstStyle/>
          <a:p>
            <a:r>
              <a:rPr lang="zh-CN" altLang="en-US" b="1" dirty="0">
                <a:solidFill>
                  <a:schemeClr val="tx2"/>
                </a:solidFill>
              </a:rPr>
              <a:t>权益乘数分析要点</a:t>
            </a:r>
            <a:r>
              <a:rPr lang="zh-CN" altLang="en-US" b="1" dirty="0"/>
              <a:t>：</a:t>
            </a:r>
            <a:endParaRPr lang="zh-CN" altLang="en-US" b="1" dirty="0"/>
          </a:p>
          <a:p>
            <a:r>
              <a:rPr lang="zh-CN" altLang="en-US" b="1" dirty="0"/>
              <a:t>    ①是权益比率的倒数，一般大于</a:t>
            </a:r>
            <a:r>
              <a:rPr lang="en-US" altLang="zh-CN" b="1" dirty="0"/>
              <a:t>1</a:t>
            </a:r>
            <a:r>
              <a:rPr lang="zh-CN" altLang="en-US" b="1" dirty="0"/>
              <a:t>。</a:t>
            </a:r>
            <a:endParaRPr lang="zh-CN" altLang="en-US" b="1" dirty="0"/>
          </a:p>
          <a:p>
            <a:r>
              <a:rPr lang="zh-CN" altLang="en-US" b="1" dirty="0"/>
              <a:t>    ②数值越大，说明对负债经营利 用得越充分，杠杆效应越明显。</a:t>
            </a:r>
            <a:endParaRPr lang="zh-CN" altLang="en-US" b="1" dirty="0"/>
          </a:p>
          <a:p>
            <a:r>
              <a:rPr lang="zh-CN" altLang="en-US" b="1" dirty="0"/>
              <a:t>    ③此指标是构建</a:t>
            </a:r>
            <a:r>
              <a:rPr lang="zh-CN" altLang="en-US" b="1" dirty="0">
                <a:solidFill>
                  <a:schemeClr val="folHlink"/>
                </a:solidFill>
              </a:rPr>
              <a:t>杜邦分析法</a:t>
            </a:r>
            <a:r>
              <a:rPr lang="zh-CN" altLang="en-US" b="1" dirty="0"/>
              <a:t>的一个重要基础指标。</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 fill="hold"/>
                                        <p:tgtEl>
                                          <p:spTgt spid="17"/>
                                        </p:tgtEl>
                                        <p:attrNameLst>
                                          <p:attrName>ppt_w</p:attrName>
                                        </p:attrNameLst>
                                      </p:cBhvr>
                                      <p:tavLst>
                                        <p:tav tm="0">
                                          <p:val>
                                            <p:fltVal val="0"/>
                                          </p:val>
                                        </p:tav>
                                        <p:tav tm="100000">
                                          <p:val>
                                            <p:strVal val="#ppt_w"/>
                                          </p:val>
                                        </p:tav>
                                      </p:tavLst>
                                    </p:anim>
                                    <p:anim calcmode="lin" valueType="num">
                                      <p:cBhvr>
                                        <p:cTn id="16" dur="100" fill="hold"/>
                                        <p:tgtEl>
                                          <p:spTgt spid="17"/>
                                        </p:tgtEl>
                                        <p:attrNameLst>
                                          <p:attrName>ppt_h</p:attrName>
                                        </p:attrNameLst>
                                      </p:cBhvr>
                                      <p:tavLst>
                                        <p:tav tm="0">
                                          <p:val>
                                            <p:fltVal val="0"/>
                                          </p:val>
                                        </p:tav>
                                        <p:tav tm="100000">
                                          <p:val>
                                            <p:strVal val="#ppt_h"/>
                                          </p:val>
                                        </p:tav>
                                      </p:tavLst>
                                    </p:anim>
                                    <p:animEffect transition="in" filter="fade">
                                      <p:cBhvr>
                                        <p:cTn id="17" dur="1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 fill="hold"/>
                                        <p:tgtEl>
                                          <p:spTgt spid="18"/>
                                        </p:tgtEl>
                                        <p:attrNameLst>
                                          <p:attrName>ppt_w</p:attrName>
                                        </p:attrNameLst>
                                      </p:cBhvr>
                                      <p:tavLst>
                                        <p:tav tm="0">
                                          <p:val>
                                            <p:fltVal val="0"/>
                                          </p:val>
                                        </p:tav>
                                        <p:tav tm="100000">
                                          <p:val>
                                            <p:strVal val="#ppt_w"/>
                                          </p:val>
                                        </p:tav>
                                      </p:tavLst>
                                    </p:anim>
                                    <p:anim calcmode="lin" valueType="num">
                                      <p:cBhvr>
                                        <p:cTn id="22" dur="100" fill="hold"/>
                                        <p:tgtEl>
                                          <p:spTgt spid="18"/>
                                        </p:tgtEl>
                                        <p:attrNameLst>
                                          <p:attrName>ppt_h</p:attrName>
                                        </p:attrNameLst>
                                      </p:cBhvr>
                                      <p:tavLst>
                                        <p:tav tm="0">
                                          <p:val>
                                            <p:fltVal val="0"/>
                                          </p:val>
                                        </p:tav>
                                        <p:tav tm="100000">
                                          <p:val>
                                            <p:strVal val="#ppt_h"/>
                                          </p:val>
                                        </p:tav>
                                      </p:tavLst>
                                    </p:anim>
                                    <p:animEffect transition="in" filter="fade">
                                      <p:cBhvr>
                                        <p:cTn id="23" dur="1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 fill="hold"/>
                                        <p:tgtEl>
                                          <p:spTgt spid="19"/>
                                        </p:tgtEl>
                                        <p:attrNameLst>
                                          <p:attrName>ppt_w</p:attrName>
                                        </p:attrNameLst>
                                      </p:cBhvr>
                                      <p:tavLst>
                                        <p:tav tm="0">
                                          <p:val>
                                            <p:fltVal val="0"/>
                                          </p:val>
                                        </p:tav>
                                        <p:tav tm="100000">
                                          <p:val>
                                            <p:strVal val="#ppt_w"/>
                                          </p:val>
                                        </p:tav>
                                      </p:tavLst>
                                    </p:anim>
                                    <p:anim calcmode="lin" valueType="num">
                                      <p:cBhvr>
                                        <p:cTn id="28" dur="100" fill="hold"/>
                                        <p:tgtEl>
                                          <p:spTgt spid="19"/>
                                        </p:tgtEl>
                                        <p:attrNameLst>
                                          <p:attrName>ppt_h</p:attrName>
                                        </p:attrNameLst>
                                      </p:cBhvr>
                                      <p:tavLst>
                                        <p:tav tm="0">
                                          <p:val>
                                            <p:fltVal val="0"/>
                                          </p:val>
                                        </p:tav>
                                        <p:tav tm="100000">
                                          <p:val>
                                            <p:strVal val="#ppt_h"/>
                                          </p:val>
                                        </p:tav>
                                      </p:tavLst>
                                    </p:anim>
                                    <p:animEffect transition="in" filter="fade">
                                      <p:cBhvr>
                                        <p:cTn id="29"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3831142" y="296863"/>
            <a:ext cx="4294765" cy="646331"/>
          </a:xfrm>
          <a:prstGeom prst="rect">
            <a:avLst/>
          </a:prstGeom>
          <a:noFill/>
          <a:ln w="9525">
            <a:noFill/>
          </a:ln>
        </p:spPr>
        <p:txBody>
          <a:bodyPr wrap="none">
            <a:spAutoFit/>
          </a:bodyPr>
          <a:lstStyle/>
          <a:p>
            <a:pPr algn="ctr"/>
            <a:r>
              <a:rPr lang="en-US" altLang="zh-CN" sz="3600" b="1" dirty="0">
                <a:latin typeface="微软雅黑" panose="020B0503020204020204" pitchFamily="34" charset="-122"/>
                <a:ea typeface="微软雅黑" panose="020B0503020204020204" pitchFamily="34" charset="-122"/>
                <a:sym typeface="+mn-ea"/>
              </a:rPr>
              <a:t>2.</a:t>
            </a:r>
            <a:r>
              <a:rPr lang="zh-CN" altLang="en-US" sz="3600" b="1" dirty="0">
                <a:latin typeface="微软雅黑" panose="020B0503020204020204" pitchFamily="34" charset="-122"/>
                <a:ea typeface="微软雅黑" panose="020B0503020204020204" pitchFamily="34" charset="-122"/>
                <a:sym typeface="+mn-ea"/>
              </a:rPr>
              <a:t>长</a:t>
            </a:r>
            <a:r>
              <a:rPr lang="en-US" altLang="en-US" sz="3600" b="1" dirty="0" err="1">
                <a:latin typeface="微软雅黑" panose="020B0503020204020204" pitchFamily="34" charset="-122"/>
                <a:ea typeface="微软雅黑" panose="020B0503020204020204" pitchFamily="34" charset="-122"/>
                <a:sym typeface="+mn-ea"/>
              </a:rPr>
              <a:t>期偿债能力分析</a:t>
            </a:r>
            <a:endParaRPr lang="zh-CN" altLang="en-US" sz="36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98525" y="1516380"/>
            <a:ext cx="4535170" cy="737235"/>
          </a:xfrm>
          <a:prstGeom prst="rect">
            <a:avLst/>
          </a:prstGeom>
          <a:noFill/>
          <a:ln w="9525">
            <a:noFill/>
          </a:ln>
        </p:spPr>
        <p:txBody>
          <a:bodyPr wrap="square">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已获利息倍数</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1098550" y="3721735"/>
            <a:ext cx="9994900" cy="1015663"/>
          </a:xfrm>
          <a:prstGeom prst="rect">
            <a:avLst/>
          </a:prstGeom>
          <a:noFill/>
          <a:ln w="9525" cap="flat" cmpd="sng">
            <a:solidFill>
              <a:srgbClr val="0070C0"/>
            </a:solidFill>
            <a:prstDash val="solid"/>
            <a:miter/>
            <a:headEnd type="none" w="med" len="med"/>
            <a:tailEnd type="none" w="med" len="med"/>
          </a:ln>
        </p:spPr>
        <p:txBody>
          <a:bodyPr wrap="square">
            <a:spAutoFit/>
          </a:bodyPr>
          <a:lstStyle/>
          <a:p>
            <a:pPr marL="457200" indent="-457200">
              <a:lnSpc>
                <a:spcPct val="125000"/>
              </a:lnSpc>
              <a:buFont typeface="Wingdings" panose="05000000000000000000" pitchFamily="2" charset="2"/>
              <a:buChar char="u"/>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一般情况下，已获利息倍数越高，说明支付利息能力越强；反之，则说明企业支付利息的能力越弱。</a:t>
            </a:r>
            <a:endParaRPr lang="zh-CN"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val 52"/>
          <p:cNvSpPr/>
          <p:nvPr/>
        </p:nvSpPr>
        <p:spPr>
          <a:xfrm>
            <a:off x="1833563" y="2632075"/>
            <a:ext cx="200025" cy="2016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8" name="Oval 61"/>
          <p:cNvSpPr/>
          <p:nvPr/>
        </p:nvSpPr>
        <p:spPr>
          <a:xfrm>
            <a:off x="1312863" y="2254250"/>
            <a:ext cx="492125" cy="492125"/>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66"/>
              </a:solidFill>
              <a:effectLst/>
              <a:uLnTx/>
              <a:uFillTx/>
              <a:latin typeface="Calibri" panose="020F0502020204030204"/>
              <a:ea typeface="+mn-ea"/>
              <a:cs typeface="+mn-cs"/>
            </a:endParaRPr>
          </a:p>
        </p:txBody>
      </p:sp>
      <p:sp>
        <p:nvSpPr>
          <p:cNvPr id="19" name="Oval 64"/>
          <p:cNvSpPr/>
          <p:nvPr/>
        </p:nvSpPr>
        <p:spPr>
          <a:xfrm>
            <a:off x="1055688" y="2419350"/>
            <a:ext cx="188913" cy="188913"/>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graphicFrame>
        <p:nvGraphicFramePr>
          <p:cNvPr id="2" name="对象 -2147482608"/>
          <p:cNvGraphicFramePr>
            <a:graphicFrameLocks noChangeAspect="1"/>
          </p:cNvGraphicFramePr>
          <p:nvPr/>
        </p:nvGraphicFramePr>
        <p:xfrm>
          <a:off x="2145030" y="2419350"/>
          <a:ext cx="7609205" cy="1004570"/>
        </p:xfrm>
        <a:graphic>
          <a:graphicData uri="http://schemas.openxmlformats.org/presentationml/2006/ole">
            <mc:AlternateContent xmlns:mc="http://schemas.openxmlformats.org/markup-compatibility/2006">
              <mc:Choice xmlns:v="urn:schemas-microsoft-com:vml" Requires="v">
                <p:oleObj spid="_x0000_s16397" name="" r:id="rId1" imgW="2398395" imgH="317500" progId="Equation.DSMT4">
                  <p:embed/>
                </p:oleObj>
              </mc:Choice>
              <mc:Fallback>
                <p:oleObj name="" r:id="rId1" imgW="2398395" imgH="317500" progId="Equation.DSMT4">
                  <p:embed/>
                  <p:pic>
                    <p:nvPicPr>
                      <p:cNvPr id="0" name="图片 16396"/>
                      <p:cNvPicPr/>
                      <p:nvPr/>
                    </p:nvPicPr>
                    <p:blipFill>
                      <a:blip r:embed="rId2"/>
                      <a:stretch>
                        <a:fillRect/>
                      </a:stretch>
                    </p:blipFill>
                    <p:spPr>
                      <a:xfrm>
                        <a:off x="2145030" y="2419350"/>
                        <a:ext cx="7609205" cy="1004570"/>
                      </a:xfrm>
                      <a:prstGeom prst="rect">
                        <a:avLst/>
                      </a:prstGeom>
                      <a:noFill/>
                      <a:ln w="38100">
                        <a:noFill/>
                        <a:miter/>
                      </a:ln>
                    </p:spPr>
                  </p:pic>
                </p:oleObj>
              </mc:Fallback>
            </mc:AlternateContent>
          </a:graphicData>
        </a:graphic>
      </p:graphicFrame>
      <p:sp>
        <p:nvSpPr>
          <p:cNvPr id="13" name="文本框 12"/>
          <p:cNvSpPr txBox="1"/>
          <p:nvPr/>
        </p:nvSpPr>
        <p:spPr>
          <a:xfrm>
            <a:off x="823032" y="5031735"/>
            <a:ext cx="10557163" cy="941796"/>
          </a:xfrm>
          <a:prstGeom prst="rect">
            <a:avLst/>
          </a:prstGeom>
          <a:noFill/>
        </p:spPr>
        <p:txBody>
          <a:bodyPr wrap="square">
            <a:spAutoFit/>
          </a:bodyPr>
          <a:lstStyle/>
          <a:p>
            <a:pPr>
              <a:lnSpc>
                <a:spcPct val="115000"/>
              </a:lnSpc>
            </a:pPr>
            <a:r>
              <a:rPr lang="zh-CN" altLang="zh-CN" sz="24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『提示』利息支出是指本期全部应付利息，不仅包括计入利润表中的财务费用的利息，还包括计入资产负债表中的资本化利息。</a:t>
            </a:r>
            <a:endParaRPr lang="zh-CN" altLang="zh-CN" sz="2400" dirty="0">
              <a:effectLst/>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 fill="hold"/>
                                        <p:tgtEl>
                                          <p:spTgt spid="17"/>
                                        </p:tgtEl>
                                        <p:attrNameLst>
                                          <p:attrName>ppt_w</p:attrName>
                                        </p:attrNameLst>
                                      </p:cBhvr>
                                      <p:tavLst>
                                        <p:tav tm="0">
                                          <p:val>
                                            <p:fltVal val="0"/>
                                          </p:val>
                                        </p:tav>
                                        <p:tav tm="100000">
                                          <p:val>
                                            <p:strVal val="#ppt_w"/>
                                          </p:val>
                                        </p:tav>
                                      </p:tavLst>
                                    </p:anim>
                                    <p:anim calcmode="lin" valueType="num">
                                      <p:cBhvr>
                                        <p:cTn id="16" dur="100" fill="hold"/>
                                        <p:tgtEl>
                                          <p:spTgt spid="17"/>
                                        </p:tgtEl>
                                        <p:attrNameLst>
                                          <p:attrName>ppt_h</p:attrName>
                                        </p:attrNameLst>
                                      </p:cBhvr>
                                      <p:tavLst>
                                        <p:tav tm="0">
                                          <p:val>
                                            <p:fltVal val="0"/>
                                          </p:val>
                                        </p:tav>
                                        <p:tav tm="100000">
                                          <p:val>
                                            <p:strVal val="#ppt_h"/>
                                          </p:val>
                                        </p:tav>
                                      </p:tavLst>
                                    </p:anim>
                                    <p:animEffect transition="in" filter="fade">
                                      <p:cBhvr>
                                        <p:cTn id="17" dur="1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 fill="hold"/>
                                        <p:tgtEl>
                                          <p:spTgt spid="18"/>
                                        </p:tgtEl>
                                        <p:attrNameLst>
                                          <p:attrName>ppt_w</p:attrName>
                                        </p:attrNameLst>
                                      </p:cBhvr>
                                      <p:tavLst>
                                        <p:tav tm="0">
                                          <p:val>
                                            <p:fltVal val="0"/>
                                          </p:val>
                                        </p:tav>
                                        <p:tav tm="100000">
                                          <p:val>
                                            <p:strVal val="#ppt_w"/>
                                          </p:val>
                                        </p:tav>
                                      </p:tavLst>
                                    </p:anim>
                                    <p:anim calcmode="lin" valueType="num">
                                      <p:cBhvr>
                                        <p:cTn id="22" dur="100" fill="hold"/>
                                        <p:tgtEl>
                                          <p:spTgt spid="18"/>
                                        </p:tgtEl>
                                        <p:attrNameLst>
                                          <p:attrName>ppt_h</p:attrName>
                                        </p:attrNameLst>
                                      </p:cBhvr>
                                      <p:tavLst>
                                        <p:tav tm="0">
                                          <p:val>
                                            <p:fltVal val="0"/>
                                          </p:val>
                                        </p:tav>
                                        <p:tav tm="100000">
                                          <p:val>
                                            <p:strVal val="#ppt_h"/>
                                          </p:val>
                                        </p:tav>
                                      </p:tavLst>
                                    </p:anim>
                                    <p:animEffect transition="in" filter="fade">
                                      <p:cBhvr>
                                        <p:cTn id="23" dur="1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 fill="hold"/>
                                        <p:tgtEl>
                                          <p:spTgt spid="19"/>
                                        </p:tgtEl>
                                        <p:attrNameLst>
                                          <p:attrName>ppt_w</p:attrName>
                                        </p:attrNameLst>
                                      </p:cBhvr>
                                      <p:tavLst>
                                        <p:tav tm="0">
                                          <p:val>
                                            <p:fltVal val="0"/>
                                          </p:val>
                                        </p:tav>
                                        <p:tav tm="100000">
                                          <p:val>
                                            <p:strVal val="#ppt_w"/>
                                          </p:val>
                                        </p:tav>
                                      </p:tavLst>
                                    </p:anim>
                                    <p:anim calcmode="lin" valueType="num">
                                      <p:cBhvr>
                                        <p:cTn id="28" dur="100" fill="hold"/>
                                        <p:tgtEl>
                                          <p:spTgt spid="19"/>
                                        </p:tgtEl>
                                        <p:attrNameLst>
                                          <p:attrName>ppt_h</p:attrName>
                                        </p:attrNameLst>
                                      </p:cBhvr>
                                      <p:tavLst>
                                        <p:tav tm="0">
                                          <p:val>
                                            <p:fltVal val="0"/>
                                          </p:val>
                                        </p:tav>
                                        <p:tav tm="100000">
                                          <p:val>
                                            <p:strVal val="#ppt_h"/>
                                          </p:val>
                                        </p:tav>
                                      </p:tavLst>
                                    </p:anim>
                                    <p:animEffect transition="in" filter="fade">
                                      <p:cBhvr>
                                        <p:cTn id="29"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7177"/>
          <p:cNvSpPr/>
          <p:nvPr/>
        </p:nvSpPr>
        <p:spPr>
          <a:xfrm>
            <a:off x="5140325" y="296863"/>
            <a:ext cx="1108075" cy="646112"/>
          </a:xfrm>
          <a:prstGeom prst="rect">
            <a:avLst/>
          </a:prstGeom>
          <a:noFill/>
          <a:ln w="9525">
            <a:noFill/>
          </a:ln>
        </p:spPr>
        <p:txBody>
          <a:bodyPr wrap="none">
            <a:spAutoFit/>
          </a:bodyPr>
          <a:lstStyle/>
          <a:p>
            <a:pPr algn="ctr"/>
            <a:r>
              <a:rPr lang="en-US" altLang="en-US" sz="3600" b="1" dirty="0">
                <a:latin typeface="微软雅黑" panose="020B0503020204020204" pitchFamily="34" charset="-122"/>
                <a:ea typeface="微软雅黑" panose="020B0503020204020204" pitchFamily="34" charset="-122"/>
              </a:rPr>
              <a:t>小结</a:t>
            </a:r>
            <a:endParaRPr lang="en-US" altLang="en-US" sz="36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flipV="1">
            <a:off x="4098925" y="935038"/>
            <a:ext cx="3489325" cy="114300"/>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3"/>
          <p:cNvGrpSpPr/>
          <p:nvPr/>
        </p:nvGrpSpPr>
        <p:grpSpPr>
          <a:xfrm>
            <a:off x="1058545" y="2347913"/>
            <a:ext cx="2724150" cy="3686175"/>
            <a:chOff x="0" y="0"/>
            <a:chExt cx="4261319" cy="6209669"/>
          </a:xfrm>
        </p:grpSpPr>
        <p:sp>
          <p:nvSpPr>
            <p:cNvPr id="15388" name="Freeform 5"/>
            <p:cNvSpPr/>
            <p:nvPr/>
          </p:nvSpPr>
          <p:spPr>
            <a:xfrm>
              <a:off x="3758694" y="1517513"/>
              <a:ext cx="502398" cy="943998"/>
            </a:xfrm>
            <a:custGeom>
              <a:avLst/>
              <a:gdLst/>
              <a:ahLst/>
              <a:cxnLst>
                <a:cxn ang="0">
                  <a:pos x="36484331" y="6111152"/>
                </a:cxn>
                <a:cxn ang="0">
                  <a:pos x="13903106" y="61279250"/>
                </a:cxn>
                <a:cxn ang="0">
                  <a:pos x="0" y="171786973"/>
                </a:cxn>
                <a:cxn ang="0">
                  <a:pos x="218907092" y="1803761055"/>
                </a:cxn>
                <a:cxn ang="0">
                  <a:pos x="251925042" y="1834400702"/>
                </a:cxn>
                <a:cxn ang="0">
                  <a:pos x="277985355" y="1803761055"/>
                </a:cxn>
                <a:cxn ang="0">
                  <a:pos x="36484331" y="6111152"/>
                </a:cxn>
              </a:cxnLst>
              <a:rect l="0" t="0" r="0" b="0"/>
              <a:pathLst>
                <a:path w="21350" h="21381">
                  <a:moveTo>
                    <a:pt x="2800" y="71"/>
                  </a:moveTo>
                  <a:cubicBezTo>
                    <a:pt x="2534" y="-143"/>
                    <a:pt x="2267" y="142"/>
                    <a:pt x="1067" y="712"/>
                  </a:cubicBezTo>
                  <a:cubicBezTo>
                    <a:pt x="-133" y="1211"/>
                    <a:pt x="800" y="784"/>
                    <a:pt x="0" y="1996"/>
                  </a:cubicBezTo>
                  <a:cubicBezTo>
                    <a:pt x="6400" y="7770"/>
                    <a:pt x="12000" y="14114"/>
                    <a:pt x="16800" y="20958"/>
                  </a:cubicBezTo>
                  <a:cubicBezTo>
                    <a:pt x="19067" y="21386"/>
                    <a:pt x="17867" y="21457"/>
                    <a:pt x="19334" y="21314"/>
                  </a:cubicBezTo>
                  <a:cubicBezTo>
                    <a:pt x="20800" y="21172"/>
                    <a:pt x="21467" y="21172"/>
                    <a:pt x="21334" y="20958"/>
                  </a:cubicBezTo>
                  <a:cubicBezTo>
                    <a:pt x="16667" y="13758"/>
                    <a:pt x="10534" y="6772"/>
                    <a:pt x="2800" y="71"/>
                  </a:cubicBezTo>
                  <a:close/>
                </a:path>
              </a:pathLst>
            </a:custGeom>
            <a:solidFill>
              <a:srgbClr val="F48245">
                <a:alpha val="100000"/>
              </a:srgbClr>
            </a:solidFill>
            <a:ln w="12700">
              <a:noFill/>
            </a:ln>
          </p:spPr>
          <p:txBody>
            <a:bodyPr/>
            <a:lstStyle/>
            <a:p>
              <a:endParaRPr lang="zh-CN" altLang="en-US"/>
            </a:p>
          </p:txBody>
        </p:sp>
        <p:sp>
          <p:nvSpPr>
            <p:cNvPr id="15389" name="Freeform 6"/>
            <p:cNvSpPr/>
            <p:nvPr/>
          </p:nvSpPr>
          <p:spPr>
            <a:xfrm>
              <a:off x="3758708" y="1517517"/>
              <a:ext cx="308863" cy="494420"/>
            </a:xfrm>
            <a:custGeom>
              <a:avLst/>
              <a:gdLst/>
              <a:ahLst/>
              <a:cxnLst>
                <a:cxn ang="0">
                  <a:pos x="13810446" y="1694399"/>
                </a:cxn>
                <a:cxn ang="0">
                  <a:pos x="5262559" y="16917658"/>
                </a:cxn>
                <a:cxn ang="0">
                  <a:pos x="0" y="47376554"/>
                </a:cxn>
                <a:cxn ang="0">
                  <a:pos x="45376658" y="265697710"/>
                </a:cxn>
                <a:cxn ang="0">
                  <a:pos x="64446745" y="240309146"/>
                </a:cxn>
                <a:cxn ang="0">
                  <a:pos x="13810446" y="1694399"/>
                </a:cxn>
              </a:cxnLst>
              <a:rect l="0" t="0" r="0" b="0"/>
              <a:pathLst>
                <a:path w="21382" h="21328">
                  <a:moveTo>
                    <a:pt x="4582" y="136"/>
                  </a:moveTo>
                  <a:cubicBezTo>
                    <a:pt x="4146" y="-272"/>
                    <a:pt x="3709" y="271"/>
                    <a:pt x="1746" y="1358"/>
                  </a:cubicBezTo>
                  <a:cubicBezTo>
                    <a:pt x="-218" y="2309"/>
                    <a:pt x="1309" y="1494"/>
                    <a:pt x="0" y="3803"/>
                  </a:cubicBezTo>
                  <a:cubicBezTo>
                    <a:pt x="5237" y="9373"/>
                    <a:pt x="10255" y="15215"/>
                    <a:pt x="15055" y="21328"/>
                  </a:cubicBezTo>
                  <a:cubicBezTo>
                    <a:pt x="21382" y="19290"/>
                    <a:pt x="21382" y="19290"/>
                    <a:pt x="21382" y="19290"/>
                  </a:cubicBezTo>
                  <a:cubicBezTo>
                    <a:pt x="16364" y="12770"/>
                    <a:pt x="10691" y="6385"/>
                    <a:pt x="4582" y="136"/>
                  </a:cubicBezTo>
                  <a:close/>
                </a:path>
              </a:pathLst>
            </a:custGeom>
            <a:solidFill>
              <a:srgbClr val="F69465">
                <a:alpha val="100000"/>
              </a:srgbClr>
            </a:solidFill>
            <a:ln w="12700">
              <a:noFill/>
            </a:ln>
          </p:spPr>
          <p:txBody>
            <a:bodyPr/>
            <a:lstStyle/>
            <a:p>
              <a:endParaRPr lang="zh-CN" altLang="en-US"/>
            </a:p>
          </p:txBody>
        </p:sp>
        <p:sp>
          <p:nvSpPr>
            <p:cNvPr id="15390" name="Freeform 7"/>
            <p:cNvSpPr/>
            <p:nvPr/>
          </p:nvSpPr>
          <p:spPr>
            <a:xfrm>
              <a:off x="3111347" y="6045005"/>
              <a:ext cx="212768" cy="123524"/>
            </a:xfrm>
            <a:custGeom>
              <a:avLst/>
              <a:gdLst/>
              <a:ahLst/>
              <a:cxnLst>
                <a:cxn ang="0">
                  <a:pos x="7512794" y="309714"/>
                </a:cxn>
                <a:cxn ang="0">
                  <a:pos x="24958286" y="2851474"/>
                </a:cxn>
                <a:cxn ang="0">
                  <a:pos x="88968" y="4666919"/>
                </a:cxn>
                <a:cxn ang="0">
                  <a:pos x="10482012" y="2367367"/>
                </a:cxn>
                <a:cxn ang="0">
                  <a:pos x="1945605" y="67772"/>
                </a:cxn>
                <a:cxn ang="0">
                  <a:pos x="7512794" y="309714"/>
                </a:cxn>
              </a:cxnLst>
              <a:rect l="0" t="0" r="0" b="0"/>
              <a:pathLst>
                <a:path w="19639" h="20007">
                  <a:moveTo>
                    <a:pt x="5908" y="1316"/>
                  </a:moveTo>
                  <a:cubicBezTo>
                    <a:pt x="5908" y="1316"/>
                    <a:pt x="19043" y="6459"/>
                    <a:pt x="19627" y="12116"/>
                  </a:cubicBezTo>
                  <a:cubicBezTo>
                    <a:pt x="20211" y="17259"/>
                    <a:pt x="-1389" y="20859"/>
                    <a:pt x="70" y="19830"/>
                  </a:cubicBezTo>
                  <a:cubicBezTo>
                    <a:pt x="1238" y="18288"/>
                    <a:pt x="9411" y="14173"/>
                    <a:pt x="8243" y="10059"/>
                  </a:cubicBezTo>
                  <a:cubicBezTo>
                    <a:pt x="7076" y="6459"/>
                    <a:pt x="654" y="1316"/>
                    <a:pt x="1530" y="288"/>
                  </a:cubicBezTo>
                  <a:cubicBezTo>
                    <a:pt x="2406" y="-741"/>
                    <a:pt x="5908" y="1316"/>
                    <a:pt x="5908" y="1316"/>
                  </a:cubicBezTo>
                  <a:close/>
                </a:path>
              </a:pathLst>
            </a:custGeom>
            <a:solidFill>
              <a:srgbClr val="292627">
                <a:alpha val="100000"/>
              </a:srgbClr>
            </a:solidFill>
            <a:ln w="12700">
              <a:noFill/>
            </a:ln>
          </p:spPr>
          <p:txBody>
            <a:bodyPr/>
            <a:lstStyle/>
            <a:p>
              <a:endParaRPr lang="zh-CN" altLang="en-US"/>
            </a:p>
          </p:txBody>
        </p:sp>
        <p:sp>
          <p:nvSpPr>
            <p:cNvPr id="15391" name="Freeform 8"/>
            <p:cNvSpPr/>
            <p:nvPr/>
          </p:nvSpPr>
          <p:spPr>
            <a:xfrm>
              <a:off x="703125" y="6005480"/>
              <a:ext cx="286783" cy="149114"/>
            </a:xfrm>
            <a:custGeom>
              <a:avLst/>
              <a:gdLst/>
              <a:ahLst/>
              <a:cxnLst>
                <a:cxn ang="0">
                  <a:pos x="16301018" y="921648"/>
                </a:cxn>
                <a:cxn ang="0">
                  <a:pos x="2659227" y="6692556"/>
                </a:cxn>
                <a:cxn ang="0">
                  <a:pos x="68591862" y="7594244"/>
                </a:cxn>
                <a:cxn ang="0">
                  <a:pos x="21604350" y="2905637"/>
                </a:cxn>
                <a:cxn ang="0">
                  <a:pos x="23880472" y="19952"/>
                </a:cxn>
                <a:cxn ang="0">
                  <a:pos x="16301018" y="921648"/>
                </a:cxn>
              </a:cxnLst>
              <a:rect l="0" t="0" r="0" b="0"/>
              <a:pathLst>
                <a:path w="18510" h="19693">
                  <a:moveTo>
                    <a:pt x="4383" y="2123"/>
                  </a:moveTo>
                  <a:cubicBezTo>
                    <a:pt x="3568" y="3369"/>
                    <a:pt x="-1934" y="11262"/>
                    <a:pt x="715" y="15416"/>
                  </a:cubicBezTo>
                  <a:cubicBezTo>
                    <a:pt x="3568" y="19985"/>
                    <a:pt x="19666" y="21231"/>
                    <a:pt x="18443" y="17493"/>
                  </a:cubicBezTo>
                  <a:cubicBezTo>
                    <a:pt x="17017" y="13339"/>
                    <a:pt x="5606" y="11262"/>
                    <a:pt x="5809" y="6693"/>
                  </a:cubicBezTo>
                  <a:cubicBezTo>
                    <a:pt x="5809" y="2539"/>
                    <a:pt x="7440" y="877"/>
                    <a:pt x="6421" y="46"/>
                  </a:cubicBezTo>
                  <a:cubicBezTo>
                    <a:pt x="5402" y="-369"/>
                    <a:pt x="4383" y="2123"/>
                    <a:pt x="4383" y="2123"/>
                  </a:cubicBezTo>
                  <a:close/>
                </a:path>
              </a:pathLst>
            </a:custGeom>
            <a:solidFill>
              <a:srgbClr val="292627">
                <a:alpha val="100000"/>
              </a:srgbClr>
            </a:solidFill>
            <a:ln w="12700">
              <a:noFill/>
            </a:ln>
          </p:spPr>
          <p:txBody>
            <a:bodyPr/>
            <a:lstStyle/>
            <a:p>
              <a:endParaRPr lang="zh-CN" altLang="en-US"/>
            </a:p>
          </p:txBody>
        </p:sp>
        <p:sp>
          <p:nvSpPr>
            <p:cNvPr id="15392" name="Freeform 12"/>
            <p:cNvSpPr/>
            <p:nvPr/>
          </p:nvSpPr>
          <p:spPr>
            <a:xfrm>
              <a:off x="654017" y="4458276"/>
              <a:ext cx="2725079" cy="1751393"/>
            </a:xfrm>
            <a:custGeom>
              <a:avLst/>
              <a:gdLst/>
              <a:ahLst/>
              <a:cxnLst>
                <a:cxn ang="0">
                  <a:pos x="2147483647" y="252658671"/>
                </a:cxn>
                <a:cxn ang="0">
                  <a:pos x="2147483647" y="975549748"/>
                </a:cxn>
                <a:cxn ang="0">
                  <a:pos x="2147483647" y="2147483647"/>
                </a:cxn>
                <a:cxn ang="0">
                  <a:pos x="822733078" y="2147483647"/>
                </a:cxn>
                <a:cxn ang="0">
                  <a:pos x="305109409"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6086115"/>
                </a:cxn>
                <a:cxn ang="0">
                  <a:pos x="2147483647" y="252658671"/>
                </a:cxn>
              </a:cxnLst>
              <a:rect l="0" t="0" r="0" b="0"/>
              <a:pathLst>
                <a:path w="21266" h="20344">
                  <a:moveTo>
                    <a:pt x="9827" y="396"/>
                  </a:moveTo>
                  <a:cubicBezTo>
                    <a:pt x="9827" y="396"/>
                    <a:pt x="9090" y="-1029"/>
                    <a:pt x="8279" y="1529"/>
                  </a:cubicBezTo>
                  <a:cubicBezTo>
                    <a:pt x="7910" y="2735"/>
                    <a:pt x="8132" y="6939"/>
                    <a:pt x="7296" y="8656"/>
                  </a:cubicBezTo>
                  <a:cubicBezTo>
                    <a:pt x="5035" y="13334"/>
                    <a:pt x="1816" y="15125"/>
                    <a:pt x="391" y="18268"/>
                  </a:cubicBezTo>
                  <a:cubicBezTo>
                    <a:pt x="-2" y="19073"/>
                    <a:pt x="-125" y="19475"/>
                    <a:pt x="145" y="19913"/>
                  </a:cubicBezTo>
                  <a:cubicBezTo>
                    <a:pt x="391" y="20315"/>
                    <a:pt x="3733" y="20571"/>
                    <a:pt x="4126" y="20059"/>
                  </a:cubicBezTo>
                  <a:cubicBezTo>
                    <a:pt x="4593" y="19475"/>
                    <a:pt x="2848" y="17940"/>
                    <a:pt x="3094" y="17391"/>
                  </a:cubicBezTo>
                  <a:cubicBezTo>
                    <a:pt x="3168" y="17209"/>
                    <a:pt x="7124" y="14321"/>
                    <a:pt x="9090" y="11544"/>
                  </a:cubicBezTo>
                  <a:cubicBezTo>
                    <a:pt x="9803" y="10557"/>
                    <a:pt x="10908" y="4709"/>
                    <a:pt x="11449" y="4673"/>
                  </a:cubicBezTo>
                  <a:cubicBezTo>
                    <a:pt x="11818" y="4636"/>
                    <a:pt x="16118" y="8364"/>
                    <a:pt x="16806" y="8839"/>
                  </a:cubicBezTo>
                  <a:cubicBezTo>
                    <a:pt x="16806" y="8839"/>
                    <a:pt x="16093" y="13554"/>
                    <a:pt x="15897" y="16551"/>
                  </a:cubicBezTo>
                  <a:cubicBezTo>
                    <a:pt x="15725" y="18853"/>
                    <a:pt x="15504" y="19584"/>
                    <a:pt x="15872" y="19913"/>
                  </a:cubicBezTo>
                  <a:cubicBezTo>
                    <a:pt x="16216" y="20242"/>
                    <a:pt x="19411" y="20534"/>
                    <a:pt x="20443" y="20132"/>
                  </a:cubicBezTo>
                  <a:cubicBezTo>
                    <a:pt x="21475" y="19730"/>
                    <a:pt x="21401" y="19584"/>
                    <a:pt x="20959" y="19146"/>
                  </a:cubicBezTo>
                  <a:cubicBezTo>
                    <a:pt x="20517" y="18707"/>
                    <a:pt x="17175" y="16953"/>
                    <a:pt x="17175" y="16953"/>
                  </a:cubicBezTo>
                  <a:cubicBezTo>
                    <a:pt x="17322" y="15308"/>
                    <a:pt x="20050" y="7048"/>
                    <a:pt x="19042" y="5769"/>
                  </a:cubicBezTo>
                  <a:cubicBezTo>
                    <a:pt x="17691" y="4088"/>
                    <a:pt x="16609" y="2407"/>
                    <a:pt x="13734" y="323"/>
                  </a:cubicBezTo>
                  <a:cubicBezTo>
                    <a:pt x="13243" y="-42"/>
                    <a:pt x="9827" y="396"/>
                    <a:pt x="9827" y="396"/>
                  </a:cubicBezTo>
                  <a:close/>
                </a:path>
              </a:pathLst>
            </a:custGeom>
            <a:solidFill>
              <a:srgbClr val="252122">
                <a:alpha val="100000"/>
              </a:srgbClr>
            </a:solidFill>
            <a:ln w="12700">
              <a:noFill/>
            </a:ln>
          </p:spPr>
          <p:txBody>
            <a:bodyPr/>
            <a:lstStyle/>
            <a:p>
              <a:endParaRPr lang="zh-CN" altLang="en-US"/>
            </a:p>
          </p:txBody>
        </p:sp>
        <p:sp>
          <p:nvSpPr>
            <p:cNvPr id="15393" name="Freeform 13"/>
            <p:cNvSpPr/>
            <p:nvPr/>
          </p:nvSpPr>
          <p:spPr>
            <a:xfrm>
              <a:off x="1941348" y="3056176"/>
              <a:ext cx="314532" cy="163555"/>
            </a:xfrm>
            <a:custGeom>
              <a:avLst/>
              <a:gdLst/>
              <a:ahLst/>
              <a:cxnLst>
                <a:cxn ang="0">
                  <a:pos x="66694035" y="9377433"/>
                </a:cxn>
                <a:cxn ang="0">
                  <a:pos x="66694035" y="9197288"/>
                </a:cxn>
                <a:cxn ang="0">
                  <a:pos x="58690725" y="2524517"/>
                </a:cxn>
                <a:cxn ang="0">
                  <a:pos x="1333951" y="0"/>
                </a:cxn>
                <a:cxn ang="0">
                  <a:pos x="0" y="6852917"/>
                </a:cxn>
                <a:cxn ang="0">
                  <a:pos x="66694035" y="9377433"/>
                </a:cxn>
              </a:cxnLst>
              <a:rect l="0" t="0" r="0" b="0"/>
              <a:pathLst>
                <a:path w="21600" h="21600">
                  <a:moveTo>
                    <a:pt x="21600" y="21600"/>
                  </a:moveTo>
                  <a:cubicBezTo>
                    <a:pt x="21600" y="21600"/>
                    <a:pt x="21600" y="21600"/>
                    <a:pt x="21600" y="21185"/>
                  </a:cubicBezTo>
                  <a:cubicBezTo>
                    <a:pt x="21384" y="18692"/>
                    <a:pt x="19008" y="5815"/>
                    <a:pt x="19008" y="5815"/>
                  </a:cubicBezTo>
                  <a:cubicBezTo>
                    <a:pt x="432" y="0"/>
                    <a:pt x="432" y="0"/>
                    <a:pt x="432" y="0"/>
                  </a:cubicBezTo>
                  <a:cubicBezTo>
                    <a:pt x="0" y="15785"/>
                    <a:pt x="0" y="15785"/>
                    <a:pt x="0" y="15785"/>
                  </a:cubicBezTo>
                  <a:lnTo>
                    <a:pt x="21600" y="21600"/>
                  </a:lnTo>
                  <a:close/>
                </a:path>
              </a:pathLst>
            </a:custGeom>
            <a:solidFill>
              <a:srgbClr val="929497">
                <a:alpha val="100000"/>
              </a:srgbClr>
            </a:solidFill>
            <a:ln w="12700">
              <a:noFill/>
            </a:ln>
          </p:spPr>
          <p:txBody>
            <a:bodyPr/>
            <a:lstStyle/>
            <a:p>
              <a:endParaRPr lang="zh-CN" altLang="en-US"/>
            </a:p>
          </p:txBody>
        </p:sp>
        <p:pic>
          <p:nvPicPr>
            <p:cNvPr id="15394" name="Picture 14" descr="Picture 14"/>
            <p:cNvPicPr>
              <a:picLocks noChangeAspect="1"/>
            </p:cNvPicPr>
            <p:nvPr/>
          </p:nvPicPr>
          <p:blipFill>
            <a:blip r:embed="rId1"/>
            <a:stretch>
              <a:fillRect/>
            </a:stretch>
          </p:blipFill>
          <p:spPr>
            <a:xfrm>
              <a:off x="1903605" y="2872489"/>
              <a:ext cx="349759" cy="415180"/>
            </a:xfrm>
            <a:prstGeom prst="rect">
              <a:avLst/>
            </a:prstGeom>
            <a:noFill/>
            <a:ln w="12700">
              <a:noFill/>
            </a:ln>
          </p:spPr>
        </p:pic>
        <p:sp>
          <p:nvSpPr>
            <p:cNvPr id="15395" name="Freeform 15"/>
            <p:cNvSpPr/>
            <p:nvPr/>
          </p:nvSpPr>
          <p:spPr>
            <a:xfrm>
              <a:off x="1058855" y="2917782"/>
              <a:ext cx="2243780" cy="1658454"/>
            </a:xfrm>
            <a:custGeom>
              <a:avLst/>
              <a:gdLst/>
              <a:ahLst/>
              <a:cxnLst>
                <a:cxn ang="0">
                  <a:pos x="2147483647" y="1386073926"/>
                </a:cxn>
                <a:cxn ang="0">
                  <a:pos x="2147483647" y="1554403498"/>
                </a:cxn>
                <a:cxn ang="0">
                  <a:pos x="42040731" y="2147483647"/>
                </a:cxn>
                <a:cxn ang="0">
                  <a:pos x="2033167543"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337117079"/>
                </a:cxn>
                <a:cxn ang="0">
                  <a:pos x="2147483647" y="0"/>
                </a:cxn>
                <a:cxn ang="0">
                  <a:pos x="2147483647" y="2147483647"/>
                </a:cxn>
                <a:cxn ang="0">
                  <a:pos x="2147483647" y="2041502428"/>
                </a:cxn>
                <a:cxn ang="0">
                  <a:pos x="2147483647" y="1386073926"/>
                </a:cxn>
              </a:cxnLst>
              <a:rect l="0" t="0" r="0" b="0"/>
              <a:pathLst>
                <a:path w="21307" h="21505">
                  <a:moveTo>
                    <a:pt x="9639" y="3022"/>
                  </a:moveTo>
                  <a:cubicBezTo>
                    <a:pt x="8981" y="2899"/>
                    <a:pt x="8562" y="3062"/>
                    <a:pt x="7186" y="3389"/>
                  </a:cubicBezTo>
                  <a:cubicBezTo>
                    <a:pt x="1622" y="4614"/>
                    <a:pt x="-293" y="15026"/>
                    <a:pt x="36" y="17721"/>
                  </a:cubicBezTo>
                  <a:cubicBezTo>
                    <a:pt x="96" y="18007"/>
                    <a:pt x="1741" y="17925"/>
                    <a:pt x="1741" y="17925"/>
                  </a:cubicBezTo>
                  <a:cubicBezTo>
                    <a:pt x="1622" y="11923"/>
                    <a:pt x="4344" y="6696"/>
                    <a:pt x="6977" y="7554"/>
                  </a:cubicBezTo>
                  <a:cubicBezTo>
                    <a:pt x="6977" y="7554"/>
                    <a:pt x="7037" y="12944"/>
                    <a:pt x="6708" y="15598"/>
                  </a:cubicBezTo>
                  <a:cubicBezTo>
                    <a:pt x="6349" y="18252"/>
                    <a:pt x="6199" y="19273"/>
                    <a:pt x="6468" y="20212"/>
                  </a:cubicBezTo>
                  <a:cubicBezTo>
                    <a:pt x="6737" y="21110"/>
                    <a:pt x="7665" y="21151"/>
                    <a:pt x="8173" y="21314"/>
                  </a:cubicBezTo>
                  <a:cubicBezTo>
                    <a:pt x="8443" y="21437"/>
                    <a:pt x="9759" y="21600"/>
                    <a:pt x="10806" y="21437"/>
                  </a:cubicBezTo>
                  <a:cubicBezTo>
                    <a:pt x="11614" y="21314"/>
                    <a:pt x="12182" y="20906"/>
                    <a:pt x="12482" y="20783"/>
                  </a:cubicBezTo>
                  <a:cubicBezTo>
                    <a:pt x="13110" y="20538"/>
                    <a:pt x="13259" y="19068"/>
                    <a:pt x="12900" y="17190"/>
                  </a:cubicBezTo>
                  <a:cubicBezTo>
                    <a:pt x="12541" y="15353"/>
                    <a:pt x="12541" y="9187"/>
                    <a:pt x="12511" y="8697"/>
                  </a:cubicBezTo>
                  <a:cubicBezTo>
                    <a:pt x="12482" y="8207"/>
                    <a:pt x="12482" y="8126"/>
                    <a:pt x="12482" y="8126"/>
                  </a:cubicBezTo>
                  <a:cubicBezTo>
                    <a:pt x="12482" y="8126"/>
                    <a:pt x="13379" y="9963"/>
                    <a:pt x="15922" y="10167"/>
                  </a:cubicBezTo>
                  <a:cubicBezTo>
                    <a:pt x="20021" y="10535"/>
                    <a:pt x="20619" y="6206"/>
                    <a:pt x="21307" y="735"/>
                  </a:cubicBezTo>
                  <a:cubicBezTo>
                    <a:pt x="19721" y="0"/>
                    <a:pt x="19721" y="0"/>
                    <a:pt x="19721" y="0"/>
                  </a:cubicBezTo>
                  <a:cubicBezTo>
                    <a:pt x="19183" y="4573"/>
                    <a:pt x="18644" y="10371"/>
                    <a:pt x="13289" y="5635"/>
                  </a:cubicBezTo>
                  <a:cubicBezTo>
                    <a:pt x="13050" y="5431"/>
                    <a:pt x="12452" y="4614"/>
                    <a:pt x="12302" y="4451"/>
                  </a:cubicBezTo>
                  <a:cubicBezTo>
                    <a:pt x="11943" y="4002"/>
                    <a:pt x="9939" y="3062"/>
                    <a:pt x="9639" y="3022"/>
                  </a:cubicBezTo>
                  <a:close/>
                </a:path>
              </a:pathLst>
            </a:custGeom>
            <a:solidFill>
              <a:srgbClr val="E6E7E8">
                <a:alpha val="100000"/>
              </a:srgbClr>
            </a:solidFill>
            <a:ln w="12700">
              <a:noFill/>
            </a:ln>
          </p:spPr>
          <p:txBody>
            <a:bodyPr/>
            <a:lstStyle/>
            <a:p>
              <a:endParaRPr lang="zh-CN" altLang="en-US"/>
            </a:p>
          </p:txBody>
        </p:sp>
        <p:sp>
          <p:nvSpPr>
            <p:cNvPr id="15396" name="Freeform 16"/>
            <p:cNvSpPr/>
            <p:nvPr/>
          </p:nvSpPr>
          <p:spPr>
            <a:xfrm>
              <a:off x="2165294" y="3166890"/>
              <a:ext cx="93103" cy="135878"/>
            </a:xfrm>
            <a:custGeom>
              <a:avLst/>
              <a:gdLst/>
              <a:ahLst/>
              <a:cxnLst>
                <a:cxn ang="0">
                  <a:pos x="1383795" y="0"/>
                </a:cxn>
                <a:cxn ang="0">
                  <a:pos x="1037853" y="375143"/>
                </a:cxn>
                <a:cxn ang="0">
                  <a:pos x="0" y="3876417"/>
                </a:cxn>
                <a:cxn ang="0">
                  <a:pos x="518929" y="5377001"/>
                </a:cxn>
                <a:cxn ang="0">
                  <a:pos x="1729750" y="1750757"/>
                </a:cxn>
                <a:cxn ang="0">
                  <a:pos x="1383795" y="0"/>
                </a:cxn>
              </a:cxnLst>
              <a:rect l="0" t="0" r="0" b="0"/>
              <a:pathLst>
                <a:path w="21600" h="21600">
                  <a:moveTo>
                    <a:pt x="17280" y="0"/>
                  </a:moveTo>
                  <a:cubicBezTo>
                    <a:pt x="16560" y="0"/>
                    <a:pt x="12960" y="1507"/>
                    <a:pt x="12960" y="1507"/>
                  </a:cubicBezTo>
                  <a:cubicBezTo>
                    <a:pt x="0" y="15572"/>
                    <a:pt x="0" y="15572"/>
                    <a:pt x="0" y="15572"/>
                  </a:cubicBezTo>
                  <a:cubicBezTo>
                    <a:pt x="6480" y="21600"/>
                    <a:pt x="6480" y="21600"/>
                    <a:pt x="6480" y="21600"/>
                  </a:cubicBezTo>
                  <a:cubicBezTo>
                    <a:pt x="21600" y="7033"/>
                    <a:pt x="21600" y="7033"/>
                    <a:pt x="21600" y="7033"/>
                  </a:cubicBezTo>
                  <a:lnTo>
                    <a:pt x="17280" y="0"/>
                  </a:lnTo>
                  <a:close/>
                </a:path>
              </a:pathLst>
            </a:custGeom>
            <a:solidFill>
              <a:srgbClr val="BDBDBD">
                <a:alpha val="100000"/>
              </a:srgbClr>
            </a:solidFill>
            <a:ln w="12700">
              <a:noFill/>
            </a:ln>
          </p:spPr>
          <p:txBody>
            <a:bodyPr/>
            <a:lstStyle/>
            <a:p>
              <a:endParaRPr lang="zh-CN" altLang="en-US"/>
            </a:p>
          </p:txBody>
        </p:sp>
        <p:pic>
          <p:nvPicPr>
            <p:cNvPr id="15397" name="Picture 17" descr="Picture 17"/>
            <p:cNvPicPr>
              <a:picLocks noChangeAspect="1"/>
            </p:cNvPicPr>
            <p:nvPr/>
          </p:nvPicPr>
          <p:blipFill>
            <a:blip r:embed="rId2"/>
            <a:stretch>
              <a:fillRect/>
            </a:stretch>
          </p:blipFill>
          <p:spPr>
            <a:xfrm>
              <a:off x="3068623" y="2676223"/>
              <a:ext cx="322079" cy="329627"/>
            </a:xfrm>
            <a:prstGeom prst="rect">
              <a:avLst/>
            </a:prstGeom>
            <a:noFill/>
            <a:ln w="12700">
              <a:noFill/>
            </a:ln>
          </p:spPr>
        </p:pic>
        <p:sp>
          <p:nvSpPr>
            <p:cNvPr id="15398" name="Freeform 18"/>
            <p:cNvSpPr/>
            <p:nvPr/>
          </p:nvSpPr>
          <p:spPr>
            <a:xfrm>
              <a:off x="3055085" y="2401954"/>
              <a:ext cx="379875" cy="554774"/>
            </a:xfrm>
            <a:custGeom>
              <a:avLst/>
              <a:gdLst/>
              <a:ahLst/>
              <a:cxnLst>
                <a:cxn ang="0">
                  <a:pos x="62502094" y="0"/>
                </a:cxn>
                <a:cxn ang="0">
                  <a:pos x="82587386" y="182495295"/>
                </a:cxn>
                <a:cxn ang="0">
                  <a:pos x="126986159" y="336897361"/>
                </a:cxn>
                <a:cxn ang="0">
                  <a:pos x="70957157" y="402400927"/>
                </a:cxn>
                <a:cxn ang="0">
                  <a:pos x="122431" y="39780665"/>
                </a:cxn>
                <a:cxn ang="0">
                  <a:pos x="62502094" y="0"/>
                </a:cxn>
              </a:cxnLst>
              <a:rect l="0" t="0" r="0" b="0"/>
              <a:pathLst>
                <a:path w="20770" h="20352">
                  <a:moveTo>
                    <a:pt x="10216" y="0"/>
                  </a:moveTo>
                  <a:cubicBezTo>
                    <a:pt x="10043" y="1271"/>
                    <a:pt x="10907" y="5313"/>
                    <a:pt x="13499" y="9010"/>
                  </a:cubicBezTo>
                  <a:cubicBezTo>
                    <a:pt x="16091" y="12706"/>
                    <a:pt x="20411" y="15016"/>
                    <a:pt x="20756" y="16633"/>
                  </a:cubicBezTo>
                  <a:cubicBezTo>
                    <a:pt x="21102" y="18250"/>
                    <a:pt x="14881" y="21600"/>
                    <a:pt x="11598" y="19867"/>
                  </a:cubicBezTo>
                  <a:cubicBezTo>
                    <a:pt x="9006" y="18366"/>
                    <a:pt x="-498" y="2310"/>
                    <a:pt x="20" y="1964"/>
                  </a:cubicBezTo>
                  <a:cubicBezTo>
                    <a:pt x="712" y="1502"/>
                    <a:pt x="10216" y="0"/>
                    <a:pt x="10216" y="0"/>
                  </a:cubicBezTo>
                  <a:close/>
                </a:path>
              </a:pathLst>
            </a:custGeom>
            <a:solidFill>
              <a:srgbClr val="F48245">
                <a:alpha val="100000"/>
              </a:srgbClr>
            </a:solidFill>
            <a:ln w="12700">
              <a:noFill/>
            </a:ln>
          </p:spPr>
          <p:txBody>
            <a:bodyPr/>
            <a:lstStyle/>
            <a:p>
              <a:endParaRPr lang="zh-CN" altLang="en-US"/>
            </a:p>
          </p:txBody>
        </p:sp>
        <p:sp>
          <p:nvSpPr>
            <p:cNvPr id="15399" name="Freeform 19"/>
            <p:cNvSpPr/>
            <p:nvPr/>
          </p:nvSpPr>
          <p:spPr>
            <a:xfrm>
              <a:off x="2847194" y="1517509"/>
              <a:ext cx="1414126" cy="1163747"/>
            </a:xfrm>
            <a:custGeom>
              <a:avLst/>
              <a:gdLst/>
              <a:ahLst/>
              <a:cxnLst>
                <a:cxn ang="0">
                  <a:pos x="2147483647" y="9219190"/>
                </a:cxn>
                <a:cxn ang="0">
                  <a:pos x="2147483647" y="92344549"/>
                </a:cxn>
                <a:cxn ang="0">
                  <a:pos x="2147483647" y="258433844"/>
                </a:cxn>
                <a:cxn ang="0">
                  <a:pos x="499483772" y="2147483647"/>
                </a:cxn>
                <a:cxn ang="0">
                  <a:pos x="0" y="2147483647"/>
                </a:cxn>
                <a:cxn ang="0">
                  <a:pos x="702086389" y="2147483647"/>
                </a:cxn>
                <a:cxn ang="0">
                  <a:pos x="1268918632" y="2147483647"/>
                </a:cxn>
                <a:cxn ang="0">
                  <a:pos x="2147483647" y="2147483647"/>
                </a:cxn>
                <a:cxn ang="0">
                  <a:pos x="2147483647" y="2147483647"/>
                </a:cxn>
                <a:cxn ang="0">
                  <a:pos x="2147483647" y="9219190"/>
                </a:cxn>
              </a:cxnLst>
              <a:rect l="0" t="0" r="0" b="0"/>
              <a:pathLst>
                <a:path w="21600" h="21484">
                  <a:moveTo>
                    <a:pt x="14913" y="58"/>
                  </a:moveTo>
                  <a:cubicBezTo>
                    <a:pt x="14817" y="-116"/>
                    <a:pt x="14721" y="116"/>
                    <a:pt x="14288" y="581"/>
                  </a:cubicBezTo>
                  <a:cubicBezTo>
                    <a:pt x="13855" y="987"/>
                    <a:pt x="14192" y="639"/>
                    <a:pt x="13903" y="1626"/>
                  </a:cubicBezTo>
                  <a:cubicBezTo>
                    <a:pt x="13278" y="3658"/>
                    <a:pt x="3656" y="12426"/>
                    <a:pt x="1780" y="13761"/>
                  </a:cubicBezTo>
                  <a:cubicBezTo>
                    <a:pt x="625" y="14574"/>
                    <a:pt x="385" y="14923"/>
                    <a:pt x="0" y="15387"/>
                  </a:cubicBezTo>
                  <a:cubicBezTo>
                    <a:pt x="2502" y="21484"/>
                    <a:pt x="2502" y="21484"/>
                    <a:pt x="2502" y="21484"/>
                  </a:cubicBezTo>
                  <a:cubicBezTo>
                    <a:pt x="3031" y="21426"/>
                    <a:pt x="3271" y="21252"/>
                    <a:pt x="4522" y="20729"/>
                  </a:cubicBezTo>
                  <a:cubicBezTo>
                    <a:pt x="6591" y="19800"/>
                    <a:pt x="18281" y="16316"/>
                    <a:pt x="19964" y="17071"/>
                  </a:cubicBezTo>
                  <a:cubicBezTo>
                    <a:pt x="20445" y="17245"/>
                    <a:pt x="21600" y="17071"/>
                    <a:pt x="21600" y="17071"/>
                  </a:cubicBezTo>
                  <a:cubicBezTo>
                    <a:pt x="19916" y="11207"/>
                    <a:pt x="17703" y="5516"/>
                    <a:pt x="14913" y="58"/>
                  </a:cubicBezTo>
                  <a:close/>
                </a:path>
              </a:pathLst>
            </a:custGeom>
            <a:solidFill>
              <a:srgbClr val="D0D2D3">
                <a:alpha val="100000"/>
              </a:srgbClr>
            </a:solidFill>
            <a:ln w="12700">
              <a:noFill/>
            </a:ln>
          </p:spPr>
          <p:txBody>
            <a:bodyPr/>
            <a:lstStyle/>
            <a:p>
              <a:endParaRPr lang="zh-CN" altLang="en-US"/>
            </a:p>
          </p:txBody>
        </p:sp>
        <p:sp>
          <p:nvSpPr>
            <p:cNvPr id="15400" name="Freeform 20"/>
            <p:cNvSpPr/>
            <p:nvPr/>
          </p:nvSpPr>
          <p:spPr>
            <a:xfrm>
              <a:off x="2816999" y="2253495"/>
              <a:ext cx="342209" cy="452924"/>
            </a:xfrm>
            <a:custGeom>
              <a:avLst/>
              <a:gdLst/>
              <a:ahLst/>
              <a:cxnLst>
                <a:cxn ang="0">
                  <a:pos x="40978910" y="0"/>
                </a:cxn>
                <a:cxn ang="0">
                  <a:pos x="37038199" y="4148889"/>
                </a:cxn>
                <a:cxn ang="0">
                  <a:pos x="0" y="38722758"/>
                </a:cxn>
                <a:cxn ang="0">
                  <a:pos x="21274833" y="118933439"/>
                </a:cxn>
                <a:cxn ang="0">
                  <a:pos x="21274833" y="118933439"/>
                </a:cxn>
                <a:cxn ang="0">
                  <a:pos x="43341087" y="199144581"/>
                </a:cxn>
                <a:cxn ang="0">
                  <a:pos x="81954065" y="170102842"/>
                </a:cxn>
                <a:cxn ang="0">
                  <a:pos x="85894776" y="167336777"/>
                </a:cxn>
                <a:cxn ang="0">
                  <a:pos x="40978910" y="0"/>
                </a:cxn>
              </a:cxnLst>
              <a:rect l="0" t="0" r="0" b="0"/>
              <a:pathLst>
                <a:path w="21600" h="21600">
                  <a:moveTo>
                    <a:pt x="10305" y="0"/>
                  </a:moveTo>
                  <a:cubicBezTo>
                    <a:pt x="9908" y="150"/>
                    <a:pt x="9710" y="300"/>
                    <a:pt x="9314" y="450"/>
                  </a:cubicBezTo>
                  <a:cubicBezTo>
                    <a:pt x="4558" y="2550"/>
                    <a:pt x="1585" y="3000"/>
                    <a:pt x="0" y="4200"/>
                  </a:cubicBezTo>
                  <a:cubicBezTo>
                    <a:pt x="5350" y="12900"/>
                    <a:pt x="5350" y="12900"/>
                    <a:pt x="5350" y="12900"/>
                  </a:cubicBezTo>
                  <a:cubicBezTo>
                    <a:pt x="5350" y="12900"/>
                    <a:pt x="5350" y="12900"/>
                    <a:pt x="5350" y="12900"/>
                  </a:cubicBezTo>
                  <a:cubicBezTo>
                    <a:pt x="10899" y="21600"/>
                    <a:pt x="10899" y="21600"/>
                    <a:pt x="10899" y="21600"/>
                  </a:cubicBezTo>
                  <a:cubicBezTo>
                    <a:pt x="13079" y="21300"/>
                    <a:pt x="15457" y="19800"/>
                    <a:pt x="20609" y="18450"/>
                  </a:cubicBezTo>
                  <a:cubicBezTo>
                    <a:pt x="21006" y="18300"/>
                    <a:pt x="21204" y="18300"/>
                    <a:pt x="21600" y="18150"/>
                  </a:cubicBezTo>
                  <a:lnTo>
                    <a:pt x="10305" y="0"/>
                  </a:lnTo>
                  <a:close/>
                </a:path>
              </a:pathLst>
            </a:custGeom>
            <a:solidFill>
              <a:srgbClr val="F48245">
                <a:alpha val="100000"/>
              </a:srgbClr>
            </a:solidFill>
            <a:ln w="12700">
              <a:noFill/>
            </a:ln>
          </p:spPr>
          <p:txBody>
            <a:bodyPr/>
            <a:lstStyle/>
            <a:p>
              <a:endParaRPr lang="zh-CN" altLang="en-US"/>
            </a:p>
          </p:txBody>
        </p:sp>
        <p:sp>
          <p:nvSpPr>
            <p:cNvPr id="15401" name="Freeform 21"/>
            <p:cNvSpPr/>
            <p:nvPr/>
          </p:nvSpPr>
          <p:spPr>
            <a:xfrm>
              <a:off x="3056042" y="2422084"/>
              <a:ext cx="115748" cy="55358"/>
            </a:xfrm>
            <a:custGeom>
              <a:avLst/>
              <a:gdLst/>
              <a:ahLst/>
              <a:cxnLst>
                <a:cxn ang="0">
                  <a:pos x="179731" y="363607"/>
                </a:cxn>
                <a:cxn ang="0">
                  <a:pos x="0" y="222206"/>
                </a:cxn>
                <a:cxn ang="0">
                  <a:pos x="3323784" y="0"/>
                </a:cxn>
                <a:cxn ang="0">
                  <a:pos x="179731" y="363607"/>
                </a:cxn>
              </a:cxnLst>
              <a:rect l="0" t="0" r="0" b="0"/>
              <a:pathLst>
                <a:path w="21600" h="21600">
                  <a:moveTo>
                    <a:pt x="1168" y="21600"/>
                  </a:moveTo>
                  <a:cubicBezTo>
                    <a:pt x="0" y="15600"/>
                    <a:pt x="0" y="13200"/>
                    <a:pt x="0" y="13200"/>
                  </a:cubicBezTo>
                  <a:cubicBezTo>
                    <a:pt x="1168" y="10800"/>
                    <a:pt x="12259" y="4800"/>
                    <a:pt x="21600" y="0"/>
                  </a:cubicBezTo>
                  <a:lnTo>
                    <a:pt x="1168" y="21600"/>
                  </a:lnTo>
                  <a:close/>
                </a:path>
              </a:pathLst>
            </a:custGeom>
            <a:solidFill>
              <a:srgbClr val="C96C38">
                <a:alpha val="100000"/>
              </a:srgbClr>
            </a:solidFill>
            <a:ln w="12700">
              <a:noFill/>
            </a:ln>
          </p:spPr>
          <p:txBody>
            <a:bodyPr/>
            <a:lstStyle/>
            <a:p>
              <a:endParaRPr lang="zh-CN" altLang="en-US"/>
            </a:p>
          </p:txBody>
        </p:sp>
        <p:sp>
          <p:nvSpPr>
            <p:cNvPr id="15402" name="Freeform 22"/>
            <p:cNvSpPr/>
            <p:nvPr/>
          </p:nvSpPr>
          <p:spPr>
            <a:xfrm>
              <a:off x="2847194" y="1519835"/>
              <a:ext cx="1220377" cy="1020512"/>
            </a:xfrm>
            <a:custGeom>
              <a:avLst/>
              <a:gdLst/>
              <a:ahLst/>
              <a:cxnLst>
                <a:cxn ang="0">
                  <a:pos x="2147483647" y="1838770"/>
                </a:cxn>
                <a:cxn ang="0">
                  <a:pos x="2147483647" y="194791818"/>
                </a:cxn>
                <a:cxn ang="0">
                  <a:pos x="372425783" y="1687907361"/>
                </a:cxn>
                <a:cxn ang="0">
                  <a:pos x="0" y="1887997513"/>
                </a:cxn>
                <a:cxn ang="0">
                  <a:pos x="271790670" y="2147483647"/>
                </a:cxn>
                <a:cxn ang="0">
                  <a:pos x="2147483647" y="1009217664"/>
                </a:cxn>
                <a:cxn ang="0">
                  <a:pos x="2147483647" y="1838770"/>
                </a:cxn>
              </a:cxnLst>
              <a:rect l="0" t="0" r="0" b="0"/>
              <a:pathLst>
                <a:path w="21600" h="21419">
                  <a:moveTo>
                    <a:pt x="17302" y="17"/>
                  </a:moveTo>
                  <a:cubicBezTo>
                    <a:pt x="17191" y="-181"/>
                    <a:pt x="16242" y="1404"/>
                    <a:pt x="16130" y="1801"/>
                  </a:cubicBezTo>
                  <a:cubicBezTo>
                    <a:pt x="15405" y="4113"/>
                    <a:pt x="4242" y="14087"/>
                    <a:pt x="2065" y="15606"/>
                  </a:cubicBezTo>
                  <a:cubicBezTo>
                    <a:pt x="726" y="16531"/>
                    <a:pt x="447" y="16927"/>
                    <a:pt x="0" y="17456"/>
                  </a:cubicBezTo>
                  <a:cubicBezTo>
                    <a:pt x="1507" y="21419"/>
                    <a:pt x="1507" y="21419"/>
                    <a:pt x="1507" y="21419"/>
                  </a:cubicBezTo>
                  <a:cubicBezTo>
                    <a:pt x="21600" y="9331"/>
                    <a:pt x="21600" y="9331"/>
                    <a:pt x="21600" y="9331"/>
                  </a:cubicBezTo>
                  <a:cubicBezTo>
                    <a:pt x="20316" y="6160"/>
                    <a:pt x="18865" y="3056"/>
                    <a:pt x="17302" y="17"/>
                  </a:cubicBezTo>
                  <a:close/>
                </a:path>
              </a:pathLst>
            </a:custGeom>
            <a:solidFill>
              <a:srgbClr val="E6E7E8">
                <a:alpha val="100000"/>
              </a:srgbClr>
            </a:solidFill>
            <a:ln w="12700">
              <a:noFill/>
            </a:ln>
          </p:spPr>
          <p:txBody>
            <a:bodyPr/>
            <a:lstStyle/>
            <a:p>
              <a:endParaRPr lang="zh-CN" altLang="en-US"/>
            </a:p>
          </p:txBody>
        </p:sp>
        <p:sp>
          <p:nvSpPr>
            <p:cNvPr id="15403" name="Freeform 23"/>
            <p:cNvSpPr/>
            <p:nvPr/>
          </p:nvSpPr>
          <p:spPr>
            <a:xfrm>
              <a:off x="2816999" y="2253495"/>
              <a:ext cx="264207" cy="296917"/>
            </a:xfrm>
            <a:custGeom>
              <a:avLst/>
              <a:gdLst/>
              <a:ahLst/>
              <a:cxnLst>
                <a:cxn ang="0">
                  <a:pos x="24470021" y="0"/>
                </a:cxn>
                <a:cxn ang="0">
                  <a:pos x="22118493" y="1789612"/>
                </a:cxn>
                <a:cxn ang="0">
                  <a:pos x="0" y="16711905"/>
                </a:cxn>
                <a:cxn ang="0">
                  <a:pos x="12706228" y="51330502"/>
                </a:cxn>
                <a:cxn ang="0">
                  <a:pos x="12706228" y="51330502"/>
                </a:cxn>
                <a:cxn ang="0">
                  <a:pos x="14587664" y="56104502"/>
                </a:cxn>
                <a:cxn ang="0">
                  <a:pos x="39529881" y="39990074"/>
                </a:cxn>
                <a:cxn ang="0">
                  <a:pos x="24470021" y="0"/>
                </a:cxn>
              </a:cxnLst>
              <a:rect l="0" t="0" r="0" b="0"/>
              <a:pathLst>
                <a:path w="21600" h="21600">
                  <a:moveTo>
                    <a:pt x="13371" y="0"/>
                  </a:moveTo>
                  <a:cubicBezTo>
                    <a:pt x="12857" y="230"/>
                    <a:pt x="12600" y="460"/>
                    <a:pt x="12086" y="689"/>
                  </a:cubicBezTo>
                  <a:cubicBezTo>
                    <a:pt x="5914" y="3906"/>
                    <a:pt x="2057" y="4596"/>
                    <a:pt x="0" y="6434"/>
                  </a:cubicBezTo>
                  <a:cubicBezTo>
                    <a:pt x="6943" y="19762"/>
                    <a:pt x="6943" y="19762"/>
                    <a:pt x="6943" y="19762"/>
                  </a:cubicBezTo>
                  <a:cubicBezTo>
                    <a:pt x="6943" y="19762"/>
                    <a:pt x="6943" y="19762"/>
                    <a:pt x="6943" y="19762"/>
                  </a:cubicBezTo>
                  <a:cubicBezTo>
                    <a:pt x="7971" y="21600"/>
                    <a:pt x="7971" y="21600"/>
                    <a:pt x="7971" y="21600"/>
                  </a:cubicBezTo>
                  <a:cubicBezTo>
                    <a:pt x="21600" y="15396"/>
                    <a:pt x="21600" y="15396"/>
                    <a:pt x="21600" y="15396"/>
                  </a:cubicBezTo>
                  <a:lnTo>
                    <a:pt x="13371" y="0"/>
                  </a:lnTo>
                  <a:close/>
                </a:path>
              </a:pathLst>
            </a:custGeom>
            <a:solidFill>
              <a:srgbClr val="F69465">
                <a:alpha val="100000"/>
              </a:srgbClr>
            </a:solidFill>
            <a:ln w="12700">
              <a:noFill/>
            </a:ln>
          </p:spPr>
          <p:txBody>
            <a:bodyPr/>
            <a:lstStyle/>
            <a:p>
              <a:endParaRPr lang="zh-CN" altLang="en-US"/>
            </a:p>
          </p:txBody>
        </p:sp>
        <p:pic>
          <p:nvPicPr>
            <p:cNvPr id="15404" name="Picture 24" descr="Picture 24"/>
            <p:cNvPicPr>
              <a:picLocks noChangeAspect="1"/>
            </p:cNvPicPr>
            <p:nvPr/>
          </p:nvPicPr>
          <p:blipFill>
            <a:blip r:embed="rId3"/>
            <a:stretch>
              <a:fillRect/>
            </a:stretch>
          </p:blipFill>
          <p:spPr>
            <a:xfrm>
              <a:off x="3201984" y="2560476"/>
              <a:ext cx="226462" cy="188718"/>
            </a:xfrm>
            <a:prstGeom prst="rect">
              <a:avLst/>
            </a:prstGeom>
            <a:noFill/>
            <a:ln w="12700">
              <a:noFill/>
            </a:ln>
          </p:spPr>
        </p:pic>
        <p:pic>
          <p:nvPicPr>
            <p:cNvPr id="15405" name="Picture 25" descr="Picture 25"/>
            <p:cNvPicPr>
              <a:picLocks noChangeAspect="1"/>
            </p:cNvPicPr>
            <p:nvPr/>
          </p:nvPicPr>
          <p:blipFill>
            <a:blip r:embed="rId4"/>
            <a:stretch>
              <a:fillRect/>
            </a:stretch>
          </p:blipFill>
          <p:spPr>
            <a:xfrm>
              <a:off x="3244759" y="2643513"/>
              <a:ext cx="226463" cy="188718"/>
            </a:xfrm>
            <a:prstGeom prst="rect">
              <a:avLst/>
            </a:prstGeom>
            <a:noFill/>
            <a:ln w="12700">
              <a:noFill/>
            </a:ln>
          </p:spPr>
        </p:pic>
        <p:pic>
          <p:nvPicPr>
            <p:cNvPr id="15406" name="Picture 26" descr="Picture 26"/>
            <p:cNvPicPr>
              <a:picLocks noChangeAspect="1"/>
            </p:cNvPicPr>
            <p:nvPr/>
          </p:nvPicPr>
          <p:blipFill>
            <a:blip r:embed="rId5"/>
            <a:stretch>
              <a:fillRect/>
            </a:stretch>
          </p:blipFill>
          <p:spPr>
            <a:xfrm>
              <a:off x="3254824" y="2729065"/>
              <a:ext cx="236527" cy="168588"/>
            </a:xfrm>
            <a:prstGeom prst="rect">
              <a:avLst/>
            </a:prstGeom>
            <a:noFill/>
            <a:ln w="12700">
              <a:noFill/>
            </a:ln>
          </p:spPr>
        </p:pic>
        <p:pic>
          <p:nvPicPr>
            <p:cNvPr id="15407" name="Picture 27" descr="Picture 27"/>
            <p:cNvPicPr>
              <a:picLocks noChangeAspect="1"/>
            </p:cNvPicPr>
            <p:nvPr/>
          </p:nvPicPr>
          <p:blipFill>
            <a:blip r:embed="rId6"/>
            <a:stretch>
              <a:fillRect/>
            </a:stretch>
          </p:blipFill>
          <p:spPr>
            <a:xfrm>
              <a:off x="3297601" y="2809584"/>
              <a:ext cx="198784" cy="133361"/>
            </a:xfrm>
            <a:prstGeom prst="rect">
              <a:avLst/>
            </a:prstGeom>
            <a:noFill/>
            <a:ln w="12700">
              <a:noFill/>
            </a:ln>
          </p:spPr>
        </p:pic>
        <p:sp>
          <p:nvSpPr>
            <p:cNvPr id="15408" name="Freeform 28"/>
            <p:cNvSpPr/>
            <p:nvPr/>
          </p:nvSpPr>
          <p:spPr>
            <a:xfrm>
              <a:off x="1198442" y="4321842"/>
              <a:ext cx="186641" cy="160073"/>
            </a:xfrm>
            <a:custGeom>
              <a:avLst/>
              <a:gdLst/>
              <a:ahLst/>
              <a:cxnLst>
                <a:cxn ang="0">
                  <a:pos x="664557" y="0"/>
                </a:cxn>
                <a:cxn ang="0">
                  <a:pos x="10157045" y="4122456"/>
                </a:cxn>
                <a:cxn ang="0">
                  <a:pos x="16578165" y="10307118"/>
                </a:cxn>
                <a:cxn ang="0">
                  <a:pos x="1502111" y="7100377"/>
                </a:cxn>
                <a:cxn ang="0">
                  <a:pos x="664557" y="0"/>
                </a:cxn>
              </a:cxnLst>
              <a:rect l="0" t="0" r="0" b="0"/>
              <a:pathLst>
                <a:path w="19780" h="18823">
                  <a:moveTo>
                    <a:pt x="791" y="0"/>
                  </a:moveTo>
                  <a:cubicBezTo>
                    <a:pt x="1788" y="0"/>
                    <a:pt x="5776" y="2234"/>
                    <a:pt x="12090" y="6703"/>
                  </a:cubicBezTo>
                  <a:cubicBezTo>
                    <a:pt x="18736" y="11545"/>
                    <a:pt x="20065" y="13779"/>
                    <a:pt x="19733" y="16759"/>
                  </a:cubicBezTo>
                  <a:cubicBezTo>
                    <a:pt x="19068" y="21600"/>
                    <a:pt x="5111" y="17131"/>
                    <a:pt x="1788" y="11545"/>
                  </a:cubicBezTo>
                  <a:cubicBezTo>
                    <a:pt x="-1535" y="6331"/>
                    <a:pt x="791" y="0"/>
                    <a:pt x="791" y="0"/>
                  </a:cubicBezTo>
                  <a:close/>
                </a:path>
              </a:pathLst>
            </a:custGeom>
            <a:solidFill>
              <a:srgbClr val="EFC6B4">
                <a:alpha val="100000"/>
              </a:srgbClr>
            </a:solidFill>
            <a:ln w="12700">
              <a:noFill/>
            </a:ln>
          </p:spPr>
          <p:txBody>
            <a:bodyPr/>
            <a:lstStyle/>
            <a:p>
              <a:endParaRPr lang="zh-CN" altLang="en-US"/>
            </a:p>
          </p:txBody>
        </p:sp>
        <p:sp>
          <p:nvSpPr>
            <p:cNvPr id="15409" name="Freeform 29"/>
            <p:cNvSpPr/>
            <p:nvPr/>
          </p:nvSpPr>
          <p:spPr>
            <a:xfrm>
              <a:off x="1994190" y="3176955"/>
              <a:ext cx="171105" cy="110715"/>
            </a:xfrm>
            <a:custGeom>
              <a:avLst/>
              <a:gdLst/>
              <a:ahLst/>
              <a:cxnLst>
                <a:cxn ang="0">
                  <a:pos x="6000272" y="0"/>
                </a:cxn>
                <a:cxn ang="0">
                  <a:pos x="10736942" y="2313841"/>
                </a:cxn>
                <a:cxn ang="0">
                  <a:pos x="3157925" y="2908785"/>
                </a:cxn>
                <a:cxn ang="0">
                  <a:pos x="0" y="661076"/>
                </a:cxn>
                <a:cxn ang="0">
                  <a:pos x="6000272" y="0"/>
                </a:cxn>
              </a:cxnLst>
              <a:rect l="0" t="0" r="0" b="0"/>
              <a:pathLst>
                <a:path w="21600" h="21600">
                  <a:moveTo>
                    <a:pt x="12071" y="0"/>
                  </a:moveTo>
                  <a:lnTo>
                    <a:pt x="21600" y="17182"/>
                  </a:lnTo>
                  <a:lnTo>
                    <a:pt x="6353" y="21600"/>
                  </a:lnTo>
                  <a:lnTo>
                    <a:pt x="0" y="4909"/>
                  </a:lnTo>
                  <a:lnTo>
                    <a:pt x="12071" y="0"/>
                  </a:lnTo>
                  <a:close/>
                </a:path>
              </a:pathLst>
            </a:custGeom>
            <a:solidFill>
              <a:srgbClr val="BDBDBD">
                <a:alpha val="100000"/>
              </a:srgbClr>
            </a:solidFill>
            <a:ln w="12700">
              <a:noFill/>
            </a:ln>
          </p:spPr>
          <p:txBody>
            <a:bodyPr/>
            <a:lstStyle/>
            <a:p>
              <a:endParaRPr lang="zh-CN" altLang="en-US"/>
            </a:p>
          </p:txBody>
        </p:sp>
        <p:sp>
          <p:nvSpPr>
            <p:cNvPr id="15410" name="Freeform 30"/>
            <p:cNvSpPr/>
            <p:nvPr/>
          </p:nvSpPr>
          <p:spPr>
            <a:xfrm>
              <a:off x="2035305" y="3222298"/>
              <a:ext cx="233155" cy="1348881"/>
            </a:xfrm>
            <a:custGeom>
              <a:avLst/>
              <a:gdLst/>
              <a:ahLst/>
              <a:cxnLst>
                <a:cxn ang="0">
                  <a:pos x="22490600" y="60729349"/>
                </a:cxn>
                <a:cxn ang="0">
                  <a:pos x="2086954" y="200713009"/>
                </a:cxn>
                <a:cxn ang="0">
                  <a:pos x="6010463" y="531376491"/>
                </a:cxn>
                <a:cxn ang="0">
                  <a:pos x="6795169" y="722315249"/>
                </a:cxn>
                <a:cxn ang="0">
                  <a:pos x="125949" y="2147483647"/>
                </a:cxn>
                <a:cxn ang="0">
                  <a:pos x="17389283" y="2147483647"/>
                </a:cxn>
                <a:cxn ang="0">
                  <a:pos x="29161206" y="2147483647"/>
                </a:cxn>
                <a:cxn ang="0">
                  <a:pos x="20136493" y="594937809"/>
                </a:cxn>
                <a:cxn ang="0">
                  <a:pos x="22490600" y="60729349"/>
                </a:cxn>
              </a:cxnLst>
              <a:rect l="0" t="0" r="0" b="0"/>
              <a:pathLst>
                <a:path w="20848" h="21207">
                  <a:moveTo>
                    <a:pt x="16079" y="236"/>
                  </a:moveTo>
                  <a:cubicBezTo>
                    <a:pt x="12432" y="-159"/>
                    <a:pt x="370" y="-110"/>
                    <a:pt x="1492" y="780"/>
                  </a:cubicBezTo>
                  <a:cubicBezTo>
                    <a:pt x="2895" y="1620"/>
                    <a:pt x="2895" y="1670"/>
                    <a:pt x="4297" y="2065"/>
                  </a:cubicBezTo>
                  <a:cubicBezTo>
                    <a:pt x="5700" y="2510"/>
                    <a:pt x="4858" y="2461"/>
                    <a:pt x="4858" y="2807"/>
                  </a:cubicBezTo>
                  <a:cubicBezTo>
                    <a:pt x="4578" y="3103"/>
                    <a:pt x="-752" y="17783"/>
                    <a:pt x="90" y="17981"/>
                  </a:cubicBezTo>
                  <a:cubicBezTo>
                    <a:pt x="931" y="18179"/>
                    <a:pt x="11871" y="21441"/>
                    <a:pt x="12432" y="21194"/>
                  </a:cubicBezTo>
                  <a:cubicBezTo>
                    <a:pt x="12993" y="20947"/>
                    <a:pt x="20848" y="17981"/>
                    <a:pt x="20848" y="17981"/>
                  </a:cubicBezTo>
                  <a:cubicBezTo>
                    <a:pt x="14396" y="2312"/>
                    <a:pt x="14396" y="2312"/>
                    <a:pt x="14396" y="2312"/>
                  </a:cubicBezTo>
                  <a:cubicBezTo>
                    <a:pt x="13835" y="1274"/>
                    <a:pt x="18884" y="1225"/>
                    <a:pt x="16079" y="236"/>
                  </a:cubicBezTo>
                  <a:close/>
                </a:path>
              </a:pathLst>
            </a:custGeom>
            <a:solidFill>
              <a:srgbClr val="8D181A">
                <a:alpha val="100000"/>
              </a:srgbClr>
            </a:solidFill>
            <a:ln w="12700">
              <a:noFill/>
            </a:ln>
          </p:spPr>
          <p:txBody>
            <a:bodyPr/>
            <a:lstStyle/>
            <a:p>
              <a:endParaRPr lang="zh-CN" altLang="en-US"/>
            </a:p>
          </p:txBody>
        </p:sp>
        <p:sp>
          <p:nvSpPr>
            <p:cNvPr id="15411" name="Freeform 31"/>
            <p:cNvSpPr/>
            <p:nvPr/>
          </p:nvSpPr>
          <p:spPr>
            <a:xfrm>
              <a:off x="2011803" y="3187020"/>
              <a:ext cx="130845" cy="108198"/>
            </a:xfrm>
            <a:custGeom>
              <a:avLst/>
              <a:gdLst/>
              <a:ahLst/>
              <a:cxnLst>
                <a:cxn ang="0">
                  <a:pos x="4801357" y="1784025"/>
                </a:cxn>
                <a:cxn ang="0">
                  <a:pos x="800244" y="0"/>
                </a:cxn>
                <a:cxn ang="0">
                  <a:pos x="0" y="698077"/>
                </a:cxn>
                <a:cxn ang="0">
                  <a:pos x="2286426" y="2714878"/>
                </a:cxn>
                <a:cxn ang="0">
                  <a:pos x="2743650" y="2559784"/>
                </a:cxn>
                <a:cxn ang="0">
                  <a:pos x="4801357" y="1784025"/>
                </a:cxn>
              </a:cxnLst>
              <a:rect l="0" t="0" r="0" b="0"/>
              <a:pathLst>
                <a:path w="21600" h="21600">
                  <a:moveTo>
                    <a:pt x="21600" y="14194"/>
                  </a:moveTo>
                  <a:cubicBezTo>
                    <a:pt x="20057" y="12960"/>
                    <a:pt x="3600" y="0"/>
                    <a:pt x="3600" y="0"/>
                  </a:cubicBezTo>
                  <a:cubicBezTo>
                    <a:pt x="0" y="5554"/>
                    <a:pt x="0" y="5554"/>
                    <a:pt x="0" y="5554"/>
                  </a:cubicBezTo>
                  <a:cubicBezTo>
                    <a:pt x="10286" y="21600"/>
                    <a:pt x="10286" y="21600"/>
                    <a:pt x="10286" y="21600"/>
                  </a:cubicBezTo>
                  <a:cubicBezTo>
                    <a:pt x="12343" y="20366"/>
                    <a:pt x="12343" y="20366"/>
                    <a:pt x="12343" y="20366"/>
                  </a:cubicBezTo>
                  <a:lnTo>
                    <a:pt x="21600" y="14194"/>
                  </a:lnTo>
                  <a:close/>
                </a:path>
              </a:pathLst>
            </a:custGeom>
            <a:solidFill>
              <a:srgbClr val="8D181A">
                <a:alpha val="100000"/>
              </a:srgbClr>
            </a:solidFill>
            <a:ln w="12700">
              <a:noFill/>
            </a:ln>
          </p:spPr>
          <p:txBody>
            <a:bodyPr/>
            <a:lstStyle/>
            <a:p>
              <a:endParaRPr lang="zh-CN" altLang="en-US"/>
            </a:p>
          </p:txBody>
        </p:sp>
        <p:sp>
          <p:nvSpPr>
            <p:cNvPr id="15412" name="Freeform 32"/>
            <p:cNvSpPr/>
            <p:nvPr/>
          </p:nvSpPr>
          <p:spPr>
            <a:xfrm>
              <a:off x="3131516" y="2920987"/>
              <a:ext cx="223959" cy="135189"/>
            </a:xfrm>
            <a:custGeom>
              <a:avLst/>
              <a:gdLst/>
              <a:ahLst/>
              <a:cxnLst>
                <a:cxn ang="0">
                  <a:pos x="24618547" y="1888706"/>
                </a:cxn>
                <a:cxn ang="0">
                  <a:pos x="22889761" y="5753325"/>
                </a:cxn>
                <a:cxn ang="0">
                  <a:pos x="70351" y="4420719"/>
                </a:cxn>
                <a:cxn ang="0">
                  <a:pos x="761771" y="23022"/>
                </a:cxn>
                <a:cxn ang="0">
                  <a:pos x="24618547" y="1888706"/>
                </a:cxn>
              </a:cxnLst>
              <a:rect l="0" t="0" r="0" b="0"/>
              <a:pathLst>
                <a:path w="21361" h="20723">
                  <a:moveTo>
                    <a:pt x="21361" y="6803"/>
                  </a:moveTo>
                  <a:cubicBezTo>
                    <a:pt x="20461" y="13523"/>
                    <a:pt x="19861" y="20723"/>
                    <a:pt x="19861" y="20723"/>
                  </a:cubicBezTo>
                  <a:cubicBezTo>
                    <a:pt x="19861" y="20723"/>
                    <a:pt x="61" y="16883"/>
                    <a:pt x="61" y="15923"/>
                  </a:cubicBezTo>
                  <a:cubicBezTo>
                    <a:pt x="-239" y="15443"/>
                    <a:pt x="661" y="563"/>
                    <a:pt x="661" y="83"/>
                  </a:cubicBezTo>
                  <a:cubicBezTo>
                    <a:pt x="661" y="-877"/>
                    <a:pt x="15361" y="6803"/>
                    <a:pt x="21361" y="6803"/>
                  </a:cubicBezTo>
                  <a:close/>
                </a:path>
              </a:pathLst>
            </a:custGeom>
            <a:solidFill>
              <a:srgbClr val="D0D2D3">
                <a:alpha val="100000"/>
              </a:srgbClr>
            </a:solidFill>
            <a:ln w="12700">
              <a:noFill/>
            </a:ln>
          </p:spPr>
          <p:txBody>
            <a:bodyPr/>
            <a:lstStyle/>
            <a:p>
              <a:endParaRPr lang="zh-CN" altLang="en-US"/>
            </a:p>
          </p:txBody>
        </p:sp>
        <p:sp>
          <p:nvSpPr>
            <p:cNvPr id="15413" name="Freeform 33"/>
            <p:cNvSpPr/>
            <p:nvPr/>
          </p:nvSpPr>
          <p:spPr>
            <a:xfrm>
              <a:off x="2205554" y="2983803"/>
              <a:ext cx="1156953" cy="1599729"/>
            </a:xfrm>
            <a:custGeom>
              <a:avLst/>
              <a:gdLst/>
              <a:ahLst/>
              <a:cxnLst>
                <a:cxn ang="0">
                  <a:pos x="122151968" y="1283455794"/>
                </a:cxn>
                <a:cxn ang="0">
                  <a:pos x="131447257" y="1231155015"/>
                </a:cxn>
                <a:cxn ang="0">
                  <a:pos x="0" y="1751321318"/>
                </a:cxn>
                <a:cxn ang="0">
                  <a:pos x="338238728" y="2147483647"/>
                </a:cxn>
                <a:cxn ang="0">
                  <a:pos x="657561526" y="2147483647"/>
                </a:cxn>
                <a:cxn ang="0">
                  <a:pos x="1136706923" y="2147483647"/>
                </a:cxn>
                <a:cxn ang="0">
                  <a:pos x="826679360" y="2147483647"/>
                </a:cxn>
                <a:cxn ang="0">
                  <a:pos x="807924658" y="2147483647"/>
                </a:cxn>
                <a:cxn ang="0">
                  <a:pos x="2147483647" y="2147483647"/>
                </a:cxn>
                <a:cxn ang="0">
                  <a:pos x="2147483647" y="1924985413"/>
                </a:cxn>
                <a:cxn ang="0">
                  <a:pos x="2147483647" y="190822336"/>
                </a:cxn>
                <a:cxn ang="0">
                  <a:pos x="2147483647" y="0"/>
                </a:cxn>
                <a:cxn ang="0">
                  <a:pos x="2147483647" y="1560906446"/>
                </a:cxn>
                <a:cxn ang="0">
                  <a:pos x="1916253233" y="2147483647"/>
                </a:cxn>
                <a:cxn ang="0">
                  <a:pos x="563623728" y="1629963492"/>
                </a:cxn>
                <a:cxn ang="0">
                  <a:pos x="131447257" y="1231155015"/>
                </a:cxn>
                <a:cxn ang="0">
                  <a:pos x="122151968" y="1283455794"/>
                </a:cxn>
              </a:cxnLst>
              <a:rect l="0" t="0" r="0" b="0"/>
              <a:pathLst>
                <a:path w="21176" h="21558">
                  <a:moveTo>
                    <a:pt x="749" y="3141"/>
                  </a:moveTo>
                  <a:cubicBezTo>
                    <a:pt x="806" y="3013"/>
                    <a:pt x="806" y="3013"/>
                    <a:pt x="806" y="3013"/>
                  </a:cubicBezTo>
                  <a:cubicBezTo>
                    <a:pt x="0" y="4286"/>
                    <a:pt x="0" y="4286"/>
                    <a:pt x="0" y="4286"/>
                  </a:cubicBezTo>
                  <a:cubicBezTo>
                    <a:pt x="0" y="4286"/>
                    <a:pt x="634" y="8445"/>
                    <a:pt x="2074" y="13071"/>
                  </a:cubicBezTo>
                  <a:cubicBezTo>
                    <a:pt x="3514" y="17696"/>
                    <a:pt x="4032" y="21558"/>
                    <a:pt x="4032" y="21558"/>
                  </a:cubicBezTo>
                  <a:cubicBezTo>
                    <a:pt x="6970" y="21091"/>
                    <a:pt x="6970" y="21091"/>
                    <a:pt x="6970" y="21091"/>
                  </a:cubicBezTo>
                  <a:cubicBezTo>
                    <a:pt x="5069" y="9803"/>
                    <a:pt x="5069" y="9803"/>
                    <a:pt x="5069" y="9803"/>
                  </a:cubicBezTo>
                  <a:cubicBezTo>
                    <a:pt x="4954" y="9082"/>
                    <a:pt x="4954" y="9082"/>
                    <a:pt x="4954" y="9082"/>
                  </a:cubicBezTo>
                  <a:cubicBezTo>
                    <a:pt x="6221" y="9633"/>
                    <a:pt x="11117" y="10949"/>
                    <a:pt x="14861" y="9379"/>
                  </a:cubicBezTo>
                  <a:cubicBezTo>
                    <a:pt x="17107" y="8445"/>
                    <a:pt x="19354" y="6026"/>
                    <a:pt x="19872" y="4711"/>
                  </a:cubicBezTo>
                  <a:cubicBezTo>
                    <a:pt x="20390" y="3438"/>
                    <a:pt x="21600" y="510"/>
                    <a:pt x="21024" y="467"/>
                  </a:cubicBezTo>
                  <a:cubicBezTo>
                    <a:pt x="20506" y="467"/>
                    <a:pt x="16762" y="0"/>
                    <a:pt x="16762" y="0"/>
                  </a:cubicBezTo>
                  <a:cubicBezTo>
                    <a:pt x="16819" y="-42"/>
                    <a:pt x="15782" y="2844"/>
                    <a:pt x="15206" y="3820"/>
                  </a:cubicBezTo>
                  <a:cubicBezTo>
                    <a:pt x="14630" y="4796"/>
                    <a:pt x="13651" y="6323"/>
                    <a:pt x="11750" y="6323"/>
                  </a:cubicBezTo>
                  <a:cubicBezTo>
                    <a:pt x="9850" y="6366"/>
                    <a:pt x="4550" y="4456"/>
                    <a:pt x="3456" y="3989"/>
                  </a:cubicBezTo>
                  <a:cubicBezTo>
                    <a:pt x="2362" y="3565"/>
                    <a:pt x="806" y="3013"/>
                    <a:pt x="806" y="3013"/>
                  </a:cubicBezTo>
                  <a:cubicBezTo>
                    <a:pt x="806" y="3013"/>
                    <a:pt x="749" y="3141"/>
                    <a:pt x="749" y="3141"/>
                  </a:cubicBezTo>
                  <a:close/>
                </a:path>
              </a:pathLst>
            </a:custGeom>
            <a:solidFill>
              <a:srgbClr val="252122">
                <a:alpha val="100000"/>
              </a:srgbClr>
            </a:solidFill>
            <a:ln w="12700">
              <a:noFill/>
            </a:ln>
          </p:spPr>
          <p:txBody>
            <a:bodyPr/>
            <a:lstStyle/>
            <a:p>
              <a:endParaRPr lang="zh-CN" altLang="en-US"/>
            </a:p>
          </p:txBody>
        </p:sp>
        <p:sp>
          <p:nvSpPr>
            <p:cNvPr id="15414" name="Freeform 34"/>
            <p:cNvSpPr/>
            <p:nvPr/>
          </p:nvSpPr>
          <p:spPr>
            <a:xfrm>
              <a:off x="2187940" y="3219730"/>
              <a:ext cx="182703" cy="822810"/>
            </a:xfrm>
            <a:custGeom>
              <a:avLst/>
              <a:gdLst/>
              <a:ahLst/>
              <a:cxnLst>
                <a:cxn ang="0">
                  <a:pos x="6483016" y="0"/>
                </a:cxn>
                <a:cxn ang="0">
                  <a:pos x="13926528" y="260737480"/>
                </a:cxn>
                <a:cxn ang="0">
                  <a:pos x="7923750" y="333922735"/>
                </a:cxn>
                <a:cxn ang="0">
                  <a:pos x="12966112" y="429993002"/>
                </a:cxn>
                <a:cxn ang="0">
                  <a:pos x="11525387" y="1193963859"/>
                </a:cxn>
                <a:cxn ang="0">
                  <a:pos x="4081876" y="480349850"/>
                </a:cxn>
                <a:cxn ang="0">
                  <a:pos x="0" y="54888588"/>
                </a:cxn>
                <a:cxn ang="0">
                  <a:pos x="6483016" y="0"/>
                </a:cxn>
              </a:cxnLst>
              <a:rect l="0" t="0" r="0" b="0"/>
              <a:pathLst>
                <a:path w="20911" h="21600">
                  <a:moveTo>
                    <a:pt x="9720" y="0"/>
                  </a:moveTo>
                  <a:cubicBezTo>
                    <a:pt x="9720" y="0"/>
                    <a:pt x="21600" y="4634"/>
                    <a:pt x="20880" y="4717"/>
                  </a:cubicBezTo>
                  <a:cubicBezTo>
                    <a:pt x="20160" y="4717"/>
                    <a:pt x="11880" y="6041"/>
                    <a:pt x="11880" y="6041"/>
                  </a:cubicBezTo>
                  <a:cubicBezTo>
                    <a:pt x="19440" y="7779"/>
                    <a:pt x="19440" y="7779"/>
                    <a:pt x="19440" y="7779"/>
                  </a:cubicBezTo>
                  <a:cubicBezTo>
                    <a:pt x="17280" y="21600"/>
                    <a:pt x="17280" y="21600"/>
                    <a:pt x="17280" y="21600"/>
                  </a:cubicBezTo>
                  <a:cubicBezTo>
                    <a:pt x="17280" y="21600"/>
                    <a:pt x="8640" y="12497"/>
                    <a:pt x="6120" y="8690"/>
                  </a:cubicBezTo>
                  <a:cubicBezTo>
                    <a:pt x="3600" y="4883"/>
                    <a:pt x="0" y="993"/>
                    <a:pt x="0" y="993"/>
                  </a:cubicBezTo>
                  <a:lnTo>
                    <a:pt x="9720" y="0"/>
                  </a:lnTo>
                  <a:close/>
                </a:path>
              </a:pathLst>
            </a:custGeom>
            <a:solidFill>
              <a:srgbClr val="292627">
                <a:alpha val="100000"/>
              </a:srgbClr>
            </a:solidFill>
            <a:ln w="12700">
              <a:noFill/>
            </a:ln>
          </p:spPr>
          <p:txBody>
            <a:bodyPr/>
            <a:lstStyle/>
            <a:p>
              <a:endParaRPr lang="zh-CN" altLang="en-US"/>
            </a:p>
          </p:txBody>
        </p:sp>
        <p:sp>
          <p:nvSpPr>
            <p:cNvPr id="15415" name="Freeform 35"/>
            <p:cNvSpPr/>
            <p:nvPr/>
          </p:nvSpPr>
          <p:spPr>
            <a:xfrm>
              <a:off x="2180392" y="3204633"/>
              <a:ext cx="83037" cy="115748"/>
            </a:xfrm>
            <a:custGeom>
              <a:avLst/>
              <a:gdLst/>
              <a:ahLst/>
              <a:cxnLst>
                <a:cxn ang="0">
                  <a:pos x="0" y="1445087"/>
                </a:cxn>
                <a:cxn ang="0">
                  <a:pos x="855331" y="0"/>
                </a:cxn>
                <a:cxn ang="0">
                  <a:pos x="1227179" y="1156092"/>
                </a:cxn>
                <a:cxn ang="0">
                  <a:pos x="334693" y="3323784"/>
                </a:cxn>
                <a:cxn ang="0">
                  <a:pos x="0" y="1445087"/>
                </a:cxn>
              </a:cxnLst>
              <a:rect l="0" t="0" r="0" b="0"/>
              <a:pathLst>
                <a:path w="21600" h="21600">
                  <a:moveTo>
                    <a:pt x="0" y="9391"/>
                  </a:moveTo>
                  <a:lnTo>
                    <a:pt x="15055" y="0"/>
                  </a:lnTo>
                  <a:lnTo>
                    <a:pt x="21600" y="7513"/>
                  </a:lnTo>
                  <a:lnTo>
                    <a:pt x="5891" y="21600"/>
                  </a:lnTo>
                  <a:lnTo>
                    <a:pt x="0" y="9391"/>
                  </a:lnTo>
                  <a:close/>
                </a:path>
              </a:pathLst>
            </a:custGeom>
            <a:solidFill>
              <a:srgbClr val="8D181A">
                <a:alpha val="100000"/>
              </a:srgbClr>
            </a:solidFill>
            <a:ln w="12700">
              <a:noFill/>
            </a:ln>
          </p:spPr>
          <p:txBody>
            <a:bodyPr/>
            <a:lstStyle/>
            <a:p>
              <a:endParaRPr lang="zh-CN" altLang="en-US"/>
            </a:p>
          </p:txBody>
        </p:sp>
        <p:sp>
          <p:nvSpPr>
            <p:cNvPr id="15416" name="Freeform 36"/>
            <p:cNvSpPr/>
            <p:nvPr/>
          </p:nvSpPr>
          <p:spPr>
            <a:xfrm>
              <a:off x="2218134" y="3101468"/>
              <a:ext cx="95618" cy="193750"/>
            </a:xfrm>
            <a:custGeom>
              <a:avLst/>
              <a:gdLst/>
              <a:ahLst/>
              <a:cxnLst>
                <a:cxn ang="0">
                  <a:pos x="49265" y="5871109"/>
                </a:cxn>
                <a:cxn ang="0">
                  <a:pos x="887609" y="15588981"/>
                </a:cxn>
                <a:cxn ang="0">
                  <a:pos x="1873750" y="9919901"/>
                </a:cxn>
                <a:cxn ang="0">
                  <a:pos x="0" y="0"/>
                </a:cxn>
                <a:cxn ang="0">
                  <a:pos x="49265" y="5871109"/>
                </a:cxn>
              </a:cxnLst>
              <a:rect l="0" t="0" r="0" b="0"/>
              <a:pathLst>
                <a:path w="21600" h="21600">
                  <a:moveTo>
                    <a:pt x="568" y="8135"/>
                  </a:moveTo>
                  <a:lnTo>
                    <a:pt x="10232" y="21600"/>
                  </a:lnTo>
                  <a:lnTo>
                    <a:pt x="21600" y="13745"/>
                  </a:lnTo>
                  <a:lnTo>
                    <a:pt x="0" y="0"/>
                  </a:lnTo>
                  <a:lnTo>
                    <a:pt x="568" y="8135"/>
                  </a:lnTo>
                  <a:close/>
                </a:path>
              </a:pathLst>
            </a:custGeom>
            <a:solidFill>
              <a:srgbClr val="CED2D1">
                <a:alpha val="100000"/>
              </a:srgbClr>
            </a:solidFill>
            <a:ln w="12700">
              <a:noFill/>
            </a:ln>
          </p:spPr>
          <p:txBody>
            <a:bodyPr/>
            <a:lstStyle/>
            <a:p>
              <a:endParaRPr lang="zh-CN" altLang="en-US"/>
            </a:p>
          </p:txBody>
        </p:sp>
        <p:sp>
          <p:nvSpPr>
            <p:cNvPr id="15417" name="Freeform 37"/>
            <p:cNvSpPr/>
            <p:nvPr/>
          </p:nvSpPr>
          <p:spPr>
            <a:xfrm>
              <a:off x="1035503" y="3144243"/>
              <a:ext cx="996409" cy="1514776"/>
            </a:xfrm>
            <a:custGeom>
              <a:avLst/>
              <a:gdLst/>
              <a:ahLst/>
              <a:cxnLst>
                <a:cxn ang="0">
                  <a:pos x="1997088821" y="0"/>
                </a:cxn>
                <a:cxn ang="0">
                  <a:pos x="0" y="2147483647"/>
                </a:cxn>
                <a:cxn ang="0">
                  <a:pos x="514471128" y="2147483647"/>
                </a:cxn>
                <a:cxn ang="0">
                  <a:pos x="859711106" y="2147483647"/>
                </a:cxn>
                <a:cxn ang="0">
                  <a:pos x="1590853321" y="1951402047"/>
                </a:cxn>
                <a:cxn ang="0">
                  <a:pos x="1353949953" y="2147483647"/>
                </a:cxn>
                <a:cxn ang="0">
                  <a:pos x="1130501097" y="2147483647"/>
                </a:cxn>
                <a:cxn ang="0">
                  <a:pos x="1793971094" y="2147483647"/>
                </a:cxn>
                <a:cxn ang="0">
                  <a:pos x="2044429955" y="2147483647"/>
                </a:cxn>
                <a:cxn ang="0">
                  <a:pos x="2139211072" y="1486832170"/>
                </a:cxn>
                <a:cxn ang="0">
                  <a:pos x="2118879943" y="495612336"/>
                </a:cxn>
                <a:cxn ang="0">
                  <a:pos x="1997088821" y="0"/>
                </a:cxn>
              </a:cxnLst>
              <a:rect l="0" t="0" r="0" b="0"/>
              <a:pathLst>
                <a:path w="21491" h="21600">
                  <a:moveTo>
                    <a:pt x="20038" y="0"/>
                  </a:moveTo>
                  <a:cubicBezTo>
                    <a:pt x="5502" y="898"/>
                    <a:pt x="1223" y="9251"/>
                    <a:pt x="0" y="16121"/>
                  </a:cubicBezTo>
                  <a:cubicBezTo>
                    <a:pt x="5162" y="16121"/>
                    <a:pt x="5162" y="16121"/>
                    <a:pt x="5162" y="16121"/>
                  </a:cubicBezTo>
                  <a:cubicBezTo>
                    <a:pt x="5162" y="16121"/>
                    <a:pt x="5502" y="10284"/>
                    <a:pt x="8626" y="8442"/>
                  </a:cubicBezTo>
                  <a:cubicBezTo>
                    <a:pt x="11751" y="6646"/>
                    <a:pt x="15487" y="5658"/>
                    <a:pt x="15962" y="5658"/>
                  </a:cubicBezTo>
                  <a:cubicBezTo>
                    <a:pt x="16370" y="5658"/>
                    <a:pt x="15419" y="13337"/>
                    <a:pt x="13585" y="16301"/>
                  </a:cubicBezTo>
                  <a:cubicBezTo>
                    <a:pt x="11751" y="19265"/>
                    <a:pt x="10868" y="20208"/>
                    <a:pt x="11343" y="20118"/>
                  </a:cubicBezTo>
                  <a:cubicBezTo>
                    <a:pt x="11819" y="20028"/>
                    <a:pt x="16506" y="21600"/>
                    <a:pt x="18000" y="21600"/>
                  </a:cubicBezTo>
                  <a:cubicBezTo>
                    <a:pt x="19494" y="21600"/>
                    <a:pt x="20513" y="21061"/>
                    <a:pt x="20513" y="21061"/>
                  </a:cubicBezTo>
                  <a:cubicBezTo>
                    <a:pt x="20513" y="21061"/>
                    <a:pt x="21532" y="6017"/>
                    <a:pt x="21464" y="4311"/>
                  </a:cubicBezTo>
                  <a:cubicBezTo>
                    <a:pt x="21464" y="2605"/>
                    <a:pt x="21600" y="2111"/>
                    <a:pt x="21260" y="1437"/>
                  </a:cubicBezTo>
                  <a:cubicBezTo>
                    <a:pt x="20921" y="763"/>
                    <a:pt x="20038" y="0"/>
                    <a:pt x="20038" y="0"/>
                  </a:cubicBezTo>
                  <a:close/>
                </a:path>
              </a:pathLst>
            </a:custGeom>
            <a:solidFill>
              <a:srgbClr val="252122">
                <a:alpha val="100000"/>
              </a:srgbClr>
            </a:solidFill>
            <a:ln w="12700">
              <a:noFill/>
            </a:ln>
          </p:spPr>
          <p:txBody>
            <a:bodyPr/>
            <a:lstStyle/>
            <a:p>
              <a:endParaRPr lang="zh-CN" altLang="en-US"/>
            </a:p>
          </p:txBody>
        </p:sp>
        <p:sp>
          <p:nvSpPr>
            <p:cNvPr id="15418" name="Freeform 38"/>
            <p:cNvSpPr/>
            <p:nvPr/>
          </p:nvSpPr>
          <p:spPr>
            <a:xfrm>
              <a:off x="597677" y="4591080"/>
              <a:ext cx="1177601" cy="853005"/>
            </a:xfrm>
            <a:custGeom>
              <a:avLst/>
              <a:gdLst/>
              <a:ahLst/>
              <a:cxnLst>
                <a:cxn ang="0">
                  <a:pos x="215195625" y="0"/>
                </a:cxn>
                <a:cxn ang="0">
                  <a:pos x="2147483647" y="0"/>
                </a:cxn>
                <a:cxn ang="0">
                  <a:pos x="2147483647" y="112890196"/>
                </a:cxn>
                <a:cxn ang="0">
                  <a:pos x="2147483647" y="1217402575"/>
                </a:cxn>
                <a:cxn ang="0">
                  <a:pos x="2147483647" y="1330292772"/>
                </a:cxn>
                <a:cxn ang="0">
                  <a:pos x="215195625" y="1330292772"/>
                </a:cxn>
                <a:cxn ang="0">
                  <a:pos x="0" y="1217402575"/>
                </a:cxn>
                <a:cxn ang="0">
                  <a:pos x="0" y="112890196"/>
                </a:cxn>
                <a:cxn ang="0">
                  <a:pos x="215195625" y="0"/>
                </a:cxn>
              </a:cxnLst>
              <a:rect l="0" t="0" r="0" b="0"/>
              <a:pathLst>
                <a:path w="21600" h="21600">
                  <a:moveTo>
                    <a:pt x="1328" y="0"/>
                  </a:moveTo>
                  <a:cubicBezTo>
                    <a:pt x="20214" y="0"/>
                    <a:pt x="20214" y="0"/>
                    <a:pt x="20214" y="0"/>
                  </a:cubicBezTo>
                  <a:cubicBezTo>
                    <a:pt x="20965" y="0"/>
                    <a:pt x="21600" y="797"/>
                    <a:pt x="21600" y="1833"/>
                  </a:cubicBezTo>
                  <a:cubicBezTo>
                    <a:pt x="21600" y="19767"/>
                    <a:pt x="21600" y="19767"/>
                    <a:pt x="21600" y="19767"/>
                  </a:cubicBezTo>
                  <a:cubicBezTo>
                    <a:pt x="21600" y="20803"/>
                    <a:pt x="20965" y="21600"/>
                    <a:pt x="20214" y="21600"/>
                  </a:cubicBezTo>
                  <a:cubicBezTo>
                    <a:pt x="1328" y="21600"/>
                    <a:pt x="1328" y="21600"/>
                    <a:pt x="1328" y="21600"/>
                  </a:cubicBezTo>
                  <a:cubicBezTo>
                    <a:pt x="635" y="21600"/>
                    <a:pt x="0" y="20803"/>
                    <a:pt x="0" y="19767"/>
                  </a:cubicBezTo>
                  <a:cubicBezTo>
                    <a:pt x="0" y="1833"/>
                    <a:pt x="0" y="1833"/>
                    <a:pt x="0" y="1833"/>
                  </a:cubicBezTo>
                  <a:cubicBezTo>
                    <a:pt x="0" y="797"/>
                    <a:pt x="635" y="0"/>
                    <a:pt x="1328" y="0"/>
                  </a:cubicBezTo>
                  <a:close/>
                </a:path>
              </a:pathLst>
            </a:custGeom>
            <a:solidFill>
              <a:srgbClr val="404041">
                <a:alpha val="100000"/>
              </a:srgbClr>
            </a:solidFill>
            <a:ln w="12700">
              <a:noFill/>
            </a:ln>
          </p:spPr>
          <p:txBody>
            <a:bodyPr/>
            <a:lstStyle/>
            <a:p>
              <a:endParaRPr lang="zh-CN" altLang="en-US"/>
            </a:p>
          </p:txBody>
        </p:sp>
        <p:sp>
          <p:nvSpPr>
            <p:cNvPr id="15419" name="Freeform 39"/>
            <p:cNvSpPr/>
            <p:nvPr/>
          </p:nvSpPr>
          <p:spPr>
            <a:xfrm>
              <a:off x="1128604" y="5011291"/>
              <a:ext cx="100651" cy="133361"/>
            </a:xfrm>
            <a:custGeom>
              <a:avLst/>
              <a:gdLst/>
              <a:ahLst/>
              <a:cxnLst>
                <a:cxn ang="0">
                  <a:pos x="273179" y="0"/>
                </a:cxn>
                <a:cxn ang="0">
                  <a:pos x="1912304" y="0"/>
                </a:cxn>
                <a:cxn ang="0">
                  <a:pos x="2185478" y="363168"/>
                </a:cxn>
                <a:cxn ang="0">
                  <a:pos x="2185478" y="4599571"/>
                </a:cxn>
                <a:cxn ang="0">
                  <a:pos x="1912304" y="5083690"/>
                </a:cxn>
                <a:cxn ang="0">
                  <a:pos x="273179" y="5083690"/>
                </a:cxn>
                <a:cxn ang="0">
                  <a:pos x="0" y="4599571"/>
                </a:cxn>
                <a:cxn ang="0">
                  <a:pos x="0" y="363168"/>
                </a:cxn>
                <a:cxn ang="0">
                  <a:pos x="273179" y="0"/>
                </a:cxn>
              </a:cxnLst>
              <a:rect l="0" t="0" r="0" b="0"/>
              <a:pathLst>
                <a:path w="21600" h="21600">
                  <a:moveTo>
                    <a:pt x="2700" y="0"/>
                  </a:moveTo>
                  <a:cubicBezTo>
                    <a:pt x="18900" y="0"/>
                    <a:pt x="18900" y="0"/>
                    <a:pt x="18900" y="0"/>
                  </a:cubicBezTo>
                  <a:cubicBezTo>
                    <a:pt x="20250" y="0"/>
                    <a:pt x="21600" y="514"/>
                    <a:pt x="21600" y="1543"/>
                  </a:cubicBezTo>
                  <a:cubicBezTo>
                    <a:pt x="21600" y="19543"/>
                    <a:pt x="21600" y="19543"/>
                    <a:pt x="21600" y="19543"/>
                  </a:cubicBezTo>
                  <a:cubicBezTo>
                    <a:pt x="21600" y="20571"/>
                    <a:pt x="20250" y="21600"/>
                    <a:pt x="18900" y="21600"/>
                  </a:cubicBezTo>
                  <a:cubicBezTo>
                    <a:pt x="2700" y="21600"/>
                    <a:pt x="2700" y="21600"/>
                    <a:pt x="2700" y="21600"/>
                  </a:cubicBezTo>
                  <a:cubicBezTo>
                    <a:pt x="1350" y="21600"/>
                    <a:pt x="0" y="20571"/>
                    <a:pt x="0" y="19543"/>
                  </a:cubicBezTo>
                  <a:cubicBezTo>
                    <a:pt x="0" y="1543"/>
                    <a:pt x="0" y="1543"/>
                    <a:pt x="0" y="1543"/>
                  </a:cubicBezTo>
                  <a:cubicBezTo>
                    <a:pt x="0" y="514"/>
                    <a:pt x="1350" y="0"/>
                    <a:pt x="2700" y="0"/>
                  </a:cubicBezTo>
                  <a:close/>
                </a:path>
              </a:pathLst>
            </a:custGeom>
            <a:solidFill>
              <a:srgbClr val="FFFFFF">
                <a:alpha val="100000"/>
              </a:srgbClr>
            </a:solidFill>
            <a:ln w="12700">
              <a:noFill/>
            </a:ln>
          </p:spPr>
          <p:txBody>
            <a:bodyPr/>
            <a:lstStyle/>
            <a:p>
              <a:endParaRPr lang="zh-CN" altLang="en-US"/>
            </a:p>
          </p:txBody>
        </p:sp>
        <p:sp>
          <p:nvSpPr>
            <p:cNvPr id="15420" name="Freeform 40"/>
            <p:cNvSpPr/>
            <p:nvPr/>
          </p:nvSpPr>
          <p:spPr>
            <a:xfrm>
              <a:off x="580983" y="4419976"/>
              <a:ext cx="1216364" cy="626543"/>
            </a:xfrm>
            <a:custGeom>
              <a:avLst/>
              <a:gdLst/>
              <a:ahLst/>
              <a:cxnLst>
                <a:cxn ang="0">
                  <a:pos x="112652859" y="140405966"/>
                </a:cxn>
                <a:cxn ang="0">
                  <a:pos x="1197365326" y="143042029"/>
                </a:cxn>
                <a:cxn ang="0">
                  <a:pos x="1197365326" y="26480028"/>
                </a:cxn>
                <a:cxn ang="0">
                  <a:pos x="1288657809" y="0"/>
                </a:cxn>
                <a:cxn ang="0">
                  <a:pos x="2147483647" y="0"/>
                </a:cxn>
                <a:cxn ang="0">
                  <a:pos x="2147483647" y="26480028"/>
                </a:cxn>
                <a:cxn ang="0">
                  <a:pos x="2147483647" y="143042029"/>
                </a:cxn>
                <a:cxn ang="0">
                  <a:pos x="2147483647" y="143042029"/>
                </a:cxn>
                <a:cxn ang="0">
                  <a:pos x="2147483647" y="201323001"/>
                </a:cxn>
                <a:cxn ang="0">
                  <a:pos x="2147483647" y="498022787"/>
                </a:cxn>
                <a:cxn ang="0">
                  <a:pos x="1937550419" y="527163273"/>
                </a:cxn>
                <a:cxn ang="0">
                  <a:pos x="1623143840" y="498022787"/>
                </a:cxn>
                <a:cxn ang="0">
                  <a:pos x="1094223" y="203982618"/>
                </a:cxn>
                <a:cxn ang="0">
                  <a:pos x="1094223" y="201323001"/>
                </a:cxn>
                <a:cxn ang="0">
                  <a:pos x="112652859" y="140405966"/>
                </a:cxn>
                <a:cxn ang="0">
                  <a:pos x="1389988459" y="143042029"/>
                </a:cxn>
                <a:cxn ang="0">
                  <a:pos x="2147483647" y="143042029"/>
                </a:cxn>
                <a:cxn ang="0">
                  <a:pos x="2147483647" y="68873174"/>
                </a:cxn>
                <a:cxn ang="0">
                  <a:pos x="2147483647" y="50324862"/>
                </a:cxn>
                <a:cxn ang="0">
                  <a:pos x="1450790037" y="50324862"/>
                </a:cxn>
                <a:cxn ang="0">
                  <a:pos x="1389988459" y="68873174"/>
                </a:cxn>
                <a:cxn ang="0">
                  <a:pos x="1389988459" y="143042029"/>
                </a:cxn>
              </a:cxnLst>
              <a:rect l="0" t="0" r="0" b="0"/>
              <a:pathLst>
                <a:path w="21441" h="21600">
                  <a:moveTo>
                    <a:pt x="617" y="5753"/>
                  </a:moveTo>
                  <a:cubicBezTo>
                    <a:pt x="6558" y="5861"/>
                    <a:pt x="6558" y="5861"/>
                    <a:pt x="6558" y="5861"/>
                  </a:cubicBezTo>
                  <a:cubicBezTo>
                    <a:pt x="6558" y="1085"/>
                    <a:pt x="6558" y="1085"/>
                    <a:pt x="6558" y="1085"/>
                  </a:cubicBezTo>
                  <a:cubicBezTo>
                    <a:pt x="6558" y="434"/>
                    <a:pt x="6780" y="0"/>
                    <a:pt x="7058" y="0"/>
                  </a:cubicBezTo>
                  <a:cubicBezTo>
                    <a:pt x="14221" y="0"/>
                    <a:pt x="14221" y="0"/>
                    <a:pt x="14221" y="0"/>
                  </a:cubicBezTo>
                  <a:cubicBezTo>
                    <a:pt x="14499" y="0"/>
                    <a:pt x="14721" y="434"/>
                    <a:pt x="14721" y="1085"/>
                  </a:cubicBezTo>
                  <a:cubicBezTo>
                    <a:pt x="14721" y="5861"/>
                    <a:pt x="14721" y="5861"/>
                    <a:pt x="14721" y="5861"/>
                  </a:cubicBezTo>
                  <a:cubicBezTo>
                    <a:pt x="20773" y="5861"/>
                    <a:pt x="20773" y="5861"/>
                    <a:pt x="20773" y="5861"/>
                  </a:cubicBezTo>
                  <a:cubicBezTo>
                    <a:pt x="21495" y="5861"/>
                    <a:pt x="21439" y="6947"/>
                    <a:pt x="21439" y="8249"/>
                  </a:cubicBezTo>
                  <a:cubicBezTo>
                    <a:pt x="18330" y="12699"/>
                    <a:pt x="12999" y="19538"/>
                    <a:pt x="12333" y="20406"/>
                  </a:cubicBezTo>
                  <a:cubicBezTo>
                    <a:pt x="11722" y="21274"/>
                    <a:pt x="11167" y="21491"/>
                    <a:pt x="10612" y="21600"/>
                  </a:cubicBezTo>
                  <a:cubicBezTo>
                    <a:pt x="10001" y="21491"/>
                    <a:pt x="9501" y="21274"/>
                    <a:pt x="8890" y="20406"/>
                  </a:cubicBezTo>
                  <a:cubicBezTo>
                    <a:pt x="8224" y="19538"/>
                    <a:pt x="3116" y="12699"/>
                    <a:pt x="6" y="8358"/>
                  </a:cubicBezTo>
                  <a:cubicBezTo>
                    <a:pt x="6" y="8249"/>
                    <a:pt x="6" y="8249"/>
                    <a:pt x="6" y="8249"/>
                  </a:cubicBezTo>
                  <a:cubicBezTo>
                    <a:pt x="6" y="6838"/>
                    <a:pt x="-105" y="5753"/>
                    <a:pt x="617" y="5753"/>
                  </a:cubicBezTo>
                  <a:close/>
                  <a:moveTo>
                    <a:pt x="7613" y="5861"/>
                  </a:moveTo>
                  <a:cubicBezTo>
                    <a:pt x="13721" y="5861"/>
                    <a:pt x="13721" y="5861"/>
                    <a:pt x="13721" y="5861"/>
                  </a:cubicBezTo>
                  <a:cubicBezTo>
                    <a:pt x="13721" y="2822"/>
                    <a:pt x="13721" y="2822"/>
                    <a:pt x="13721" y="2822"/>
                  </a:cubicBezTo>
                  <a:cubicBezTo>
                    <a:pt x="13721" y="2388"/>
                    <a:pt x="13555" y="2062"/>
                    <a:pt x="13388" y="2062"/>
                  </a:cubicBezTo>
                  <a:cubicBezTo>
                    <a:pt x="7946" y="2062"/>
                    <a:pt x="7946" y="2062"/>
                    <a:pt x="7946" y="2062"/>
                  </a:cubicBezTo>
                  <a:cubicBezTo>
                    <a:pt x="7780" y="2062"/>
                    <a:pt x="7613" y="2388"/>
                    <a:pt x="7613" y="2822"/>
                  </a:cubicBezTo>
                  <a:lnTo>
                    <a:pt x="7613" y="5861"/>
                  </a:lnTo>
                  <a:close/>
                </a:path>
              </a:pathLst>
            </a:custGeom>
            <a:solidFill>
              <a:srgbClr val="373737">
                <a:alpha val="100000"/>
              </a:srgbClr>
            </a:solidFill>
            <a:ln w="12700">
              <a:noFill/>
            </a:ln>
          </p:spPr>
          <p:txBody>
            <a:bodyPr/>
            <a:lstStyle/>
            <a:p>
              <a:endParaRPr lang="zh-CN" altLang="en-US"/>
            </a:p>
          </p:txBody>
        </p:sp>
        <p:pic>
          <p:nvPicPr>
            <p:cNvPr id="15421" name="Picture 41" descr="Picture 41"/>
            <p:cNvPicPr>
              <a:picLocks noChangeAspect="1"/>
            </p:cNvPicPr>
            <p:nvPr/>
          </p:nvPicPr>
          <p:blipFill>
            <a:blip r:embed="rId7"/>
            <a:stretch>
              <a:fillRect/>
            </a:stretch>
          </p:blipFill>
          <p:spPr>
            <a:xfrm>
              <a:off x="970081" y="4281582"/>
              <a:ext cx="397566" cy="312015"/>
            </a:xfrm>
            <a:prstGeom prst="rect">
              <a:avLst/>
            </a:prstGeom>
            <a:noFill/>
            <a:ln w="12700">
              <a:noFill/>
            </a:ln>
          </p:spPr>
        </p:pic>
        <p:sp>
          <p:nvSpPr>
            <p:cNvPr id="15422" name="Freeform 42"/>
            <p:cNvSpPr/>
            <p:nvPr/>
          </p:nvSpPr>
          <p:spPr>
            <a:xfrm>
              <a:off x="1047394" y="4274034"/>
              <a:ext cx="207023" cy="40408"/>
            </a:xfrm>
            <a:custGeom>
              <a:avLst/>
              <a:gdLst/>
              <a:ahLst/>
              <a:cxnLst>
                <a:cxn ang="0">
                  <a:pos x="19354499" y="0"/>
                </a:cxn>
                <a:cxn ang="0">
                  <a:pos x="19354499" y="141959"/>
                </a:cxn>
                <a:cxn ang="0">
                  <a:pos x="120224" y="154859"/>
                </a:cxn>
                <a:cxn ang="0">
                  <a:pos x="412199" y="0"/>
                </a:cxn>
                <a:cxn ang="0">
                  <a:pos x="19354499" y="0"/>
                </a:cxn>
              </a:cxnLst>
              <a:rect l="0" t="0" r="0" b="0"/>
              <a:pathLst>
                <a:path w="21411" h="20404">
                  <a:moveTo>
                    <a:pt x="21411" y="0"/>
                  </a:moveTo>
                  <a:cubicBezTo>
                    <a:pt x="21411" y="11631"/>
                    <a:pt x="21411" y="18277"/>
                    <a:pt x="21411" y="18277"/>
                  </a:cubicBezTo>
                  <a:cubicBezTo>
                    <a:pt x="21411" y="18277"/>
                    <a:pt x="133" y="21600"/>
                    <a:pt x="133" y="19938"/>
                  </a:cubicBezTo>
                  <a:cubicBezTo>
                    <a:pt x="-189" y="16615"/>
                    <a:pt x="133" y="0"/>
                    <a:pt x="456" y="0"/>
                  </a:cubicBezTo>
                  <a:lnTo>
                    <a:pt x="21411" y="0"/>
                  </a:lnTo>
                  <a:close/>
                </a:path>
              </a:pathLst>
            </a:custGeom>
            <a:solidFill>
              <a:srgbClr val="FFFFFF">
                <a:alpha val="100000"/>
              </a:srgbClr>
            </a:solidFill>
            <a:ln w="12700">
              <a:noFill/>
            </a:ln>
          </p:spPr>
          <p:txBody>
            <a:bodyPr/>
            <a:lstStyle/>
            <a:p>
              <a:endParaRPr lang="zh-CN" altLang="en-US"/>
            </a:p>
          </p:txBody>
        </p:sp>
        <p:sp>
          <p:nvSpPr>
            <p:cNvPr id="15423" name="Freeform 43"/>
            <p:cNvSpPr/>
            <p:nvPr/>
          </p:nvSpPr>
          <p:spPr>
            <a:xfrm>
              <a:off x="1138669" y="5059100"/>
              <a:ext cx="78005" cy="62907"/>
            </a:xfrm>
            <a:custGeom>
              <a:avLst/>
              <a:gdLst/>
              <a:ahLst/>
              <a:cxnLst>
                <a:cxn ang="0">
                  <a:pos x="203467" y="0"/>
                </a:cxn>
                <a:cxn ang="0">
                  <a:pos x="854552" y="0"/>
                </a:cxn>
                <a:cxn ang="0">
                  <a:pos x="1017326" y="106709"/>
                </a:cxn>
                <a:cxn ang="0">
                  <a:pos x="1017326" y="426856"/>
                </a:cxn>
                <a:cxn ang="0">
                  <a:pos x="854552" y="533568"/>
                </a:cxn>
                <a:cxn ang="0">
                  <a:pos x="203467" y="533568"/>
                </a:cxn>
                <a:cxn ang="0">
                  <a:pos x="0" y="426856"/>
                </a:cxn>
                <a:cxn ang="0">
                  <a:pos x="0" y="106709"/>
                </a:cxn>
                <a:cxn ang="0">
                  <a:pos x="203467" y="0"/>
                </a:cxn>
              </a:cxnLst>
              <a:rect l="0" t="0" r="0" b="0"/>
              <a:pathLst>
                <a:path w="21600" h="21600">
                  <a:moveTo>
                    <a:pt x="4320" y="0"/>
                  </a:moveTo>
                  <a:cubicBezTo>
                    <a:pt x="18144" y="0"/>
                    <a:pt x="18144" y="0"/>
                    <a:pt x="18144" y="0"/>
                  </a:cubicBezTo>
                  <a:cubicBezTo>
                    <a:pt x="19872" y="0"/>
                    <a:pt x="21600" y="2160"/>
                    <a:pt x="21600" y="4320"/>
                  </a:cubicBezTo>
                  <a:cubicBezTo>
                    <a:pt x="21600" y="17280"/>
                    <a:pt x="21600" y="17280"/>
                    <a:pt x="21600" y="17280"/>
                  </a:cubicBezTo>
                  <a:cubicBezTo>
                    <a:pt x="21600" y="19440"/>
                    <a:pt x="19872" y="21600"/>
                    <a:pt x="18144" y="21600"/>
                  </a:cubicBezTo>
                  <a:cubicBezTo>
                    <a:pt x="4320" y="21600"/>
                    <a:pt x="4320" y="21600"/>
                    <a:pt x="4320" y="21600"/>
                  </a:cubicBezTo>
                  <a:cubicBezTo>
                    <a:pt x="1728" y="21600"/>
                    <a:pt x="0" y="19440"/>
                    <a:pt x="0" y="17280"/>
                  </a:cubicBezTo>
                  <a:cubicBezTo>
                    <a:pt x="0" y="4320"/>
                    <a:pt x="0" y="4320"/>
                    <a:pt x="0" y="4320"/>
                  </a:cubicBezTo>
                  <a:cubicBezTo>
                    <a:pt x="0" y="2160"/>
                    <a:pt x="1728" y="0"/>
                    <a:pt x="4320" y="0"/>
                  </a:cubicBezTo>
                  <a:close/>
                </a:path>
              </a:pathLst>
            </a:custGeom>
            <a:solidFill>
              <a:srgbClr val="D0D2D3">
                <a:alpha val="100000"/>
              </a:srgbClr>
            </a:solidFill>
            <a:ln w="12700">
              <a:noFill/>
            </a:ln>
          </p:spPr>
          <p:txBody>
            <a:bodyPr/>
            <a:lstStyle/>
            <a:p>
              <a:endParaRPr lang="zh-CN" altLang="en-US"/>
            </a:p>
          </p:txBody>
        </p:sp>
        <p:pic>
          <p:nvPicPr>
            <p:cNvPr id="15424" name="Picture 44" descr="Picture 44"/>
            <p:cNvPicPr>
              <a:picLocks noChangeAspect="1"/>
            </p:cNvPicPr>
            <p:nvPr/>
          </p:nvPicPr>
          <p:blipFill>
            <a:blip r:embed="rId8"/>
            <a:stretch>
              <a:fillRect/>
            </a:stretch>
          </p:blipFill>
          <p:spPr>
            <a:xfrm>
              <a:off x="3043460" y="2568026"/>
              <a:ext cx="339694" cy="397566"/>
            </a:xfrm>
            <a:prstGeom prst="rect">
              <a:avLst/>
            </a:prstGeom>
            <a:noFill/>
            <a:ln w="12700">
              <a:noFill/>
            </a:ln>
          </p:spPr>
        </p:pic>
        <p:sp>
          <p:nvSpPr>
            <p:cNvPr id="15425" name="Freeform 45"/>
            <p:cNvSpPr/>
            <p:nvPr/>
          </p:nvSpPr>
          <p:spPr>
            <a:xfrm>
              <a:off x="1809730" y="3181987"/>
              <a:ext cx="221957" cy="832875"/>
            </a:xfrm>
            <a:custGeom>
              <a:avLst/>
              <a:gdLst/>
              <a:ahLst/>
              <a:cxnLst>
                <a:cxn ang="0">
                  <a:pos x="17429357" y="37550594"/>
                </a:cxn>
                <a:cxn ang="0">
                  <a:pos x="94920" y="314280986"/>
                </a:cxn>
                <a:cxn ang="0">
                  <a:pos x="16274541" y="412772464"/>
                </a:cxn>
                <a:cxn ang="0">
                  <a:pos x="5873062" y="548816041"/>
                </a:cxn>
                <a:cxn ang="0">
                  <a:pos x="24748615" y="1238317393"/>
                </a:cxn>
                <a:cxn ang="0">
                  <a:pos x="27060947" y="145388087"/>
                </a:cxn>
                <a:cxn ang="0">
                  <a:pos x="20511578" y="0"/>
                </a:cxn>
                <a:cxn ang="0">
                  <a:pos x="17429357" y="37550594"/>
                </a:cxn>
              </a:cxnLst>
              <a:rect l="0" t="0" r="0" b="0"/>
              <a:pathLst>
                <a:path w="20056" h="21600">
                  <a:moveTo>
                    <a:pt x="12859" y="655"/>
                  </a:moveTo>
                  <a:cubicBezTo>
                    <a:pt x="12007" y="982"/>
                    <a:pt x="-1067" y="5564"/>
                    <a:pt x="70" y="5482"/>
                  </a:cubicBezTo>
                  <a:cubicBezTo>
                    <a:pt x="1207" y="5482"/>
                    <a:pt x="12007" y="7200"/>
                    <a:pt x="12007" y="7200"/>
                  </a:cubicBezTo>
                  <a:cubicBezTo>
                    <a:pt x="4333" y="9573"/>
                    <a:pt x="4333" y="9573"/>
                    <a:pt x="4333" y="9573"/>
                  </a:cubicBezTo>
                  <a:cubicBezTo>
                    <a:pt x="18259" y="21600"/>
                    <a:pt x="18259" y="21600"/>
                    <a:pt x="18259" y="21600"/>
                  </a:cubicBezTo>
                  <a:cubicBezTo>
                    <a:pt x="18259" y="21600"/>
                    <a:pt x="20533" y="3927"/>
                    <a:pt x="19965" y="2536"/>
                  </a:cubicBezTo>
                  <a:cubicBezTo>
                    <a:pt x="19112" y="1145"/>
                    <a:pt x="15133" y="0"/>
                    <a:pt x="15133" y="0"/>
                  </a:cubicBezTo>
                  <a:lnTo>
                    <a:pt x="12859" y="655"/>
                  </a:lnTo>
                  <a:close/>
                </a:path>
              </a:pathLst>
            </a:custGeom>
            <a:solidFill>
              <a:srgbClr val="292627">
                <a:alpha val="100000"/>
              </a:srgbClr>
            </a:solidFill>
            <a:ln w="12700">
              <a:noFill/>
            </a:ln>
          </p:spPr>
          <p:txBody>
            <a:bodyPr/>
            <a:lstStyle/>
            <a:p>
              <a:endParaRPr lang="zh-CN" altLang="en-US"/>
            </a:p>
          </p:txBody>
        </p:sp>
        <p:sp>
          <p:nvSpPr>
            <p:cNvPr id="15426" name="Freeform 46"/>
            <p:cNvSpPr/>
            <p:nvPr/>
          </p:nvSpPr>
          <p:spPr>
            <a:xfrm>
              <a:off x="1866419" y="3056888"/>
              <a:ext cx="223389" cy="248395"/>
            </a:xfrm>
            <a:custGeom>
              <a:avLst/>
              <a:gdLst/>
              <a:ahLst/>
              <a:cxnLst>
                <a:cxn ang="0">
                  <a:pos x="24555051" y="16951673"/>
                </a:cxn>
                <a:cxn ang="0">
                  <a:pos x="10725723" y="35069394"/>
                </a:cxn>
                <a:cxn ang="0">
                  <a:pos x="8020" y="14301231"/>
                </a:cxn>
                <a:cxn ang="0">
                  <a:pos x="8997113" y="159398"/>
                </a:cxn>
                <a:cxn ang="0">
                  <a:pos x="24555051" y="16951673"/>
                </a:cxn>
              </a:cxnLst>
              <a:rect l="0" t="0" r="0" b="0"/>
              <a:pathLst>
                <a:path w="21307" h="20905">
                  <a:moveTo>
                    <a:pt x="21307" y="10105"/>
                  </a:moveTo>
                  <a:cubicBezTo>
                    <a:pt x="20107" y="11159"/>
                    <a:pt x="9307" y="20905"/>
                    <a:pt x="9307" y="20905"/>
                  </a:cubicBezTo>
                  <a:cubicBezTo>
                    <a:pt x="9307" y="20905"/>
                    <a:pt x="-293" y="8788"/>
                    <a:pt x="7" y="8525"/>
                  </a:cubicBezTo>
                  <a:cubicBezTo>
                    <a:pt x="3607" y="4573"/>
                    <a:pt x="3607" y="4046"/>
                    <a:pt x="7807" y="95"/>
                  </a:cubicBezTo>
                  <a:cubicBezTo>
                    <a:pt x="8707" y="-695"/>
                    <a:pt x="9307" y="3520"/>
                    <a:pt x="21307" y="10105"/>
                  </a:cubicBezTo>
                  <a:close/>
                </a:path>
              </a:pathLst>
            </a:custGeom>
            <a:solidFill>
              <a:srgbClr val="CED2D1">
                <a:alpha val="100000"/>
              </a:srgbClr>
            </a:solidFill>
            <a:ln w="12700">
              <a:noFill/>
            </a:ln>
          </p:spPr>
          <p:txBody>
            <a:bodyPr/>
            <a:lstStyle/>
            <a:p>
              <a:endParaRPr lang="zh-CN" altLang="en-US"/>
            </a:p>
          </p:txBody>
        </p:sp>
        <p:sp>
          <p:nvSpPr>
            <p:cNvPr id="15427" name="Freeform 47"/>
            <p:cNvSpPr/>
            <p:nvPr/>
          </p:nvSpPr>
          <p:spPr>
            <a:xfrm>
              <a:off x="2227099" y="2661429"/>
              <a:ext cx="327585" cy="265280"/>
            </a:xfrm>
            <a:custGeom>
              <a:avLst/>
              <a:gdLst/>
              <a:ahLst/>
              <a:cxnLst>
                <a:cxn ang="0">
                  <a:pos x="93476962" y="4684436"/>
                </a:cxn>
                <a:cxn ang="0">
                  <a:pos x="88093220" y="38640948"/>
                </a:cxn>
                <a:cxn ang="0">
                  <a:pos x="86295311" y="51190952"/>
                </a:cxn>
                <a:cxn ang="0">
                  <a:pos x="10907298" y="50451501"/>
                </a:cxn>
                <a:cxn ang="0">
                  <a:pos x="17187849" y="2470081"/>
                </a:cxn>
                <a:cxn ang="0">
                  <a:pos x="93476962" y="4684436"/>
                </a:cxn>
              </a:cxnLst>
              <a:rect l="0" t="0" r="0" b="0"/>
              <a:pathLst>
                <a:path w="19393" h="17383">
                  <a:moveTo>
                    <a:pt x="19394" y="1318"/>
                  </a:moveTo>
                  <a:cubicBezTo>
                    <a:pt x="19022" y="2357"/>
                    <a:pt x="17718" y="8172"/>
                    <a:pt x="18277" y="10872"/>
                  </a:cubicBezTo>
                  <a:cubicBezTo>
                    <a:pt x="18835" y="13572"/>
                    <a:pt x="20325" y="12741"/>
                    <a:pt x="17904" y="14403"/>
                  </a:cubicBezTo>
                  <a:cubicBezTo>
                    <a:pt x="15484" y="15857"/>
                    <a:pt x="5801" y="20426"/>
                    <a:pt x="2263" y="14195"/>
                  </a:cubicBezTo>
                  <a:cubicBezTo>
                    <a:pt x="-1275" y="7757"/>
                    <a:pt x="-530" y="2357"/>
                    <a:pt x="3566" y="695"/>
                  </a:cubicBezTo>
                  <a:cubicBezTo>
                    <a:pt x="7663" y="-1174"/>
                    <a:pt x="19394" y="1318"/>
                    <a:pt x="19394" y="1318"/>
                  </a:cubicBezTo>
                  <a:close/>
                </a:path>
              </a:pathLst>
            </a:custGeom>
            <a:solidFill>
              <a:srgbClr val="7A1214">
                <a:alpha val="100000"/>
              </a:srgbClr>
            </a:solidFill>
            <a:ln w="12700">
              <a:noFill/>
            </a:ln>
          </p:spPr>
          <p:txBody>
            <a:bodyPr/>
            <a:lstStyle/>
            <a:p>
              <a:endParaRPr lang="zh-CN" altLang="en-US"/>
            </a:p>
          </p:txBody>
        </p:sp>
        <p:sp>
          <p:nvSpPr>
            <p:cNvPr id="15428" name="Freeform 48"/>
            <p:cNvSpPr/>
            <p:nvPr/>
          </p:nvSpPr>
          <p:spPr>
            <a:xfrm>
              <a:off x="2249371" y="2618350"/>
              <a:ext cx="364820" cy="190989"/>
            </a:xfrm>
            <a:custGeom>
              <a:avLst/>
              <a:gdLst/>
              <a:ahLst/>
              <a:cxnLst>
                <a:cxn ang="0">
                  <a:pos x="114315636" y="0"/>
                </a:cxn>
                <a:cxn ang="0">
                  <a:pos x="115340071" y="13224313"/>
                </a:cxn>
                <a:cxn ang="0">
                  <a:pos x="11763188" y="19657778"/>
                </a:cxn>
                <a:cxn ang="0">
                  <a:pos x="7659541" y="5361219"/>
                </a:cxn>
                <a:cxn ang="0">
                  <a:pos x="114315636" y="0"/>
                </a:cxn>
              </a:cxnLst>
              <a:rect l="0" t="0" r="0" b="0"/>
              <a:pathLst>
                <a:path w="20204" h="18016">
                  <a:moveTo>
                    <a:pt x="19417" y="0"/>
                  </a:moveTo>
                  <a:cubicBezTo>
                    <a:pt x="19591" y="900"/>
                    <a:pt x="20985" y="9900"/>
                    <a:pt x="19591" y="11100"/>
                  </a:cubicBezTo>
                  <a:cubicBezTo>
                    <a:pt x="18024" y="12300"/>
                    <a:pt x="4437" y="21600"/>
                    <a:pt x="1998" y="16500"/>
                  </a:cubicBezTo>
                  <a:cubicBezTo>
                    <a:pt x="-441" y="11100"/>
                    <a:pt x="-615" y="4800"/>
                    <a:pt x="1301" y="4500"/>
                  </a:cubicBezTo>
                  <a:cubicBezTo>
                    <a:pt x="3217" y="4200"/>
                    <a:pt x="19417" y="0"/>
                    <a:pt x="19417" y="0"/>
                  </a:cubicBezTo>
                  <a:close/>
                </a:path>
              </a:pathLst>
            </a:custGeom>
            <a:solidFill>
              <a:srgbClr val="FFFFFF">
                <a:alpha val="100000"/>
              </a:srgbClr>
            </a:solidFill>
            <a:ln w="12700">
              <a:noFill/>
            </a:ln>
          </p:spPr>
          <p:txBody>
            <a:bodyPr/>
            <a:lstStyle/>
            <a:p>
              <a:endParaRPr lang="zh-CN" altLang="en-US"/>
            </a:p>
          </p:txBody>
        </p:sp>
        <p:pic>
          <p:nvPicPr>
            <p:cNvPr id="15429" name="Picture 49" descr="Picture 49"/>
            <p:cNvPicPr>
              <a:picLocks noChangeAspect="1"/>
            </p:cNvPicPr>
            <p:nvPr/>
          </p:nvPicPr>
          <p:blipFill>
            <a:blip r:embed="rId9"/>
            <a:stretch>
              <a:fillRect/>
            </a:stretch>
          </p:blipFill>
          <p:spPr>
            <a:xfrm>
              <a:off x="1445650" y="1886126"/>
              <a:ext cx="1331092" cy="1255602"/>
            </a:xfrm>
            <a:prstGeom prst="rect">
              <a:avLst/>
            </a:prstGeom>
            <a:noFill/>
            <a:ln w="12700">
              <a:noFill/>
            </a:ln>
          </p:spPr>
        </p:pic>
        <p:pic>
          <p:nvPicPr>
            <p:cNvPr id="15430" name="Picture 50" descr="Picture 50"/>
            <p:cNvPicPr>
              <a:picLocks noChangeAspect="1"/>
            </p:cNvPicPr>
            <p:nvPr/>
          </p:nvPicPr>
          <p:blipFill>
            <a:blip r:embed="rId10"/>
            <a:stretch>
              <a:fillRect/>
            </a:stretch>
          </p:blipFill>
          <p:spPr>
            <a:xfrm>
              <a:off x="2535180" y="2417051"/>
              <a:ext cx="226463" cy="188718"/>
            </a:xfrm>
            <a:prstGeom prst="rect">
              <a:avLst/>
            </a:prstGeom>
            <a:noFill/>
            <a:ln w="12700">
              <a:noFill/>
            </a:ln>
          </p:spPr>
        </p:pic>
        <p:pic>
          <p:nvPicPr>
            <p:cNvPr id="15431" name="Picture 51" descr="Picture 51"/>
            <p:cNvPicPr>
              <a:picLocks noChangeAspect="1"/>
            </p:cNvPicPr>
            <p:nvPr/>
          </p:nvPicPr>
          <p:blipFill>
            <a:blip r:embed="rId11"/>
            <a:stretch>
              <a:fillRect/>
            </a:stretch>
          </p:blipFill>
          <p:spPr>
            <a:xfrm>
              <a:off x="1732501" y="2724032"/>
              <a:ext cx="850490" cy="405115"/>
            </a:xfrm>
            <a:prstGeom prst="rect">
              <a:avLst/>
            </a:prstGeom>
            <a:noFill/>
            <a:ln w="12700">
              <a:noFill/>
            </a:ln>
          </p:spPr>
        </p:pic>
        <p:sp>
          <p:nvSpPr>
            <p:cNvPr id="15432" name="Oval 52"/>
            <p:cNvSpPr/>
            <p:nvPr/>
          </p:nvSpPr>
          <p:spPr>
            <a:xfrm>
              <a:off x="2316268" y="2276142"/>
              <a:ext cx="198785" cy="191237"/>
            </a:xfrm>
            <a:prstGeom prst="ellipse">
              <a:avLst/>
            </a:prstGeom>
            <a:solidFill>
              <a:srgbClr val="FFFFFF"/>
            </a:solidFill>
            <a:ln w="12700">
              <a:noFill/>
            </a:ln>
          </p:spPr>
          <p:txBody>
            <a:bodyPr lIns="91439" tIns="91439" rIns="91439" bIns="91439"/>
            <a:lstStyle/>
            <a:p>
              <a:endParaRPr lang="zh-CN" altLang="zh-CN" dirty="0">
                <a:latin typeface="Calibri" panose="020F0502020204030204" pitchFamily="34" charset="0"/>
              </a:endParaRPr>
            </a:p>
          </p:txBody>
        </p:sp>
        <p:sp>
          <p:nvSpPr>
            <p:cNvPr id="15433" name="Freeform 53"/>
            <p:cNvSpPr/>
            <p:nvPr/>
          </p:nvSpPr>
          <p:spPr>
            <a:xfrm>
              <a:off x="2419700" y="2314134"/>
              <a:ext cx="85022" cy="87571"/>
            </a:xfrm>
            <a:custGeom>
              <a:avLst/>
              <a:gdLst/>
              <a:ahLst/>
              <a:cxnLst>
                <a:cxn ang="0">
                  <a:pos x="665351" y="6336"/>
                </a:cxn>
                <a:cxn ang="0">
                  <a:pos x="1489422" y="755834"/>
                </a:cxn>
                <a:cxn ang="0">
                  <a:pos x="830140" y="1620660"/>
                </a:cxn>
                <a:cxn ang="0">
                  <a:pos x="6052" y="871145"/>
                </a:cxn>
                <a:cxn ang="0">
                  <a:pos x="665351" y="6336"/>
                </a:cxn>
              </a:cxnLst>
              <a:rect l="0" t="0" r="0" b="0"/>
              <a:pathLst>
                <a:path w="20273" h="20317">
                  <a:moveTo>
                    <a:pt x="9020" y="79"/>
                  </a:moveTo>
                  <a:cubicBezTo>
                    <a:pt x="14978" y="-641"/>
                    <a:pt x="19447" y="3679"/>
                    <a:pt x="20192" y="9439"/>
                  </a:cubicBezTo>
                  <a:cubicBezTo>
                    <a:pt x="20937" y="15199"/>
                    <a:pt x="16468" y="19519"/>
                    <a:pt x="11254" y="20239"/>
                  </a:cubicBezTo>
                  <a:cubicBezTo>
                    <a:pt x="5296" y="20959"/>
                    <a:pt x="827" y="16639"/>
                    <a:pt x="82" y="10879"/>
                  </a:cubicBezTo>
                  <a:cubicBezTo>
                    <a:pt x="-663" y="5839"/>
                    <a:pt x="3806" y="799"/>
                    <a:pt x="9020" y="79"/>
                  </a:cubicBezTo>
                  <a:close/>
                </a:path>
              </a:pathLst>
            </a:custGeom>
            <a:solidFill>
              <a:srgbClr val="231F20">
                <a:alpha val="100000"/>
              </a:srgbClr>
            </a:solidFill>
            <a:ln w="12700">
              <a:noFill/>
            </a:ln>
          </p:spPr>
          <p:txBody>
            <a:bodyPr/>
            <a:lstStyle/>
            <a:p>
              <a:endParaRPr lang="zh-CN" altLang="en-US"/>
            </a:p>
          </p:txBody>
        </p:sp>
        <p:pic>
          <p:nvPicPr>
            <p:cNvPr id="15434" name="Picture 54" descr="Picture 54"/>
            <p:cNvPicPr>
              <a:picLocks noChangeAspect="1"/>
            </p:cNvPicPr>
            <p:nvPr/>
          </p:nvPicPr>
          <p:blipFill>
            <a:blip r:embed="rId12"/>
            <a:stretch>
              <a:fillRect/>
            </a:stretch>
          </p:blipFill>
          <p:spPr>
            <a:xfrm>
              <a:off x="2208069" y="2170460"/>
              <a:ext cx="377437" cy="188718"/>
            </a:xfrm>
            <a:prstGeom prst="rect">
              <a:avLst/>
            </a:prstGeom>
            <a:noFill/>
            <a:ln w="12700">
              <a:noFill/>
            </a:ln>
          </p:spPr>
        </p:pic>
        <p:sp>
          <p:nvSpPr>
            <p:cNvPr id="15435" name="Freeform 55"/>
            <p:cNvSpPr/>
            <p:nvPr/>
          </p:nvSpPr>
          <p:spPr>
            <a:xfrm>
              <a:off x="2465866" y="2327605"/>
              <a:ext cx="25401" cy="25401"/>
            </a:xfrm>
            <a:custGeom>
              <a:avLst/>
              <a:gdLst/>
              <a:ahLst/>
              <a:cxnLst>
                <a:cxn ang="0">
                  <a:pos x="15055" y="0"/>
                </a:cxn>
                <a:cxn ang="0">
                  <a:pos x="35127" y="15055"/>
                </a:cxn>
                <a:cxn ang="0">
                  <a:pos x="20073" y="35127"/>
                </a:cxn>
                <a:cxn ang="0">
                  <a:pos x="0" y="20073"/>
                </a:cxn>
                <a:cxn ang="0">
                  <a:pos x="15055" y="0"/>
                </a:cxn>
              </a:cxnLst>
              <a:rect l="0" t="0" r="0" b="0"/>
              <a:pathLst>
                <a:path w="21600" h="21600">
                  <a:moveTo>
                    <a:pt x="9257" y="0"/>
                  </a:moveTo>
                  <a:cubicBezTo>
                    <a:pt x="15429" y="0"/>
                    <a:pt x="21600" y="3086"/>
                    <a:pt x="21600" y="9257"/>
                  </a:cubicBezTo>
                  <a:cubicBezTo>
                    <a:pt x="21600" y="15429"/>
                    <a:pt x="18514" y="21600"/>
                    <a:pt x="12343" y="21600"/>
                  </a:cubicBezTo>
                  <a:cubicBezTo>
                    <a:pt x="6171" y="21600"/>
                    <a:pt x="0" y="18514"/>
                    <a:pt x="0" y="12343"/>
                  </a:cubicBezTo>
                  <a:cubicBezTo>
                    <a:pt x="0" y="6171"/>
                    <a:pt x="3086" y="3086"/>
                    <a:pt x="9257" y="0"/>
                  </a:cubicBezTo>
                  <a:close/>
                </a:path>
              </a:pathLst>
            </a:custGeom>
            <a:solidFill>
              <a:srgbClr val="FFFFFF">
                <a:alpha val="100000"/>
              </a:srgbClr>
            </a:solidFill>
            <a:ln w="12700">
              <a:noFill/>
            </a:ln>
          </p:spPr>
          <p:txBody>
            <a:bodyPr/>
            <a:lstStyle/>
            <a:p>
              <a:endParaRPr lang="zh-CN" altLang="en-US"/>
            </a:p>
          </p:txBody>
        </p:sp>
        <p:pic>
          <p:nvPicPr>
            <p:cNvPr id="15436" name="Picture 56" descr="Picture 56"/>
            <p:cNvPicPr>
              <a:picLocks noChangeAspect="1"/>
            </p:cNvPicPr>
            <p:nvPr/>
          </p:nvPicPr>
          <p:blipFill>
            <a:blip r:embed="rId13"/>
            <a:stretch>
              <a:fillRect/>
            </a:stretch>
          </p:blipFill>
          <p:spPr>
            <a:xfrm>
              <a:off x="1392808" y="1649600"/>
              <a:ext cx="1087016" cy="586283"/>
            </a:xfrm>
            <a:prstGeom prst="rect">
              <a:avLst/>
            </a:prstGeom>
            <a:noFill/>
            <a:ln w="12700">
              <a:noFill/>
            </a:ln>
          </p:spPr>
        </p:pic>
        <p:pic>
          <p:nvPicPr>
            <p:cNvPr id="15437" name="Picture 57" descr="Picture 57"/>
            <p:cNvPicPr>
              <a:picLocks noChangeAspect="1"/>
            </p:cNvPicPr>
            <p:nvPr/>
          </p:nvPicPr>
          <p:blipFill>
            <a:blip r:embed="rId14"/>
            <a:stretch>
              <a:fillRect/>
            </a:stretch>
          </p:blipFill>
          <p:spPr>
            <a:xfrm>
              <a:off x="1362614" y="1649600"/>
              <a:ext cx="1265669" cy="1361284"/>
            </a:xfrm>
            <a:prstGeom prst="rect">
              <a:avLst/>
            </a:prstGeom>
            <a:noFill/>
            <a:ln w="12700">
              <a:noFill/>
            </a:ln>
          </p:spPr>
        </p:pic>
        <p:sp>
          <p:nvSpPr>
            <p:cNvPr id="15438" name="Freeform 58"/>
            <p:cNvSpPr/>
            <p:nvPr/>
          </p:nvSpPr>
          <p:spPr>
            <a:xfrm>
              <a:off x="1685169" y="2412443"/>
              <a:ext cx="303487" cy="321517"/>
            </a:xfrm>
            <a:custGeom>
              <a:avLst/>
              <a:gdLst/>
              <a:ahLst/>
              <a:cxnLst>
                <a:cxn ang="0">
                  <a:pos x="54273950" y="11957829"/>
                </a:cxn>
                <a:cxn ang="0">
                  <a:pos x="11572946" y="7525001"/>
                </a:cxn>
                <a:cxn ang="0">
                  <a:pos x="8725608" y="65156797"/>
                </a:cxn>
                <a:cxn ang="0">
                  <a:pos x="42887770" y="89988156"/>
                </a:cxn>
                <a:cxn ang="0">
                  <a:pos x="68507693" y="60723969"/>
                </a:cxn>
                <a:cxn ang="0">
                  <a:pos x="54273950" y="11957829"/>
                </a:cxn>
              </a:cxnLst>
              <a:rect l="0" t="0" r="0" b="0"/>
              <a:pathLst>
                <a:path w="20195" h="19166">
                  <a:moveTo>
                    <a:pt x="15992" y="2533"/>
                  </a:moveTo>
                  <a:cubicBezTo>
                    <a:pt x="14105" y="1406"/>
                    <a:pt x="7813" y="-1975"/>
                    <a:pt x="3410" y="1594"/>
                  </a:cubicBezTo>
                  <a:cubicBezTo>
                    <a:pt x="-1204" y="4975"/>
                    <a:pt x="-785" y="9482"/>
                    <a:pt x="2571" y="13802"/>
                  </a:cubicBezTo>
                  <a:cubicBezTo>
                    <a:pt x="6136" y="17935"/>
                    <a:pt x="8652" y="19625"/>
                    <a:pt x="12637" y="19062"/>
                  </a:cubicBezTo>
                  <a:cubicBezTo>
                    <a:pt x="16831" y="18310"/>
                    <a:pt x="20396" y="17371"/>
                    <a:pt x="20186" y="12863"/>
                  </a:cubicBezTo>
                  <a:cubicBezTo>
                    <a:pt x="20186" y="8168"/>
                    <a:pt x="15992" y="2533"/>
                    <a:pt x="15992" y="2533"/>
                  </a:cubicBezTo>
                  <a:close/>
                </a:path>
              </a:pathLst>
            </a:custGeom>
            <a:solidFill>
              <a:srgbClr val="FBD2C0">
                <a:alpha val="100000"/>
              </a:srgbClr>
            </a:solidFill>
            <a:ln w="12700">
              <a:noFill/>
            </a:ln>
          </p:spPr>
          <p:txBody>
            <a:bodyPr/>
            <a:lstStyle/>
            <a:p>
              <a:endParaRPr lang="zh-CN" altLang="en-US"/>
            </a:p>
          </p:txBody>
        </p:sp>
        <p:pic>
          <p:nvPicPr>
            <p:cNvPr id="15439" name="Picture 59" descr="Picture 59"/>
            <p:cNvPicPr>
              <a:picLocks noChangeAspect="1"/>
            </p:cNvPicPr>
            <p:nvPr/>
          </p:nvPicPr>
          <p:blipFill>
            <a:blip r:embed="rId15"/>
            <a:stretch>
              <a:fillRect/>
            </a:stretch>
          </p:blipFill>
          <p:spPr>
            <a:xfrm>
              <a:off x="1719919" y="2449762"/>
              <a:ext cx="236528" cy="256657"/>
            </a:xfrm>
            <a:prstGeom prst="rect">
              <a:avLst/>
            </a:prstGeom>
            <a:noFill/>
            <a:ln w="12700">
              <a:noFill/>
            </a:ln>
          </p:spPr>
        </p:pic>
        <p:sp>
          <p:nvSpPr>
            <p:cNvPr id="15440" name="Freeform 60"/>
            <p:cNvSpPr/>
            <p:nvPr/>
          </p:nvSpPr>
          <p:spPr>
            <a:xfrm>
              <a:off x="2287707" y="62882"/>
              <a:ext cx="549460" cy="497187"/>
            </a:xfrm>
            <a:custGeom>
              <a:avLst/>
              <a:gdLst/>
              <a:ahLst/>
              <a:cxnLst>
                <a:cxn ang="0">
                  <a:pos x="171846236" y="1920280"/>
                </a:cxn>
                <a:cxn ang="0">
                  <a:pos x="389198681" y="113142103"/>
                </a:cxn>
                <a:cxn ang="0">
                  <a:pos x="328695204" y="231527751"/>
                </a:cxn>
                <a:cxn ang="0">
                  <a:pos x="366797482" y="283556476"/>
                </a:cxn>
                <a:cxn ang="0">
                  <a:pos x="292833929" y="251263155"/>
                </a:cxn>
                <a:cxn ang="0">
                  <a:pos x="218889610" y="270998558"/>
                </a:cxn>
                <a:cxn ang="0">
                  <a:pos x="1537858" y="157979086"/>
                </a:cxn>
                <a:cxn ang="0">
                  <a:pos x="171846236" y="1920280"/>
                </a:cxn>
              </a:cxnLst>
              <a:rect l="0" t="0" r="0" b="0"/>
              <a:pathLst>
                <a:path w="20597" h="20819">
                  <a:moveTo>
                    <a:pt x="9052" y="141"/>
                  </a:moveTo>
                  <a:cubicBezTo>
                    <a:pt x="14717" y="-781"/>
                    <a:pt x="19793" y="2907"/>
                    <a:pt x="20501" y="8307"/>
                  </a:cubicBezTo>
                  <a:cubicBezTo>
                    <a:pt x="20973" y="11599"/>
                    <a:pt x="19675" y="14760"/>
                    <a:pt x="17314" y="16999"/>
                  </a:cubicBezTo>
                  <a:cubicBezTo>
                    <a:pt x="19321" y="20819"/>
                    <a:pt x="19321" y="20819"/>
                    <a:pt x="19321" y="20819"/>
                  </a:cubicBezTo>
                  <a:cubicBezTo>
                    <a:pt x="15425" y="18448"/>
                    <a:pt x="15425" y="18448"/>
                    <a:pt x="15425" y="18448"/>
                  </a:cubicBezTo>
                  <a:cubicBezTo>
                    <a:pt x="14245" y="19107"/>
                    <a:pt x="12947" y="19634"/>
                    <a:pt x="11530" y="19897"/>
                  </a:cubicBezTo>
                  <a:cubicBezTo>
                    <a:pt x="5865" y="20819"/>
                    <a:pt x="671" y="17131"/>
                    <a:pt x="81" y="11599"/>
                  </a:cubicBezTo>
                  <a:cubicBezTo>
                    <a:pt x="-627" y="6199"/>
                    <a:pt x="3386" y="1063"/>
                    <a:pt x="9052" y="141"/>
                  </a:cubicBezTo>
                  <a:close/>
                </a:path>
              </a:pathLst>
            </a:custGeom>
            <a:solidFill>
              <a:srgbClr val="2CABE1">
                <a:alpha val="100000"/>
              </a:srgbClr>
            </a:solidFill>
            <a:ln w="12700">
              <a:noFill/>
            </a:ln>
          </p:spPr>
          <p:txBody>
            <a:bodyPr/>
            <a:lstStyle/>
            <a:p>
              <a:endParaRPr lang="zh-CN" altLang="en-US"/>
            </a:p>
          </p:txBody>
        </p:sp>
        <p:sp>
          <p:nvSpPr>
            <p:cNvPr id="15441" name="Freeform 61"/>
            <p:cNvSpPr/>
            <p:nvPr/>
          </p:nvSpPr>
          <p:spPr>
            <a:xfrm>
              <a:off x="2056177" y="0"/>
              <a:ext cx="547863" cy="557552"/>
            </a:xfrm>
            <a:custGeom>
              <a:avLst/>
              <a:gdLst/>
              <a:ahLst/>
              <a:cxnLst>
                <a:cxn ang="0">
                  <a:pos x="174487140" y="2391925"/>
                </a:cxn>
                <a:cxn ang="0">
                  <a:pos x="1578655" y="199592625"/>
                </a:cxn>
                <a:cxn ang="0">
                  <a:pos x="101683550" y="322845177"/>
                </a:cxn>
                <a:cxn ang="0">
                  <a:pos x="83482680" y="396792605"/>
                </a:cxn>
                <a:cxn ang="0">
                  <a:pos x="144906144" y="336286475"/>
                </a:cxn>
                <a:cxn ang="0">
                  <a:pos x="222269706" y="338526820"/>
                </a:cxn>
                <a:cxn ang="0">
                  <a:pos x="395178192" y="143566465"/>
                </a:cxn>
                <a:cxn ang="0">
                  <a:pos x="174487140" y="2391925"/>
                </a:cxn>
              </a:cxnLst>
              <a:rect l="0" t="0" r="0" b="0"/>
              <a:pathLst>
                <a:path w="20359" h="20900">
                  <a:moveTo>
                    <a:pt x="8954" y="126"/>
                  </a:moveTo>
                  <a:cubicBezTo>
                    <a:pt x="3350" y="952"/>
                    <a:pt x="-620" y="5556"/>
                    <a:pt x="81" y="10513"/>
                  </a:cubicBezTo>
                  <a:cubicBezTo>
                    <a:pt x="431" y="13346"/>
                    <a:pt x="2416" y="15825"/>
                    <a:pt x="5218" y="17005"/>
                  </a:cubicBezTo>
                  <a:cubicBezTo>
                    <a:pt x="4284" y="20900"/>
                    <a:pt x="4284" y="20900"/>
                    <a:pt x="4284" y="20900"/>
                  </a:cubicBezTo>
                  <a:cubicBezTo>
                    <a:pt x="7436" y="17713"/>
                    <a:pt x="7436" y="17713"/>
                    <a:pt x="7436" y="17713"/>
                  </a:cubicBezTo>
                  <a:cubicBezTo>
                    <a:pt x="8721" y="17949"/>
                    <a:pt x="10005" y="18067"/>
                    <a:pt x="11406" y="17831"/>
                  </a:cubicBezTo>
                  <a:cubicBezTo>
                    <a:pt x="17010" y="17005"/>
                    <a:pt x="20980" y="12402"/>
                    <a:pt x="20279" y="7562"/>
                  </a:cubicBezTo>
                  <a:cubicBezTo>
                    <a:pt x="19579" y="2605"/>
                    <a:pt x="14558" y="-700"/>
                    <a:pt x="8954" y="126"/>
                  </a:cubicBezTo>
                  <a:close/>
                </a:path>
              </a:pathLst>
            </a:custGeom>
            <a:solidFill>
              <a:srgbClr val="FBB041">
                <a:alpha val="100000"/>
              </a:srgbClr>
            </a:solidFill>
            <a:ln w="12700">
              <a:noFill/>
            </a:ln>
          </p:spPr>
          <p:txBody>
            <a:bodyPr/>
            <a:lstStyle/>
            <a:p>
              <a:endParaRPr lang="zh-CN" altLang="en-US"/>
            </a:p>
          </p:txBody>
        </p:sp>
        <p:sp>
          <p:nvSpPr>
            <p:cNvPr id="15442" name="Freeform 62"/>
            <p:cNvSpPr/>
            <p:nvPr/>
          </p:nvSpPr>
          <p:spPr>
            <a:xfrm>
              <a:off x="2173135" y="223162"/>
              <a:ext cx="74981" cy="77467"/>
            </a:xfrm>
            <a:custGeom>
              <a:avLst/>
              <a:gdLst/>
              <a:ahLst/>
              <a:cxnLst>
                <a:cxn ang="0">
                  <a:pos x="587598" y="1138858"/>
                </a:cxn>
                <a:cxn ang="0">
                  <a:pos x="1035192" y="478038"/>
                </a:cxn>
                <a:cxn ang="0">
                  <a:pos x="453330" y="6074"/>
                </a:cxn>
                <a:cxn ang="0">
                  <a:pos x="5752" y="666894"/>
                </a:cxn>
                <a:cxn ang="0">
                  <a:pos x="587598" y="1138858"/>
                </a:cxn>
              </a:cxnLst>
              <a:rect l="0" t="0" r="0" b="0"/>
              <a:pathLst>
                <a:path w="20114" h="20151">
                  <a:moveTo>
                    <a:pt x="11343" y="20045"/>
                  </a:moveTo>
                  <a:cubicBezTo>
                    <a:pt x="17391" y="19214"/>
                    <a:pt x="20847" y="14230"/>
                    <a:pt x="19983" y="8414"/>
                  </a:cubicBezTo>
                  <a:cubicBezTo>
                    <a:pt x="19983" y="3430"/>
                    <a:pt x="13935" y="-724"/>
                    <a:pt x="8751" y="107"/>
                  </a:cubicBezTo>
                  <a:cubicBezTo>
                    <a:pt x="3567" y="938"/>
                    <a:pt x="-753" y="5922"/>
                    <a:pt x="111" y="11738"/>
                  </a:cubicBezTo>
                  <a:cubicBezTo>
                    <a:pt x="975" y="16722"/>
                    <a:pt x="6159" y="20876"/>
                    <a:pt x="11343" y="20045"/>
                  </a:cubicBezTo>
                  <a:close/>
                </a:path>
              </a:pathLst>
            </a:custGeom>
            <a:solidFill>
              <a:srgbClr val="FFFFFF">
                <a:alpha val="100000"/>
              </a:srgbClr>
            </a:solidFill>
            <a:ln w="12700">
              <a:noFill/>
            </a:ln>
          </p:spPr>
          <p:txBody>
            <a:bodyPr/>
            <a:lstStyle/>
            <a:p>
              <a:endParaRPr lang="zh-CN" altLang="en-US"/>
            </a:p>
          </p:txBody>
        </p:sp>
        <p:sp>
          <p:nvSpPr>
            <p:cNvPr id="15443" name="Freeform 63"/>
            <p:cNvSpPr/>
            <p:nvPr/>
          </p:nvSpPr>
          <p:spPr>
            <a:xfrm>
              <a:off x="2293827" y="208000"/>
              <a:ext cx="72639" cy="72638"/>
            </a:xfrm>
            <a:custGeom>
              <a:avLst/>
              <a:gdLst/>
              <a:ahLst/>
              <a:cxnLst>
                <a:cxn ang="0">
                  <a:pos x="534251" y="941149"/>
                </a:cxn>
                <a:cxn ang="0">
                  <a:pos x="941187" y="412152"/>
                </a:cxn>
                <a:cxn ang="0">
                  <a:pos x="412165" y="5229"/>
                </a:cxn>
                <a:cxn ang="0">
                  <a:pos x="5229" y="534222"/>
                </a:cxn>
                <a:cxn ang="0">
                  <a:pos x="534251" y="941149"/>
                </a:cxn>
              </a:cxnLst>
              <a:rect l="0" t="0" r="0" b="0"/>
              <a:pathLst>
                <a:path w="20114" h="20114">
                  <a:moveTo>
                    <a:pt x="11343" y="19983"/>
                  </a:moveTo>
                  <a:cubicBezTo>
                    <a:pt x="17391" y="19983"/>
                    <a:pt x="20847" y="13935"/>
                    <a:pt x="19983" y="8751"/>
                  </a:cubicBezTo>
                  <a:cubicBezTo>
                    <a:pt x="19983" y="3567"/>
                    <a:pt x="13935" y="-753"/>
                    <a:pt x="8751" y="111"/>
                  </a:cubicBezTo>
                  <a:cubicBezTo>
                    <a:pt x="3567" y="975"/>
                    <a:pt x="-753" y="6159"/>
                    <a:pt x="111" y="11343"/>
                  </a:cubicBezTo>
                  <a:cubicBezTo>
                    <a:pt x="975" y="17391"/>
                    <a:pt x="6159" y="20847"/>
                    <a:pt x="11343" y="19983"/>
                  </a:cubicBezTo>
                  <a:close/>
                </a:path>
              </a:pathLst>
            </a:custGeom>
            <a:solidFill>
              <a:srgbClr val="FFFFFF">
                <a:alpha val="100000"/>
              </a:srgbClr>
            </a:solidFill>
            <a:ln w="12700">
              <a:noFill/>
            </a:ln>
          </p:spPr>
          <p:txBody>
            <a:bodyPr/>
            <a:lstStyle/>
            <a:p>
              <a:endParaRPr lang="zh-CN" altLang="en-US"/>
            </a:p>
          </p:txBody>
        </p:sp>
        <p:sp>
          <p:nvSpPr>
            <p:cNvPr id="15444" name="Freeform 64"/>
            <p:cNvSpPr/>
            <p:nvPr/>
          </p:nvSpPr>
          <p:spPr>
            <a:xfrm>
              <a:off x="2414606" y="190182"/>
              <a:ext cx="72639" cy="75283"/>
            </a:xfrm>
            <a:custGeom>
              <a:avLst/>
              <a:gdLst/>
              <a:ahLst/>
              <a:cxnLst>
                <a:cxn ang="0">
                  <a:pos x="534251" y="976527"/>
                </a:cxn>
                <a:cxn ang="0">
                  <a:pos x="941187" y="447578"/>
                </a:cxn>
                <a:cxn ang="0">
                  <a:pos x="412165" y="0"/>
                </a:cxn>
                <a:cxn ang="0">
                  <a:pos x="5229" y="569637"/>
                </a:cxn>
                <a:cxn ang="0">
                  <a:pos x="534251" y="976527"/>
                </a:cxn>
              </a:cxnLst>
              <a:rect l="0" t="0" r="0" b="0"/>
              <a:pathLst>
                <a:path w="20114" h="20847">
                  <a:moveTo>
                    <a:pt x="11343" y="20736"/>
                  </a:moveTo>
                  <a:cubicBezTo>
                    <a:pt x="17391" y="19872"/>
                    <a:pt x="20847" y="14688"/>
                    <a:pt x="19983" y="9504"/>
                  </a:cubicBezTo>
                  <a:cubicBezTo>
                    <a:pt x="19983" y="3456"/>
                    <a:pt x="13935" y="0"/>
                    <a:pt x="8751" y="0"/>
                  </a:cubicBezTo>
                  <a:cubicBezTo>
                    <a:pt x="3567" y="864"/>
                    <a:pt x="-753" y="6048"/>
                    <a:pt x="111" y="12096"/>
                  </a:cubicBezTo>
                  <a:cubicBezTo>
                    <a:pt x="975" y="17280"/>
                    <a:pt x="6159" y="21600"/>
                    <a:pt x="11343" y="20736"/>
                  </a:cubicBezTo>
                  <a:close/>
                </a:path>
              </a:pathLst>
            </a:custGeom>
            <a:solidFill>
              <a:srgbClr val="FFFFFF">
                <a:alpha val="100000"/>
              </a:srgbClr>
            </a:solidFill>
            <a:ln w="12700">
              <a:noFill/>
            </a:ln>
          </p:spPr>
          <p:txBody>
            <a:bodyPr/>
            <a:lstStyle/>
            <a:p>
              <a:endParaRPr lang="zh-CN" altLang="en-US"/>
            </a:p>
          </p:txBody>
        </p:sp>
        <p:sp>
          <p:nvSpPr>
            <p:cNvPr id="15445" name="Freeform 65"/>
            <p:cNvSpPr/>
            <p:nvPr/>
          </p:nvSpPr>
          <p:spPr>
            <a:xfrm>
              <a:off x="902143" y="1221840"/>
              <a:ext cx="613963" cy="442858"/>
            </a:xfrm>
            <a:custGeom>
              <a:avLst/>
              <a:gdLst/>
              <a:ahLst/>
              <a:cxnLst>
                <a:cxn ang="0">
                  <a:pos x="298842568" y="186159830"/>
                </a:cxn>
                <a:cxn ang="0">
                  <a:pos x="0" y="127984937"/>
                </a:cxn>
                <a:cxn ang="0">
                  <a:pos x="199220818" y="0"/>
                </a:cxn>
                <a:cxn ang="0">
                  <a:pos x="496042736" y="57114740"/>
                </a:cxn>
                <a:cxn ang="0">
                  <a:pos x="298842568" y="186159830"/>
                </a:cxn>
              </a:cxnLst>
              <a:rect l="0" t="0" r="0" b="0"/>
              <a:pathLst>
                <a:path w="21600" h="21600">
                  <a:moveTo>
                    <a:pt x="13013" y="21600"/>
                  </a:moveTo>
                  <a:lnTo>
                    <a:pt x="0" y="14850"/>
                  </a:lnTo>
                  <a:lnTo>
                    <a:pt x="8675" y="0"/>
                  </a:lnTo>
                  <a:lnTo>
                    <a:pt x="21600" y="6627"/>
                  </a:lnTo>
                  <a:lnTo>
                    <a:pt x="13013" y="21600"/>
                  </a:lnTo>
                  <a:close/>
                </a:path>
              </a:pathLst>
            </a:custGeom>
            <a:solidFill>
              <a:srgbClr val="D89628">
                <a:alpha val="100000"/>
              </a:srgbClr>
            </a:solidFill>
            <a:ln w="12700">
              <a:noFill/>
            </a:ln>
          </p:spPr>
          <p:txBody>
            <a:bodyPr/>
            <a:lstStyle/>
            <a:p>
              <a:endParaRPr lang="zh-CN" altLang="en-US"/>
            </a:p>
          </p:txBody>
        </p:sp>
        <p:sp>
          <p:nvSpPr>
            <p:cNvPr id="15446" name="Freeform 66"/>
            <p:cNvSpPr/>
            <p:nvPr/>
          </p:nvSpPr>
          <p:spPr>
            <a:xfrm>
              <a:off x="934853" y="1196677"/>
              <a:ext cx="598866" cy="671836"/>
            </a:xfrm>
            <a:custGeom>
              <a:avLst/>
              <a:gdLst/>
              <a:ahLst/>
              <a:cxnLst>
                <a:cxn ang="0">
                  <a:pos x="460342915" y="530675356"/>
                </a:cxn>
                <a:cxn ang="0">
                  <a:pos x="116044677" y="649953524"/>
                </a:cxn>
                <a:cxn ang="0">
                  <a:pos x="0" y="121716093"/>
                </a:cxn>
                <a:cxn ang="0">
                  <a:pos x="342358828" y="0"/>
                </a:cxn>
                <a:cxn ang="0">
                  <a:pos x="460342915" y="530675356"/>
                </a:cxn>
              </a:cxnLst>
              <a:rect l="0" t="0" r="0" b="0"/>
              <a:pathLst>
                <a:path w="21600" h="21600">
                  <a:moveTo>
                    <a:pt x="21600" y="17636"/>
                  </a:moveTo>
                  <a:lnTo>
                    <a:pt x="5445" y="21600"/>
                  </a:lnTo>
                  <a:lnTo>
                    <a:pt x="0" y="4045"/>
                  </a:lnTo>
                  <a:lnTo>
                    <a:pt x="16064" y="0"/>
                  </a:lnTo>
                  <a:lnTo>
                    <a:pt x="21600" y="17636"/>
                  </a:lnTo>
                  <a:close/>
                </a:path>
              </a:pathLst>
            </a:custGeom>
            <a:solidFill>
              <a:srgbClr val="D4D4D2">
                <a:alpha val="100000"/>
              </a:srgbClr>
            </a:solidFill>
            <a:ln w="12700">
              <a:noFill/>
            </a:ln>
          </p:spPr>
          <p:txBody>
            <a:bodyPr/>
            <a:lstStyle/>
            <a:p>
              <a:endParaRPr lang="zh-CN" altLang="en-US"/>
            </a:p>
          </p:txBody>
        </p:sp>
        <p:sp>
          <p:nvSpPr>
            <p:cNvPr id="15447" name="Freeform 67"/>
            <p:cNvSpPr/>
            <p:nvPr/>
          </p:nvSpPr>
          <p:spPr>
            <a:xfrm>
              <a:off x="1038020" y="1342619"/>
              <a:ext cx="317047" cy="108198"/>
            </a:xfrm>
            <a:custGeom>
              <a:avLst/>
              <a:gdLst/>
              <a:ahLst/>
              <a:cxnLst>
                <a:cxn ang="0">
                  <a:pos x="68306719" y="631335"/>
                </a:cxn>
                <a:cxn ang="0">
                  <a:pos x="1625541" y="2714878"/>
                </a:cxn>
                <a:cxn ang="0">
                  <a:pos x="0" y="2083543"/>
                </a:cxn>
                <a:cxn ang="0">
                  <a:pos x="67221949" y="0"/>
                </a:cxn>
                <a:cxn ang="0">
                  <a:pos x="68306719" y="631335"/>
                </a:cxn>
              </a:cxnLst>
              <a:rect l="0" t="0" r="0" b="0"/>
              <a:pathLst>
                <a:path w="21600" h="21600">
                  <a:moveTo>
                    <a:pt x="21600" y="5023"/>
                  </a:moveTo>
                  <a:lnTo>
                    <a:pt x="514" y="21600"/>
                  </a:lnTo>
                  <a:lnTo>
                    <a:pt x="0" y="16577"/>
                  </a:lnTo>
                  <a:lnTo>
                    <a:pt x="21257" y="0"/>
                  </a:lnTo>
                  <a:lnTo>
                    <a:pt x="21600" y="5023"/>
                  </a:lnTo>
                  <a:close/>
                </a:path>
              </a:pathLst>
            </a:custGeom>
            <a:solidFill>
              <a:srgbClr val="A99565">
                <a:alpha val="100000"/>
              </a:srgbClr>
            </a:solidFill>
            <a:ln w="12700">
              <a:noFill/>
            </a:ln>
          </p:spPr>
          <p:txBody>
            <a:bodyPr/>
            <a:lstStyle/>
            <a:p>
              <a:endParaRPr lang="zh-CN" altLang="en-US"/>
            </a:p>
          </p:txBody>
        </p:sp>
        <p:sp>
          <p:nvSpPr>
            <p:cNvPr id="15448" name="Freeform 68"/>
            <p:cNvSpPr/>
            <p:nvPr/>
          </p:nvSpPr>
          <p:spPr>
            <a:xfrm>
              <a:off x="1050600" y="1387911"/>
              <a:ext cx="317047" cy="110716"/>
            </a:xfrm>
            <a:custGeom>
              <a:avLst/>
              <a:gdLst/>
              <a:ahLst/>
              <a:cxnLst>
                <a:cxn ang="0">
                  <a:pos x="68306719" y="661087"/>
                </a:cxn>
                <a:cxn ang="0">
                  <a:pos x="2169335" y="2908868"/>
                </a:cxn>
                <a:cxn ang="0">
                  <a:pos x="0" y="2247781"/>
                </a:cxn>
                <a:cxn ang="0">
                  <a:pos x="67221949" y="0"/>
                </a:cxn>
                <a:cxn ang="0">
                  <a:pos x="68306719" y="661087"/>
                </a:cxn>
              </a:cxnLst>
              <a:rect l="0" t="0" r="0" b="0"/>
              <a:pathLst>
                <a:path w="21600" h="21600">
                  <a:moveTo>
                    <a:pt x="21600" y="4909"/>
                  </a:moveTo>
                  <a:lnTo>
                    <a:pt x="686" y="21600"/>
                  </a:lnTo>
                  <a:lnTo>
                    <a:pt x="0" y="16691"/>
                  </a:lnTo>
                  <a:lnTo>
                    <a:pt x="21257" y="0"/>
                  </a:lnTo>
                  <a:lnTo>
                    <a:pt x="21600" y="4909"/>
                  </a:lnTo>
                  <a:close/>
                </a:path>
              </a:pathLst>
            </a:custGeom>
            <a:solidFill>
              <a:srgbClr val="A99565">
                <a:alpha val="100000"/>
              </a:srgbClr>
            </a:solidFill>
            <a:ln w="12700">
              <a:noFill/>
            </a:ln>
          </p:spPr>
          <p:txBody>
            <a:bodyPr/>
            <a:lstStyle/>
            <a:p>
              <a:endParaRPr lang="zh-CN" altLang="en-US"/>
            </a:p>
          </p:txBody>
        </p:sp>
        <p:sp>
          <p:nvSpPr>
            <p:cNvPr id="15449" name="Freeform 69"/>
            <p:cNvSpPr/>
            <p:nvPr/>
          </p:nvSpPr>
          <p:spPr>
            <a:xfrm>
              <a:off x="1065698" y="1435719"/>
              <a:ext cx="314531" cy="113231"/>
            </a:xfrm>
            <a:custGeom>
              <a:avLst/>
              <a:gdLst/>
              <a:ahLst/>
              <a:cxnLst>
                <a:cxn ang="0">
                  <a:pos x="66693401" y="691464"/>
                </a:cxn>
                <a:cxn ang="0">
                  <a:pos x="1599419" y="3111635"/>
                </a:cxn>
                <a:cxn ang="0">
                  <a:pos x="0" y="2351006"/>
                </a:cxn>
                <a:cxn ang="0">
                  <a:pos x="65625146" y="0"/>
                </a:cxn>
                <a:cxn ang="0">
                  <a:pos x="66693401" y="691464"/>
                </a:cxn>
              </a:cxnLst>
              <a:rect l="0" t="0" r="0" b="0"/>
              <a:pathLst>
                <a:path w="21600" h="21600">
                  <a:moveTo>
                    <a:pt x="21600" y="4800"/>
                  </a:moveTo>
                  <a:lnTo>
                    <a:pt x="518" y="21600"/>
                  </a:lnTo>
                  <a:lnTo>
                    <a:pt x="0" y="16320"/>
                  </a:lnTo>
                  <a:lnTo>
                    <a:pt x="21254" y="0"/>
                  </a:lnTo>
                  <a:lnTo>
                    <a:pt x="21600" y="4800"/>
                  </a:lnTo>
                  <a:close/>
                </a:path>
              </a:pathLst>
            </a:custGeom>
            <a:solidFill>
              <a:srgbClr val="A99565">
                <a:alpha val="100000"/>
              </a:srgbClr>
            </a:solidFill>
            <a:ln w="12700">
              <a:noFill/>
            </a:ln>
          </p:spPr>
          <p:txBody>
            <a:bodyPr/>
            <a:lstStyle/>
            <a:p>
              <a:endParaRPr lang="zh-CN" altLang="en-US"/>
            </a:p>
          </p:txBody>
        </p:sp>
        <p:sp>
          <p:nvSpPr>
            <p:cNvPr id="15450" name="Freeform 70"/>
            <p:cNvSpPr/>
            <p:nvPr/>
          </p:nvSpPr>
          <p:spPr>
            <a:xfrm>
              <a:off x="1078280" y="1486044"/>
              <a:ext cx="314531" cy="110715"/>
            </a:xfrm>
            <a:custGeom>
              <a:avLst/>
              <a:gdLst/>
              <a:ahLst/>
              <a:cxnLst>
                <a:cxn ang="0">
                  <a:pos x="66693401" y="661076"/>
                </a:cxn>
                <a:cxn ang="0">
                  <a:pos x="1599419" y="2908785"/>
                </a:cxn>
                <a:cxn ang="0">
                  <a:pos x="0" y="2247714"/>
                </a:cxn>
                <a:cxn ang="0">
                  <a:pos x="65625146" y="0"/>
                </a:cxn>
                <a:cxn ang="0">
                  <a:pos x="66693401" y="661076"/>
                </a:cxn>
              </a:cxnLst>
              <a:rect l="0" t="0" r="0" b="0"/>
              <a:pathLst>
                <a:path w="21600" h="21600">
                  <a:moveTo>
                    <a:pt x="21600" y="4909"/>
                  </a:moveTo>
                  <a:lnTo>
                    <a:pt x="518" y="21600"/>
                  </a:lnTo>
                  <a:lnTo>
                    <a:pt x="0" y="16691"/>
                  </a:lnTo>
                  <a:lnTo>
                    <a:pt x="21254" y="0"/>
                  </a:lnTo>
                  <a:lnTo>
                    <a:pt x="21600" y="4909"/>
                  </a:lnTo>
                  <a:close/>
                </a:path>
              </a:pathLst>
            </a:custGeom>
            <a:solidFill>
              <a:srgbClr val="A99565">
                <a:alpha val="100000"/>
              </a:srgbClr>
            </a:solidFill>
            <a:ln w="12700">
              <a:noFill/>
            </a:ln>
          </p:spPr>
          <p:txBody>
            <a:bodyPr/>
            <a:lstStyle/>
            <a:p>
              <a:endParaRPr lang="zh-CN" altLang="en-US"/>
            </a:p>
          </p:txBody>
        </p:sp>
        <p:sp>
          <p:nvSpPr>
            <p:cNvPr id="15451" name="Freeform 71"/>
            <p:cNvSpPr/>
            <p:nvPr/>
          </p:nvSpPr>
          <p:spPr>
            <a:xfrm>
              <a:off x="1090860" y="1533853"/>
              <a:ext cx="319564" cy="110715"/>
            </a:xfrm>
            <a:custGeom>
              <a:avLst/>
              <a:gdLst/>
              <a:ahLst/>
              <a:cxnLst>
                <a:cxn ang="0">
                  <a:pos x="69946509" y="661076"/>
                </a:cxn>
                <a:cxn ang="0">
                  <a:pos x="1651451" y="2908785"/>
                </a:cxn>
                <a:cxn ang="0">
                  <a:pos x="0" y="2247714"/>
                </a:cxn>
                <a:cxn ang="0">
                  <a:pos x="67744565" y="0"/>
                </a:cxn>
                <a:cxn ang="0">
                  <a:pos x="69946509" y="661076"/>
                </a:cxn>
              </a:cxnLst>
              <a:rect l="0" t="0" r="0" b="0"/>
              <a:pathLst>
                <a:path w="21600" h="21600">
                  <a:moveTo>
                    <a:pt x="21600" y="4909"/>
                  </a:moveTo>
                  <a:lnTo>
                    <a:pt x="510" y="21600"/>
                  </a:lnTo>
                  <a:lnTo>
                    <a:pt x="0" y="16691"/>
                  </a:lnTo>
                  <a:lnTo>
                    <a:pt x="20920" y="0"/>
                  </a:lnTo>
                  <a:lnTo>
                    <a:pt x="21600" y="4909"/>
                  </a:lnTo>
                  <a:close/>
                </a:path>
              </a:pathLst>
            </a:custGeom>
            <a:solidFill>
              <a:srgbClr val="A99565">
                <a:alpha val="100000"/>
              </a:srgbClr>
            </a:solidFill>
            <a:ln w="12700">
              <a:noFill/>
            </a:ln>
          </p:spPr>
          <p:txBody>
            <a:bodyPr/>
            <a:lstStyle/>
            <a:p>
              <a:endParaRPr lang="zh-CN" altLang="en-US"/>
            </a:p>
          </p:txBody>
        </p:sp>
        <p:sp>
          <p:nvSpPr>
            <p:cNvPr id="15452" name="Freeform 72"/>
            <p:cNvSpPr/>
            <p:nvPr/>
          </p:nvSpPr>
          <p:spPr>
            <a:xfrm>
              <a:off x="1103442" y="1581661"/>
              <a:ext cx="319564" cy="108198"/>
            </a:xfrm>
            <a:custGeom>
              <a:avLst/>
              <a:gdLst/>
              <a:ahLst/>
              <a:cxnLst>
                <a:cxn ang="0">
                  <a:pos x="69946509" y="631335"/>
                </a:cxn>
                <a:cxn ang="0">
                  <a:pos x="1651451" y="2714878"/>
                </a:cxn>
                <a:cxn ang="0">
                  <a:pos x="0" y="2083543"/>
                </a:cxn>
                <a:cxn ang="0">
                  <a:pos x="68295058" y="0"/>
                </a:cxn>
                <a:cxn ang="0">
                  <a:pos x="69946509" y="631335"/>
                </a:cxn>
              </a:cxnLst>
              <a:rect l="0" t="0" r="0" b="0"/>
              <a:pathLst>
                <a:path w="21600" h="21600">
                  <a:moveTo>
                    <a:pt x="21600" y="5023"/>
                  </a:moveTo>
                  <a:lnTo>
                    <a:pt x="510" y="21600"/>
                  </a:lnTo>
                  <a:lnTo>
                    <a:pt x="0" y="16577"/>
                  </a:lnTo>
                  <a:lnTo>
                    <a:pt x="21090" y="0"/>
                  </a:lnTo>
                  <a:lnTo>
                    <a:pt x="21600" y="5023"/>
                  </a:lnTo>
                  <a:close/>
                </a:path>
              </a:pathLst>
            </a:custGeom>
            <a:solidFill>
              <a:srgbClr val="FFDD94">
                <a:alpha val="100000"/>
              </a:srgbClr>
            </a:solidFill>
            <a:ln w="12700">
              <a:noFill/>
            </a:ln>
          </p:spPr>
          <p:txBody>
            <a:bodyPr/>
            <a:lstStyle/>
            <a:p>
              <a:endParaRPr lang="zh-CN" altLang="en-US"/>
            </a:p>
          </p:txBody>
        </p:sp>
        <p:sp>
          <p:nvSpPr>
            <p:cNvPr id="15453" name="Freeform 73"/>
            <p:cNvSpPr/>
            <p:nvPr/>
          </p:nvSpPr>
          <p:spPr>
            <a:xfrm>
              <a:off x="902143" y="1357716"/>
              <a:ext cx="714612" cy="530927"/>
            </a:xfrm>
            <a:custGeom>
              <a:avLst/>
              <a:gdLst/>
              <a:ahLst/>
              <a:cxnLst>
                <a:cxn ang="0">
                  <a:pos x="404847648" y="185468778"/>
                </a:cxn>
                <a:cxn ang="0">
                  <a:pos x="0" y="101860139"/>
                </a:cxn>
                <a:cxn ang="0">
                  <a:pos x="110155984" y="320772353"/>
                </a:cxn>
                <a:cxn ang="0">
                  <a:pos x="782174065" y="218912214"/>
                </a:cxn>
                <a:cxn ang="0">
                  <a:pos x="672018081" y="0"/>
                </a:cxn>
                <a:cxn ang="0">
                  <a:pos x="404847648" y="185468778"/>
                </a:cxn>
              </a:cxnLst>
              <a:rect l="0" t="0" r="0" b="0"/>
              <a:pathLst>
                <a:path w="21600" h="21600">
                  <a:moveTo>
                    <a:pt x="11180" y="12489"/>
                  </a:moveTo>
                  <a:lnTo>
                    <a:pt x="0" y="6859"/>
                  </a:lnTo>
                  <a:lnTo>
                    <a:pt x="3042" y="21600"/>
                  </a:lnTo>
                  <a:lnTo>
                    <a:pt x="21600" y="14741"/>
                  </a:lnTo>
                  <a:lnTo>
                    <a:pt x="18558" y="0"/>
                  </a:lnTo>
                  <a:lnTo>
                    <a:pt x="11180" y="12489"/>
                  </a:lnTo>
                  <a:close/>
                </a:path>
              </a:pathLst>
            </a:custGeom>
            <a:solidFill>
              <a:srgbClr val="FAAC1B">
                <a:alpha val="100000"/>
              </a:srgbClr>
            </a:solidFill>
            <a:ln w="12700">
              <a:noFill/>
            </a:ln>
          </p:spPr>
          <p:txBody>
            <a:bodyPr/>
            <a:lstStyle/>
            <a:p>
              <a:endParaRPr lang="zh-CN" altLang="en-US"/>
            </a:p>
          </p:txBody>
        </p:sp>
        <p:sp>
          <p:nvSpPr>
            <p:cNvPr id="15454" name="Freeform 74"/>
            <p:cNvSpPr/>
            <p:nvPr/>
          </p:nvSpPr>
          <p:spPr>
            <a:xfrm>
              <a:off x="1002792" y="1609340"/>
              <a:ext cx="613963" cy="279303"/>
            </a:xfrm>
            <a:custGeom>
              <a:avLst/>
              <a:gdLst/>
              <a:ahLst/>
              <a:cxnLst>
                <a:cxn ang="0">
                  <a:pos x="162637491" y="5048350"/>
                </a:cxn>
                <a:cxn ang="0">
                  <a:pos x="0" y="46700263"/>
                </a:cxn>
                <a:cxn ang="0">
                  <a:pos x="496042736" y="18511530"/>
                </a:cxn>
                <a:cxn ang="0">
                  <a:pos x="252086500" y="0"/>
                </a:cxn>
                <a:cxn ang="0">
                  <a:pos x="162637491" y="5048350"/>
                </a:cxn>
              </a:cxnLst>
              <a:rect l="0" t="0" r="0" b="0"/>
              <a:pathLst>
                <a:path w="21600" h="21600">
                  <a:moveTo>
                    <a:pt x="7082" y="2335"/>
                  </a:moveTo>
                  <a:lnTo>
                    <a:pt x="0" y="21600"/>
                  </a:lnTo>
                  <a:lnTo>
                    <a:pt x="21600" y="8562"/>
                  </a:lnTo>
                  <a:lnTo>
                    <a:pt x="10977" y="0"/>
                  </a:lnTo>
                  <a:lnTo>
                    <a:pt x="7082" y="2335"/>
                  </a:lnTo>
                  <a:close/>
                </a:path>
              </a:pathLst>
            </a:custGeom>
            <a:solidFill>
              <a:srgbClr val="FFCC65">
                <a:alpha val="100000"/>
              </a:srgbClr>
            </a:solidFill>
            <a:ln w="12700">
              <a:noFill/>
            </a:ln>
          </p:spPr>
          <p:txBody>
            <a:bodyPr/>
            <a:lstStyle/>
            <a:p>
              <a:endParaRPr lang="zh-CN" altLang="en-US"/>
            </a:p>
          </p:txBody>
        </p:sp>
        <p:sp>
          <p:nvSpPr>
            <p:cNvPr id="15455" name="Freeform 75"/>
            <p:cNvSpPr/>
            <p:nvPr/>
          </p:nvSpPr>
          <p:spPr>
            <a:xfrm>
              <a:off x="572515" y="2135233"/>
              <a:ext cx="496464" cy="415179"/>
            </a:xfrm>
            <a:custGeom>
              <a:avLst/>
              <a:gdLst/>
              <a:ahLst/>
              <a:cxnLst>
                <a:cxn ang="0">
                  <a:pos x="221449885" y="1164519"/>
                </a:cxn>
                <a:cxn ang="0">
                  <a:pos x="219768702" y="0"/>
                </a:cxn>
                <a:cxn ang="0">
                  <a:pos x="219768702" y="0"/>
                </a:cxn>
                <a:cxn ang="0">
                  <a:pos x="219768702" y="0"/>
                </a:cxn>
                <a:cxn ang="0">
                  <a:pos x="219768702" y="0"/>
                </a:cxn>
                <a:cxn ang="0">
                  <a:pos x="0" y="41834301"/>
                </a:cxn>
                <a:cxn ang="0">
                  <a:pos x="0" y="41834301"/>
                </a:cxn>
                <a:cxn ang="0">
                  <a:pos x="43612508" y="153390553"/>
                </a:cxn>
                <a:cxn ang="0">
                  <a:pos x="43612508" y="153390553"/>
                </a:cxn>
                <a:cxn ang="0">
                  <a:pos x="263381187" y="112720791"/>
                </a:cxn>
                <a:cxn ang="0">
                  <a:pos x="263381187" y="112720791"/>
                </a:cxn>
                <a:cxn ang="0">
                  <a:pos x="263381187" y="112720791"/>
                </a:cxn>
                <a:cxn ang="0">
                  <a:pos x="263381187" y="112720791"/>
                </a:cxn>
                <a:cxn ang="0">
                  <a:pos x="263381187" y="111556272"/>
                </a:cxn>
                <a:cxn ang="0">
                  <a:pos x="221449885" y="1164519"/>
                </a:cxn>
              </a:cxnLst>
              <a:rect l="0" t="0" r="0" b="0"/>
              <a:pathLst>
                <a:path w="21524" h="21600">
                  <a:moveTo>
                    <a:pt x="18046" y="164"/>
                  </a:moveTo>
                  <a:cubicBezTo>
                    <a:pt x="18046" y="0"/>
                    <a:pt x="18046" y="0"/>
                    <a:pt x="17909" y="0"/>
                  </a:cubicBezTo>
                  <a:cubicBezTo>
                    <a:pt x="17909" y="0"/>
                    <a:pt x="17909" y="0"/>
                    <a:pt x="17909" y="0"/>
                  </a:cubicBezTo>
                  <a:cubicBezTo>
                    <a:pt x="17909" y="0"/>
                    <a:pt x="17909" y="0"/>
                    <a:pt x="17909" y="0"/>
                  </a:cubicBezTo>
                  <a:cubicBezTo>
                    <a:pt x="17909" y="0"/>
                    <a:pt x="17909" y="0"/>
                    <a:pt x="17909" y="0"/>
                  </a:cubicBezTo>
                  <a:cubicBezTo>
                    <a:pt x="0" y="5891"/>
                    <a:pt x="0" y="5891"/>
                    <a:pt x="0" y="5891"/>
                  </a:cubicBezTo>
                  <a:cubicBezTo>
                    <a:pt x="0" y="5891"/>
                    <a:pt x="0" y="5891"/>
                    <a:pt x="0" y="5891"/>
                  </a:cubicBezTo>
                  <a:cubicBezTo>
                    <a:pt x="3554" y="21600"/>
                    <a:pt x="3554" y="21600"/>
                    <a:pt x="3554" y="21600"/>
                  </a:cubicBezTo>
                  <a:cubicBezTo>
                    <a:pt x="3554" y="21600"/>
                    <a:pt x="3554" y="21600"/>
                    <a:pt x="3554" y="21600"/>
                  </a:cubicBezTo>
                  <a:cubicBezTo>
                    <a:pt x="21463" y="15873"/>
                    <a:pt x="21463" y="15873"/>
                    <a:pt x="21463" y="15873"/>
                  </a:cubicBezTo>
                  <a:cubicBezTo>
                    <a:pt x="21463" y="15873"/>
                    <a:pt x="21463" y="15873"/>
                    <a:pt x="21463" y="15873"/>
                  </a:cubicBezTo>
                  <a:cubicBezTo>
                    <a:pt x="21463" y="15873"/>
                    <a:pt x="21463" y="15873"/>
                    <a:pt x="21463" y="15873"/>
                  </a:cubicBezTo>
                  <a:cubicBezTo>
                    <a:pt x="21463" y="15873"/>
                    <a:pt x="21463" y="15873"/>
                    <a:pt x="21463" y="15873"/>
                  </a:cubicBezTo>
                  <a:cubicBezTo>
                    <a:pt x="21463" y="15873"/>
                    <a:pt x="21600" y="15709"/>
                    <a:pt x="21463" y="15709"/>
                  </a:cubicBezTo>
                  <a:lnTo>
                    <a:pt x="18046" y="164"/>
                  </a:lnTo>
                  <a:close/>
                </a:path>
              </a:pathLst>
            </a:custGeom>
            <a:solidFill>
              <a:srgbClr val="ED6559">
                <a:alpha val="100000"/>
              </a:srgbClr>
            </a:solidFill>
            <a:ln w="12700">
              <a:noFill/>
            </a:ln>
          </p:spPr>
          <p:txBody>
            <a:bodyPr/>
            <a:lstStyle/>
            <a:p>
              <a:endParaRPr lang="zh-CN" altLang="en-US"/>
            </a:p>
          </p:txBody>
        </p:sp>
        <p:sp>
          <p:nvSpPr>
            <p:cNvPr id="15456" name="Freeform 76"/>
            <p:cNvSpPr/>
            <p:nvPr/>
          </p:nvSpPr>
          <p:spPr>
            <a:xfrm>
              <a:off x="751169" y="2276142"/>
              <a:ext cx="158524" cy="161040"/>
            </a:xfrm>
            <a:custGeom>
              <a:avLst/>
              <a:gdLst/>
              <a:ahLst/>
              <a:cxnLst>
                <a:cxn ang="0">
                  <a:pos x="8538418" y="2517622"/>
                </a:cxn>
                <a:cxn ang="0">
                  <a:pos x="2304161" y="8951461"/>
                </a:cxn>
                <a:cxn ang="0">
                  <a:pos x="0" y="0"/>
                </a:cxn>
                <a:cxn ang="0">
                  <a:pos x="8538418" y="2517622"/>
                </a:cxn>
              </a:cxnLst>
              <a:rect l="0" t="0" r="0" b="0"/>
              <a:pathLst>
                <a:path w="21600" h="21600">
                  <a:moveTo>
                    <a:pt x="21600" y="6075"/>
                  </a:moveTo>
                  <a:lnTo>
                    <a:pt x="5829" y="21600"/>
                  </a:lnTo>
                  <a:lnTo>
                    <a:pt x="0" y="0"/>
                  </a:lnTo>
                  <a:lnTo>
                    <a:pt x="21600" y="6075"/>
                  </a:lnTo>
                  <a:close/>
                </a:path>
              </a:pathLst>
            </a:custGeom>
            <a:solidFill>
              <a:srgbClr val="FFFFFF">
                <a:alpha val="100000"/>
              </a:srgbClr>
            </a:solidFill>
            <a:ln w="12700">
              <a:noFill/>
            </a:ln>
          </p:spPr>
          <p:txBody>
            <a:bodyPr/>
            <a:lstStyle/>
            <a:p>
              <a:endParaRPr lang="zh-CN" altLang="en-US"/>
            </a:p>
          </p:txBody>
        </p:sp>
        <p:sp>
          <p:nvSpPr>
            <p:cNvPr id="15457" name="Oval 77"/>
            <p:cNvSpPr/>
            <p:nvPr/>
          </p:nvSpPr>
          <p:spPr>
            <a:xfrm>
              <a:off x="965048" y="41724"/>
              <a:ext cx="510797" cy="510797"/>
            </a:xfrm>
            <a:prstGeom prst="ellipse">
              <a:avLst/>
            </a:prstGeom>
            <a:solidFill>
              <a:srgbClr val="4E87B9"/>
            </a:solidFill>
            <a:ln w="12700">
              <a:noFill/>
            </a:ln>
          </p:spPr>
          <p:txBody>
            <a:bodyPr lIns="91439" tIns="91439" rIns="91439" bIns="91439"/>
            <a:lstStyle/>
            <a:p>
              <a:endParaRPr lang="zh-CN" altLang="zh-CN" dirty="0">
                <a:latin typeface="Calibri" panose="020F0502020204030204" pitchFamily="34" charset="0"/>
              </a:endParaRPr>
            </a:p>
          </p:txBody>
        </p:sp>
        <p:sp>
          <p:nvSpPr>
            <p:cNvPr id="15458" name="Freeform 78"/>
            <p:cNvSpPr/>
            <p:nvPr/>
          </p:nvSpPr>
          <p:spPr>
            <a:xfrm>
              <a:off x="1108474" y="142373"/>
              <a:ext cx="221430" cy="312014"/>
            </a:xfrm>
            <a:custGeom>
              <a:avLst/>
              <a:gdLst/>
              <a:ahLst/>
              <a:cxnLst>
                <a:cxn ang="0">
                  <a:pos x="4588378" y="35512379"/>
                </a:cxn>
                <a:cxn ang="0">
                  <a:pos x="6883039" y="42089157"/>
                </a:cxn>
                <a:cxn ang="0">
                  <a:pos x="9832732" y="46034719"/>
                </a:cxn>
                <a:cxn ang="0">
                  <a:pos x="12126450" y="45377655"/>
                </a:cxn>
                <a:cxn ang="0">
                  <a:pos x="13437562" y="42746236"/>
                </a:cxn>
                <a:cxn ang="0">
                  <a:pos x="13109999" y="38143798"/>
                </a:cxn>
                <a:cxn ang="0">
                  <a:pos x="10487765" y="33538240"/>
                </a:cxn>
                <a:cxn ang="0">
                  <a:pos x="5899490" y="25647117"/>
                </a:cxn>
                <a:cxn ang="0">
                  <a:pos x="5571927" y="15782058"/>
                </a:cxn>
                <a:cxn ang="0">
                  <a:pos x="9176654" y="5919700"/>
                </a:cxn>
                <a:cxn ang="0">
                  <a:pos x="15732222" y="4602640"/>
                </a:cxn>
                <a:cxn ang="0">
                  <a:pos x="16387255" y="0"/>
                </a:cxn>
                <a:cxn ang="0">
                  <a:pos x="18681916" y="1314142"/>
                </a:cxn>
                <a:cxn ang="0">
                  <a:pos x="18025837" y="5919700"/>
                </a:cxn>
                <a:cxn ang="0">
                  <a:pos x="20648060" y="9208198"/>
                </a:cxn>
                <a:cxn ang="0">
                  <a:pos x="23270294" y="13810621"/>
                </a:cxn>
                <a:cxn ang="0">
                  <a:pos x="19665567" y="22358822"/>
                </a:cxn>
                <a:cxn ang="0">
                  <a:pos x="17698367" y="17756197"/>
                </a:cxn>
                <a:cxn ang="0">
                  <a:pos x="15404762" y="15124778"/>
                </a:cxn>
                <a:cxn ang="0">
                  <a:pos x="13437562" y="15124778"/>
                </a:cxn>
                <a:cxn ang="0">
                  <a:pos x="12126450" y="17756197"/>
                </a:cxn>
                <a:cxn ang="0">
                  <a:pos x="12454966" y="21044680"/>
                </a:cxn>
                <a:cxn ang="0">
                  <a:pos x="14748673" y="24990039"/>
                </a:cxn>
                <a:cxn ang="0">
                  <a:pos x="14748673" y="24990039"/>
                </a:cxn>
                <a:cxn ang="0">
                  <a:pos x="19665567" y="33538240"/>
                </a:cxn>
                <a:cxn ang="0">
                  <a:pos x="20320600" y="38800877"/>
                </a:cxn>
                <a:cxn ang="0">
                  <a:pos x="19993027" y="44717442"/>
                </a:cxn>
                <a:cxn ang="0">
                  <a:pos x="16059682" y="54582718"/>
                </a:cxn>
                <a:cxn ang="0">
                  <a:pos x="9505272" y="57214137"/>
                </a:cxn>
                <a:cxn ang="0">
                  <a:pos x="8521621" y="65105058"/>
                </a:cxn>
                <a:cxn ang="0">
                  <a:pos x="6226960" y="63790916"/>
                </a:cxn>
                <a:cxn ang="0">
                  <a:pos x="7210612" y="55896860"/>
                </a:cxn>
                <a:cxn ang="0">
                  <a:pos x="3277267" y="51294437"/>
                </a:cxn>
                <a:cxn ang="0">
                  <a:pos x="0" y="44060378"/>
                </a:cxn>
                <a:cxn ang="0">
                  <a:pos x="4588378" y="35512379"/>
                </a:cxn>
              </a:cxnLst>
              <a:rect l="0" t="0" r="0" b="0"/>
              <a:pathLst>
                <a:path w="21600" h="21600">
                  <a:moveTo>
                    <a:pt x="4259" y="11782"/>
                  </a:moveTo>
                  <a:cubicBezTo>
                    <a:pt x="4868" y="12655"/>
                    <a:pt x="5476" y="13527"/>
                    <a:pt x="6389" y="13964"/>
                  </a:cubicBezTo>
                  <a:cubicBezTo>
                    <a:pt x="6997" y="14618"/>
                    <a:pt x="7910" y="15055"/>
                    <a:pt x="9127" y="15273"/>
                  </a:cubicBezTo>
                  <a:cubicBezTo>
                    <a:pt x="9735" y="15491"/>
                    <a:pt x="10344" y="15273"/>
                    <a:pt x="11256" y="15055"/>
                  </a:cubicBezTo>
                  <a:cubicBezTo>
                    <a:pt x="11865" y="14836"/>
                    <a:pt x="12169" y="14618"/>
                    <a:pt x="12473" y="14182"/>
                  </a:cubicBezTo>
                  <a:cubicBezTo>
                    <a:pt x="12777" y="13527"/>
                    <a:pt x="12473" y="13091"/>
                    <a:pt x="12169" y="12655"/>
                  </a:cubicBezTo>
                  <a:cubicBezTo>
                    <a:pt x="11865" y="12436"/>
                    <a:pt x="10952" y="11782"/>
                    <a:pt x="9735" y="11127"/>
                  </a:cubicBezTo>
                  <a:cubicBezTo>
                    <a:pt x="7606" y="10255"/>
                    <a:pt x="6085" y="9382"/>
                    <a:pt x="5476" y="8509"/>
                  </a:cubicBezTo>
                  <a:cubicBezTo>
                    <a:pt x="4868" y="7636"/>
                    <a:pt x="4563" y="6545"/>
                    <a:pt x="5172" y="5236"/>
                  </a:cubicBezTo>
                  <a:cubicBezTo>
                    <a:pt x="5780" y="3709"/>
                    <a:pt x="6997" y="2618"/>
                    <a:pt x="8518" y="1964"/>
                  </a:cubicBezTo>
                  <a:cubicBezTo>
                    <a:pt x="10344" y="1309"/>
                    <a:pt x="12169" y="1309"/>
                    <a:pt x="14603" y="1527"/>
                  </a:cubicBezTo>
                  <a:cubicBezTo>
                    <a:pt x="15211" y="0"/>
                    <a:pt x="15211" y="0"/>
                    <a:pt x="15211" y="0"/>
                  </a:cubicBezTo>
                  <a:cubicBezTo>
                    <a:pt x="17341" y="436"/>
                    <a:pt x="17341" y="436"/>
                    <a:pt x="17341" y="436"/>
                  </a:cubicBezTo>
                  <a:cubicBezTo>
                    <a:pt x="16732" y="1964"/>
                    <a:pt x="16732" y="1964"/>
                    <a:pt x="16732" y="1964"/>
                  </a:cubicBezTo>
                  <a:cubicBezTo>
                    <a:pt x="17645" y="2182"/>
                    <a:pt x="18558" y="2618"/>
                    <a:pt x="19166" y="3055"/>
                  </a:cubicBezTo>
                  <a:cubicBezTo>
                    <a:pt x="20079" y="3491"/>
                    <a:pt x="20687" y="3927"/>
                    <a:pt x="21600" y="4582"/>
                  </a:cubicBezTo>
                  <a:cubicBezTo>
                    <a:pt x="18254" y="7418"/>
                    <a:pt x="18254" y="7418"/>
                    <a:pt x="18254" y="7418"/>
                  </a:cubicBezTo>
                  <a:cubicBezTo>
                    <a:pt x="17645" y="6764"/>
                    <a:pt x="17037" y="6327"/>
                    <a:pt x="16428" y="5891"/>
                  </a:cubicBezTo>
                  <a:cubicBezTo>
                    <a:pt x="15820" y="5455"/>
                    <a:pt x="14907" y="5236"/>
                    <a:pt x="14299" y="5018"/>
                  </a:cubicBezTo>
                  <a:cubicBezTo>
                    <a:pt x="13690" y="5018"/>
                    <a:pt x="12777" y="5018"/>
                    <a:pt x="12473" y="5018"/>
                  </a:cubicBezTo>
                  <a:cubicBezTo>
                    <a:pt x="11865" y="5236"/>
                    <a:pt x="11256" y="5455"/>
                    <a:pt x="11256" y="5891"/>
                  </a:cubicBezTo>
                  <a:cubicBezTo>
                    <a:pt x="10952" y="6327"/>
                    <a:pt x="11256" y="6764"/>
                    <a:pt x="11561" y="6982"/>
                  </a:cubicBezTo>
                  <a:cubicBezTo>
                    <a:pt x="11865" y="7418"/>
                    <a:pt x="12473" y="7855"/>
                    <a:pt x="13690" y="8291"/>
                  </a:cubicBezTo>
                  <a:cubicBezTo>
                    <a:pt x="13690" y="8291"/>
                    <a:pt x="13690" y="8291"/>
                    <a:pt x="13690" y="8291"/>
                  </a:cubicBezTo>
                  <a:cubicBezTo>
                    <a:pt x="16124" y="9382"/>
                    <a:pt x="17645" y="10255"/>
                    <a:pt x="18254" y="11127"/>
                  </a:cubicBezTo>
                  <a:cubicBezTo>
                    <a:pt x="18558" y="11564"/>
                    <a:pt x="18862" y="12218"/>
                    <a:pt x="18862" y="12873"/>
                  </a:cubicBezTo>
                  <a:cubicBezTo>
                    <a:pt x="18862" y="13309"/>
                    <a:pt x="18862" y="13964"/>
                    <a:pt x="18558" y="14836"/>
                  </a:cubicBezTo>
                  <a:cubicBezTo>
                    <a:pt x="17949" y="16364"/>
                    <a:pt x="16732" y="17455"/>
                    <a:pt x="14907" y="18109"/>
                  </a:cubicBezTo>
                  <a:cubicBezTo>
                    <a:pt x="13082" y="18982"/>
                    <a:pt x="11256" y="19200"/>
                    <a:pt x="8823" y="18982"/>
                  </a:cubicBezTo>
                  <a:cubicBezTo>
                    <a:pt x="7910" y="21600"/>
                    <a:pt x="7910" y="21600"/>
                    <a:pt x="7910" y="21600"/>
                  </a:cubicBezTo>
                  <a:cubicBezTo>
                    <a:pt x="5780" y="21164"/>
                    <a:pt x="5780" y="21164"/>
                    <a:pt x="5780" y="21164"/>
                  </a:cubicBezTo>
                  <a:cubicBezTo>
                    <a:pt x="6693" y="18545"/>
                    <a:pt x="6693" y="18545"/>
                    <a:pt x="6693" y="18545"/>
                  </a:cubicBezTo>
                  <a:cubicBezTo>
                    <a:pt x="5476" y="18109"/>
                    <a:pt x="3955" y="17673"/>
                    <a:pt x="3042" y="17018"/>
                  </a:cubicBezTo>
                  <a:cubicBezTo>
                    <a:pt x="1825" y="16364"/>
                    <a:pt x="913" y="15491"/>
                    <a:pt x="0" y="14618"/>
                  </a:cubicBezTo>
                  <a:cubicBezTo>
                    <a:pt x="4259" y="11782"/>
                    <a:pt x="4259" y="11782"/>
                    <a:pt x="4259" y="11782"/>
                  </a:cubicBezTo>
                  <a:close/>
                </a:path>
              </a:pathLst>
            </a:custGeom>
            <a:solidFill>
              <a:srgbClr val="FFFFFF">
                <a:alpha val="100000"/>
              </a:srgbClr>
            </a:solidFill>
            <a:ln w="12700">
              <a:noFill/>
            </a:ln>
          </p:spPr>
          <p:txBody>
            <a:bodyPr/>
            <a:lstStyle/>
            <a:p>
              <a:endParaRPr lang="zh-CN" altLang="en-US"/>
            </a:p>
          </p:txBody>
        </p:sp>
        <p:sp>
          <p:nvSpPr>
            <p:cNvPr id="15459" name="Freeform 79"/>
            <p:cNvSpPr/>
            <p:nvPr/>
          </p:nvSpPr>
          <p:spPr>
            <a:xfrm>
              <a:off x="2691187" y="1184095"/>
              <a:ext cx="289369" cy="435309"/>
            </a:xfrm>
            <a:custGeom>
              <a:avLst/>
              <a:gdLst/>
              <a:ahLst/>
              <a:cxnLst>
                <a:cxn ang="0">
                  <a:pos x="25966889" y="0"/>
                </a:cxn>
                <a:cxn ang="0">
                  <a:pos x="0" y="58933765"/>
                </a:cxn>
                <a:cxn ang="0">
                  <a:pos x="3387707" y="89685907"/>
                </a:cxn>
                <a:cxn ang="0">
                  <a:pos x="25966889" y="176801294"/>
                </a:cxn>
                <a:cxn ang="0">
                  <a:pos x="48545897" y="89685907"/>
                </a:cxn>
                <a:cxn ang="0">
                  <a:pos x="51933604" y="58933765"/>
                </a:cxn>
                <a:cxn ang="0">
                  <a:pos x="25966889" y="0"/>
                </a:cxn>
                <a:cxn ang="0">
                  <a:pos x="25966889" y="101210451"/>
                </a:cxn>
                <a:cxn ang="0">
                  <a:pos x="7338063" y="58933765"/>
                </a:cxn>
                <a:cxn ang="0">
                  <a:pos x="25966889" y="17934005"/>
                </a:cxn>
                <a:cxn ang="0">
                  <a:pos x="44595541" y="58933765"/>
                </a:cxn>
                <a:cxn ang="0">
                  <a:pos x="25966889" y="101210451"/>
                </a:cxn>
              </a:cxnLst>
              <a:rect l="0" t="0" r="0" b="0"/>
              <a:pathLst>
                <a:path w="21600" h="21600">
                  <a:moveTo>
                    <a:pt x="10800" y="0"/>
                  </a:moveTo>
                  <a:cubicBezTo>
                    <a:pt x="4930" y="0"/>
                    <a:pt x="0" y="3287"/>
                    <a:pt x="0" y="7200"/>
                  </a:cubicBezTo>
                  <a:cubicBezTo>
                    <a:pt x="0" y="8609"/>
                    <a:pt x="470" y="9861"/>
                    <a:pt x="1409" y="10957"/>
                  </a:cubicBezTo>
                  <a:cubicBezTo>
                    <a:pt x="10800" y="21600"/>
                    <a:pt x="10800" y="21600"/>
                    <a:pt x="10800" y="21600"/>
                  </a:cubicBezTo>
                  <a:cubicBezTo>
                    <a:pt x="20191" y="10957"/>
                    <a:pt x="20191" y="10957"/>
                    <a:pt x="20191" y="10957"/>
                  </a:cubicBezTo>
                  <a:cubicBezTo>
                    <a:pt x="21130" y="9861"/>
                    <a:pt x="21600" y="8609"/>
                    <a:pt x="21600" y="7200"/>
                  </a:cubicBezTo>
                  <a:cubicBezTo>
                    <a:pt x="21600" y="3287"/>
                    <a:pt x="16670" y="0"/>
                    <a:pt x="10800" y="0"/>
                  </a:cubicBezTo>
                  <a:close/>
                  <a:moveTo>
                    <a:pt x="10800" y="12365"/>
                  </a:moveTo>
                  <a:cubicBezTo>
                    <a:pt x="6574" y="12365"/>
                    <a:pt x="3052" y="10017"/>
                    <a:pt x="3052" y="7200"/>
                  </a:cubicBezTo>
                  <a:cubicBezTo>
                    <a:pt x="3052" y="4383"/>
                    <a:pt x="6574" y="2191"/>
                    <a:pt x="10800" y="2191"/>
                  </a:cubicBezTo>
                  <a:cubicBezTo>
                    <a:pt x="15026" y="2191"/>
                    <a:pt x="18548" y="4383"/>
                    <a:pt x="18548" y="7200"/>
                  </a:cubicBezTo>
                  <a:cubicBezTo>
                    <a:pt x="18548" y="10017"/>
                    <a:pt x="15026" y="12365"/>
                    <a:pt x="10800" y="12365"/>
                  </a:cubicBezTo>
                  <a:close/>
                </a:path>
              </a:pathLst>
            </a:custGeom>
            <a:solidFill>
              <a:srgbClr val="F05942">
                <a:alpha val="100000"/>
              </a:srgbClr>
            </a:solidFill>
            <a:ln w="12700">
              <a:noFill/>
            </a:ln>
          </p:spPr>
          <p:txBody>
            <a:bodyPr/>
            <a:lstStyle/>
            <a:p>
              <a:endParaRPr lang="zh-CN" altLang="en-US"/>
            </a:p>
          </p:txBody>
        </p:sp>
        <p:sp>
          <p:nvSpPr>
            <p:cNvPr id="15460" name="Freeform 80"/>
            <p:cNvSpPr/>
            <p:nvPr/>
          </p:nvSpPr>
          <p:spPr>
            <a:xfrm>
              <a:off x="1941348" y="1231904"/>
              <a:ext cx="470538" cy="75489"/>
            </a:xfrm>
            <a:custGeom>
              <a:avLst/>
              <a:gdLst/>
              <a:ahLst/>
              <a:cxnLst>
                <a:cxn ang="0">
                  <a:pos x="223293764" y="276611"/>
                </a:cxn>
                <a:cxn ang="0">
                  <a:pos x="1199197" y="922028"/>
                </a:cxn>
                <a:cxn ang="0">
                  <a:pos x="0" y="645413"/>
                </a:cxn>
                <a:cxn ang="0">
                  <a:pos x="223293764" y="0"/>
                </a:cxn>
                <a:cxn ang="0">
                  <a:pos x="223293764" y="276611"/>
                </a:cxn>
              </a:cxnLst>
              <a:rect l="0" t="0" r="0" b="0"/>
              <a:pathLst>
                <a:path w="21600" h="21600">
                  <a:moveTo>
                    <a:pt x="21600" y="6480"/>
                  </a:moveTo>
                  <a:lnTo>
                    <a:pt x="116" y="21600"/>
                  </a:lnTo>
                  <a:lnTo>
                    <a:pt x="0" y="15120"/>
                  </a:lnTo>
                  <a:lnTo>
                    <a:pt x="21600" y="0"/>
                  </a:lnTo>
                  <a:lnTo>
                    <a:pt x="21600" y="6480"/>
                  </a:lnTo>
                  <a:close/>
                </a:path>
              </a:pathLst>
            </a:custGeom>
            <a:solidFill>
              <a:srgbClr val="EE4237">
                <a:alpha val="100000"/>
              </a:srgbClr>
            </a:solidFill>
            <a:ln w="12700">
              <a:noFill/>
            </a:ln>
          </p:spPr>
          <p:txBody>
            <a:bodyPr/>
            <a:lstStyle/>
            <a:p>
              <a:endParaRPr lang="zh-CN" altLang="en-US"/>
            </a:p>
          </p:txBody>
        </p:sp>
        <p:sp>
          <p:nvSpPr>
            <p:cNvPr id="15461" name="Freeform 81"/>
            <p:cNvSpPr/>
            <p:nvPr/>
          </p:nvSpPr>
          <p:spPr>
            <a:xfrm>
              <a:off x="1918703" y="1085963"/>
              <a:ext cx="125813" cy="198783"/>
            </a:xfrm>
            <a:custGeom>
              <a:avLst/>
              <a:gdLst/>
              <a:ahLst/>
              <a:cxnLst>
                <a:cxn ang="0">
                  <a:pos x="4268439" y="15770219"/>
                </a:cxn>
                <a:cxn ang="0">
                  <a:pos x="768310" y="16835659"/>
                </a:cxn>
                <a:cxn ang="0">
                  <a:pos x="0" y="1065449"/>
                </a:cxn>
                <a:cxn ang="0">
                  <a:pos x="3585490" y="0"/>
                </a:cxn>
                <a:cxn ang="0">
                  <a:pos x="4268439" y="15770219"/>
                </a:cxn>
              </a:cxnLst>
              <a:rect l="0" t="0" r="0" b="0"/>
              <a:pathLst>
                <a:path w="21600" h="21600">
                  <a:moveTo>
                    <a:pt x="21600" y="20233"/>
                  </a:moveTo>
                  <a:lnTo>
                    <a:pt x="3888" y="21600"/>
                  </a:lnTo>
                  <a:lnTo>
                    <a:pt x="0" y="1367"/>
                  </a:lnTo>
                  <a:lnTo>
                    <a:pt x="18144" y="0"/>
                  </a:lnTo>
                  <a:lnTo>
                    <a:pt x="21600" y="20233"/>
                  </a:lnTo>
                  <a:close/>
                </a:path>
              </a:pathLst>
            </a:custGeom>
            <a:solidFill>
              <a:srgbClr val="8DC63F">
                <a:alpha val="100000"/>
              </a:srgbClr>
            </a:solidFill>
            <a:ln w="12700">
              <a:noFill/>
            </a:ln>
          </p:spPr>
          <p:txBody>
            <a:bodyPr/>
            <a:lstStyle/>
            <a:p>
              <a:endParaRPr lang="zh-CN" altLang="en-US"/>
            </a:p>
          </p:txBody>
        </p:sp>
        <p:sp>
          <p:nvSpPr>
            <p:cNvPr id="15462" name="Freeform 82"/>
            <p:cNvSpPr/>
            <p:nvPr/>
          </p:nvSpPr>
          <p:spPr>
            <a:xfrm>
              <a:off x="2029417" y="972731"/>
              <a:ext cx="138395" cy="299433"/>
            </a:xfrm>
            <a:custGeom>
              <a:avLst/>
              <a:gdLst/>
              <a:ahLst/>
              <a:cxnLst>
                <a:cxn ang="0">
                  <a:pos x="5681377" y="55123993"/>
                </a:cxn>
                <a:cxn ang="0">
                  <a:pos x="1342765" y="57542871"/>
                </a:cxn>
                <a:cxn ang="0">
                  <a:pos x="0" y="2418878"/>
                </a:cxn>
                <a:cxn ang="0">
                  <a:pos x="4235246" y="0"/>
                </a:cxn>
                <a:cxn ang="0">
                  <a:pos x="5681377" y="55123993"/>
                </a:cxn>
              </a:cxnLst>
              <a:rect l="0" t="0" r="0" b="0"/>
              <a:pathLst>
                <a:path w="21600" h="21600">
                  <a:moveTo>
                    <a:pt x="21600" y="20692"/>
                  </a:moveTo>
                  <a:lnTo>
                    <a:pt x="5105" y="21600"/>
                  </a:lnTo>
                  <a:lnTo>
                    <a:pt x="0" y="908"/>
                  </a:lnTo>
                  <a:lnTo>
                    <a:pt x="16102" y="0"/>
                  </a:lnTo>
                  <a:lnTo>
                    <a:pt x="21600" y="20692"/>
                  </a:lnTo>
                  <a:close/>
                </a:path>
              </a:pathLst>
            </a:custGeom>
            <a:solidFill>
              <a:srgbClr val="FAAC1B">
                <a:alpha val="100000"/>
              </a:srgbClr>
            </a:solidFill>
            <a:ln w="12700">
              <a:noFill/>
            </a:ln>
          </p:spPr>
          <p:txBody>
            <a:bodyPr/>
            <a:lstStyle/>
            <a:p>
              <a:endParaRPr lang="zh-CN" altLang="en-US"/>
            </a:p>
          </p:txBody>
        </p:sp>
        <p:sp>
          <p:nvSpPr>
            <p:cNvPr id="15463" name="Freeform 83"/>
            <p:cNvSpPr/>
            <p:nvPr/>
          </p:nvSpPr>
          <p:spPr>
            <a:xfrm>
              <a:off x="2140132" y="862017"/>
              <a:ext cx="148460" cy="395049"/>
            </a:xfrm>
            <a:custGeom>
              <a:avLst/>
              <a:gdLst/>
              <a:ahLst/>
              <a:cxnLst>
                <a:cxn ang="0">
                  <a:pos x="7013278" y="127934387"/>
                </a:cxn>
                <a:cxn ang="0">
                  <a:pos x="2020843" y="132143378"/>
                </a:cxn>
                <a:cxn ang="0">
                  <a:pos x="0" y="4208991"/>
                </a:cxn>
                <a:cxn ang="0">
                  <a:pos x="4873578" y="0"/>
                </a:cxn>
                <a:cxn ang="0">
                  <a:pos x="7013278" y="127934387"/>
                </a:cxn>
              </a:cxnLst>
              <a:rect l="0" t="0" r="0" b="0"/>
              <a:pathLst>
                <a:path w="21600" h="21600">
                  <a:moveTo>
                    <a:pt x="21600" y="20912"/>
                  </a:moveTo>
                  <a:lnTo>
                    <a:pt x="6224" y="21600"/>
                  </a:lnTo>
                  <a:lnTo>
                    <a:pt x="0" y="688"/>
                  </a:lnTo>
                  <a:lnTo>
                    <a:pt x="15010" y="0"/>
                  </a:lnTo>
                  <a:lnTo>
                    <a:pt x="21600" y="20912"/>
                  </a:lnTo>
                  <a:close/>
                </a:path>
              </a:pathLst>
            </a:custGeom>
            <a:solidFill>
              <a:srgbClr val="ED6559">
                <a:alpha val="100000"/>
              </a:srgbClr>
            </a:solidFill>
            <a:ln w="12700">
              <a:noFill/>
            </a:ln>
          </p:spPr>
          <p:txBody>
            <a:bodyPr/>
            <a:lstStyle/>
            <a:p>
              <a:endParaRPr lang="zh-CN" altLang="en-US"/>
            </a:p>
          </p:txBody>
        </p:sp>
        <p:sp>
          <p:nvSpPr>
            <p:cNvPr id="15464" name="Freeform 84"/>
            <p:cNvSpPr/>
            <p:nvPr/>
          </p:nvSpPr>
          <p:spPr>
            <a:xfrm>
              <a:off x="2253362" y="804144"/>
              <a:ext cx="158525" cy="440342"/>
            </a:xfrm>
            <a:custGeom>
              <a:avLst/>
              <a:gdLst/>
              <a:ahLst/>
              <a:cxnLst>
                <a:cxn ang="0">
                  <a:pos x="8538582" y="177777563"/>
                </a:cxn>
                <a:cxn ang="0">
                  <a:pos x="2710587" y="183004953"/>
                </a:cxn>
                <a:cxn ang="0">
                  <a:pos x="0" y="5227390"/>
                </a:cxn>
                <a:cxn ang="0">
                  <a:pos x="5827995" y="0"/>
                </a:cxn>
                <a:cxn ang="0">
                  <a:pos x="8538582" y="177777563"/>
                </a:cxn>
              </a:cxnLst>
              <a:rect l="0" t="0" r="0" b="0"/>
              <a:pathLst>
                <a:path w="21600" h="21600">
                  <a:moveTo>
                    <a:pt x="21600" y="20983"/>
                  </a:moveTo>
                  <a:lnTo>
                    <a:pt x="6857" y="21600"/>
                  </a:lnTo>
                  <a:lnTo>
                    <a:pt x="0" y="617"/>
                  </a:lnTo>
                  <a:lnTo>
                    <a:pt x="14743" y="0"/>
                  </a:lnTo>
                  <a:lnTo>
                    <a:pt x="21600" y="20983"/>
                  </a:lnTo>
                  <a:close/>
                </a:path>
              </a:pathLst>
            </a:custGeom>
            <a:solidFill>
              <a:srgbClr val="5B96CA">
                <a:alpha val="100000"/>
              </a:srgbClr>
            </a:solidFill>
            <a:ln w="12700">
              <a:noFill/>
            </a:ln>
          </p:spPr>
          <p:txBody>
            <a:bodyPr/>
            <a:lstStyle/>
            <a:p>
              <a:endParaRPr lang="zh-CN" altLang="en-US"/>
            </a:p>
          </p:txBody>
        </p:sp>
        <p:sp>
          <p:nvSpPr>
            <p:cNvPr id="15465" name="Freeform 85"/>
            <p:cNvSpPr/>
            <p:nvPr/>
          </p:nvSpPr>
          <p:spPr>
            <a:xfrm>
              <a:off x="17190" y="1476791"/>
              <a:ext cx="509151" cy="508717"/>
            </a:xfrm>
            <a:custGeom>
              <a:avLst/>
              <a:gdLst/>
              <a:ahLst/>
              <a:cxnLst>
                <a:cxn ang="0">
                  <a:pos x="328690532" y="133013620"/>
                </a:cxn>
                <a:cxn ang="0">
                  <a:pos x="328690532" y="133013620"/>
                </a:cxn>
                <a:cxn ang="0">
                  <a:pos x="136016257" y="2665405"/>
                </a:cxn>
                <a:cxn ang="0">
                  <a:pos x="129871927" y="4668775"/>
                </a:cxn>
                <a:cxn ang="0">
                  <a:pos x="129871927" y="4668775"/>
                </a:cxn>
                <a:cxn ang="0">
                  <a:pos x="2789679" y="191168892"/>
                </a:cxn>
                <a:cxn ang="0">
                  <a:pos x="189303347" y="323520477"/>
                </a:cxn>
                <a:cxn ang="0">
                  <a:pos x="189303347" y="323520477"/>
                </a:cxn>
                <a:cxn ang="0">
                  <a:pos x="195463954" y="321517107"/>
                </a:cxn>
                <a:cxn ang="0">
                  <a:pos x="328690532" y="133013620"/>
                </a:cxn>
                <a:cxn ang="0">
                  <a:pos x="328690532" y="133013620"/>
                </a:cxn>
              </a:cxnLst>
              <a:rect l="0" t="0" r="0" b="0"/>
              <a:pathLst>
                <a:path w="19957" h="20124">
                  <a:moveTo>
                    <a:pt x="19794" y="8234"/>
                  </a:moveTo>
                  <a:cubicBezTo>
                    <a:pt x="19794" y="8234"/>
                    <a:pt x="19794" y="8234"/>
                    <a:pt x="19794" y="8234"/>
                  </a:cubicBezTo>
                  <a:cubicBezTo>
                    <a:pt x="18683" y="2772"/>
                    <a:pt x="13499" y="-828"/>
                    <a:pt x="8191" y="165"/>
                  </a:cubicBezTo>
                  <a:cubicBezTo>
                    <a:pt x="8068" y="165"/>
                    <a:pt x="7944" y="289"/>
                    <a:pt x="7821" y="289"/>
                  </a:cubicBezTo>
                  <a:cubicBezTo>
                    <a:pt x="7821" y="289"/>
                    <a:pt x="7821" y="289"/>
                    <a:pt x="7821" y="289"/>
                  </a:cubicBezTo>
                  <a:cubicBezTo>
                    <a:pt x="2637" y="1406"/>
                    <a:pt x="-819" y="6496"/>
                    <a:pt x="168" y="11834"/>
                  </a:cubicBezTo>
                  <a:cubicBezTo>
                    <a:pt x="1156" y="17172"/>
                    <a:pt x="6093" y="20772"/>
                    <a:pt x="11400" y="20027"/>
                  </a:cubicBezTo>
                  <a:cubicBezTo>
                    <a:pt x="11400" y="20027"/>
                    <a:pt x="11400" y="20027"/>
                    <a:pt x="11400" y="20027"/>
                  </a:cubicBezTo>
                  <a:cubicBezTo>
                    <a:pt x="11524" y="19903"/>
                    <a:pt x="11647" y="19903"/>
                    <a:pt x="11771" y="19903"/>
                  </a:cubicBezTo>
                  <a:cubicBezTo>
                    <a:pt x="17202" y="18910"/>
                    <a:pt x="20781" y="13696"/>
                    <a:pt x="19794" y="8234"/>
                  </a:cubicBezTo>
                  <a:cubicBezTo>
                    <a:pt x="19794" y="8234"/>
                    <a:pt x="19794" y="8234"/>
                    <a:pt x="19794" y="8234"/>
                  </a:cubicBezTo>
                  <a:close/>
                </a:path>
              </a:pathLst>
            </a:custGeom>
            <a:solidFill>
              <a:srgbClr val="4E87B9">
                <a:alpha val="100000"/>
              </a:srgbClr>
            </a:solidFill>
            <a:ln w="12700">
              <a:noFill/>
            </a:ln>
          </p:spPr>
          <p:txBody>
            <a:bodyPr/>
            <a:lstStyle/>
            <a:p>
              <a:endParaRPr lang="zh-CN" altLang="en-US"/>
            </a:p>
          </p:txBody>
        </p:sp>
        <p:sp>
          <p:nvSpPr>
            <p:cNvPr id="15466" name="Freeform 86"/>
            <p:cNvSpPr/>
            <p:nvPr/>
          </p:nvSpPr>
          <p:spPr>
            <a:xfrm>
              <a:off x="-1" y="1466221"/>
              <a:ext cx="543379" cy="525843"/>
            </a:xfrm>
            <a:custGeom>
              <a:avLst/>
              <a:gdLst/>
              <a:ahLst/>
              <a:cxnLst>
                <a:cxn ang="0">
                  <a:pos x="223599817" y="418256487"/>
                </a:cxn>
                <a:cxn ang="0">
                  <a:pos x="153743215" y="397827227"/>
                </a:cxn>
                <a:cxn ang="0">
                  <a:pos x="114624430" y="340733953"/>
                </a:cxn>
                <a:cxn ang="0">
                  <a:pos x="109028768" y="357059456"/>
                </a:cxn>
                <a:cxn ang="0">
                  <a:pos x="86671113" y="312187964"/>
                </a:cxn>
                <a:cxn ang="0">
                  <a:pos x="72694454" y="234666726"/>
                </a:cxn>
                <a:cxn ang="0">
                  <a:pos x="81075451" y="149027463"/>
                </a:cxn>
                <a:cxn ang="0">
                  <a:pos x="170504374" y="34796818"/>
                </a:cxn>
                <a:cxn ang="0">
                  <a:pos x="229195479" y="14412951"/>
                </a:cxn>
                <a:cxn ang="0">
                  <a:pos x="226384318" y="22576332"/>
                </a:cxn>
                <a:cxn ang="0">
                  <a:pos x="248741974" y="22576332"/>
                </a:cxn>
                <a:cxn ang="0">
                  <a:pos x="279479791" y="18517967"/>
                </a:cxn>
                <a:cxn ang="0">
                  <a:pos x="296267611" y="38900575"/>
                </a:cxn>
                <a:cxn ang="0">
                  <a:pos x="279479791" y="30738453"/>
                </a:cxn>
                <a:cxn ang="0">
                  <a:pos x="262718632" y="47063956"/>
                </a:cxn>
                <a:cxn ang="0">
                  <a:pos x="234765315" y="83772067"/>
                </a:cxn>
                <a:cxn ang="0">
                  <a:pos x="243172137" y="91935448"/>
                </a:cxn>
                <a:cxn ang="0">
                  <a:pos x="271098764" y="104155935"/>
                </a:cxn>
                <a:cxn ang="0">
                  <a:pos x="273909925" y="124539838"/>
                </a:cxn>
                <a:cxn ang="0">
                  <a:pos x="296267611" y="87830432"/>
                </a:cxn>
                <a:cxn ang="0">
                  <a:pos x="304647713" y="42958940"/>
                </a:cxn>
                <a:cxn ang="0">
                  <a:pos x="318598576" y="38900575"/>
                </a:cxn>
                <a:cxn ang="0">
                  <a:pos x="329789869" y="55226078"/>
                </a:cxn>
                <a:cxn ang="0">
                  <a:pos x="352147555" y="55226078"/>
                </a:cxn>
                <a:cxn ang="0">
                  <a:pos x="368908684" y="100097570"/>
                </a:cxn>
                <a:cxn ang="0">
                  <a:pos x="371693155" y="124539838"/>
                </a:cxn>
                <a:cxn ang="0">
                  <a:pos x="363313052" y="104155935"/>
                </a:cxn>
                <a:cxn ang="0">
                  <a:pos x="340955367" y="120481474"/>
                </a:cxn>
                <a:cxn ang="0">
                  <a:pos x="321409737" y="124539838"/>
                </a:cxn>
                <a:cxn ang="0">
                  <a:pos x="327005399" y="136806976"/>
                </a:cxn>
                <a:cxn ang="0">
                  <a:pos x="335386396" y="144922410"/>
                </a:cxn>
                <a:cxn ang="0">
                  <a:pos x="318598576" y="161247949"/>
                </a:cxn>
                <a:cxn ang="0">
                  <a:pos x="296267611" y="185736833"/>
                </a:cxn>
                <a:cxn ang="0">
                  <a:pos x="273909925" y="214282858"/>
                </a:cxn>
                <a:cxn ang="0">
                  <a:pos x="262718632" y="246933864"/>
                </a:cxn>
                <a:cxn ang="0">
                  <a:pos x="243172137" y="275479853"/>
                </a:cxn>
                <a:cxn ang="0">
                  <a:pos x="229195479" y="283641975"/>
                </a:cxn>
                <a:cxn ang="0">
                  <a:pos x="195646530" y="295862461"/>
                </a:cxn>
                <a:cxn ang="0">
                  <a:pos x="184481032" y="381548376"/>
                </a:cxn>
                <a:cxn ang="0">
                  <a:pos x="212434350" y="377443360"/>
                </a:cxn>
                <a:cxn ang="0">
                  <a:pos x="243172137" y="430478269"/>
                </a:cxn>
                <a:cxn ang="0">
                  <a:pos x="259933267" y="422314852"/>
                </a:cxn>
                <a:cxn ang="0">
                  <a:pos x="268314294" y="422314852"/>
                </a:cxn>
                <a:cxn ang="0">
                  <a:pos x="282290952" y="401930948"/>
                </a:cxn>
                <a:cxn ang="0">
                  <a:pos x="296267611" y="393768862"/>
                </a:cxn>
                <a:cxn ang="0">
                  <a:pos x="327005399" y="393768862"/>
                </a:cxn>
                <a:cxn ang="0">
                  <a:pos x="346551893" y="405989349"/>
                </a:cxn>
                <a:cxn ang="0">
                  <a:pos x="388480974" y="430478269"/>
                </a:cxn>
                <a:cxn ang="0">
                  <a:pos x="405242998" y="454965857"/>
                </a:cxn>
                <a:cxn ang="0">
                  <a:pos x="422004158" y="459024258"/>
                </a:cxn>
                <a:cxn ang="0">
                  <a:pos x="438765287" y="463127979"/>
                </a:cxn>
                <a:cxn ang="0">
                  <a:pos x="332575235" y="642568627"/>
                </a:cxn>
                <a:cxn ang="0">
                  <a:pos x="313028740" y="593638770"/>
                </a:cxn>
                <a:cxn ang="0">
                  <a:pos x="282290952" y="565092781"/>
                </a:cxn>
                <a:cxn ang="0">
                  <a:pos x="257122106" y="524278358"/>
                </a:cxn>
                <a:cxn ang="0">
                  <a:pos x="259933267" y="483511883"/>
                </a:cxn>
                <a:cxn ang="0">
                  <a:pos x="257122106" y="430478269"/>
                </a:cxn>
                <a:cxn ang="0">
                  <a:pos x="248741974" y="442698755"/>
                </a:cxn>
              </a:cxnLst>
              <a:rect l="0" t="0" r="0" b="0"/>
              <a:pathLst>
                <a:path w="18221" h="14608">
                  <a:moveTo>
                    <a:pt x="17809" y="5294"/>
                  </a:moveTo>
                  <a:cubicBezTo>
                    <a:pt x="14858" y="-3014"/>
                    <a:pt x="-209" y="-1003"/>
                    <a:pt x="2" y="7567"/>
                  </a:cubicBezTo>
                  <a:cubicBezTo>
                    <a:pt x="423" y="18586"/>
                    <a:pt x="21391" y="15788"/>
                    <a:pt x="17809" y="5294"/>
                  </a:cubicBezTo>
                  <a:cubicBezTo>
                    <a:pt x="17703" y="5119"/>
                    <a:pt x="17809" y="5556"/>
                    <a:pt x="17809" y="5294"/>
                  </a:cubicBezTo>
                  <a:close/>
                  <a:moveTo>
                    <a:pt x="8958" y="9404"/>
                  </a:moveTo>
                  <a:cubicBezTo>
                    <a:pt x="8852" y="9316"/>
                    <a:pt x="8747" y="9229"/>
                    <a:pt x="8642" y="9229"/>
                  </a:cubicBezTo>
                  <a:cubicBezTo>
                    <a:pt x="8642" y="9229"/>
                    <a:pt x="8536" y="9229"/>
                    <a:pt x="8431" y="9141"/>
                  </a:cubicBezTo>
                  <a:cubicBezTo>
                    <a:pt x="8431" y="9141"/>
                    <a:pt x="8431" y="9054"/>
                    <a:pt x="8431" y="8967"/>
                  </a:cubicBezTo>
                  <a:cubicBezTo>
                    <a:pt x="8326" y="8967"/>
                    <a:pt x="8220" y="8792"/>
                    <a:pt x="8010" y="8792"/>
                  </a:cubicBezTo>
                  <a:cubicBezTo>
                    <a:pt x="8010" y="8792"/>
                    <a:pt x="7799" y="8792"/>
                    <a:pt x="7693" y="8792"/>
                  </a:cubicBezTo>
                  <a:cubicBezTo>
                    <a:pt x="7693" y="8792"/>
                    <a:pt x="7588" y="8704"/>
                    <a:pt x="7588" y="8704"/>
                  </a:cubicBezTo>
                  <a:cubicBezTo>
                    <a:pt x="7483" y="8704"/>
                    <a:pt x="7483" y="8704"/>
                    <a:pt x="7377" y="8704"/>
                  </a:cubicBezTo>
                  <a:cubicBezTo>
                    <a:pt x="7167" y="8704"/>
                    <a:pt x="7061" y="8442"/>
                    <a:pt x="6851" y="8529"/>
                  </a:cubicBezTo>
                  <a:cubicBezTo>
                    <a:pt x="6745" y="8529"/>
                    <a:pt x="6640" y="8617"/>
                    <a:pt x="6534" y="8617"/>
                  </a:cubicBezTo>
                  <a:cubicBezTo>
                    <a:pt x="6429" y="8617"/>
                    <a:pt x="6324" y="8617"/>
                    <a:pt x="6113" y="8529"/>
                  </a:cubicBezTo>
                  <a:cubicBezTo>
                    <a:pt x="6008" y="8529"/>
                    <a:pt x="5902" y="8529"/>
                    <a:pt x="5797" y="8529"/>
                  </a:cubicBezTo>
                  <a:cubicBezTo>
                    <a:pt x="5691" y="8442"/>
                    <a:pt x="5691" y="8442"/>
                    <a:pt x="5586" y="8442"/>
                  </a:cubicBezTo>
                  <a:cubicBezTo>
                    <a:pt x="5481" y="8442"/>
                    <a:pt x="5481" y="8442"/>
                    <a:pt x="5375" y="8442"/>
                  </a:cubicBezTo>
                  <a:cubicBezTo>
                    <a:pt x="5270" y="8354"/>
                    <a:pt x="5270" y="8354"/>
                    <a:pt x="5165" y="8267"/>
                  </a:cubicBezTo>
                  <a:cubicBezTo>
                    <a:pt x="5059" y="8267"/>
                    <a:pt x="4954" y="8267"/>
                    <a:pt x="4954" y="8180"/>
                  </a:cubicBezTo>
                  <a:cubicBezTo>
                    <a:pt x="4954" y="8092"/>
                    <a:pt x="5059" y="8092"/>
                    <a:pt x="5059" y="8005"/>
                  </a:cubicBezTo>
                  <a:cubicBezTo>
                    <a:pt x="4954" y="7830"/>
                    <a:pt x="4743" y="7655"/>
                    <a:pt x="4638" y="7567"/>
                  </a:cubicBezTo>
                  <a:cubicBezTo>
                    <a:pt x="4532" y="7480"/>
                    <a:pt x="4427" y="7480"/>
                    <a:pt x="4322" y="7392"/>
                  </a:cubicBezTo>
                  <a:cubicBezTo>
                    <a:pt x="4322" y="7305"/>
                    <a:pt x="4322" y="7305"/>
                    <a:pt x="4322" y="7305"/>
                  </a:cubicBezTo>
                  <a:cubicBezTo>
                    <a:pt x="4322" y="7218"/>
                    <a:pt x="4216" y="7218"/>
                    <a:pt x="4111" y="7130"/>
                  </a:cubicBezTo>
                  <a:cubicBezTo>
                    <a:pt x="4006" y="7043"/>
                    <a:pt x="3900" y="7043"/>
                    <a:pt x="3900" y="6955"/>
                  </a:cubicBezTo>
                  <a:cubicBezTo>
                    <a:pt x="3900" y="6868"/>
                    <a:pt x="3900" y="6780"/>
                    <a:pt x="3795" y="6693"/>
                  </a:cubicBezTo>
                  <a:cubicBezTo>
                    <a:pt x="3795" y="6518"/>
                    <a:pt x="3479" y="6693"/>
                    <a:pt x="3584" y="6868"/>
                  </a:cubicBezTo>
                  <a:cubicBezTo>
                    <a:pt x="3584" y="6868"/>
                    <a:pt x="3690" y="6955"/>
                    <a:pt x="3795" y="7043"/>
                  </a:cubicBezTo>
                  <a:cubicBezTo>
                    <a:pt x="3795" y="7043"/>
                    <a:pt x="3795" y="7130"/>
                    <a:pt x="3795" y="7218"/>
                  </a:cubicBezTo>
                  <a:cubicBezTo>
                    <a:pt x="3900" y="7218"/>
                    <a:pt x="4006" y="7305"/>
                    <a:pt x="4006" y="7305"/>
                  </a:cubicBezTo>
                  <a:cubicBezTo>
                    <a:pt x="4111" y="7480"/>
                    <a:pt x="4111" y="7567"/>
                    <a:pt x="4111" y="7655"/>
                  </a:cubicBezTo>
                  <a:cubicBezTo>
                    <a:pt x="4216" y="7655"/>
                    <a:pt x="4322" y="7742"/>
                    <a:pt x="4322" y="7830"/>
                  </a:cubicBezTo>
                  <a:cubicBezTo>
                    <a:pt x="4216" y="7830"/>
                    <a:pt x="4111" y="7742"/>
                    <a:pt x="4111" y="7742"/>
                  </a:cubicBezTo>
                  <a:cubicBezTo>
                    <a:pt x="4006" y="7742"/>
                    <a:pt x="3900" y="7655"/>
                    <a:pt x="3900" y="7655"/>
                  </a:cubicBezTo>
                  <a:cubicBezTo>
                    <a:pt x="3900" y="7567"/>
                    <a:pt x="3900" y="7480"/>
                    <a:pt x="3900" y="7480"/>
                  </a:cubicBezTo>
                  <a:cubicBezTo>
                    <a:pt x="3795" y="7305"/>
                    <a:pt x="3584" y="7392"/>
                    <a:pt x="3479" y="7305"/>
                  </a:cubicBezTo>
                  <a:cubicBezTo>
                    <a:pt x="3479" y="7218"/>
                    <a:pt x="3584" y="7130"/>
                    <a:pt x="3584" y="7130"/>
                  </a:cubicBezTo>
                  <a:cubicBezTo>
                    <a:pt x="3584" y="7043"/>
                    <a:pt x="3479" y="6955"/>
                    <a:pt x="3373" y="6955"/>
                  </a:cubicBezTo>
                  <a:cubicBezTo>
                    <a:pt x="3373" y="6868"/>
                    <a:pt x="3373" y="6780"/>
                    <a:pt x="3268" y="6693"/>
                  </a:cubicBezTo>
                  <a:cubicBezTo>
                    <a:pt x="3268" y="6605"/>
                    <a:pt x="3268" y="6518"/>
                    <a:pt x="3268" y="6431"/>
                  </a:cubicBezTo>
                  <a:cubicBezTo>
                    <a:pt x="3163" y="6431"/>
                    <a:pt x="3057" y="6343"/>
                    <a:pt x="3057" y="6343"/>
                  </a:cubicBezTo>
                  <a:cubicBezTo>
                    <a:pt x="2952" y="6343"/>
                    <a:pt x="2847" y="6343"/>
                    <a:pt x="2847" y="6256"/>
                  </a:cubicBezTo>
                  <a:cubicBezTo>
                    <a:pt x="2741" y="6256"/>
                    <a:pt x="2741" y="6168"/>
                    <a:pt x="2741" y="6081"/>
                  </a:cubicBezTo>
                  <a:cubicBezTo>
                    <a:pt x="2636" y="5993"/>
                    <a:pt x="2636" y="5906"/>
                    <a:pt x="2636" y="5818"/>
                  </a:cubicBezTo>
                  <a:cubicBezTo>
                    <a:pt x="2636" y="5643"/>
                    <a:pt x="2531" y="5556"/>
                    <a:pt x="2531" y="5469"/>
                  </a:cubicBezTo>
                  <a:cubicBezTo>
                    <a:pt x="2531" y="5381"/>
                    <a:pt x="2636" y="5294"/>
                    <a:pt x="2741" y="5294"/>
                  </a:cubicBezTo>
                  <a:cubicBezTo>
                    <a:pt x="2741" y="5206"/>
                    <a:pt x="2741" y="5119"/>
                    <a:pt x="2741" y="5031"/>
                  </a:cubicBezTo>
                  <a:cubicBezTo>
                    <a:pt x="2741" y="4944"/>
                    <a:pt x="2952" y="4856"/>
                    <a:pt x="2952" y="4682"/>
                  </a:cubicBezTo>
                  <a:cubicBezTo>
                    <a:pt x="3057" y="4594"/>
                    <a:pt x="3163" y="4507"/>
                    <a:pt x="3163" y="4332"/>
                  </a:cubicBezTo>
                  <a:cubicBezTo>
                    <a:pt x="3163" y="4244"/>
                    <a:pt x="3268" y="4157"/>
                    <a:pt x="3268" y="4157"/>
                  </a:cubicBezTo>
                  <a:cubicBezTo>
                    <a:pt x="3163" y="4069"/>
                    <a:pt x="3057" y="3982"/>
                    <a:pt x="2952" y="3895"/>
                  </a:cubicBezTo>
                  <a:cubicBezTo>
                    <a:pt x="2952" y="3895"/>
                    <a:pt x="3057" y="3807"/>
                    <a:pt x="3057" y="3807"/>
                  </a:cubicBezTo>
                  <a:cubicBezTo>
                    <a:pt x="3163" y="3720"/>
                    <a:pt x="3163" y="3632"/>
                    <a:pt x="3057" y="3632"/>
                  </a:cubicBezTo>
                  <a:cubicBezTo>
                    <a:pt x="3057" y="3545"/>
                    <a:pt x="3057" y="3457"/>
                    <a:pt x="3057" y="3370"/>
                  </a:cubicBezTo>
                  <a:cubicBezTo>
                    <a:pt x="3057" y="3370"/>
                    <a:pt x="3163" y="3282"/>
                    <a:pt x="3057" y="3195"/>
                  </a:cubicBezTo>
                  <a:cubicBezTo>
                    <a:pt x="2952" y="3195"/>
                    <a:pt x="2847" y="3282"/>
                    <a:pt x="2847" y="3282"/>
                  </a:cubicBezTo>
                  <a:cubicBezTo>
                    <a:pt x="2741" y="3195"/>
                    <a:pt x="2847" y="3107"/>
                    <a:pt x="2847" y="3107"/>
                  </a:cubicBezTo>
                  <a:cubicBezTo>
                    <a:pt x="2741" y="3020"/>
                    <a:pt x="2741" y="3020"/>
                    <a:pt x="2741" y="2933"/>
                  </a:cubicBezTo>
                  <a:cubicBezTo>
                    <a:pt x="2741" y="2933"/>
                    <a:pt x="2847" y="2845"/>
                    <a:pt x="2847" y="2845"/>
                  </a:cubicBezTo>
                  <a:cubicBezTo>
                    <a:pt x="2741" y="2845"/>
                    <a:pt x="2741" y="2758"/>
                    <a:pt x="2636" y="2670"/>
                  </a:cubicBezTo>
                  <a:cubicBezTo>
                    <a:pt x="3584" y="1796"/>
                    <a:pt x="4743" y="1096"/>
                    <a:pt x="6113" y="746"/>
                  </a:cubicBezTo>
                  <a:cubicBezTo>
                    <a:pt x="6113" y="746"/>
                    <a:pt x="6113" y="746"/>
                    <a:pt x="6113" y="746"/>
                  </a:cubicBezTo>
                  <a:cubicBezTo>
                    <a:pt x="6218" y="746"/>
                    <a:pt x="6324" y="746"/>
                    <a:pt x="6429" y="746"/>
                  </a:cubicBezTo>
                  <a:cubicBezTo>
                    <a:pt x="6534" y="746"/>
                    <a:pt x="6534" y="659"/>
                    <a:pt x="6640" y="659"/>
                  </a:cubicBezTo>
                  <a:cubicBezTo>
                    <a:pt x="6851" y="659"/>
                    <a:pt x="7167" y="746"/>
                    <a:pt x="7272" y="659"/>
                  </a:cubicBezTo>
                  <a:cubicBezTo>
                    <a:pt x="7272" y="659"/>
                    <a:pt x="7272" y="571"/>
                    <a:pt x="7272" y="571"/>
                  </a:cubicBezTo>
                  <a:cubicBezTo>
                    <a:pt x="7272" y="484"/>
                    <a:pt x="7377" y="484"/>
                    <a:pt x="7377" y="397"/>
                  </a:cubicBezTo>
                  <a:cubicBezTo>
                    <a:pt x="7377" y="397"/>
                    <a:pt x="7483" y="397"/>
                    <a:pt x="7588" y="397"/>
                  </a:cubicBezTo>
                  <a:cubicBezTo>
                    <a:pt x="7693" y="309"/>
                    <a:pt x="7904" y="309"/>
                    <a:pt x="8115" y="309"/>
                  </a:cubicBezTo>
                  <a:cubicBezTo>
                    <a:pt x="8115" y="309"/>
                    <a:pt x="8220" y="309"/>
                    <a:pt x="8220" y="309"/>
                  </a:cubicBezTo>
                  <a:cubicBezTo>
                    <a:pt x="8431" y="309"/>
                    <a:pt x="8536" y="309"/>
                    <a:pt x="8642" y="309"/>
                  </a:cubicBezTo>
                  <a:cubicBezTo>
                    <a:pt x="8642" y="309"/>
                    <a:pt x="8747" y="222"/>
                    <a:pt x="8747" y="222"/>
                  </a:cubicBezTo>
                  <a:cubicBezTo>
                    <a:pt x="8958" y="222"/>
                    <a:pt x="9063" y="222"/>
                    <a:pt x="9274" y="222"/>
                  </a:cubicBezTo>
                  <a:cubicBezTo>
                    <a:pt x="9274" y="309"/>
                    <a:pt x="9274" y="309"/>
                    <a:pt x="9274" y="309"/>
                  </a:cubicBezTo>
                  <a:cubicBezTo>
                    <a:pt x="9169" y="309"/>
                    <a:pt x="9169" y="309"/>
                    <a:pt x="9063" y="309"/>
                  </a:cubicBezTo>
                  <a:cubicBezTo>
                    <a:pt x="9063" y="397"/>
                    <a:pt x="9063" y="397"/>
                    <a:pt x="8958" y="397"/>
                  </a:cubicBezTo>
                  <a:cubicBezTo>
                    <a:pt x="8852" y="484"/>
                    <a:pt x="8642" y="484"/>
                    <a:pt x="8536" y="484"/>
                  </a:cubicBezTo>
                  <a:cubicBezTo>
                    <a:pt x="8536" y="484"/>
                    <a:pt x="8536" y="484"/>
                    <a:pt x="8536" y="484"/>
                  </a:cubicBezTo>
                  <a:cubicBezTo>
                    <a:pt x="8536" y="484"/>
                    <a:pt x="8536" y="484"/>
                    <a:pt x="8536" y="484"/>
                  </a:cubicBezTo>
                  <a:cubicBezTo>
                    <a:pt x="8536" y="484"/>
                    <a:pt x="8536" y="484"/>
                    <a:pt x="8536" y="571"/>
                  </a:cubicBezTo>
                  <a:cubicBezTo>
                    <a:pt x="8536" y="571"/>
                    <a:pt x="8642" y="571"/>
                    <a:pt x="8642" y="571"/>
                  </a:cubicBezTo>
                  <a:cubicBezTo>
                    <a:pt x="8642" y="571"/>
                    <a:pt x="8642" y="571"/>
                    <a:pt x="8642" y="571"/>
                  </a:cubicBezTo>
                  <a:cubicBezTo>
                    <a:pt x="8747" y="571"/>
                    <a:pt x="8747" y="571"/>
                    <a:pt x="8852" y="571"/>
                  </a:cubicBezTo>
                  <a:cubicBezTo>
                    <a:pt x="8852" y="571"/>
                    <a:pt x="8958" y="571"/>
                    <a:pt x="8958" y="571"/>
                  </a:cubicBezTo>
                  <a:cubicBezTo>
                    <a:pt x="8958" y="571"/>
                    <a:pt x="9063" y="571"/>
                    <a:pt x="9063" y="571"/>
                  </a:cubicBezTo>
                  <a:cubicBezTo>
                    <a:pt x="9063" y="571"/>
                    <a:pt x="9063" y="571"/>
                    <a:pt x="9063" y="571"/>
                  </a:cubicBezTo>
                  <a:cubicBezTo>
                    <a:pt x="9169" y="484"/>
                    <a:pt x="9274" y="571"/>
                    <a:pt x="9379" y="484"/>
                  </a:cubicBezTo>
                  <a:cubicBezTo>
                    <a:pt x="9485" y="397"/>
                    <a:pt x="9379" y="397"/>
                    <a:pt x="9485" y="309"/>
                  </a:cubicBezTo>
                  <a:cubicBezTo>
                    <a:pt x="9485" y="309"/>
                    <a:pt x="9485" y="309"/>
                    <a:pt x="9485" y="309"/>
                  </a:cubicBezTo>
                  <a:cubicBezTo>
                    <a:pt x="9590" y="309"/>
                    <a:pt x="9695" y="309"/>
                    <a:pt x="9801" y="309"/>
                  </a:cubicBezTo>
                  <a:cubicBezTo>
                    <a:pt x="9801" y="309"/>
                    <a:pt x="9801" y="309"/>
                    <a:pt x="9801" y="309"/>
                  </a:cubicBezTo>
                  <a:cubicBezTo>
                    <a:pt x="9695" y="397"/>
                    <a:pt x="9695" y="397"/>
                    <a:pt x="9695" y="397"/>
                  </a:cubicBezTo>
                  <a:cubicBezTo>
                    <a:pt x="9801" y="397"/>
                    <a:pt x="9906" y="397"/>
                    <a:pt x="10011" y="309"/>
                  </a:cubicBezTo>
                  <a:cubicBezTo>
                    <a:pt x="10011" y="309"/>
                    <a:pt x="10011" y="309"/>
                    <a:pt x="10011" y="309"/>
                  </a:cubicBezTo>
                  <a:cubicBezTo>
                    <a:pt x="10222" y="309"/>
                    <a:pt x="10328" y="309"/>
                    <a:pt x="10538" y="397"/>
                  </a:cubicBezTo>
                  <a:cubicBezTo>
                    <a:pt x="10644" y="397"/>
                    <a:pt x="10854" y="397"/>
                    <a:pt x="11065" y="484"/>
                  </a:cubicBezTo>
                  <a:cubicBezTo>
                    <a:pt x="11065" y="484"/>
                    <a:pt x="11065" y="484"/>
                    <a:pt x="10960" y="484"/>
                  </a:cubicBezTo>
                  <a:cubicBezTo>
                    <a:pt x="10960" y="484"/>
                    <a:pt x="10960" y="484"/>
                    <a:pt x="10960" y="484"/>
                  </a:cubicBezTo>
                  <a:cubicBezTo>
                    <a:pt x="10854" y="484"/>
                    <a:pt x="10854" y="484"/>
                    <a:pt x="10749" y="484"/>
                  </a:cubicBezTo>
                  <a:cubicBezTo>
                    <a:pt x="10749" y="484"/>
                    <a:pt x="10749" y="484"/>
                    <a:pt x="10854" y="571"/>
                  </a:cubicBezTo>
                  <a:cubicBezTo>
                    <a:pt x="10854" y="571"/>
                    <a:pt x="10960" y="571"/>
                    <a:pt x="10960" y="659"/>
                  </a:cubicBezTo>
                  <a:cubicBezTo>
                    <a:pt x="11065" y="659"/>
                    <a:pt x="11171" y="659"/>
                    <a:pt x="11171" y="746"/>
                  </a:cubicBezTo>
                  <a:cubicBezTo>
                    <a:pt x="11171" y="834"/>
                    <a:pt x="11171" y="834"/>
                    <a:pt x="11171" y="834"/>
                  </a:cubicBezTo>
                  <a:cubicBezTo>
                    <a:pt x="11065" y="834"/>
                    <a:pt x="11065" y="834"/>
                    <a:pt x="11065" y="834"/>
                  </a:cubicBezTo>
                  <a:cubicBezTo>
                    <a:pt x="11065" y="834"/>
                    <a:pt x="10960" y="746"/>
                    <a:pt x="10854" y="746"/>
                  </a:cubicBezTo>
                  <a:cubicBezTo>
                    <a:pt x="10854" y="746"/>
                    <a:pt x="10854" y="746"/>
                    <a:pt x="10854" y="746"/>
                  </a:cubicBezTo>
                  <a:cubicBezTo>
                    <a:pt x="10854" y="746"/>
                    <a:pt x="10854" y="746"/>
                    <a:pt x="10854" y="746"/>
                  </a:cubicBezTo>
                  <a:cubicBezTo>
                    <a:pt x="10854" y="834"/>
                    <a:pt x="10749" y="834"/>
                    <a:pt x="10644" y="921"/>
                  </a:cubicBezTo>
                  <a:cubicBezTo>
                    <a:pt x="10644" y="921"/>
                    <a:pt x="10644" y="921"/>
                    <a:pt x="10538" y="921"/>
                  </a:cubicBezTo>
                  <a:cubicBezTo>
                    <a:pt x="10538" y="921"/>
                    <a:pt x="10538" y="921"/>
                    <a:pt x="10433" y="921"/>
                  </a:cubicBezTo>
                  <a:cubicBezTo>
                    <a:pt x="10433" y="834"/>
                    <a:pt x="10538" y="746"/>
                    <a:pt x="10538" y="659"/>
                  </a:cubicBezTo>
                  <a:cubicBezTo>
                    <a:pt x="10538" y="659"/>
                    <a:pt x="10538" y="659"/>
                    <a:pt x="10538" y="659"/>
                  </a:cubicBezTo>
                  <a:cubicBezTo>
                    <a:pt x="10538" y="659"/>
                    <a:pt x="10538" y="659"/>
                    <a:pt x="10538" y="659"/>
                  </a:cubicBezTo>
                  <a:cubicBezTo>
                    <a:pt x="10538" y="659"/>
                    <a:pt x="10538" y="659"/>
                    <a:pt x="10538" y="659"/>
                  </a:cubicBezTo>
                  <a:cubicBezTo>
                    <a:pt x="10433" y="746"/>
                    <a:pt x="10433" y="746"/>
                    <a:pt x="10433" y="746"/>
                  </a:cubicBezTo>
                  <a:cubicBezTo>
                    <a:pt x="10328" y="834"/>
                    <a:pt x="10328" y="834"/>
                    <a:pt x="10222" y="834"/>
                  </a:cubicBezTo>
                  <a:cubicBezTo>
                    <a:pt x="10117" y="921"/>
                    <a:pt x="10117" y="921"/>
                    <a:pt x="10011" y="921"/>
                  </a:cubicBezTo>
                  <a:cubicBezTo>
                    <a:pt x="10011" y="921"/>
                    <a:pt x="10011" y="921"/>
                    <a:pt x="10011" y="921"/>
                  </a:cubicBezTo>
                  <a:cubicBezTo>
                    <a:pt x="10011" y="921"/>
                    <a:pt x="9906" y="921"/>
                    <a:pt x="9906" y="1009"/>
                  </a:cubicBezTo>
                  <a:cubicBezTo>
                    <a:pt x="9906" y="1009"/>
                    <a:pt x="9801" y="1096"/>
                    <a:pt x="9695" y="1096"/>
                  </a:cubicBezTo>
                  <a:cubicBezTo>
                    <a:pt x="9695" y="1096"/>
                    <a:pt x="9590" y="1096"/>
                    <a:pt x="9590" y="1184"/>
                  </a:cubicBezTo>
                  <a:cubicBezTo>
                    <a:pt x="9485" y="1184"/>
                    <a:pt x="9485" y="1184"/>
                    <a:pt x="9379" y="1271"/>
                  </a:cubicBezTo>
                  <a:cubicBezTo>
                    <a:pt x="9379" y="1271"/>
                    <a:pt x="9274" y="1358"/>
                    <a:pt x="9274" y="1358"/>
                  </a:cubicBezTo>
                  <a:cubicBezTo>
                    <a:pt x="9274" y="1358"/>
                    <a:pt x="9169" y="1358"/>
                    <a:pt x="9169" y="1358"/>
                  </a:cubicBezTo>
                  <a:cubicBezTo>
                    <a:pt x="9063" y="1446"/>
                    <a:pt x="8958" y="1533"/>
                    <a:pt x="8958" y="1533"/>
                  </a:cubicBezTo>
                  <a:cubicBezTo>
                    <a:pt x="8958" y="1621"/>
                    <a:pt x="8852" y="1708"/>
                    <a:pt x="8852" y="1796"/>
                  </a:cubicBezTo>
                  <a:cubicBezTo>
                    <a:pt x="8852" y="1796"/>
                    <a:pt x="8852" y="1796"/>
                    <a:pt x="8852" y="1796"/>
                  </a:cubicBezTo>
                  <a:cubicBezTo>
                    <a:pt x="8852" y="1796"/>
                    <a:pt x="8852" y="1796"/>
                    <a:pt x="8852" y="1796"/>
                  </a:cubicBezTo>
                  <a:cubicBezTo>
                    <a:pt x="8852" y="1796"/>
                    <a:pt x="8852" y="1796"/>
                    <a:pt x="8958" y="1796"/>
                  </a:cubicBezTo>
                  <a:cubicBezTo>
                    <a:pt x="8958" y="1796"/>
                    <a:pt x="8958" y="1796"/>
                    <a:pt x="8958" y="1883"/>
                  </a:cubicBezTo>
                  <a:cubicBezTo>
                    <a:pt x="8958" y="1883"/>
                    <a:pt x="8958" y="1883"/>
                    <a:pt x="8958" y="1883"/>
                  </a:cubicBezTo>
                  <a:cubicBezTo>
                    <a:pt x="8958" y="1883"/>
                    <a:pt x="8958" y="1971"/>
                    <a:pt x="8958" y="1971"/>
                  </a:cubicBezTo>
                  <a:cubicBezTo>
                    <a:pt x="8958" y="1971"/>
                    <a:pt x="9063" y="1971"/>
                    <a:pt x="9063" y="1971"/>
                  </a:cubicBezTo>
                  <a:cubicBezTo>
                    <a:pt x="9063" y="1971"/>
                    <a:pt x="9063" y="1971"/>
                    <a:pt x="9169" y="1971"/>
                  </a:cubicBezTo>
                  <a:cubicBezTo>
                    <a:pt x="9169" y="1971"/>
                    <a:pt x="9169" y="1971"/>
                    <a:pt x="9169" y="1971"/>
                  </a:cubicBezTo>
                  <a:cubicBezTo>
                    <a:pt x="9274" y="1971"/>
                    <a:pt x="9274" y="1971"/>
                    <a:pt x="9274" y="1971"/>
                  </a:cubicBezTo>
                  <a:cubicBezTo>
                    <a:pt x="9379" y="1971"/>
                    <a:pt x="9485" y="2058"/>
                    <a:pt x="9590" y="2058"/>
                  </a:cubicBezTo>
                  <a:cubicBezTo>
                    <a:pt x="9590" y="2058"/>
                    <a:pt x="9695" y="2146"/>
                    <a:pt x="9695" y="2146"/>
                  </a:cubicBezTo>
                  <a:cubicBezTo>
                    <a:pt x="9801" y="2146"/>
                    <a:pt x="9906" y="2146"/>
                    <a:pt x="9906" y="2146"/>
                  </a:cubicBezTo>
                  <a:cubicBezTo>
                    <a:pt x="9906" y="2146"/>
                    <a:pt x="10011" y="2146"/>
                    <a:pt x="10011" y="2146"/>
                  </a:cubicBezTo>
                  <a:cubicBezTo>
                    <a:pt x="10011" y="2146"/>
                    <a:pt x="10011" y="2146"/>
                    <a:pt x="10011" y="2146"/>
                  </a:cubicBezTo>
                  <a:cubicBezTo>
                    <a:pt x="10117" y="2146"/>
                    <a:pt x="10222" y="2058"/>
                    <a:pt x="10222" y="2146"/>
                  </a:cubicBezTo>
                  <a:cubicBezTo>
                    <a:pt x="10222" y="2146"/>
                    <a:pt x="10222" y="2146"/>
                    <a:pt x="10222" y="2233"/>
                  </a:cubicBezTo>
                  <a:cubicBezTo>
                    <a:pt x="10222" y="2233"/>
                    <a:pt x="10117" y="2320"/>
                    <a:pt x="10117" y="2320"/>
                  </a:cubicBezTo>
                  <a:cubicBezTo>
                    <a:pt x="10117" y="2320"/>
                    <a:pt x="10117" y="2320"/>
                    <a:pt x="10117" y="2320"/>
                  </a:cubicBezTo>
                  <a:cubicBezTo>
                    <a:pt x="10117" y="2320"/>
                    <a:pt x="10117" y="2320"/>
                    <a:pt x="10117" y="2320"/>
                  </a:cubicBezTo>
                  <a:cubicBezTo>
                    <a:pt x="10117" y="2320"/>
                    <a:pt x="10117" y="2320"/>
                    <a:pt x="10117" y="2320"/>
                  </a:cubicBezTo>
                  <a:cubicBezTo>
                    <a:pt x="10222" y="2408"/>
                    <a:pt x="10117" y="2495"/>
                    <a:pt x="10117" y="2495"/>
                  </a:cubicBezTo>
                  <a:cubicBezTo>
                    <a:pt x="10117" y="2583"/>
                    <a:pt x="10222" y="2583"/>
                    <a:pt x="10222" y="2670"/>
                  </a:cubicBezTo>
                  <a:cubicBezTo>
                    <a:pt x="10222" y="2670"/>
                    <a:pt x="10328" y="2670"/>
                    <a:pt x="10328" y="2670"/>
                  </a:cubicBezTo>
                  <a:cubicBezTo>
                    <a:pt x="10328" y="2670"/>
                    <a:pt x="10328" y="2670"/>
                    <a:pt x="10328" y="2670"/>
                  </a:cubicBezTo>
                  <a:cubicBezTo>
                    <a:pt x="10328" y="2670"/>
                    <a:pt x="10328" y="2670"/>
                    <a:pt x="10328" y="2670"/>
                  </a:cubicBezTo>
                  <a:cubicBezTo>
                    <a:pt x="10328" y="2670"/>
                    <a:pt x="10328" y="2670"/>
                    <a:pt x="10328" y="2670"/>
                  </a:cubicBezTo>
                  <a:cubicBezTo>
                    <a:pt x="10433" y="2583"/>
                    <a:pt x="10538" y="2495"/>
                    <a:pt x="10538" y="2408"/>
                  </a:cubicBezTo>
                  <a:cubicBezTo>
                    <a:pt x="10538" y="2408"/>
                    <a:pt x="10538" y="2320"/>
                    <a:pt x="10538" y="2320"/>
                  </a:cubicBezTo>
                  <a:cubicBezTo>
                    <a:pt x="10538" y="2233"/>
                    <a:pt x="10538" y="2233"/>
                    <a:pt x="10538" y="2233"/>
                  </a:cubicBezTo>
                  <a:cubicBezTo>
                    <a:pt x="10538" y="2146"/>
                    <a:pt x="10538" y="2146"/>
                    <a:pt x="10644" y="2146"/>
                  </a:cubicBezTo>
                  <a:cubicBezTo>
                    <a:pt x="10644" y="2146"/>
                    <a:pt x="10644" y="2146"/>
                    <a:pt x="10644" y="2146"/>
                  </a:cubicBezTo>
                  <a:cubicBezTo>
                    <a:pt x="10854" y="2058"/>
                    <a:pt x="11065" y="2058"/>
                    <a:pt x="11171" y="1883"/>
                  </a:cubicBezTo>
                  <a:cubicBezTo>
                    <a:pt x="11276" y="1796"/>
                    <a:pt x="11276" y="1621"/>
                    <a:pt x="11276" y="1446"/>
                  </a:cubicBezTo>
                  <a:cubicBezTo>
                    <a:pt x="11276" y="1446"/>
                    <a:pt x="11171" y="1358"/>
                    <a:pt x="11276" y="1358"/>
                  </a:cubicBezTo>
                  <a:cubicBezTo>
                    <a:pt x="11276" y="1358"/>
                    <a:pt x="11276" y="1271"/>
                    <a:pt x="11276" y="1271"/>
                  </a:cubicBezTo>
                  <a:cubicBezTo>
                    <a:pt x="11276" y="1184"/>
                    <a:pt x="11276" y="1184"/>
                    <a:pt x="11276" y="1096"/>
                  </a:cubicBezTo>
                  <a:cubicBezTo>
                    <a:pt x="11276" y="1096"/>
                    <a:pt x="11381" y="1096"/>
                    <a:pt x="11381" y="1096"/>
                  </a:cubicBezTo>
                  <a:cubicBezTo>
                    <a:pt x="11381" y="1096"/>
                    <a:pt x="11381" y="1096"/>
                    <a:pt x="11381" y="1009"/>
                  </a:cubicBezTo>
                  <a:cubicBezTo>
                    <a:pt x="11381" y="1009"/>
                    <a:pt x="11381" y="921"/>
                    <a:pt x="11487" y="921"/>
                  </a:cubicBezTo>
                  <a:cubicBezTo>
                    <a:pt x="11487" y="921"/>
                    <a:pt x="11487" y="921"/>
                    <a:pt x="11487" y="921"/>
                  </a:cubicBezTo>
                  <a:cubicBezTo>
                    <a:pt x="11487" y="921"/>
                    <a:pt x="11487" y="834"/>
                    <a:pt x="11487" y="834"/>
                  </a:cubicBezTo>
                  <a:cubicBezTo>
                    <a:pt x="11487" y="834"/>
                    <a:pt x="11592" y="834"/>
                    <a:pt x="11592" y="834"/>
                  </a:cubicBezTo>
                  <a:cubicBezTo>
                    <a:pt x="11592" y="834"/>
                    <a:pt x="11592" y="834"/>
                    <a:pt x="11592" y="834"/>
                  </a:cubicBezTo>
                  <a:cubicBezTo>
                    <a:pt x="11697" y="834"/>
                    <a:pt x="11803" y="921"/>
                    <a:pt x="11803" y="921"/>
                  </a:cubicBezTo>
                  <a:cubicBezTo>
                    <a:pt x="11803" y="921"/>
                    <a:pt x="11908" y="921"/>
                    <a:pt x="11908" y="834"/>
                  </a:cubicBezTo>
                  <a:cubicBezTo>
                    <a:pt x="11908" y="834"/>
                    <a:pt x="11908" y="834"/>
                    <a:pt x="11908" y="834"/>
                  </a:cubicBezTo>
                  <a:cubicBezTo>
                    <a:pt x="11908" y="834"/>
                    <a:pt x="11908" y="834"/>
                    <a:pt x="11908" y="834"/>
                  </a:cubicBezTo>
                  <a:cubicBezTo>
                    <a:pt x="11908" y="834"/>
                    <a:pt x="11908" y="834"/>
                    <a:pt x="12013" y="834"/>
                  </a:cubicBezTo>
                  <a:cubicBezTo>
                    <a:pt x="12013" y="834"/>
                    <a:pt x="12013" y="834"/>
                    <a:pt x="12013" y="834"/>
                  </a:cubicBezTo>
                  <a:cubicBezTo>
                    <a:pt x="12013" y="834"/>
                    <a:pt x="12119" y="834"/>
                    <a:pt x="12119" y="834"/>
                  </a:cubicBezTo>
                  <a:cubicBezTo>
                    <a:pt x="12224" y="834"/>
                    <a:pt x="12224" y="921"/>
                    <a:pt x="12330" y="921"/>
                  </a:cubicBezTo>
                  <a:cubicBezTo>
                    <a:pt x="12330" y="1009"/>
                    <a:pt x="12435" y="921"/>
                    <a:pt x="12435" y="1009"/>
                  </a:cubicBezTo>
                  <a:cubicBezTo>
                    <a:pt x="12435" y="1009"/>
                    <a:pt x="12435" y="1009"/>
                    <a:pt x="12435" y="1009"/>
                  </a:cubicBezTo>
                  <a:cubicBezTo>
                    <a:pt x="12435" y="1096"/>
                    <a:pt x="12435" y="1096"/>
                    <a:pt x="12435" y="1096"/>
                  </a:cubicBezTo>
                  <a:cubicBezTo>
                    <a:pt x="12435" y="1096"/>
                    <a:pt x="12435" y="1184"/>
                    <a:pt x="12435" y="1184"/>
                  </a:cubicBezTo>
                  <a:cubicBezTo>
                    <a:pt x="12435" y="1184"/>
                    <a:pt x="12435" y="1184"/>
                    <a:pt x="12435" y="1184"/>
                  </a:cubicBezTo>
                  <a:cubicBezTo>
                    <a:pt x="12435" y="1184"/>
                    <a:pt x="12435" y="1271"/>
                    <a:pt x="12435" y="1271"/>
                  </a:cubicBezTo>
                  <a:cubicBezTo>
                    <a:pt x="12540" y="1271"/>
                    <a:pt x="12540" y="1271"/>
                    <a:pt x="12540" y="1271"/>
                  </a:cubicBezTo>
                  <a:cubicBezTo>
                    <a:pt x="12646" y="1271"/>
                    <a:pt x="12646" y="1271"/>
                    <a:pt x="12646" y="1271"/>
                  </a:cubicBezTo>
                  <a:cubicBezTo>
                    <a:pt x="12646" y="1271"/>
                    <a:pt x="12751" y="1271"/>
                    <a:pt x="12751" y="1271"/>
                  </a:cubicBezTo>
                  <a:cubicBezTo>
                    <a:pt x="12751" y="1271"/>
                    <a:pt x="12751" y="1184"/>
                    <a:pt x="12856" y="1184"/>
                  </a:cubicBezTo>
                  <a:cubicBezTo>
                    <a:pt x="12856" y="1184"/>
                    <a:pt x="12856" y="1184"/>
                    <a:pt x="12962" y="1096"/>
                  </a:cubicBezTo>
                  <a:cubicBezTo>
                    <a:pt x="12962" y="1096"/>
                    <a:pt x="12962" y="1096"/>
                    <a:pt x="12962" y="1009"/>
                  </a:cubicBezTo>
                  <a:cubicBezTo>
                    <a:pt x="13067" y="1096"/>
                    <a:pt x="13172" y="1096"/>
                    <a:pt x="13278" y="1184"/>
                  </a:cubicBezTo>
                  <a:cubicBezTo>
                    <a:pt x="13278" y="1184"/>
                    <a:pt x="13383" y="1271"/>
                    <a:pt x="13383" y="1271"/>
                  </a:cubicBezTo>
                  <a:cubicBezTo>
                    <a:pt x="13383" y="1358"/>
                    <a:pt x="13383" y="1446"/>
                    <a:pt x="13383" y="1533"/>
                  </a:cubicBezTo>
                  <a:cubicBezTo>
                    <a:pt x="13383" y="1621"/>
                    <a:pt x="13594" y="1621"/>
                    <a:pt x="13699" y="1621"/>
                  </a:cubicBezTo>
                  <a:cubicBezTo>
                    <a:pt x="13805" y="1621"/>
                    <a:pt x="13805" y="1708"/>
                    <a:pt x="13805" y="1708"/>
                  </a:cubicBezTo>
                  <a:cubicBezTo>
                    <a:pt x="13805" y="1708"/>
                    <a:pt x="13805" y="1708"/>
                    <a:pt x="13805" y="1708"/>
                  </a:cubicBezTo>
                  <a:cubicBezTo>
                    <a:pt x="13910" y="1796"/>
                    <a:pt x="13910" y="1796"/>
                    <a:pt x="13910" y="1796"/>
                  </a:cubicBezTo>
                  <a:cubicBezTo>
                    <a:pt x="13910" y="1796"/>
                    <a:pt x="14015" y="1796"/>
                    <a:pt x="14015" y="1796"/>
                  </a:cubicBezTo>
                  <a:cubicBezTo>
                    <a:pt x="14015" y="1971"/>
                    <a:pt x="13805" y="1971"/>
                    <a:pt x="13910" y="2146"/>
                  </a:cubicBezTo>
                  <a:cubicBezTo>
                    <a:pt x="13910" y="2233"/>
                    <a:pt x="13805" y="2233"/>
                    <a:pt x="13805" y="2233"/>
                  </a:cubicBezTo>
                  <a:cubicBezTo>
                    <a:pt x="13805" y="2233"/>
                    <a:pt x="13805" y="2233"/>
                    <a:pt x="13805" y="2320"/>
                  </a:cubicBezTo>
                  <a:cubicBezTo>
                    <a:pt x="13805" y="2408"/>
                    <a:pt x="14015" y="2320"/>
                    <a:pt x="14121" y="2320"/>
                  </a:cubicBezTo>
                  <a:cubicBezTo>
                    <a:pt x="14121" y="2320"/>
                    <a:pt x="14121" y="2408"/>
                    <a:pt x="14121" y="2408"/>
                  </a:cubicBezTo>
                  <a:cubicBezTo>
                    <a:pt x="14226" y="2408"/>
                    <a:pt x="14121" y="2495"/>
                    <a:pt x="14121" y="2583"/>
                  </a:cubicBezTo>
                  <a:cubicBezTo>
                    <a:pt x="14226" y="2583"/>
                    <a:pt x="14226" y="2670"/>
                    <a:pt x="14226" y="2670"/>
                  </a:cubicBezTo>
                  <a:cubicBezTo>
                    <a:pt x="14226" y="2758"/>
                    <a:pt x="14226" y="2758"/>
                    <a:pt x="14121" y="2758"/>
                  </a:cubicBezTo>
                  <a:cubicBezTo>
                    <a:pt x="14015" y="2758"/>
                    <a:pt x="14015" y="2758"/>
                    <a:pt x="14015" y="2670"/>
                  </a:cubicBezTo>
                  <a:cubicBezTo>
                    <a:pt x="13910" y="2670"/>
                    <a:pt x="13910" y="2670"/>
                    <a:pt x="13910" y="2670"/>
                  </a:cubicBezTo>
                  <a:cubicBezTo>
                    <a:pt x="13910" y="2670"/>
                    <a:pt x="13910" y="2670"/>
                    <a:pt x="13805" y="2670"/>
                  </a:cubicBezTo>
                  <a:cubicBezTo>
                    <a:pt x="13805" y="2670"/>
                    <a:pt x="13805" y="2670"/>
                    <a:pt x="13805" y="2670"/>
                  </a:cubicBezTo>
                  <a:cubicBezTo>
                    <a:pt x="13699" y="2670"/>
                    <a:pt x="13699" y="2670"/>
                    <a:pt x="13594" y="2670"/>
                  </a:cubicBezTo>
                  <a:cubicBezTo>
                    <a:pt x="13594" y="2670"/>
                    <a:pt x="13489" y="2670"/>
                    <a:pt x="13489" y="2670"/>
                  </a:cubicBezTo>
                  <a:cubicBezTo>
                    <a:pt x="13383" y="2758"/>
                    <a:pt x="13383" y="2758"/>
                    <a:pt x="13278" y="2670"/>
                  </a:cubicBezTo>
                  <a:cubicBezTo>
                    <a:pt x="13383" y="2583"/>
                    <a:pt x="13489" y="2408"/>
                    <a:pt x="13594" y="2320"/>
                  </a:cubicBezTo>
                  <a:cubicBezTo>
                    <a:pt x="13594" y="2233"/>
                    <a:pt x="13699" y="2233"/>
                    <a:pt x="13699" y="2233"/>
                  </a:cubicBezTo>
                  <a:cubicBezTo>
                    <a:pt x="13699" y="2146"/>
                    <a:pt x="13699" y="2146"/>
                    <a:pt x="13699" y="2146"/>
                  </a:cubicBezTo>
                  <a:cubicBezTo>
                    <a:pt x="13699" y="2146"/>
                    <a:pt x="13594" y="2146"/>
                    <a:pt x="13594" y="2146"/>
                  </a:cubicBezTo>
                  <a:cubicBezTo>
                    <a:pt x="13594" y="2146"/>
                    <a:pt x="13489" y="2233"/>
                    <a:pt x="13489" y="2233"/>
                  </a:cubicBezTo>
                  <a:cubicBezTo>
                    <a:pt x="13383" y="2320"/>
                    <a:pt x="13278" y="2320"/>
                    <a:pt x="13172" y="2408"/>
                  </a:cubicBezTo>
                  <a:cubicBezTo>
                    <a:pt x="13067" y="2408"/>
                    <a:pt x="12962" y="2408"/>
                    <a:pt x="12856" y="2408"/>
                  </a:cubicBezTo>
                  <a:cubicBezTo>
                    <a:pt x="12751" y="2408"/>
                    <a:pt x="12751" y="2495"/>
                    <a:pt x="12751" y="2495"/>
                  </a:cubicBezTo>
                  <a:cubicBezTo>
                    <a:pt x="12751" y="2583"/>
                    <a:pt x="12856" y="2495"/>
                    <a:pt x="12856" y="2583"/>
                  </a:cubicBezTo>
                  <a:cubicBezTo>
                    <a:pt x="12856" y="2583"/>
                    <a:pt x="12856" y="2583"/>
                    <a:pt x="12856" y="2583"/>
                  </a:cubicBezTo>
                  <a:cubicBezTo>
                    <a:pt x="12751" y="2583"/>
                    <a:pt x="12751" y="2583"/>
                    <a:pt x="12646" y="2583"/>
                  </a:cubicBezTo>
                  <a:cubicBezTo>
                    <a:pt x="12646" y="2583"/>
                    <a:pt x="12646" y="2583"/>
                    <a:pt x="12646" y="2583"/>
                  </a:cubicBezTo>
                  <a:cubicBezTo>
                    <a:pt x="12646" y="2583"/>
                    <a:pt x="12646" y="2495"/>
                    <a:pt x="12646" y="2495"/>
                  </a:cubicBezTo>
                  <a:cubicBezTo>
                    <a:pt x="12540" y="2495"/>
                    <a:pt x="12330" y="2495"/>
                    <a:pt x="12330" y="2495"/>
                  </a:cubicBezTo>
                  <a:cubicBezTo>
                    <a:pt x="12330" y="2495"/>
                    <a:pt x="12224" y="2495"/>
                    <a:pt x="12224" y="2495"/>
                  </a:cubicBezTo>
                  <a:cubicBezTo>
                    <a:pt x="12224" y="2495"/>
                    <a:pt x="12224" y="2583"/>
                    <a:pt x="12224" y="2583"/>
                  </a:cubicBezTo>
                  <a:cubicBezTo>
                    <a:pt x="12224" y="2583"/>
                    <a:pt x="12119" y="2583"/>
                    <a:pt x="12119" y="2583"/>
                  </a:cubicBezTo>
                  <a:cubicBezTo>
                    <a:pt x="12119" y="2670"/>
                    <a:pt x="12119" y="2670"/>
                    <a:pt x="12119" y="2670"/>
                  </a:cubicBezTo>
                  <a:cubicBezTo>
                    <a:pt x="12119" y="2670"/>
                    <a:pt x="12119" y="2670"/>
                    <a:pt x="12119" y="2670"/>
                  </a:cubicBezTo>
                  <a:cubicBezTo>
                    <a:pt x="12119" y="2670"/>
                    <a:pt x="12119" y="2670"/>
                    <a:pt x="12119" y="2670"/>
                  </a:cubicBezTo>
                  <a:cubicBezTo>
                    <a:pt x="12224" y="2670"/>
                    <a:pt x="12330" y="2670"/>
                    <a:pt x="12435" y="2670"/>
                  </a:cubicBezTo>
                  <a:cubicBezTo>
                    <a:pt x="12435" y="2670"/>
                    <a:pt x="12435" y="2670"/>
                    <a:pt x="12540" y="2670"/>
                  </a:cubicBezTo>
                  <a:cubicBezTo>
                    <a:pt x="12540" y="2670"/>
                    <a:pt x="12435" y="2758"/>
                    <a:pt x="12435" y="2758"/>
                  </a:cubicBezTo>
                  <a:cubicBezTo>
                    <a:pt x="12435" y="2758"/>
                    <a:pt x="12435" y="2845"/>
                    <a:pt x="12330" y="2845"/>
                  </a:cubicBezTo>
                  <a:cubicBezTo>
                    <a:pt x="12330" y="2845"/>
                    <a:pt x="12330" y="2845"/>
                    <a:pt x="12330" y="2845"/>
                  </a:cubicBezTo>
                  <a:cubicBezTo>
                    <a:pt x="12330" y="2845"/>
                    <a:pt x="12330" y="2933"/>
                    <a:pt x="12330" y="2933"/>
                  </a:cubicBezTo>
                  <a:cubicBezTo>
                    <a:pt x="12330" y="2933"/>
                    <a:pt x="12330" y="2933"/>
                    <a:pt x="12330" y="3020"/>
                  </a:cubicBezTo>
                  <a:cubicBezTo>
                    <a:pt x="12330" y="3020"/>
                    <a:pt x="12330" y="3020"/>
                    <a:pt x="12435" y="3020"/>
                  </a:cubicBezTo>
                  <a:cubicBezTo>
                    <a:pt x="12435" y="3020"/>
                    <a:pt x="12435" y="3107"/>
                    <a:pt x="12435" y="3107"/>
                  </a:cubicBezTo>
                  <a:cubicBezTo>
                    <a:pt x="12435" y="3107"/>
                    <a:pt x="12540" y="3107"/>
                    <a:pt x="12540" y="3107"/>
                  </a:cubicBezTo>
                  <a:cubicBezTo>
                    <a:pt x="12540" y="3107"/>
                    <a:pt x="12540" y="3107"/>
                    <a:pt x="12540" y="3107"/>
                  </a:cubicBezTo>
                  <a:cubicBezTo>
                    <a:pt x="12540" y="3107"/>
                    <a:pt x="12540" y="3107"/>
                    <a:pt x="12540" y="3107"/>
                  </a:cubicBezTo>
                  <a:cubicBezTo>
                    <a:pt x="12540" y="3107"/>
                    <a:pt x="12540" y="3107"/>
                    <a:pt x="12646" y="3107"/>
                  </a:cubicBezTo>
                  <a:cubicBezTo>
                    <a:pt x="12646" y="3107"/>
                    <a:pt x="12646" y="3107"/>
                    <a:pt x="12646" y="3107"/>
                  </a:cubicBezTo>
                  <a:cubicBezTo>
                    <a:pt x="12646" y="3107"/>
                    <a:pt x="12646" y="3107"/>
                    <a:pt x="12751" y="3107"/>
                  </a:cubicBezTo>
                  <a:cubicBezTo>
                    <a:pt x="12751" y="3107"/>
                    <a:pt x="12751" y="3107"/>
                    <a:pt x="12751" y="3107"/>
                  </a:cubicBezTo>
                  <a:cubicBezTo>
                    <a:pt x="12856" y="3020"/>
                    <a:pt x="12856" y="2933"/>
                    <a:pt x="12962" y="2933"/>
                  </a:cubicBezTo>
                  <a:cubicBezTo>
                    <a:pt x="13172" y="3020"/>
                    <a:pt x="12962" y="3107"/>
                    <a:pt x="12751" y="3195"/>
                  </a:cubicBezTo>
                  <a:cubicBezTo>
                    <a:pt x="12751" y="3195"/>
                    <a:pt x="12646" y="3282"/>
                    <a:pt x="12540" y="3282"/>
                  </a:cubicBezTo>
                  <a:cubicBezTo>
                    <a:pt x="12435" y="3282"/>
                    <a:pt x="12435" y="3370"/>
                    <a:pt x="12330" y="3370"/>
                  </a:cubicBezTo>
                  <a:cubicBezTo>
                    <a:pt x="12330" y="3370"/>
                    <a:pt x="12119" y="3545"/>
                    <a:pt x="12013" y="3545"/>
                  </a:cubicBezTo>
                  <a:cubicBezTo>
                    <a:pt x="12013" y="3545"/>
                    <a:pt x="12013" y="3545"/>
                    <a:pt x="12013" y="3457"/>
                  </a:cubicBezTo>
                  <a:cubicBezTo>
                    <a:pt x="12013" y="3370"/>
                    <a:pt x="12119" y="3370"/>
                    <a:pt x="12119" y="3282"/>
                  </a:cubicBezTo>
                  <a:cubicBezTo>
                    <a:pt x="12119" y="3282"/>
                    <a:pt x="12119" y="3282"/>
                    <a:pt x="12013" y="3282"/>
                  </a:cubicBezTo>
                  <a:cubicBezTo>
                    <a:pt x="11908" y="3370"/>
                    <a:pt x="11803" y="3457"/>
                    <a:pt x="11697" y="3457"/>
                  </a:cubicBezTo>
                  <a:cubicBezTo>
                    <a:pt x="11697" y="3457"/>
                    <a:pt x="11697" y="3545"/>
                    <a:pt x="11592" y="3545"/>
                  </a:cubicBezTo>
                  <a:cubicBezTo>
                    <a:pt x="11487" y="3632"/>
                    <a:pt x="11276" y="3720"/>
                    <a:pt x="11276" y="3807"/>
                  </a:cubicBezTo>
                  <a:cubicBezTo>
                    <a:pt x="11276" y="3895"/>
                    <a:pt x="11276" y="3895"/>
                    <a:pt x="11276" y="3895"/>
                  </a:cubicBezTo>
                  <a:cubicBezTo>
                    <a:pt x="11276" y="3982"/>
                    <a:pt x="11276" y="3982"/>
                    <a:pt x="11276" y="3982"/>
                  </a:cubicBezTo>
                  <a:cubicBezTo>
                    <a:pt x="11276" y="3982"/>
                    <a:pt x="11171" y="3982"/>
                    <a:pt x="11171" y="3982"/>
                  </a:cubicBezTo>
                  <a:cubicBezTo>
                    <a:pt x="11171" y="3982"/>
                    <a:pt x="11065" y="3982"/>
                    <a:pt x="11065" y="4069"/>
                  </a:cubicBezTo>
                  <a:cubicBezTo>
                    <a:pt x="10960" y="4069"/>
                    <a:pt x="10854" y="4157"/>
                    <a:pt x="10854" y="4157"/>
                  </a:cubicBezTo>
                  <a:cubicBezTo>
                    <a:pt x="10749" y="4157"/>
                    <a:pt x="10749" y="4157"/>
                    <a:pt x="10749" y="4157"/>
                  </a:cubicBezTo>
                  <a:cubicBezTo>
                    <a:pt x="10644" y="4244"/>
                    <a:pt x="10644" y="4332"/>
                    <a:pt x="10538" y="4419"/>
                  </a:cubicBezTo>
                  <a:cubicBezTo>
                    <a:pt x="10538" y="4419"/>
                    <a:pt x="10538" y="4419"/>
                    <a:pt x="10433" y="4419"/>
                  </a:cubicBezTo>
                  <a:cubicBezTo>
                    <a:pt x="10433" y="4419"/>
                    <a:pt x="10433" y="4507"/>
                    <a:pt x="10433" y="4507"/>
                  </a:cubicBezTo>
                  <a:cubicBezTo>
                    <a:pt x="10433" y="4507"/>
                    <a:pt x="10433" y="4507"/>
                    <a:pt x="10433" y="4507"/>
                  </a:cubicBezTo>
                  <a:cubicBezTo>
                    <a:pt x="10433" y="4507"/>
                    <a:pt x="10433" y="4594"/>
                    <a:pt x="10328" y="4594"/>
                  </a:cubicBezTo>
                  <a:cubicBezTo>
                    <a:pt x="10328" y="4682"/>
                    <a:pt x="10328" y="4682"/>
                    <a:pt x="10328" y="4682"/>
                  </a:cubicBezTo>
                  <a:cubicBezTo>
                    <a:pt x="10328" y="4682"/>
                    <a:pt x="10328" y="4682"/>
                    <a:pt x="10328" y="4682"/>
                  </a:cubicBezTo>
                  <a:cubicBezTo>
                    <a:pt x="10222" y="4682"/>
                    <a:pt x="10222" y="4682"/>
                    <a:pt x="10222" y="4682"/>
                  </a:cubicBezTo>
                  <a:cubicBezTo>
                    <a:pt x="10222" y="4682"/>
                    <a:pt x="10222" y="4682"/>
                    <a:pt x="10117" y="4682"/>
                  </a:cubicBezTo>
                  <a:cubicBezTo>
                    <a:pt x="10117" y="4682"/>
                    <a:pt x="10222" y="4769"/>
                    <a:pt x="10222" y="4856"/>
                  </a:cubicBezTo>
                  <a:cubicBezTo>
                    <a:pt x="10222" y="4856"/>
                    <a:pt x="10222" y="4944"/>
                    <a:pt x="10222" y="5031"/>
                  </a:cubicBezTo>
                  <a:cubicBezTo>
                    <a:pt x="10222" y="5031"/>
                    <a:pt x="10117" y="5119"/>
                    <a:pt x="10117" y="5119"/>
                  </a:cubicBezTo>
                  <a:cubicBezTo>
                    <a:pt x="10011" y="5206"/>
                    <a:pt x="10011" y="5206"/>
                    <a:pt x="9906" y="5294"/>
                  </a:cubicBezTo>
                  <a:cubicBezTo>
                    <a:pt x="9801" y="5294"/>
                    <a:pt x="9695" y="5381"/>
                    <a:pt x="9695" y="5381"/>
                  </a:cubicBezTo>
                  <a:cubicBezTo>
                    <a:pt x="9590" y="5469"/>
                    <a:pt x="9590" y="5469"/>
                    <a:pt x="9485" y="5556"/>
                  </a:cubicBezTo>
                  <a:cubicBezTo>
                    <a:pt x="9379" y="5643"/>
                    <a:pt x="9379" y="5643"/>
                    <a:pt x="9274" y="5731"/>
                  </a:cubicBezTo>
                  <a:cubicBezTo>
                    <a:pt x="9274" y="5731"/>
                    <a:pt x="9274" y="5731"/>
                    <a:pt x="9274" y="5731"/>
                  </a:cubicBezTo>
                  <a:cubicBezTo>
                    <a:pt x="9274" y="5731"/>
                    <a:pt x="9169" y="5818"/>
                    <a:pt x="9169" y="5818"/>
                  </a:cubicBezTo>
                  <a:cubicBezTo>
                    <a:pt x="9169" y="5818"/>
                    <a:pt x="9169" y="5818"/>
                    <a:pt x="9169" y="5818"/>
                  </a:cubicBezTo>
                  <a:cubicBezTo>
                    <a:pt x="9169" y="5818"/>
                    <a:pt x="9169" y="5906"/>
                    <a:pt x="9169" y="5906"/>
                  </a:cubicBezTo>
                  <a:cubicBezTo>
                    <a:pt x="9169" y="5906"/>
                    <a:pt x="9169" y="5906"/>
                    <a:pt x="9169" y="5906"/>
                  </a:cubicBezTo>
                  <a:cubicBezTo>
                    <a:pt x="9169" y="5993"/>
                    <a:pt x="9169" y="5993"/>
                    <a:pt x="9169" y="6081"/>
                  </a:cubicBezTo>
                  <a:cubicBezTo>
                    <a:pt x="9169" y="6081"/>
                    <a:pt x="9169" y="6168"/>
                    <a:pt x="9274" y="6168"/>
                  </a:cubicBezTo>
                  <a:cubicBezTo>
                    <a:pt x="9274" y="6256"/>
                    <a:pt x="9274" y="6256"/>
                    <a:pt x="9274" y="6343"/>
                  </a:cubicBezTo>
                  <a:cubicBezTo>
                    <a:pt x="9274" y="6343"/>
                    <a:pt x="9379" y="6431"/>
                    <a:pt x="9274" y="6518"/>
                  </a:cubicBezTo>
                  <a:cubicBezTo>
                    <a:pt x="9169" y="6518"/>
                    <a:pt x="8958" y="6518"/>
                    <a:pt x="8852" y="6431"/>
                  </a:cubicBezTo>
                  <a:cubicBezTo>
                    <a:pt x="8852" y="6431"/>
                    <a:pt x="8852" y="6343"/>
                    <a:pt x="8852" y="6256"/>
                  </a:cubicBezTo>
                  <a:cubicBezTo>
                    <a:pt x="8852" y="6256"/>
                    <a:pt x="8852" y="6256"/>
                    <a:pt x="8852" y="6256"/>
                  </a:cubicBezTo>
                  <a:cubicBezTo>
                    <a:pt x="8852" y="6168"/>
                    <a:pt x="8747" y="6081"/>
                    <a:pt x="8642" y="6081"/>
                  </a:cubicBezTo>
                  <a:cubicBezTo>
                    <a:pt x="8642" y="6081"/>
                    <a:pt x="8642" y="6168"/>
                    <a:pt x="8642" y="6168"/>
                  </a:cubicBezTo>
                  <a:cubicBezTo>
                    <a:pt x="8642" y="6168"/>
                    <a:pt x="8536" y="6168"/>
                    <a:pt x="8536" y="6168"/>
                  </a:cubicBezTo>
                  <a:cubicBezTo>
                    <a:pt x="8536" y="6168"/>
                    <a:pt x="8536" y="6168"/>
                    <a:pt x="8536" y="6168"/>
                  </a:cubicBezTo>
                  <a:cubicBezTo>
                    <a:pt x="8536" y="6168"/>
                    <a:pt x="8536" y="6168"/>
                    <a:pt x="8536" y="6168"/>
                  </a:cubicBezTo>
                  <a:cubicBezTo>
                    <a:pt x="8431" y="6168"/>
                    <a:pt x="8326" y="6081"/>
                    <a:pt x="8326" y="6081"/>
                  </a:cubicBezTo>
                  <a:cubicBezTo>
                    <a:pt x="8115" y="6081"/>
                    <a:pt x="8010" y="6168"/>
                    <a:pt x="7904" y="6168"/>
                  </a:cubicBezTo>
                  <a:cubicBezTo>
                    <a:pt x="7799" y="6256"/>
                    <a:pt x="7799" y="6343"/>
                    <a:pt x="7588" y="6431"/>
                  </a:cubicBezTo>
                  <a:cubicBezTo>
                    <a:pt x="7483" y="6431"/>
                    <a:pt x="7483" y="6343"/>
                    <a:pt x="7377" y="6343"/>
                  </a:cubicBezTo>
                  <a:cubicBezTo>
                    <a:pt x="7272" y="6343"/>
                    <a:pt x="7167" y="6343"/>
                    <a:pt x="7061" y="6343"/>
                  </a:cubicBezTo>
                  <a:cubicBezTo>
                    <a:pt x="6956" y="6431"/>
                    <a:pt x="6851" y="6518"/>
                    <a:pt x="6745" y="6605"/>
                  </a:cubicBezTo>
                  <a:cubicBezTo>
                    <a:pt x="6640" y="6693"/>
                    <a:pt x="6429" y="6780"/>
                    <a:pt x="6429" y="6868"/>
                  </a:cubicBezTo>
                  <a:cubicBezTo>
                    <a:pt x="6429" y="6955"/>
                    <a:pt x="6429" y="7043"/>
                    <a:pt x="6429" y="7130"/>
                  </a:cubicBezTo>
                  <a:cubicBezTo>
                    <a:pt x="6429" y="7130"/>
                    <a:pt x="6429" y="7130"/>
                    <a:pt x="6429" y="7218"/>
                  </a:cubicBezTo>
                  <a:cubicBezTo>
                    <a:pt x="6324" y="7392"/>
                    <a:pt x="6218" y="7655"/>
                    <a:pt x="6429" y="7830"/>
                  </a:cubicBezTo>
                  <a:cubicBezTo>
                    <a:pt x="6429" y="7830"/>
                    <a:pt x="6534" y="8092"/>
                    <a:pt x="6640" y="8092"/>
                  </a:cubicBezTo>
                  <a:cubicBezTo>
                    <a:pt x="6640" y="8092"/>
                    <a:pt x="6851" y="8180"/>
                    <a:pt x="6956" y="8180"/>
                  </a:cubicBezTo>
                  <a:cubicBezTo>
                    <a:pt x="6956" y="8180"/>
                    <a:pt x="7061" y="8092"/>
                    <a:pt x="7167" y="8092"/>
                  </a:cubicBezTo>
                  <a:cubicBezTo>
                    <a:pt x="7167" y="8092"/>
                    <a:pt x="7272" y="8005"/>
                    <a:pt x="7377" y="8005"/>
                  </a:cubicBezTo>
                  <a:cubicBezTo>
                    <a:pt x="7588" y="7917"/>
                    <a:pt x="7483" y="7655"/>
                    <a:pt x="7693" y="7567"/>
                  </a:cubicBezTo>
                  <a:cubicBezTo>
                    <a:pt x="7799" y="7567"/>
                    <a:pt x="7904" y="7480"/>
                    <a:pt x="8010" y="7480"/>
                  </a:cubicBezTo>
                  <a:cubicBezTo>
                    <a:pt x="8115" y="7480"/>
                    <a:pt x="8115" y="7567"/>
                    <a:pt x="8115" y="7655"/>
                  </a:cubicBezTo>
                  <a:cubicBezTo>
                    <a:pt x="8115" y="7655"/>
                    <a:pt x="8115" y="7742"/>
                    <a:pt x="8115" y="7742"/>
                  </a:cubicBezTo>
                  <a:cubicBezTo>
                    <a:pt x="8010" y="7830"/>
                    <a:pt x="8010" y="7917"/>
                    <a:pt x="8010" y="7917"/>
                  </a:cubicBezTo>
                  <a:cubicBezTo>
                    <a:pt x="8010" y="8005"/>
                    <a:pt x="8010" y="8005"/>
                    <a:pt x="8010" y="8092"/>
                  </a:cubicBezTo>
                  <a:cubicBezTo>
                    <a:pt x="8010" y="8092"/>
                    <a:pt x="8010" y="8180"/>
                    <a:pt x="8010" y="8180"/>
                  </a:cubicBezTo>
                  <a:cubicBezTo>
                    <a:pt x="8010" y="8267"/>
                    <a:pt x="7904" y="8267"/>
                    <a:pt x="7904" y="8354"/>
                  </a:cubicBezTo>
                  <a:cubicBezTo>
                    <a:pt x="8115" y="8354"/>
                    <a:pt x="8431" y="8267"/>
                    <a:pt x="8536" y="8267"/>
                  </a:cubicBezTo>
                  <a:cubicBezTo>
                    <a:pt x="8642" y="8267"/>
                    <a:pt x="8852" y="8354"/>
                    <a:pt x="8852" y="8442"/>
                  </a:cubicBezTo>
                  <a:cubicBezTo>
                    <a:pt x="8852" y="8442"/>
                    <a:pt x="8747" y="8529"/>
                    <a:pt x="8852" y="8617"/>
                  </a:cubicBezTo>
                  <a:cubicBezTo>
                    <a:pt x="8852" y="8704"/>
                    <a:pt x="8747" y="8879"/>
                    <a:pt x="8852" y="8967"/>
                  </a:cubicBezTo>
                  <a:cubicBezTo>
                    <a:pt x="8852" y="9054"/>
                    <a:pt x="9063" y="9229"/>
                    <a:pt x="9169" y="9229"/>
                  </a:cubicBezTo>
                  <a:cubicBezTo>
                    <a:pt x="9169" y="9229"/>
                    <a:pt x="9169" y="9229"/>
                    <a:pt x="9169" y="9229"/>
                  </a:cubicBezTo>
                  <a:cubicBezTo>
                    <a:pt x="9169" y="9229"/>
                    <a:pt x="9169" y="9229"/>
                    <a:pt x="9169" y="9229"/>
                  </a:cubicBezTo>
                  <a:cubicBezTo>
                    <a:pt x="9274" y="9229"/>
                    <a:pt x="9274" y="9229"/>
                    <a:pt x="9274" y="9229"/>
                  </a:cubicBezTo>
                  <a:cubicBezTo>
                    <a:pt x="9274" y="9229"/>
                    <a:pt x="9274" y="9229"/>
                    <a:pt x="9274" y="9229"/>
                  </a:cubicBezTo>
                  <a:cubicBezTo>
                    <a:pt x="9274" y="9229"/>
                    <a:pt x="9274" y="9229"/>
                    <a:pt x="9274" y="9229"/>
                  </a:cubicBezTo>
                  <a:cubicBezTo>
                    <a:pt x="9274" y="9229"/>
                    <a:pt x="9274" y="9229"/>
                    <a:pt x="9274" y="9229"/>
                  </a:cubicBezTo>
                  <a:cubicBezTo>
                    <a:pt x="9379" y="9229"/>
                    <a:pt x="9485" y="9141"/>
                    <a:pt x="9590" y="9054"/>
                  </a:cubicBezTo>
                  <a:cubicBezTo>
                    <a:pt x="9695" y="9054"/>
                    <a:pt x="9695" y="9054"/>
                    <a:pt x="9695" y="9054"/>
                  </a:cubicBezTo>
                  <a:cubicBezTo>
                    <a:pt x="9695" y="9054"/>
                    <a:pt x="9695" y="9054"/>
                    <a:pt x="9801" y="9054"/>
                  </a:cubicBezTo>
                  <a:cubicBezTo>
                    <a:pt x="9801" y="9054"/>
                    <a:pt x="9906" y="9141"/>
                    <a:pt x="10011" y="9141"/>
                  </a:cubicBezTo>
                  <a:cubicBezTo>
                    <a:pt x="10011" y="9141"/>
                    <a:pt x="10011" y="9141"/>
                    <a:pt x="10011" y="9141"/>
                  </a:cubicBezTo>
                  <a:cubicBezTo>
                    <a:pt x="10011" y="9141"/>
                    <a:pt x="10011" y="9141"/>
                    <a:pt x="10011" y="9141"/>
                  </a:cubicBezTo>
                  <a:cubicBezTo>
                    <a:pt x="10011" y="9141"/>
                    <a:pt x="10011" y="9141"/>
                    <a:pt x="10011" y="9141"/>
                  </a:cubicBezTo>
                  <a:cubicBezTo>
                    <a:pt x="10011" y="9141"/>
                    <a:pt x="10011" y="9141"/>
                    <a:pt x="10117" y="9141"/>
                  </a:cubicBezTo>
                  <a:cubicBezTo>
                    <a:pt x="10117" y="9141"/>
                    <a:pt x="10117" y="9141"/>
                    <a:pt x="10117" y="9141"/>
                  </a:cubicBezTo>
                  <a:cubicBezTo>
                    <a:pt x="10117" y="9141"/>
                    <a:pt x="10117" y="9141"/>
                    <a:pt x="10117" y="9141"/>
                  </a:cubicBezTo>
                  <a:cubicBezTo>
                    <a:pt x="10117" y="9141"/>
                    <a:pt x="10117" y="9054"/>
                    <a:pt x="10117" y="9054"/>
                  </a:cubicBezTo>
                  <a:cubicBezTo>
                    <a:pt x="10117" y="9054"/>
                    <a:pt x="10117" y="9054"/>
                    <a:pt x="10117" y="9054"/>
                  </a:cubicBezTo>
                  <a:cubicBezTo>
                    <a:pt x="10117" y="9054"/>
                    <a:pt x="10117" y="9054"/>
                    <a:pt x="10117" y="9054"/>
                  </a:cubicBezTo>
                  <a:cubicBezTo>
                    <a:pt x="10222" y="8967"/>
                    <a:pt x="10222" y="8967"/>
                    <a:pt x="10222" y="8967"/>
                  </a:cubicBezTo>
                  <a:cubicBezTo>
                    <a:pt x="10222" y="8967"/>
                    <a:pt x="10222" y="8967"/>
                    <a:pt x="10222" y="8967"/>
                  </a:cubicBezTo>
                  <a:cubicBezTo>
                    <a:pt x="10222" y="8967"/>
                    <a:pt x="10222" y="8879"/>
                    <a:pt x="10222" y="8879"/>
                  </a:cubicBezTo>
                  <a:cubicBezTo>
                    <a:pt x="10222" y="8879"/>
                    <a:pt x="10222" y="8792"/>
                    <a:pt x="10328" y="8792"/>
                  </a:cubicBezTo>
                  <a:cubicBezTo>
                    <a:pt x="10328" y="8704"/>
                    <a:pt x="10328" y="8704"/>
                    <a:pt x="10433" y="8704"/>
                  </a:cubicBezTo>
                  <a:cubicBezTo>
                    <a:pt x="10433" y="8704"/>
                    <a:pt x="10538" y="8704"/>
                    <a:pt x="10644" y="8617"/>
                  </a:cubicBezTo>
                  <a:cubicBezTo>
                    <a:pt x="10644" y="8617"/>
                    <a:pt x="10749" y="8529"/>
                    <a:pt x="10749" y="8529"/>
                  </a:cubicBezTo>
                  <a:cubicBezTo>
                    <a:pt x="10749" y="8529"/>
                    <a:pt x="10854" y="8442"/>
                    <a:pt x="10854" y="8442"/>
                  </a:cubicBezTo>
                  <a:cubicBezTo>
                    <a:pt x="10854" y="8442"/>
                    <a:pt x="10854" y="8442"/>
                    <a:pt x="10854" y="8442"/>
                  </a:cubicBezTo>
                  <a:cubicBezTo>
                    <a:pt x="10960" y="8442"/>
                    <a:pt x="10960" y="8529"/>
                    <a:pt x="10960" y="8529"/>
                  </a:cubicBezTo>
                  <a:cubicBezTo>
                    <a:pt x="10960" y="8529"/>
                    <a:pt x="10854" y="8617"/>
                    <a:pt x="10854" y="8617"/>
                  </a:cubicBezTo>
                  <a:cubicBezTo>
                    <a:pt x="10854" y="8617"/>
                    <a:pt x="10854" y="8617"/>
                    <a:pt x="10960" y="8617"/>
                  </a:cubicBezTo>
                  <a:cubicBezTo>
                    <a:pt x="10960" y="8617"/>
                    <a:pt x="10960" y="8617"/>
                    <a:pt x="10960" y="8617"/>
                  </a:cubicBezTo>
                  <a:cubicBezTo>
                    <a:pt x="11065" y="8617"/>
                    <a:pt x="11065" y="8529"/>
                    <a:pt x="11171" y="8442"/>
                  </a:cubicBezTo>
                  <a:cubicBezTo>
                    <a:pt x="11171" y="8442"/>
                    <a:pt x="11276" y="8529"/>
                    <a:pt x="11276" y="8529"/>
                  </a:cubicBezTo>
                  <a:cubicBezTo>
                    <a:pt x="11381" y="8529"/>
                    <a:pt x="11381" y="8529"/>
                    <a:pt x="11381" y="8529"/>
                  </a:cubicBezTo>
                  <a:cubicBezTo>
                    <a:pt x="11381" y="8529"/>
                    <a:pt x="11381" y="8529"/>
                    <a:pt x="11487" y="8529"/>
                  </a:cubicBezTo>
                  <a:cubicBezTo>
                    <a:pt x="11487" y="8617"/>
                    <a:pt x="11487" y="8617"/>
                    <a:pt x="11592" y="8617"/>
                  </a:cubicBezTo>
                  <a:cubicBezTo>
                    <a:pt x="11697" y="8617"/>
                    <a:pt x="11697" y="8617"/>
                    <a:pt x="11803" y="8529"/>
                  </a:cubicBezTo>
                  <a:cubicBezTo>
                    <a:pt x="11908" y="8529"/>
                    <a:pt x="12013" y="8617"/>
                    <a:pt x="12013" y="8617"/>
                  </a:cubicBezTo>
                  <a:cubicBezTo>
                    <a:pt x="12119" y="8617"/>
                    <a:pt x="12119" y="8529"/>
                    <a:pt x="12224" y="8529"/>
                  </a:cubicBezTo>
                  <a:cubicBezTo>
                    <a:pt x="12330" y="8442"/>
                    <a:pt x="12330" y="8442"/>
                    <a:pt x="12330" y="8442"/>
                  </a:cubicBezTo>
                  <a:cubicBezTo>
                    <a:pt x="12435" y="8442"/>
                    <a:pt x="12540" y="8529"/>
                    <a:pt x="12540" y="8529"/>
                  </a:cubicBezTo>
                  <a:cubicBezTo>
                    <a:pt x="12540" y="8529"/>
                    <a:pt x="12540" y="8529"/>
                    <a:pt x="12540" y="8529"/>
                  </a:cubicBezTo>
                  <a:cubicBezTo>
                    <a:pt x="12540" y="8529"/>
                    <a:pt x="12540" y="8529"/>
                    <a:pt x="12540" y="8529"/>
                  </a:cubicBezTo>
                  <a:cubicBezTo>
                    <a:pt x="12646" y="8529"/>
                    <a:pt x="12646" y="8442"/>
                    <a:pt x="12751" y="8442"/>
                  </a:cubicBezTo>
                  <a:cubicBezTo>
                    <a:pt x="12751" y="8529"/>
                    <a:pt x="12751" y="8529"/>
                    <a:pt x="12751" y="8529"/>
                  </a:cubicBezTo>
                  <a:cubicBezTo>
                    <a:pt x="12751" y="8529"/>
                    <a:pt x="12751" y="8617"/>
                    <a:pt x="12856" y="8617"/>
                  </a:cubicBezTo>
                  <a:cubicBezTo>
                    <a:pt x="12856" y="8617"/>
                    <a:pt x="12856" y="8704"/>
                    <a:pt x="12856" y="8704"/>
                  </a:cubicBezTo>
                  <a:cubicBezTo>
                    <a:pt x="12962" y="8704"/>
                    <a:pt x="12962" y="8704"/>
                    <a:pt x="13067" y="8704"/>
                  </a:cubicBezTo>
                  <a:cubicBezTo>
                    <a:pt x="13172" y="8792"/>
                    <a:pt x="13172" y="8792"/>
                    <a:pt x="13278" y="8879"/>
                  </a:cubicBezTo>
                  <a:cubicBezTo>
                    <a:pt x="13383" y="8967"/>
                    <a:pt x="13594" y="9054"/>
                    <a:pt x="13699" y="8967"/>
                  </a:cubicBezTo>
                  <a:cubicBezTo>
                    <a:pt x="13699" y="8967"/>
                    <a:pt x="13699" y="8967"/>
                    <a:pt x="13699" y="8967"/>
                  </a:cubicBezTo>
                  <a:cubicBezTo>
                    <a:pt x="13699" y="8967"/>
                    <a:pt x="13699" y="8967"/>
                    <a:pt x="13699" y="8967"/>
                  </a:cubicBezTo>
                  <a:cubicBezTo>
                    <a:pt x="13805" y="8967"/>
                    <a:pt x="13910" y="8967"/>
                    <a:pt x="13910" y="8967"/>
                  </a:cubicBezTo>
                  <a:cubicBezTo>
                    <a:pt x="14121" y="8967"/>
                    <a:pt x="14331" y="8967"/>
                    <a:pt x="14437" y="9054"/>
                  </a:cubicBezTo>
                  <a:cubicBezTo>
                    <a:pt x="14542" y="9141"/>
                    <a:pt x="14542" y="9141"/>
                    <a:pt x="14648" y="9141"/>
                  </a:cubicBezTo>
                  <a:cubicBezTo>
                    <a:pt x="14648" y="9141"/>
                    <a:pt x="14648" y="9141"/>
                    <a:pt x="14648" y="9229"/>
                  </a:cubicBezTo>
                  <a:cubicBezTo>
                    <a:pt x="14648" y="9229"/>
                    <a:pt x="14648" y="9316"/>
                    <a:pt x="14753" y="9316"/>
                  </a:cubicBezTo>
                  <a:cubicBezTo>
                    <a:pt x="14753" y="9316"/>
                    <a:pt x="14753" y="9404"/>
                    <a:pt x="14858" y="9404"/>
                  </a:cubicBezTo>
                  <a:cubicBezTo>
                    <a:pt x="14858" y="9491"/>
                    <a:pt x="14964" y="9491"/>
                    <a:pt x="14964" y="9579"/>
                  </a:cubicBezTo>
                  <a:cubicBezTo>
                    <a:pt x="14964" y="9666"/>
                    <a:pt x="14964" y="9666"/>
                    <a:pt x="14964" y="9666"/>
                  </a:cubicBezTo>
                  <a:cubicBezTo>
                    <a:pt x="15069" y="9666"/>
                    <a:pt x="15069" y="9666"/>
                    <a:pt x="15174" y="9666"/>
                  </a:cubicBezTo>
                  <a:cubicBezTo>
                    <a:pt x="15174" y="9666"/>
                    <a:pt x="15174" y="9754"/>
                    <a:pt x="15174" y="9754"/>
                  </a:cubicBezTo>
                  <a:cubicBezTo>
                    <a:pt x="15174" y="9754"/>
                    <a:pt x="15174" y="9754"/>
                    <a:pt x="15280" y="9754"/>
                  </a:cubicBezTo>
                  <a:cubicBezTo>
                    <a:pt x="15280" y="9754"/>
                    <a:pt x="15280" y="9754"/>
                    <a:pt x="15280" y="9754"/>
                  </a:cubicBezTo>
                  <a:cubicBezTo>
                    <a:pt x="15280" y="9754"/>
                    <a:pt x="15280" y="9754"/>
                    <a:pt x="15280" y="9754"/>
                  </a:cubicBezTo>
                  <a:cubicBezTo>
                    <a:pt x="15280" y="9754"/>
                    <a:pt x="15280" y="9754"/>
                    <a:pt x="15280" y="9754"/>
                  </a:cubicBezTo>
                  <a:cubicBezTo>
                    <a:pt x="15385" y="9754"/>
                    <a:pt x="15385" y="9754"/>
                    <a:pt x="15385" y="9754"/>
                  </a:cubicBezTo>
                  <a:cubicBezTo>
                    <a:pt x="15385" y="9754"/>
                    <a:pt x="15385" y="9754"/>
                    <a:pt x="15385" y="9754"/>
                  </a:cubicBezTo>
                  <a:cubicBezTo>
                    <a:pt x="15491" y="9754"/>
                    <a:pt x="15596" y="9754"/>
                    <a:pt x="15701" y="9754"/>
                  </a:cubicBezTo>
                  <a:cubicBezTo>
                    <a:pt x="15807" y="9754"/>
                    <a:pt x="15807" y="9754"/>
                    <a:pt x="15912" y="9754"/>
                  </a:cubicBezTo>
                  <a:cubicBezTo>
                    <a:pt x="15912" y="9841"/>
                    <a:pt x="15912" y="9841"/>
                    <a:pt x="15912" y="9841"/>
                  </a:cubicBezTo>
                  <a:cubicBezTo>
                    <a:pt x="15912" y="9841"/>
                    <a:pt x="15912" y="9841"/>
                    <a:pt x="15912" y="9841"/>
                  </a:cubicBezTo>
                  <a:cubicBezTo>
                    <a:pt x="15912" y="9841"/>
                    <a:pt x="15912" y="9841"/>
                    <a:pt x="16017" y="9841"/>
                  </a:cubicBezTo>
                  <a:cubicBezTo>
                    <a:pt x="16017" y="9841"/>
                    <a:pt x="16017" y="9841"/>
                    <a:pt x="16017" y="9841"/>
                  </a:cubicBezTo>
                  <a:cubicBezTo>
                    <a:pt x="16017" y="9929"/>
                    <a:pt x="16017" y="9929"/>
                    <a:pt x="16017" y="9929"/>
                  </a:cubicBezTo>
                  <a:cubicBezTo>
                    <a:pt x="16017" y="9929"/>
                    <a:pt x="16017" y="9929"/>
                    <a:pt x="16123" y="9929"/>
                  </a:cubicBezTo>
                  <a:cubicBezTo>
                    <a:pt x="16123" y="9929"/>
                    <a:pt x="16123" y="9929"/>
                    <a:pt x="16123" y="9929"/>
                  </a:cubicBezTo>
                  <a:cubicBezTo>
                    <a:pt x="16123" y="9929"/>
                    <a:pt x="16228" y="9929"/>
                    <a:pt x="16228" y="9929"/>
                  </a:cubicBezTo>
                  <a:cubicBezTo>
                    <a:pt x="16228" y="9929"/>
                    <a:pt x="16228" y="9929"/>
                    <a:pt x="16228" y="9929"/>
                  </a:cubicBezTo>
                  <a:cubicBezTo>
                    <a:pt x="16333" y="9929"/>
                    <a:pt x="16439" y="9929"/>
                    <a:pt x="16544" y="9929"/>
                  </a:cubicBezTo>
                  <a:cubicBezTo>
                    <a:pt x="16544" y="9929"/>
                    <a:pt x="16544" y="9929"/>
                    <a:pt x="16544" y="9929"/>
                  </a:cubicBezTo>
                  <a:cubicBezTo>
                    <a:pt x="16544" y="9929"/>
                    <a:pt x="16544" y="9929"/>
                    <a:pt x="16544" y="9929"/>
                  </a:cubicBezTo>
                  <a:cubicBezTo>
                    <a:pt x="16544" y="9929"/>
                    <a:pt x="16544" y="9929"/>
                    <a:pt x="16544" y="9929"/>
                  </a:cubicBezTo>
                  <a:cubicBezTo>
                    <a:pt x="16650" y="9929"/>
                    <a:pt x="16650" y="9841"/>
                    <a:pt x="16755" y="9841"/>
                  </a:cubicBezTo>
                  <a:cubicBezTo>
                    <a:pt x="16860" y="9841"/>
                    <a:pt x="16966" y="9929"/>
                    <a:pt x="17071" y="9929"/>
                  </a:cubicBezTo>
                  <a:cubicBezTo>
                    <a:pt x="16439" y="11240"/>
                    <a:pt x="15385" y="12377"/>
                    <a:pt x="14015" y="13164"/>
                  </a:cubicBezTo>
                  <a:cubicBezTo>
                    <a:pt x="13594" y="13426"/>
                    <a:pt x="13067" y="13689"/>
                    <a:pt x="12540" y="13864"/>
                  </a:cubicBezTo>
                  <a:cubicBezTo>
                    <a:pt x="12540" y="13864"/>
                    <a:pt x="12540" y="13776"/>
                    <a:pt x="12540" y="13776"/>
                  </a:cubicBezTo>
                  <a:cubicBezTo>
                    <a:pt x="12540" y="13689"/>
                    <a:pt x="12435" y="13689"/>
                    <a:pt x="12435" y="13689"/>
                  </a:cubicBezTo>
                  <a:cubicBezTo>
                    <a:pt x="12435" y="13601"/>
                    <a:pt x="12435" y="13601"/>
                    <a:pt x="12435" y="13601"/>
                  </a:cubicBezTo>
                  <a:cubicBezTo>
                    <a:pt x="12435" y="13514"/>
                    <a:pt x="12435" y="13426"/>
                    <a:pt x="12435" y="13339"/>
                  </a:cubicBezTo>
                  <a:cubicBezTo>
                    <a:pt x="12435" y="13339"/>
                    <a:pt x="12435" y="13339"/>
                    <a:pt x="12330" y="13252"/>
                  </a:cubicBezTo>
                  <a:cubicBezTo>
                    <a:pt x="12330" y="13252"/>
                    <a:pt x="12330" y="13252"/>
                    <a:pt x="12330" y="13164"/>
                  </a:cubicBezTo>
                  <a:cubicBezTo>
                    <a:pt x="12330" y="13164"/>
                    <a:pt x="12330" y="13077"/>
                    <a:pt x="12330" y="13077"/>
                  </a:cubicBezTo>
                  <a:cubicBezTo>
                    <a:pt x="12224" y="12989"/>
                    <a:pt x="12224" y="12989"/>
                    <a:pt x="12224" y="12989"/>
                  </a:cubicBezTo>
                  <a:cubicBezTo>
                    <a:pt x="12119" y="12902"/>
                    <a:pt x="11908" y="12814"/>
                    <a:pt x="11803" y="12727"/>
                  </a:cubicBezTo>
                  <a:cubicBezTo>
                    <a:pt x="11697" y="12727"/>
                    <a:pt x="11697" y="12727"/>
                    <a:pt x="11592" y="12727"/>
                  </a:cubicBezTo>
                  <a:cubicBezTo>
                    <a:pt x="11487" y="12727"/>
                    <a:pt x="11276" y="12639"/>
                    <a:pt x="11171" y="12639"/>
                  </a:cubicBezTo>
                  <a:cubicBezTo>
                    <a:pt x="11065" y="12552"/>
                    <a:pt x="10960" y="12552"/>
                    <a:pt x="10960" y="12465"/>
                  </a:cubicBezTo>
                  <a:cubicBezTo>
                    <a:pt x="10960" y="12465"/>
                    <a:pt x="10960" y="12465"/>
                    <a:pt x="10960" y="12465"/>
                  </a:cubicBezTo>
                  <a:cubicBezTo>
                    <a:pt x="10960" y="12377"/>
                    <a:pt x="10960" y="12377"/>
                    <a:pt x="10854" y="12377"/>
                  </a:cubicBezTo>
                  <a:cubicBezTo>
                    <a:pt x="10854" y="12290"/>
                    <a:pt x="10854" y="12290"/>
                    <a:pt x="10854" y="12290"/>
                  </a:cubicBezTo>
                  <a:cubicBezTo>
                    <a:pt x="10854" y="12290"/>
                    <a:pt x="10749" y="12290"/>
                    <a:pt x="10749" y="12290"/>
                  </a:cubicBezTo>
                  <a:cubicBezTo>
                    <a:pt x="10749" y="12202"/>
                    <a:pt x="10749" y="12202"/>
                    <a:pt x="10644" y="12115"/>
                  </a:cubicBezTo>
                  <a:cubicBezTo>
                    <a:pt x="10538" y="12115"/>
                    <a:pt x="10538" y="12027"/>
                    <a:pt x="10433" y="11940"/>
                  </a:cubicBezTo>
                  <a:cubicBezTo>
                    <a:pt x="10328" y="11852"/>
                    <a:pt x="10328" y="11765"/>
                    <a:pt x="10222" y="11677"/>
                  </a:cubicBezTo>
                  <a:cubicBezTo>
                    <a:pt x="10222" y="11677"/>
                    <a:pt x="10117" y="11590"/>
                    <a:pt x="10117" y="11590"/>
                  </a:cubicBezTo>
                  <a:cubicBezTo>
                    <a:pt x="10011" y="11590"/>
                    <a:pt x="10011" y="11503"/>
                    <a:pt x="10011" y="11503"/>
                  </a:cubicBezTo>
                  <a:cubicBezTo>
                    <a:pt x="10011" y="11503"/>
                    <a:pt x="10011" y="11503"/>
                    <a:pt x="9906" y="11503"/>
                  </a:cubicBezTo>
                  <a:cubicBezTo>
                    <a:pt x="9906" y="11503"/>
                    <a:pt x="9801" y="11503"/>
                    <a:pt x="9801" y="11415"/>
                  </a:cubicBezTo>
                  <a:cubicBezTo>
                    <a:pt x="9801" y="11415"/>
                    <a:pt x="9801" y="11415"/>
                    <a:pt x="9801" y="11415"/>
                  </a:cubicBezTo>
                  <a:cubicBezTo>
                    <a:pt x="9801" y="11328"/>
                    <a:pt x="9695" y="11328"/>
                    <a:pt x="9695" y="11240"/>
                  </a:cubicBezTo>
                  <a:cubicBezTo>
                    <a:pt x="9695" y="11240"/>
                    <a:pt x="9695" y="11240"/>
                    <a:pt x="9695" y="11153"/>
                  </a:cubicBezTo>
                  <a:cubicBezTo>
                    <a:pt x="9695" y="11153"/>
                    <a:pt x="9801" y="11065"/>
                    <a:pt x="9801" y="10978"/>
                  </a:cubicBezTo>
                  <a:cubicBezTo>
                    <a:pt x="9801" y="10978"/>
                    <a:pt x="9801" y="10978"/>
                    <a:pt x="9801" y="10978"/>
                  </a:cubicBezTo>
                  <a:cubicBezTo>
                    <a:pt x="9801" y="10890"/>
                    <a:pt x="9695" y="10890"/>
                    <a:pt x="9695" y="10803"/>
                  </a:cubicBezTo>
                  <a:cubicBezTo>
                    <a:pt x="9590" y="10803"/>
                    <a:pt x="9590" y="10716"/>
                    <a:pt x="9590" y="10716"/>
                  </a:cubicBezTo>
                  <a:cubicBezTo>
                    <a:pt x="9590" y="10628"/>
                    <a:pt x="9695" y="10541"/>
                    <a:pt x="9695" y="10541"/>
                  </a:cubicBezTo>
                  <a:cubicBezTo>
                    <a:pt x="9695" y="10453"/>
                    <a:pt x="9695" y="10453"/>
                    <a:pt x="9695" y="10366"/>
                  </a:cubicBezTo>
                  <a:cubicBezTo>
                    <a:pt x="9695" y="10366"/>
                    <a:pt x="9801" y="10366"/>
                    <a:pt x="9801" y="10366"/>
                  </a:cubicBezTo>
                  <a:cubicBezTo>
                    <a:pt x="9801" y="10278"/>
                    <a:pt x="9801" y="10278"/>
                    <a:pt x="9801" y="10278"/>
                  </a:cubicBezTo>
                  <a:cubicBezTo>
                    <a:pt x="9906" y="10278"/>
                    <a:pt x="9906" y="10191"/>
                    <a:pt x="9906" y="10191"/>
                  </a:cubicBezTo>
                  <a:cubicBezTo>
                    <a:pt x="9906" y="10103"/>
                    <a:pt x="9906" y="10103"/>
                    <a:pt x="9906" y="10103"/>
                  </a:cubicBezTo>
                  <a:cubicBezTo>
                    <a:pt x="10011" y="10016"/>
                    <a:pt x="10011" y="10016"/>
                    <a:pt x="10117" y="9929"/>
                  </a:cubicBezTo>
                  <a:cubicBezTo>
                    <a:pt x="10117" y="9929"/>
                    <a:pt x="10011" y="9754"/>
                    <a:pt x="10011" y="9579"/>
                  </a:cubicBezTo>
                  <a:cubicBezTo>
                    <a:pt x="10011" y="9579"/>
                    <a:pt x="10011" y="9491"/>
                    <a:pt x="10011" y="9491"/>
                  </a:cubicBezTo>
                  <a:cubicBezTo>
                    <a:pt x="9906" y="9404"/>
                    <a:pt x="9906" y="9404"/>
                    <a:pt x="9801" y="9316"/>
                  </a:cubicBezTo>
                  <a:cubicBezTo>
                    <a:pt x="9801" y="9316"/>
                    <a:pt x="9801" y="9229"/>
                    <a:pt x="9695" y="9229"/>
                  </a:cubicBezTo>
                  <a:cubicBezTo>
                    <a:pt x="9695" y="9141"/>
                    <a:pt x="9695" y="9141"/>
                    <a:pt x="9590" y="9141"/>
                  </a:cubicBezTo>
                  <a:cubicBezTo>
                    <a:pt x="9590" y="9141"/>
                    <a:pt x="9590" y="9141"/>
                    <a:pt x="9590" y="9141"/>
                  </a:cubicBezTo>
                  <a:cubicBezTo>
                    <a:pt x="9590" y="9141"/>
                    <a:pt x="9590" y="9141"/>
                    <a:pt x="9590" y="9141"/>
                  </a:cubicBezTo>
                  <a:cubicBezTo>
                    <a:pt x="9590" y="9141"/>
                    <a:pt x="9485" y="9229"/>
                    <a:pt x="9485" y="9316"/>
                  </a:cubicBezTo>
                  <a:cubicBezTo>
                    <a:pt x="9485" y="9404"/>
                    <a:pt x="9485" y="9404"/>
                    <a:pt x="9379" y="9491"/>
                  </a:cubicBezTo>
                  <a:cubicBezTo>
                    <a:pt x="9379" y="9491"/>
                    <a:pt x="9379" y="9491"/>
                    <a:pt x="9379" y="9491"/>
                  </a:cubicBezTo>
                  <a:cubicBezTo>
                    <a:pt x="9379" y="9491"/>
                    <a:pt x="9379" y="9491"/>
                    <a:pt x="9379" y="9491"/>
                  </a:cubicBezTo>
                  <a:cubicBezTo>
                    <a:pt x="9379" y="9491"/>
                    <a:pt x="9379" y="9491"/>
                    <a:pt x="9379" y="9491"/>
                  </a:cubicBezTo>
                  <a:cubicBezTo>
                    <a:pt x="9379" y="9491"/>
                    <a:pt x="9379" y="9491"/>
                    <a:pt x="9379" y="9491"/>
                  </a:cubicBezTo>
                  <a:cubicBezTo>
                    <a:pt x="9274" y="9404"/>
                    <a:pt x="9274" y="9404"/>
                    <a:pt x="9274" y="9404"/>
                  </a:cubicBezTo>
                  <a:cubicBezTo>
                    <a:pt x="9274" y="9404"/>
                    <a:pt x="9274" y="9404"/>
                    <a:pt x="9274" y="9404"/>
                  </a:cubicBezTo>
                  <a:cubicBezTo>
                    <a:pt x="9274" y="9404"/>
                    <a:pt x="9274" y="9404"/>
                    <a:pt x="9274" y="9404"/>
                  </a:cubicBezTo>
                  <a:cubicBezTo>
                    <a:pt x="9274" y="9404"/>
                    <a:pt x="9169" y="9404"/>
                    <a:pt x="9169" y="9404"/>
                  </a:cubicBezTo>
                  <a:cubicBezTo>
                    <a:pt x="9063" y="9404"/>
                    <a:pt x="8958" y="9404"/>
                    <a:pt x="8958" y="9404"/>
                  </a:cubicBezTo>
                  <a:close/>
                </a:path>
              </a:pathLst>
            </a:custGeom>
            <a:solidFill>
              <a:srgbClr val="97D7E8">
                <a:alpha val="100000"/>
              </a:srgbClr>
            </a:solidFill>
            <a:ln w="12700">
              <a:noFill/>
            </a:ln>
          </p:spPr>
          <p:txBody>
            <a:bodyPr/>
            <a:lstStyle/>
            <a:p>
              <a:endParaRPr lang="zh-CN" altLang="en-US"/>
            </a:p>
          </p:txBody>
        </p:sp>
        <p:sp>
          <p:nvSpPr>
            <p:cNvPr id="15467" name="Freeform 87"/>
            <p:cNvSpPr/>
            <p:nvPr/>
          </p:nvSpPr>
          <p:spPr>
            <a:xfrm>
              <a:off x="310826" y="901707"/>
              <a:ext cx="183687" cy="68510"/>
            </a:xfrm>
            <a:custGeom>
              <a:avLst/>
              <a:gdLst/>
              <a:ahLst/>
              <a:cxnLst>
                <a:cxn ang="0">
                  <a:pos x="12138879" y="13364"/>
                </a:cxn>
                <a:cxn ang="0">
                  <a:pos x="686955" y="456332"/>
                </a:cxn>
                <a:cxn ang="0">
                  <a:pos x="0" y="592654"/>
                </a:cxn>
                <a:cxn ang="0">
                  <a:pos x="228741" y="660792"/>
                </a:cxn>
                <a:cxn ang="0">
                  <a:pos x="1145093" y="728953"/>
                </a:cxn>
                <a:cxn ang="0">
                  <a:pos x="12597016" y="285953"/>
                </a:cxn>
                <a:cxn ang="0">
                  <a:pos x="13283963" y="149653"/>
                </a:cxn>
                <a:cxn ang="0">
                  <a:pos x="13055222" y="81492"/>
                </a:cxn>
                <a:cxn ang="0">
                  <a:pos x="12138879" y="13364"/>
                </a:cxn>
              </a:cxnLst>
              <a:rect l="0" t="0" r="0" b="0"/>
              <a:pathLst>
                <a:path w="21600" h="21003">
                  <a:moveTo>
                    <a:pt x="19738" y="385"/>
                  </a:moveTo>
                  <a:cubicBezTo>
                    <a:pt x="1117" y="13148"/>
                    <a:pt x="1117" y="13148"/>
                    <a:pt x="1117" y="13148"/>
                  </a:cubicBezTo>
                  <a:cubicBezTo>
                    <a:pt x="372" y="13148"/>
                    <a:pt x="0" y="15112"/>
                    <a:pt x="0" y="17076"/>
                  </a:cubicBezTo>
                  <a:cubicBezTo>
                    <a:pt x="372" y="19039"/>
                    <a:pt x="372" y="19039"/>
                    <a:pt x="372" y="19039"/>
                  </a:cubicBezTo>
                  <a:cubicBezTo>
                    <a:pt x="372" y="20021"/>
                    <a:pt x="1117" y="21003"/>
                    <a:pt x="1862" y="21003"/>
                  </a:cubicBezTo>
                  <a:cubicBezTo>
                    <a:pt x="20483" y="8239"/>
                    <a:pt x="20483" y="8239"/>
                    <a:pt x="20483" y="8239"/>
                  </a:cubicBezTo>
                  <a:cubicBezTo>
                    <a:pt x="21228" y="8239"/>
                    <a:pt x="21600" y="6276"/>
                    <a:pt x="21600" y="4312"/>
                  </a:cubicBezTo>
                  <a:cubicBezTo>
                    <a:pt x="21228" y="2348"/>
                    <a:pt x="21228" y="2348"/>
                    <a:pt x="21228" y="2348"/>
                  </a:cubicBezTo>
                  <a:cubicBezTo>
                    <a:pt x="21228" y="385"/>
                    <a:pt x="20483" y="-597"/>
                    <a:pt x="19738" y="385"/>
                  </a:cubicBezTo>
                  <a:close/>
                </a:path>
              </a:pathLst>
            </a:custGeom>
            <a:solidFill>
              <a:srgbClr val="52717F">
                <a:alpha val="100000"/>
              </a:srgbClr>
            </a:solidFill>
            <a:ln w="12700">
              <a:noFill/>
            </a:ln>
          </p:spPr>
          <p:txBody>
            <a:bodyPr/>
            <a:lstStyle/>
            <a:p>
              <a:endParaRPr lang="zh-CN" altLang="en-US"/>
            </a:p>
          </p:txBody>
        </p:sp>
        <p:sp>
          <p:nvSpPr>
            <p:cNvPr id="15468" name="Freeform 88"/>
            <p:cNvSpPr/>
            <p:nvPr/>
          </p:nvSpPr>
          <p:spPr>
            <a:xfrm>
              <a:off x="320268" y="932471"/>
              <a:ext cx="179849" cy="68510"/>
            </a:xfrm>
            <a:custGeom>
              <a:avLst/>
              <a:gdLst/>
              <a:ahLst/>
              <a:cxnLst>
                <a:cxn ang="0">
                  <a:pos x="11795735" y="0"/>
                </a:cxn>
                <a:cxn ang="0">
                  <a:pos x="538688" y="443001"/>
                </a:cxn>
                <a:cxn ang="0">
                  <a:pos x="88585" y="579300"/>
                </a:cxn>
                <a:cxn ang="0">
                  <a:pos x="88585" y="647461"/>
                </a:cxn>
                <a:cxn ang="0">
                  <a:pos x="1214553" y="715589"/>
                </a:cxn>
                <a:cxn ang="0">
                  <a:pos x="12246553" y="272621"/>
                </a:cxn>
                <a:cxn ang="0">
                  <a:pos x="12921771" y="136299"/>
                </a:cxn>
                <a:cxn ang="0">
                  <a:pos x="12921771" y="68161"/>
                </a:cxn>
                <a:cxn ang="0">
                  <a:pos x="11795735" y="0"/>
                </a:cxn>
              </a:cxnLst>
              <a:rect l="0" t="0" r="0" b="0"/>
              <a:pathLst>
                <a:path w="21149" h="21003">
                  <a:moveTo>
                    <a:pt x="19181" y="0"/>
                  </a:moveTo>
                  <a:cubicBezTo>
                    <a:pt x="876" y="12764"/>
                    <a:pt x="876" y="12764"/>
                    <a:pt x="876" y="12764"/>
                  </a:cubicBezTo>
                  <a:cubicBezTo>
                    <a:pt x="144" y="12764"/>
                    <a:pt x="-222" y="14727"/>
                    <a:pt x="144" y="16691"/>
                  </a:cubicBezTo>
                  <a:cubicBezTo>
                    <a:pt x="144" y="18655"/>
                    <a:pt x="144" y="18655"/>
                    <a:pt x="144" y="18655"/>
                  </a:cubicBezTo>
                  <a:cubicBezTo>
                    <a:pt x="510" y="20618"/>
                    <a:pt x="1242" y="21600"/>
                    <a:pt x="1975" y="20618"/>
                  </a:cubicBezTo>
                  <a:cubicBezTo>
                    <a:pt x="19914" y="7855"/>
                    <a:pt x="19914" y="7855"/>
                    <a:pt x="19914" y="7855"/>
                  </a:cubicBezTo>
                  <a:cubicBezTo>
                    <a:pt x="21012" y="7855"/>
                    <a:pt x="21378" y="5891"/>
                    <a:pt x="21012" y="3927"/>
                  </a:cubicBezTo>
                  <a:cubicBezTo>
                    <a:pt x="21012" y="1964"/>
                    <a:pt x="21012" y="1964"/>
                    <a:pt x="21012" y="1964"/>
                  </a:cubicBezTo>
                  <a:cubicBezTo>
                    <a:pt x="20646" y="982"/>
                    <a:pt x="19914" y="0"/>
                    <a:pt x="19181" y="0"/>
                  </a:cubicBezTo>
                  <a:close/>
                </a:path>
              </a:pathLst>
            </a:custGeom>
            <a:solidFill>
              <a:srgbClr val="52717F">
                <a:alpha val="100000"/>
              </a:srgbClr>
            </a:solidFill>
            <a:ln w="12700">
              <a:noFill/>
            </a:ln>
          </p:spPr>
          <p:txBody>
            <a:bodyPr/>
            <a:lstStyle/>
            <a:p>
              <a:endParaRPr lang="zh-CN" altLang="en-US"/>
            </a:p>
          </p:txBody>
        </p:sp>
        <p:sp>
          <p:nvSpPr>
            <p:cNvPr id="15469" name="Freeform 89"/>
            <p:cNvSpPr/>
            <p:nvPr/>
          </p:nvSpPr>
          <p:spPr>
            <a:xfrm>
              <a:off x="325725" y="960151"/>
              <a:ext cx="183886" cy="70456"/>
            </a:xfrm>
            <a:custGeom>
              <a:avLst/>
              <a:gdLst/>
              <a:ahLst/>
              <a:cxnLst>
                <a:cxn ang="0">
                  <a:pos x="12492455" y="0"/>
                </a:cxn>
                <a:cxn ang="0">
                  <a:pos x="765587" y="442973"/>
                </a:cxn>
                <a:cxn ang="0">
                  <a:pos x="62129" y="579266"/>
                </a:cxn>
                <a:cxn ang="0">
                  <a:pos x="62129" y="647425"/>
                </a:cxn>
                <a:cxn ang="0">
                  <a:pos x="1235185" y="749629"/>
                </a:cxn>
                <a:cxn ang="0">
                  <a:pos x="12962054" y="306656"/>
                </a:cxn>
                <a:cxn ang="0">
                  <a:pos x="13665434" y="170363"/>
                </a:cxn>
                <a:cxn ang="0">
                  <a:pos x="13430980" y="102204"/>
                </a:cxn>
                <a:cxn ang="0">
                  <a:pos x="12492455" y="0"/>
                </a:cxn>
              </a:cxnLst>
              <a:rect l="0" t="0" r="0" b="0"/>
              <a:pathLst>
                <a:path w="21331" h="21600">
                  <a:moveTo>
                    <a:pt x="19500" y="0"/>
                  </a:moveTo>
                  <a:cubicBezTo>
                    <a:pt x="1195" y="12764"/>
                    <a:pt x="1195" y="12764"/>
                    <a:pt x="1195" y="12764"/>
                  </a:cubicBezTo>
                  <a:cubicBezTo>
                    <a:pt x="463" y="13745"/>
                    <a:pt x="-269" y="15709"/>
                    <a:pt x="97" y="16691"/>
                  </a:cubicBezTo>
                  <a:cubicBezTo>
                    <a:pt x="97" y="18655"/>
                    <a:pt x="97" y="18655"/>
                    <a:pt x="97" y="18655"/>
                  </a:cubicBezTo>
                  <a:cubicBezTo>
                    <a:pt x="463" y="20618"/>
                    <a:pt x="1195" y="21600"/>
                    <a:pt x="1928" y="21600"/>
                  </a:cubicBezTo>
                  <a:cubicBezTo>
                    <a:pt x="20233" y="8836"/>
                    <a:pt x="20233" y="8836"/>
                    <a:pt x="20233" y="8836"/>
                  </a:cubicBezTo>
                  <a:cubicBezTo>
                    <a:pt x="20965" y="7855"/>
                    <a:pt x="21331" y="5891"/>
                    <a:pt x="21331" y="4909"/>
                  </a:cubicBezTo>
                  <a:cubicBezTo>
                    <a:pt x="20965" y="2945"/>
                    <a:pt x="20965" y="2945"/>
                    <a:pt x="20965" y="2945"/>
                  </a:cubicBezTo>
                  <a:cubicBezTo>
                    <a:pt x="20965" y="982"/>
                    <a:pt x="20233" y="0"/>
                    <a:pt x="19500" y="0"/>
                  </a:cubicBezTo>
                  <a:close/>
                </a:path>
              </a:pathLst>
            </a:custGeom>
            <a:solidFill>
              <a:srgbClr val="52717F">
                <a:alpha val="100000"/>
              </a:srgbClr>
            </a:solidFill>
            <a:ln w="12700">
              <a:noFill/>
            </a:ln>
          </p:spPr>
          <p:txBody>
            <a:bodyPr/>
            <a:lstStyle/>
            <a:p>
              <a:endParaRPr lang="zh-CN" altLang="en-US"/>
            </a:p>
          </p:txBody>
        </p:sp>
        <p:sp>
          <p:nvSpPr>
            <p:cNvPr id="15470" name="Freeform 90"/>
            <p:cNvSpPr/>
            <p:nvPr/>
          </p:nvSpPr>
          <p:spPr>
            <a:xfrm>
              <a:off x="363668" y="995378"/>
              <a:ext cx="117871" cy="53855"/>
            </a:xfrm>
            <a:custGeom>
              <a:avLst/>
              <a:gdLst/>
              <a:ahLst/>
              <a:cxnLst>
                <a:cxn ang="0">
                  <a:pos x="0" y="230818"/>
                </a:cxn>
                <a:cxn ang="0">
                  <a:pos x="3676977" y="0"/>
                </a:cxn>
                <a:cxn ang="0">
                  <a:pos x="2086915" y="369314"/>
                </a:cxn>
                <a:cxn ang="0">
                  <a:pos x="0" y="230818"/>
                </a:cxn>
              </a:cxnLst>
              <a:rect l="0" t="0" r="0" b="0"/>
              <a:pathLst>
                <a:path w="21080" h="20100">
                  <a:moveTo>
                    <a:pt x="0" y="12000"/>
                  </a:moveTo>
                  <a:cubicBezTo>
                    <a:pt x="21032" y="0"/>
                    <a:pt x="21032" y="0"/>
                    <a:pt x="21032" y="0"/>
                  </a:cubicBezTo>
                  <a:cubicBezTo>
                    <a:pt x="21600" y="8400"/>
                    <a:pt x="17053" y="15600"/>
                    <a:pt x="11937" y="19200"/>
                  </a:cubicBezTo>
                  <a:cubicBezTo>
                    <a:pt x="6821" y="21600"/>
                    <a:pt x="568" y="19200"/>
                    <a:pt x="0" y="12000"/>
                  </a:cubicBezTo>
                  <a:close/>
                </a:path>
              </a:pathLst>
            </a:custGeom>
            <a:solidFill>
              <a:srgbClr val="52717F">
                <a:alpha val="100000"/>
              </a:srgbClr>
            </a:solidFill>
            <a:ln w="12700">
              <a:noFill/>
            </a:ln>
          </p:spPr>
          <p:txBody>
            <a:bodyPr/>
            <a:lstStyle/>
            <a:p>
              <a:endParaRPr lang="zh-CN" altLang="en-US"/>
            </a:p>
          </p:txBody>
        </p:sp>
        <p:sp>
          <p:nvSpPr>
            <p:cNvPr id="15471" name="Freeform 91"/>
            <p:cNvSpPr/>
            <p:nvPr/>
          </p:nvSpPr>
          <p:spPr>
            <a:xfrm>
              <a:off x="150804" y="444824"/>
              <a:ext cx="346225" cy="474277"/>
            </a:xfrm>
            <a:custGeom>
              <a:avLst/>
              <a:gdLst/>
              <a:ahLst/>
              <a:cxnLst>
                <a:cxn ang="0">
                  <a:pos x="7507472" y="49431435"/>
                </a:cxn>
                <a:cxn ang="0">
                  <a:pos x="35662655" y="3861352"/>
                </a:cxn>
                <a:cxn ang="0">
                  <a:pos x="91067635" y="38904855"/>
                </a:cxn>
                <a:cxn ang="0">
                  <a:pos x="100149251" y="105501259"/>
                </a:cxn>
                <a:cxn ang="0">
                  <a:pos x="93793045" y="170338372"/>
                </a:cxn>
                <a:cxn ang="0">
                  <a:pos x="91972732" y="222917048"/>
                </a:cxn>
                <a:cxn ang="0">
                  <a:pos x="89252237" y="247447947"/>
                </a:cxn>
                <a:cxn ang="0">
                  <a:pos x="54735916" y="264969687"/>
                </a:cxn>
                <a:cxn ang="0">
                  <a:pos x="45654283" y="249193237"/>
                </a:cxn>
                <a:cxn ang="0">
                  <a:pos x="26580733" y="194869272"/>
                </a:cxn>
                <a:cxn ang="0">
                  <a:pos x="2966664" y="130031591"/>
                </a:cxn>
                <a:cxn ang="0">
                  <a:pos x="7507472" y="49431435"/>
                </a:cxn>
              </a:cxnLst>
              <a:rect l="0" t="0" r="0" b="0"/>
              <a:pathLst>
                <a:path w="20357" h="20056">
                  <a:moveTo>
                    <a:pt x="1526" y="3738"/>
                  </a:moveTo>
                  <a:cubicBezTo>
                    <a:pt x="1526" y="3738"/>
                    <a:pt x="3557" y="1220"/>
                    <a:pt x="7249" y="292"/>
                  </a:cubicBezTo>
                  <a:cubicBezTo>
                    <a:pt x="7249" y="292"/>
                    <a:pt x="13342" y="-1298"/>
                    <a:pt x="18511" y="2942"/>
                  </a:cubicBezTo>
                  <a:cubicBezTo>
                    <a:pt x="18511" y="2942"/>
                    <a:pt x="20357" y="6123"/>
                    <a:pt x="20357" y="7978"/>
                  </a:cubicBezTo>
                  <a:cubicBezTo>
                    <a:pt x="20357" y="7978"/>
                    <a:pt x="18880" y="12484"/>
                    <a:pt x="19065" y="12881"/>
                  </a:cubicBezTo>
                  <a:cubicBezTo>
                    <a:pt x="18695" y="16857"/>
                    <a:pt x="18695" y="16857"/>
                    <a:pt x="18695" y="16857"/>
                  </a:cubicBezTo>
                  <a:cubicBezTo>
                    <a:pt x="18695" y="16857"/>
                    <a:pt x="19065" y="18579"/>
                    <a:pt x="18142" y="18712"/>
                  </a:cubicBezTo>
                  <a:cubicBezTo>
                    <a:pt x="11126" y="20037"/>
                    <a:pt x="11126" y="20037"/>
                    <a:pt x="11126" y="20037"/>
                  </a:cubicBezTo>
                  <a:cubicBezTo>
                    <a:pt x="11126" y="20037"/>
                    <a:pt x="9834" y="20302"/>
                    <a:pt x="9280" y="18844"/>
                  </a:cubicBezTo>
                  <a:cubicBezTo>
                    <a:pt x="9280" y="18844"/>
                    <a:pt x="6511" y="15531"/>
                    <a:pt x="5403" y="14736"/>
                  </a:cubicBezTo>
                  <a:cubicBezTo>
                    <a:pt x="5403" y="14736"/>
                    <a:pt x="1157" y="11026"/>
                    <a:pt x="603" y="9833"/>
                  </a:cubicBezTo>
                  <a:cubicBezTo>
                    <a:pt x="603" y="9701"/>
                    <a:pt x="-1243" y="7581"/>
                    <a:pt x="1526" y="3738"/>
                  </a:cubicBezTo>
                  <a:close/>
                </a:path>
              </a:pathLst>
            </a:custGeom>
            <a:solidFill>
              <a:srgbClr val="FBB041">
                <a:alpha val="100000"/>
              </a:srgbClr>
            </a:solidFill>
            <a:ln w="12700">
              <a:noFill/>
            </a:ln>
          </p:spPr>
          <p:txBody>
            <a:bodyPr/>
            <a:lstStyle/>
            <a:p>
              <a:endParaRPr lang="zh-CN" altLang="en-US"/>
            </a:p>
          </p:txBody>
        </p:sp>
        <p:sp>
          <p:nvSpPr>
            <p:cNvPr id="15472" name="Freeform 92"/>
            <p:cNvSpPr/>
            <p:nvPr/>
          </p:nvSpPr>
          <p:spPr>
            <a:xfrm>
              <a:off x="288323" y="660989"/>
              <a:ext cx="158633" cy="250277"/>
            </a:xfrm>
            <a:custGeom>
              <a:avLst/>
              <a:gdLst/>
              <a:ahLst/>
              <a:cxnLst>
                <a:cxn ang="0">
                  <a:pos x="2913532" y="34358766"/>
                </a:cxn>
                <a:cxn ang="0">
                  <a:pos x="3273822" y="26975959"/>
                </a:cxn>
                <a:cxn ang="0">
                  <a:pos x="3273822" y="15684221"/>
                </a:cxn>
                <a:cxn ang="0">
                  <a:pos x="2552719" y="6128775"/>
                </a:cxn>
                <a:cxn ang="0">
                  <a:pos x="1651017" y="3522868"/>
                </a:cxn>
                <a:cxn ang="0">
                  <a:pos x="208411" y="3522868"/>
                </a:cxn>
                <a:cxn ang="0">
                  <a:pos x="208411" y="7431669"/>
                </a:cxn>
                <a:cxn ang="0">
                  <a:pos x="1651017" y="10472525"/>
                </a:cxn>
                <a:cxn ang="0">
                  <a:pos x="3634634" y="10472525"/>
                </a:cxn>
                <a:cxn ang="0">
                  <a:pos x="5257840" y="7431669"/>
                </a:cxn>
                <a:cxn ang="0">
                  <a:pos x="5077233" y="2219844"/>
                </a:cxn>
                <a:cxn ang="0">
                  <a:pos x="3814779" y="1351757"/>
                </a:cxn>
                <a:cxn ang="0">
                  <a:pos x="3273822" y="4825750"/>
                </a:cxn>
                <a:cxn ang="0">
                  <a:pos x="5077233" y="9602780"/>
                </a:cxn>
                <a:cxn ang="0">
                  <a:pos x="6700499" y="9602780"/>
                </a:cxn>
                <a:cxn ang="0">
                  <a:pos x="7602208" y="4825750"/>
                </a:cxn>
                <a:cxn ang="0">
                  <a:pos x="7060849" y="48862"/>
                </a:cxn>
                <a:cxn ang="0">
                  <a:pos x="6159140" y="2654781"/>
                </a:cxn>
                <a:cxn ang="0">
                  <a:pos x="6159140" y="9602780"/>
                </a:cxn>
                <a:cxn ang="0">
                  <a:pos x="6880644" y="16987245"/>
                </a:cxn>
                <a:cxn ang="0">
                  <a:pos x="8864261" y="31752847"/>
                </a:cxn>
                <a:cxn ang="0">
                  <a:pos x="9044867" y="30449964"/>
                </a:cxn>
                <a:cxn ang="0">
                  <a:pos x="6880644" y="14814605"/>
                </a:cxn>
                <a:cxn ang="0">
                  <a:pos x="6339747" y="5693837"/>
                </a:cxn>
                <a:cxn ang="0">
                  <a:pos x="6519892" y="1785036"/>
                </a:cxn>
                <a:cxn ang="0">
                  <a:pos x="7060849" y="2219844"/>
                </a:cxn>
                <a:cxn ang="0">
                  <a:pos x="6339747" y="8734693"/>
                </a:cxn>
                <a:cxn ang="0">
                  <a:pos x="4175531" y="6128775"/>
                </a:cxn>
                <a:cxn ang="0">
                  <a:pos x="3454429" y="3088060"/>
                </a:cxn>
                <a:cxn ang="0">
                  <a:pos x="4175531" y="2219844"/>
                </a:cxn>
                <a:cxn ang="0">
                  <a:pos x="5077233" y="6996861"/>
                </a:cxn>
                <a:cxn ang="0">
                  <a:pos x="3093677" y="9602780"/>
                </a:cxn>
                <a:cxn ang="0">
                  <a:pos x="1110121" y="8299756"/>
                </a:cxn>
                <a:cxn ang="0">
                  <a:pos x="388556" y="6128775"/>
                </a:cxn>
                <a:cxn ang="0">
                  <a:pos x="208411" y="4825750"/>
                </a:cxn>
                <a:cxn ang="0">
                  <a:pos x="569163" y="4390954"/>
                </a:cxn>
                <a:cxn ang="0">
                  <a:pos x="1831215" y="5693837"/>
                </a:cxn>
                <a:cxn ang="0">
                  <a:pos x="2913532" y="14381327"/>
                </a:cxn>
                <a:cxn ang="0">
                  <a:pos x="3093677" y="25673076"/>
                </a:cxn>
                <a:cxn ang="0">
                  <a:pos x="2732925" y="33925617"/>
                </a:cxn>
                <a:cxn ang="0">
                  <a:pos x="2913532" y="34358766"/>
                </a:cxn>
                <a:cxn ang="0">
                  <a:pos x="2913532" y="34358766"/>
                </a:cxn>
              </a:cxnLst>
              <a:rect l="0" t="0" r="0" b="0"/>
              <a:pathLst>
                <a:path w="20950" h="21272">
                  <a:moveTo>
                    <a:pt x="6711" y="21096"/>
                  </a:moveTo>
                  <a:cubicBezTo>
                    <a:pt x="7126" y="19496"/>
                    <a:pt x="7126" y="17896"/>
                    <a:pt x="7541" y="16563"/>
                  </a:cubicBezTo>
                  <a:cubicBezTo>
                    <a:pt x="7541" y="14163"/>
                    <a:pt x="7541" y="12030"/>
                    <a:pt x="7541" y="9630"/>
                  </a:cubicBezTo>
                  <a:cubicBezTo>
                    <a:pt x="7541" y="7763"/>
                    <a:pt x="7126" y="5630"/>
                    <a:pt x="5880" y="3763"/>
                  </a:cubicBezTo>
                  <a:cubicBezTo>
                    <a:pt x="5464" y="3230"/>
                    <a:pt x="4634" y="2696"/>
                    <a:pt x="3803" y="2163"/>
                  </a:cubicBezTo>
                  <a:cubicBezTo>
                    <a:pt x="2972" y="1896"/>
                    <a:pt x="1726" y="1630"/>
                    <a:pt x="480" y="2163"/>
                  </a:cubicBezTo>
                  <a:cubicBezTo>
                    <a:pt x="-351" y="2696"/>
                    <a:pt x="64" y="3763"/>
                    <a:pt x="480" y="4563"/>
                  </a:cubicBezTo>
                  <a:cubicBezTo>
                    <a:pt x="1311" y="5363"/>
                    <a:pt x="2141" y="6163"/>
                    <a:pt x="3803" y="6430"/>
                  </a:cubicBezTo>
                  <a:cubicBezTo>
                    <a:pt x="5049" y="6963"/>
                    <a:pt x="7126" y="6696"/>
                    <a:pt x="8372" y="6430"/>
                  </a:cubicBezTo>
                  <a:cubicBezTo>
                    <a:pt x="10034" y="6163"/>
                    <a:pt x="11695" y="5363"/>
                    <a:pt x="12111" y="4563"/>
                  </a:cubicBezTo>
                  <a:cubicBezTo>
                    <a:pt x="12941" y="3496"/>
                    <a:pt x="12526" y="2430"/>
                    <a:pt x="11695" y="1363"/>
                  </a:cubicBezTo>
                  <a:cubicBezTo>
                    <a:pt x="11280" y="830"/>
                    <a:pt x="9618" y="296"/>
                    <a:pt x="8787" y="830"/>
                  </a:cubicBezTo>
                  <a:cubicBezTo>
                    <a:pt x="7541" y="1096"/>
                    <a:pt x="7541" y="2163"/>
                    <a:pt x="7541" y="2963"/>
                  </a:cubicBezTo>
                  <a:cubicBezTo>
                    <a:pt x="7957" y="4030"/>
                    <a:pt x="9618" y="5363"/>
                    <a:pt x="11695" y="5896"/>
                  </a:cubicBezTo>
                  <a:cubicBezTo>
                    <a:pt x="12941" y="6430"/>
                    <a:pt x="14187" y="6430"/>
                    <a:pt x="15434" y="5896"/>
                  </a:cubicBezTo>
                  <a:cubicBezTo>
                    <a:pt x="16680" y="5096"/>
                    <a:pt x="17095" y="4030"/>
                    <a:pt x="17511" y="2963"/>
                  </a:cubicBezTo>
                  <a:cubicBezTo>
                    <a:pt x="17511" y="2163"/>
                    <a:pt x="17511" y="296"/>
                    <a:pt x="16264" y="30"/>
                  </a:cubicBezTo>
                  <a:cubicBezTo>
                    <a:pt x="15018" y="-237"/>
                    <a:pt x="14187" y="1363"/>
                    <a:pt x="14187" y="1630"/>
                  </a:cubicBezTo>
                  <a:cubicBezTo>
                    <a:pt x="13772" y="2963"/>
                    <a:pt x="13772" y="4563"/>
                    <a:pt x="14187" y="5896"/>
                  </a:cubicBezTo>
                  <a:cubicBezTo>
                    <a:pt x="14603" y="7496"/>
                    <a:pt x="15018" y="8830"/>
                    <a:pt x="15849" y="10430"/>
                  </a:cubicBezTo>
                  <a:cubicBezTo>
                    <a:pt x="17095" y="13363"/>
                    <a:pt x="19172" y="16296"/>
                    <a:pt x="20418" y="19496"/>
                  </a:cubicBezTo>
                  <a:cubicBezTo>
                    <a:pt x="20418" y="19763"/>
                    <a:pt x="21249" y="18963"/>
                    <a:pt x="20834" y="18696"/>
                  </a:cubicBezTo>
                  <a:cubicBezTo>
                    <a:pt x="19587" y="15496"/>
                    <a:pt x="17511" y="12296"/>
                    <a:pt x="15849" y="9096"/>
                  </a:cubicBezTo>
                  <a:cubicBezTo>
                    <a:pt x="15018" y="7230"/>
                    <a:pt x="14603" y="5363"/>
                    <a:pt x="14603" y="3496"/>
                  </a:cubicBezTo>
                  <a:cubicBezTo>
                    <a:pt x="14603" y="2696"/>
                    <a:pt x="14187" y="1896"/>
                    <a:pt x="15018" y="1096"/>
                  </a:cubicBezTo>
                  <a:cubicBezTo>
                    <a:pt x="15434" y="563"/>
                    <a:pt x="16264" y="830"/>
                    <a:pt x="16264" y="1363"/>
                  </a:cubicBezTo>
                  <a:cubicBezTo>
                    <a:pt x="17511" y="2696"/>
                    <a:pt x="17095" y="4830"/>
                    <a:pt x="14603" y="5363"/>
                  </a:cubicBezTo>
                  <a:cubicBezTo>
                    <a:pt x="12526" y="5896"/>
                    <a:pt x="10449" y="4830"/>
                    <a:pt x="9618" y="3763"/>
                  </a:cubicBezTo>
                  <a:cubicBezTo>
                    <a:pt x="8787" y="3230"/>
                    <a:pt x="7957" y="2696"/>
                    <a:pt x="7957" y="1896"/>
                  </a:cubicBezTo>
                  <a:cubicBezTo>
                    <a:pt x="7957" y="1363"/>
                    <a:pt x="9203" y="1363"/>
                    <a:pt x="9618" y="1363"/>
                  </a:cubicBezTo>
                  <a:cubicBezTo>
                    <a:pt x="11280" y="1630"/>
                    <a:pt x="12526" y="3230"/>
                    <a:pt x="11695" y="4296"/>
                  </a:cubicBezTo>
                  <a:cubicBezTo>
                    <a:pt x="10864" y="5363"/>
                    <a:pt x="8787" y="5630"/>
                    <a:pt x="7126" y="5896"/>
                  </a:cubicBezTo>
                  <a:cubicBezTo>
                    <a:pt x="5464" y="6163"/>
                    <a:pt x="3803" y="5896"/>
                    <a:pt x="2557" y="5096"/>
                  </a:cubicBezTo>
                  <a:cubicBezTo>
                    <a:pt x="1726" y="4830"/>
                    <a:pt x="1311" y="4296"/>
                    <a:pt x="895" y="3763"/>
                  </a:cubicBezTo>
                  <a:cubicBezTo>
                    <a:pt x="895" y="3496"/>
                    <a:pt x="480" y="3230"/>
                    <a:pt x="480" y="2963"/>
                  </a:cubicBezTo>
                  <a:cubicBezTo>
                    <a:pt x="480" y="2696"/>
                    <a:pt x="895" y="2696"/>
                    <a:pt x="1311" y="2696"/>
                  </a:cubicBezTo>
                  <a:cubicBezTo>
                    <a:pt x="2557" y="2430"/>
                    <a:pt x="3803" y="2963"/>
                    <a:pt x="4218" y="3496"/>
                  </a:cubicBezTo>
                  <a:cubicBezTo>
                    <a:pt x="6295" y="4830"/>
                    <a:pt x="6711" y="6963"/>
                    <a:pt x="6711" y="8830"/>
                  </a:cubicBezTo>
                  <a:cubicBezTo>
                    <a:pt x="7126" y="11230"/>
                    <a:pt x="7126" y="13363"/>
                    <a:pt x="7126" y="15763"/>
                  </a:cubicBezTo>
                  <a:cubicBezTo>
                    <a:pt x="6711" y="17363"/>
                    <a:pt x="6711" y="19230"/>
                    <a:pt x="6295" y="20830"/>
                  </a:cubicBezTo>
                  <a:cubicBezTo>
                    <a:pt x="5880" y="21363"/>
                    <a:pt x="6295" y="21363"/>
                    <a:pt x="6711" y="21096"/>
                  </a:cubicBezTo>
                  <a:cubicBezTo>
                    <a:pt x="6711" y="21096"/>
                    <a:pt x="6711" y="21096"/>
                    <a:pt x="6711" y="21096"/>
                  </a:cubicBezTo>
                  <a:close/>
                </a:path>
              </a:pathLst>
            </a:custGeom>
            <a:solidFill>
              <a:srgbClr val="073857">
                <a:alpha val="100000"/>
              </a:srgbClr>
            </a:solidFill>
            <a:ln w="12700">
              <a:noFill/>
            </a:ln>
          </p:spPr>
          <p:txBody>
            <a:bodyPr/>
            <a:lstStyle/>
            <a:p>
              <a:endParaRPr lang="zh-CN" altLang="en-US"/>
            </a:p>
          </p:txBody>
        </p:sp>
        <p:sp>
          <p:nvSpPr>
            <p:cNvPr id="15473" name="Freeform 93"/>
            <p:cNvSpPr/>
            <p:nvPr/>
          </p:nvSpPr>
          <p:spPr>
            <a:xfrm>
              <a:off x="141275" y="438578"/>
              <a:ext cx="359218" cy="489791"/>
            </a:xfrm>
            <a:custGeom>
              <a:avLst/>
              <a:gdLst/>
              <a:ahLst/>
              <a:cxnLst>
                <a:cxn ang="0">
                  <a:pos x="41677415" y="3261495"/>
                </a:cxn>
                <a:cxn ang="0">
                  <a:pos x="1839873" y="127758239"/>
                </a:cxn>
                <a:cxn ang="0">
                  <a:pos x="15442099" y="174008887"/>
                </a:cxn>
                <a:cxn ang="0">
                  <a:pos x="47507069" y="257597081"/>
                </a:cxn>
                <a:cxn ang="0">
                  <a:pos x="63052513" y="275380867"/>
                </a:cxn>
                <a:cxn ang="0">
                  <a:pos x="78603217" y="268267134"/>
                </a:cxn>
                <a:cxn ang="0">
                  <a:pos x="94148661" y="261153947"/>
                </a:cxn>
                <a:cxn ang="0">
                  <a:pos x="102890055" y="230915448"/>
                </a:cxn>
                <a:cxn ang="0">
                  <a:pos x="109694106" y="129543469"/>
                </a:cxn>
                <a:cxn ang="0">
                  <a:pos x="109694106" y="76180205"/>
                </a:cxn>
                <a:cxn ang="0">
                  <a:pos x="41677415" y="3261495"/>
                </a:cxn>
                <a:cxn ang="0">
                  <a:pos x="103864452" y="127758239"/>
                </a:cxn>
                <a:cxn ang="0">
                  <a:pos x="98035097" y="230915448"/>
                </a:cxn>
                <a:cxn ang="0">
                  <a:pos x="98035097" y="246927028"/>
                </a:cxn>
                <a:cxn ang="0">
                  <a:pos x="93174264" y="252255554"/>
                </a:cxn>
                <a:cxn ang="0">
                  <a:pos x="77628820" y="259368741"/>
                </a:cxn>
                <a:cxn ang="0">
                  <a:pos x="62083692" y="266482474"/>
                </a:cxn>
                <a:cxn ang="0">
                  <a:pos x="57222859" y="266482474"/>
                </a:cxn>
                <a:cxn ang="0">
                  <a:pos x="52367603" y="252255554"/>
                </a:cxn>
                <a:cxn ang="0">
                  <a:pos x="19328219" y="166895131"/>
                </a:cxn>
                <a:cxn ang="0">
                  <a:pos x="6700389" y="125986579"/>
                </a:cxn>
                <a:cxn ang="0">
                  <a:pos x="42651812" y="12159887"/>
                </a:cxn>
                <a:cxn ang="0">
                  <a:pos x="104833273" y="79736525"/>
                </a:cxn>
                <a:cxn ang="0">
                  <a:pos x="103864452" y="127758239"/>
                </a:cxn>
              </a:cxnLst>
              <a:rect l="0" t="0" r="0" b="0"/>
              <a:pathLst>
                <a:path w="20421" h="20610">
                  <a:moveTo>
                    <a:pt x="7657" y="243"/>
                  </a:moveTo>
                  <a:cubicBezTo>
                    <a:pt x="2123" y="1303"/>
                    <a:pt x="-1090" y="5411"/>
                    <a:pt x="338" y="9519"/>
                  </a:cubicBezTo>
                  <a:cubicBezTo>
                    <a:pt x="695" y="10844"/>
                    <a:pt x="1588" y="12037"/>
                    <a:pt x="2837" y="12965"/>
                  </a:cubicBezTo>
                  <a:cubicBezTo>
                    <a:pt x="6408" y="15747"/>
                    <a:pt x="7657" y="17470"/>
                    <a:pt x="8728" y="19193"/>
                  </a:cubicBezTo>
                  <a:cubicBezTo>
                    <a:pt x="9621" y="20518"/>
                    <a:pt x="10156" y="20783"/>
                    <a:pt x="11584" y="20518"/>
                  </a:cubicBezTo>
                  <a:cubicBezTo>
                    <a:pt x="12298" y="20385"/>
                    <a:pt x="13370" y="20253"/>
                    <a:pt x="14441" y="19988"/>
                  </a:cubicBezTo>
                  <a:cubicBezTo>
                    <a:pt x="15512" y="19723"/>
                    <a:pt x="16583" y="19590"/>
                    <a:pt x="17297" y="19458"/>
                  </a:cubicBezTo>
                  <a:cubicBezTo>
                    <a:pt x="18725" y="19193"/>
                    <a:pt x="19082" y="18663"/>
                    <a:pt x="18903" y="17205"/>
                  </a:cubicBezTo>
                  <a:cubicBezTo>
                    <a:pt x="18725" y="15350"/>
                    <a:pt x="18725" y="13362"/>
                    <a:pt x="20153" y="9652"/>
                  </a:cubicBezTo>
                  <a:cubicBezTo>
                    <a:pt x="20510" y="8459"/>
                    <a:pt x="20510" y="7001"/>
                    <a:pt x="20153" y="5676"/>
                  </a:cubicBezTo>
                  <a:cubicBezTo>
                    <a:pt x="18725" y="1701"/>
                    <a:pt x="13191" y="-817"/>
                    <a:pt x="7657" y="243"/>
                  </a:cubicBezTo>
                  <a:close/>
                  <a:moveTo>
                    <a:pt x="19082" y="9519"/>
                  </a:moveTo>
                  <a:cubicBezTo>
                    <a:pt x="17832" y="13097"/>
                    <a:pt x="17832" y="15085"/>
                    <a:pt x="18011" y="17205"/>
                  </a:cubicBezTo>
                  <a:cubicBezTo>
                    <a:pt x="18011" y="17470"/>
                    <a:pt x="18189" y="18133"/>
                    <a:pt x="18011" y="18398"/>
                  </a:cubicBezTo>
                  <a:cubicBezTo>
                    <a:pt x="17832" y="18530"/>
                    <a:pt x="17654" y="18663"/>
                    <a:pt x="17118" y="18795"/>
                  </a:cubicBezTo>
                  <a:cubicBezTo>
                    <a:pt x="14262" y="19325"/>
                    <a:pt x="14262" y="19325"/>
                    <a:pt x="14262" y="19325"/>
                  </a:cubicBezTo>
                  <a:cubicBezTo>
                    <a:pt x="11406" y="19855"/>
                    <a:pt x="11406" y="19855"/>
                    <a:pt x="11406" y="19855"/>
                  </a:cubicBezTo>
                  <a:cubicBezTo>
                    <a:pt x="10692" y="19988"/>
                    <a:pt x="10513" y="19988"/>
                    <a:pt x="10513" y="19855"/>
                  </a:cubicBezTo>
                  <a:cubicBezTo>
                    <a:pt x="10156" y="19723"/>
                    <a:pt x="9621" y="19060"/>
                    <a:pt x="9621" y="18795"/>
                  </a:cubicBezTo>
                  <a:cubicBezTo>
                    <a:pt x="8371" y="16940"/>
                    <a:pt x="6943" y="15217"/>
                    <a:pt x="3551" y="12435"/>
                  </a:cubicBezTo>
                  <a:cubicBezTo>
                    <a:pt x="2302" y="11507"/>
                    <a:pt x="1588" y="10447"/>
                    <a:pt x="1231" y="9387"/>
                  </a:cubicBezTo>
                  <a:cubicBezTo>
                    <a:pt x="-197" y="5676"/>
                    <a:pt x="2837" y="1833"/>
                    <a:pt x="7836" y="906"/>
                  </a:cubicBezTo>
                  <a:cubicBezTo>
                    <a:pt x="12834" y="-22"/>
                    <a:pt x="18011" y="2231"/>
                    <a:pt x="19260" y="5941"/>
                  </a:cubicBezTo>
                  <a:cubicBezTo>
                    <a:pt x="19617" y="7001"/>
                    <a:pt x="19617" y="8194"/>
                    <a:pt x="19082" y="9519"/>
                  </a:cubicBezTo>
                  <a:close/>
                </a:path>
              </a:pathLst>
            </a:custGeom>
            <a:solidFill>
              <a:srgbClr val="FFFFFF">
                <a:alpha val="100000"/>
              </a:srgbClr>
            </a:solidFill>
            <a:ln w="12700">
              <a:noFill/>
            </a:ln>
          </p:spPr>
          <p:txBody>
            <a:bodyPr/>
            <a:lstStyle/>
            <a:p>
              <a:endParaRPr lang="zh-CN" altLang="en-US"/>
            </a:p>
          </p:txBody>
        </p:sp>
        <p:sp>
          <p:nvSpPr>
            <p:cNvPr id="15474" name="Freeform 94"/>
            <p:cNvSpPr/>
            <p:nvPr/>
          </p:nvSpPr>
          <p:spPr>
            <a:xfrm>
              <a:off x="186230" y="582050"/>
              <a:ext cx="50841" cy="119688"/>
            </a:xfrm>
            <a:custGeom>
              <a:avLst/>
              <a:gdLst/>
              <a:ahLst/>
              <a:cxnLst>
                <a:cxn ang="0">
                  <a:pos x="361664" y="454726"/>
                </a:cxn>
                <a:cxn ang="0">
                  <a:pos x="592191" y="3442040"/>
                </a:cxn>
                <a:cxn ang="0">
                  <a:pos x="592191" y="3854013"/>
                </a:cxn>
                <a:cxn ang="0">
                  <a:pos x="515347" y="3854013"/>
                </a:cxn>
                <a:cxn ang="0">
                  <a:pos x="438508" y="3854013"/>
                </a:cxn>
                <a:cxn ang="0">
                  <a:pos x="169564" y="145808"/>
                </a:cxn>
                <a:cxn ang="0">
                  <a:pos x="323248" y="42782"/>
                </a:cxn>
                <a:cxn ang="0">
                  <a:pos x="361664" y="454726"/>
                </a:cxn>
              </a:cxnLst>
              <a:rect l="0" t="0" r="0" b="0"/>
              <a:pathLst>
                <a:path w="14547" h="20968">
                  <a:moveTo>
                    <a:pt x="8472" y="2445"/>
                  </a:moveTo>
                  <a:cubicBezTo>
                    <a:pt x="6672" y="3553"/>
                    <a:pt x="-528" y="10753"/>
                    <a:pt x="13872" y="18507"/>
                  </a:cubicBezTo>
                  <a:cubicBezTo>
                    <a:pt x="14772" y="19061"/>
                    <a:pt x="14772" y="20168"/>
                    <a:pt x="13872" y="20722"/>
                  </a:cubicBezTo>
                  <a:cubicBezTo>
                    <a:pt x="12972" y="20722"/>
                    <a:pt x="12972" y="20722"/>
                    <a:pt x="12072" y="20722"/>
                  </a:cubicBezTo>
                  <a:cubicBezTo>
                    <a:pt x="12072" y="21276"/>
                    <a:pt x="11172" y="20722"/>
                    <a:pt x="10272" y="20722"/>
                  </a:cubicBezTo>
                  <a:cubicBezTo>
                    <a:pt x="-6828" y="10753"/>
                    <a:pt x="2172" y="2445"/>
                    <a:pt x="3972" y="784"/>
                  </a:cubicBezTo>
                  <a:cubicBezTo>
                    <a:pt x="4872" y="230"/>
                    <a:pt x="6672" y="-324"/>
                    <a:pt x="7572" y="230"/>
                  </a:cubicBezTo>
                  <a:cubicBezTo>
                    <a:pt x="8472" y="784"/>
                    <a:pt x="9372" y="1891"/>
                    <a:pt x="8472" y="2445"/>
                  </a:cubicBezTo>
                  <a:close/>
                </a:path>
              </a:pathLst>
            </a:custGeom>
            <a:solidFill>
              <a:srgbClr val="FFFFFF">
                <a:alpha val="100000"/>
              </a:srgbClr>
            </a:solidFill>
            <a:ln w="12700">
              <a:noFill/>
            </a:ln>
          </p:spPr>
          <p:txBody>
            <a:bodyPr/>
            <a:lstStyle/>
            <a:p>
              <a:endParaRPr lang="zh-CN" altLang="en-US"/>
            </a:p>
          </p:txBody>
        </p:sp>
        <p:sp>
          <p:nvSpPr>
            <p:cNvPr id="15475" name="Freeform 95"/>
            <p:cNvSpPr/>
            <p:nvPr/>
          </p:nvSpPr>
          <p:spPr>
            <a:xfrm>
              <a:off x="514642" y="536822"/>
              <a:ext cx="71114" cy="28879"/>
            </a:xfrm>
            <a:custGeom>
              <a:avLst/>
              <a:gdLst/>
              <a:ahLst/>
              <a:cxnLst>
                <a:cxn ang="0">
                  <a:pos x="724221" y="3108"/>
                </a:cxn>
                <a:cxn ang="0">
                  <a:pos x="72418" y="33119"/>
                </a:cxn>
                <a:cxn ang="0">
                  <a:pos x="0" y="55627"/>
                </a:cxn>
                <a:cxn ang="0">
                  <a:pos x="108620" y="63130"/>
                </a:cxn>
                <a:cxn ang="0">
                  <a:pos x="760437" y="33119"/>
                </a:cxn>
                <a:cxn ang="0">
                  <a:pos x="796639" y="10612"/>
                </a:cxn>
                <a:cxn ang="0">
                  <a:pos x="724221" y="3108"/>
                </a:cxn>
              </a:cxnLst>
              <a:rect l="0" t="0" r="0" b="0"/>
              <a:pathLst>
                <a:path w="21050" h="19069">
                  <a:moveTo>
                    <a:pt x="18783" y="895"/>
                  </a:moveTo>
                  <a:cubicBezTo>
                    <a:pt x="1878" y="9535"/>
                    <a:pt x="1878" y="9535"/>
                    <a:pt x="1878" y="9535"/>
                  </a:cubicBezTo>
                  <a:cubicBezTo>
                    <a:pt x="939" y="11695"/>
                    <a:pt x="0" y="13855"/>
                    <a:pt x="0" y="16015"/>
                  </a:cubicBezTo>
                  <a:cubicBezTo>
                    <a:pt x="939" y="18175"/>
                    <a:pt x="1878" y="20335"/>
                    <a:pt x="2817" y="18175"/>
                  </a:cubicBezTo>
                  <a:cubicBezTo>
                    <a:pt x="19722" y="9535"/>
                    <a:pt x="19722" y="9535"/>
                    <a:pt x="19722" y="9535"/>
                  </a:cubicBezTo>
                  <a:cubicBezTo>
                    <a:pt x="20661" y="7375"/>
                    <a:pt x="21600" y="5215"/>
                    <a:pt x="20661" y="3055"/>
                  </a:cubicBezTo>
                  <a:cubicBezTo>
                    <a:pt x="20661" y="895"/>
                    <a:pt x="19722" y="-1265"/>
                    <a:pt x="18783" y="895"/>
                  </a:cubicBezTo>
                  <a:close/>
                </a:path>
              </a:pathLst>
            </a:custGeom>
            <a:solidFill>
              <a:srgbClr val="EBF7FD">
                <a:alpha val="100000"/>
              </a:srgbClr>
            </a:solidFill>
            <a:ln w="12700">
              <a:noFill/>
            </a:ln>
          </p:spPr>
          <p:txBody>
            <a:bodyPr/>
            <a:lstStyle/>
            <a:p>
              <a:endParaRPr lang="zh-CN" altLang="en-US"/>
            </a:p>
          </p:txBody>
        </p:sp>
        <p:sp>
          <p:nvSpPr>
            <p:cNvPr id="15476" name="Freeform 96"/>
            <p:cNvSpPr/>
            <p:nvPr/>
          </p:nvSpPr>
          <p:spPr>
            <a:xfrm>
              <a:off x="472634" y="419963"/>
              <a:ext cx="53821" cy="55284"/>
            </a:xfrm>
            <a:custGeom>
              <a:avLst/>
              <a:gdLst/>
              <a:ahLst/>
              <a:cxnLst>
                <a:cxn ang="0">
                  <a:pos x="55556" y="386642"/>
                </a:cxn>
                <a:cxn ang="0">
                  <a:pos x="75754" y="386642"/>
                </a:cxn>
                <a:cxn ang="0">
                  <a:pos x="338368" y="86558"/>
                </a:cxn>
                <a:cxn ang="0">
                  <a:pos x="338368" y="17309"/>
                </a:cxn>
                <a:cxn ang="0">
                  <a:pos x="297966" y="17309"/>
                </a:cxn>
                <a:cxn ang="0">
                  <a:pos x="15154" y="317391"/>
                </a:cxn>
                <a:cxn ang="0">
                  <a:pos x="15154" y="386642"/>
                </a:cxn>
                <a:cxn ang="0">
                  <a:pos x="55556" y="386642"/>
                </a:cxn>
              </a:cxnLst>
              <a:rect l="0" t="0" r="0" b="0"/>
              <a:pathLst>
                <a:path w="21000" h="20633">
                  <a:moveTo>
                    <a:pt x="3300" y="20100"/>
                  </a:moveTo>
                  <a:cubicBezTo>
                    <a:pt x="3300" y="20100"/>
                    <a:pt x="4500" y="20100"/>
                    <a:pt x="4500" y="20100"/>
                  </a:cubicBezTo>
                  <a:cubicBezTo>
                    <a:pt x="20100" y="4500"/>
                    <a:pt x="20100" y="4500"/>
                    <a:pt x="20100" y="4500"/>
                  </a:cubicBezTo>
                  <a:cubicBezTo>
                    <a:pt x="21300" y="3300"/>
                    <a:pt x="21300" y="2100"/>
                    <a:pt x="20100" y="900"/>
                  </a:cubicBezTo>
                  <a:cubicBezTo>
                    <a:pt x="20100" y="-300"/>
                    <a:pt x="17700" y="-300"/>
                    <a:pt x="17700" y="900"/>
                  </a:cubicBezTo>
                  <a:cubicBezTo>
                    <a:pt x="900" y="16500"/>
                    <a:pt x="900" y="16500"/>
                    <a:pt x="900" y="16500"/>
                  </a:cubicBezTo>
                  <a:cubicBezTo>
                    <a:pt x="-300" y="17700"/>
                    <a:pt x="-300" y="18900"/>
                    <a:pt x="900" y="20100"/>
                  </a:cubicBezTo>
                  <a:cubicBezTo>
                    <a:pt x="2100" y="20100"/>
                    <a:pt x="2100" y="21300"/>
                    <a:pt x="3300" y="20100"/>
                  </a:cubicBezTo>
                  <a:close/>
                </a:path>
              </a:pathLst>
            </a:custGeom>
            <a:solidFill>
              <a:srgbClr val="EBF7FD">
                <a:alpha val="100000"/>
              </a:srgbClr>
            </a:solidFill>
            <a:ln w="12700">
              <a:noFill/>
            </a:ln>
          </p:spPr>
          <p:txBody>
            <a:bodyPr/>
            <a:lstStyle/>
            <a:p>
              <a:endParaRPr lang="zh-CN" altLang="en-US"/>
            </a:p>
          </p:txBody>
        </p:sp>
        <p:sp>
          <p:nvSpPr>
            <p:cNvPr id="15477" name="Freeform 97"/>
            <p:cNvSpPr/>
            <p:nvPr/>
          </p:nvSpPr>
          <p:spPr>
            <a:xfrm>
              <a:off x="376248" y="340434"/>
              <a:ext cx="30196" cy="68661"/>
            </a:xfrm>
            <a:custGeom>
              <a:avLst/>
              <a:gdLst/>
              <a:ahLst/>
              <a:cxnLst>
                <a:cxn ang="0">
                  <a:pos x="6556" y="730511"/>
                </a:cxn>
                <a:cxn ang="0">
                  <a:pos x="13113" y="730511"/>
                </a:cxn>
                <a:cxn ang="0">
                  <a:pos x="26227" y="665333"/>
                </a:cxn>
                <a:cxn ang="0">
                  <a:pos x="59012" y="78678"/>
                </a:cxn>
                <a:cxn ang="0">
                  <a:pos x="45899" y="13501"/>
                </a:cxn>
                <a:cxn ang="0">
                  <a:pos x="32785" y="46089"/>
                </a:cxn>
                <a:cxn ang="0">
                  <a:pos x="0" y="632745"/>
                </a:cxn>
                <a:cxn ang="0">
                  <a:pos x="6556" y="730511"/>
                </a:cxn>
              </a:cxnLst>
              <a:rect l="0" t="0" r="0" b="0"/>
              <a:pathLst>
                <a:path w="21600" h="21050">
                  <a:moveTo>
                    <a:pt x="2400" y="21050"/>
                  </a:moveTo>
                  <a:cubicBezTo>
                    <a:pt x="4800" y="21050"/>
                    <a:pt x="4800" y="21050"/>
                    <a:pt x="4800" y="21050"/>
                  </a:cubicBezTo>
                  <a:cubicBezTo>
                    <a:pt x="7200" y="21050"/>
                    <a:pt x="9600" y="20111"/>
                    <a:pt x="9600" y="19172"/>
                  </a:cubicBezTo>
                  <a:cubicBezTo>
                    <a:pt x="21600" y="2267"/>
                    <a:pt x="21600" y="2267"/>
                    <a:pt x="21600" y="2267"/>
                  </a:cubicBezTo>
                  <a:cubicBezTo>
                    <a:pt x="21600" y="1328"/>
                    <a:pt x="19200" y="389"/>
                    <a:pt x="16800" y="389"/>
                  </a:cubicBezTo>
                  <a:cubicBezTo>
                    <a:pt x="14400" y="-550"/>
                    <a:pt x="12000" y="389"/>
                    <a:pt x="12000" y="1328"/>
                  </a:cubicBezTo>
                  <a:cubicBezTo>
                    <a:pt x="0" y="18233"/>
                    <a:pt x="0" y="18233"/>
                    <a:pt x="0" y="18233"/>
                  </a:cubicBezTo>
                  <a:cubicBezTo>
                    <a:pt x="0" y="19172"/>
                    <a:pt x="0" y="20111"/>
                    <a:pt x="2400" y="21050"/>
                  </a:cubicBezTo>
                  <a:close/>
                </a:path>
              </a:pathLst>
            </a:custGeom>
            <a:solidFill>
              <a:srgbClr val="EBF7FD">
                <a:alpha val="100000"/>
              </a:srgbClr>
            </a:solidFill>
            <a:ln w="12700">
              <a:noFill/>
            </a:ln>
          </p:spPr>
          <p:txBody>
            <a:bodyPr/>
            <a:lstStyle/>
            <a:p>
              <a:endParaRPr lang="zh-CN" altLang="en-US"/>
            </a:p>
          </p:txBody>
        </p:sp>
        <p:sp>
          <p:nvSpPr>
            <p:cNvPr id="15478" name="Freeform 98"/>
            <p:cNvSpPr/>
            <p:nvPr/>
          </p:nvSpPr>
          <p:spPr>
            <a:xfrm>
              <a:off x="33383" y="536822"/>
              <a:ext cx="71114" cy="30795"/>
            </a:xfrm>
            <a:custGeom>
              <a:avLst/>
              <a:gdLst/>
              <a:ahLst/>
              <a:cxnLst>
                <a:cxn ang="0">
                  <a:pos x="739221" y="40617"/>
                </a:cxn>
                <a:cxn ang="0">
                  <a:pos x="87414" y="3108"/>
                </a:cxn>
                <a:cxn ang="0">
                  <a:pos x="14996" y="10610"/>
                </a:cxn>
                <a:cxn ang="0">
                  <a:pos x="51199" y="33117"/>
                </a:cxn>
                <a:cxn ang="0">
                  <a:pos x="703015" y="70623"/>
                </a:cxn>
                <a:cxn ang="0">
                  <a:pos x="739221" y="70623"/>
                </a:cxn>
                <a:cxn ang="0">
                  <a:pos x="811635" y="55620"/>
                </a:cxn>
                <a:cxn ang="0">
                  <a:pos x="739221" y="40617"/>
                </a:cxn>
              </a:cxnLst>
              <a:rect l="0" t="0" r="0" b="0"/>
              <a:pathLst>
                <a:path w="21050" h="20335">
                  <a:moveTo>
                    <a:pt x="19172" y="11695"/>
                  </a:moveTo>
                  <a:cubicBezTo>
                    <a:pt x="2267" y="895"/>
                    <a:pt x="2267" y="895"/>
                    <a:pt x="2267" y="895"/>
                  </a:cubicBezTo>
                  <a:cubicBezTo>
                    <a:pt x="1328" y="-1265"/>
                    <a:pt x="389" y="895"/>
                    <a:pt x="389" y="3055"/>
                  </a:cubicBezTo>
                  <a:cubicBezTo>
                    <a:pt x="-550" y="5215"/>
                    <a:pt x="389" y="7375"/>
                    <a:pt x="1328" y="9535"/>
                  </a:cubicBezTo>
                  <a:cubicBezTo>
                    <a:pt x="18233" y="20335"/>
                    <a:pt x="18233" y="20335"/>
                    <a:pt x="18233" y="20335"/>
                  </a:cubicBezTo>
                  <a:cubicBezTo>
                    <a:pt x="18233" y="20335"/>
                    <a:pt x="19172" y="20335"/>
                    <a:pt x="19172" y="20335"/>
                  </a:cubicBezTo>
                  <a:cubicBezTo>
                    <a:pt x="20111" y="20335"/>
                    <a:pt x="20111" y="18175"/>
                    <a:pt x="21050" y="16015"/>
                  </a:cubicBezTo>
                  <a:cubicBezTo>
                    <a:pt x="21050" y="13855"/>
                    <a:pt x="20111" y="11695"/>
                    <a:pt x="19172" y="11695"/>
                  </a:cubicBezTo>
                  <a:close/>
                </a:path>
              </a:pathLst>
            </a:custGeom>
            <a:solidFill>
              <a:srgbClr val="EBF7FD">
                <a:alpha val="100000"/>
              </a:srgbClr>
            </a:solidFill>
            <a:ln w="12700">
              <a:noFill/>
            </a:ln>
          </p:spPr>
          <p:txBody>
            <a:bodyPr/>
            <a:lstStyle/>
            <a:p>
              <a:endParaRPr lang="zh-CN" altLang="en-US"/>
            </a:p>
          </p:txBody>
        </p:sp>
        <p:sp>
          <p:nvSpPr>
            <p:cNvPr id="15479" name="Freeform 99"/>
            <p:cNvSpPr/>
            <p:nvPr/>
          </p:nvSpPr>
          <p:spPr>
            <a:xfrm>
              <a:off x="521469" y="647537"/>
              <a:ext cx="68661" cy="30795"/>
            </a:xfrm>
            <a:custGeom>
              <a:avLst/>
              <a:gdLst/>
              <a:ahLst/>
              <a:cxnLst>
                <a:cxn ang="0">
                  <a:pos x="665333" y="40617"/>
                </a:cxn>
                <a:cxn ang="0">
                  <a:pos x="78678" y="3108"/>
                </a:cxn>
                <a:cxn ang="0">
                  <a:pos x="13501" y="10610"/>
                </a:cxn>
                <a:cxn ang="0">
                  <a:pos x="46089" y="25614"/>
                </a:cxn>
                <a:cxn ang="0">
                  <a:pos x="632745" y="70623"/>
                </a:cxn>
                <a:cxn ang="0">
                  <a:pos x="665333" y="70623"/>
                </a:cxn>
                <a:cxn ang="0">
                  <a:pos x="730511" y="55620"/>
                </a:cxn>
                <a:cxn ang="0">
                  <a:pos x="665333" y="40617"/>
                </a:cxn>
              </a:cxnLst>
              <a:rect l="0" t="0" r="0" b="0"/>
              <a:pathLst>
                <a:path w="21050" h="20335">
                  <a:moveTo>
                    <a:pt x="19172" y="11695"/>
                  </a:moveTo>
                  <a:cubicBezTo>
                    <a:pt x="2267" y="895"/>
                    <a:pt x="2267" y="895"/>
                    <a:pt x="2267" y="895"/>
                  </a:cubicBezTo>
                  <a:cubicBezTo>
                    <a:pt x="1328" y="-1265"/>
                    <a:pt x="389" y="895"/>
                    <a:pt x="389" y="3055"/>
                  </a:cubicBezTo>
                  <a:cubicBezTo>
                    <a:pt x="-550" y="5215"/>
                    <a:pt x="389" y="7375"/>
                    <a:pt x="1328" y="7375"/>
                  </a:cubicBezTo>
                  <a:cubicBezTo>
                    <a:pt x="18233" y="20335"/>
                    <a:pt x="18233" y="20335"/>
                    <a:pt x="18233" y="20335"/>
                  </a:cubicBezTo>
                  <a:cubicBezTo>
                    <a:pt x="19172" y="20335"/>
                    <a:pt x="19172" y="20335"/>
                    <a:pt x="19172" y="20335"/>
                  </a:cubicBezTo>
                  <a:cubicBezTo>
                    <a:pt x="20111" y="18175"/>
                    <a:pt x="21050" y="18175"/>
                    <a:pt x="21050" y="16015"/>
                  </a:cubicBezTo>
                  <a:cubicBezTo>
                    <a:pt x="21050" y="13855"/>
                    <a:pt x="20111" y="11695"/>
                    <a:pt x="19172" y="11695"/>
                  </a:cubicBezTo>
                  <a:close/>
                </a:path>
              </a:pathLst>
            </a:custGeom>
            <a:solidFill>
              <a:srgbClr val="EBF7FD">
                <a:alpha val="100000"/>
              </a:srgbClr>
            </a:solidFill>
            <a:ln w="12700">
              <a:noFill/>
            </a:ln>
          </p:spPr>
          <p:txBody>
            <a:bodyPr/>
            <a:lstStyle/>
            <a:p>
              <a:endParaRPr lang="zh-CN" altLang="en-US"/>
            </a:p>
          </p:txBody>
        </p:sp>
        <p:sp>
          <p:nvSpPr>
            <p:cNvPr id="15480" name="Freeform 100"/>
            <p:cNvSpPr/>
            <p:nvPr/>
          </p:nvSpPr>
          <p:spPr>
            <a:xfrm>
              <a:off x="97751" y="749591"/>
              <a:ext cx="56267" cy="57070"/>
            </a:xfrm>
            <a:custGeom>
              <a:avLst/>
              <a:gdLst/>
              <a:ahLst/>
              <a:cxnLst>
                <a:cxn ang="0">
                  <a:pos x="317386" y="17309"/>
                </a:cxn>
                <a:cxn ang="0">
                  <a:pos x="17309" y="317371"/>
                </a:cxn>
                <a:cxn ang="0">
                  <a:pos x="17309" y="386618"/>
                </a:cxn>
                <a:cxn ang="0">
                  <a:pos x="63477" y="409698"/>
                </a:cxn>
                <a:cxn ang="0">
                  <a:pos x="86557" y="386618"/>
                </a:cxn>
                <a:cxn ang="0">
                  <a:pos x="386637" y="86556"/>
                </a:cxn>
                <a:cxn ang="0">
                  <a:pos x="386637" y="17309"/>
                </a:cxn>
                <a:cxn ang="0">
                  <a:pos x="317386" y="17309"/>
                </a:cxn>
              </a:cxnLst>
              <a:rect l="0" t="0" r="0" b="0"/>
              <a:pathLst>
                <a:path w="21000" h="21300">
                  <a:moveTo>
                    <a:pt x="16500" y="900"/>
                  </a:moveTo>
                  <a:cubicBezTo>
                    <a:pt x="900" y="16500"/>
                    <a:pt x="900" y="16500"/>
                    <a:pt x="900" y="16500"/>
                  </a:cubicBezTo>
                  <a:cubicBezTo>
                    <a:pt x="-300" y="17700"/>
                    <a:pt x="-300" y="18900"/>
                    <a:pt x="900" y="20100"/>
                  </a:cubicBezTo>
                  <a:cubicBezTo>
                    <a:pt x="900" y="21300"/>
                    <a:pt x="2100" y="21300"/>
                    <a:pt x="3300" y="21300"/>
                  </a:cubicBezTo>
                  <a:cubicBezTo>
                    <a:pt x="3300" y="21300"/>
                    <a:pt x="4500" y="20100"/>
                    <a:pt x="4500" y="20100"/>
                  </a:cubicBezTo>
                  <a:cubicBezTo>
                    <a:pt x="20100" y="4500"/>
                    <a:pt x="20100" y="4500"/>
                    <a:pt x="20100" y="4500"/>
                  </a:cubicBezTo>
                  <a:cubicBezTo>
                    <a:pt x="21300" y="3300"/>
                    <a:pt x="21300" y="2100"/>
                    <a:pt x="20100" y="900"/>
                  </a:cubicBezTo>
                  <a:cubicBezTo>
                    <a:pt x="18900" y="-300"/>
                    <a:pt x="17700" y="-300"/>
                    <a:pt x="16500" y="900"/>
                  </a:cubicBezTo>
                  <a:close/>
                </a:path>
              </a:pathLst>
            </a:custGeom>
            <a:solidFill>
              <a:srgbClr val="EBF7FD">
                <a:alpha val="100000"/>
              </a:srgbClr>
            </a:solidFill>
            <a:ln w="12700">
              <a:noFill/>
            </a:ln>
          </p:spPr>
          <p:txBody>
            <a:bodyPr/>
            <a:lstStyle/>
            <a:p>
              <a:endParaRPr lang="zh-CN" altLang="en-US"/>
            </a:p>
          </p:txBody>
        </p:sp>
        <p:sp>
          <p:nvSpPr>
            <p:cNvPr id="15481" name="Freeform 101"/>
            <p:cNvSpPr/>
            <p:nvPr/>
          </p:nvSpPr>
          <p:spPr>
            <a:xfrm>
              <a:off x="100266" y="407382"/>
              <a:ext cx="56268" cy="57070"/>
            </a:xfrm>
            <a:custGeom>
              <a:avLst/>
              <a:gdLst/>
              <a:ahLst/>
              <a:cxnLst>
                <a:cxn ang="0">
                  <a:pos x="317405" y="386618"/>
                </a:cxn>
                <a:cxn ang="0">
                  <a:pos x="363569" y="409698"/>
                </a:cxn>
                <a:cxn ang="0">
                  <a:pos x="386658" y="386618"/>
                </a:cxn>
                <a:cxn ang="0">
                  <a:pos x="386658" y="340451"/>
                </a:cxn>
                <a:cxn ang="0">
                  <a:pos x="86562" y="17309"/>
                </a:cxn>
                <a:cxn ang="0">
                  <a:pos x="17309" y="17309"/>
                </a:cxn>
                <a:cxn ang="0">
                  <a:pos x="17309" y="86556"/>
                </a:cxn>
                <a:cxn ang="0">
                  <a:pos x="317405" y="386618"/>
                </a:cxn>
              </a:cxnLst>
              <a:rect l="0" t="0" r="0" b="0"/>
              <a:pathLst>
                <a:path w="21000" h="21300">
                  <a:moveTo>
                    <a:pt x="16500" y="20100"/>
                  </a:moveTo>
                  <a:cubicBezTo>
                    <a:pt x="17700" y="21300"/>
                    <a:pt x="18900" y="21300"/>
                    <a:pt x="18900" y="21300"/>
                  </a:cubicBezTo>
                  <a:cubicBezTo>
                    <a:pt x="20100" y="21300"/>
                    <a:pt x="20100" y="21300"/>
                    <a:pt x="20100" y="20100"/>
                  </a:cubicBezTo>
                  <a:cubicBezTo>
                    <a:pt x="21300" y="20100"/>
                    <a:pt x="21300" y="17700"/>
                    <a:pt x="20100" y="17700"/>
                  </a:cubicBezTo>
                  <a:cubicBezTo>
                    <a:pt x="4500" y="900"/>
                    <a:pt x="4500" y="900"/>
                    <a:pt x="4500" y="900"/>
                  </a:cubicBezTo>
                  <a:cubicBezTo>
                    <a:pt x="3300" y="-300"/>
                    <a:pt x="2100" y="-300"/>
                    <a:pt x="900" y="900"/>
                  </a:cubicBezTo>
                  <a:cubicBezTo>
                    <a:pt x="-300" y="2100"/>
                    <a:pt x="-300" y="3300"/>
                    <a:pt x="900" y="4500"/>
                  </a:cubicBezTo>
                  <a:lnTo>
                    <a:pt x="16500" y="20100"/>
                  </a:lnTo>
                  <a:close/>
                </a:path>
              </a:pathLst>
            </a:custGeom>
            <a:solidFill>
              <a:srgbClr val="EBF7FD">
                <a:alpha val="100000"/>
              </a:srgbClr>
            </a:solidFill>
            <a:ln w="12700">
              <a:noFill/>
            </a:ln>
          </p:spPr>
          <p:txBody>
            <a:bodyPr/>
            <a:lstStyle/>
            <a:p>
              <a:endParaRPr lang="zh-CN" altLang="en-US"/>
            </a:p>
          </p:txBody>
        </p:sp>
        <p:sp>
          <p:nvSpPr>
            <p:cNvPr id="15482" name="Freeform 102"/>
            <p:cNvSpPr/>
            <p:nvPr/>
          </p:nvSpPr>
          <p:spPr>
            <a:xfrm>
              <a:off x="239772" y="340434"/>
              <a:ext cx="28881" cy="68661"/>
            </a:xfrm>
            <a:custGeom>
              <a:avLst/>
              <a:gdLst/>
              <a:ahLst/>
              <a:cxnLst>
                <a:cxn ang="0">
                  <a:pos x="55640" y="730511"/>
                </a:cxn>
                <a:cxn ang="0">
                  <a:pos x="63143" y="632745"/>
                </a:cxn>
                <a:cxn ang="0">
                  <a:pos x="33126" y="46089"/>
                </a:cxn>
                <a:cxn ang="0">
                  <a:pos x="10614" y="13501"/>
                </a:cxn>
                <a:cxn ang="0">
                  <a:pos x="3111" y="78678"/>
                </a:cxn>
                <a:cxn ang="0">
                  <a:pos x="33126" y="665333"/>
                </a:cxn>
                <a:cxn ang="0">
                  <a:pos x="55640" y="730511"/>
                </a:cxn>
              </a:cxnLst>
              <a:rect l="0" t="0" r="0" b="0"/>
              <a:pathLst>
                <a:path w="19069" h="21050">
                  <a:moveTo>
                    <a:pt x="16015" y="21050"/>
                  </a:moveTo>
                  <a:cubicBezTo>
                    <a:pt x="18175" y="21050"/>
                    <a:pt x="20335" y="19172"/>
                    <a:pt x="18175" y="18233"/>
                  </a:cubicBezTo>
                  <a:cubicBezTo>
                    <a:pt x="9535" y="1328"/>
                    <a:pt x="9535" y="1328"/>
                    <a:pt x="9535" y="1328"/>
                  </a:cubicBezTo>
                  <a:cubicBezTo>
                    <a:pt x="7375" y="389"/>
                    <a:pt x="5215" y="-550"/>
                    <a:pt x="3055" y="389"/>
                  </a:cubicBezTo>
                  <a:cubicBezTo>
                    <a:pt x="895" y="389"/>
                    <a:pt x="-1265" y="1328"/>
                    <a:pt x="895" y="2267"/>
                  </a:cubicBezTo>
                  <a:cubicBezTo>
                    <a:pt x="9535" y="19172"/>
                    <a:pt x="9535" y="19172"/>
                    <a:pt x="9535" y="19172"/>
                  </a:cubicBezTo>
                  <a:cubicBezTo>
                    <a:pt x="11695" y="20111"/>
                    <a:pt x="13855" y="21050"/>
                    <a:pt x="16015" y="21050"/>
                  </a:cubicBezTo>
                  <a:close/>
                </a:path>
              </a:pathLst>
            </a:custGeom>
            <a:solidFill>
              <a:srgbClr val="EBF7FD">
                <a:alpha val="100000"/>
              </a:srgbClr>
            </a:solidFill>
            <a:ln w="12700">
              <a:noFill/>
            </a:ln>
          </p:spPr>
          <p:txBody>
            <a:bodyPr/>
            <a:lstStyle/>
            <a:p>
              <a:endParaRPr lang="zh-CN" altLang="en-US"/>
            </a:p>
          </p:txBody>
        </p:sp>
        <p:sp>
          <p:nvSpPr>
            <p:cNvPr id="15483" name="Freeform 103"/>
            <p:cNvSpPr/>
            <p:nvPr/>
          </p:nvSpPr>
          <p:spPr>
            <a:xfrm>
              <a:off x="50996" y="657454"/>
              <a:ext cx="71114" cy="26658"/>
            </a:xfrm>
            <a:custGeom>
              <a:avLst/>
              <a:gdLst/>
              <a:ahLst/>
              <a:cxnLst>
                <a:cxn ang="0">
                  <a:pos x="811635" y="8347"/>
                </a:cxn>
                <a:cxn ang="0">
                  <a:pos x="703015" y="2445"/>
                </a:cxn>
                <a:cxn ang="0">
                  <a:pos x="51199" y="26051"/>
                </a:cxn>
                <a:cxn ang="0">
                  <a:pos x="14996" y="43755"/>
                </a:cxn>
                <a:cxn ang="0">
                  <a:pos x="87414" y="49656"/>
                </a:cxn>
                <a:cxn ang="0">
                  <a:pos x="739221" y="26051"/>
                </a:cxn>
                <a:cxn ang="0">
                  <a:pos x="811635" y="8347"/>
                </a:cxn>
              </a:cxnLst>
              <a:rect l="0" t="0" r="0" b="0"/>
              <a:pathLst>
                <a:path w="21050" h="19069">
                  <a:moveTo>
                    <a:pt x="21050" y="3055"/>
                  </a:moveTo>
                  <a:cubicBezTo>
                    <a:pt x="20111" y="895"/>
                    <a:pt x="19172" y="-1265"/>
                    <a:pt x="18233" y="895"/>
                  </a:cubicBezTo>
                  <a:cubicBezTo>
                    <a:pt x="1328" y="9535"/>
                    <a:pt x="1328" y="9535"/>
                    <a:pt x="1328" y="9535"/>
                  </a:cubicBezTo>
                  <a:cubicBezTo>
                    <a:pt x="389" y="11695"/>
                    <a:pt x="-550" y="13855"/>
                    <a:pt x="389" y="16015"/>
                  </a:cubicBezTo>
                  <a:cubicBezTo>
                    <a:pt x="389" y="18175"/>
                    <a:pt x="1328" y="20335"/>
                    <a:pt x="2267" y="18175"/>
                  </a:cubicBezTo>
                  <a:cubicBezTo>
                    <a:pt x="19172" y="9535"/>
                    <a:pt x="19172" y="9535"/>
                    <a:pt x="19172" y="9535"/>
                  </a:cubicBezTo>
                  <a:cubicBezTo>
                    <a:pt x="20111" y="7375"/>
                    <a:pt x="21050" y="5215"/>
                    <a:pt x="21050" y="3055"/>
                  </a:cubicBezTo>
                  <a:close/>
                </a:path>
              </a:pathLst>
            </a:custGeom>
            <a:solidFill>
              <a:srgbClr val="EBF7FD">
                <a:alpha val="100000"/>
              </a:srgbClr>
            </a:solidFill>
            <a:ln w="12700">
              <a:noFill/>
            </a:ln>
          </p:spPr>
          <p:txBody>
            <a:bodyPr/>
            <a:lstStyle/>
            <a:p>
              <a:endParaRPr lang="zh-CN" altLang="en-US"/>
            </a:p>
          </p:txBody>
        </p:sp>
      </p:grpSp>
      <p:grpSp>
        <p:nvGrpSpPr>
          <p:cNvPr id="15365" name="组合 128"/>
          <p:cNvGrpSpPr/>
          <p:nvPr/>
        </p:nvGrpSpPr>
        <p:grpSpPr>
          <a:xfrm>
            <a:off x="4446588" y="2303463"/>
            <a:ext cx="4387850" cy="980450"/>
            <a:chOff x="3146536" y="1586008"/>
            <a:chExt cx="4387388" cy="980450"/>
          </a:xfrm>
        </p:grpSpPr>
        <p:sp>
          <p:nvSpPr>
            <p:cNvPr id="110" name="Shape 2614"/>
            <p:cNvSpPr/>
            <p:nvPr/>
          </p:nvSpPr>
          <p:spPr bwMode="auto">
            <a:xfrm>
              <a:off x="3146536" y="1889220"/>
              <a:ext cx="441279" cy="450850"/>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FFFFFF"/>
            </a:solidFill>
            <a:ln w="12700" cap="flat">
              <a:solidFill>
                <a:srgbClr val="0070C0"/>
              </a:solidFill>
              <a:miter lim="400000"/>
            </a:ln>
            <a:effectLst/>
          </p:spPr>
          <p:txBody>
            <a:bodyPr lIns="91439" tIns="91439" rIns="91439" bIns="91439" anchor="ctr"/>
            <a:lstStyle/>
            <a:p>
              <a:pPr marL="0" marR="0" lvl="0" indent="0" algn="l" defTabSz="456565" rtl="0" eaLnBrk="1" fontAlgn="base" latinLnBrk="0" hangingPunct="1">
                <a:lnSpc>
                  <a:spcPct val="100000"/>
                </a:lnSpc>
                <a:spcBef>
                  <a:spcPct val="0"/>
                </a:spcBef>
                <a:spcAft>
                  <a:spcPct val="0"/>
                </a:spcAft>
                <a:buClrTx/>
                <a:buSzTx/>
                <a:buFont typeface="Arial" panose="020B0604020202020204" pitchFamily="34" charset="0"/>
                <a:buNone/>
                <a:defRPr sz="3000">
                  <a:solidFill>
                    <a:srgbClr val="44546A"/>
                  </a:solidFill>
                  <a:effectLst>
                    <a:outerShdw blurRad="38100" dist="12700" dir="5400000" rotWithShape="0">
                      <a:srgbClr val="000000">
                        <a:alpha val="50000"/>
                      </a:srgbClr>
                    </a:outerShdw>
                  </a:effectLst>
                  <a:latin typeface="+mj-lt"/>
                  <a:ea typeface="+mj-ea"/>
                  <a:cs typeface="+mj-cs"/>
                  <a:sym typeface="Helvetica"/>
                </a:defRPr>
              </a:pPr>
              <a:endParaRPr kumimoji="0" sz="3000" b="0" i="0" u="none" strike="noStrike" kern="1200" cap="none" spc="0" normalizeH="0" baseline="0" noProof="0">
                <a:ln>
                  <a:noFill/>
                </a:ln>
                <a:solidFill>
                  <a:srgbClr val="44546A"/>
                </a:solidFill>
                <a:effectLst>
                  <a:outerShdw blurRad="38100" dist="12700" dir="5400000" rotWithShape="0">
                    <a:srgbClr val="000000">
                      <a:alpha val="50000"/>
                    </a:srgbClr>
                  </a:outerShdw>
                </a:effectLst>
                <a:uLnTx/>
                <a:uFillTx/>
                <a:latin typeface="+mj-lt"/>
                <a:ea typeface="+mj-ea"/>
                <a:cs typeface="+mj-cs"/>
                <a:sym typeface="Helvetica"/>
              </a:endParaRPr>
            </a:p>
          </p:txBody>
        </p:sp>
        <p:grpSp>
          <p:nvGrpSpPr>
            <p:cNvPr id="15383" name="Group 52"/>
            <p:cNvGrpSpPr/>
            <p:nvPr/>
          </p:nvGrpSpPr>
          <p:grpSpPr>
            <a:xfrm>
              <a:off x="3586841" y="1586008"/>
              <a:ext cx="3947083" cy="980450"/>
              <a:chOff x="1247" y="1162"/>
              <a:chExt cx="1827" cy="769"/>
            </a:xfrm>
          </p:grpSpPr>
          <p:sp>
            <p:nvSpPr>
              <p:cNvPr id="15384" name="Line 53"/>
              <p:cNvSpPr/>
              <p:nvPr/>
            </p:nvSpPr>
            <p:spPr>
              <a:xfrm flipV="1">
                <a:off x="2052" y="1521"/>
                <a:ext cx="635" cy="4"/>
              </a:xfrm>
              <a:prstGeom prst="line">
                <a:avLst/>
              </a:prstGeom>
              <a:ln w="9525" cap="flat" cmpd="sng">
                <a:solidFill>
                  <a:schemeClr val="tx1"/>
                </a:solidFill>
                <a:prstDash val="solid"/>
                <a:miter/>
                <a:headEnd type="none" w="med" len="med"/>
                <a:tailEnd type="none" w="med" len="med"/>
              </a:ln>
            </p:spPr>
          </p:sp>
          <p:sp>
            <p:nvSpPr>
              <p:cNvPr id="15385" name="Text Box 54"/>
              <p:cNvSpPr txBox="1"/>
              <p:nvPr/>
            </p:nvSpPr>
            <p:spPr>
              <a:xfrm>
                <a:off x="1247" y="1389"/>
                <a:ext cx="859" cy="361"/>
              </a:xfrm>
              <a:prstGeom prst="rect">
                <a:avLst/>
              </a:prstGeom>
              <a:noFill/>
              <a:ln w="9525">
                <a:noFill/>
              </a:ln>
            </p:spPr>
            <p:txBody>
              <a:bodyPr>
                <a:spAutoFit/>
              </a:bodyPr>
              <a:lstStyle/>
              <a:p>
                <a:pPr>
                  <a:spcBef>
                    <a:spcPct val="50000"/>
                  </a:spcBef>
                </a:pPr>
                <a:r>
                  <a:rPr lang="zh-CN" altLang="en-US" sz="2400" dirty="0">
                    <a:latin typeface="微软雅黑" panose="020B0503020204020204" pitchFamily="34" charset="-122"/>
                    <a:ea typeface="微软雅黑" panose="020B0503020204020204" pitchFamily="34" charset="-122"/>
                  </a:rPr>
                  <a:t>流动比率＝</a:t>
                </a:r>
                <a:endParaRPr lang="zh-CN" altLang="en-US" sz="2400" dirty="0">
                  <a:latin typeface="微软雅黑" panose="020B0503020204020204" pitchFamily="34" charset="-122"/>
                  <a:ea typeface="微软雅黑" panose="020B0503020204020204" pitchFamily="34" charset="-122"/>
                </a:endParaRPr>
              </a:p>
            </p:txBody>
          </p:sp>
          <p:sp>
            <p:nvSpPr>
              <p:cNvPr id="15386" name="Text Box 55"/>
              <p:cNvSpPr txBox="1"/>
              <p:nvPr/>
            </p:nvSpPr>
            <p:spPr>
              <a:xfrm>
                <a:off x="2031" y="1162"/>
                <a:ext cx="952" cy="361"/>
              </a:xfrm>
              <a:prstGeom prst="rect">
                <a:avLst/>
              </a:prstGeom>
              <a:noFill/>
              <a:ln w="9525">
                <a:noFill/>
              </a:ln>
            </p:spPr>
            <p:txBody>
              <a:bodyPr>
                <a:spAutoFit/>
              </a:bodyPr>
              <a:lstStyle/>
              <a:p>
                <a:pPr algn="l">
                  <a:spcBef>
                    <a:spcPct val="50000"/>
                  </a:spcBef>
                </a:pPr>
                <a:r>
                  <a:rPr lang="zh-CN" altLang="en-US" sz="2400" dirty="0">
                    <a:latin typeface="微软雅黑" panose="020B0503020204020204" pitchFamily="34" charset="-122"/>
                    <a:ea typeface="微软雅黑" panose="020B0503020204020204" pitchFamily="34" charset="-122"/>
                  </a:rPr>
                  <a:t>流动资产</a:t>
                </a:r>
                <a:endParaRPr lang="zh-CN" altLang="en-US" sz="2400" dirty="0">
                  <a:latin typeface="微软雅黑" panose="020B0503020204020204" pitchFamily="34" charset="-122"/>
                  <a:ea typeface="微软雅黑" panose="020B0503020204020204" pitchFamily="34" charset="-122"/>
                </a:endParaRPr>
              </a:p>
            </p:txBody>
          </p:sp>
          <p:sp>
            <p:nvSpPr>
              <p:cNvPr id="15387" name="Text Box 56"/>
              <p:cNvSpPr txBox="1"/>
              <p:nvPr/>
            </p:nvSpPr>
            <p:spPr>
              <a:xfrm>
                <a:off x="2031" y="1570"/>
                <a:ext cx="1043" cy="361"/>
              </a:xfrm>
              <a:prstGeom prst="rect">
                <a:avLst/>
              </a:prstGeom>
              <a:noFill/>
              <a:ln w="9525">
                <a:noFill/>
              </a:ln>
            </p:spPr>
            <p:txBody>
              <a:bodyPr>
                <a:spAutoFit/>
              </a:bodyPr>
              <a:lstStyle/>
              <a:p>
                <a:pPr algn="l">
                  <a:spcBef>
                    <a:spcPct val="50000"/>
                  </a:spcBef>
                </a:pPr>
                <a:r>
                  <a:rPr lang="zh-CN" altLang="en-US" sz="2400" dirty="0">
                    <a:latin typeface="微软雅黑" panose="020B0503020204020204" pitchFamily="34" charset="-122"/>
                    <a:ea typeface="微软雅黑" panose="020B0503020204020204" pitchFamily="34" charset="-122"/>
                  </a:rPr>
                  <a:t>流动负债</a:t>
                </a:r>
                <a:endParaRPr lang="zh-CN" altLang="en-US" sz="2400" dirty="0">
                  <a:latin typeface="微软雅黑" panose="020B0503020204020204" pitchFamily="34" charset="-122"/>
                  <a:ea typeface="微软雅黑" panose="020B0503020204020204" pitchFamily="34" charset="-122"/>
                </a:endParaRPr>
              </a:p>
            </p:txBody>
          </p:sp>
        </p:grpSp>
      </p:grpSp>
      <p:grpSp>
        <p:nvGrpSpPr>
          <p:cNvPr id="15366" name="Group 72"/>
          <p:cNvGrpSpPr/>
          <p:nvPr/>
        </p:nvGrpSpPr>
        <p:grpSpPr>
          <a:xfrm>
            <a:off x="5588000" y="4549775"/>
            <a:ext cx="4241800" cy="1023938"/>
            <a:chOff x="1202" y="1678"/>
            <a:chExt cx="2004" cy="645"/>
          </a:xfrm>
        </p:grpSpPr>
        <p:sp>
          <p:nvSpPr>
            <p:cNvPr id="15378" name="Text Box 73"/>
            <p:cNvSpPr txBox="1"/>
            <p:nvPr/>
          </p:nvSpPr>
          <p:spPr>
            <a:xfrm>
              <a:off x="1202" y="1888"/>
              <a:ext cx="1179" cy="290"/>
            </a:xfrm>
            <a:prstGeom prst="rect">
              <a:avLst/>
            </a:prstGeom>
            <a:noFill/>
            <a:ln w="9525">
              <a:noFill/>
            </a:ln>
          </p:spPr>
          <p:txBody>
            <a:bodyPr>
              <a:spAutoFit/>
            </a:bodyPr>
            <a:lstStyle/>
            <a:p>
              <a:pPr>
                <a:spcBef>
                  <a:spcPct val="50000"/>
                </a:spcBef>
              </a:pPr>
              <a:r>
                <a:rPr lang="zh-CN" altLang="en-US" sz="2400" dirty="0">
                  <a:latin typeface="微软雅黑" panose="020B0503020204020204" pitchFamily="34" charset="-122"/>
                  <a:ea typeface="微软雅黑" panose="020B0503020204020204" pitchFamily="34" charset="-122"/>
                </a:rPr>
                <a:t>现金比率 </a:t>
              </a:r>
              <a:r>
                <a:rPr lang="zh-CN" altLang="en-US" sz="2400" dirty="0">
                  <a:latin typeface="Tahoma" panose="020B0604030504040204" pitchFamily="34" charset="0"/>
                </a:rPr>
                <a:t>＝</a:t>
              </a:r>
              <a:endParaRPr lang="zh-CN" altLang="en-US" sz="2400" dirty="0">
                <a:latin typeface="Tahoma" panose="020B0604030504040204" pitchFamily="34" charset="0"/>
              </a:endParaRPr>
            </a:p>
          </p:txBody>
        </p:sp>
        <p:sp>
          <p:nvSpPr>
            <p:cNvPr id="15379" name="Line 74"/>
            <p:cNvSpPr/>
            <p:nvPr/>
          </p:nvSpPr>
          <p:spPr>
            <a:xfrm>
              <a:off x="2006" y="2033"/>
              <a:ext cx="1152" cy="0"/>
            </a:xfrm>
            <a:prstGeom prst="line">
              <a:avLst/>
            </a:prstGeom>
            <a:ln w="9525" cap="flat" cmpd="sng">
              <a:solidFill>
                <a:schemeClr val="tx1"/>
              </a:solidFill>
              <a:prstDash val="solid"/>
              <a:miter/>
              <a:headEnd type="none" w="med" len="med"/>
              <a:tailEnd type="none" w="med" len="med"/>
            </a:ln>
          </p:spPr>
        </p:sp>
        <p:sp>
          <p:nvSpPr>
            <p:cNvPr id="15380" name="Text Box 75"/>
            <p:cNvSpPr txBox="1"/>
            <p:nvPr/>
          </p:nvSpPr>
          <p:spPr>
            <a:xfrm>
              <a:off x="1958" y="1678"/>
              <a:ext cx="1248" cy="290"/>
            </a:xfrm>
            <a:prstGeom prst="rect">
              <a:avLst/>
            </a:prstGeom>
            <a:noFill/>
            <a:ln w="9525">
              <a:noFill/>
            </a:ln>
          </p:spPr>
          <p:txBody>
            <a:bodyPr>
              <a:spAutoFit/>
            </a:bodyPr>
            <a:lstStyle/>
            <a:p>
              <a:pPr>
                <a:spcBef>
                  <a:spcPct val="50000"/>
                </a:spcBef>
              </a:pPr>
              <a:r>
                <a:rPr lang="zh-CN" altLang="en-US" sz="2400" dirty="0">
                  <a:latin typeface="微软雅黑" panose="020B0503020204020204" pitchFamily="34" charset="-122"/>
                  <a:ea typeface="微软雅黑" panose="020B0503020204020204" pitchFamily="34" charset="-122"/>
                </a:rPr>
                <a:t>现金+ 现金等价物</a:t>
              </a:r>
              <a:endParaRPr lang="zh-CN" altLang="en-US" sz="2400" dirty="0">
                <a:latin typeface="微软雅黑" panose="020B0503020204020204" pitchFamily="34" charset="-122"/>
                <a:ea typeface="微软雅黑" panose="020B0503020204020204" pitchFamily="34" charset="-122"/>
              </a:endParaRPr>
            </a:p>
          </p:txBody>
        </p:sp>
        <p:sp>
          <p:nvSpPr>
            <p:cNvPr id="15381" name="Text Box 76"/>
            <p:cNvSpPr txBox="1"/>
            <p:nvPr/>
          </p:nvSpPr>
          <p:spPr>
            <a:xfrm>
              <a:off x="2112" y="2033"/>
              <a:ext cx="720" cy="290"/>
            </a:xfrm>
            <a:prstGeom prst="rect">
              <a:avLst/>
            </a:prstGeom>
            <a:noFill/>
            <a:ln w="9525">
              <a:noFill/>
            </a:ln>
          </p:spPr>
          <p:txBody>
            <a:bodyPr>
              <a:spAutoFit/>
            </a:bodyPr>
            <a:lstStyle/>
            <a:p>
              <a:pPr algn="l">
                <a:spcBef>
                  <a:spcPct val="50000"/>
                </a:spcBef>
              </a:pPr>
              <a:r>
                <a:rPr lang="zh-CN" altLang="en-US" sz="2400" dirty="0">
                  <a:latin typeface="微软雅黑" panose="020B0503020204020204" pitchFamily="34" charset="-122"/>
                  <a:ea typeface="微软雅黑" panose="020B0503020204020204" pitchFamily="34" charset="-122"/>
                </a:rPr>
                <a:t>流动负债</a:t>
              </a:r>
              <a:endParaRPr lang="zh-CN" altLang="en-US" sz="2400" dirty="0">
                <a:latin typeface="微软雅黑" panose="020B0503020204020204" pitchFamily="34" charset="-122"/>
                <a:ea typeface="微软雅黑" panose="020B0503020204020204" pitchFamily="34" charset="-122"/>
              </a:endParaRPr>
            </a:p>
          </p:txBody>
        </p:sp>
      </p:grpSp>
      <p:grpSp>
        <p:nvGrpSpPr>
          <p:cNvPr id="15367" name="组合 129"/>
          <p:cNvGrpSpPr/>
          <p:nvPr/>
        </p:nvGrpSpPr>
        <p:grpSpPr>
          <a:xfrm>
            <a:off x="4752975" y="3402013"/>
            <a:ext cx="4064000" cy="911225"/>
            <a:chOff x="3146536" y="3101871"/>
            <a:chExt cx="4062939" cy="911225"/>
          </a:xfrm>
        </p:grpSpPr>
        <p:grpSp>
          <p:nvGrpSpPr>
            <p:cNvPr id="15371" name="组合 125"/>
            <p:cNvGrpSpPr/>
            <p:nvPr/>
          </p:nvGrpSpPr>
          <p:grpSpPr>
            <a:xfrm>
              <a:off x="3587861" y="3101871"/>
              <a:ext cx="3621614" cy="911225"/>
              <a:chOff x="3587861" y="3101871"/>
              <a:chExt cx="3621614" cy="911225"/>
            </a:xfrm>
          </p:grpSpPr>
          <p:grpSp>
            <p:nvGrpSpPr>
              <p:cNvPr id="15373" name="Group 57"/>
              <p:cNvGrpSpPr/>
              <p:nvPr/>
            </p:nvGrpSpPr>
            <p:grpSpPr>
              <a:xfrm>
                <a:off x="3587861" y="3101871"/>
                <a:ext cx="3621614" cy="911225"/>
                <a:chOff x="1111" y="1723"/>
                <a:chExt cx="1711" cy="574"/>
              </a:xfrm>
            </p:grpSpPr>
            <p:sp>
              <p:nvSpPr>
                <p:cNvPr id="15375" name="Text Box 58"/>
                <p:cNvSpPr txBox="1"/>
                <p:nvPr/>
              </p:nvSpPr>
              <p:spPr>
                <a:xfrm>
                  <a:off x="1111" y="1888"/>
                  <a:ext cx="857" cy="290"/>
                </a:xfrm>
                <a:prstGeom prst="rect">
                  <a:avLst/>
                </a:prstGeom>
                <a:noFill/>
                <a:ln w="9525">
                  <a:noFill/>
                </a:ln>
              </p:spPr>
              <p:txBody>
                <a:bodyPr>
                  <a:spAutoFit/>
                </a:bodyPr>
                <a:lstStyle/>
                <a:p>
                  <a:pPr>
                    <a:spcBef>
                      <a:spcPct val="50000"/>
                    </a:spcBef>
                  </a:pPr>
                  <a:r>
                    <a:rPr lang="zh-CN" altLang="en-US" sz="2400" dirty="0">
                      <a:latin typeface="微软雅黑" panose="020B0503020204020204" pitchFamily="34" charset="-122"/>
                      <a:ea typeface="微软雅黑" panose="020B0503020204020204" pitchFamily="34" charset="-122"/>
                    </a:rPr>
                    <a:t>速动比率＝</a:t>
                  </a:r>
                  <a:endParaRPr lang="zh-CN" altLang="en-US" sz="2400" dirty="0">
                    <a:latin typeface="Tahoma" panose="020B0604030504040204" pitchFamily="34" charset="0"/>
                  </a:endParaRPr>
                </a:p>
              </p:txBody>
            </p:sp>
            <p:sp>
              <p:nvSpPr>
                <p:cNvPr id="15376" name="Text Box 60"/>
                <p:cNvSpPr txBox="1"/>
                <p:nvPr/>
              </p:nvSpPr>
              <p:spPr>
                <a:xfrm>
                  <a:off x="1869" y="1723"/>
                  <a:ext cx="953" cy="290"/>
                </a:xfrm>
                <a:prstGeom prst="rect">
                  <a:avLst/>
                </a:prstGeom>
                <a:noFill/>
                <a:ln w="9525">
                  <a:noFill/>
                </a:ln>
              </p:spPr>
              <p:txBody>
                <a:bodyPr>
                  <a:spAutoFit/>
                </a:bodyPr>
                <a:lstStyle/>
                <a:p>
                  <a:pPr>
                    <a:spcBef>
                      <a:spcPct val="50000"/>
                    </a:spcBef>
                  </a:pPr>
                  <a:r>
                    <a:rPr lang="zh-CN" altLang="en-US" sz="2400" dirty="0">
                      <a:latin typeface="微软雅黑" panose="020B0503020204020204" pitchFamily="34" charset="-122"/>
                      <a:ea typeface="微软雅黑" panose="020B0503020204020204" pitchFamily="34" charset="-122"/>
                    </a:rPr>
                    <a:t>速动资产</a:t>
                  </a:r>
                  <a:endParaRPr lang="zh-CN" altLang="en-US" sz="2400" dirty="0">
                    <a:latin typeface="微软雅黑" panose="020B0503020204020204" pitchFamily="34" charset="-122"/>
                    <a:ea typeface="微软雅黑" panose="020B0503020204020204" pitchFamily="34" charset="-122"/>
                  </a:endParaRPr>
                </a:p>
              </p:txBody>
            </p:sp>
            <p:sp>
              <p:nvSpPr>
                <p:cNvPr id="15377" name="Text Box 61"/>
                <p:cNvSpPr txBox="1"/>
                <p:nvPr/>
              </p:nvSpPr>
              <p:spPr>
                <a:xfrm>
                  <a:off x="1869" y="2007"/>
                  <a:ext cx="907" cy="290"/>
                </a:xfrm>
                <a:prstGeom prst="rect">
                  <a:avLst/>
                </a:prstGeom>
                <a:noFill/>
                <a:ln w="9525">
                  <a:noFill/>
                </a:ln>
              </p:spPr>
              <p:txBody>
                <a:bodyPr>
                  <a:spAutoFit/>
                </a:bodyPr>
                <a:lstStyle/>
                <a:p>
                  <a:pPr algn="l">
                    <a:spcBef>
                      <a:spcPct val="50000"/>
                    </a:spcBef>
                  </a:pPr>
                  <a:r>
                    <a:rPr lang="zh-CN" altLang="en-US" sz="2400" dirty="0">
                      <a:latin typeface="微软雅黑" panose="020B0503020204020204" pitchFamily="34" charset="-122"/>
                      <a:ea typeface="微软雅黑" panose="020B0503020204020204" pitchFamily="34" charset="-122"/>
                    </a:rPr>
                    <a:t>流动负债</a:t>
                  </a:r>
                  <a:endParaRPr lang="zh-CN" altLang="en-US" sz="2400" dirty="0">
                    <a:latin typeface="微软雅黑" panose="020B0503020204020204" pitchFamily="34" charset="-122"/>
                    <a:ea typeface="微软雅黑" panose="020B0503020204020204" pitchFamily="34" charset="-122"/>
                  </a:endParaRPr>
                </a:p>
              </p:txBody>
            </p:sp>
          </p:grpSp>
          <p:cxnSp>
            <p:nvCxnSpPr>
              <p:cNvPr id="122" name="直接连接符 121"/>
              <p:cNvCxnSpPr/>
              <p:nvPr/>
            </p:nvCxnSpPr>
            <p:spPr>
              <a:xfrm flipV="1">
                <a:off x="5289611" y="3549427"/>
                <a:ext cx="1255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Shape 2614"/>
            <p:cNvSpPr/>
            <p:nvPr/>
          </p:nvSpPr>
          <p:spPr bwMode="auto">
            <a:xfrm>
              <a:off x="3146536" y="3381197"/>
              <a:ext cx="441315" cy="450730"/>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FFFFFF"/>
            </a:solidFill>
            <a:ln w="12700" cap="flat">
              <a:solidFill>
                <a:srgbClr val="0070C0"/>
              </a:solidFill>
              <a:miter lim="400000"/>
            </a:ln>
            <a:effectLst/>
          </p:spPr>
          <p:txBody>
            <a:bodyPr lIns="91439" tIns="91439" rIns="91439" bIns="91439" anchor="ctr"/>
            <a:lstStyle/>
            <a:p>
              <a:pPr marL="0" marR="0" lvl="0" indent="0" algn="l" defTabSz="456565" rtl="0" eaLnBrk="1" fontAlgn="base" latinLnBrk="0" hangingPunct="1">
                <a:lnSpc>
                  <a:spcPct val="100000"/>
                </a:lnSpc>
                <a:spcBef>
                  <a:spcPct val="0"/>
                </a:spcBef>
                <a:spcAft>
                  <a:spcPct val="0"/>
                </a:spcAft>
                <a:buClrTx/>
                <a:buSzTx/>
                <a:buFont typeface="Arial" panose="020B0604020202020204" pitchFamily="34" charset="0"/>
                <a:buNone/>
                <a:defRPr sz="3000">
                  <a:solidFill>
                    <a:srgbClr val="44546A"/>
                  </a:solidFill>
                  <a:effectLst>
                    <a:outerShdw blurRad="38100" dist="12700" dir="5400000" rotWithShape="0">
                      <a:srgbClr val="000000">
                        <a:alpha val="50000"/>
                      </a:srgbClr>
                    </a:outerShdw>
                  </a:effectLst>
                  <a:latin typeface="+mj-lt"/>
                  <a:ea typeface="+mj-ea"/>
                  <a:cs typeface="+mj-cs"/>
                  <a:sym typeface="Helvetica"/>
                </a:defRPr>
              </a:pPr>
              <a:endParaRPr kumimoji="0" sz="3000" b="0" i="0" u="none" strike="noStrike" kern="1200" cap="none" spc="0" normalizeH="0" baseline="0" noProof="0">
                <a:ln>
                  <a:noFill/>
                </a:ln>
                <a:solidFill>
                  <a:srgbClr val="44546A"/>
                </a:solidFill>
                <a:effectLst>
                  <a:outerShdw blurRad="38100" dist="12700" dir="5400000" rotWithShape="0">
                    <a:srgbClr val="000000">
                      <a:alpha val="50000"/>
                    </a:srgbClr>
                  </a:outerShdw>
                </a:effectLst>
                <a:uLnTx/>
                <a:uFillTx/>
                <a:latin typeface="+mj-lt"/>
                <a:ea typeface="+mj-ea"/>
                <a:cs typeface="+mj-cs"/>
                <a:sym typeface="Helvetica"/>
              </a:endParaRPr>
            </a:p>
          </p:txBody>
        </p:sp>
      </p:grpSp>
      <p:sp>
        <p:nvSpPr>
          <p:cNvPr id="128" name="Shape 2614"/>
          <p:cNvSpPr/>
          <p:nvPr/>
        </p:nvSpPr>
        <p:spPr bwMode="auto">
          <a:xfrm>
            <a:off x="5140325" y="4856163"/>
            <a:ext cx="441325" cy="450850"/>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FFFFFF"/>
          </a:solidFill>
          <a:ln w="12700" cap="flat">
            <a:solidFill>
              <a:srgbClr val="0070C0"/>
            </a:solidFill>
            <a:miter lim="400000"/>
          </a:ln>
          <a:effectLst/>
        </p:spPr>
        <p:txBody>
          <a:bodyPr lIns="91439" tIns="91439" rIns="91439" bIns="91439" anchor="ctr"/>
          <a:lstStyle/>
          <a:p>
            <a:pPr marL="0" marR="0" lvl="0" indent="0" algn="l" defTabSz="456565" rtl="0" eaLnBrk="1" fontAlgn="base" latinLnBrk="0" hangingPunct="1">
              <a:lnSpc>
                <a:spcPct val="100000"/>
              </a:lnSpc>
              <a:spcBef>
                <a:spcPct val="0"/>
              </a:spcBef>
              <a:spcAft>
                <a:spcPct val="0"/>
              </a:spcAft>
              <a:buClrTx/>
              <a:buSzTx/>
              <a:buFont typeface="Arial" panose="020B0604020202020204" pitchFamily="34" charset="0"/>
              <a:buNone/>
              <a:defRPr sz="3000">
                <a:solidFill>
                  <a:srgbClr val="44546A"/>
                </a:solidFill>
                <a:effectLst>
                  <a:outerShdw blurRad="38100" dist="12700" dir="5400000" rotWithShape="0">
                    <a:srgbClr val="000000">
                      <a:alpha val="50000"/>
                    </a:srgbClr>
                  </a:outerShdw>
                </a:effectLst>
                <a:latin typeface="+mj-lt"/>
                <a:ea typeface="+mj-ea"/>
                <a:cs typeface="+mj-cs"/>
                <a:sym typeface="Helvetica"/>
              </a:defRPr>
            </a:pPr>
            <a:endParaRPr kumimoji="0" sz="3000" b="0" i="0" u="none" strike="noStrike" kern="1200" cap="none" spc="0" normalizeH="0" baseline="0" noProof="0">
              <a:ln>
                <a:noFill/>
              </a:ln>
              <a:solidFill>
                <a:srgbClr val="44546A"/>
              </a:solidFill>
              <a:effectLst>
                <a:outerShdw blurRad="38100" dist="12700" dir="5400000" rotWithShape="0">
                  <a:srgbClr val="000000">
                    <a:alpha val="50000"/>
                  </a:srgbClr>
                </a:outerShdw>
              </a:effectLst>
              <a:uLnTx/>
              <a:uFillTx/>
              <a:latin typeface="+mj-lt"/>
              <a:ea typeface="+mj-ea"/>
              <a:cs typeface="+mj-cs"/>
              <a:sym typeface="Helvetica"/>
            </a:endParaRPr>
          </a:p>
        </p:txBody>
      </p:sp>
      <p:sp>
        <p:nvSpPr>
          <p:cNvPr id="132" name="Rectangle 28"/>
          <p:cNvSpPr/>
          <p:nvPr/>
        </p:nvSpPr>
        <p:spPr>
          <a:xfrm>
            <a:off x="5588000" y="5575300"/>
            <a:ext cx="5545138" cy="953135"/>
          </a:xfrm>
          <a:prstGeom prst="rect">
            <a:avLst/>
          </a:prstGeom>
          <a:noFill/>
          <a:ln w="9525" cap="flat" cmpd="sng">
            <a:solidFill>
              <a:srgbClr val="FF0000"/>
            </a:solidFill>
            <a:prstDash val="solid"/>
            <a:miter/>
            <a:headEnd type="none" w="med" len="med"/>
            <a:tailEnd type="none" w="med" len="med"/>
          </a:ln>
        </p:spPr>
        <p:txBody>
          <a:bodyPr>
            <a:spAutoFit/>
          </a:bodyPr>
          <a:lstStyle/>
          <a:p>
            <a:r>
              <a:rPr lang="zh-CN" altLang="en-US" sz="2800" b="1" dirty="0">
                <a:solidFill>
                  <a:srgbClr val="0000FF"/>
                </a:solidFill>
                <a:latin typeface="微软雅黑" panose="020B0503020204020204" pitchFamily="34" charset="-122"/>
                <a:ea typeface="微软雅黑" panose="020B0503020204020204" pitchFamily="34" charset="-122"/>
              </a:rPr>
              <a:t>三个指标中，分母都是流动负债，分子仅是资产范围不一致。</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sp>
        <p:nvSpPr>
          <p:cNvPr id="15370" name="TextBox 1"/>
          <p:cNvSpPr txBox="1"/>
          <p:nvPr/>
        </p:nvSpPr>
        <p:spPr>
          <a:xfrm>
            <a:off x="347028" y="1530033"/>
            <a:ext cx="5746750" cy="584200"/>
          </a:xfrm>
          <a:prstGeom prst="rect">
            <a:avLst/>
          </a:prstGeom>
          <a:noFill/>
          <a:ln w="9525">
            <a:noFill/>
          </a:ln>
        </p:spPr>
        <p:txBody>
          <a:bodyPr>
            <a:spAutoFit/>
          </a:bodyPr>
          <a:lstStyle/>
          <a:p>
            <a:r>
              <a:rPr lang="zh-CN" altLang="en-US" sz="3200" dirty="0">
                <a:solidFill>
                  <a:srgbClr val="002060"/>
                </a:solidFill>
                <a:latin typeface="微软雅黑" panose="020B0503020204020204" pitchFamily="34" charset="-122"/>
                <a:ea typeface="微软雅黑" panose="020B0503020204020204" pitchFamily="34" charset="-122"/>
              </a:rPr>
              <a:t>短期偿债能力分析指标：</a:t>
            </a:r>
            <a:endParaRPr lang="zh-CN" altLang="en-US" sz="32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indefinite" fill="hold"/>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0-#ppt_w/2"/>
                                          </p:val>
                                        </p:tav>
                                        <p:tav tm="100000">
                                          <p:val>
                                            <p:strVal val="#ppt_x"/>
                                          </p:val>
                                        </p:tav>
                                      </p:tavLst>
                                    </p:anim>
                                    <p:anim calcmode="lin" valueType="num">
                                      <p:cBhvr>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dissolve">
                                      <p:cBhvr>
                                        <p:cTn id="1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7177"/>
          <p:cNvSpPr/>
          <p:nvPr/>
        </p:nvSpPr>
        <p:spPr>
          <a:xfrm>
            <a:off x="5140325" y="296863"/>
            <a:ext cx="1108075" cy="646112"/>
          </a:xfrm>
          <a:prstGeom prst="rect">
            <a:avLst/>
          </a:prstGeom>
          <a:noFill/>
          <a:ln w="9525">
            <a:noFill/>
          </a:ln>
        </p:spPr>
        <p:txBody>
          <a:bodyPr wrap="none">
            <a:spAutoFit/>
          </a:bodyPr>
          <a:lstStyle/>
          <a:p>
            <a:pPr algn="ctr"/>
            <a:r>
              <a:rPr lang="en-US" altLang="en-US" sz="3600" b="1" dirty="0">
                <a:latin typeface="微软雅黑" panose="020B0503020204020204" pitchFamily="34" charset="-122"/>
                <a:ea typeface="微软雅黑" panose="020B0503020204020204" pitchFamily="34" charset="-122"/>
              </a:rPr>
              <a:t>小结</a:t>
            </a:r>
            <a:endParaRPr lang="en-US" altLang="en-US" sz="36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flipV="1">
            <a:off x="4098925" y="935038"/>
            <a:ext cx="3489325" cy="114300"/>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3"/>
          <p:cNvGrpSpPr/>
          <p:nvPr/>
        </p:nvGrpSpPr>
        <p:grpSpPr>
          <a:xfrm>
            <a:off x="188595" y="2349818"/>
            <a:ext cx="2724150" cy="3686175"/>
            <a:chOff x="0" y="0"/>
            <a:chExt cx="4261319" cy="6209669"/>
          </a:xfrm>
        </p:grpSpPr>
        <p:sp>
          <p:nvSpPr>
            <p:cNvPr id="15388" name="Freeform 5"/>
            <p:cNvSpPr/>
            <p:nvPr/>
          </p:nvSpPr>
          <p:spPr>
            <a:xfrm>
              <a:off x="3758694" y="1517513"/>
              <a:ext cx="502398" cy="943998"/>
            </a:xfrm>
            <a:custGeom>
              <a:avLst/>
              <a:gdLst/>
              <a:ahLst/>
              <a:cxnLst>
                <a:cxn ang="0">
                  <a:pos x="36484331" y="6111152"/>
                </a:cxn>
                <a:cxn ang="0">
                  <a:pos x="13903106" y="61279250"/>
                </a:cxn>
                <a:cxn ang="0">
                  <a:pos x="0" y="171786973"/>
                </a:cxn>
                <a:cxn ang="0">
                  <a:pos x="218907092" y="1803761055"/>
                </a:cxn>
                <a:cxn ang="0">
                  <a:pos x="251925042" y="1834400702"/>
                </a:cxn>
                <a:cxn ang="0">
                  <a:pos x="277985355" y="1803761055"/>
                </a:cxn>
                <a:cxn ang="0">
                  <a:pos x="36484331" y="6111152"/>
                </a:cxn>
              </a:cxnLst>
              <a:rect l="0" t="0" r="0" b="0"/>
              <a:pathLst>
                <a:path w="21350" h="21381">
                  <a:moveTo>
                    <a:pt x="2800" y="71"/>
                  </a:moveTo>
                  <a:cubicBezTo>
                    <a:pt x="2534" y="-143"/>
                    <a:pt x="2267" y="142"/>
                    <a:pt x="1067" y="712"/>
                  </a:cubicBezTo>
                  <a:cubicBezTo>
                    <a:pt x="-133" y="1211"/>
                    <a:pt x="800" y="784"/>
                    <a:pt x="0" y="1996"/>
                  </a:cubicBezTo>
                  <a:cubicBezTo>
                    <a:pt x="6400" y="7770"/>
                    <a:pt x="12000" y="14114"/>
                    <a:pt x="16800" y="20958"/>
                  </a:cubicBezTo>
                  <a:cubicBezTo>
                    <a:pt x="19067" y="21386"/>
                    <a:pt x="17867" y="21457"/>
                    <a:pt x="19334" y="21314"/>
                  </a:cubicBezTo>
                  <a:cubicBezTo>
                    <a:pt x="20800" y="21172"/>
                    <a:pt x="21467" y="21172"/>
                    <a:pt x="21334" y="20958"/>
                  </a:cubicBezTo>
                  <a:cubicBezTo>
                    <a:pt x="16667" y="13758"/>
                    <a:pt x="10534" y="6772"/>
                    <a:pt x="2800" y="71"/>
                  </a:cubicBezTo>
                  <a:close/>
                </a:path>
              </a:pathLst>
            </a:custGeom>
            <a:solidFill>
              <a:srgbClr val="F48245">
                <a:alpha val="100000"/>
              </a:srgbClr>
            </a:solidFill>
            <a:ln w="12700">
              <a:noFill/>
            </a:ln>
          </p:spPr>
          <p:txBody>
            <a:bodyPr/>
            <a:lstStyle/>
            <a:p>
              <a:endParaRPr lang="zh-CN" altLang="en-US"/>
            </a:p>
          </p:txBody>
        </p:sp>
        <p:sp>
          <p:nvSpPr>
            <p:cNvPr id="15389" name="Freeform 6"/>
            <p:cNvSpPr/>
            <p:nvPr/>
          </p:nvSpPr>
          <p:spPr>
            <a:xfrm>
              <a:off x="3758708" y="1517517"/>
              <a:ext cx="308863" cy="494420"/>
            </a:xfrm>
            <a:custGeom>
              <a:avLst/>
              <a:gdLst/>
              <a:ahLst/>
              <a:cxnLst>
                <a:cxn ang="0">
                  <a:pos x="13810446" y="1694399"/>
                </a:cxn>
                <a:cxn ang="0">
                  <a:pos x="5262559" y="16917658"/>
                </a:cxn>
                <a:cxn ang="0">
                  <a:pos x="0" y="47376554"/>
                </a:cxn>
                <a:cxn ang="0">
                  <a:pos x="45376658" y="265697710"/>
                </a:cxn>
                <a:cxn ang="0">
                  <a:pos x="64446745" y="240309146"/>
                </a:cxn>
                <a:cxn ang="0">
                  <a:pos x="13810446" y="1694399"/>
                </a:cxn>
              </a:cxnLst>
              <a:rect l="0" t="0" r="0" b="0"/>
              <a:pathLst>
                <a:path w="21382" h="21328">
                  <a:moveTo>
                    <a:pt x="4582" y="136"/>
                  </a:moveTo>
                  <a:cubicBezTo>
                    <a:pt x="4146" y="-272"/>
                    <a:pt x="3709" y="271"/>
                    <a:pt x="1746" y="1358"/>
                  </a:cubicBezTo>
                  <a:cubicBezTo>
                    <a:pt x="-218" y="2309"/>
                    <a:pt x="1309" y="1494"/>
                    <a:pt x="0" y="3803"/>
                  </a:cubicBezTo>
                  <a:cubicBezTo>
                    <a:pt x="5237" y="9373"/>
                    <a:pt x="10255" y="15215"/>
                    <a:pt x="15055" y="21328"/>
                  </a:cubicBezTo>
                  <a:cubicBezTo>
                    <a:pt x="21382" y="19290"/>
                    <a:pt x="21382" y="19290"/>
                    <a:pt x="21382" y="19290"/>
                  </a:cubicBezTo>
                  <a:cubicBezTo>
                    <a:pt x="16364" y="12770"/>
                    <a:pt x="10691" y="6385"/>
                    <a:pt x="4582" y="136"/>
                  </a:cubicBezTo>
                  <a:close/>
                </a:path>
              </a:pathLst>
            </a:custGeom>
            <a:solidFill>
              <a:srgbClr val="F69465">
                <a:alpha val="100000"/>
              </a:srgbClr>
            </a:solidFill>
            <a:ln w="12700">
              <a:noFill/>
            </a:ln>
          </p:spPr>
          <p:txBody>
            <a:bodyPr/>
            <a:lstStyle/>
            <a:p>
              <a:endParaRPr lang="zh-CN" altLang="en-US"/>
            </a:p>
          </p:txBody>
        </p:sp>
        <p:sp>
          <p:nvSpPr>
            <p:cNvPr id="15390" name="Freeform 7"/>
            <p:cNvSpPr/>
            <p:nvPr/>
          </p:nvSpPr>
          <p:spPr>
            <a:xfrm>
              <a:off x="3111347" y="6045005"/>
              <a:ext cx="212768" cy="123524"/>
            </a:xfrm>
            <a:custGeom>
              <a:avLst/>
              <a:gdLst/>
              <a:ahLst/>
              <a:cxnLst>
                <a:cxn ang="0">
                  <a:pos x="7512794" y="309714"/>
                </a:cxn>
                <a:cxn ang="0">
                  <a:pos x="24958286" y="2851474"/>
                </a:cxn>
                <a:cxn ang="0">
                  <a:pos x="88968" y="4666919"/>
                </a:cxn>
                <a:cxn ang="0">
                  <a:pos x="10482012" y="2367367"/>
                </a:cxn>
                <a:cxn ang="0">
                  <a:pos x="1945605" y="67772"/>
                </a:cxn>
                <a:cxn ang="0">
                  <a:pos x="7512794" y="309714"/>
                </a:cxn>
              </a:cxnLst>
              <a:rect l="0" t="0" r="0" b="0"/>
              <a:pathLst>
                <a:path w="19639" h="20007">
                  <a:moveTo>
                    <a:pt x="5908" y="1316"/>
                  </a:moveTo>
                  <a:cubicBezTo>
                    <a:pt x="5908" y="1316"/>
                    <a:pt x="19043" y="6459"/>
                    <a:pt x="19627" y="12116"/>
                  </a:cubicBezTo>
                  <a:cubicBezTo>
                    <a:pt x="20211" y="17259"/>
                    <a:pt x="-1389" y="20859"/>
                    <a:pt x="70" y="19830"/>
                  </a:cubicBezTo>
                  <a:cubicBezTo>
                    <a:pt x="1238" y="18288"/>
                    <a:pt x="9411" y="14173"/>
                    <a:pt x="8243" y="10059"/>
                  </a:cubicBezTo>
                  <a:cubicBezTo>
                    <a:pt x="7076" y="6459"/>
                    <a:pt x="654" y="1316"/>
                    <a:pt x="1530" y="288"/>
                  </a:cubicBezTo>
                  <a:cubicBezTo>
                    <a:pt x="2406" y="-741"/>
                    <a:pt x="5908" y="1316"/>
                    <a:pt x="5908" y="1316"/>
                  </a:cubicBezTo>
                  <a:close/>
                </a:path>
              </a:pathLst>
            </a:custGeom>
            <a:solidFill>
              <a:srgbClr val="292627">
                <a:alpha val="100000"/>
              </a:srgbClr>
            </a:solidFill>
            <a:ln w="12700">
              <a:noFill/>
            </a:ln>
          </p:spPr>
          <p:txBody>
            <a:bodyPr/>
            <a:lstStyle/>
            <a:p>
              <a:endParaRPr lang="zh-CN" altLang="en-US"/>
            </a:p>
          </p:txBody>
        </p:sp>
        <p:sp>
          <p:nvSpPr>
            <p:cNvPr id="15391" name="Freeform 8"/>
            <p:cNvSpPr/>
            <p:nvPr/>
          </p:nvSpPr>
          <p:spPr>
            <a:xfrm>
              <a:off x="703125" y="6005480"/>
              <a:ext cx="286783" cy="149114"/>
            </a:xfrm>
            <a:custGeom>
              <a:avLst/>
              <a:gdLst/>
              <a:ahLst/>
              <a:cxnLst>
                <a:cxn ang="0">
                  <a:pos x="16301018" y="921648"/>
                </a:cxn>
                <a:cxn ang="0">
                  <a:pos x="2659227" y="6692556"/>
                </a:cxn>
                <a:cxn ang="0">
                  <a:pos x="68591862" y="7594244"/>
                </a:cxn>
                <a:cxn ang="0">
                  <a:pos x="21604350" y="2905637"/>
                </a:cxn>
                <a:cxn ang="0">
                  <a:pos x="23880472" y="19952"/>
                </a:cxn>
                <a:cxn ang="0">
                  <a:pos x="16301018" y="921648"/>
                </a:cxn>
              </a:cxnLst>
              <a:rect l="0" t="0" r="0" b="0"/>
              <a:pathLst>
                <a:path w="18510" h="19693">
                  <a:moveTo>
                    <a:pt x="4383" y="2123"/>
                  </a:moveTo>
                  <a:cubicBezTo>
                    <a:pt x="3568" y="3369"/>
                    <a:pt x="-1934" y="11262"/>
                    <a:pt x="715" y="15416"/>
                  </a:cubicBezTo>
                  <a:cubicBezTo>
                    <a:pt x="3568" y="19985"/>
                    <a:pt x="19666" y="21231"/>
                    <a:pt x="18443" y="17493"/>
                  </a:cubicBezTo>
                  <a:cubicBezTo>
                    <a:pt x="17017" y="13339"/>
                    <a:pt x="5606" y="11262"/>
                    <a:pt x="5809" y="6693"/>
                  </a:cubicBezTo>
                  <a:cubicBezTo>
                    <a:pt x="5809" y="2539"/>
                    <a:pt x="7440" y="877"/>
                    <a:pt x="6421" y="46"/>
                  </a:cubicBezTo>
                  <a:cubicBezTo>
                    <a:pt x="5402" y="-369"/>
                    <a:pt x="4383" y="2123"/>
                    <a:pt x="4383" y="2123"/>
                  </a:cubicBezTo>
                  <a:close/>
                </a:path>
              </a:pathLst>
            </a:custGeom>
            <a:solidFill>
              <a:srgbClr val="292627">
                <a:alpha val="100000"/>
              </a:srgbClr>
            </a:solidFill>
            <a:ln w="12700">
              <a:noFill/>
            </a:ln>
          </p:spPr>
          <p:txBody>
            <a:bodyPr/>
            <a:lstStyle/>
            <a:p>
              <a:endParaRPr lang="zh-CN" altLang="en-US"/>
            </a:p>
          </p:txBody>
        </p:sp>
        <p:sp>
          <p:nvSpPr>
            <p:cNvPr id="15392" name="Freeform 12"/>
            <p:cNvSpPr/>
            <p:nvPr/>
          </p:nvSpPr>
          <p:spPr>
            <a:xfrm>
              <a:off x="654017" y="4458276"/>
              <a:ext cx="2725079" cy="1751393"/>
            </a:xfrm>
            <a:custGeom>
              <a:avLst/>
              <a:gdLst/>
              <a:ahLst/>
              <a:cxnLst>
                <a:cxn ang="0">
                  <a:pos x="2147483647" y="252658671"/>
                </a:cxn>
                <a:cxn ang="0">
                  <a:pos x="2147483647" y="975549748"/>
                </a:cxn>
                <a:cxn ang="0">
                  <a:pos x="2147483647" y="2147483647"/>
                </a:cxn>
                <a:cxn ang="0">
                  <a:pos x="822733078" y="2147483647"/>
                </a:cxn>
                <a:cxn ang="0">
                  <a:pos x="305109409"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06086115"/>
                </a:cxn>
                <a:cxn ang="0">
                  <a:pos x="2147483647" y="252658671"/>
                </a:cxn>
              </a:cxnLst>
              <a:rect l="0" t="0" r="0" b="0"/>
              <a:pathLst>
                <a:path w="21266" h="20344">
                  <a:moveTo>
                    <a:pt x="9827" y="396"/>
                  </a:moveTo>
                  <a:cubicBezTo>
                    <a:pt x="9827" y="396"/>
                    <a:pt x="9090" y="-1029"/>
                    <a:pt x="8279" y="1529"/>
                  </a:cubicBezTo>
                  <a:cubicBezTo>
                    <a:pt x="7910" y="2735"/>
                    <a:pt x="8132" y="6939"/>
                    <a:pt x="7296" y="8656"/>
                  </a:cubicBezTo>
                  <a:cubicBezTo>
                    <a:pt x="5035" y="13334"/>
                    <a:pt x="1816" y="15125"/>
                    <a:pt x="391" y="18268"/>
                  </a:cubicBezTo>
                  <a:cubicBezTo>
                    <a:pt x="-2" y="19073"/>
                    <a:pt x="-125" y="19475"/>
                    <a:pt x="145" y="19913"/>
                  </a:cubicBezTo>
                  <a:cubicBezTo>
                    <a:pt x="391" y="20315"/>
                    <a:pt x="3733" y="20571"/>
                    <a:pt x="4126" y="20059"/>
                  </a:cubicBezTo>
                  <a:cubicBezTo>
                    <a:pt x="4593" y="19475"/>
                    <a:pt x="2848" y="17940"/>
                    <a:pt x="3094" y="17391"/>
                  </a:cubicBezTo>
                  <a:cubicBezTo>
                    <a:pt x="3168" y="17209"/>
                    <a:pt x="7124" y="14321"/>
                    <a:pt x="9090" y="11544"/>
                  </a:cubicBezTo>
                  <a:cubicBezTo>
                    <a:pt x="9803" y="10557"/>
                    <a:pt x="10908" y="4709"/>
                    <a:pt x="11449" y="4673"/>
                  </a:cubicBezTo>
                  <a:cubicBezTo>
                    <a:pt x="11818" y="4636"/>
                    <a:pt x="16118" y="8364"/>
                    <a:pt x="16806" y="8839"/>
                  </a:cubicBezTo>
                  <a:cubicBezTo>
                    <a:pt x="16806" y="8839"/>
                    <a:pt x="16093" y="13554"/>
                    <a:pt x="15897" y="16551"/>
                  </a:cubicBezTo>
                  <a:cubicBezTo>
                    <a:pt x="15725" y="18853"/>
                    <a:pt x="15504" y="19584"/>
                    <a:pt x="15872" y="19913"/>
                  </a:cubicBezTo>
                  <a:cubicBezTo>
                    <a:pt x="16216" y="20242"/>
                    <a:pt x="19411" y="20534"/>
                    <a:pt x="20443" y="20132"/>
                  </a:cubicBezTo>
                  <a:cubicBezTo>
                    <a:pt x="21475" y="19730"/>
                    <a:pt x="21401" y="19584"/>
                    <a:pt x="20959" y="19146"/>
                  </a:cubicBezTo>
                  <a:cubicBezTo>
                    <a:pt x="20517" y="18707"/>
                    <a:pt x="17175" y="16953"/>
                    <a:pt x="17175" y="16953"/>
                  </a:cubicBezTo>
                  <a:cubicBezTo>
                    <a:pt x="17322" y="15308"/>
                    <a:pt x="20050" y="7048"/>
                    <a:pt x="19042" y="5769"/>
                  </a:cubicBezTo>
                  <a:cubicBezTo>
                    <a:pt x="17691" y="4088"/>
                    <a:pt x="16609" y="2407"/>
                    <a:pt x="13734" y="323"/>
                  </a:cubicBezTo>
                  <a:cubicBezTo>
                    <a:pt x="13243" y="-42"/>
                    <a:pt x="9827" y="396"/>
                    <a:pt x="9827" y="396"/>
                  </a:cubicBezTo>
                  <a:close/>
                </a:path>
              </a:pathLst>
            </a:custGeom>
            <a:solidFill>
              <a:srgbClr val="252122">
                <a:alpha val="100000"/>
              </a:srgbClr>
            </a:solidFill>
            <a:ln w="12700">
              <a:noFill/>
            </a:ln>
          </p:spPr>
          <p:txBody>
            <a:bodyPr/>
            <a:lstStyle/>
            <a:p>
              <a:endParaRPr lang="zh-CN" altLang="en-US"/>
            </a:p>
          </p:txBody>
        </p:sp>
        <p:sp>
          <p:nvSpPr>
            <p:cNvPr id="15393" name="Freeform 13"/>
            <p:cNvSpPr/>
            <p:nvPr/>
          </p:nvSpPr>
          <p:spPr>
            <a:xfrm>
              <a:off x="1941348" y="3056176"/>
              <a:ext cx="314532" cy="163555"/>
            </a:xfrm>
            <a:custGeom>
              <a:avLst/>
              <a:gdLst/>
              <a:ahLst/>
              <a:cxnLst>
                <a:cxn ang="0">
                  <a:pos x="66694035" y="9377433"/>
                </a:cxn>
                <a:cxn ang="0">
                  <a:pos x="66694035" y="9197288"/>
                </a:cxn>
                <a:cxn ang="0">
                  <a:pos x="58690725" y="2524517"/>
                </a:cxn>
                <a:cxn ang="0">
                  <a:pos x="1333951" y="0"/>
                </a:cxn>
                <a:cxn ang="0">
                  <a:pos x="0" y="6852917"/>
                </a:cxn>
                <a:cxn ang="0">
                  <a:pos x="66694035" y="9377433"/>
                </a:cxn>
              </a:cxnLst>
              <a:rect l="0" t="0" r="0" b="0"/>
              <a:pathLst>
                <a:path w="21600" h="21600">
                  <a:moveTo>
                    <a:pt x="21600" y="21600"/>
                  </a:moveTo>
                  <a:cubicBezTo>
                    <a:pt x="21600" y="21600"/>
                    <a:pt x="21600" y="21600"/>
                    <a:pt x="21600" y="21185"/>
                  </a:cubicBezTo>
                  <a:cubicBezTo>
                    <a:pt x="21384" y="18692"/>
                    <a:pt x="19008" y="5815"/>
                    <a:pt x="19008" y="5815"/>
                  </a:cubicBezTo>
                  <a:cubicBezTo>
                    <a:pt x="432" y="0"/>
                    <a:pt x="432" y="0"/>
                    <a:pt x="432" y="0"/>
                  </a:cubicBezTo>
                  <a:cubicBezTo>
                    <a:pt x="0" y="15785"/>
                    <a:pt x="0" y="15785"/>
                    <a:pt x="0" y="15785"/>
                  </a:cubicBezTo>
                  <a:lnTo>
                    <a:pt x="21600" y="21600"/>
                  </a:lnTo>
                  <a:close/>
                </a:path>
              </a:pathLst>
            </a:custGeom>
            <a:solidFill>
              <a:srgbClr val="929497">
                <a:alpha val="100000"/>
              </a:srgbClr>
            </a:solidFill>
            <a:ln w="12700">
              <a:noFill/>
            </a:ln>
          </p:spPr>
          <p:txBody>
            <a:bodyPr/>
            <a:lstStyle/>
            <a:p>
              <a:endParaRPr lang="zh-CN" altLang="en-US"/>
            </a:p>
          </p:txBody>
        </p:sp>
        <p:pic>
          <p:nvPicPr>
            <p:cNvPr id="15394" name="Picture 14" descr="Picture 14"/>
            <p:cNvPicPr>
              <a:picLocks noChangeAspect="1"/>
            </p:cNvPicPr>
            <p:nvPr/>
          </p:nvPicPr>
          <p:blipFill>
            <a:blip r:embed="rId1"/>
            <a:stretch>
              <a:fillRect/>
            </a:stretch>
          </p:blipFill>
          <p:spPr>
            <a:xfrm>
              <a:off x="1903605" y="2872489"/>
              <a:ext cx="349759" cy="415180"/>
            </a:xfrm>
            <a:prstGeom prst="rect">
              <a:avLst/>
            </a:prstGeom>
            <a:noFill/>
            <a:ln w="12700">
              <a:noFill/>
            </a:ln>
          </p:spPr>
        </p:pic>
        <p:sp>
          <p:nvSpPr>
            <p:cNvPr id="15395" name="Freeform 15"/>
            <p:cNvSpPr/>
            <p:nvPr/>
          </p:nvSpPr>
          <p:spPr>
            <a:xfrm>
              <a:off x="1058855" y="2917782"/>
              <a:ext cx="2243780" cy="1658454"/>
            </a:xfrm>
            <a:custGeom>
              <a:avLst/>
              <a:gdLst/>
              <a:ahLst/>
              <a:cxnLst>
                <a:cxn ang="0">
                  <a:pos x="2147483647" y="1386073926"/>
                </a:cxn>
                <a:cxn ang="0">
                  <a:pos x="2147483647" y="1554403498"/>
                </a:cxn>
                <a:cxn ang="0">
                  <a:pos x="42040731" y="2147483647"/>
                </a:cxn>
                <a:cxn ang="0">
                  <a:pos x="2033167543"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337117079"/>
                </a:cxn>
                <a:cxn ang="0">
                  <a:pos x="2147483647" y="0"/>
                </a:cxn>
                <a:cxn ang="0">
                  <a:pos x="2147483647" y="2147483647"/>
                </a:cxn>
                <a:cxn ang="0">
                  <a:pos x="2147483647" y="2041502428"/>
                </a:cxn>
                <a:cxn ang="0">
                  <a:pos x="2147483647" y="1386073926"/>
                </a:cxn>
              </a:cxnLst>
              <a:rect l="0" t="0" r="0" b="0"/>
              <a:pathLst>
                <a:path w="21307" h="21505">
                  <a:moveTo>
                    <a:pt x="9639" y="3022"/>
                  </a:moveTo>
                  <a:cubicBezTo>
                    <a:pt x="8981" y="2899"/>
                    <a:pt x="8562" y="3062"/>
                    <a:pt x="7186" y="3389"/>
                  </a:cubicBezTo>
                  <a:cubicBezTo>
                    <a:pt x="1622" y="4614"/>
                    <a:pt x="-293" y="15026"/>
                    <a:pt x="36" y="17721"/>
                  </a:cubicBezTo>
                  <a:cubicBezTo>
                    <a:pt x="96" y="18007"/>
                    <a:pt x="1741" y="17925"/>
                    <a:pt x="1741" y="17925"/>
                  </a:cubicBezTo>
                  <a:cubicBezTo>
                    <a:pt x="1622" y="11923"/>
                    <a:pt x="4344" y="6696"/>
                    <a:pt x="6977" y="7554"/>
                  </a:cubicBezTo>
                  <a:cubicBezTo>
                    <a:pt x="6977" y="7554"/>
                    <a:pt x="7037" y="12944"/>
                    <a:pt x="6708" y="15598"/>
                  </a:cubicBezTo>
                  <a:cubicBezTo>
                    <a:pt x="6349" y="18252"/>
                    <a:pt x="6199" y="19273"/>
                    <a:pt x="6468" y="20212"/>
                  </a:cubicBezTo>
                  <a:cubicBezTo>
                    <a:pt x="6737" y="21110"/>
                    <a:pt x="7665" y="21151"/>
                    <a:pt x="8173" y="21314"/>
                  </a:cubicBezTo>
                  <a:cubicBezTo>
                    <a:pt x="8443" y="21437"/>
                    <a:pt x="9759" y="21600"/>
                    <a:pt x="10806" y="21437"/>
                  </a:cubicBezTo>
                  <a:cubicBezTo>
                    <a:pt x="11614" y="21314"/>
                    <a:pt x="12182" y="20906"/>
                    <a:pt x="12482" y="20783"/>
                  </a:cubicBezTo>
                  <a:cubicBezTo>
                    <a:pt x="13110" y="20538"/>
                    <a:pt x="13259" y="19068"/>
                    <a:pt x="12900" y="17190"/>
                  </a:cubicBezTo>
                  <a:cubicBezTo>
                    <a:pt x="12541" y="15353"/>
                    <a:pt x="12541" y="9187"/>
                    <a:pt x="12511" y="8697"/>
                  </a:cubicBezTo>
                  <a:cubicBezTo>
                    <a:pt x="12482" y="8207"/>
                    <a:pt x="12482" y="8126"/>
                    <a:pt x="12482" y="8126"/>
                  </a:cubicBezTo>
                  <a:cubicBezTo>
                    <a:pt x="12482" y="8126"/>
                    <a:pt x="13379" y="9963"/>
                    <a:pt x="15922" y="10167"/>
                  </a:cubicBezTo>
                  <a:cubicBezTo>
                    <a:pt x="20021" y="10535"/>
                    <a:pt x="20619" y="6206"/>
                    <a:pt x="21307" y="735"/>
                  </a:cubicBezTo>
                  <a:cubicBezTo>
                    <a:pt x="19721" y="0"/>
                    <a:pt x="19721" y="0"/>
                    <a:pt x="19721" y="0"/>
                  </a:cubicBezTo>
                  <a:cubicBezTo>
                    <a:pt x="19183" y="4573"/>
                    <a:pt x="18644" y="10371"/>
                    <a:pt x="13289" y="5635"/>
                  </a:cubicBezTo>
                  <a:cubicBezTo>
                    <a:pt x="13050" y="5431"/>
                    <a:pt x="12452" y="4614"/>
                    <a:pt x="12302" y="4451"/>
                  </a:cubicBezTo>
                  <a:cubicBezTo>
                    <a:pt x="11943" y="4002"/>
                    <a:pt x="9939" y="3062"/>
                    <a:pt x="9639" y="3022"/>
                  </a:cubicBezTo>
                  <a:close/>
                </a:path>
              </a:pathLst>
            </a:custGeom>
            <a:solidFill>
              <a:srgbClr val="E6E7E8">
                <a:alpha val="100000"/>
              </a:srgbClr>
            </a:solidFill>
            <a:ln w="12700">
              <a:noFill/>
            </a:ln>
          </p:spPr>
          <p:txBody>
            <a:bodyPr/>
            <a:lstStyle/>
            <a:p>
              <a:endParaRPr lang="zh-CN" altLang="en-US"/>
            </a:p>
          </p:txBody>
        </p:sp>
        <p:sp>
          <p:nvSpPr>
            <p:cNvPr id="15396" name="Freeform 16"/>
            <p:cNvSpPr/>
            <p:nvPr/>
          </p:nvSpPr>
          <p:spPr>
            <a:xfrm>
              <a:off x="2165294" y="3166890"/>
              <a:ext cx="93103" cy="135878"/>
            </a:xfrm>
            <a:custGeom>
              <a:avLst/>
              <a:gdLst/>
              <a:ahLst/>
              <a:cxnLst>
                <a:cxn ang="0">
                  <a:pos x="1383795" y="0"/>
                </a:cxn>
                <a:cxn ang="0">
                  <a:pos x="1037853" y="375143"/>
                </a:cxn>
                <a:cxn ang="0">
                  <a:pos x="0" y="3876417"/>
                </a:cxn>
                <a:cxn ang="0">
                  <a:pos x="518929" y="5377001"/>
                </a:cxn>
                <a:cxn ang="0">
                  <a:pos x="1729750" y="1750757"/>
                </a:cxn>
                <a:cxn ang="0">
                  <a:pos x="1383795" y="0"/>
                </a:cxn>
              </a:cxnLst>
              <a:rect l="0" t="0" r="0" b="0"/>
              <a:pathLst>
                <a:path w="21600" h="21600">
                  <a:moveTo>
                    <a:pt x="17280" y="0"/>
                  </a:moveTo>
                  <a:cubicBezTo>
                    <a:pt x="16560" y="0"/>
                    <a:pt x="12960" y="1507"/>
                    <a:pt x="12960" y="1507"/>
                  </a:cubicBezTo>
                  <a:cubicBezTo>
                    <a:pt x="0" y="15572"/>
                    <a:pt x="0" y="15572"/>
                    <a:pt x="0" y="15572"/>
                  </a:cubicBezTo>
                  <a:cubicBezTo>
                    <a:pt x="6480" y="21600"/>
                    <a:pt x="6480" y="21600"/>
                    <a:pt x="6480" y="21600"/>
                  </a:cubicBezTo>
                  <a:cubicBezTo>
                    <a:pt x="21600" y="7033"/>
                    <a:pt x="21600" y="7033"/>
                    <a:pt x="21600" y="7033"/>
                  </a:cubicBezTo>
                  <a:lnTo>
                    <a:pt x="17280" y="0"/>
                  </a:lnTo>
                  <a:close/>
                </a:path>
              </a:pathLst>
            </a:custGeom>
            <a:solidFill>
              <a:srgbClr val="BDBDBD">
                <a:alpha val="100000"/>
              </a:srgbClr>
            </a:solidFill>
            <a:ln w="12700">
              <a:noFill/>
            </a:ln>
          </p:spPr>
          <p:txBody>
            <a:bodyPr/>
            <a:lstStyle/>
            <a:p>
              <a:endParaRPr lang="zh-CN" altLang="en-US"/>
            </a:p>
          </p:txBody>
        </p:sp>
        <p:pic>
          <p:nvPicPr>
            <p:cNvPr id="15397" name="Picture 17" descr="Picture 17"/>
            <p:cNvPicPr>
              <a:picLocks noChangeAspect="1"/>
            </p:cNvPicPr>
            <p:nvPr/>
          </p:nvPicPr>
          <p:blipFill>
            <a:blip r:embed="rId2"/>
            <a:stretch>
              <a:fillRect/>
            </a:stretch>
          </p:blipFill>
          <p:spPr>
            <a:xfrm>
              <a:off x="3068623" y="2676223"/>
              <a:ext cx="322079" cy="329627"/>
            </a:xfrm>
            <a:prstGeom prst="rect">
              <a:avLst/>
            </a:prstGeom>
            <a:noFill/>
            <a:ln w="12700">
              <a:noFill/>
            </a:ln>
          </p:spPr>
        </p:pic>
        <p:sp>
          <p:nvSpPr>
            <p:cNvPr id="15398" name="Freeform 18"/>
            <p:cNvSpPr/>
            <p:nvPr/>
          </p:nvSpPr>
          <p:spPr>
            <a:xfrm>
              <a:off x="3055085" y="2401954"/>
              <a:ext cx="379875" cy="554774"/>
            </a:xfrm>
            <a:custGeom>
              <a:avLst/>
              <a:gdLst/>
              <a:ahLst/>
              <a:cxnLst>
                <a:cxn ang="0">
                  <a:pos x="62502094" y="0"/>
                </a:cxn>
                <a:cxn ang="0">
                  <a:pos x="82587386" y="182495295"/>
                </a:cxn>
                <a:cxn ang="0">
                  <a:pos x="126986159" y="336897361"/>
                </a:cxn>
                <a:cxn ang="0">
                  <a:pos x="70957157" y="402400927"/>
                </a:cxn>
                <a:cxn ang="0">
                  <a:pos x="122431" y="39780665"/>
                </a:cxn>
                <a:cxn ang="0">
                  <a:pos x="62502094" y="0"/>
                </a:cxn>
              </a:cxnLst>
              <a:rect l="0" t="0" r="0" b="0"/>
              <a:pathLst>
                <a:path w="20770" h="20352">
                  <a:moveTo>
                    <a:pt x="10216" y="0"/>
                  </a:moveTo>
                  <a:cubicBezTo>
                    <a:pt x="10043" y="1271"/>
                    <a:pt x="10907" y="5313"/>
                    <a:pt x="13499" y="9010"/>
                  </a:cubicBezTo>
                  <a:cubicBezTo>
                    <a:pt x="16091" y="12706"/>
                    <a:pt x="20411" y="15016"/>
                    <a:pt x="20756" y="16633"/>
                  </a:cubicBezTo>
                  <a:cubicBezTo>
                    <a:pt x="21102" y="18250"/>
                    <a:pt x="14881" y="21600"/>
                    <a:pt x="11598" y="19867"/>
                  </a:cubicBezTo>
                  <a:cubicBezTo>
                    <a:pt x="9006" y="18366"/>
                    <a:pt x="-498" y="2310"/>
                    <a:pt x="20" y="1964"/>
                  </a:cubicBezTo>
                  <a:cubicBezTo>
                    <a:pt x="712" y="1502"/>
                    <a:pt x="10216" y="0"/>
                    <a:pt x="10216" y="0"/>
                  </a:cubicBezTo>
                  <a:close/>
                </a:path>
              </a:pathLst>
            </a:custGeom>
            <a:solidFill>
              <a:srgbClr val="F48245">
                <a:alpha val="100000"/>
              </a:srgbClr>
            </a:solidFill>
            <a:ln w="12700">
              <a:noFill/>
            </a:ln>
          </p:spPr>
          <p:txBody>
            <a:bodyPr/>
            <a:lstStyle/>
            <a:p>
              <a:endParaRPr lang="zh-CN" altLang="en-US"/>
            </a:p>
          </p:txBody>
        </p:sp>
        <p:sp>
          <p:nvSpPr>
            <p:cNvPr id="15399" name="Freeform 19"/>
            <p:cNvSpPr/>
            <p:nvPr/>
          </p:nvSpPr>
          <p:spPr>
            <a:xfrm>
              <a:off x="2847194" y="1517509"/>
              <a:ext cx="1414126" cy="1163747"/>
            </a:xfrm>
            <a:custGeom>
              <a:avLst/>
              <a:gdLst/>
              <a:ahLst/>
              <a:cxnLst>
                <a:cxn ang="0">
                  <a:pos x="2147483647" y="9219190"/>
                </a:cxn>
                <a:cxn ang="0">
                  <a:pos x="2147483647" y="92344549"/>
                </a:cxn>
                <a:cxn ang="0">
                  <a:pos x="2147483647" y="258433844"/>
                </a:cxn>
                <a:cxn ang="0">
                  <a:pos x="499483772" y="2147483647"/>
                </a:cxn>
                <a:cxn ang="0">
                  <a:pos x="0" y="2147483647"/>
                </a:cxn>
                <a:cxn ang="0">
                  <a:pos x="702086389" y="2147483647"/>
                </a:cxn>
                <a:cxn ang="0">
                  <a:pos x="1268918632" y="2147483647"/>
                </a:cxn>
                <a:cxn ang="0">
                  <a:pos x="2147483647" y="2147483647"/>
                </a:cxn>
                <a:cxn ang="0">
                  <a:pos x="2147483647" y="2147483647"/>
                </a:cxn>
                <a:cxn ang="0">
                  <a:pos x="2147483647" y="9219190"/>
                </a:cxn>
              </a:cxnLst>
              <a:rect l="0" t="0" r="0" b="0"/>
              <a:pathLst>
                <a:path w="21600" h="21484">
                  <a:moveTo>
                    <a:pt x="14913" y="58"/>
                  </a:moveTo>
                  <a:cubicBezTo>
                    <a:pt x="14817" y="-116"/>
                    <a:pt x="14721" y="116"/>
                    <a:pt x="14288" y="581"/>
                  </a:cubicBezTo>
                  <a:cubicBezTo>
                    <a:pt x="13855" y="987"/>
                    <a:pt x="14192" y="639"/>
                    <a:pt x="13903" y="1626"/>
                  </a:cubicBezTo>
                  <a:cubicBezTo>
                    <a:pt x="13278" y="3658"/>
                    <a:pt x="3656" y="12426"/>
                    <a:pt x="1780" y="13761"/>
                  </a:cubicBezTo>
                  <a:cubicBezTo>
                    <a:pt x="625" y="14574"/>
                    <a:pt x="385" y="14923"/>
                    <a:pt x="0" y="15387"/>
                  </a:cubicBezTo>
                  <a:cubicBezTo>
                    <a:pt x="2502" y="21484"/>
                    <a:pt x="2502" y="21484"/>
                    <a:pt x="2502" y="21484"/>
                  </a:cubicBezTo>
                  <a:cubicBezTo>
                    <a:pt x="3031" y="21426"/>
                    <a:pt x="3271" y="21252"/>
                    <a:pt x="4522" y="20729"/>
                  </a:cubicBezTo>
                  <a:cubicBezTo>
                    <a:pt x="6591" y="19800"/>
                    <a:pt x="18281" y="16316"/>
                    <a:pt x="19964" y="17071"/>
                  </a:cubicBezTo>
                  <a:cubicBezTo>
                    <a:pt x="20445" y="17245"/>
                    <a:pt x="21600" y="17071"/>
                    <a:pt x="21600" y="17071"/>
                  </a:cubicBezTo>
                  <a:cubicBezTo>
                    <a:pt x="19916" y="11207"/>
                    <a:pt x="17703" y="5516"/>
                    <a:pt x="14913" y="58"/>
                  </a:cubicBezTo>
                  <a:close/>
                </a:path>
              </a:pathLst>
            </a:custGeom>
            <a:solidFill>
              <a:srgbClr val="D0D2D3">
                <a:alpha val="100000"/>
              </a:srgbClr>
            </a:solidFill>
            <a:ln w="12700">
              <a:noFill/>
            </a:ln>
          </p:spPr>
          <p:txBody>
            <a:bodyPr/>
            <a:lstStyle/>
            <a:p>
              <a:endParaRPr lang="zh-CN" altLang="en-US"/>
            </a:p>
          </p:txBody>
        </p:sp>
        <p:sp>
          <p:nvSpPr>
            <p:cNvPr id="15400" name="Freeform 20"/>
            <p:cNvSpPr/>
            <p:nvPr/>
          </p:nvSpPr>
          <p:spPr>
            <a:xfrm>
              <a:off x="2816999" y="2253495"/>
              <a:ext cx="342209" cy="452924"/>
            </a:xfrm>
            <a:custGeom>
              <a:avLst/>
              <a:gdLst/>
              <a:ahLst/>
              <a:cxnLst>
                <a:cxn ang="0">
                  <a:pos x="40978910" y="0"/>
                </a:cxn>
                <a:cxn ang="0">
                  <a:pos x="37038199" y="4148889"/>
                </a:cxn>
                <a:cxn ang="0">
                  <a:pos x="0" y="38722758"/>
                </a:cxn>
                <a:cxn ang="0">
                  <a:pos x="21274833" y="118933439"/>
                </a:cxn>
                <a:cxn ang="0">
                  <a:pos x="21274833" y="118933439"/>
                </a:cxn>
                <a:cxn ang="0">
                  <a:pos x="43341087" y="199144581"/>
                </a:cxn>
                <a:cxn ang="0">
                  <a:pos x="81954065" y="170102842"/>
                </a:cxn>
                <a:cxn ang="0">
                  <a:pos x="85894776" y="167336777"/>
                </a:cxn>
                <a:cxn ang="0">
                  <a:pos x="40978910" y="0"/>
                </a:cxn>
              </a:cxnLst>
              <a:rect l="0" t="0" r="0" b="0"/>
              <a:pathLst>
                <a:path w="21600" h="21600">
                  <a:moveTo>
                    <a:pt x="10305" y="0"/>
                  </a:moveTo>
                  <a:cubicBezTo>
                    <a:pt x="9908" y="150"/>
                    <a:pt x="9710" y="300"/>
                    <a:pt x="9314" y="450"/>
                  </a:cubicBezTo>
                  <a:cubicBezTo>
                    <a:pt x="4558" y="2550"/>
                    <a:pt x="1585" y="3000"/>
                    <a:pt x="0" y="4200"/>
                  </a:cubicBezTo>
                  <a:cubicBezTo>
                    <a:pt x="5350" y="12900"/>
                    <a:pt x="5350" y="12900"/>
                    <a:pt x="5350" y="12900"/>
                  </a:cubicBezTo>
                  <a:cubicBezTo>
                    <a:pt x="5350" y="12900"/>
                    <a:pt x="5350" y="12900"/>
                    <a:pt x="5350" y="12900"/>
                  </a:cubicBezTo>
                  <a:cubicBezTo>
                    <a:pt x="10899" y="21600"/>
                    <a:pt x="10899" y="21600"/>
                    <a:pt x="10899" y="21600"/>
                  </a:cubicBezTo>
                  <a:cubicBezTo>
                    <a:pt x="13079" y="21300"/>
                    <a:pt x="15457" y="19800"/>
                    <a:pt x="20609" y="18450"/>
                  </a:cubicBezTo>
                  <a:cubicBezTo>
                    <a:pt x="21006" y="18300"/>
                    <a:pt x="21204" y="18300"/>
                    <a:pt x="21600" y="18150"/>
                  </a:cubicBezTo>
                  <a:lnTo>
                    <a:pt x="10305" y="0"/>
                  </a:lnTo>
                  <a:close/>
                </a:path>
              </a:pathLst>
            </a:custGeom>
            <a:solidFill>
              <a:srgbClr val="F48245">
                <a:alpha val="100000"/>
              </a:srgbClr>
            </a:solidFill>
            <a:ln w="12700">
              <a:noFill/>
            </a:ln>
          </p:spPr>
          <p:txBody>
            <a:bodyPr/>
            <a:lstStyle/>
            <a:p>
              <a:endParaRPr lang="zh-CN" altLang="en-US"/>
            </a:p>
          </p:txBody>
        </p:sp>
        <p:sp>
          <p:nvSpPr>
            <p:cNvPr id="15401" name="Freeform 21"/>
            <p:cNvSpPr/>
            <p:nvPr/>
          </p:nvSpPr>
          <p:spPr>
            <a:xfrm>
              <a:off x="3056042" y="2422084"/>
              <a:ext cx="115748" cy="55358"/>
            </a:xfrm>
            <a:custGeom>
              <a:avLst/>
              <a:gdLst/>
              <a:ahLst/>
              <a:cxnLst>
                <a:cxn ang="0">
                  <a:pos x="179731" y="363607"/>
                </a:cxn>
                <a:cxn ang="0">
                  <a:pos x="0" y="222206"/>
                </a:cxn>
                <a:cxn ang="0">
                  <a:pos x="3323784" y="0"/>
                </a:cxn>
                <a:cxn ang="0">
                  <a:pos x="179731" y="363607"/>
                </a:cxn>
              </a:cxnLst>
              <a:rect l="0" t="0" r="0" b="0"/>
              <a:pathLst>
                <a:path w="21600" h="21600">
                  <a:moveTo>
                    <a:pt x="1168" y="21600"/>
                  </a:moveTo>
                  <a:cubicBezTo>
                    <a:pt x="0" y="15600"/>
                    <a:pt x="0" y="13200"/>
                    <a:pt x="0" y="13200"/>
                  </a:cubicBezTo>
                  <a:cubicBezTo>
                    <a:pt x="1168" y="10800"/>
                    <a:pt x="12259" y="4800"/>
                    <a:pt x="21600" y="0"/>
                  </a:cubicBezTo>
                  <a:lnTo>
                    <a:pt x="1168" y="21600"/>
                  </a:lnTo>
                  <a:close/>
                </a:path>
              </a:pathLst>
            </a:custGeom>
            <a:solidFill>
              <a:srgbClr val="C96C38">
                <a:alpha val="100000"/>
              </a:srgbClr>
            </a:solidFill>
            <a:ln w="12700">
              <a:noFill/>
            </a:ln>
          </p:spPr>
          <p:txBody>
            <a:bodyPr/>
            <a:lstStyle/>
            <a:p>
              <a:endParaRPr lang="zh-CN" altLang="en-US"/>
            </a:p>
          </p:txBody>
        </p:sp>
        <p:sp>
          <p:nvSpPr>
            <p:cNvPr id="15402" name="Freeform 22"/>
            <p:cNvSpPr/>
            <p:nvPr/>
          </p:nvSpPr>
          <p:spPr>
            <a:xfrm>
              <a:off x="2847194" y="1519835"/>
              <a:ext cx="1220377" cy="1020512"/>
            </a:xfrm>
            <a:custGeom>
              <a:avLst/>
              <a:gdLst/>
              <a:ahLst/>
              <a:cxnLst>
                <a:cxn ang="0">
                  <a:pos x="2147483647" y="1838770"/>
                </a:cxn>
                <a:cxn ang="0">
                  <a:pos x="2147483647" y="194791818"/>
                </a:cxn>
                <a:cxn ang="0">
                  <a:pos x="372425783" y="1687907361"/>
                </a:cxn>
                <a:cxn ang="0">
                  <a:pos x="0" y="1887997513"/>
                </a:cxn>
                <a:cxn ang="0">
                  <a:pos x="271790670" y="2147483647"/>
                </a:cxn>
                <a:cxn ang="0">
                  <a:pos x="2147483647" y="1009217664"/>
                </a:cxn>
                <a:cxn ang="0">
                  <a:pos x="2147483647" y="1838770"/>
                </a:cxn>
              </a:cxnLst>
              <a:rect l="0" t="0" r="0" b="0"/>
              <a:pathLst>
                <a:path w="21600" h="21419">
                  <a:moveTo>
                    <a:pt x="17302" y="17"/>
                  </a:moveTo>
                  <a:cubicBezTo>
                    <a:pt x="17191" y="-181"/>
                    <a:pt x="16242" y="1404"/>
                    <a:pt x="16130" y="1801"/>
                  </a:cubicBezTo>
                  <a:cubicBezTo>
                    <a:pt x="15405" y="4113"/>
                    <a:pt x="4242" y="14087"/>
                    <a:pt x="2065" y="15606"/>
                  </a:cubicBezTo>
                  <a:cubicBezTo>
                    <a:pt x="726" y="16531"/>
                    <a:pt x="447" y="16927"/>
                    <a:pt x="0" y="17456"/>
                  </a:cubicBezTo>
                  <a:cubicBezTo>
                    <a:pt x="1507" y="21419"/>
                    <a:pt x="1507" y="21419"/>
                    <a:pt x="1507" y="21419"/>
                  </a:cubicBezTo>
                  <a:cubicBezTo>
                    <a:pt x="21600" y="9331"/>
                    <a:pt x="21600" y="9331"/>
                    <a:pt x="21600" y="9331"/>
                  </a:cubicBezTo>
                  <a:cubicBezTo>
                    <a:pt x="20316" y="6160"/>
                    <a:pt x="18865" y="3056"/>
                    <a:pt x="17302" y="17"/>
                  </a:cubicBezTo>
                  <a:close/>
                </a:path>
              </a:pathLst>
            </a:custGeom>
            <a:solidFill>
              <a:srgbClr val="E6E7E8">
                <a:alpha val="100000"/>
              </a:srgbClr>
            </a:solidFill>
            <a:ln w="12700">
              <a:noFill/>
            </a:ln>
          </p:spPr>
          <p:txBody>
            <a:bodyPr/>
            <a:lstStyle/>
            <a:p>
              <a:endParaRPr lang="zh-CN" altLang="en-US"/>
            </a:p>
          </p:txBody>
        </p:sp>
        <p:sp>
          <p:nvSpPr>
            <p:cNvPr id="15403" name="Freeform 23"/>
            <p:cNvSpPr/>
            <p:nvPr/>
          </p:nvSpPr>
          <p:spPr>
            <a:xfrm>
              <a:off x="2816999" y="2253495"/>
              <a:ext cx="264207" cy="296917"/>
            </a:xfrm>
            <a:custGeom>
              <a:avLst/>
              <a:gdLst/>
              <a:ahLst/>
              <a:cxnLst>
                <a:cxn ang="0">
                  <a:pos x="24470021" y="0"/>
                </a:cxn>
                <a:cxn ang="0">
                  <a:pos x="22118493" y="1789612"/>
                </a:cxn>
                <a:cxn ang="0">
                  <a:pos x="0" y="16711905"/>
                </a:cxn>
                <a:cxn ang="0">
                  <a:pos x="12706228" y="51330502"/>
                </a:cxn>
                <a:cxn ang="0">
                  <a:pos x="12706228" y="51330502"/>
                </a:cxn>
                <a:cxn ang="0">
                  <a:pos x="14587664" y="56104502"/>
                </a:cxn>
                <a:cxn ang="0">
                  <a:pos x="39529881" y="39990074"/>
                </a:cxn>
                <a:cxn ang="0">
                  <a:pos x="24470021" y="0"/>
                </a:cxn>
              </a:cxnLst>
              <a:rect l="0" t="0" r="0" b="0"/>
              <a:pathLst>
                <a:path w="21600" h="21600">
                  <a:moveTo>
                    <a:pt x="13371" y="0"/>
                  </a:moveTo>
                  <a:cubicBezTo>
                    <a:pt x="12857" y="230"/>
                    <a:pt x="12600" y="460"/>
                    <a:pt x="12086" y="689"/>
                  </a:cubicBezTo>
                  <a:cubicBezTo>
                    <a:pt x="5914" y="3906"/>
                    <a:pt x="2057" y="4596"/>
                    <a:pt x="0" y="6434"/>
                  </a:cubicBezTo>
                  <a:cubicBezTo>
                    <a:pt x="6943" y="19762"/>
                    <a:pt x="6943" y="19762"/>
                    <a:pt x="6943" y="19762"/>
                  </a:cubicBezTo>
                  <a:cubicBezTo>
                    <a:pt x="6943" y="19762"/>
                    <a:pt x="6943" y="19762"/>
                    <a:pt x="6943" y="19762"/>
                  </a:cubicBezTo>
                  <a:cubicBezTo>
                    <a:pt x="7971" y="21600"/>
                    <a:pt x="7971" y="21600"/>
                    <a:pt x="7971" y="21600"/>
                  </a:cubicBezTo>
                  <a:cubicBezTo>
                    <a:pt x="21600" y="15396"/>
                    <a:pt x="21600" y="15396"/>
                    <a:pt x="21600" y="15396"/>
                  </a:cubicBezTo>
                  <a:lnTo>
                    <a:pt x="13371" y="0"/>
                  </a:lnTo>
                  <a:close/>
                </a:path>
              </a:pathLst>
            </a:custGeom>
            <a:solidFill>
              <a:srgbClr val="F69465">
                <a:alpha val="100000"/>
              </a:srgbClr>
            </a:solidFill>
            <a:ln w="12700">
              <a:noFill/>
            </a:ln>
          </p:spPr>
          <p:txBody>
            <a:bodyPr/>
            <a:lstStyle/>
            <a:p>
              <a:endParaRPr lang="zh-CN" altLang="en-US"/>
            </a:p>
          </p:txBody>
        </p:sp>
        <p:pic>
          <p:nvPicPr>
            <p:cNvPr id="15404" name="Picture 24" descr="Picture 24"/>
            <p:cNvPicPr>
              <a:picLocks noChangeAspect="1"/>
            </p:cNvPicPr>
            <p:nvPr/>
          </p:nvPicPr>
          <p:blipFill>
            <a:blip r:embed="rId3"/>
            <a:stretch>
              <a:fillRect/>
            </a:stretch>
          </p:blipFill>
          <p:spPr>
            <a:xfrm>
              <a:off x="3201984" y="2560476"/>
              <a:ext cx="226462" cy="188718"/>
            </a:xfrm>
            <a:prstGeom prst="rect">
              <a:avLst/>
            </a:prstGeom>
            <a:noFill/>
            <a:ln w="12700">
              <a:noFill/>
            </a:ln>
          </p:spPr>
        </p:pic>
        <p:pic>
          <p:nvPicPr>
            <p:cNvPr id="15405" name="Picture 25" descr="Picture 25"/>
            <p:cNvPicPr>
              <a:picLocks noChangeAspect="1"/>
            </p:cNvPicPr>
            <p:nvPr/>
          </p:nvPicPr>
          <p:blipFill>
            <a:blip r:embed="rId4"/>
            <a:stretch>
              <a:fillRect/>
            </a:stretch>
          </p:blipFill>
          <p:spPr>
            <a:xfrm>
              <a:off x="3244759" y="2643513"/>
              <a:ext cx="226463" cy="188718"/>
            </a:xfrm>
            <a:prstGeom prst="rect">
              <a:avLst/>
            </a:prstGeom>
            <a:noFill/>
            <a:ln w="12700">
              <a:noFill/>
            </a:ln>
          </p:spPr>
        </p:pic>
        <p:pic>
          <p:nvPicPr>
            <p:cNvPr id="15406" name="Picture 26" descr="Picture 26"/>
            <p:cNvPicPr>
              <a:picLocks noChangeAspect="1"/>
            </p:cNvPicPr>
            <p:nvPr/>
          </p:nvPicPr>
          <p:blipFill>
            <a:blip r:embed="rId5"/>
            <a:stretch>
              <a:fillRect/>
            </a:stretch>
          </p:blipFill>
          <p:spPr>
            <a:xfrm>
              <a:off x="3254824" y="2729065"/>
              <a:ext cx="236527" cy="168588"/>
            </a:xfrm>
            <a:prstGeom prst="rect">
              <a:avLst/>
            </a:prstGeom>
            <a:noFill/>
            <a:ln w="12700">
              <a:noFill/>
            </a:ln>
          </p:spPr>
        </p:pic>
        <p:pic>
          <p:nvPicPr>
            <p:cNvPr id="15407" name="Picture 27" descr="Picture 27"/>
            <p:cNvPicPr>
              <a:picLocks noChangeAspect="1"/>
            </p:cNvPicPr>
            <p:nvPr/>
          </p:nvPicPr>
          <p:blipFill>
            <a:blip r:embed="rId6"/>
            <a:stretch>
              <a:fillRect/>
            </a:stretch>
          </p:blipFill>
          <p:spPr>
            <a:xfrm>
              <a:off x="3297601" y="2809584"/>
              <a:ext cx="198784" cy="133361"/>
            </a:xfrm>
            <a:prstGeom prst="rect">
              <a:avLst/>
            </a:prstGeom>
            <a:noFill/>
            <a:ln w="12700">
              <a:noFill/>
            </a:ln>
          </p:spPr>
        </p:pic>
        <p:sp>
          <p:nvSpPr>
            <p:cNvPr id="15408" name="Freeform 28"/>
            <p:cNvSpPr/>
            <p:nvPr/>
          </p:nvSpPr>
          <p:spPr>
            <a:xfrm>
              <a:off x="1198442" y="4321842"/>
              <a:ext cx="186641" cy="160073"/>
            </a:xfrm>
            <a:custGeom>
              <a:avLst/>
              <a:gdLst/>
              <a:ahLst/>
              <a:cxnLst>
                <a:cxn ang="0">
                  <a:pos x="664557" y="0"/>
                </a:cxn>
                <a:cxn ang="0">
                  <a:pos x="10157045" y="4122456"/>
                </a:cxn>
                <a:cxn ang="0">
                  <a:pos x="16578165" y="10307118"/>
                </a:cxn>
                <a:cxn ang="0">
                  <a:pos x="1502111" y="7100377"/>
                </a:cxn>
                <a:cxn ang="0">
                  <a:pos x="664557" y="0"/>
                </a:cxn>
              </a:cxnLst>
              <a:rect l="0" t="0" r="0" b="0"/>
              <a:pathLst>
                <a:path w="19780" h="18823">
                  <a:moveTo>
                    <a:pt x="791" y="0"/>
                  </a:moveTo>
                  <a:cubicBezTo>
                    <a:pt x="1788" y="0"/>
                    <a:pt x="5776" y="2234"/>
                    <a:pt x="12090" y="6703"/>
                  </a:cubicBezTo>
                  <a:cubicBezTo>
                    <a:pt x="18736" y="11545"/>
                    <a:pt x="20065" y="13779"/>
                    <a:pt x="19733" y="16759"/>
                  </a:cubicBezTo>
                  <a:cubicBezTo>
                    <a:pt x="19068" y="21600"/>
                    <a:pt x="5111" y="17131"/>
                    <a:pt x="1788" y="11545"/>
                  </a:cubicBezTo>
                  <a:cubicBezTo>
                    <a:pt x="-1535" y="6331"/>
                    <a:pt x="791" y="0"/>
                    <a:pt x="791" y="0"/>
                  </a:cubicBezTo>
                  <a:close/>
                </a:path>
              </a:pathLst>
            </a:custGeom>
            <a:solidFill>
              <a:srgbClr val="EFC6B4">
                <a:alpha val="100000"/>
              </a:srgbClr>
            </a:solidFill>
            <a:ln w="12700">
              <a:noFill/>
            </a:ln>
          </p:spPr>
          <p:txBody>
            <a:bodyPr/>
            <a:lstStyle/>
            <a:p>
              <a:endParaRPr lang="zh-CN" altLang="en-US"/>
            </a:p>
          </p:txBody>
        </p:sp>
        <p:sp>
          <p:nvSpPr>
            <p:cNvPr id="15409" name="Freeform 29"/>
            <p:cNvSpPr/>
            <p:nvPr/>
          </p:nvSpPr>
          <p:spPr>
            <a:xfrm>
              <a:off x="1994190" y="3176955"/>
              <a:ext cx="171105" cy="110715"/>
            </a:xfrm>
            <a:custGeom>
              <a:avLst/>
              <a:gdLst/>
              <a:ahLst/>
              <a:cxnLst>
                <a:cxn ang="0">
                  <a:pos x="6000272" y="0"/>
                </a:cxn>
                <a:cxn ang="0">
                  <a:pos x="10736942" y="2313841"/>
                </a:cxn>
                <a:cxn ang="0">
                  <a:pos x="3157925" y="2908785"/>
                </a:cxn>
                <a:cxn ang="0">
                  <a:pos x="0" y="661076"/>
                </a:cxn>
                <a:cxn ang="0">
                  <a:pos x="6000272" y="0"/>
                </a:cxn>
              </a:cxnLst>
              <a:rect l="0" t="0" r="0" b="0"/>
              <a:pathLst>
                <a:path w="21600" h="21600">
                  <a:moveTo>
                    <a:pt x="12071" y="0"/>
                  </a:moveTo>
                  <a:lnTo>
                    <a:pt x="21600" y="17182"/>
                  </a:lnTo>
                  <a:lnTo>
                    <a:pt x="6353" y="21600"/>
                  </a:lnTo>
                  <a:lnTo>
                    <a:pt x="0" y="4909"/>
                  </a:lnTo>
                  <a:lnTo>
                    <a:pt x="12071" y="0"/>
                  </a:lnTo>
                  <a:close/>
                </a:path>
              </a:pathLst>
            </a:custGeom>
            <a:solidFill>
              <a:srgbClr val="BDBDBD">
                <a:alpha val="100000"/>
              </a:srgbClr>
            </a:solidFill>
            <a:ln w="12700">
              <a:noFill/>
            </a:ln>
          </p:spPr>
          <p:txBody>
            <a:bodyPr/>
            <a:lstStyle/>
            <a:p>
              <a:endParaRPr lang="zh-CN" altLang="en-US"/>
            </a:p>
          </p:txBody>
        </p:sp>
        <p:sp>
          <p:nvSpPr>
            <p:cNvPr id="15410" name="Freeform 30"/>
            <p:cNvSpPr/>
            <p:nvPr/>
          </p:nvSpPr>
          <p:spPr>
            <a:xfrm>
              <a:off x="2035305" y="3222298"/>
              <a:ext cx="233155" cy="1348881"/>
            </a:xfrm>
            <a:custGeom>
              <a:avLst/>
              <a:gdLst/>
              <a:ahLst/>
              <a:cxnLst>
                <a:cxn ang="0">
                  <a:pos x="22490600" y="60729349"/>
                </a:cxn>
                <a:cxn ang="0">
                  <a:pos x="2086954" y="200713009"/>
                </a:cxn>
                <a:cxn ang="0">
                  <a:pos x="6010463" y="531376491"/>
                </a:cxn>
                <a:cxn ang="0">
                  <a:pos x="6795169" y="722315249"/>
                </a:cxn>
                <a:cxn ang="0">
                  <a:pos x="125949" y="2147483647"/>
                </a:cxn>
                <a:cxn ang="0">
                  <a:pos x="17389283" y="2147483647"/>
                </a:cxn>
                <a:cxn ang="0">
                  <a:pos x="29161206" y="2147483647"/>
                </a:cxn>
                <a:cxn ang="0">
                  <a:pos x="20136493" y="594937809"/>
                </a:cxn>
                <a:cxn ang="0">
                  <a:pos x="22490600" y="60729349"/>
                </a:cxn>
              </a:cxnLst>
              <a:rect l="0" t="0" r="0" b="0"/>
              <a:pathLst>
                <a:path w="20848" h="21207">
                  <a:moveTo>
                    <a:pt x="16079" y="236"/>
                  </a:moveTo>
                  <a:cubicBezTo>
                    <a:pt x="12432" y="-159"/>
                    <a:pt x="370" y="-110"/>
                    <a:pt x="1492" y="780"/>
                  </a:cubicBezTo>
                  <a:cubicBezTo>
                    <a:pt x="2895" y="1620"/>
                    <a:pt x="2895" y="1670"/>
                    <a:pt x="4297" y="2065"/>
                  </a:cubicBezTo>
                  <a:cubicBezTo>
                    <a:pt x="5700" y="2510"/>
                    <a:pt x="4858" y="2461"/>
                    <a:pt x="4858" y="2807"/>
                  </a:cubicBezTo>
                  <a:cubicBezTo>
                    <a:pt x="4578" y="3103"/>
                    <a:pt x="-752" y="17783"/>
                    <a:pt x="90" y="17981"/>
                  </a:cubicBezTo>
                  <a:cubicBezTo>
                    <a:pt x="931" y="18179"/>
                    <a:pt x="11871" y="21441"/>
                    <a:pt x="12432" y="21194"/>
                  </a:cubicBezTo>
                  <a:cubicBezTo>
                    <a:pt x="12993" y="20947"/>
                    <a:pt x="20848" y="17981"/>
                    <a:pt x="20848" y="17981"/>
                  </a:cubicBezTo>
                  <a:cubicBezTo>
                    <a:pt x="14396" y="2312"/>
                    <a:pt x="14396" y="2312"/>
                    <a:pt x="14396" y="2312"/>
                  </a:cubicBezTo>
                  <a:cubicBezTo>
                    <a:pt x="13835" y="1274"/>
                    <a:pt x="18884" y="1225"/>
                    <a:pt x="16079" y="236"/>
                  </a:cubicBezTo>
                  <a:close/>
                </a:path>
              </a:pathLst>
            </a:custGeom>
            <a:solidFill>
              <a:srgbClr val="8D181A">
                <a:alpha val="100000"/>
              </a:srgbClr>
            </a:solidFill>
            <a:ln w="12700">
              <a:noFill/>
            </a:ln>
          </p:spPr>
          <p:txBody>
            <a:bodyPr/>
            <a:lstStyle/>
            <a:p>
              <a:endParaRPr lang="zh-CN" altLang="en-US"/>
            </a:p>
          </p:txBody>
        </p:sp>
        <p:sp>
          <p:nvSpPr>
            <p:cNvPr id="15411" name="Freeform 31"/>
            <p:cNvSpPr/>
            <p:nvPr/>
          </p:nvSpPr>
          <p:spPr>
            <a:xfrm>
              <a:off x="2011803" y="3187020"/>
              <a:ext cx="130845" cy="108198"/>
            </a:xfrm>
            <a:custGeom>
              <a:avLst/>
              <a:gdLst/>
              <a:ahLst/>
              <a:cxnLst>
                <a:cxn ang="0">
                  <a:pos x="4801357" y="1784025"/>
                </a:cxn>
                <a:cxn ang="0">
                  <a:pos x="800244" y="0"/>
                </a:cxn>
                <a:cxn ang="0">
                  <a:pos x="0" y="698077"/>
                </a:cxn>
                <a:cxn ang="0">
                  <a:pos x="2286426" y="2714878"/>
                </a:cxn>
                <a:cxn ang="0">
                  <a:pos x="2743650" y="2559784"/>
                </a:cxn>
                <a:cxn ang="0">
                  <a:pos x="4801357" y="1784025"/>
                </a:cxn>
              </a:cxnLst>
              <a:rect l="0" t="0" r="0" b="0"/>
              <a:pathLst>
                <a:path w="21600" h="21600">
                  <a:moveTo>
                    <a:pt x="21600" y="14194"/>
                  </a:moveTo>
                  <a:cubicBezTo>
                    <a:pt x="20057" y="12960"/>
                    <a:pt x="3600" y="0"/>
                    <a:pt x="3600" y="0"/>
                  </a:cubicBezTo>
                  <a:cubicBezTo>
                    <a:pt x="0" y="5554"/>
                    <a:pt x="0" y="5554"/>
                    <a:pt x="0" y="5554"/>
                  </a:cubicBezTo>
                  <a:cubicBezTo>
                    <a:pt x="10286" y="21600"/>
                    <a:pt x="10286" y="21600"/>
                    <a:pt x="10286" y="21600"/>
                  </a:cubicBezTo>
                  <a:cubicBezTo>
                    <a:pt x="12343" y="20366"/>
                    <a:pt x="12343" y="20366"/>
                    <a:pt x="12343" y="20366"/>
                  </a:cubicBezTo>
                  <a:lnTo>
                    <a:pt x="21600" y="14194"/>
                  </a:lnTo>
                  <a:close/>
                </a:path>
              </a:pathLst>
            </a:custGeom>
            <a:solidFill>
              <a:srgbClr val="8D181A">
                <a:alpha val="100000"/>
              </a:srgbClr>
            </a:solidFill>
            <a:ln w="12700">
              <a:noFill/>
            </a:ln>
          </p:spPr>
          <p:txBody>
            <a:bodyPr/>
            <a:lstStyle/>
            <a:p>
              <a:endParaRPr lang="zh-CN" altLang="en-US"/>
            </a:p>
          </p:txBody>
        </p:sp>
        <p:sp>
          <p:nvSpPr>
            <p:cNvPr id="15412" name="Freeform 32"/>
            <p:cNvSpPr/>
            <p:nvPr/>
          </p:nvSpPr>
          <p:spPr>
            <a:xfrm>
              <a:off x="3131516" y="2920987"/>
              <a:ext cx="223959" cy="135189"/>
            </a:xfrm>
            <a:custGeom>
              <a:avLst/>
              <a:gdLst/>
              <a:ahLst/>
              <a:cxnLst>
                <a:cxn ang="0">
                  <a:pos x="24618547" y="1888706"/>
                </a:cxn>
                <a:cxn ang="0">
                  <a:pos x="22889761" y="5753325"/>
                </a:cxn>
                <a:cxn ang="0">
                  <a:pos x="70351" y="4420719"/>
                </a:cxn>
                <a:cxn ang="0">
                  <a:pos x="761771" y="23022"/>
                </a:cxn>
                <a:cxn ang="0">
                  <a:pos x="24618547" y="1888706"/>
                </a:cxn>
              </a:cxnLst>
              <a:rect l="0" t="0" r="0" b="0"/>
              <a:pathLst>
                <a:path w="21361" h="20723">
                  <a:moveTo>
                    <a:pt x="21361" y="6803"/>
                  </a:moveTo>
                  <a:cubicBezTo>
                    <a:pt x="20461" y="13523"/>
                    <a:pt x="19861" y="20723"/>
                    <a:pt x="19861" y="20723"/>
                  </a:cubicBezTo>
                  <a:cubicBezTo>
                    <a:pt x="19861" y="20723"/>
                    <a:pt x="61" y="16883"/>
                    <a:pt x="61" y="15923"/>
                  </a:cubicBezTo>
                  <a:cubicBezTo>
                    <a:pt x="-239" y="15443"/>
                    <a:pt x="661" y="563"/>
                    <a:pt x="661" y="83"/>
                  </a:cubicBezTo>
                  <a:cubicBezTo>
                    <a:pt x="661" y="-877"/>
                    <a:pt x="15361" y="6803"/>
                    <a:pt x="21361" y="6803"/>
                  </a:cubicBezTo>
                  <a:close/>
                </a:path>
              </a:pathLst>
            </a:custGeom>
            <a:solidFill>
              <a:srgbClr val="D0D2D3">
                <a:alpha val="100000"/>
              </a:srgbClr>
            </a:solidFill>
            <a:ln w="12700">
              <a:noFill/>
            </a:ln>
          </p:spPr>
          <p:txBody>
            <a:bodyPr/>
            <a:lstStyle/>
            <a:p>
              <a:endParaRPr lang="zh-CN" altLang="en-US"/>
            </a:p>
          </p:txBody>
        </p:sp>
        <p:sp>
          <p:nvSpPr>
            <p:cNvPr id="15413" name="Freeform 33"/>
            <p:cNvSpPr/>
            <p:nvPr/>
          </p:nvSpPr>
          <p:spPr>
            <a:xfrm>
              <a:off x="2205554" y="2983803"/>
              <a:ext cx="1156953" cy="1599729"/>
            </a:xfrm>
            <a:custGeom>
              <a:avLst/>
              <a:gdLst/>
              <a:ahLst/>
              <a:cxnLst>
                <a:cxn ang="0">
                  <a:pos x="122151968" y="1283455794"/>
                </a:cxn>
                <a:cxn ang="0">
                  <a:pos x="131447257" y="1231155015"/>
                </a:cxn>
                <a:cxn ang="0">
                  <a:pos x="0" y="1751321318"/>
                </a:cxn>
                <a:cxn ang="0">
                  <a:pos x="338238728" y="2147483647"/>
                </a:cxn>
                <a:cxn ang="0">
                  <a:pos x="657561526" y="2147483647"/>
                </a:cxn>
                <a:cxn ang="0">
                  <a:pos x="1136706923" y="2147483647"/>
                </a:cxn>
                <a:cxn ang="0">
                  <a:pos x="826679360" y="2147483647"/>
                </a:cxn>
                <a:cxn ang="0">
                  <a:pos x="807924658" y="2147483647"/>
                </a:cxn>
                <a:cxn ang="0">
                  <a:pos x="2147483647" y="2147483647"/>
                </a:cxn>
                <a:cxn ang="0">
                  <a:pos x="2147483647" y="1924985413"/>
                </a:cxn>
                <a:cxn ang="0">
                  <a:pos x="2147483647" y="190822336"/>
                </a:cxn>
                <a:cxn ang="0">
                  <a:pos x="2147483647" y="0"/>
                </a:cxn>
                <a:cxn ang="0">
                  <a:pos x="2147483647" y="1560906446"/>
                </a:cxn>
                <a:cxn ang="0">
                  <a:pos x="1916253233" y="2147483647"/>
                </a:cxn>
                <a:cxn ang="0">
                  <a:pos x="563623728" y="1629963492"/>
                </a:cxn>
                <a:cxn ang="0">
                  <a:pos x="131447257" y="1231155015"/>
                </a:cxn>
                <a:cxn ang="0">
                  <a:pos x="122151968" y="1283455794"/>
                </a:cxn>
              </a:cxnLst>
              <a:rect l="0" t="0" r="0" b="0"/>
              <a:pathLst>
                <a:path w="21176" h="21558">
                  <a:moveTo>
                    <a:pt x="749" y="3141"/>
                  </a:moveTo>
                  <a:cubicBezTo>
                    <a:pt x="806" y="3013"/>
                    <a:pt x="806" y="3013"/>
                    <a:pt x="806" y="3013"/>
                  </a:cubicBezTo>
                  <a:cubicBezTo>
                    <a:pt x="0" y="4286"/>
                    <a:pt x="0" y="4286"/>
                    <a:pt x="0" y="4286"/>
                  </a:cubicBezTo>
                  <a:cubicBezTo>
                    <a:pt x="0" y="4286"/>
                    <a:pt x="634" y="8445"/>
                    <a:pt x="2074" y="13071"/>
                  </a:cubicBezTo>
                  <a:cubicBezTo>
                    <a:pt x="3514" y="17696"/>
                    <a:pt x="4032" y="21558"/>
                    <a:pt x="4032" y="21558"/>
                  </a:cubicBezTo>
                  <a:cubicBezTo>
                    <a:pt x="6970" y="21091"/>
                    <a:pt x="6970" y="21091"/>
                    <a:pt x="6970" y="21091"/>
                  </a:cubicBezTo>
                  <a:cubicBezTo>
                    <a:pt x="5069" y="9803"/>
                    <a:pt x="5069" y="9803"/>
                    <a:pt x="5069" y="9803"/>
                  </a:cubicBezTo>
                  <a:cubicBezTo>
                    <a:pt x="4954" y="9082"/>
                    <a:pt x="4954" y="9082"/>
                    <a:pt x="4954" y="9082"/>
                  </a:cubicBezTo>
                  <a:cubicBezTo>
                    <a:pt x="6221" y="9633"/>
                    <a:pt x="11117" y="10949"/>
                    <a:pt x="14861" y="9379"/>
                  </a:cubicBezTo>
                  <a:cubicBezTo>
                    <a:pt x="17107" y="8445"/>
                    <a:pt x="19354" y="6026"/>
                    <a:pt x="19872" y="4711"/>
                  </a:cubicBezTo>
                  <a:cubicBezTo>
                    <a:pt x="20390" y="3438"/>
                    <a:pt x="21600" y="510"/>
                    <a:pt x="21024" y="467"/>
                  </a:cubicBezTo>
                  <a:cubicBezTo>
                    <a:pt x="20506" y="467"/>
                    <a:pt x="16762" y="0"/>
                    <a:pt x="16762" y="0"/>
                  </a:cubicBezTo>
                  <a:cubicBezTo>
                    <a:pt x="16819" y="-42"/>
                    <a:pt x="15782" y="2844"/>
                    <a:pt x="15206" y="3820"/>
                  </a:cubicBezTo>
                  <a:cubicBezTo>
                    <a:pt x="14630" y="4796"/>
                    <a:pt x="13651" y="6323"/>
                    <a:pt x="11750" y="6323"/>
                  </a:cubicBezTo>
                  <a:cubicBezTo>
                    <a:pt x="9850" y="6366"/>
                    <a:pt x="4550" y="4456"/>
                    <a:pt x="3456" y="3989"/>
                  </a:cubicBezTo>
                  <a:cubicBezTo>
                    <a:pt x="2362" y="3565"/>
                    <a:pt x="806" y="3013"/>
                    <a:pt x="806" y="3013"/>
                  </a:cubicBezTo>
                  <a:cubicBezTo>
                    <a:pt x="806" y="3013"/>
                    <a:pt x="749" y="3141"/>
                    <a:pt x="749" y="3141"/>
                  </a:cubicBezTo>
                  <a:close/>
                </a:path>
              </a:pathLst>
            </a:custGeom>
            <a:solidFill>
              <a:srgbClr val="252122">
                <a:alpha val="100000"/>
              </a:srgbClr>
            </a:solidFill>
            <a:ln w="12700">
              <a:noFill/>
            </a:ln>
          </p:spPr>
          <p:txBody>
            <a:bodyPr/>
            <a:lstStyle/>
            <a:p>
              <a:endParaRPr lang="zh-CN" altLang="en-US"/>
            </a:p>
          </p:txBody>
        </p:sp>
        <p:sp>
          <p:nvSpPr>
            <p:cNvPr id="15414" name="Freeform 34"/>
            <p:cNvSpPr/>
            <p:nvPr/>
          </p:nvSpPr>
          <p:spPr>
            <a:xfrm>
              <a:off x="2187940" y="3219730"/>
              <a:ext cx="182703" cy="822810"/>
            </a:xfrm>
            <a:custGeom>
              <a:avLst/>
              <a:gdLst/>
              <a:ahLst/>
              <a:cxnLst>
                <a:cxn ang="0">
                  <a:pos x="6483016" y="0"/>
                </a:cxn>
                <a:cxn ang="0">
                  <a:pos x="13926528" y="260737480"/>
                </a:cxn>
                <a:cxn ang="0">
                  <a:pos x="7923750" y="333922735"/>
                </a:cxn>
                <a:cxn ang="0">
                  <a:pos x="12966112" y="429993002"/>
                </a:cxn>
                <a:cxn ang="0">
                  <a:pos x="11525387" y="1193963859"/>
                </a:cxn>
                <a:cxn ang="0">
                  <a:pos x="4081876" y="480349850"/>
                </a:cxn>
                <a:cxn ang="0">
                  <a:pos x="0" y="54888588"/>
                </a:cxn>
                <a:cxn ang="0">
                  <a:pos x="6483016" y="0"/>
                </a:cxn>
              </a:cxnLst>
              <a:rect l="0" t="0" r="0" b="0"/>
              <a:pathLst>
                <a:path w="20911" h="21600">
                  <a:moveTo>
                    <a:pt x="9720" y="0"/>
                  </a:moveTo>
                  <a:cubicBezTo>
                    <a:pt x="9720" y="0"/>
                    <a:pt x="21600" y="4634"/>
                    <a:pt x="20880" y="4717"/>
                  </a:cubicBezTo>
                  <a:cubicBezTo>
                    <a:pt x="20160" y="4717"/>
                    <a:pt x="11880" y="6041"/>
                    <a:pt x="11880" y="6041"/>
                  </a:cubicBezTo>
                  <a:cubicBezTo>
                    <a:pt x="19440" y="7779"/>
                    <a:pt x="19440" y="7779"/>
                    <a:pt x="19440" y="7779"/>
                  </a:cubicBezTo>
                  <a:cubicBezTo>
                    <a:pt x="17280" y="21600"/>
                    <a:pt x="17280" y="21600"/>
                    <a:pt x="17280" y="21600"/>
                  </a:cubicBezTo>
                  <a:cubicBezTo>
                    <a:pt x="17280" y="21600"/>
                    <a:pt x="8640" y="12497"/>
                    <a:pt x="6120" y="8690"/>
                  </a:cubicBezTo>
                  <a:cubicBezTo>
                    <a:pt x="3600" y="4883"/>
                    <a:pt x="0" y="993"/>
                    <a:pt x="0" y="993"/>
                  </a:cubicBezTo>
                  <a:lnTo>
                    <a:pt x="9720" y="0"/>
                  </a:lnTo>
                  <a:close/>
                </a:path>
              </a:pathLst>
            </a:custGeom>
            <a:solidFill>
              <a:srgbClr val="292627">
                <a:alpha val="100000"/>
              </a:srgbClr>
            </a:solidFill>
            <a:ln w="12700">
              <a:noFill/>
            </a:ln>
          </p:spPr>
          <p:txBody>
            <a:bodyPr/>
            <a:lstStyle/>
            <a:p>
              <a:endParaRPr lang="zh-CN" altLang="en-US"/>
            </a:p>
          </p:txBody>
        </p:sp>
        <p:sp>
          <p:nvSpPr>
            <p:cNvPr id="15415" name="Freeform 35"/>
            <p:cNvSpPr/>
            <p:nvPr/>
          </p:nvSpPr>
          <p:spPr>
            <a:xfrm>
              <a:off x="2180392" y="3204633"/>
              <a:ext cx="83037" cy="115748"/>
            </a:xfrm>
            <a:custGeom>
              <a:avLst/>
              <a:gdLst/>
              <a:ahLst/>
              <a:cxnLst>
                <a:cxn ang="0">
                  <a:pos x="0" y="1445087"/>
                </a:cxn>
                <a:cxn ang="0">
                  <a:pos x="855331" y="0"/>
                </a:cxn>
                <a:cxn ang="0">
                  <a:pos x="1227179" y="1156092"/>
                </a:cxn>
                <a:cxn ang="0">
                  <a:pos x="334693" y="3323784"/>
                </a:cxn>
                <a:cxn ang="0">
                  <a:pos x="0" y="1445087"/>
                </a:cxn>
              </a:cxnLst>
              <a:rect l="0" t="0" r="0" b="0"/>
              <a:pathLst>
                <a:path w="21600" h="21600">
                  <a:moveTo>
                    <a:pt x="0" y="9391"/>
                  </a:moveTo>
                  <a:lnTo>
                    <a:pt x="15055" y="0"/>
                  </a:lnTo>
                  <a:lnTo>
                    <a:pt x="21600" y="7513"/>
                  </a:lnTo>
                  <a:lnTo>
                    <a:pt x="5891" y="21600"/>
                  </a:lnTo>
                  <a:lnTo>
                    <a:pt x="0" y="9391"/>
                  </a:lnTo>
                  <a:close/>
                </a:path>
              </a:pathLst>
            </a:custGeom>
            <a:solidFill>
              <a:srgbClr val="8D181A">
                <a:alpha val="100000"/>
              </a:srgbClr>
            </a:solidFill>
            <a:ln w="12700">
              <a:noFill/>
            </a:ln>
          </p:spPr>
          <p:txBody>
            <a:bodyPr/>
            <a:lstStyle/>
            <a:p>
              <a:endParaRPr lang="zh-CN" altLang="en-US"/>
            </a:p>
          </p:txBody>
        </p:sp>
        <p:sp>
          <p:nvSpPr>
            <p:cNvPr id="15416" name="Freeform 36"/>
            <p:cNvSpPr/>
            <p:nvPr/>
          </p:nvSpPr>
          <p:spPr>
            <a:xfrm>
              <a:off x="2218134" y="3101468"/>
              <a:ext cx="95618" cy="193750"/>
            </a:xfrm>
            <a:custGeom>
              <a:avLst/>
              <a:gdLst/>
              <a:ahLst/>
              <a:cxnLst>
                <a:cxn ang="0">
                  <a:pos x="49265" y="5871109"/>
                </a:cxn>
                <a:cxn ang="0">
                  <a:pos x="887609" y="15588981"/>
                </a:cxn>
                <a:cxn ang="0">
                  <a:pos x="1873750" y="9919901"/>
                </a:cxn>
                <a:cxn ang="0">
                  <a:pos x="0" y="0"/>
                </a:cxn>
                <a:cxn ang="0">
                  <a:pos x="49265" y="5871109"/>
                </a:cxn>
              </a:cxnLst>
              <a:rect l="0" t="0" r="0" b="0"/>
              <a:pathLst>
                <a:path w="21600" h="21600">
                  <a:moveTo>
                    <a:pt x="568" y="8135"/>
                  </a:moveTo>
                  <a:lnTo>
                    <a:pt x="10232" y="21600"/>
                  </a:lnTo>
                  <a:lnTo>
                    <a:pt x="21600" y="13745"/>
                  </a:lnTo>
                  <a:lnTo>
                    <a:pt x="0" y="0"/>
                  </a:lnTo>
                  <a:lnTo>
                    <a:pt x="568" y="8135"/>
                  </a:lnTo>
                  <a:close/>
                </a:path>
              </a:pathLst>
            </a:custGeom>
            <a:solidFill>
              <a:srgbClr val="CED2D1">
                <a:alpha val="100000"/>
              </a:srgbClr>
            </a:solidFill>
            <a:ln w="12700">
              <a:noFill/>
            </a:ln>
          </p:spPr>
          <p:txBody>
            <a:bodyPr/>
            <a:lstStyle/>
            <a:p>
              <a:endParaRPr lang="zh-CN" altLang="en-US"/>
            </a:p>
          </p:txBody>
        </p:sp>
        <p:sp>
          <p:nvSpPr>
            <p:cNvPr id="15417" name="Freeform 37"/>
            <p:cNvSpPr/>
            <p:nvPr/>
          </p:nvSpPr>
          <p:spPr>
            <a:xfrm>
              <a:off x="1035503" y="3144243"/>
              <a:ext cx="996409" cy="1514776"/>
            </a:xfrm>
            <a:custGeom>
              <a:avLst/>
              <a:gdLst/>
              <a:ahLst/>
              <a:cxnLst>
                <a:cxn ang="0">
                  <a:pos x="1997088821" y="0"/>
                </a:cxn>
                <a:cxn ang="0">
                  <a:pos x="0" y="2147483647"/>
                </a:cxn>
                <a:cxn ang="0">
                  <a:pos x="514471128" y="2147483647"/>
                </a:cxn>
                <a:cxn ang="0">
                  <a:pos x="859711106" y="2147483647"/>
                </a:cxn>
                <a:cxn ang="0">
                  <a:pos x="1590853321" y="1951402047"/>
                </a:cxn>
                <a:cxn ang="0">
                  <a:pos x="1353949953" y="2147483647"/>
                </a:cxn>
                <a:cxn ang="0">
                  <a:pos x="1130501097" y="2147483647"/>
                </a:cxn>
                <a:cxn ang="0">
                  <a:pos x="1793971094" y="2147483647"/>
                </a:cxn>
                <a:cxn ang="0">
                  <a:pos x="2044429955" y="2147483647"/>
                </a:cxn>
                <a:cxn ang="0">
                  <a:pos x="2139211072" y="1486832170"/>
                </a:cxn>
                <a:cxn ang="0">
                  <a:pos x="2118879943" y="495612336"/>
                </a:cxn>
                <a:cxn ang="0">
                  <a:pos x="1997088821" y="0"/>
                </a:cxn>
              </a:cxnLst>
              <a:rect l="0" t="0" r="0" b="0"/>
              <a:pathLst>
                <a:path w="21491" h="21600">
                  <a:moveTo>
                    <a:pt x="20038" y="0"/>
                  </a:moveTo>
                  <a:cubicBezTo>
                    <a:pt x="5502" y="898"/>
                    <a:pt x="1223" y="9251"/>
                    <a:pt x="0" y="16121"/>
                  </a:cubicBezTo>
                  <a:cubicBezTo>
                    <a:pt x="5162" y="16121"/>
                    <a:pt x="5162" y="16121"/>
                    <a:pt x="5162" y="16121"/>
                  </a:cubicBezTo>
                  <a:cubicBezTo>
                    <a:pt x="5162" y="16121"/>
                    <a:pt x="5502" y="10284"/>
                    <a:pt x="8626" y="8442"/>
                  </a:cubicBezTo>
                  <a:cubicBezTo>
                    <a:pt x="11751" y="6646"/>
                    <a:pt x="15487" y="5658"/>
                    <a:pt x="15962" y="5658"/>
                  </a:cubicBezTo>
                  <a:cubicBezTo>
                    <a:pt x="16370" y="5658"/>
                    <a:pt x="15419" y="13337"/>
                    <a:pt x="13585" y="16301"/>
                  </a:cubicBezTo>
                  <a:cubicBezTo>
                    <a:pt x="11751" y="19265"/>
                    <a:pt x="10868" y="20208"/>
                    <a:pt x="11343" y="20118"/>
                  </a:cubicBezTo>
                  <a:cubicBezTo>
                    <a:pt x="11819" y="20028"/>
                    <a:pt x="16506" y="21600"/>
                    <a:pt x="18000" y="21600"/>
                  </a:cubicBezTo>
                  <a:cubicBezTo>
                    <a:pt x="19494" y="21600"/>
                    <a:pt x="20513" y="21061"/>
                    <a:pt x="20513" y="21061"/>
                  </a:cubicBezTo>
                  <a:cubicBezTo>
                    <a:pt x="20513" y="21061"/>
                    <a:pt x="21532" y="6017"/>
                    <a:pt x="21464" y="4311"/>
                  </a:cubicBezTo>
                  <a:cubicBezTo>
                    <a:pt x="21464" y="2605"/>
                    <a:pt x="21600" y="2111"/>
                    <a:pt x="21260" y="1437"/>
                  </a:cubicBezTo>
                  <a:cubicBezTo>
                    <a:pt x="20921" y="763"/>
                    <a:pt x="20038" y="0"/>
                    <a:pt x="20038" y="0"/>
                  </a:cubicBezTo>
                  <a:close/>
                </a:path>
              </a:pathLst>
            </a:custGeom>
            <a:solidFill>
              <a:srgbClr val="252122">
                <a:alpha val="100000"/>
              </a:srgbClr>
            </a:solidFill>
            <a:ln w="12700">
              <a:noFill/>
            </a:ln>
          </p:spPr>
          <p:txBody>
            <a:bodyPr/>
            <a:lstStyle/>
            <a:p>
              <a:endParaRPr lang="zh-CN" altLang="en-US"/>
            </a:p>
          </p:txBody>
        </p:sp>
        <p:sp>
          <p:nvSpPr>
            <p:cNvPr id="15418" name="Freeform 38"/>
            <p:cNvSpPr/>
            <p:nvPr/>
          </p:nvSpPr>
          <p:spPr>
            <a:xfrm>
              <a:off x="597677" y="4591080"/>
              <a:ext cx="1177601" cy="853005"/>
            </a:xfrm>
            <a:custGeom>
              <a:avLst/>
              <a:gdLst/>
              <a:ahLst/>
              <a:cxnLst>
                <a:cxn ang="0">
                  <a:pos x="215195625" y="0"/>
                </a:cxn>
                <a:cxn ang="0">
                  <a:pos x="2147483647" y="0"/>
                </a:cxn>
                <a:cxn ang="0">
                  <a:pos x="2147483647" y="112890196"/>
                </a:cxn>
                <a:cxn ang="0">
                  <a:pos x="2147483647" y="1217402575"/>
                </a:cxn>
                <a:cxn ang="0">
                  <a:pos x="2147483647" y="1330292772"/>
                </a:cxn>
                <a:cxn ang="0">
                  <a:pos x="215195625" y="1330292772"/>
                </a:cxn>
                <a:cxn ang="0">
                  <a:pos x="0" y="1217402575"/>
                </a:cxn>
                <a:cxn ang="0">
                  <a:pos x="0" y="112890196"/>
                </a:cxn>
                <a:cxn ang="0">
                  <a:pos x="215195625" y="0"/>
                </a:cxn>
              </a:cxnLst>
              <a:rect l="0" t="0" r="0" b="0"/>
              <a:pathLst>
                <a:path w="21600" h="21600">
                  <a:moveTo>
                    <a:pt x="1328" y="0"/>
                  </a:moveTo>
                  <a:cubicBezTo>
                    <a:pt x="20214" y="0"/>
                    <a:pt x="20214" y="0"/>
                    <a:pt x="20214" y="0"/>
                  </a:cubicBezTo>
                  <a:cubicBezTo>
                    <a:pt x="20965" y="0"/>
                    <a:pt x="21600" y="797"/>
                    <a:pt x="21600" y="1833"/>
                  </a:cubicBezTo>
                  <a:cubicBezTo>
                    <a:pt x="21600" y="19767"/>
                    <a:pt x="21600" y="19767"/>
                    <a:pt x="21600" y="19767"/>
                  </a:cubicBezTo>
                  <a:cubicBezTo>
                    <a:pt x="21600" y="20803"/>
                    <a:pt x="20965" y="21600"/>
                    <a:pt x="20214" y="21600"/>
                  </a:cubicBezTo>
                  <a:cubicBezTo>
                    <a:pt x="1328" y="21600"/>
                    <a:pt x="1328" y="21600"/>
                    <a:pt x="1328" y="21600"/>
                  </a:cubicBezTo>
                  <a:cubicBezTo>
                    <a:pt x="635" y="21600"/>
                    <a:pt x="0" y="20803"/>
                    <a:pt x="0" y="19767"/>
                  </a:cubicBezTo>
                  <a:cubicBezTo>
                    <a:pt x="0" y="1833"/>
                    <a:pt x="0" y="1833"/>
                    <a:pt x="0" y="1833"/>
                  </a:cubicBezTo>
                  <a:cubicBezTo>
                    <a:pt x="0" y="797"/>
                    <a:pt x="635" y="0"/>
                    <a:pt x="1328" y="0"/>
                  </a:cubicBezTo>
                  <a:close/>
                </a:path>
              </a:pathLst>
            </a:custGeom>
            <a:solidFill>
              <a:srgbClr val="404041">
                <a:alpha val="100000"/>
              </a:srgbClr>
            </a:solidFill>
            <a:ln w="12700">
              <a:noFill/>
            </a:ln>
          </p:spPr>
          <p:txBody>
            <a:bodyPr/>
            <a:lstStyle/>
            <a:p>
              <a:endParaRPr lang="zh-CN" altLang="en-US"/>
            </a:p>
          </p:txBody>
        </p:sp>
        <p:sp>
          <p:nvSpPr>
            <p:cNvPr id="15419" name="Freeform 39"/>
            <p:cNvSpPr/>
            <p:nvPr/>
          </p:nvSpPr>
          <p:spPr>
            <a:xfrm>
              <a:off x="1128604" y="5011291"/>
              <a:ext cx="100651" cy="133361"/>
            </a:xfrm>
            <a:custGeom>
              <a:avLst/>
              <a:gdLst/>
              <a:ahLst/>
              <a:cxnLst>
                <a:cxn ang="0">
                  <a:pos x="273179" y="0"/>
                </a:cxn>
                <a:cxn ang="0">
                  <a:pos x="1912304" y="0"/>
                </a:cxn>
                <a:cxn ang="0">
                  <a:pos x="2185478" y="363168"/>
                </a:cxn>
                <a:cxn ang="0">
                  <a:pos x="2185478" y="4599571"/>
                </a:cxn>
                <a:cxn ang="0">
                  <a:pos x="1912304" y="5083690"/>
                </a:cxn>
                <a:cxn ang="0">
                  <a:pos x="273179" y="5083690"/>
                </a:cxn>
                <a:cxn ang="0">
                  <a:pos x="0" y="4599571"/>
                </a:cxn>
                <a:cxn ang="0">
                  <a:pos x="0" y="363168"/>
                </a:cxn>
                <a:cxn ang="0">
                  <a:pos x="273179" y="0"/>
                </a:cxn>
              </a:cxnLst>
              <a:rect l="0" t="0" r="0" b="0"/>
              <a:pathLst>
                <a:path w="21600" h="21600">
                  <a:moveTo>
                    <a:pt x="2700" y="0"/>
                  </a:moveTo>
                  <a:cubicBezTo>
                    <a:pt x="18900" y="0"/>
                    <a:pt x="18900" y="0"/>
                    <a:pt x="18900" y="0"/>
                  </a:cubicBezTo>
                  <a:cubicBezTo>
                    <a:pt x="20250" y="0"/>
                    <a:pt x="21600" y="514"/>
                    <a:pt x="21600" y="1543"/>
                  </a:cubicBezTo>
                  <a:cubicBezTo>
                    <a:pt x="21600" y="19543"/>
                    <a:pt x="21600" y="19543"/>
                    <a:pt x="21600" y="19543"/>
                  </a:cubicBezTo>
                  <a:cubicBezTo>
                    <a:pt x="21600" y="20571"/>
                    <a:pt x="20250" y="21600"/>
                    <a:pt x="18900" y="21600"/>
                  </a:cubicBezTo>
                  <a:cubicBezTo>
                    <a:pt x="2700" y="21600"/>
                    <a:pt x="2700" y="21600"/>
                    <a:pt x="2700" y="21600"/>
                  </a:cubicBezTo>
                  <a:cubicBezTo>
                    <a:pt x="1350" y="21600"/>
                    <a:pt x="0" y="20571"/>
                    <a:pt x="0" y="19543"/>
                  </a:cubicBezTo>
                  <a:cubicBezTo>
                    <a:pt x="0" y="1543"/>
                    <a:pt x="0" y="1543"/>
                    <a:pt x="0" y="1543"/>
                  </a:cubicBezTo>
                  <a:cubicBezTo>
                    <a:pt x="0" y="514"/>
                    <a:pt x="1350" y="0"/>
                    <a:pt x="2700" y="0"/>
                  </a:cubicBezTo>
                  <a:close/>
                </a:path>
              </a:pathLst>
            </a:custGeom>
            <a:solidFill>
              <a:srgbClr val="FFFFFF">
                <a:alpha val="100000"/>
              </a:srgbClr>
            </a:solidFill>
            <a:ln w="12700">
              <a:noFill/>
            </a:ln>
          </p:spPr>
          <p:txBody>
            <a:bodyPr/>
            <a:lstStyle/>
            <a:p>
              <a:endParaRPr lang="zh-CN" altLang="en-US"/>
            </a:p>
          </p:txBody>
        </p:sp>
        <p:sp>
          <p:nvSpPr>
            <p:cNvPr id="15420" name="Freeform 40"/>
            <p:cNvSpPr/>
            <p:nvPr/>
          </p:nvSpPr>
          <p:spPr>
            <a:xfrm>
              <a:off x="580983" y="4419976"/>
              <a:ext cx="1216364" cy="626543"/>
            </a:xfrm>
            <a:custGeom>
              <a:avLst/>
              <a:gdLst/>
              <a:ahLst/>
              <a:cxnLst>
                <a:cxn ang="0">
                  <a:pos x="112652859" y="140405966"/>
                </a:cxn>
                <a:cxn ang="0">
                  <a:pos x="1197365326" y="143042029"/>
                </a:cxn>
                <a:cxn ang="0">
                  <a:pos x="1197365326" y="26480028"/>
                </a:cxn>
                <a:cxn ang="0">
                  <a:pos x="1288657809" y="0"/>
                </a:cxn>
                <a:cxn ang="0">
                  <a:pos x="2147483647" y="0"/>
                </a:cxn>
                <a:cxn ang="0">
                  <a:pos x="2147483647" y="26480028"/>
                </a:cxn>
                <a:cxn ang="0">
                  <a:pos x="2147483647" y="143042029"/>
                </a:cxn>
                <a:cxn ang="0">
                  <a:pos x="2147483647" y="143042029"/>
                </a:cxn>
                <a:cxn ang="0">
                  <a:pos x="2147483647" y="201323001"/>
                </a:cxn>
                <a:cxn ang="0">
                  <a:pos x="2147483647" y="498022787"/>
                </a:cxn>
                <a:cxn ang="0">
                  <a:pos x="1937550419" y="527163273"/>
                </a:cxn>
                <a:cxn ang="0">
                  <a:pos x="1623143840" y="498022787"/>
                </a:cxn>
                <a:cxn ang="0">
                  <a:pos x="1094223" y="203982618"/>
                </a:cxn>
                <a:cxn ang="0">
                  <a:pos x="1094223" y="201323001"/>
                </a:cxn>
                <a:cxn ang="0">
                  <a:pos x="112652859" y="140405966"/>
                </a:cxn>
                <a:cxn ang="0">
                  <a:pos x="1389988459" y="143042029"/>
                </a:cxn>
                <a:cxn ang="0">
                  <a:pos x="2147483647" y="143042029"/>
                </a:cxn>
                <a:cxn ang="0">
                  <a:pos x="2147483647" y="68873174"/>
                </a:cxn>
                <a:cxn ang="0">
                  <a:pos x="2147483647" y="50324862"/>
                </a:cxn>
                <a:cxn ang="0">
                  <a:pos x="1450790037" y="50324862"/>
                </a:cxn>
                <a:cxn ang="0">
                  <a:pos x="1389988459" y="68873174"/>
                </a:cxn>
                <a:cxn ang="0">
                  <a:pos x="1389988459" y="143042029"/>
                </a:cxn>
              </a:cxnLst>
              <a:rect l="0" t="0" r="0" b="0"/>
              <a:pathLst>
                <a:path w="21441" h="21600">
                  <a:moveTo>
                    <a:pt x="617" y="5753"/>
                  </a:moveTo>
                  <a:cubicBezTo>
                    <a:pt x="6558" y="5861"/>
                    <a:pt x="6558" y="5861"/>
                    <a:pt x="6558" y="5861"/>
                  </a:cubicBezTo>
                  <a:cubicBezTo>
                    <a:pt x="6558" y="1085"/>
                    <a:pt x="6558" y="1085"/>
                    <a:pt x="6558" y="1085"/>
                  </a:cubicBezTo>
                  <a:cubicBezTo>
                    <a:pt x="6558" y="434"/>
                    <a:pt x="6780" y="0"/>
                    <a:pt x="7058" y="0"/>
                  </a:cubicBezTo>
                  <a:cubicBezTo>
                    <a:pt x="14221" y="0"/>
                    <a:pt x="14221" y="0"/>
                    <a:pt x="14221" y="0"/>
                  </a:cubicBezTo>
                  <a:cubicBezTo>
                    <a:pt x="14499" y="0"/>
                    <a:pt x="14721" y="434"/>
                    <a:pt x="14721" y="1085"/>
                  </a:cubicBezTo>
                  <a:cubicBezTo>
                    <a:pt x="14721" y="5861"/>
                    <a:pt x="14721" y="5861"/>
                    <a:pt x="14721" y="5861"/>
                  </a:cubicBezTo>
                  <a:cubicBezTo>
                    <a:pt x="20773" y="5861"/>
                    <a:pt x="20773" y="5861"/>
                    <a:pt x="20773" y="5861"/>
                  </a:cubicBezTo>
                  <a:cubicBezTo>
                    <a:pt x="21495" y="5861"/>
                    <a:pt x="21439" y="6947"/>
                    <a:pt x="21439" y="8249"/>
                  </a:cubicBezTo>
                  <a:cubicBezTo>
                    <a:pt x="18330" y="12699"/>
                    <a:pt x="12999" y="19538"/>
                    <a:pt x="12333" y="20406"/>
                  </a:cubicBezTo>
                  <a:cubicBezTo>
                    <a:pt x="11722" y="21274"/>
                    <a:pt x="11167" y="21491"/>
                    <a:pt x="10612" y="21600"/>
                  </a:cubicBezTo>
                  <a:cubicBezTo>
                    <a:pt x="10001" y="21491"/>
                    <a:pt x="9501" y="21274"/>
                    <a:pt x="8890" y="20406"/>
                  </a:cubicBezTo>
                  <a:cubicBezTo>
                    <a:pt x="8224" y="19538"/>
                    <a:pt x="3116" y="12699"/>
                    <a:pt x="6" y="8358"/>
                  </a:cubicBezTo>
                  <a:cubicBezTo>
                    <a:pt x="6" y="8249"/>
                    <a:pt x="6" y="8249"/>
                    <a:pt x="6" y="8249"/>
                  </a:cubicBezTo>
                  <a:cubicBezTo>
                    <a:pt x="6" y="6838"/>
                    <a:pt x="-105" y="5753"/>
                    <a:pt x="617" y="5753"/>
                  </a:cubicBezTo>
                  <a:close/>
                  <a:moveTo>
                    <a:pt x="7613" y="5861"/>
                  </a:moveTo>
                  <a:cubicBezTo>
                    <a:pt x="13721" y="5861"/>
                    <a:pt x="13721" y="5861"/>
                    <a:pt x="13721" y="5861"/>
                  </a:cubicBezTo>
                  <a:cubicBezTo>
                    <a:pt x="13721" y="2822"/>
                    <a:pt x="13721" y="2822"/>
                    <a:pt x="13721" y="2822"/>
                  </a:cubicBezTo>
                  <a:cubicBezTo>
                    <a:pt x="13721" y="2388"/>
                    <a:pt x="13555" y="2062"/>
                    <a:pt x="13388" y="2062"/>
                  </a:cubicBezTo>
                  <a:cubicBezTo>
                    <a:pt x="7946" y="2062"/>
                    <a:pt x="7946" y="2062"/>
                    <a:pt x="7946" y="2062"/>
                  </a:cubicBezTo>
                  <a:cubicBezTo>
                    <a:pt x="7780" y="2062"/>
                    <a:pt x="7613" y="2388"/>
                    <a:pt x="7613" y="2822"/>
                  </a:cubicBezTo>
                  <a:lnTo>
                    <a:pt x="7613" y="5861"/>
                  </a:lnTo>
                  <a:close/>
                </a:path>
              </a:pathLst>
            </a:custGeom>
            <a:solidFill>
              <a:srgbClr val="373737">
                <a:alpha val="100000"/>
              </a:srgbClr>
            </a:solidFill>
            <a:ln w="12700">
              <a:noFill/>
            </a:ln>
          </p:spPr>
          <p:txBody>
            <a:bodyPr/>
            <a:lstStyle/>
            <a:p>
              <a:endParaRPr lang="zh-CN" altLang="en-US"/>
            </a:p>
          </p:txBody>
        </p:sp>
        <p:pic>
          <p:nvPicPr>
            <p:cNvPr id="15421" name="Picture 41" descr="Picture 41"/>
            <p:cNvPicPr>
              <a:picLocks noChangeAspect="1"/>
            </p:cNvPicPr>
            <p:nvPr/>
          </p:nvPicPr>
          <p:blipFill>
            <a:blip r:embed="rId7"/>
            <a:stretch>
              <a:fillRect/>
            </a:stretch>
          </p:blipFill>
          <p:spPr>
            <a:xfrm>
              <a:off x="970081" y="4281582"/>
              <a:ext cx="397566" cy="312015"/>
            </a:xfrm>
            <a:prstGeom prst="rect">
              <a:avLst/>
            </a:prstGeom>
            <a:noFill/>
            <a:ln w="12700">
              <a:noFill/>
            </a:ln>
          </p:spPr>
        </p:pic>
        <p:sp>
          <p:nvSpPr>
            <p:cNvPr id="15422" name="Freeform 42"/>
            <p:cNvSpPr/>
            <p:nvPr/>
          </p:nvSpPr>
          <p:spPr>
            <a:xfrm>
              <a:off x="1047394" y="4274034"/>
              <a:ext cx="207023" cy="40408"/>
            </a:xfrm>
            <a:custGeom>
              <a:avLst/>
              <a:gdLst/>
              <a:ahLst/>
              <a:cxnLst>
                <a:cxn ang="0">
                  <a:pos x="19354499" y="0"/>
                </a:cxn>
                <a:cxn ang="0">
                  <a:pos x="19354499" y="141959"/>
                </a:cxn>
                <a:cxn ang="0">
                  <a:pos x="120224" y="154859"/>
                </a:cxn>
                <a:cxn ang="0">
                  <a:pos x="412199" y="0"/>
                </a:cxn>
                <a:cxn ang="0">
                  <a:pos x="19354499" y="0"/>
                </a:cxn>
              </a:cxnLst>
              <a:rect l="0" t="0" r="0" b="0"/>
              <a:pathLst>
                <a:path w="21411" h="20404">
                  <a:moveTo>
                    <a:pt x="21411" y="0"/>
                  </a:moveTo>
                  <a:cubicBezTo>
                    <a:pt x="21411" y="11631"/>
                    <a:pt x="21411" y="18277"/>
                    <a:pt x="21411" y="18277"/>
                  </a:cubicBezTo>
                  <a:cubicBezTo>
                    <a:pt x="21411" y="18277"/>
                    <a:pt x="133" y="21600"/>
                    <a:pt x="133" y="19938"/>
                  </a:cubicBezTo>
                  <a:cubicBezTo>
                    <a:pt x="-189" y="16615"/>
                    <a:pt x="133" y="0"/>
                    <a:pt x="456" y="0"/>
                  </a:cubicBezTo>
                  <a:lnTo>
                    <a:pt x="21411" y="0"/>
                  </a:lnTo>
                  <a:close/>
                </a:path>
              </a:pathLst>
            </a:custGeom>
            <a:solidFill>
              <a:srgbClr val="FFFFFF">
                <a:alpha val="100000"/>
              </a:srgbClr>
            </a:solidFill>
            <a:ln w="12700">
              <a:noFill/>
            </a:ln>
          </p:spPr>
          <p:txBody>
            <a:bodyPr/>
            <a:lstStyle/>
            <a:p>
              <a:endParaRPr lang="zh-CN" altLang="en-US"/>
            </a:p>
          </p:txBody>
        </p:sp>
        <p:sp>
          <p:nvSpPr>
            <p:cNvPr id="15423" name="Freeform 43"/>
            <p:cNvSpPr/>
            <p:nvPr/>
          </p:nvSpPr>
          <p:spPr>
            <a:xfrm>
              <a:off x="1138669" y="5059100"/>
              <a:ext cx="78005" cy="62907"/>
            </a:xfrm>
            <a:custGeom>
              <a:avLst/>
              <a:gdLst/>
              <a:ahLst/>
              <a:cxnLst>
                <a:cxn ang="0">
                  <a:pos x="203467" y="0"/>
                </a:cxn>
                <a:cxn ang="0">
                  <a:pos x="854552" y="0"/>
                </a:cxn>
                <a:cxn ang="0">
                  <a:pos x="1017326" y="106709"/>
                </a:cxn>
                <a:cxn ang="0">
                  <a:pos x="1017326" y="426856"/>
                </a:cxn>
                <a:cxn ang="0">
                  <a:pos x="854552" y="533568"/>
                </a:cxn>
                <a:cxn ang="0">
                  <a:pos x="203467" y="533568"/>
                </a:cxn>
                <a:cxn ang="0">
                  <a:pos x="0" y="426856"/>
                </a:cxn>
                <a:cxn ang="0">
                  <a:pos x="0" y="106709"/>
                </a:cxn>
                <a:cxn ang="0">
                  <a:pos x="203467" y="0"/>
                </a:cxn>
              </a:cxnLst>
              <a:rect l="0" t="0" r="0" b="0"/>
              <a:pathLst>
                <a:path w="21600" h="21600">
                  <a:moveTo>
                    <a:pt x="4320" y="0"/>
                  </a:moveTo>
                  <a:cubicBezTo>
                    <a:pt x="18144" y="0"/>
                    <a:pt x="18144" y="0"/>
                    <a:pt x="18144" y="0"/>
                  </a:cubicBezTo>
                  <a:cubicBezTo>
                    <a:pt x="19872" y="0"/>
                    <a:pt x="21600" y="2160"/>
                    <a:pt x="21600" y="4320"/>
                  </a:cubicBezTo>
                  <a:cubicBezTo>
                    <a:pt x="21600" y="17280"/>
                    <a:pt x="21600" y="17280"/>
                    <a:pt x="21600" y="17280"/>
                  </a:cubicBezTo>
                  <a:cubicBezTo>
                    <a:pt x="21600" y="19440"/>
                    <a:pt x="19872" y="21600"/>
                    <a:pt x="18144" y="21600"/>
                  </a:cubicBezTo>
                  <a:cubicBezTo>
                    <a:pt x="4320" y="21600"/>
                    <a:pt x="4320" y="21600"/>
                    <a:pt x="4320" y="21600"/>
                  </a:cubicBezTo>
                  <a:cubicBezTo>
                    <a:pt x="1728" y="21600"/>
                    <a:pt x="0" y="19440"/>
                    <a:pt x="0" y="17280"/>
                  </a:cubicBezTo>
                  <a:cubicBezTo>
                    <a:pt x="0" y="4320"/>
                    <a:pt x="0" y="4320"/>
                    <a:pt x="0" y="4320"/>
                  </a:cubicBezTo>
                  <a:cubicBezTo>
                    <a:pt x="0" y="2160"/>
                    <a:pt x="1728" y="0"/>
                    <a:pt x="4320" y="0"/>
                  </a:cubicBezTo>
                  <a:close/>
                </a:path>
              </a:pathLst>
            </a:custGeom>
            <a:solidFill>
              <a:srgbClr val="D0D2D3">
                <a:alpha val="100000"/>
              </a:srgbClr>
            </a:solidFill>
            <a:ln w="12700">
              <a:noFill/>
            </a:ln>
          </p:spPr>
          <p:txBody>
            <a:bodyPr/>
            <a:lstStyle/>
            <a:p>
              <a:endParaRPr lang="zh-CN" altLang="en-US"/>
            </a:p>
          </p:txBody>
        </p:sp>
        <p:pic>
          <p:nvPicPr>
            <p:cNvPr id="15424" name="Picture 44" descr="Picture 44"/>
            <p:cNvPicPr>
              <a:picLocks noChangeAspect="1"/>
            </p:cNvPicPr>
            <p:nvPr/>
          </p:nvPicPr>
          <p:blipFill>
            <a:blip r:embed="rId8"/>
            <a:stretch>
              <a:fillRect/>
            </a:stretch>
          </p:blipFill>
          <p:spPr>
            <a:xfrm>
              <a:off x="3043460" y="2568026"/>
              <a:ext cx="339694" cy="397566"/>
            </a:xfrm>
            <a:prstGeom prst="rect">
              <a:avLst/>
            </a:prstGeom>
            <a:noFill/>
            <a:ln w="12700">
              <a:noFill/>
            </a:ln>
          </p:spPr>
        </p:pic>
        <p:sp>
          <p:nvSpPr>
            <p:cNvPr id="15425" name="Freeform 45"/>
            <p:cNvSpPr/>
            <p:nvPr/>
          </p:nvSpPr>
          <p:spPr>
            <a:xfrm>
              <a:off x="1809730" y="3181987"/>
              <a:ext cx="221957" cy="832875"/>
            </a:xfrm>
            <a:custGeom>
              <a:avLst/>
              <a:gdLst/>
              <a:ahLst/>
              <a:cxnLst>
                <a:cxn ang="0">
                  <a:pos x="17429357" y="37550594"/>
                </a:cxn>
                <a:cxn ang="0">
                  <a:pos x="94920" y="314280986"/>
                </a:cxn>
                <a:cxn ang="0">
                  <a:pos x="16274541" y="412772464"/>
                </a:cxn>
                <a:cxn ang="0">
                  <a:pos x="5873062" y="548816041"/>
                </a:cxn>
                <a:cxn ang="0">
                  <a:pos x="24748615" y="1238317393"/>
                </a:cxn>
                <a:cxn ang="0">
                  <a:pos x="27060947" y="145388087"/>
                </a:cxn>
                <a:cxn ang="0">
                  <a:pos x="20511578" y="0"/>
                </a:cxn>
                <a:cxn ang="0">
                  <a:pos x="17429357" y="37550594"/>
                </a:cxn>
              </a:cxnLst>
              <a:rect l="0" t="0" r="0" b="0"/>
              <a:pathLst>
                <a:path w="20056" h="21600">
                  <a:moveTo>
                    <a:pt x="12859" y="655"/>
                  </a:moveTo>
                  <a:cubicBezTo>
                    <a:pt x="12007" y="982"/>
                    <a:pt x="-1067" y="5564"/>
                    <a:pt x="70" y="5482"/>
                  </a:cubicBezTo>
                  <a:cubicBezTo>
                    <a:pt x="1207" y="5482"/>
                    <a:pt x="12007" y="7200"/>
                    <a:pt x="12007" y="7200"/>
                  </a:cubicBezTo>
                  <a:cubicBezTo>
                    <a:pt x="4333" y="9573"/>
                    <a:pt x="4333" y="9573"/>
                    <a:pt x="4333" y="9573"/>
                  </a:cubicBezTo>
                  <a:cubicBezTo>
                    <a:pt x="18259" y="21600"/>
                    <a:pt x="18259" y="21600"/>
                    <a:pt x="18259" y="21600"/>
                  </a:cubicBezTo>
                  <a:cubicBezTo>
                    <a:pt x="18259" y="21600"/>
                    <a:pt x="20533" y="3927"/>
                    <a:pt x="19965" y="2536"/>
                  </a:cubicBezTo>
                  <a:cubicBezTo>
                    <a:pt x="19112" y="1145"/>
                    <a:pt x="15133" y="0"/>
                    <a:pt x="15133" y="0"/>
                  </a:cubicBezTo>
                  <a:lnTo>
                    <a:pt x="12859" y="655"/>
                  </a:lnTo>
                  <a:close/>
                </a:path>
              </a:pathLst>
            </a:custGeom>
            <a:solidFill>
              <a:srgbClr val="292627">
                <a:alpha val="100000"/>
              </a:srgbClr>
            </a:solidFill>
            <a:ln w="12700">
              <a:noFill/>
            </a:ln>
          </p:spPr>
          <p:txBody>
            <a:bodyPr/>
            <a:lstStyle/>
            <a:p>
              <a:endParaRPr lang="zh-CN" altLang="en-US"/>
            </a:p>
          </p:txBody>
        </p:sp>
        <p:sp>
          <p:nvSpPr>
            <p:cNvPr id="15426" name="Freeform 46"/>
            <p:cNvSpPr/>
            <p:nvPr/>
          </p:nvSpPr>
          <p:spPr>
            <a:xfrm>
              <a:off x="1866419" y="3056888"/>
              <a:ext cx="223389" cy="248395"/>
            </a:xfrm>
            <a:custGeom>
              <a:avLst/>
              <a:gdLst/>
              <a:ahLst/>
              <a:cxnLst>
                <a:cxn ang="0">
                  <a:pos x="24555051" y="16951673"/>
                </a:cxn>
                <a:cxn ang="0">
                  <a:pos x="10725723" y="35069394"/>
                </a:cxn>
                <a:cxn ang="0">
                  <a:pos x="8020" y="14301231"/>
                </a:cxn>
                <a:cxn ang="0">
                  <a:pos x="8997113" y="159398"/>
                </a:cxn>
                <a:cxn ang="0">
                  <a:pos x="24555051" y="16951673"/>
                </a:cxn>
              </a:cxnLst>
              <a:rect l="0" t="0" r="0" b="0"/>
              <a:pathLst>
                <a:path w="21307" h="20905">
                  <a:moveTo>
                    <a:pt x="21307" y="10105"/>
                  </a:moveTo>
                  <a:cubicBezTo>
                    <a:pt x="20107" y="11159"/>
                    <a:pt x="9307" y="20905"/>
                    <a:pt x="9307" y="20905"/>
                  </a:cubicBezTo>
                  <a:cubicBezTo>
                    <a:pt x="9307" y="20905"/>
                    <a:pt x="-293" y="8788"/>
                    <a:pt x="7" y="8525"/>
                  </a:cubicBezTo>
                  <a:cubicBezTo>
                    <a:pt x="3607" y="4573"/>
                    <a:pt x="3607" y="4046"/>
                    <a:pt x="7807" y="95"/>
                  </a:cubicBezTo>
                  <a:cubicBezTo>
                    <a:pt x="8707" y="-695"/>
                    <a:pt x="9307" y="3520"/>
                    <a:pt x="21307" y="10105"/>
                  </a:cubicBezTo>
                  <a:close/>
                </a:path>
              </a:pathLst>
            </a:custGeom>
            <a:solidFill>
              <a:srgbClr val="CED2D1">
                <a:alpha val="100000"/>
              </a:srgbClr>
            </a:solidFill>
            <a:ln w="12700">
              <a:noFill/>
            </a:ln>
          </p:spPr>
          <p:txBody>
            <a:bodyPr/>
            <a:lstStyle/>
            <a:p>
              <a:endParaRPr lang="zh-CN" altLang="en-US"/>
            </a:p>
          </p:txBody>
        </p:sp>
        <p:sp>
          <p:nvSpPr>
            <p:cNvPr id="15427" name="Freeform 47"/>
            <p:cNvSpPr/>
            <p:nvPr/>
          </p:nvSpPr>
          <p:spPr>
            <a:xfrm>
              <a:off x="2227099" y="2661429"/>
              <a:ext cx="327585" cy="265280"/>
            </a:xfrm>
            <a:custGeom>
              <a:avLst/>
              <a:gdLst/>
              <a:ahLst/>
              <a:cxnLst>
                <a:cxn ang="0">
                  <a:pos x="93476962" y="4684436"/>
                </a:cxn>
                <a:cxn ang="0">
                  <a:pos x="88093220" y="38640948"/>
                </a:cxn>
                <a:cxn ang="0">
                  <a:pos x="86295311" y="51190952"/>
                </a:cxn>
                <a:cxn ang="0">
                  <a:pos x="10907298" y="50451501"/>
                </a:cxn>
                <a:cxn ang="0">
                  <a:pos x="17187849" y="2470081"/>
                </a:cxn>
                <a:cxn ang="0">
                  <a:pos x="93476962" y="4684436"/>
                </a:cxn>
              </a:cxnLst>
              <a:rect l="0" t="0" r="0" b="0"/>
              <a:pathLst>
                <a:path w="19393" h="17383">
                  <a:moveTo>
                    <a:pt x="19394" y="1318"/>
                  </a:moveTo>
                  <a:cubicBezTo>
                    <a:pt x="19022" y="2357"/>
                    <a:pt x="17718" y="8172"/>
                    <a:pt x="18277" y="10872"/>
                  </a:cubicBezTo>
                  <a:cubicBezTo>
                    <a:pt x="18835" y="13572"/>
                    <a:pt x="20325" y="12741"/>
                    <a:pt x="17904" y="14403"/>
                  </a:cubicBezTo>
                  <a:cubicBezTo>
                    <a:pt x="15484" y="15857"/>
                    <a:pt x="5801" y="20426"/>
                    <a:pt x="2263" y="14195"/>
                  </a:cubicBezTo>
                  <a:cubicBezTo>
                    <a:pt x="-1275" y="7757"/>
                    <a:pt x="-530" y="2357"/>
                    <a:pt x="3566" y="695"/>
                  </a:cubicBezTo>
                  <a:cubicBezTo>
                    <a:pt x="7663" y="-1174"/>
                    <a:pt x="19394" y="1318"/>
                    <a:pt x="19394" y="1318"/>
                  </a:cubicBezTo>
                  <a:close/>
                </a:path>
              </a:pathLst>
            </a:custGeom>
            <a:solidFill>
              <a:srgbClr val="7A1214">
                <a:alpha val="100000"/>
              </a:srgbClr>
            </a:solidFill>
            <a:ln w="12700">
              <a:noFill/>
            </a:ln>
          </p:spPr>
          <p:txBody>
            <a:bodyPr/>
            <a:lstStyle/>
            <a:p>
              <a:endParaRPr lang="zh-CN" altLang="en-US"/>
            </a:p>
          </p:txBody>
        </p:sp>
        <p:sp>
          <p:nvSpPr>
            <p:cNvPr id="15428" name="Freeform 48"/>
            <p:cNvSpPr/>
            <p:nvPr/>
          </p:nvSpPr>
          <p:spPr>
            <a:xfrm>
              <a:off x="2249371" y="2618350"/>
              <a:ext cx="364820" cy="190989"/>
            </a:xfrm>
            <a:custGeom>
              <a:avLst/>
              <a:gdLst/>
              <a:ahLst/>
              <a:cxnLst>
                <a:cxn ang="0">
                  <a:pos x="114315636" y="0"/>
                </a:cxn>
                <a:cxn ang="0">
                  <a:pos x="115340071" y="13224313"/>
                </a:cxn>
                <a:cxn ang="0">
                  <a:pos x="11763188" y="19657778"/>
                </a:cxn>
                <a:cxn ang="0">
                  <a:pos x="7659541" y="5361219"/>
                </a:cxn>
                <a:cxn ang="0">
                  <a:pos x="114315636" y="0"/>
                </a:cxn>
              </a:cxnLst>
              <a:rect l="0" t="0" r="0" b="0"/>
              <a:pathLst>
                <a:path w="20204" h="18016">
                  <a:moveTo>
                    <a:pt x="19417" y="0"/>
                  </a:moveTo>
                  <a:cubicBezTo>
                    <a:pt x="19591" y="900"/>
                    <a:pt x="20985" y="9900"/>
                    <a:pt x="19591" y="11100"/>
                  </a:cubicBezTo>
                  <a:cubicBezTo>
                    <a:pt x="18024" y="12300"/>
                    <a:pt x="4437" y="21600"/>
                    <a:pt x="1998" y="16500"/>
                  </a:cubicBezTo>
                  <a:cubicBezTo>
                    <a:pt x="-441" y="11100"/>
                    <a:pt x="-615" y="4800"/>
                    <a:pt x="1301" y="4500"/>
                  </a:cubicBezTo>
                  <a:cubicBezTo>
                    <a:pt x="3217" y="4200"/>
                    <a:pt x="19417" y="0"/>
                    <a:pt x="19417" y="0"/>
                  </a:cubicBezTo>
                  <a:close/>
                </a:path>
              </a:pathLst>
            </a:custGeom>
            <a:solidFill>
              <a:srgbClr val="FFFFFF">
                <a:alpha val="100000"/>
              </a:srgbClr>
            </a:solidFill>
            <a:ln w="12700">
              <a:noFill/>
            </a:ln>
          </p:spPr>
          <p:txBody>
            <a:bodyPr/>
            <a:lstStyle/>
            <a:p>
              <a:endParaRPr lang="zh-CN" altLang="en-US"/>
            </a:p>
          </p:txBody>
        </p:sp>
        <p:pic>
          <p:nvPicPr>
            <p:cNvPr id="15429" name="Picture 49" descr="Picture 49"/>
            <p:cNvPicPr>
              <a:picLocks noChangeAspect="1"/>
            </p:cNvPicPr>
            <p:nvPr/>
          </p:nvPicPr>
          <p:blipFill>
            <a:blip r:embed="rId9"/>
            <a:stretch>
              <a:fillRect/>
            </a:stretch>
          </p:blipFill>
          <p:spPr>
            <a:xfrm>
              <a:off x="1445650" y="1886126"/>
              <a:ext cx="1331092" cy="1255602"/>
            </a:xfrm>
            <a:prstGeom prst="rect">
              <a:avLst/>
            </a:prstGeom>
            <a:noFill/>
            <a:ln w="12700">
              <a:noFill/>
            </a:ln>
          </p:spPr>
        </p:pic>
        <p:pic>
          <p:nvPicPr>
            <p:cNvPr id="15430" name="Picture 50" descr="Picture 50"/>
            <p:cNvPicPr>
              <a:picLocks noChangeAspect="1"/>
            </p:cNvPicPr>
            <p:nvPr/>
          </p:nvPicPr>
          <p:blipFill>
            <a:blip r:embed="rId10"/>
            <a:stretch>
              <a:fillRect/>
            </a:stretch>
          </p:blipFill>
          <p:spPr>
            <a:xfrm>
              <a:off x="2535180" y="2417051"/>
              <a:ext cx="226463" cy="188718"/>
            </a:xfrm>
            <a:prstGeom prst="rect">
              <a:avLst/>
            </a:prstGeom>
            <a:noFill/>
            <a:ln w="12700">
              <a:noFill/>
            </a:ln>
          </p:spPr>
        </p:pic>
        <p:pic>
          <p:nvPicPr>
            <p:cNvPr id="15431" name="Picture 51" descr="Picture 51"/>
            <p:cNvPicPr>
              <a:picLocks noChangeAspect="1"/>
            </p:cNvPicPr>
            <p:nvPr/>
          </p:nvPicPr>
          <p:blipFill>
            <a:blip r:embed="rId11"/>
            <a:stretch>
              <a:fillRect/>
            </a:stretch>
          </p:blipFill>
          <p:spPr>
            <a:xfrm>
              <a:off x="1732501" y="2724032"/>
              <a:ext cx="850490" cy="405115"/>
            </a:xfrm>
            <a:prstGeom prst="rect">
              <a:avLst/>
            </a:prstGeom>
            <a:noFill/>
            <a:ln w="12700">
              <a:noFill/>
            </a:ln>
          </p:spPr>
        </p:pic>
        <p:sp>
          <p:nvSpPr>
            <p:cNvPr id="15432" name="Oval 52"/>
            <p:cNvSpPr/>
            <p:nvPr/>
          </p:nvSpPr>
          <p:spPr>
            <a:xfrm>
              <a:off x="2316268" y="2276142"/>
              <a:ext cx="198785" cy="191237"/>
            </a:xfrm>
            <a:prstGeom prst="ellipse">
              <a:avLst/>
            </a:prstGeom>
            <a:solidFill>
              <a:srgbClr val="FFFFFF"/>
            </a:solidFill>
            <a:ln w="12700">
              <a:noFill/>
            </a:ln>
          </p:spPr>
          <p:txBody>
            <a:bodyPr lIns="91439" tIns="91439" rIns="91439" bIns="91439"/>
            <a:lstStyle/>
            <a:p>
              <a:endParaRPr lang="zh-CN" altLang="zh-CN" dirty="0">
                <a:latin typeface="Calibri" panose="020F0502020204030204" pitchFamily="34" charset="0"/>
              </a:endParaRPr>
            </a:p>
          </p:txBody>
        </p:sp>
        <p:sp>
          <p:nvSpPr>
            <p:cNvPr id="15433" name="Freeform 53"/>
            <p:cNvSpPr/>
            <p:nvPr/>
          </p:nvSpPr>
          <p:spPr>
            <a:xfrm>
              <a:off x="2419700" y="2314134"/>
              <a:ext cx="85022" cy="87571"/>
            </a:xfrm>
            <a:custGeom>
              <a:avLst/>
              <a:gdLst/>
              <a:ahLst/>
              <a:cxnLst>
                <a:cxn ang="0">
                  <a:pos x="665351" y="6336"/>
                </a:cxn>
                <a:cxn ang="0">
                  <a:pos x="1489422" y="755834"/>
                </a:cxn>
                <a:cxn ang="0">
                  <a:pos x="830140" y="1620660"/>
                </a:cxn>
                <a:cxn ang="0">
                  <a:pos x="6052" y="871145"/>
                </a:cxn>
                <a:cxn ang="0">
                  <a:pos x="665351" y="6336"/>
                </a:cxn>
              </a:cxnLst>
              <a:rect l="0" t="0" r="0" b="0"/>
              <a:pathLst>
                <a:path w="20273" h="20317">
                  <a:moveTo>
                    <a:pt x="9020" y="79"/>
                  </a:moveTo>
                  <a:cubicBezTo>
                    <a:pt x="14978" y="-641"/>
                    <a:pt x="19447" y="3679"/>
                    <a:pt x="20192" y="9439"/>
                  </a:cubicBezTo>
                  <a:cubicBezTo>
                    <a:pt x="20937" y="15199"/>
                    <a:pt x="16468" y="19519"/>
                    <a:pt x="11254" y="20239"/>
                  </a:cubicBezTo>
                  <a:cubicBezTo>
                    <a:pt x="5296" y="20959"/>
                    <a:pt x="827" y="16639"/>
                    <a:pt x="82" y="10879"/>
                  </a:cubicBezTo>
                  <a:cubicBezTo>
                    <a:pt x="-663" y="5839"/>
                    <a:pt x="3806" y="799"/>
                    <a:pt x="9020" y="79"/>
                  </a:cubicBezTo>
                  <a:close/>
                </a:path>
              </a:pathLst>
            </a:custGeom>
            <a:solidFill>
              <a:srgbClr val="231F20">
                <a:alpha val="100000"/>
              </a:srgbClr>
            </a:solidFill>
            <a:ln w="12700">
              <a:noFill/>
            </a:ln>
          </p:spPr>
          <p:txBody>
            <a:bodyPr/>
            <a:lstStyle/>
            <a:p>
              <a:endParaRPr lang="zh-CN" altLang="en-US"/>
            </a:p>
          </p:txBody>
        </p:sp>
        <p:pic>
          <p:nvPicPr>
            <p:cNvPr id="15434" name="Picture 54" descr="Picture 54"/>
            <p:cNvPicPr>
              <a:picLocks noChangeAspect="1"/>
            </p:cNvPicPr>
            <p:nvPr/>
          </p:nvPicPr>
          <p:blipFill>
            <a:blip r:embed="rId12"/>
            <a:stretch>
              <a:fillRect/>
            </a:stretch>
          </p:blipFill>
          <p:spPr>
            <a:xfrm>
              <a:off x="2208069" y="2170460"/>
              <a:ext cx="377437" cy="188718"/>
            </a:xfrm>
            <a:prstGeom prst="rect">
              <a:avLst/>
            </a:prstGeom>
            <a:noFill/>
            <a:ln w="12700">
              <a:noFill/>
            </a:ln>
          </p:spPr>
        </p:pic>
        <p:sp>
          <p:nvSpPr>
            <p:cNvPr id="15435" name="Freeform 55"/>
            <p:cNvSpPr/>
            <p:nvPr/>
          </p:nvSpPr>
          <p:spPr>
            <a:xfrm>
              <a:off x="2465866" y="2327605"/>
              <a:ext cx="25401" cy="25401"/>
            </a:xfrm>
            <a:custGeom>
              <a:avLst/>
              <a:gdLst/>
              <a:ahLst/>
              <a:cxnLst>
                <a:cxn ang="0">
                  <a:pos x="15055" y="0"/>
                </a:cxn>
                <a:cxn ang="0">
                  <a:pos x="35127" y="15055"/>
                </a:cxn>
                <a:cxn ang="0">
                  <a:pos x="20073" y="35127"/>
                </a:cxn>
                <a:cxn ang="0">
                  <a:pos x="0" y="20073"/>
                </a:cxn>
                <a:cxn ang="0">
                  <a:pos x="15055" y="0"/>
                </a:cxn>
              </a:cxnLst>
              <a:rect l="0" t="0" r="0" b="0"/>
              <a:pathLst>
                <a:path w="21600" h="21600">
                  <a:moveTo>
                    <a:pt x="9257" y="0"/>
                  </a:moveTo>
                  <a:cubicBezTo>
                    <a:pt x="15429" y="0"/>
                    <a:pt x="21600" y="3086"/>
                    <a:pt x="21600" y="9257"/>
                  </a:cubicBezTo>
                  <a:cubicBezTo>
                    <a:pt x="21600" y="15429"/>
                    <a:pt x="18514" y="21600"/>
                    <a:pt x="12343" y="21600"/>
                  </a:cubicBezTo>
                  <a:cubicBezTo>
                    <a:pt x="6171" y="21600"/>
                    <a:pt x="0" y="18514"/>
                    <a:pt x="0" y="12343"/>
                  </a:cubicBezTo>
                  <a:cubicBezTo>
                    <a:pt x="0" y="6171"/>
                    <a:pt x="3086" y="3086"/>
                    <a:pt x="9257" y="0"/>
                  </a:cubicBezTo>
                  <a:close/>
                </a:path>
              </a:pathLst>
            </a:custGeom>
            <a:solidFill>
              <a:srgbClr val="FFFFFF">
                <a:alpha val="100000"/>
              </a:srgbClr>
            </a:solidFill>
            <a:ln w="12700">
              <a:noFill/>
            </a:ln>
          </p:spPr>
          <p:txBody>
            <a:bodyPr/>
            <a:lstStyle/>
            <a:p>
              <a:endParaRPr lang="zh-CN" altLang="en-US"/>
            </a:p>
          </p:txBody>
        </p:sp>
        <p:pic>
          <p:nvPicPr>
            <p:cNvPr id="15436" name="Picture 56" descr="Picture 56"/>
            <p:cNvPicPr>
              <a:picLocks noChangeAspect="1"/>
            </p:cNvPicPr>
            <p:nvPr/>
          </p:nvPicPr>
          <p:blipFill>
            <a:blip r:embed="rId13"/>
            <a:stretch>
              <a:fillRect/>
            </a:stretch>
          </p:blipFill>
          <p:spPr>
            <a:xfrm>
              <a:off x="1392808" y="1649600"/>
              <a:ext cx="1087016" cy="586283"/>
            </a:xfrm>
            <a:prstGeom prst="rect">
              <a:avLst/>
            </a:prstGeom>
            <a:noFill/>
            <a:ln w="12700">
              <a:noFill/>
            </a:ln>
          </p:spPr>
        </p:pic>
        <p:pic>
          <p:nvPicPr>
            <p:cNvPr id="15437" name="Picture 57" descr="Picture 57"/>
            <p:cNvPicPr>
              <a:picLocks noChangeAspect="1"/>
            </p:cNvPicPr>
            <p:nvPr/>
          </p:nvPicPr>
          <p:blipFill>
            <a:blip r:embed="rId14"/>
            <a:stretch>
              <a:fillRect/>
            </a:stretch>
          </p:blipFill>
          <p:spPr>
            <a:xfrm>
              <a:off x="1362614" y="1649600"/>
              <a:ext cx="1265669" cy="1361284"/>
            </a:xfrm>
            <a:prstGeom prst="rect">
              <a:avLst/>
            </a:prstGeom>
            <a:noFill/>
            <a:ln w="12700">
              <a:noFill/>
            </a:ln>
          </p:spPr>
        </p:pic>
        <p:sp>
          <p:nvSpPr>
            <p:cNvPr id="15438" name="Freeform 58"/>
            <p:cNvSpPr/>
            <p:nvPr/>
          </p:nvSpPr>
          <p:spPr>
            <a:xfrm>
              <a:off x="1685169" y="2412443"/>
              <a:ext cx="303487" cy="321517"/>
            </a:xfrm>
            <a:custGeom>
              <a:avLst/>
              <a:gdLst/>
              <a:ahLst/>
              <a:cxnLst>
                <a:cxn ang="0">
                  <a:pos x="54273950" y="11957829"/>
                </a:cxn>
                <a:cxn ang="0">
                  <a:pos x="11572946" y="7525001"/>
                </a:cxn>
                <a:cxn ang="0">
                  <a:pos x="8725608" y="65156797"/>
                </a:cxn>
                <a:cxn ang="0">
                  <a:pos x="42887770" y="89988156"/>
                </a:cxn>
                <a:cxn ang="0">
                  <a:pos x="68507693" y="60723969"/>
                </a:cxn>
                <a:cxn ang="0">
                  <a:pos x="54273950" y="11957829"/>
                </a:cxn>
              </a:cxnLst>
              <a:rect l="0" t="0" r="0" b="0"/>
              <a:pathLst>
                <a:path w="20195" h="19166">
                  <a:moveTo>
                    <a:pt x="15992" y="2533"/>
                  </a:moveTo>
                  <a:cubicBezTo>
                    <a:pt x="14105" y="1406"/>
                    <a:pt x="7813" y="-1975"/>
                    <a:pt x="3410" y="1594"/>
                  </a:cubicBezTo>
                  <a:cubicBezTo>
                    <a:pt x="-1204" y="4975"/>
                    <a:pt x="-785" y="9482"/>
                    <a:pt x="2571" y="13802"/>
                  </a:cubicBezTo>
                  <a:cubicBezTo>
                    <a:pt x="6136" y="17935"/>
                    <a:pt x="8652" y="19625"/>
                    <a:pt x="12637" y="19062"/>
                  </a:cubicBezTo>
                  <a:cubicBezTo>
                    <a:pt x="16831" y="18310"/>
                    <a:pt x="20396" y="17371"/>
                    <a:pt x="20186" y="12863"/>
                  </a:cubicBezTo>
                  <a:cubicBezTo>
                    <a:pt x="20186" y="8168"/>
                    <a:pt x="15992" y="2533"/>
                    <a:pt x="15992" y="2533"/>
                  </a:cubicBezTo>
                  <a:close/>
                </a:path>
              </a:pathLst>
            </a:custGeom>
            <a:solidFill>
              <a:srgbClr val="FBD2C0">
                <a:alpha val="100000"/>
              </a:srgbClr>
            </a:solidFill>
            <a:ln w="12700">
              <a:noFill/>
            </a:ln>
          </p:spPr>
          <p:txBody>
            <a:bodyPr/>
            <a:lstStyle/>
            <a:p>
              <a:endParaRPr lang="zh-CN" altLang="en-US"/>
            </a:p>
          </p:txBody>
        </p:sp>
        <p:pic>
          <p:nvPicPr>
            <p:cNvPr id="15439" name="Picture 59" descr="Picture 59"/>
            <p:cNvPicPr>
              <a:picLocks noChangeAspect="1"/>
            </p:cNvPicPr>
            <p:nvPr/>
          </p:nvPicPr>
          <p:blipFill>
            <a:blip r:embed="rId15"/>
            <a:stretch>
              <a:fillRect/>
            </a:stretch>
          </p:blipFill>
          <p:spPr>
            <a:xfrm>
              <a:off x="1719919" y="2449762"/>
              <a:ext cx="236528" cy="256657"/>
            </a:xfrm>
            <a:prstGeom prst="rect">
              <a:avLst/>
            </a:prstGeom>
            <a:noFill/>
            <a:ln w="12700">
              <a:noFill/>
            </a:ln>
          </p:spPr>
        </p:pic>
        <p:sp>
          <p:nvSpPr>
            <p:cNvPr id="15440" name="Freeform 60"/>
            <p:cNvSpPr/>
            <p:nvPr/>
          </p:nvSpPr>
          <p:spPr>
            <a:xfrm>
              <a:off x="2287707" y="62882"/>
              <a:ext cx="549460" cy="497187"/>
            </a:xfrm>
            <a:custGeom>
              <a:avLst/>
              <a:gdLst/>
              <a:ahLst/>
              <a:cxnLst>
                <a:cxn ang="0">
                  <a:pos x="171846236" y="1920280"/>
                </a:cxn>
                <a:cxn ang="0">
                  <a:pos x="389198681" y="113142103"/>
                </a:cxn>
                <a:cxn ang="0">
                  <a:pos x="328695204" y="231527751"/>
                </a:cxn>
                <a:cxn ang="0">
                  <a:pos x="366797482" y="283556476"/>
                </a:cxn>
                <a:cxn ang="0">
                  <a:pos x="292833929" y="251263155"/>
                </a:cxn>
                <a:cxn ang="0">
                  <a:pos x="218889610" y="270998558"/>
                </a:cxn>
                <a:cxn ang="0">
                  <a:pos x="1537858" y="157979086"/>
                </a:cxn>
                <a:cxn ang="0">
                  <a:pos x="171846236" y="1920280"/>
                </a:cxn>
              </a:cxnLst>
              <a:rect l="0" t="0" r="0" b="0"/>
              <a:pathLst>
                <a:path w="20597" h="20819">
                  <a:moveTo>
                    <a:pt x="9052" y="141"/>
                  </a:moveTo>
                  <a:cubicBezTo>
                    <a:pt x="14717" y="-781"/>
                    <a:pt x="19793" y="2907"/>
                    <a:pt x="20501" y="8307"/>
                  </a:cubicBezTo>
                  <a:cubicBezTo>
                    <a:pt x="20973" y="11599"/>
                    <a:pt x="19675" y="14760"/>
                    <a:pt x="17314" y="16999"/>
                  </a:cubicBezTo>
                  <a:cubicBezTo>
                    <a:pt x="19321" y="20819"/>
                    <a:pt x="19321" y="20819"/>
                    <a:pt x="19321" y="20819"/>
                  </a:cubicBezTo>
                  <a:cubicBezTo>
                    <a:pt x="15425" y="18448"/>
                    <a:pt x="15425" y="18448"/>
                    <a:pt x="15425" y="18448"/>
                  </a:cubicBezTo>
                  <a:cubicBezTo>
                    <a:pt x="14245" y="19107"/>
                    <a:pt x="12947" y="19634"/>
                    <a:pt x="11530" y="19897"/>
                  </a:cubicBezTo>
                  <a:cubicBezTo>
                    <a:pt x="5865" y="20819"/>
                    <a:pt x="671" y="17131"/>
                    <a:pt x="81" y="11599"/>
                  </a:cubicBezTo>
                  <a:cubicBezTo>
                    <a:pt x="-627" y="6199"/>
                    <a:pt x="3386" y="1063"/>
                    <a:pt x="9052" y="141"/>
                  </a:cubicBezTo>
                  <a:close/>
                </a:path>
              </a:pathLst>
            </a:custGeom>
            <a:solidFill>
              <a:srgbClr val="2CABE1">
                <a:alpha val="100000"/>
              </a:srgbClr>
            </a:solidFill>
            <a:ln w="12700">
              <a:noFill/>
            </a:ln>
          </p:spPr>
          <p:txBody>
            <a:bodyPr/>
            <a:lstStyle/>
            <a:p>
              <a:endParaRPr lang="zh-CN" altLang="en-US"/>
            </a:p>
          </p:txBody>
        </p:sp>
        <p:sp>
          <p:nvSpPr>
            <p:cNvPr id="15441" name="Freeform 61"/>
            <p:cNvSpPr/>
            <p:nvPr/>
          </p:nvSpPr>
          <p:spPr>
            <a:xfrm>
              <a:off x="2056177" y="0"/>
              <a:ext cx="547863" cy="557552"/>
            </a:xfrm>
            <a:custGeom>
              <a:avLst/>
              <a:gdLst/>
              <a:ahLst/>
              <a:cxnLst>
                <a:cxn ang="0">
                  <a:pos x="174487140" y="2391925"/>
                </a:cxn>
                <a:cxn ang="0">
                  <a:pos x="1578655" y="199592625"/>
                </a:cxn>
                <a:cxn ang="0">
                  <a:pos x="101683550" y="322845177"/>
                </a:cxn>
                <a:cxn ang="0">
                  <a:pos x="83482680" y="396792605"/>
                </a:cxn>
                <a:cxn ang="0">
                  <a:pos x="144906144" y="336286475"/>
                </a:cxn>
                <a:cxn ang="0">
                  <a:pos x="222269706" y="338526820"/>
                </a:cxn>
                <a:cxn ang="0">
                  <a:pos x="395178192" y="143566465"/>
                </a:cxn>
                <a:cxn ang="0">
                  <a:pos x="174487140" y="2391925"/>
                </a:cxn>
              </a:cxnLst>
              <a:rect l="0" t="0" r="0" b="0"/>
              <a:pathLst>
                <a:path w="20359" h="20900">
                  <a:moveTo>
                    <a:pt x="8954" y="126"/>
                  </a:moveTo>
                  <a:cubicBezTo>
                    <a:pt x="3350" y="952"/>
                    <a:pt x="-620" y="5556"/>
                    <a:pt x="81" y="10513"/>
                  </a:cubicBezTo>
                  <a:cubicBezTo>
                    <a:pt x="431" y="13346"/>
                    <a:pt x="2416" y="15825"/>
                    <a:pt x="5218" y="17005"/>
                  </a:cubicBezTo>
                  <a:cubicBezTo>
                    <a:pt x="4284" y="20900"/>
                    <a:pt x="4284" y="20900"/>
                    <a:pt x="4284" y="20900"/>
                  </a:cubicBezTo>
                  <a:cubicBezTo>
                    <a:pt x="7436" y="17713"/>
                    <a:pt x="7436" y="17713"/>
                    <a:pt x="7436" y="17713"/>
                  </a:cubicBezTo>
                  <a:cubicBezTo>
                    <a:pt x="8721" y="17949"/>
                    <a:pt x="10005" y="18067"/>
                    <a:pt x="11406" y="17831"/>
                  </a:cubicBezTo>
                  <a:cubicBezTo>
                    <a:pt x="17010" y="17005"/>
                    <a:pt x="20980" y="12402"/>
                    <a:pt x="20279" y="7562"/>
                  </a:cubicBezTo>
                  <a:cubicBezTo>
                    <a:pt x="19579" y="2605"/>
                    <a:pt x="14558" y="-700"/>
                    <a:pt x="8954" y="126"/>
                  </a:cubicBezTo>
                  <a:close/>
                </a:path>
              </a:pathLst>
            </a:custGeom>
            <a:solidFill>
              <a:srgbClr val="FBB041">
                <a:alpha val="100000"/>
              </a:srgbClr>
            </a:solidFill>
            <a:ln w="12700">
              <a:noFill/>
            </a:ln>
          </p:spPr>
          <p:txBody>
            <a:bodyPr/>
            <a:lstStyle/>
            <a:p>
              <a:endParaRPr lang="zh-CN" altLang="en-US"/>
            </a:p>
          </p:txBody>
        </p:sp>
        <p:sp>
          <p:nvSpPr>
            <p:cNvPr id="15442" name="Freeform 62"/>
            <p:cNvSpPr/>
            <p:nvPr/>
          </p:nvSpPr>
          <p:spPr>
            <a:xfrm>
              <a:off x="2173135" y="223162"/>
              <a:ext cx="74981" cy="77467"/>
            </a:xfrm>
            <a:custGeom>
              <a:avLst/>
              <a:gdLst/>
              <a:ahLst/>
              <a:cxnLst>
                <a:cxn ang="0">
                  <a:pos x="587598" y="1138858"/>
                </a:cxn>
                <a:cxn ang="0">
                  <a:pos x="1035192" y="478038"/>
                </a:cxn>
                <a:cxn ang="0">
                  <a:pos x="453330" y="6074"/>
                </a:cxn>
                <a:cxn ang="0">
                  <a:pos x="5752" y="666894"/>
                </a:cxn>
                <a:cxn ang="0">
                  <a:pos x="587598" y="1138858"/>
                </a:cxn>
              </a:cxnLst>
              <a:rect l="0" t="0" r="0" b="0"/>
              <a:pathLst>
                <a:path w="20114" h="20151">
                  <a:moveTo>
                    <a:pt x="11343" y="20045"/>
                  </a:moveTo>
                  <a:cubicBezTo>
                    <a:pt x="17391" y="19214"/>
                    <a:pt x="20847" y="14230"/>
                    <a:pt x="19983" y="8414"/>
                  </a:cubicBezTo>
                  <a:cubicBezTo>
                    <a:pt x="19983" y="3430"/>
                    <a:pt x="13935" y="-724"/>
                    <a:pt x="8751" y="107"/>
                  </a:cubicBezTo>
                  <a:cubicBezTo>
                    <a:pt x="3567" y="938"/>
                    <a:pt x="-753" y="5922"/>
                    <a:pt x="111" y="11738"/>
                  </a:cubicBezTo>
                  <a:cubicBezTo>
                    <a:pt x="975" y="16722"/>
                    <a:pt x="6159" y="20876"/>
                    <a:pt x="11343" y="20045"/>
                  </a:cubicBezTo>
                  <a:close/>
                </a:path>
              </a:pathLst>
            </a:custGeom>
            <a:solidFill>
              <a:srgbClr val="FFFFFF">
                <a:alpha val="100000"/>
              </a:srgbClr>
            </a:solidFill>
            <a:ln w="12700">
              <a:noFill/>
            </a:ln>
          </p:spPr>
          <p:txBody>
            <a:bodyPr/>
            <a:lstStyle/>
            <a:p>
              <a:endParaRPr lang="zh-CN" altLang="en-US"/>
            </a:p>
          </p:txBody>
        </p:sp>
        <p:sp>
          <p:nvSpPr>
            <p:cNvPr id="15443" name="Freeform 63"/>
            <p:cNvSpPr/>
            <p:nvPr/>
          </p:nvSpPr>
          <p:spPr>
            <a:xfrm>
              <a:off x="2293827" y="208000"/>
              <a:ext cx="72639" cy="72638"/>
            </a:xfrm>
            <a:custGeom>
              <a:avLst/>
              <a:gdLst/>
              <a:ahLst/>
              <a:cxnLst>
                <a:cxn ang="0">
                  <a:pos x="534251" y="941149"/>
                </a:cxn>
                <a:cxn ang="0">
                  <a:pos x="941187" y="412152"/>
                </a:cxn>
                <a:cxn ang="0">
                  <a:pos x="412165" y="5229"/>
                </a:cxn>
                <a:cxn ang="0">
                  <a:pos x="5229" y="534222"/>
                </a:cxn>
                <a:cxn ang="0">
                  <a:pos x="534251" y="941149"/>
                </a:cxn>
              </a:cxnLst>
              <a:rect l="0" t="0" r="0" b="0"/>
              <a:pathLst>
                <a:path w="20114" h="20114">
                  <a:moveTo>
                    <a:pt x="11343" y="19983"/>
                  </a:moveTo>
                  <a:cubicBezTo>
                    <a:pt x="17391" y="19983"/>
                    <a:pt x="20847" y="13935"/>
                    <a:pt x="19983" y="8751"/>
                  </a:cubicBezTo>
                  <a:cubicBezTo>
                    <a:pt x="19983" y="3567"/>
                    <a:pt x="13935" y="-753"/>
                    <a:pt x="8751" y="111"/>
                  </a:cubicBezTo>
                  <a:cubicBezTo>
                    <a:pt x="3567" y="975"/>
                    <a:pt x="-753" y="6159"/>
                    <a:pt x="111" y="11343"/>
                  </a:cubicBezTo>
                  <a:cubicBezTo>
                    <a:pt x="975" y="17391"/>
                    <a:pt x="6159" y="20847"/>
                    <a:pt x="11343" y="19983"/>
                  </a:cubicBezTo>
                  <a:close/>
                </a:path>
              </a:pathLst>
            </a:custGeom>
            <a:solidFill>
              <a:srgbClr val="FFFFFF">
                <a:alpha val="100000"/>
              </a:srgbClr>
            </a:solidFill>
            <a:ln w="12700">
              <a:noFill/>
            </a:ln>
          </p:spPr>
          <p:txBody>
            <a:bodyPr/>
            <a:lstStyle/>
            <a:p>
              <a:endParaRPr lang="zh-CN" altLang="en-US"/>
            </a:p>
          </p:txBody>
        </p:sp>
        <p:sp>
          <p:nvSpPr>
            <p:cNvPr id="15444" name="Freeform 64"/>
            <p:cNvSpPr/>
            <p:nvPr/>
          </p:nvSpPr>
          <p:spPr>
            <a:xfrm>
              <a:off x="2414606" y="190182"/>
              <a:ext cx="72639" cy="75283"/>
            </a:xfrm>
            <a:custGeom>
              <a:avLst/>
              <a:gdLst/>
              <a:ahLst/>
              <a:cxnLst>
                <a:cxn ang="0">
                  <a:pos x="534251" y="976527"/>
                </a:cxn>
                <a:cxn ang="0">
                  <a:pos x="941187" y="447578"/>
                </a:cxn>
                <a:cxn ang="0">
                  <a:pos x="412165" y="0"/>
                </a:cxn>
                <a:cxn ang="0">
                  <a:pos x="5229" y="569637"/>
                </a:cxn>
                <a:cxn ang="0">
                  <a:pos x="534251" y="976527"/>
                </a:cxn>
              </a:cxnLst>
              <a:rect l="0" t="0" r="0" b="0"/>
              <a:pathLst>
                <a:path w="20114" h="20847">
                  <a:moveTo>
                    <a:pt x="11343" y="20736"/>
                  </a:moveTo>
                  <a:cubicBezTo>
                    <a:pt x="17391" y="19872"/>
                    <a:pt x="20847" y="14688"/>
                    <a:pt x="19983" y="9504"/>
                  </a:cubicBezTo>
                  <a:cubicBezTo>
                    <a:pt x="19983" y="3456"/>
                    <a:pt x="13935" y="0"/>
                    <a:pt x="8751" y="0"/>
                  </a:cubicBezTo>
                  <a:cubicBezTo>
                    <a:pt x="3567" y="864"/>
                    <a:pt x="-753" y="6048"/>
                    <a:pt x="111" y="12096"/>
                  </a:cubicBezTo>
                  <a:cubicBezTo>
                    <a:pt x="975" y="17280"/>
                    <a:pt x="6159" y="21600"/>
                    <a:pt x="11343" y="20736"/>
                  </a:cubicBezTo>
                  <a:close/>
                </a:path>
              </a:pathLst>
            </a:custGeom>
            <a:solidFill>
              <a:srgbClr val="FFFFFF">
                <a:alpha val="100000"/>
              </a:srgbClr>
            </a:solidFill>
            <a:ln w="12700">
              <a:noFill/>
            </a:ln>
          </p:spPr>
          <p:txBody>
            <a:bodyPr/>
            <a:lstStyle/>
            <a:p>
              <a:endParaRPr lang="zh-CN" altLang="en-US"/>
            </a:p>
          </p:txBody>
        </p:sp>
        <p:sp>
          <p:nvSpPr>
            <p:cNvPr id="15445" name="Freeform 65"/>
            <p:cNvSpPr/>
            <p:nvPr/>
          </p:nvSpPr>
          <p:spPr>
            <a:xfrm>
              <a:off x="902143" y="1221840"/>
              <a:ext cx="613963" cy="442858"/>
            </a:xfrm>
            <a:custGeom>
              <a:avLst/>
              <a:gdLst/>
              <a:ahLst/>
              <a:cxnLst>
                <a:cxn ang="0">
                  <a:pos x="298842568" y="186159830"/>
                </a:cxn>
                <a:cxn ang="0">
                  <a:pos x="0" y="127984937"/>
                </a:cxn>
                <a:cxn ang="0">
                  <a:pos x="199220818" y="0"/>
                </a:cxn>
                <a:cxn ang="0">
                  <a:pos x="496042736" y="57114740"/>
                </a:cxn>
                <a:cxn ang="0">
                  <a:pos x="298842568" y="186159830"/>
                </a:cxn>
              </a:cxnLst>
              <a:rect l="0" t="0" r="0" b="0"/>
              <a:pathLst>
                <a:path w="21600" h="21600">
                  <a:moveTo>
                    <a:pt x="13013" y="21600"/>
                  </a:moveTo>
                  <a:lnTo>
                    <a:pt x="0" y="14850"/>
                  </a:lnTo>
                  <a:lnTo>
                    <a:pt x="8675" y="0"/>
                  </a:lnTo>
                  <a:lnTo>
                    <a:pt x="21600" y="6627"/>
                  </a:lnTo>
                  <a:lnTo>
                    <a:pt x="13013" y="21600"/>
                  </a:lnTo>
                  <a:close/>
                </a:path>
              </a:pathLst>
            </a:custGeom>
            <a:solidFill>
              <a:srgbClr val="D89628">
                <a:alpha val="100000"/>
              </a:srgbClr>
            </a:solidFill>
            <a:ln w="12700">
              <a:noFill/>
            </a:ln>
          </p:spPr>
          <p:txBody>
            <a:bodyPr/>
            <a:lstStyle/>
            <a:p>
              <a:endParaRPr lang="zh-CN" altLang="en-US"/>
            </a:p>
          </p:txBody>
        </p:sp>
        <p:sp>
          <p:nvSpPr>
            <p:cNvPr id="15446" name="Freeform 66"/>
            <p:cNvSpPr/>
            <p:nvPr/>
          </p:nvSpPr>
          <p:spPr>
            <a:xfrm>
              <a:off x="934853" y="1196677"/>
              <a:ext cx="598866" cy="671836"/>
            </a:xfrm>
            <a:custGeom>
              <a:avLst/>
              <a:gdLst/>
              <a:ahLst/>
              <a:cxnLst>
                <a:cxn ang="0">
                  <a:pos x="460342915" y="530675356"/>
                </a:cxn>
                <a:cxn ang="0">
                  <a:pos x="116044677" y="649953524"/>
                </a:cxn>
                <a:cxn ang="0">
                  <a:pos x="0" y="121716093"/>
                </a:cxn>
                <a:cxn ang="0">
                  <a:pos x="342358828" y="0"/>
                </a:cxn>
                <a:cxn ang="0">
                  <a:pos x="460342915" y="530675356"/>
                </a:cxn>
              </a:cxnLst>
              <a:rect l="0" t="0" r="0" b="0"/>
              <a:pathLst>
                <a:path w="21600" h="21600">
                  <a:moveTo>
                    <a:pt x="21600" y="17636"/>
                  </a:moveTo>
                  <a:lnTo>
                    <a:pt x="5445" y="21600"/>
                  </a:lnTo>
                  <a:lnTo>
                    <a:pt x="0" y="4045"/>
                  </a:lnTo>
                  <a:lnTo>
                    <a:pt x="16064" y="0"/>
                  </a:lnTo>
                  <a:lnTo>
                    <a:pt x="21600" y="17636"/>
                  </a:lnTo>
                  <a:close/>
                </a:path>
              </a:pathLst>
            </a:custGeom>
            <a:solidFill>
              <a:srgbClr val="D4D4D2">
                <a:alpha val="100000"/>
              </a:srgbClr>
            </a:solidFill>
            <a:ln w="12700">
              <a:noFill/>
            </a:ln>
          </p:spPr>
          <p:txBody>
            <a:bodyPr/>
            <a:lstStyle/>
            <a:p>
              <a:endParaRPr lang="zh-CN" altLang="en-US"/>
            </a:p>
          </p:txBody>
        </p:sp>
        <p:sp>
          <p:nvSpPr>
            <p:cNvPr id="15447" name="Freeform 67"/>
            <p:cNvSpPr/>
            <p:nvPr/>
          </p:nvSpPr>
          <p:spPr>
            <a:xfrm>
              <a:off x="1038020" y="1342619"/>
              <a:ext cx="317047" cy="108198"/>
            </a:xfrm>
            <a:custGeom>
              <a:avLst/>
              <a:gdLst/>
              <a:ahLst/>
              <a:cxnLst>
                <a:cxn ang="0">
                  <a:pos x="68306719" y="631335"/>
                </a:cxn>
                <a:cxn ang="0">
                  <a:pos x="1625541" y="2714878"/>
                </a:cxn>
                <a:cxn ang="0">
                  <a:pos x="0" y="2083543"/>
                </a:cxn>
                <a:cxn ang="0">
                  <a:pos x="67221949" y="0"/>
                </a:cxn>
                <a:cxn ang="0">
                  <a:pos x="68306719" y="631335"/>
                </a:cxn>
              </a:cxnLst>
              <a:rect l="0" t="0" r="0" b="0"/>
              <a:pathLst>
                <a:path w="21600" h="21600">
                  <a:moveTo>
                    <a:pt x="21600" y="5023"/>
                  </a:moveTo>
                  <a:lnTo>
                    <a:pt x="514" y="21600"/>
                  </a:lnTo>
                  <a:lnTo>
                    <a:pt x="0" y="16577"/>
                  </a:lnTo>
                  <a:lnTo>
                    <a:pt x="21257" y="0"/>
                  </a:lnTo>
                  <a:lnTo>
                    <a:pt x="21600" y="5023"/>
                  </a:lnTo>
                  <a:close/>
                </a:path>
              </a:pathLst>
            </a:custGeom>
            <a:solidFill>
              <a:srgbClr val="A99565">
                <a:alpha val="100000"/>
              </a:srgbClr>
            </a:solidFill>
            <a:ln w="12700">
              <a:noFill/>
            </a:ln>
          </p:spPr>
          <p:txBody>
            <a:bodyPr/>
            <a:lstStyle/>
            <a:p>
              <a:endParaRPr lang="zh-CN" altLang="en-US"/>
            </a:p>
          </p:txBody>
        </p:sp>
        <p:sp>
          <p:nvSpPr>
            <p:cNvPr id="15448" name="Freeform 68"/>
            <p:cNvSpPr/>
            <p:nvPr/>
          </p:nvSpPr>
          <p:spPr>
            <a:xfrm>
              <a:off x="1050600" y="1387911"/>
              <a:ext cx="317047" cy="110716"/>
            </a:xfrm>
            <a:custGeom>
              <a:avLst/>
              <a:gdLst/>
              <a:ahLst/>
              <a:cxnLst>
                <a:cxn ang="0">
                  <a:pos x="68306719" y="661087"/>
                </a:cxn>
                <a:cxn ang="0">
                  <a:pos x="2169335" y="2908868"/>
                </a:cxn>
                <a:cxn ang="0">
                  <a:pos x="0" y="2247781"/>
                </a:cxn>
                <a:cxn ang="0">
                  <a:pos x="67221949" y="0"/>
                </a:cxn>
                <a:cxn ang="0">
                  <a:pos x="68306719" y="661087"/>
                </a:cxn>
              </a:cxnLst>
              <a:rect l="0" t="0" r="0" b="0"/>
              <a:pathLst>
                <a:path w="21600" h="21600">
                  <a:moveTo>
                    <a:pt x="21600" y="4909"/>
                  </a:moveTo>
                  <a:lnTo>
                    <a:pt x="686" y="21600"/>
                  </a:lnTo>
                  <a:lnTo>
                    <a:pt x="0" y="16691"/>
                  </a:lnTo>
                  <a:lnTo>
                    <a:pt x="21257" y="0"/>
                  </a:lnTo>
                  <a:lnTo>
                    <a:pt x="21600" y="4909"/>
                  </a:lnTo>
                  <a:close/>
                </a:path>
              </a:pathLst>
            </a:custGeom>
            <a:solidFill>
              <a:srgbClr val="A99565">
                <a:alpha val="100000"/>
              </a:srgbClr>
            </a:solidFill>
            <a:ln w="12700">
              <a:noFill/>
            </a:ln>
          </p:spPr>
          <p:txBody>
            <a:bodyPr/>
            <a:lstStyle/>
            <a:p>
              <a:endParaRPr lang="zh-CN" altLang="en-US"/>
            </a:p>
          </p:txBody>
        </p:sp>
        <p:sp>
          <p:nvSpPr>
            <p:cNvPr id="15449" name="Freeform 69"/>
            <p:cNvSpPr/>
            <p:nvPr/>
          </p:nvSpPr>
          <p:spPr>
            <a:xfrm>
              <a:off x="1065698" y="1435719"/>
              <a:ext cx="314531" cy="113231"/>
            </a:xfrm>
            <a:custGeom>
              <a:avLst/>
              <a:gdLst/>
              <a:ahLst/>
              <a:cxnLst>
                <a:cxn ang="0">
                  <a:pos x="66693401" y="691464"/>
                </a:cxn>
                <a:cxn ang="0">
                  <a:pos x="1599419" y="3111635"/>
                </a:cxn>
                <a:cxn ang="0">
                  <a:pos x="0" y="2351006"/>
                </a:cxn>
                <a:cxn ang="0">
                  <a:pos x="65625146" y="0"/>
                </a:cxn>
                <a:cxn ang="0">
                  <a:pos x="66693401" y="691464"/>
                </a:cxn>
              </a:cxnLst>
              <a:rect l="0" t="0" r="0" b="0"/>
              <a:pathLst>
                <a:path w="21600" h="21600">
                  <a:moveTo>
                    <a:pt x="21600" y="4800"/>
                  </a:moveTo>
                  <a:lnTo>
                    <a:pt x="518" y="21600"/>
                  </a:lnTo>
                  <a:lnTo>
                    <a:pt x="0" y="16320"/>
                  </a:lnTo>
                  <a:lnTo>
                    <a:pt x="21254" y="0"/>
                  </a:lnTo>
                  <a:lnTo>
                    <a:pt x="21600" y="4800"/>
                  </a:lnTo>
                  <a:close/>
                </a:path>
              </a:pathLst>
            </a:custGeom>
            <a:solidFill>
              <a:srgbClr val="A99565">
                <a:alpha val="100000"/>
              </a:srgbClr>
            </a:solidFill>
            <a:ln w="12700">
              <a:noFill/>
            </a:ln>
          </p:spPr>
          <p:txBody>
            <a:bodyPr/>
            <a:lstStyle/>
            <a:p>
              <a:endParaRPr lang="zh-CN" altLang="en-US"/>
            </a:p>
          </p:txBody>
        </p:sp>
        <p:sp>
          <p:nvSpPr>
            <p:cNvPr id="15450" name="Freeform 70"/>
            <p:cNvSpPr/>
            <p:nvPr/>
          </p:nvSpPr>
          <p:spPr>
            <a:xfrm>
              <a:off x="1078280" y="1486044"/>
              <a:ext cx="314531" cy="110715"/>
            </a:xfrm>
            <a:custGeom>
              <a:avLst/>
              <a:gdLst/>
              <a:ahLst/>
              <a:cxnLst>
                <a:cxn ang="0">
                  <a:pos x="66693401" y="661076"/>
                </a:cxn>
                <a:cxn ang="0">
                  <a:pos x="1599419" y="2908785"/>
                </a:cxn>
                <a:cxn ang="0">
                  <a:pos x="0" y="2247714"/>
                </a:cxn>
                <a:cxn ang="0">
                  <a:pos x="65625146" y="0"/>
                </a:cxn>
                <a:cxn ang="0">
                  <a:pos x="66693401" y="661076"/>
                </a:cxn>
              </a:cxnLst>
              <a:rect l="0" t="0" r="0" b="0"/>
              <a:pathLst>
                <a:path w="21600" h="21600">
                  <a:moveTo>
                    <a:pt x="21600" y="4909"/>
                  </a:moveTo>
                  <a:lnTo>
                    <a:pt x="518" y="21600"/>
                  </a:lnTo>
                  <a:lnTo>
                    <a:pt x="0" y="16691"/>
                  </a:lnTo>
                  <a:lnTo>
                    <a:pt x="21254" y="0"/>
                  </a:lnTo>
                  <a:lnTo>
                    <a:pt x="21600" y="4909"/>
                  </a:lnTo>
                  <a:close/>
                </a:path>
              </a:pathLst>
            </a:custGeom>
            <a:solidFill>
              <a:srgbClr val="A99565">
                <a:alpha val="100000"/>
              </a:srgbClr>
            </a:solidFill>
            <a:ln w="12700">
              <a:noFill/>
            </a:ln>
          </p:spPr>
          <p:txBody>
            <a:bodyPr/>
            <a:lstStyle/>
            <a:p>
              <a:endParaRPr lang="zh-CN" altLang="en-US"/>
            </a:p>
          </p:txBody>
        </p:sp>
        <p:sp>
          <p:nvSpPr>
            <p:cNvPr id="15451" name="Freeform 71"/>
            <p:cNvSpPr/>
            <p:nvPr/>
          </p:nvSpPr>
          <p:spPr>
            <a:xfrm>
              <a:off x="1090860" y="1533853"/>
              <a:ext cx="319564" cy="110715"/>
            </a:xfrm>
            <a:custGeom>
              <a:avLst/>
              <a:gdLst/>
              <a:ahLst/>
              <a:cxnLst>
                <a:cxn ang="0">
                  <a:pos x="69946509" y="661076"/>
                </a:cxn>
                <a:cxn ang="0">
                  <a:pos x="1651451" y="2908785"/>
                </a:cxn>
                <a:cxn ang="0">
                  <a:pos x="0" y="2247714"/>
                </a:cxn>
                <a:cxn ang="0">
                  <a:pos x="67744565" y="0"/>
                </a:cxn>
                <a:cxn ang="0">
                  <a:pos x="69946509" y="661076"/>
                </a:cxn>
              </a:cxnLst>
              <a:rect l="0" t="0" r="0" b="0"/>
              <a:pathLst>
                <a:path w="21600" h="21600">
                  <a:moveTo>
                    <a:pt x="21600" y="4909"/>
                  </a:moveTo>
                  <a:lnTo>
                    <a:pt x="510" y="21600"/>
                  </a:lnTo>
                  <a:lnTo>
                    <a:pt x="0" y="16691"/>
                  </a:lnTo>
                  <a:lnTo>
                    <a:pt x="20920" y="0"/>
                  </a:lnTo>
                  <a:lnTo>
                    <a:pt x="21600" y="4909"/>
                  </a:lnTo>
                  <a:close/>
                </a:path>
              </a:pathLst>
            </a:custGeom>
            <a:solidFill>
              <a:srgbClr val="A99565">
                <a:alpha val="100000"/>
              </a:srgbClr>
            </a:solidFill>
            <a:ln w="12700">
              <a:noFill/>
            </a:ln>
          </p:spPr>
          <p:txBody>
            <a:bodyPr/>
            <a:lstStyle/>
            <a:p>
              <a:endParaRPr lang="zh-CN" altLang="en-US"/>
            </a:p>
          </p:txBody>
        </p:sp>
        <p:sp>
          <p:nvSpPr>
            <p:cNvPr id="15452" name="Freeform 72"/>
            <p:cNvSpPr/>
            <p:nvPr/>
          </p:nvSpPr>
          <p:spPr>
            <a:xfrm>
              <a:off x="1103442" y="1581661"/>
              <a:ext cx="319564" cy="108198"/>
            </a:xfrm>
            <a:custGeom>
              <a:avLst/>
              <a:gdLst/>
              <a:ahLst/>
              <a:cxnLst>
                <a:cxn ang="0">
                  <a:pos x="69946509" y="631335"/>
                </a:cxn>
                <a:cxn ang="0">
                  <a:pos x="1651451" y="2714878"/>
                </a:cxn>
                <a:cxn ang="0">
                  <a:pos x="0" y="2083543"/>
                </a:cxn>
                <a:cxn ang="0">
                  <a:pos x="68295058" y="0"/>
                </a:cxn>
                <a:cxn ang="0">
                  <a:pos x="69946509" y="631335"/>
                </a:cxn>
              </a:cxnLst>
              <a:rect l="0" t="0" r="0" b="0"/>
              <a:pathLst>
                <a:path w="21600" h="21600">
                  <a:moveTo>
                    <a:pt x="21600" y="5023"/>
                  </a:moveTo>
                  <a:lnTo>
                    <a:pt x="510" y="21600"/>
                  </a:lnTo>
                  <a:lnTo>
                    <a:pt x="0" y="16577"/>
                  </a:lnTo>
                  <a:lnTo>
                    <a:pt x="21090" y="0"/>
                  </a:lnTo>
                  <a:lnTo>
                    <a:pt x="21600" y="5023"/>
                  </a:lnTo>
                  <a:close/>
                </a:path>
              </a:pathLst>
            </a:custGeom>
            <a:solidFill>
              <a:srgbClr val="FFDD94">
                <a:alpha val="100000"/>
              </a:srgbClr>
            </a:solidFill>
            <a:ln w="12700">
              <a:noFill/>
            </a:ln>
          </p:spPr>
          <p:txBody>
            <a:bodyPr/>
            <a:lstStyle/>
            <a:p>
              <a:endParaRPr lang="zh-CN" altLang="en-US"/>
            </a:p>
          </p:txBody>
        </p:sp>
        <p:sp>
          <p:nvSpPr>
            <p:cNvPr id="15453" name="Freeform 73"/>
            <p:cNvSpPr/>
            <p:nvPr/>
          </p:nvSpPr>
          <p:spPr>
            <a:xfrm>
              <a:off x="902143" y="1357716"/>
              <a:ext cx="714612" cy="530927"/>
            </a:xfrm>
            <a:custGeom>
              <a:avLst/>
              <a:gdLst/>
              <a:ahLst/>
              <a:cxnLst>
                <a:cxn ang="0">
                  <a:pos x="404847648" y="185468778"/>
                </a:cxn>
                <a:cxn ang="0">
                  <a:pos x="0" y="101860139"/>
                </a:cxn>
                <a:cxn ang="0">
                  <a:pos x="110155984" y="320772353"/>
                </a:cxn>
                <a:cxn ang="0">
                  <a:pos x="782174065" y="218912214"/>
                </a:cxn>
                <a:cxn ang="0">
                  <a:pos x="672018081" y="0"/>
                </a:cxn>
                <a:cxn ang="0">
                  <a:pos x="404847648" y="185468778"/>
                </a:cxn>
              </a:cxnLst>
              <a:rect l="0" t="0" r="0" b="0"/>
              <a:pathLst>
                <a:path w="21600" h="21600">
                  <a:moveTo>
                    <a:pt x="11180" y="12489"/>
                  </a:moveTo>
                  <a:lnTo>
                    <a:pt x="0" y="6859"/>
                  </a:lnTo>
                  <a:lnTo>
                    <a:pt x="3042" y="21600"/>
                  </a:lnTo>
                  <a:lnTo>
                    <a:pt x="21600" y="14741"/>
                  </a:lnTo>
                  <a:lnTo>
                    <a:pt x="18558" y="0"/>
                  </a:lnTo>
                  <a:lnTo>
                    <a:pt x="11180" y="12489"/>
                  </a:lnTo>
                  <a:close/>
                </a:path>
              </a:pathLst>
            </a:custGeom>
            <a:solidFill>
              <a:srgbClr val="FAAC1B">
                <a:alpha val="100000"/>
              </a:srgbClr>
            </a:solidFill>
            <a:ln w="12700">
              <a:noFill/>
            </a:ln>
          </p:spPr>
          <p:txBody>
            <a:bodyPr/>
            <a:lstStyle/>
            <a:p>
              <a:endParaRPr lang="zh-CN" altLang="en-US"/>
            </a:p>
          </p:txBody>
        </p:sp>
        <p:sp>
          <p:nvSpPr>
            <p:cNvPr id="15454" name="Freeform 74"/>
            <p:cNvSpPr/>
            <p:nvPr/>
          </p:nvSpPr>
          <p:spPr>
            <a:xfrm>
              <a:off x="1002792" y="1609340"/>
              <a:ext cx="613963" cy="279303"/>
            </a:xfrm>
            <a:custGeom>
              <a:avLst/>
              <a:gdLst/>
              <a:ahLst/>
              <a:cxnLst>
                <a:cxn ang="0">
                  <a:pos x="162637491" y="5048350"/>
                </a:cxn>
                <a:cxn ang="0">
                  <a:pos x="0" y="46700263"/>
                </a:cxn>
                <a:cxn ang="0">
                  <a:pos x="496042736" y="18511530"/>
                </a:cxn>
                <a:cxn ang="0">
                  <a:pos x="252086500" y="0"/>
                </a:cxn>
                <a:cxn ang="0">
                  <a:pos x="162637491" y="5048350"/>
                </a:cxn>
              </a:cxnLst>
              <a:rect l="0" t="0" r="0" b="0"/>
              <a:pathLst>
                <a:path w="21600" h="21600">
                  <a:moveTo>
                    <a:pt x="7082" y="2335"/>
                  </a:moveTo>
                  <a:lnTo>
                    <a:pt x="0" y="21600"/>
                  </a:lnTo>
                  <a:lnTo>
                    <a:pt x="21600" y="8562"/>
                  </a:lnTo>
                  <a:lnTo>
                    <a:pt x="10977" y="0"/>
                  </a:lnTo>
                  <a:lnTo>
                    <a:pt x="7082" y="2335"/>
                  </a:lnTo>
                  <a:close/>
                </a:path>
              </a:pathLst>
            </a:custGeom>
            <a:solidFill>
              <a:srgbClr val="FFCC65">
                <a:alpha val="100000"/>
              </a:srgbClr>
            </a:solidFill>
            <a:ln w="12700">
              <a:noFill/>
            </a:ln>
          </p:spPr>
          <p:txBody>
            <a:bodyPr/>
            <a:lstStyle/>
            <a:p>
              <a:endParaRPr lang="zh-CN" altLang="en-US"/>
            </a:p>
          </p:txBody>
        </p:sp>
        <p:sp>
          <p:nvSpPr>
            <p:cNvPr id="15455" name="Freeform 75"/>
            <p:cNvSpPr/>
            <p:nvPr/>
          </p:nvSpPr>
          <p:spPr>
            <a:xfrm>
              <a:off x="572515" y="2135233"/>
              <a:ext cx="496464" cy="415179"/>
            </a:xfrm>
            <a:custGeom>
              <a:avLst/>
              <a:gdLst/>
              <a:ahLst/>
              <a:cxnLst>
                <a:cxn ang="0">
                  <a:pos x="221449885" y="1164519"/>
                </a:cxn>
                <a:cxn ang="0">
                  <a:pos x="219768702" y="0"/>
                </a:cxn>
                <a:cxn ang="0">
                  <a:pos x="219768702" y="0"/>
                </a:cxn>
                <a:cxn ang="0">
                  <a:pos x="219768702" y="0"/>
                </a:cxn>
                <a:cxn ang="0">
                  <a:pos x="219768702" y="0"/>
                </a:cxn>
                <a:cxn ang="0">
                  <a:pos x="0" y="41834301"/>
                </a:cxn>
                <a:cxn ang="0">
                  <a:pos x="0" y="41834301"/>
                </a:cxn>
                <a:cxn ang="0">
                  <a:pos x="43612508" y="153390553"/>
                </a:cxn>
                <a:cxn ang="0">
                  <a:pos x="43612508" y="153390553"/>
                </a:cxn>
                <a:cxn ang="0">
                  <a:pos x="263381187" y="112720791"/>
                </a:cxn>
                <a:cxn ang="0">
                  <a:pos x="263381187" y="112720791"/>
                </a:cxn>
                <a:cxn ang="0">
                  <a:pos x="263381187" y="112720791"/>
                </a:cxn>
                <a:cxn ang="0">
                  <a:pos x="263381187" y="112720791"/>
                </a:cxn>
                <a:cxn ang="0">
                  <a:pos x="263381187" y="111556272"/>
                </a:cxn>
                <a:cxn ang="0">
                  <a:pos x="221449885" y="1164519"/>
                </a:cxn>
              </a:cxnLst>
              <a:rect l="0" t="0" r="0" b="0"/>
              <a:pathLst>
                <a:path w="21524" h="21600">
                  <a:moveTo>
                    <a:pt x="18046" y="164"/>
                  </a:moveTo>
                  <a:cubicBezTo>
                    <a:pt x="18046" y="0"/>
                    <a:pt x="18046" y="0"/>
                    <a:pt x="17909" y="0"/>
                  </a:cubicBezTo>
                  <a:cubicBezTo>
                    <a:pt x="17909" y="0"/>
                    <a:pt x="17909" y="0"/>
                    <a:pt x="17909" y="0"/>
                  </a:cubicBezTo>
                  <a:cubicBezTo>
                    <a:pt x="17909" y="0"/>
                    <a:pt x="17909" y="0"/>
                    <a:pt x="17909" y="0"/>
                  </a:cubicBezTo>
                  <a:cubicBezTo>
                    <a:pt x="17909" y="0"/>
                    <a:pt x="17909" y="0"/>
                    <a:pt x="17909" y="0"/>
                  </a:cubicBezTo>
                  <a:cubicBezTo>
                    <a:pt x="0" y="5891"/>
                    <a:pt x="0" y="5891"/>
                    <a:pt x="0" y="5891"/>
                  </a:cubicBezTo>
                  <a:cubicBezTo>
                    <a:pt x="0" y="5891"/>
                    <a:pt x="0" y="5891"/>
                    <a:pt x="0" y="5891"/>
                  </a:cubicBezTo>
                  <a:cubicBezTo>
                    <a:pt x="3554" y="21600"/>
                    <a:pt x="3554" y="21600"/>
                    <a:pt x="3554" y="21600"/>
                  </a:cubicBezTo>
                  <a:cubicBezTo>
                    <a:pt x="3554" y="21600"/>
                    <a:pt x="3554" y="21600"/>
                    <a:pt x="3554" y="21600"/>
                  </a:cubicBezTo>
                  <a:cubicBezTo>
                    <a:pt x="21463" y="15873"/>
                    <a:pt x="21463" y="15873"/>
                    <a:pt x="21463" y="15873"/>
                  </a:cubicBezTo>
                  <a:cubicBezTo>
                    <a:pt x="21463" y="15873"/>
                    <a:pt x="21463" y="15873"/>
                    <a:pt x="21463" y="15873"/>
                  </a:cubicBezTo>
                  <a:cubicBezTo>
                    <a:pt x="21463" y="15873"/>
                    <a:pt x="21463" y="15873"/>
                    <a:pt x="21463" y="15873"/>
                  </a:cubicBezTo>
                  <a:cubicBezTo>
                    <a:pt x="21463" y="15873"/>
                    <a:pt x="21463" y="15873"/>
                    <a:pt x="21463" y="15873"/>
                  </a:cubicBezTo>
                  <a:cubicBezTo>
                    <a:pt x="21463" y="15873"/>
                    <a:pt x="21600" y="15709"/>
                    <a:pt x="21463" y="15709"/>
                  </a:cubicBezTo>
                  <a:lnTo>
                    <a:pt x="18046" y="164"/>
                  </a:lnTo>
                  <a:close/>
                </a:path>
              </a:pathLst>
            </a:custGeom>
            <a:solidFill>
              <a:srgbClr val="ED6559">
                <a:alpha val="100000"/>
              </a:srgbClr>
            </a:solidFill>
            <a:ln w="12700">
              <a:noFill/>
            </a:ln>
          </p:spPr>
          <p:txBody>
            <a:bodyPr/>
            <a:lstStyle/>
            <a:p>
              <a:endParaRPr lang="zh-CN" altLang="en-US"/>
            </a:p>
          </p:txBody>
        </p:sp>
        <p:sp>
          <p:nvSpPr>
            <p:cNvPr id="15456" name="Freeform 76"/>
            <p:cNvSpPr/>
            <p:nvPr/>
          </p:nvSpPr>
          <p:spPr>
            <a:xfrm>
              <a:off x="751169" y="2276142"/>
              <a:ext cx="158524" cy="161040"/>
            </a:xfrm>
            <a:custGeom>
              <a:avLst/>
              <a:gdLst/>
              <a:ahLst/>
              <a:cxnLst>
                <a:cxn ang="0">
                  <a:pos x="8538418" y="2517622"/>
                </a:cxn>
                <a:cxn ang="0">
                  <a:pos x="2304161" y="8951461"/>
                </a:cxn>
                <a:cxn ang="0">
                  <a:pos x="0" y="0"/>
                </a:cxn>
                <a:cxn ang="0">
                  <a:pos x="8538418" y="2517622"/>
                </a:cxn>
              </a:cxnLst>
              <a:rect l="0" t="0" r="0" b="0"/>
              <a:pathLst>
                <a:path w="21600" h="21600">
                  <a:moveTo>
                    <a:pt x="21600" y="6075"/>
                  </a:moveTo>
                  <a:lnTo>
                    <a:pt x="5829" y="21600"/>
                  </a:lnTo>
                  <a:lnTo>
                    <a:pt x="0" y="0"/>
                  </a:lnTo>
                  <a:lnTo>
                    <a:pt x="21600" y="6075"/>
                  </a:lnTo>
                  <a:close/>
                </a:path>
              </a:pathLst>
            </a:custGeom>
            <a:solidFill>
              <a:srgbClr val="FFFFFF">
                <a:alpha val="100000"/>
              </a:srgbClr>
            </a:solidFill>
            <a:ln w="12700">
              <a:noFill/>
            </a:ln>
          </p:spPr>
          <p:txBody>
            <a:bodyPr/>
            <a:lstStyle/>
            <a:p>
              <a:endParaRPr lang="zh-CN" altLang="en-US"/>
            </a:p>
          </p:txBody>
        </p:sp>
        <p:sp>
          <p:nvSpPr>
            <p:cNvPr id="15457" name="Oval 77"/>
            <p:cNvSpPr/>
            <p:nvPr/>
          </p:nvSpPr>
          <p:spPr>
            <a:xfrm>
              <a:off x="965048" y="41724"/>
              <a:ext cx="510797" cy="510797"/>
            </a:xfrm>
            <a:prstGeom prst="ellipse">
              <a:avLst/>
            </a:prstGeom>
            <a:solidFill>
              <a:srgbClr val="4E87B9"/>
            </a:solidFill>
            <a:ln w="12700">
              <a:noFill/>
            </a:ln>
          </p:spPr>
          <p:txBody>
            <a:bodyPr lIns="91439" tIns="91439" rIns="91439" bIns="91439"/>
            <a:lstStyle/>
            <a:p>
              <a:endParaRPr lang="zh-CN" altLang="zh-CN" dirty="0">
                <a:latin typeface="Calibri" panose="020F0502020204030204" pitchFamily="34" charset="0"/>
              </a:endParaRPr>
            </a:p>
          </p:txBody>
        </p:sp>
        <p:sp>
          <p:nvSpPr>
            <p:cNvPr id="15458" name="Freeform 78"/>
            <p:cNvSpPr/>
            <p:nvPr/>
          </p:nvSpPr>
          <p:spPr>
            <a:xfrm>
              <a:off x="1108474" y="142373"/>
              <a:ext cx="221430" cy="312014"/>
            </a:xfrm>
            <a:custGeom>
              <a:avLst/>
              <a:gdLst/>
              <a:ahLst/>
              <a:cxnLst>
                <a:cxn ang="0">
                  <a:pos x="4588378" y="35512379"/>
                </a:cxn>
                <a:cxn ang="0">
                  <a:pos x="6883039" y="42089157"/>
                </a:cxn>
                <a:cxn ang="0">
                  <a:pos x="9832732" y="46034719"/>
                </a:cxn>
                <a:cxn ang="0">
                  <a:pos x="12126450" y="45377655"/>
                </a:cxn>
                <a:cxn ang="0">
                  <a:pos x="13437562" y="42746236"/>
                </a:cxn>
                <a:cxn ang="0">
                  <a:pos x="13109999" y="38143798"/>
                </a:cxn>
                <a:cxn ang="0">
                  <a:pos x="10487765" y="33538240"/>
                </a:cxn>
                <a:cxn ang="0">
                  <a:pos x="5899490" y="25647117"/>
                </a:cxn>
                <a:cxn ang="0">
                  <a:pos x="5571927" y="15782058"/>
                </a:cxn>
                <a:cxn ang="0">
                  <a:pos x="9176654" y="5919700"/>
                </a:cxn>
                <a:cxn ang="0">
                  <a:pos x="15732222" y="4602640"/>
                </a:cxn>
                <a:cxn ang="0">
                  <a:pos x="16387255" y="0"/>
                </a:cxn>
                <a:cxn ang="0">
                  <a:pos x="18681916" y="1314142"/>
                </a:cxn>
                <a:cxn ang="0">
                  <a:pos x="18025837" y="5919700"/>
                </a:cxn>
                <a:cxn ang="0">
                  <a:pos x="20648060" y="9208198"/>
                </a:cxn>
                <a:cxn ang="0">
                  <a:pos x="23270294" y="13810621"/>
                </a:cxn>
                <a:cxn ang="0">
                  <a:pos x="19665567" y="22358822"/>
                </a:cxn>
                <a:cxn ang="0">
                  <a:pos x="17698367" y="17756197"/>
                </a:cxn>
                <a:cxn ang="0">
                  <a:pos x="15404762" y="15124778"/>
                </a:cxn>
                <a:cxn ang="0">
                  <a:pos x="13437562" y="15124778"/>
                </a:cxn>
                <a:cxn ang="0">
                  <a:pos x="12126450" y="17756197"/>
                </a:cxn>
                <a:cxn ang="0">
                  <a:pos x="12454966" y="21044680"/>
                </a:cxn>
                <a:cxn ang="0">
                  <a:pos x="14748673" y="24990039"/>
                </a:cxn>
                <a:cxn ang="0">
                  <a:pos x="14748673" y="24990039"/>
                </a:cxn>
                <a:cxn ang="0">
                  <a:pos x="19665567" y="33538240"/>
                </a:cxn>
                <a:cxn ang="0">
                  <a:pos x="20320600" y="38800877"/>
                </a:cxn>
                <a:cxn ang="0">
                  <a:pos x="19993027" y="44717442"/>
                </a:cxn>
                <a:cxn ang="0">
                  <a:pos x="16059682" y="54582718"/>
                </a:cxn>
                <a:cxn ang="0">
                  <a:pos x="9505272" y="57214137"/>
                </a:cxn>
                <a:cxn ang="0">
                  <a:pos x="8521621" y="65105058"/>
                </a:cxn>
                <a:cxn ang="0">
                  <a:pos x="6226960" y="63790916"/>
                </a:cxn>
                <a:cxn ang="0">
                  <a:pos x="7210612" y="55896860"/>
                </a:cxn>
                <a:cxn ang="0">
                  <a:pos x="3277267" y="51294437"/>
                </a:cxn>
                <a:cxn ang="0">
                  <a:pos x="0" y="44060378"/>
                </a:cxn>
                <a:cxn ang="0">
                  <a:pos x="4588378" y="35512379"/>
                </a:cxn>
              </a:cxnLst>
              <a:rect l="0" t="0" r="0" b="0"/>
              <a:pathLst>
                <a:path w="21600" h="21600">
                  <a:moveTo>
                    <a:pt x="4259" y="11782"/>
                  </a:moveTo>
                  <a:cubicBezTo>
                    <a:pt x="4868" y="12655"/>
                    <a:pt x="5476" y="13527"/>
                    <a:pt x="6389" y="13964"/>
                  </a:cubicBezTo>
                  <a:cubicBezTo>
                    <a:pt x="6997" y="14618"/>
                    <a:pt x="7910" y="15055"/>
                    <a:pt x="9127" y="15273"/>
                  </a:cubicBezTo>
                  <a:cubicBezTo>
                    <a:pt x="9735" y="15491"/>
                    <a:pt x="10344" y="15273"/>
                    <a:pt x="11256" y="15055"/>
                  </a:cubicBezTo>
                  <a:cubicBezTo>
                    <a:pt x="11865" y="14836"/>
                    <a:pt x="12169" y="14618"/>
                    <a:pt x="12473" y="14182"/>
                  </a:cubicBezTo>
                  <a:cubicBezTo>
                    <a:pt x="12777" y="13527"/>
                    <a:pt x="12473" y="13091"/>
                    <a:pt x="12169" y="12655"/>
                  </a:cubicBezTo>
                  <a:cubicBezTo>
                    <a:pt x="11865" y="12436"/>
                    <a:pt x="10952" y="11782"/>
                    <a:pt x="9735" y="11127"/>
                  </a:cubicBezTo>
                  <a:cubicBezTo>
                    <a:pt x="7606" y="10255"/>
                    <a:pt x="6085" y="9382"/>
                    <a:pt x="5476" y="8509"/>
                  </a:cubicBezTo>
                  <a:cubicBezTo>
                    <a:pt x="4868" y="7636"/>
                    <a:pt x="4563" y="6545"/>
                    <a:pt x="5172" y="5236"/>
                  </a:cubicBezTo>
                  <a:cubicBezTo>
                    <a:pt x="5780" y="3709"/>
                    <a:pt x="6997" y="2618"/>
                    <a:pt x="8518" y="1964"/>
                  </a:cubicBezTo>
                  <a:cubicBezTo>
                    <a:pt x="10344" y="1309"/>
                    <a:pt x="12169" y="1309"/>
                    <a:pt x="14603" y="1527"/>
                  </a:cubicBezTo>
                  <a:cubicBezTo>
                    <a:pt x="15211" y="0"/>
                    <a:pt x="15211" y="0"/>
                    <a:pt x="15211" y="0"/>
                  </a:cubicBezTo>
                  <a:cubicBezTo>
                    <a:pt x="17341" y="436"/>
                    <a:pt x="17341" y="436"/>
                    <a:pt x="17341" y="436"/>
                  </a:cubicBezTo>
                  <a:cubicBezTo>
                    <a:pt x="16732" y="1964"/>
                    <a:pt x="16732" y="1964"/>
                    <a:pt x="16732" y="1964"/>
                  </a:cubicBezTo>
                  <a:cubicBezTo>
                    <a:pt x="17645" y="2182"/>
                    <a:pt x="18558" y="2618"/>
                    <a:pt x="19166" y="3055"/>
                  </a:cubicBezTo>
                  <a:cubicBezTo>
                    <a:pt x="20079" y="3491"/>
                    <a:pt x="20687" y="3927"/>
                    <a:pt x="21600" y="4582"/>
                  </a:cubicBezTo>
                  <a:cubicBezTo>
                    <a:pt x="18254" y="7418"/>
                    <a:pt x="18254" y="7418"/>
                    <a:pt x="18254" y="7418"/>
                  </a:cubicBezTo>
                  <a:cubicBezTo>
                    <a:pt x="17645" y="6764"/>
                    <a:pt x="17037" y="6327"/>
                    <a:pt x="16428" y="5891"/>
                  </a:cubicBezTo>
                  <a:cubicBezTo>
                    <a:pt x="15820" y="5455"/>
                    <a:pt x="14907" y="5236"/>
                    <a:pt x="14299" y="5018"/>
                  </a:cubicBezTo>
                  <a:cubicBezTo>
                    <a:pt x="13690" y="5018"/>
                    <a:pt x="12777" y="5018"/>
                    <a:pt x="12473" y="5018"/>
                  </a:cubicBezTo>
                  <a:cubicBezTo>
                    <a:pt x="11865" y="5236"/>
                    <a:pt x="11256" y="5455"/>
                    <a:pt x="11256" y="5891"/>
                  </a:cubicBezTo>
                  <a:cubicBezTo>
                    <a:pt x="10952" y="6327"/>
                    <a:pt x="11256" y="6764"/>
                    <a:pt x="11561" y="6982"/>
                  </a:cubicBezTo>
                  <a:cubicBezTo>
                    <a:pt x="11865" y="7418"/>
                    <a:pt x="12473" y="7855"/>
                    <a:pt x="13690" y="8291"/>
                  </a:cubicBezTo>
                  <a:cubicBezTo>
                    <a:pt x="13690" y="8291"/>
                    <a:pt x="13690" y="8291"/>
                    <a:pt x="13690" y="8291"/>
                  </a:cubicBezTo>
                  <a:cubicBezTo>
                    <a:pt x="16124" y="9382"/>
                    <a:pt x="17645" y="10255"/>
                    <a:pt x="18254" y="11127"/>
                  </a:cubicBezTo>
                  <a:cubicBezTo>
                    <a:pt x="18558" y="11564"/>
                    <a:pt x="18862" y="12218"/>
                    <a:pt x="18862" y="12873"/>
                  </a:cubicBezTo>
                  <a:cubicBezTo>
                    <a:pt x="18862" y="13309"/>
                    <a:pt x="18862" y="13964"/>
                    <a:pt x="18558" y="14836"/>
                  </a:cubicBezTo>
                  <a:cubicBezTo>
                    <a:pt x="17949" y="16364"/>
                    <a:pt x="16732" y="17455"/>
                    <a:pt x="14907" y="18109"/>
                  </a:cubicBezTo>
                  <a:cubicBezTo>
                    <a:pt x="13082" y="18982"/>
                    <a:pt x="11256" y="19200"/>
                    <a:pt x="8823" y="18982"/>
                  </a:cubicBezTo>
                  <a:cubicBezTo>
                    <a:pt x="7910" y="21600"/>
                    <a:pt x="7910" y="21600"/>
                    <a:pt x="7910" y="21600"/>
                  </a:cubicBezTo>
                  <a:cubicBezTo>
                    <a:pt x="5780" y="21164"/>
                    <a:pt x="5780" y="21164"/>
                    <a:pt x="5780" y="21164"/>
                  </a:cubicBezTo>
                  <a:cubicBezTo>
                    <a:pt x="6693" y="18545"/>
                    <a:pt x="6693" y="18545"/>
                    <a:pt x="6693" y="18545"/>
                  </a:cubicBezTo>
                  <a:cubicBezTo>
                    <a:pt x="5476" y="18109"/>
                    <a:pt x="3955" y="17673"/>
                    <a:pt x="3042" y="17018"/>
                  </a:cubicBezTo>
                  <a:cubicBezTo>
                    <a:pt x="1825" y="16364"/>
                    <a:pt x="913" y="15491"/>
                    <a:pt x="0" y="14618"/>
                  </a:cubicBezTo>
                  <a:cubicBezTo>
                    <a:pt x="4259" y="11782"/>
                    <a:pt x="4259" y="11782"/>
                    <a:pt x="4259" y="11782"/>
                  </a:cubicBezTo>
                  <a:close/>
                </a:path>
              </a:pathLst>
            </a:custGeom>
            <a:solidFill>
              <a:srgbClr val="FFFFFF">
                <a:alpha val="100000"/>
              </a:srgbClr>
            </a:solidFill>
            <a:ln w="12700">
              <a:noFill/>
            </a:ln>
          </p:spPr>
          <p:txBody>
            <a:bodyPr/>
            <a:lstStyle/>
            <a:p>
              <a:endParaRPr lang="zh-CN" altLang="en-US"/>
            </a:p>
          </p:txBody>
        </p:sp>
        <p:sp>
          <p:nvSpPr>
            <p:cNvPr id="15459" name="Freeform 79"/>
            <p:cNvSpPr/>
            <p:nvPr/>
          </p:nvSpPr>
          <p:spPr>
            <a:xfrm>
              <a:off x="2691187" y="1184095"/>
              <a:ext cx="289369" cy="435309"/>
            </a:xfrm>
            <a:custGeom>
              <a:avLst/>
              <a:gdLst/>
              <a:ahLst/>
              <a:cxnLst>
                <a:cxn ang="0">
                  <a:pos x="25966889" y="0"/>
                </a:cxn>
                <a:cxn ang="0">
                  <a:pos x="0" y="58933765"/>
                </a:cxn>
                <a:cxn ang="0">
                  <a:pos x="3387707" y="89685907"/>
                </a:cxn>
                <a:cxn ang="0">
                  <a:pos x="25966889" y="176801294"/>
                </a:cxn>
                <a:cxn ang="0">
                  <a:pos x="48545897" y="89685907"/>
                </a:cxn>
                <a:cxn ang="0">
                  <a:pos x="51933604" y="58933765"/>
                </a:cxn>
                <a:cxn ang="0">
                  <a:pos x="25966889" y="0"/>
                </a:cxn>
                <a:cxn ang="0">
                  <a:pos x="25966889" y="101210451"/>
                </a:cxn>
                <a:cxn ang="0">
                  <a:pos x="7338063" y="58933765"/>
                </a:cxn>
                <a:cxn ang="0">
                  <a:pos x="25966889" y="17934005"/>
                </a:cxn>
                <a:cxn ang="0">
                  <a:pos x="44595541" y="58933765"/>
                </a:cxn>
                <a:cxn ang="0">
                  <a:pos x="25966889" y="101210451"/>
                </a:cxn>
              </a:cxnLst>
              <a:rect l="0" t="0" r="0" b="0"/>
              <a:pathLst>
                <a:path w="21600" h="21600">
                  <a:moveTo>
                    <a:pt x="10800" y="0"/>
                  </a:moveTo>
                  <a:cubicBezTo>
                    <a:pt x="4930" y="0"/>
                    <a:pt x="0" y="3287"/>
                    <a:pt x="0" y="7200"/>
                  </a:cubicBezTo>
                  <a:cubicBezTo>
                    <a:pt x="0" y="8609"/>
                    <a:pt x="470" y="9861"/>
                    <a:pt x="1409" y="10957"/>
                  </a:cubicBezTo>
                  <a:cubicBezTo>
                    <a:pt x="10800" y="21600"/>
                    <a:pt x="10800" y="21600"/>
                    <a:pt x="10800" y="21600"/>
                  </a:cubicBezTo>
                  <a:cubicBezTo>
                    <a:pt x="20191" y="10957"/>
                    <a:pt x="20191" y="10957"/>
                    <a:pt x="20191" y="10957"/>
                  </a:cubicBezTo>
                  <a:cubicBezTo>
                    <a:pt x="21130" y="9861"/>
                    <a:pt x="21600" y="8609"/>
                    <a:pt x="21600" y="7200"/>
                  </a:cubicBezTo>
                  <a:cubicBezTo>
                    <a:pt x="21600" y="3287"/>
                    <a:pt x="16670" y="0"/>
                    <a:pt x="10800" y="0"/>
                  </a:cubicBezTo>
                  <a:close/>
                  <a:moveTo>
                    <a:pt x="10800" y="12365"/>
                  </a:moveTo>
                  <a:cubicBezTo>
                    <a:pt x="6574" y="12365"/>
                    <a:pt x="3052" y="10017"/>
                    <a:pt x="3052" y="7200"/>
                  </a:cubicBezTo>
                  <a:cubicBezTo>
                    <a:pt x="3052" y="4383"/>
                    <a:pt x="6574" y="2191"/>
                    <a:pt x="10800" y="2191"/>
                  </a:cubicBezTo>
                  <a:cubicBezTo>
                    <a:pt x="15026" y="2191"/>
                    <a:pt x="18548" y="4383"/>
                    <a:pt x="18548" y="7200"/>
                  </a:cubicBezTo>
                  <a:cubicBezTo>
                    <a:pt x="18548" y="10017"/>
                    <a:pt x="15026" y="12365"/>
                    <a:pt x="10800" y="12365"/>
                  </a:cubicBezTo>
                  <a:close/>
                </a:path>
              </a:pathLst>
            </a:custGeom>
            <a:solidFill>
              <a:srgbClr val="F05942">
                <a:alpha val="100000"/>
              </a:srgbClr>
            </a:solidFill>
            <a:ln w="12700">
              <a:noFill/>
            </a:ln>
          </p:spPr>
          <p:txBody>
            <a:bodyPr/>
            <a:lstStyle/>
            <a:p>
              <a:endParaRPr lang="zh-CN" altLang="en-US"/>
            </a:p>
          </p:txBody>
        </p:sp>
        <p:sp>
          <p:nvSpPr>
            <p:cNvPr id="15460" name="Freeform 80"/>
            <p:cNvSpPr/>
            <p:nvPr/>
          </p:nvSpPr>
          <p:spPr>
            <a:xfrm>
              <a:off x="1941348" y="1231904"/>
              <a:ext cx="470538" cy="75489"/>
            </a:xfrm>
            <a:custGeom>
              <a:avLst/>
              <a:gdLst/>
              <a:ahLst/>
              <a:cxnLst>
                <a:cxn ang="0">
                  <a:pos x="223293764" y="276611"/>
                </a:cxn>
                <a:cxn ang="0">
                  <a:pos x="1199197" y="922028"/>
                </a:cxn>
                <a:cxn ang="0">
                  <a:pos x="0" y="645413"/>
                </a:cxn>
                <a:cxn ang="0">
                  <a:pos x="223293764" y="0"/>
                </a:cxn>
                <a:cxn ang="0">
                  <a:pos x="223293764" y="276611"/>
                </a:cxn>
              </a:cxnLst>
              <a:rect l="0" t="0" r="0" b="0"/>
              <a:pathLst>
                <a:path w="21600" h="21600">
                  <a:moveTo>
                    <a:pt x="21600" y="6480"/>
                  </a:moveTo>
                  <a:lnTo>
                    <a:pt x="116" y="21600"/>
                  </a:lnTo>
                  <a:lnTo>
                    <a:pt x="0" y="15120"/>
                  </a:lnTo>
                  <a:lnTo>
                    <a:pt x="21600" y="0"/>
                  </a:lnTo>
                  <a:lnTo>
                    <a:pt x="21600" y="6480"/>
                  </a:lnTo>
                  <a:close/>
                </a:path>
              </a:pathLst>
            </a:custGeom>
            <a:solidFill>
              <a:srgbClr val="EE4237">
                <a:alpha val="100000"/>
              </a:srgbClr>
            </a:solidFill>
            <a:ln w="12700">
              <a:noFill/>
            </a:ln>
          </p:spPr>
          <p:txBody>
            <a:bodyPr/>
            <a:lstStyle/>
            <a:p>
              <a:endParaRPr lang="zh-CN" altLang="en-US"/>
            </a:p>
          </p:txBody>
        </p:sp>
        <p:sp>
          <p:nvSpPr>
            <p:cNvPr id="15461" name="Freeform 81"/>
            <p:cNvSpPr/>
            <p:nvPr/>
          </p:nvSpPr>
          <p:spPr>
            <a:xfrm>
              <a:off x="1918703" y="1085963"/>
              <a:ext cx="125813" cy="198783"/>
            </a:xfrm>
            <a:custGeom>
              <a:avLst/>
              <a:gdLst/>
              <a:ahLst/>
              <a:cxnLst>
                <a:cxn ang="0">
                  <a:pos x="4268439" y="15770219"/>
                </a:cxn>
                <a:cxn ang="0">
                  <a:pos x="768310" y="16835659"/>
                </a:cxn>
                <a:cxn ang="0">
                  <a:pos x="0" y="1065449"/>
                </a:cxn>
                <a:cxn ang="0">
                  <a:pos x="3585490" y="0"/>
                </a:cxn>
                <a:cxn ang="0">
                  <a:pos x="4268439" y="15770219"/>
                </a:cxn>
              </a:cxnLst>
              <a:rect l="0" t="0" r="0" b="0"/>
              <a:pathLst>
                <a:path w="21600" h="21600">
                  <a:moveTo>
                    <a:pt x="21600" y="20233"/>
                  </a:moveTo>
                  <a:lnTo>
                    <a:pt x="3888" y="21600"/>
                  </a:lnTo>
                  <a:lnTo>
                    <a:pt x="0" y="1367"/>
                  </a:lnTo>
                  <a:lnTo>
                    <a:pt x="18144" y="0"/>
                  </a:lnTo>
                  <a:lnTo>
                    <a:pt x="21600" y="20233"/>
                  </a:lnTo>
                  <a:close/>
                </a:path>
              </a:pathLst>
            </a:custGeom>
            <a:solidFill>
              <a:srgbClr val="8DC63F">
                <a:alpha val="100000"/>
              </a:srgbClr>
            </a:solidFill>
            <a:ln w="12700">
              <a:noFill/>
            </a:ln>
          </p:spPr>
          <p:txBody>
            <a:bodyPr/>
            <a:lstStyle/>
            <a:p>
              <a:endParaRPr lang="zh-CN" altLang="en-US"/>
            </a:p>
          </p:txBody>
        </p:sp>
        <p:sp>
          <p:nvSpPr>
            <p:cNvPr id="15462" name="Freeform 82"/>
            <p:cNvSpPr/>
            <p:nvPr/>
          </p:nvSpPr>
          <p:spPr>
            <a:xfrm>
              <a:off x="2029417" y="972731"/>
              <a:ext cx="138395" cy="299433"/>
            </a:xfrm>
            <a:custGeom>
              <a:avLst/>
              <a:gdLst/>
              <a:ahLst/>
              <a:cxnLst>
                <a:cxn ang="0">
                  <a:pos x="5681377" y="55123993"/>
                </a:cxn>
                <a:cxn ang="0">
                  <a:pos x="1342765" y="57542871"/>
                </a:cxn>
                <a:cxn ang="0">
                  <a:pos x="0" y="2418878"/>
                </a:cxn>
                <a:cxn ang="0">
                  <a:pos x="4235246" y="0"/>
                </a:cxn>
                <a:cxn ang="0">
                  <a:pos x="5681377" y="55123993"/>
                </a:cxn>
              </a:cxnLst>
              <a:rect l="0" t="0" r="0" b="0"/>
              <a:pathLst>
                <a:path w="21600" h="21600">
                  <a:moveTo>
                    <a:pt x="21600" y="20692"/>
                  </a:moveTo>
                  <a:lnTo>
                    <a:pt x="5105" y="21600"/>
                  </a:lnTo>
                  <a:lnTo>
                    <a:pt x="0" y="908"/>
                  </a:lnTo>
                  <a:lnTo>
                    <a:pt x="16102" y="0"/>
                  </a:lnTo>
                  <a:lnTo>
                    <a:pt x="21600" y="20692"/>
                  </a:lnTo>
                  <a:close/>
                </a:path>
              </a:pathLst>
            </a:custGeom>
            <a:solidFill>
              <a:srgbClr val="FAAC1B">
                <a:alpha val="100000"/>
              </a:srgbClr>
            </a:solidFill>
            <a:ln w="12700">
              <a:noFill/>
            </a:ln>
          </p:spPr>
          <p:txBody>
            <a:bodyPr/>
            <a:lstStyle/>
            <a:p>
              <a:endParaRPr lang="zh-CN" altLang="en-US"/>
            </a:p>
          </p:txBody>
        </p:sp>
        <p:sp>
          <p:nvSpPr>
            <p:cNvPr id="15463" name="Freeform 83"/>
            <p:cNvSpPr/>
            <p:nvPr/>
          </p:nvSpPr>
          <p:spPr>
            <a:xfrm>
              <a:off x="2140132" y="862017"/>
              <a:ext cx="148460" cy="395049"/>
            </a:xfrm>
            <a:custGeom>
              <a:avLst/>
              <a:gdLst/>
              <a:ahLst/>
              <a:cxnLst>
                <a:cxn ang="0">
                  <a:pos x="7013278" y="127934387"/>
                </a:cxn>
                <a:cxn ang="0">
                  <a:pos x="2020843" y="132143378"/>
                </a:cxn>
                <a:cxn ang="0">
                  <a:pos x="0" y="4208991"/>
                </a:cxn>
                <a:cxn ang="0">
                  <a:pos x="4873578" y="0"/>
                </a:cxn>
                <a:cxn ang="0">
                  <a:pos x="7013278" y="127934387"/>
                </a:cxn>
              </a:cxnLst>
              <a:rect l="0" t="0" r="0" b="0"/>
              <a:pathLst>
                <a:path w="21600" h="21600">
                  <a:moveTo>
                    <a:pt x="21600" y="20912"/>
                  </a:moveTo>
                  <a:lnTo>
                    <a:pt x="6224" y="21600"/>
                  </a:lnTo>
                  <a:lnTo>
                    <a:pt x="0" y="688"/>
                  </a:lnTo>
                  <a:lnTo>
                    <a:pt x="15010" y="0"/>
                  </a:lnTo>
                  <a:lnTo>
                    <a:pt x="21600" y="20912"/>
                  </a:lnTo>
                  <a:close/>
                </a:path>
              </a:pathLst>
            </a:custGeom>
            <a:solidFill>
              <a:srgbClr val="ED6559">
                <a:alpha val="100000"/>
              </a:srgbClr>
            </a:solidFill>
            <a:ln w="12700">
              <a:noFill/>
            </a:ln>
          </p:spPr>
          <p:txBody>
            <a:bodyPr/>
            <a:lstStyle/>
            <a:p>
              <a:endParaRPr lang="zh-CN" altLang="en-US"/>
            </a:p>
          </p:txBody>
        </p:sp>
        <p:sp>
          <p:nvSpPr>
            <p:cNvPr id="15464" name="Freeform 84"/>
            <p:cNvSpPr/>
            <p:nvPr/>
          </p:nvSpPr>
          <p:spPr>
            <a:xfrm>
              <a:off x="2253362" y="804144"/>
              <a:ext cx="158525" cy="440342"/>
            </a:xfrm>
            <a:custGeom>
              <a:avLst/>
              <a:gdLst/>
              <a:ahLst/>
              <a:cxnLst>
                <a:cxn ang="0">
                  <a:pos x="8538582" y="177777563"/>
                </a:cxn>
                <a:cxn ang="0">
                  <a:pos x="2710587" y="183004953"/>
                </a:cxn>
                <a:cxn ang="0">
                  <a:pos x="0" y="5227390"/>
                </a:cxn>
                <a:cxn ang="0">
                  <a:pos x="5827995" y="0"/>
                </a:cxn>
                <a:cxn ang="0">
                  <a:pos x="8538582" y="177777563"/>
                </a:cxn>
              </a:cxnLst>
              <a:rect l="0" t="0" r="0" b="0"/>
              <a:pathLst>
                <a:path w="21600" h="21600">
                  <a:moveTo>
                    <a:pt x="21600" y="20983"/>
                  </a:moveTo>
                  <a:lnTo>
                    <a:pt x="6857" y="21600"/>
                  </a:lnTo>
                  <a:lnTo>
                    <a:pt x="0" y="617"/>
                  </a:lnTo>
                  <a:lnTo>
                    <a:pt x="14743" y="0"/>
                  </a:lnTo>
                  <a:lnTo>
                    <a:pt x="21600" y="20983"/>
                  </a:lnTo>
                  <a:close/>
                </a:path>
              </a:pathLst>
            </a:custGeom>
            <a:solidFill>
              <a:srgbClr val="5B96CA">
                <a:alpha val="100000"/>
              </a:srgbClr>
            </a:solidFill>
            <a:ln w="12700">
              <a:noFill/>
            </a:ln>
          </p:spPr>
          <p:txBody>
            <a:bodyPr/>
            <a:lstStyle/>
            <a:p>
              <a:endParaRPr lang="zh-CN" altLang="en-US"/>
            </a:p>
          </p:txBody>
        </p:sp>
        <p:sp>
          <p:nvSpPr>
            <p:cNvPr id="15465" name="Freeform 85"/>
            <p:cNvSpPr/>
            <p:nvPr/>
          </p:nvSpPr>
          <p:spPr>
            <a:xfrm>
              <a:off x="17190" y="1476791"/>
              <a:ext cx="509151" cy="508717"/>
            </a:xfrm>
            <a:custGeom>
              <a:avLst/>
              <a:gdLst/>
              <a:ahLst/>
              <a:cxnLst>
                <a:cxn ang="0">
                  <a:pos x="328690532" y="133013620"/>
                </a:cxn>
                <a:cxn ang="0">
                  <a:pos x="328690532" y="133013620"/>
                </a:cxn>
                <a:cxn ang="0">
                  <a:pos x="136016257" y="2665405"/>
                </a:cxn>
                <a:cxn ang="0">
                  <a:pos x="129871927" y="4668775"/>
                </a:cxn>
                <a:cxn ang="0">
                  <a:pos x="129871927" y="4668775"/>
                </a:cxn>
                <a:cxn ang="0">
                  <a:pos x="2789679" y="191168892"/>
                </a:cxn>
                <a:cxn ang="0">
                  <a:pos x="189303347" y="323520477"/>
                </a:cxn>
                <a:cxn ang="0">
                  <a:pos x="189303347" y="323520477"/>
                </a:cxn>
                <a:cxn ang="0">
                  <a:pos x="195463954" y="321517107"/>
                </a:cxn>
                <a:cxn ang="0">
                  <a:pos x="328690532" y="133013620"/>
                </a:cxn>
                <a:cxn ang="0">
                  <a:pos x="328690532" y="133013620"/>
                </a:cxn>
              </a:cxnLst>
              <a:rect l="0" t="0" r="0" b="0"/>
              <a:pathLst>
                <a:path w="19957" h="20124">
                  <a:moveTo>
                    <a:pt x="19794" y="8234"/>
                  </a:moveTo>
                  <a:cubicBezTo>
                    <a:pt x="19794" y="8234"/>
                    <a:pt x="19794" y="8234"/>
                    <a:pt x="19794" y="8234"/>
                  </a:cubicBezTo>
                  <a:cubicBezTo>
                    <a:pt x="18683" y="2772"/>
                    <a:pt x="13499" y="-828"/>
                    <a:pt x="8191" y="165"/>
                  </a:cubicBezTo>
                  <a:cubicBezTo>
                    <a:pt x="8068" y="165"/>
                    <a:pt x="7944" y="289"/>
                    <a:pt x="7821" y="289"/>
                  </a:cubicBezTo>
                  <a:cubicBezTo>
                    <a:pt x="7821" y="289"/>
                    <a:pt x="7821" y="289"/>
                    <a:pt x="7821" y="289"/>
                  </a:cubicBezTo>
                  <a:cubicBezTo>
                    <a:pt x="2637" y="1406"/>
                    <a:pt x="-819" y="6496"/>
                    <a:pt x="168" y="11834"/>
                  </a:cubicBezTo>
                  <a:cubicBezTo>
                    <a:pt x="1156" y="17172"/>
                    <a:pt x="6093" y="20772"/>
                    <a:pt x="11400" y="20027"/>
                  </a:cubicBezTo>
                  <a:cubicBezTo>
                    <a:pt x="11400" y="20027"/>
                    <a:pt x="11400" y="20027"/>
                    <a:pt x="11400" y="20027"/>
                  </a:cubicBezTo>
                  <a:cubicBezTo>
                    <a:pt x="11524" y="19903"/>
                    <a:pt x="11647" y="19903"/>
                    <a:pt x="11771" y="19903"/>
                  </a:cubicBezTo>
                  <a:cubicBezTo>
                    <a:pt x="17202" y="18910"/>
                    <a:pt x="20781" y="13696"/>
                    <a:pt x="19794" y="8234"/>
                  </a:cubicBezTo>
                  <a:cubicBezTo>
                    <a:pt x="19794" y="8234"/>
                    <a:pt x="19794" y="8234"/>
                    <a:pt x="19794" y="8234"/>
                  </a:cubicBezTo>
                  <a:close/>
                </a:path>
              </a:pathLst>
            </a:custGeom>
            <a:solidFill>
              <a:srgbClr val="4E87B9">
                <a:alpha val="100000"/>
              </a:srgbClr>
            </a:solidFill>
            <a:ln w="12700">
              <a:noFill/>
            </a:ln>
          </p:spPr>
          <p:txBody>
            <a:bodyPr/>
            <a:lstStyle/>
            <a:p>
              <a:endParaRPr lang="zh-CN" altLang="en-US"/>
            </a:p>
          </p:txBody>
        </p:sp>
        <p:sp>
          <p:nvSpPr>
            <p:cNvPr id="15466" name="Freeform 86"/>
            <p:cNvSpPr/>
            <p:nvPr/>
          </p:nvSpPr>
          <p:spPr>
            <a:xfrm>
              <a:off x="-1" y="1466221"/>
              <a:ext cx="543379" cy="525843"/>
            </a:xfrm>
            <a:custGeom>
              <a:avLst/>
              <a:gdLst/>
              <a:ahLst/>
              <a:cxnLst>
                <a:cxn ang="0">
                  <a:pos x="223599817" y="418256487"/>
                </a:cxn>
                <a:cxn ang="0">
                  <a:pos x="153743215" y="397827227"/>
                </a:cxn>
                <a:cxn ang="0">
                  <a:pos x="114624430" y="340733953"/>
                </a:cxn>
                <a:cxn ang="0">
                  <a:pos x="109028768" y="357059456"/>
                </a:cxn>
                <a:cxn ang="0">
                  <a:pos x="86671113" y="312187964"/>
                </a:cxn>
                <a:cxn ang="0">
                  <a:pos x="72694454" y="234666726"/>
                </a:cxn>
                <a:cxn ang="0">
                  <a:pos x="81075451" y="149027463"/>
                </a:cxn>
                <a:cxn ang="0">
                  <a:pos x="170504374" y="34796818"/>
                </a:cxn>
                <a:cxn ang="0">
                  <a:pos x="229195479" y="14412951"/>
                </a:cxn>
                <a:cxn ang="0">
                  <a:pos x="226384318" y="22576332"/>
                </a:cxn>
                <a:cxn ang="0">
                  <a:pos x="248741974" y="22576332"/>
                </a:cxn>
                <a:cxn ang="0">
                  <a:pos x="279479791" y="18517967"/>
                </a:cxn>
                <a:cxn ang="0">
                  <a:pos x="296267611" y="38900575"/>
                </a:cxn>
                <a:cxn ang="0">
                  <a:pos x="279479791" y="30738453"/>
                </a:cxn>
                <a:cxn ang="0">
                  <a:pos x="262718632" y="47063956"/>
                </a:cxn>
                <a:cxn ang="0">
                  <a:pos x="234765315" y="83772067"/>
                </a:cxn>
                <a:cxn ang="0">
                  <a:pos x="243172137" y="91935448"/>
                </a:cxn>
                <a:cxn ang="0">
                  <a:pos x="271098764" y="104155935"/>
                </a:cxn>
                <a:cxn ang="0">
                  <a:pos x="273909925" y="124539838"/>
                </a:cxn>
                <a:cxn ang="0">
                  <a:pos x="296267611" y="87830432"/>
                </a:cxn>
                <a:cxn ang="0">
                  <a:pos x="304647713" y="42958940"/>
                </a:cxn>
                <a:cxn ang="0">
                  <a:pos x="318598576" y="38900575"/>
                </a:cxn>
                <a:cxn ang="0">
                  <a:pos x="329789869" y="55226078"/>
                </a:cxn>
                <a:cxn ang="0">
                  <a:pos x="352147555" y="55226078"/>
                </a:cxn>
                <a:cxn ang="0">
                  <a:pos x="368908684" y="100097570"/>
                </a:cxn>
                <a:cxn ang="0">
                  <a:pos x="371693155" y="124539838"/>
                </a:cxn>
                <a:cxn ang="0">
                  <a:pos x="363313052" y="104155935"/>
                </a:cxn>
                <a:cxn ang="0">
                  <a:pos x="340955367" y="120481474"/>
                </a:cxn>
                <a:cxn ang="0">
                  <a:pos x="321409737" y="124539838"/>
                </a:cxn>
                <a:cxn ang="0">
                  <a:pos x="327005399" y="136806976"/>
                </a:cxn>
                <a:cxn ang="0">
                  <a:pos x="335386396" y="144922410"/>
                </a:cxn>
                <a:cxn ang="0">
                  <a:pos x="318598576" y="161247949"/>
                </a:cxn>
                <a:cxn ang="0">
                  <a:pos x="296267611" y="185736833"/>
                </a:cxn>
                <a:cxn ang="0">
                  <a:pos x="273909925" y="214282858"/>
                </a:cxn>
                <a:cxn ang="0">
                  <a:pos x="262718632" y="246933864"/>
                </a:cxn>
                <a:cxn ang="0">
                  <a:pos x="243172137" y="275479853"/>
                </a:cxn>
                <a:cxn ang="0">
                  <a:pos x="229195479" y="283641975"/>
                </a:cxn>
                <a:cxn ang="0">
                  <a:pos x="195646530" y="295862461"/>
                </a:cxn>
                <a:cxn ang="0">
                  <a:pos x="184481032" y="381548376"/>
                </a:cxn>
                <a:cxn ang="0">
                  <a:pos x="212434350" y="377443360"/>
                </a:cxn>
                <a:cxn ang="0">
                  <a:pos x="243172137" y="430478269"/>
                </a:cxn>
                <a:cxn ang="0">
                  <a:pos x="259933267" y="422314852"/>
                </a:cxn>
                <a:cxn ang="0">
                  <a:pos x="268314294" y="422314852"/>
                </a:cxn>
                <a:cxn ang="0">
                  <a:pos x="282290952" y="401930948"/>
                </a:cxn>
                <a:cxn ang="0">
                  <a:pos x="296267611" y="393768862"/>
                </a:cxn>
                <a:cxn ang="0">
                  <a:pos x="327005399" y="393768862"/>
                </a:cxn>
                <a:cxn ang="0">
                  <a:pos x="346551893" y="405989349"/>
                </a:cxn>
                <a:cxn ang="0">
                  <a:pos x="388480974" y="430478269"/>
                </a:cxn>
                <a:cxn ang="0">
                  <a:pos x="405242998" y="454965857"/>
                </a:cxn>
                <a:cxn ang="0">
                  <a:pos x="422004158" y="459024258"/>
                </a:cxn>
                <a:cxn ang="0">
                  <a:pos x="438765287" y="463127979"/>
                </a:cxn>
                <a:cxn ang="0">
                  <a:pos x="332575235" y="642568627"/>
                </a:cxn>
                <a:cxn ang="0">
                  <a:pos x="313028740" y="593638770"/>
                </a:cxn>
                <a:cxn ang="0">
                  <a:pos x="282290952" y="565092781"/>
                </a:cxn>
                <a:cxn ang="0">
                  <a:pos x="257122106" y="524278358"/>
                </a:cxn>
                <a:cxn ang="0">
                  <a:pos x="259933267" y="483511883"/>
                </a:cxn>
                <a:cxn ang="0">
                  <a:pos x="257122106" y="430478269"/>
                </a:cxn>
                <a:cxn ang="0">
                  <a:pos x="248741974" y="442698755"/>
                </a:cxn>
              </a:cxnLst>
              <a:rect l="0" t="0" r="0" b="0"/>
              <a:pathLst>
                <a:path w="18221" h="14608">
                  <a:moveTo>
                    <a:pt x="17809" y="5294"/>
                  </a:moveTo>
                  <a:cubicBezTo>
                    <a:pt x="14858" y="-3014"/>
                    <a:pt x="-209" y="-1003"/>
                    <a:pt x="2" y="7567"/>
                  </a:cubicBezTo>
                  <a:cubicBezTo>
                    <a:pt x="423" y="18586"/>
                    <a:pt x="21391" y="15788"/>
                    <a:pt x="17809" y="5294"/>
                  </a:cubicBezTo>
                  <a:cubicBezTo>
                    <a:pt x="17703" y="5119"/>
                    <a:pt x="17809" y="5556"/>
                    <a:pt x="17809" y="5294"/>
                  </a:cubicBezTo>
                  <a:close/>
                  <a:moveTo>
                    <a:pt x="8958" y="9404"/>
                  </a:moveTo>
                  <a:cubicBezTo>
                    <a:pt x="8852" y="9316"/>
                    <a:pt x="8747" y="9229"/>
                    <a:pt x="8642" y="9229"/>
                  </a:cubicBezTo>
                  <a:cubicBezTo>
                    <a:pt x="8642" y="9229"/>
                    <a:pt x="8536" y="9229"/>
                    <a:pt x="8431" y="9141"/>
                  </a:cubicBezTo>
                  <a:cubicBezTo>
                    <a:pt x="8431" y="9141"/>
                    <a:pt x="8431" y="9054"/>
                    <a:pt x="8431" y="8967"/>
                  </a:cubicBezTo>
                  <a:cubicBezTo>
                    <a:pt x="8326" y="8967"/>
                    <a:pt x="8220" y="8792"/>
                    <a:pt x="8010" y="8792"/>
                  </a:cubicBezTo>
                  <a:cubicBezTo>
                    <a:pt x="8010" y="8792"/>
                    <a:pt x="7799" y="8792"/>
                    <a:pt x="7693" y="8792"/>
                  </a:cubicBezTo>
                  <a:cubicBezTo>
                    <a:pt x="7693" y="8792"/>
                    <a:pt x="7588" y="8704"/>
                    <a:pt x="7588" y="8704"/>
                  </a:cubicBezTo>
                  <a:cubicBezTo>
                    <a:pt x="7483" y="8704"/>
                    <a:pt x="7483" y="8704"/>
                    <a:pt x="7377" y="8704"/>
                  </a:cubicBezTo>
                  <a:cubicBezTo>
                    <a:pt x="7167" y="8704"/>
                    <a:pt x="7061" y="8442"/>
                    <a:pt x="6851" y="8529"/>
                  </a:cubicBezTo>
                  <a:cubicBezTo>
                    <a:pt x="6745" y="8529"/>
                    <a:pt x="6640" y="8617"/>
                    <a:pt x="6534" y="8617"/>
                  </a:cubicBezTo>
                  <a:cubicBezTo>
                    <a:pt x="6429" y="8617"/>
                    <a:pt x="6324" y="8617"/>
                    <a:pt x="6113" y="8529"/>
                  </a:cubicBezTo>
                  <a:cubicBezTo>
                    <a:pt x="6008" y="8529"/>
                    <a:pt x="5902" y="8529"/>
                    <a:pt x="5797" y="8529"/>
                  </a:cubicBezTo>
                  <a:cubicBezTo>
                    <a:pt x="5691" y="8442"/>
                    <a:pt x="5691" y="8442"/>
                    <a:pt x="5586" y="8442"/>
                  </a:cubicBezTo>
                  <a:cubicBezTo>
                    <a:pt x="5481" y="8442"/>
                    <a:pt x="5481" y="8442"/>
                    <a:pt x="5375" y="8442"/>
                  </a:cubicBezTo>
                  <a:cubicBezTo>
                    <a:pt x="5270" y="8354"/>
                    <a:pt x="5270" y="8354"/>
                    <a:pt x="5165" y="8267"/>
                  </a:cubicBezTo>
                  <a:cubicBezTo>
                    <a:pt x="5059" y="8267"/>
                    <a:pt x="4954" y="8267"/>
                    <a:pt x="4954" y="8180"/>
                  </a:cubicBezTo>
                  <a:cubicBezTo>
                    <a:pt x="4954" y="8092"/>
                    <a:pt x="5059" y="8092"/>
                    <a:pt x="5059" y="8005"/>
                  </a:cubicBezTo>
                  <a:cubicBezTo>
                    <a:pt x="4954" y="7830"/>
                    <a:pt x="4743" y="7655"/>
                    <a:pt x="4638" y="7567"/>
                  </a:cubicBezTo>
                  <a:cubicBezTo>
                    <a:pt x="4532" y="7480"/>
                    <a:pt x="4427" y="7480"/>
                    <a:pt x="4322" y="7392"/>
                  </a:cubicBezTo>
                  <a:cubicBezTo>
                    <a:pt x="4322" y="7305"/>
                    <a:pt x="4322" y="7305"/>
                    <a:pt x="4322" y="7305"/>
                  </a:cubicBezTo>
                  <a:cubicBezTo>
                    <a:pt x="4322" y="7218"/>
                    <a:pt x="4216" y="7218"/>
                    <a:pt x="4111" y="7130"/>
                  </a:cubicBezTo>
                  <a:cubicBezTo>
                    <a:pt x="4006" y="7043"/>
                    <a:pt x="3900" y="7043"/>
                    <a:pt x="3900" y="6955"/>
                  </a:cubicBezTo>
                  <a:cubicBezTo>
                    <a:pt x="3900" y="6868"/>
                    <a:pt x="3900" y="6780"/>
                    <a:pt x="3795" y="6693"/>
                  </a:cubicBezTo>
                  <a:cubicBezTo>
                    <a:pt x="3795" y="6518"/>
                    <a:pt x="3479" y="6693"/>
                    <a:pt x="3584" y="6868"/>
                  </a:cubicBezTo>
                  <a:cubicBezTo>
                    <a:pt x="3584" y="6868"/>
                    <a:pt x="3690" y="6955"/>
                    <a:pt x="3795" y="7043"/>
                  </a:cubicBezTo>
                  <a:cubicBezTo>
                    <a:pt x="3795" y="7043"/>
                    <a:pt x="3795" y="7130"/>
                    <a:pt x="3795" y="7218"/>
                  </a:cubicBezTo>
                  <a:cubicBezTo>
                    <a:pt x="3900" y="7218"/>
                    <a:pt x="4006" y="7305"/>
                    <a:pt x="4006" y="7305"/>
                  </a:cubicBezTo>
                  <a:cubicBezTo>
                    <a:pt x="4111" y="7480"/>
                    <a:pt x="4111" y="7567"/>
                    <a:pt x="4111" y="7655"/>
                  </a:cubicBezTo>
                  <a:cubicBezTo>
                    <a:pt x="4216" y="7655"/>
                    <a:pt x="4322" y="7742"/>
                    <a:pt x="4322" y="7830"/>
                  </a:cubicBezTo>
                  <a:cubicBezTo>
                    <a:pt x="4216" y="7830"/>
                    <a:pt x="4111" y="7742"/>
                    <a:pt x="4111" y="7742"/>
                  </a:cubicBezTo>
                  <a:cubicBezTo>
                    <a:pt x="4006" y="7742"/>
                    <a:pt x="3900" y="7655"/>
                    <a:pt x="3900" y="7655"/>
                  </a:cubicBezTo>
                  <a:cubicBezTo>
                    <a:pt x="3900" y="7567"/>
                    <a:pt x="3900" y="7480"/>
                    <a:pt x="3900" y="7480"/>
                  </a:cubicBezTo>
                  <a:cubicBezTo>
                    <a:pt x="3795" y="7305"/>
                    <a:pt x="3584" y="7392"/>
                    <a:pt x="3479" y="7305"/>
                  </a:cubicBezTo>
                  <a:cubicBezTo>
                    <a:pt x="3479" y="7218"/>
                    <a:pt x="3584" y="7130"/>
                    <a:pt x="3584" y="7130"/>
                  </a:cubicBezTo>
                  <a:cubicBezTo>
                    <a:pt x="3584" y="7043"/>
                    <a:pt x="3479" y="6955"/>
                    <a:pt x="3373" y="6955"/>
                  </a:cubicBezTo>
                  <a:cubicBezTo>
                    <a:pt x="3373" y="6868"/>
                    <a:pt x="3373" y="6780"/>
                    <a:pt x="3268" y="6693"/>
                  </a:cubicBezTo>
                  <a:cubicBezTo>
                    <a:pt x="3268" y="6605"/>
                    <a:pt x="3268" y="6518"/>
                    <a:pt x="3268" y="6431"/>
                  </a:cubicBezTo>
                  <a:cubicBezTo>
                    <a:pt x="3163" y="6431"/>
                    <a:pt x="3057" y="6343"/>
                    <a:pt x="3057" y="6343"/>
                  </a:cubicBezTo>
                  <a:cubicBezTo>
                    <a:pt x="2952" y="6343"/>
                    <a:pt x="2847" y="6343"/>
                    <a:pt x="2847" y="6256"/>
                  </a:cubicBezTo>
                  <a:cubicBezTo>
                    <a:pt x="2741" y="6256"/>
                    <a:pt x="2741" y="6168"/>
                    <a:pt x="2741" y="6081"/>
                  </a:cubicBezTo>
                  <a:cubicBezTo>
                    <a:pt x="2636" y="5993"/>
                    <a:pt x="2636" y="5906"/>
                    <a:pt x="2636" y="5818"/>
                  </a:cubicBezTo>
                  <a:cubicBezTo>
                    <a:pt x="2636" y="5643"/>
                    <a:pt x="2531" y="5556"/>
                    <a:pt x="2531" y="5469"/>
                  </a:cubicBezTo>
                  <a:cubicBezTo>
                    <a:pt x="2531" y="5381"/>
                    <a:pt x="2636" y="5294"/>
                    <a:pt x="2741" y="5294"/>
                  </a:cubicBezTo>
                  <a:cubicBezTo>
                    <a:pt x="2741" y="5206"/>
                    <a:pt x="2741" y="5119"/>
                    <a:pt x="2741" y="5031"/>
                  </a:cubicBezTo>
                  <a:cubicBezTo>
                    <a:pt x="2741" y="4944"/>
                    <a:pt x="2952" y="4856"/>
                    <a:pt x="2952" y="4682"/>
                  </a:cubicBezTo>
                  <a:cubicBezTo>
                    <a:pt x="3057" y="4594"/>
                    <a:pt x="3163" y="4507"/>
                    <a:pt x="3163" y="4332"/>
                  </a:cubicBezTo>
                  <a:cubicBezTo>
                    <a:pt x="3163" y="4244"/>
                    <a:pt x="3268" y="4157"/>
                    <a:pt x="3268" y="4157"/>
                  </a:cubicBezTo>
                  <a:cubicBezTo>
                    <a:pt x="3163" y="4069"/>
                    <a:pt x="3057" y="3982"/>
                    <a:pt x="2952" y="3895"/>
                  </a:cubicBezTo>
                  <a:cubicBezTo>
                    <a:pt x="2952" y="3895"/>
                    <a:pt x="3057" y="3807"/>
                    <a:pt x="3057" y="3807"/>
                  </a:cubicBezTo>
                  <a:cubicBezTo>
                    <a:pt x="3163" y="3720"/>
                    <a:pt x="3163" y="3632"/>
                    <a:pt x="3057" y="3632"/>
                  </a:cubicBezTo>
                  <a:cubicBezTo>
                    <a:pt x="3057" y="3545"/>
                    <a:pt x="3057" y="3457"/>
                    <a:pt x="3057" y="3370"/>
                  </a:cubicBezTo>
                  <a:cubicBezTo>
                    <a:pt x="3057" y="3370"/>
                    <a:pt x="3163" y="3282"/>
                    <a:pt x="3057" y="3195"/>
                  </a:cubicBezTo>
                  <a:cubicBezTo>
                    <a:pt x="2952" y="3195"/>
                    <a:pt x="2847" y="3282"/>
                    <a:pt x="2847" y="3282"/>
                  </a:cubicBezTo>
                  <a:cubicBezTo>
                    <a:pt x="2741" y="3195"/>
                    <a:pt x="2847" y="3107"/>
                    <a:pt x="2847" y="3107"/>
                  </a:cubicBezTo>
                  <a:cubicBezTo>
                    <a:pt x="2741" y="3020"/>
                    <a:pt x="2741" y="3020"/>
                    <a:pt x="2741" y="2933"/>
                  </a:cubicBezTo>
                  <a:cubicBezTo>
                    <a:pt x="2741" y="2933"/>
                    <a:pt x="2847" y="2845"/>
                    <a:pt x="2847" y="2845"/>
                  </a:cubicBezTo>
                  <a:cubicBezTo>
                    <a:pt x="2741" y="2845"/>
                    <a:pt x="2741" y="2758"/>
                    <a:pt x="2636" y="2670"/>
                  </a:cubicBezTo>
                  <a:cubicBezTo>
                    <a:pt x="3584" y="1796"/>
                    <a:pt x="4743" y="1096"/>
                    <a:pt x="6113" y="746"/>
                  </a:cubicBezTo>
                  <a:cubicBezTo>
                    <a:pt x="6113" y="746"/>
                    <a:pt x="6113" y="746"/>
                    <a:pt x="6113" y="746"/>
                  </a:cubicBezTo>
                  <a:cubicBezTo>
                    <a:pt x="6218" y="746"/>
                    <a:pt x="6324" y="746"/>
                    <a:pt x="6429" y="746"/>
                  </a:cubicBezTo>
                  <a:cubicBezTo>
                    <a:pt x="6534" y="746"/>
                    <a:pt x="6534" y="659"/>
                    <a:pt x="6640" y="659"/>
                  </a:cubicBezTo>
                  <a:cubicBezTo>
                    <a:pt x="6851" y="659"/>
                    <a:pt x="7167" y="746"/>
                    <a:pt x="7272" y="659"/>
                  </a:cubicBezTo>
                  <a:cubicBezTo>
                    <a:pt x="7272" y="659"/>
                    <a:pt x="7272" y="571"/>
                    <a:pt x="7272" y="571"/>
                  </a:cubicBezTo>
                  <a:cubicBezTo>
                    <a:pt x="7272" y="484"/>
                    <a:pt x="7377" y="484"/>
                    <a:pt x="7377" y="397"/>
                  </a:cubicBezTo>
                  <a:cubicBezTo>
                    <a:pt x="7377" y="397"/>
                    <a:pt x="7483" y="397"/>
                    <a:pt x="7588" y="397"/>
                  </a:cubicBezTo>
                  <a:cubicBezTo>
                    <a:pt x="7693" y="309"/>
                    <a:pt x="7904" y="309"/>
                    <a:pt x="8115" y="309"/>
                  </a:cubicBezTo>
                  <a:cubicBezTo>
                    <a:pt x="8115" y="309"/>
                    <a:pt x="8220" y="309"/>
                    <a:pt x="8220" y="309"/>
                  </a:cubicBezTo>
                  <a:cubicBezTo>
                    <a:pt x="8431" y="309"/>
                    <a:pt x="8536" y="309"/>
                    <a:pt x="8642" y="309"/>
                  </a:cubicBezTo>
                  <a:cubicBezTo>
                    <a:pt x="8642" y="309"/>
                    <a:pt x="8747" y="222"/>
                    <a:pt x="8747" y="222"/>
                  </a:cubicBezTo>
                  <a:cubicBezTo>
                    <a:pt x="8958" y="222"/>
                    <a:pt x="9063" y="222"/>
                    <a:pt x="9274" y="222"/>
                  </a:cubicBezTo>
                  <a:cubicBezTo>
                    <a:pt x="9274" y="309"/>
                    <a:pt x="9274" y="309"/>
                    <a:pt x="9274" y="309"/>
                  </a:cubicBezTo>
                  <a:cubicBezTo>
                    <a:pt x="9169" y="309"/>
                    <a:pt x="9169" y="309"/>
                    <a:pt x="9063" y="309"/>
                  </a:cubicBezTo>
                  <a:cubicBezTo>
                    <a:pt x="9063" y="397"/>
                    <a:pt x="9063" y="397"/>
                    <a:pt x="8958" y="397"/>
                  </a:cubicBezTo>
                  <a:cubicBezTo>
                    <a:pt x="8852" y="484"/>
                    <a:pt x="8642" y="484"/>
                    <a:pt x="8536" y="484"/>
                  </a:cubicBezTo>
                  <a:cubicBezTo>
                    <a:pt x="8536" y="484"/>
                    <a:pt x="8536" y="484"/>
                    <a:pt x="8536" y="484"/>
                  </a:cubicBezTo>
                  <a:cubicBezTo>
                    <a:pt x="8536" y="484"/>
                    <a:pt x="8536" y="484"/>
                    <a:pt x="8536" y="484"/>
                  </a:cubicBezTo>
                  <a:cubicBezTo>
                    <a:pt x="8536" y="484"/>
                    <a:pt x="8536" y="484"/>
                    <a:pt x="8536" y="571"/>
                  </a:cubicBezTo>
                  <a:cubicBezTo>
                    <a:pt x="8536" y="571"/>
                    <a:pt x="8642" y="571"/>
                    <a:pt x="8642" y="571"/>
                  </a:cubicBezTo>
                  <a:cubicBezTo>
                    <a:pt x="8642" y="571"/>
                    <a:pt x="8642" y="571"/>
                    <a:pt x="8642" y="571"/>
                  </a:cubicBezTo>
                  <a:cubicBezTo>
                    <a:pt x="8747" y="571"/>
                    <a:pt x="8747" y="571"/>
                    <a:pt x="8852" y="571"/>
                  </a:cubicBezTo>
                  <a:cubicBezTo>
                    <a:pt x="8852" y="571"/>
                    <a:pt x="8958" y="571"/>
                    <a:pt x="8958" y="571"/>
                  </a:cubicBezTo>
                  <a:cubicBezTo>
                    <a:pt x="8958" y="571"/>
                    <a:pt x="9063" y="571"/>
                    <a:pt x="9063" y="571"/>
                  </a:cubicBezTo>
                  <a:cubicBezTo>
                    <a:pt x="9063" y="571"/>
                    <a:pt x="9063" y="571"/>
                    <a:pt x="9063" y="571"/>
                  </a:cubicBezTo>
                  <a:cubicBezTo>
                    <a:pt x="9169" y="484"/>
                    <a:pt x="9274" y="571"/>
                    <a:pt x="9379" y="484"/>
                  </a:cubicBezTo>
                  <a:cubicBezTo>
                    <a:pt x="9485" y="397"/>
                    <a:pt x="9379" y="397"/>
                    <a:pt x="9485" y="309"/>
                  </a:cubicBezTo>
                  <a:cubicBezTo>
                    <a:pt x="9485" y="309"/>
                    <a:pt x="9485" y="309"/>
                    <a:pt x="9485" y="309"/>
                  </a:cubicBezTo>
                  <a:cubicBezTo>
                    <a:pt x="9590" y="309"/>
                    <a:pt x="9695" y="309"/>
                    <a:pt x="9801" y="309"/>
                  </a:cubicBezTo>
                  <a:cubicBezTo>
                    <a:pt x="9801" y="309"/>
                    <a:pt x="9801" y="309"/>
                    <a:pt x="9801" y="309"/>
                  </a:cubicBezTo>
                  <a:cubicBezTo>
                    <a:pt x="9695" y="397"/>
                    <a:pt x="9695" y="397"/>
                    <a:pt x="9695" y="397"/>
                  </a:cubicBezTo>
                  <a:cubicBezTo>
                    <a:pt x="9801" y="397"/>
                    <a:pt x="9906" y="397"/>
                    <a:pt x="10011" y="309"/>
                  </a:cubicBezTo>
                  <a:cubicBezTo>
                    <a:pt x="10011" y="309"/>
                    <a:pt x="10011" y="309"/>
                    <a:pt x="10011" y="309"/>
                  </a:cubicBezTo>
                  <a:cubicBezTo>
                    <a:pt x="10222" y="309"/>
                    <a:pt x="10328" y="309"/>
                    <a:pt x="10538" y="397"/>
                  </a:cubicBezTo>
                  <a:cubicBezTo>
                    <a:pt x="10644" y="397"/>
                    <a:pt x="10854" y="397"/>
                    <a:pt x="11065" y="484"/>
                  </a:cubicBezTo>
                  <a:cubicBezTo>
                    <a:pt x="11065" y="484"/>
                    <a:pt x="11065" y="484"/>
                    <a:pt x="10960" y="484"/>
                  </a:cubicBezTo>
                  <a:cubicBezTo>
                    <a:pt x="10960" y="484"/>
                    <a:pt x="10960" y="484"/>
                    <a:pt x="10960" y="484"/>
                  </a:cubicBezTo>
                  <a:cubicBezTo>
                    <a:pt x="10854" y="484"/>
                    <a:pt x="10854" y="484"/>
                    <a:pt x="10749" y="484"/>
                  </a:cubicBezTo>
                  <a:cubicBezTo>
                    <a:pt x="10749" y="484"/>
                    <a:pt x="10749" y="484"/>
                    <a:pt x="10854" y="571"/>
                  </a:cubicBezTo>
                  <a:cubicBezTo>
                    <a:pt x="10854" y="571"/>
                    <a:pt x="10960" y="571"/>
                    <a:pt x="10960" y="659"/>
                  </a:cubicBezTo>
                  <a:cubicBezTo>
                    <a:pt x="11065" y="659"/>
                    <a:pt x="11171" y="659"/>
                    <a:pt x="11171" y="746"/>
                  </a:cubicBezTo>
                  <a:cubicBezTo>
                    <a:pt x="11171" y="834"/>
                    <a:pt x="11171" y="834"/>
                    <a:pt x="11171" y="834"/>
                  </a:cubicBezTo>
                  <a:cubicBezTo>
                    <a:pt x="11065" y="834"/>
                    <a:pt x="11065" y="834"/>
                    <a:pt x="11065" y="834"/>
                  </a:cubicBezTo>
                  <a:cubicBezTo>
                    <a:pt x="11065" y="834"/>
                    <a:pt x="10960" y="746"/>
                    <a:pt x="10854" y="746"/>
                  </a:cubicBezTo>
                  <a:cubicBezTo>
                    <a:pt x="10854" y="746"/>
                    <a:pt x="10854" y="746"/>
                    <a:pt x="10854" y="746"/>
                  </a:cubicBezTo>
                  <a:cubicBezTo>
                    <a:pt x="10854" y="746"/>
                    <a:pt x="10854" y="746"/>
                    <a:pt x="10854" y="746"/>
                  </a:cubicBezTo>
                  <a:cubicBezTo>
                    <a:pt x="10854" y="834"/>
                    <a:pt x="10749" y="834"/>
                    <a:pt x="10644" y="921"/>
                  </a:cubicBezTo>
                  <a:cubicBezTo>
                    <a:pt x="10644" y="921"/>
                    <a:pt x="10644" y="921"/>
                    <a:pt x="10538" y="921"/>
                  </a:cubicBezTo>
                  <a:cubicBezTo>
                    <a:pt x="10538" y="921"/>
                    <a:pt x="10538" y="921"/>
                    <a:pt x="10433" y="921"/>
                  </a:cubicBezTo>
                  <a:cubicBezTo>
                    <a:pt x="10433" y="834"/>
                    <a:pt x="10538" y="746"/>
                    <a:pt x="10538" y="659"/>
                  </a:cubicBezTo>
                  <a:cubicBezTo>
                    <a:pt x="10538" y="659"/>
                    <a:pt x="10538" y="659"/>
                    <a:pt x="10538" y="659"/>
                  </a:cubicBezTo>
                  <a:cubicBezTo>
                    <a:pt x="10538" y="659"/>
                    <a:pt x="10538" y="659"/>
                    <a:pt x="10538" y="659"/>
                  </a:cubicBezTo>
                  <a:cubicBezTo>
                    <a:pt x="10538" y="659"/>
                    <a:pt x="10538" y="659"/>
                    <a:pt x="10538" y="659"/>
                  </a:cubicBezTo>
                  <a:cubicBezTo>
                    <a:pt x="10433" y="746"/>
                    <a:pt x="10433" y="746"/>
                    <a:pt x="10433" y="746"/>
                  </a:cubicBezTo>
                  <a:cubicBezTo>
                    <a:pt x="10328" y="834"/>
                    <a:pt x="10328" y="834"/>
                    <a:pt x="10222" y="834"/>
                  </a:cubicBezTo>
                  <a:cubicBezTo>
                    <a:pt x="10117" y="921"/>
                    <a:pt x="10117" y="921"/>
                    <a:pt x="10011" y="921"/>
                  </a:cubicBezTo>
                  <a:cubicBezTo>
                    <a:pt x="10011" y="921"/>
                    <a:pt x="10011" y="921"/>
                    <a:pt x="10011" y="921"/>
                  </a:cubicBezTo>
                  <a:cubicBezTo>
                    <a:pt x="10011" y="921"/>
                    <a:pt x="9906" y="921"/>
                    <a:pt x="9906" y="1009"/>
                  </a:cubicBezTo>
                  <a:cubicBezTo>
                    <a:pt x="9906" y="1009"/>
                    <a:pt x="9801" y="1096"/>
                    <a:pt x="9695" y="1096"/>
                  </a:cubicBezTo>
                  <a:cubicBezTo>
                    <a:pt x="9695" y="1096"/>
                    <a:pt x="9590" y="1096"/>
                    <a:pt x="9590" y="1184"/>
                  </a:cubicBezTo>
                  <a:cubicBezTo>
                    <a:pt x="9485" y="1184"/>
                    <a:pt x="9485" y="1184"/>
                    <a:pt x="9379" y="1271"/>
                  </a:cubicBezTo>
                  <a:cubicBezTo>
                    <a:pt x="9379" y="1271"/>
                    <a:pt x="9274" y="1358"/>
                    <a:pt x="9274" y="1358"/>
                  </a:cubicBezTo>
                  <a:cubicBezTo>
                    <a:pt x="9274" y="1358"/>
                    <a:pt x="9169" y="1358"/>
                    <a:pt x="9169" y="1358"/>
                  </a:cubicBezTo>
                  <a:cubicBezTo>
                    <a:pt x="9063" y="1446"/>
                    <a:pt x="8958" y="1533"/>
                    <a:pt x="8958" y="1533"/>
                  </a:cubicBezTo>
                  <a:cubicBezTo>
                    <a:pt x="8958" y="1621"/>
                    <a:pt x="8852" y="1708"/>
                    <a:pt x="8852" y="1796"/>
                  </a:cubicBezTo>
                  <a:cubicBezTo>
                    <a:pt x="8852" y="1796"/>
                    <a:pt x="8852" y="1796"/>
                    <a:pt x="8852" y="1796"/>
                  </a:cubicBezTo>
                  <a:cubicBezTo>
                    <a:pt x="8852" y="1796"/>
                    <a:pt x="8852" y="1796"/>
                    <a:pt x="8852" y="1796"/>
                  </a:cubicBezTo>
                  <a:cubicBezTo>
                    <a:pt x="8852" y="1796"/>
                    <a:pt x="8852" y="1796"/>
                    <a:pt x="8958" y="1796"/>
                  </a:cubicBezTo>
                  <a:cubicBezTo>
                    <a:pt x="8958" y="1796"/>
                    <a:pt x="8958" y="1796"/>
                    <a:pt x="8958" y="1883"/>
                  </a:cubicBezTo>
                  <a:cubicBezTo>
                    <a:pt x="8958" y="1883"/>
                    <a:pt x="8958" y="1883"/>
                    <a:pt x="8958" y="1883"/>
                  </a:cubicBezTo>
                  <a:cubicBezTo>
                    <a:pt x="8958" y="1883"/>
                    <a:pt x="8958" y="1971"/>
                    <a:pt x="8958" y="1971"/>
                  </a:cubicBezTo>
                  <a:cubicBezTo>
                    <a:pt x="8958" y="1971"/>
                    <a:pt x="9063" y="1971"/>
                    <a:pt x="9063" y="1971"/>
                  </a:cubicBezTo>
                  <a:cubicBezTo>
                    <a:pt x="9063" y="1971"/>
                    <a:pt x="9063" y="1971"/>
                    <a:pt x="9169" y="1971"/>
                  </a:cubicBezTo>
                  <a:cubicBezTo>
                    <a:pt x="9169" y="1971"/>
                    <a:pt x="9169" y="1971"/>
                    <a:pt x="9169" y="1971"/>
                  </a:cubicBezTo>
                  <a:cubicBezTo>
                    <a:pt x="9274" y="1971"/>
                    <a:pt x="9274" y="1971"/>
                    <a:pt x="9274" y="1971"/>
                  </a:cubicBezTo>
                  <a:cubicBezTo>
                    <a:pt x="9379" y="1971"/>
                    <a:pt x="9485" y="2058"/>
                    <a:pt x="9590" y="2058"/>
                  </a:cubicBezTo>
                  <a:cubicBezTo>
                    <a:pt x="9590" y="2058"/>
                    <a:pt x="9695" y="2146"/>
                    <a:pt x="9695" y="2146"/>
                  </a:cubicBezTo>
                  <a:cubicBezTo>
                    <a:pt x="9801" y="2146"/>
                    <a:pt x="9906" y="2146"/>
                    <a:pt x="9906" y="2146"/>
                  </a:cubicBezTo>
                  <a:cubicBezTo>
                    <a:pt x="9906" y="2146"/>
                    <a:pt x="10011" y="2146"/>
                    <a:pt x="10011" y="2146"/>
                  </a:cubicBezTo>
                  <a:cubicBezTo>
                    <a:pt x="10011" y="2146"/>
                    <a:pt x="10011" y="2146"/>
                    <a:pt x="10011" y="2146"/>
                  </a:cubicBezTo>
                  <a:cubicBezTo>
                    <a:pt x="10117" y="2146"/>
                    <a:pt x="10222" y="2058"/>
                    <a:pt x="10222" y="2146"/>
                  </a:cubicBezTo>
                  <a:cubicBezTo>
                    <a:pt x="10222" y="2146"/>
                    <a:pt x="10222" y="2146"/>
                    <a:pt x="10222" y="2233"/>
                  </a:cubicBezTo>
                  <a:cubicBezTo>
                    <a:pt x="10222" y="2233"/>
                    <a:pt x="10117" y="2320"/>
                    <a:pt x="10117" y="2320"/>
                  </a:cubicBezTo>
                  <a:cubicBezTo>
                    <a:pt x="10117" y="2320"/>
                    <a:pt x="10117" y="2320"/>
                    <a:pt x="10117" y="2320"/>
                  </a:cubicBezTo>
                  <a:cubicBezTo>
                    <a:pt x="10117" y="2320"/>
                    <a:pt x="10117" y="2320"/>
                    <a:pt x="10117" y="2320"/>
                  </a:cubicBezTo>
                  <a:cubicBezTo>
                    <a:pt x="10117" y="2320"/>
                    <a:pt x="10117" y="2320"/>
                    <a:pt x="10117" y="2320"/>
                  </a:cubicBezTo>
                  <a:cubicBezTo>
                    <a:pt x="10222" y="2408"/>
                    <a:pt x="10117" y="2495"/>
                    <a:pt x="10117" y="2495"/>
                  </a:cubicBezTo>
                  <a:cubicBezTo>
                    <a:pt x="10117" y="2583"/>
                    <a:pt x="10222" y="2583"/>
                    <a:pt x="10222" y="2670"/>
                  </a:cubicBezTo>
                  <a:cubicBezTo>
                    <a:pt x="10222" y="2670"/>
                    <a:pt x="10328" y="2670"/>
                    <a:pt x="10328" y="2670"/>
                  </a:cubicBezTo>
                  <a:cubicBezTo>
                    <a:pt x="10328" y="2670"/>
                    <a:pt x="10328" y="2670"/>
                    <a:pt x="10328" y="2670"/>
                  </a:cubicBezTo>
                  <a:cubicBezTo>
                    <a:pt x="10328" y="2670"/>
                    <a:pt x="10328" y="2670"/>
                    <a:pt x="10328" y="2670"/>
                  </a:cubicBezTo>
                  <a:cubicBezTo>
                    <a:pt x="10328" y="2670"/>
                    <a:pt x="10328" y="2670"/>
                    <a:pt x="10328" y="2670"/>
                  </a:cubicBezTo>
                  <a:cubicBezTo>
                    <a:pt x="10433" y="2583"/>
                    <a:pt x="10538" y="2495"/>
                    <a:pt x="10538" y="2408"/>
                  </a:cubicBezTo>
                  <a:cubicBezTo>
                    <a:pt x="10538" y="2408"/>
                    <a:pt x="10538" y="2320"/>
                    <a:pt x="10538" y="2320"/>
                  </a:cubicBezTo>
                  <a:cubicBezTo>
                    <a:pt x="10538" y="2233"/>
                    <a:pt x="10538" y="2233"/>
                    <a:pt x="10538" y="2233"/>
                  </a:cubicBezTo>
                  <a:cubicBezTo>
                    <a:pt x="10538" y="2146"/>
                    <a:pt x="10538" y="2146"/>
                    <a:pt x="10644" y="2146"/>
                  </a:cubicBezTo>
                  <a:cubicBezTo>
                    <a:pt x="10644" y="2146"/>
                    <a:pt x="10644" y="2146"/>
                    <a:pt x="10644" y="2146"/>
                  </a:cubicBezTo>
                  <a:cubicBezTo>
                    <a:pt x="10854" y="2058"/>
                    <a:pt x="11065" y="2058"/>
                    <a:pt x="11171" y="1883"/>
                  </a:cubicBezTo>
                  <a:cubicBezTo>
                    <a:pt x="11276" y="1796"/>
                    <a:pt x="11276" y="1621"/>
                    <a:pt x="11276" y="1446"/>
                  </a:cubicBezTo>
                  <a:cubicBezTo>
                    <a:pt x="11276" y="1446"/>
                    <a:pt x="11171" y="1358"/>
                    <a:pt x="11276" y="1358"/>
                  </a:cubicBezTo>
                  <a:cubicBezTo>
                    <a:pt x="11276" y="1358"/>
                    <a:pt x="11276" y="1271"/>
                    <a:pt x="11276" y="1271"/>
                  </a:cubicBezTo>
                  <a:cubicBezTo>
                    <a:pt x="11276" y="1184"/>
                    <a:pt x="11276" y="1184"/>
                    <a:pt x="11276" y="1096"/>
                  </a:cubicBezTo>
                  <a:cubicBezTo>
                    <a:pt x="11276" y="1096"/>
                    <a:pt x="11381" y="1096"/>
                    <a:pt x="11381" y="1096"/>
                  </a:cubicBezTo>
                  <a:cubicBezTo>
                    <a:pt x="11381" y="1096"/>
                    <a:pt x="11381" y="1096"/>
                    <a:pt x="11381" y="1009"/>
                  </a:cubicBezTo>
                  <a:cubicBezTo>
                    <a:pt x="11381" y="1009"/>
                    <a:pt x="11381" y="921"/>
                    <a:pt x="11487" y="921"/>
                  </a:cubicBezTo>
                  <a:cubicBezTo>
                    <a:pt x="11487" y="921"/>
                    <a:pt x="11487" y="921"/>
                    <a:pt x="11487" y="921"/>
                  </a:cubicBezTo>
                  <a:cubicBezTo>
                    <a:pt x="11487" y="921"/>
                    <a:pt x="11487" y="834"/>
                    <a:pt x="11487" y="834"/>
                  </a:cubicBezTo>
                  <a:cubicBezTo>
                    <a:pt x="11487" y="834"/>
                    <a:pt x="11592" y="834"/>
                    <a:pt x="11592" y="834"/>
                  </a:cubicBezTo>
                  <a:cubicBezTo>
                    <a:pt x="11592" y="834"/>
                    <a:pt x="11592" y="834"/>
                    <a:pt x="11592" y="834"/>
                  </a:cubicBezTo>
                  <a:cubicBezTo>
                    <a:pt x="11697" y="834"/>
                    <a:pt x="11803" y="921"/>
                    <a:pt x="11803" y="921"/>
                  </a:cubicBezTo>
                  <a:cubicBezTo>
                    <a:pt x="11803" y="921"/>
                    <a:pt x="11908" y="921"/>
                    <a:pt x="11908" y="834"/>
                  </a:cubicBezTo>
                  <a:cubicBezTo>
                    <a:pt x="11908" y="834"/>
                    <a:pt x="11908" y="834"/>
                    <a:pt x="11908" y="834"/>
                  </a:cubicBezTo>
                  <a:cubicBezTo>
                    <a:pt x="11908" y="834"/>
                    <a:pt x="11908" y="834"/>
                    <a:pt x="11908" y="834"/>
                  </a:cubicBezTo>
                  <a:cubicBezTo>
                    <a:pt x="11908" y="834"/>
                    <a:pt x="11908" y="834"/>
                    <a:pt x="12013" y="834"/>
                  </a:cubicBezTo>
                  <a:cubicBezTo>
                    <a:pt x="12013" y="834"/>
                    <a:pt x="12013" y="834"/>
                    <a:pt x="12013" y="834"/>
                  </a:cubicBezTo>
                  <a:cubicBezTo>
                    <a:pt x="12013" y="834"/>
                    <a:pt x="12119" y="834"/>
                    <a:pt x="12119" y="834"/>
                  </a:cubicBezTo>
                  <a:cubicBezTo>
                    <a:pt x="12224" y="834"/>
                    <a:pt x="12224" y="921"/>
                    <a:pt x="12330" y="921"/>
                  </a:cubicBezTo>
                  <a:cubicBezTo>
                    <a:pt x="12330" y="1009"/>
                    <a:pt x="12435" y="921"/>
                    <a:pt x="12435" y="1009"/>
                  </a:cubicBezTo>
                  <a:cubicBezTo>
                    <a:pt x="12435" y="1009"/>
                    <a:pt x="12435" y="1009"/>
                    <a:pt x="12435" y="1009"/>
                  </a:cubicBezTo>
                  <a:cubicBezTo>
                    <a:pt x="12435" y="1096"/>
                    <a:pt x="12435" y="1096"/>
                    <a:pt x="12435" y="1096"/>
                  </a:cubicBezTo>
                  <a:cubicBezTo>
                    <a:pt x="12435" y="1096"/>
                    <a:pt x="12435" y="1184"/>
                    <a:pt x="12435" y="1184"/>
                  </a:cubicBezTo>
                  <a:cubicBezTo>
                    <a:pt x="12435" y="1184"/>
                    <a:pt x="12435" y="1184"/>
                    <a:pt x="12435" y="1184"/>
                  </a:cubicBezTo>
                  <a:cubicBezTo>
                    <a:pt x="12435" y="1184"/>
                    <a:pt x="12435" y="1271"/>
                    <a:pt x="12435" y="1271"/>
                  </a:cubicBezTo>
                  <a:cubicBezTo>
                    <a:pt x="12540" y="1271"/>
                    <a:pt x="12540" y="1271"/>
                    <a:pt x="12540" y="1271"/>
                  </a:cubicBezTo>
                  <a:cubicBezTo>
                    <a:pt x="12646" y="1271"/>
                    <a:pt x="12646" y="1271"/>
                    <a:pt x="12646" y="1271"/>
                  </a:cubicBezTo>
                  <a:cubicBezTo>
                    <a:pt x="12646" y="1271"/>
                    <a:pt x="12751" y="1271"/>
                    <a:pt x="12751" y="1271"/>
                  </a:cubicBezTo>
                  <a:cubicBezTo>
                    <a:pt x="12751" y="1271"/>
                    <a:pt x="12751" y="1184"/>
                    <a:pt x="12856" y="1184"/>
                  </a:cubicBezTo>
                  <a:cubicBezTo>
                    <a:pt x="12856" y="1184"/>
                    <a:pt x="12856" y="1184"/>
                    <a:pt x="12962" y="1096"/>
                  </a:cubicBezTo>
                  <a:cubicBezTo>
                    <a:pt x="12962" y="1096"/>
                    <a:pt x="12962" y="1096"/>
                    <a:pt x="12962" y="1009"/>
                  </a:cubicBezTo>
                  <a:cubicBezTo>
                    <a:pt x="13067" y="1096"/>
                    <a:pt x="13172" y="1096"/>
                    <a:pt x="13278" y="1184"/>
                  </a:cubicBezTo>
                  <a:cubicBezTo>
                    <a:pt x="13278" y="1184"/>
                    <a:pt x="13383" y="1271"/>
                    <a:pt x="13383" y="1271"/>
                  </a:cubicBezTo>
                  <a:cubicBezTo>
                    <a:pt x="13383" y="1358"/>
                    <a:pt x="13383" y="1446"/>
                    <a:pt x="13383" y="1533"/>
                  </a:cubicBezTo>
                  <a:cubicBezTo>
                    <a:pt x="13383" y="1621"/>
                    <a:pt x="13594" y="1621"/>
                    <a:pt x="13699" y="1621"/>
                  </a:cubicBezTo>
                  <a:cubicBezTo>
                    <a:pt x="13805" y="1621"/>
                    <a:pt x="13805" y="1708"/>
                    <a:pt x="13805" y="1708"/>
                  </a:cubicBezTo>
                  <a:cubicBezTo>
                    <a:pt x="13805" y="1708"/>
                    <a:pt x="13805" y="1708"/>
                    <a:pt x="13805" y="1708"/>
                  </a:cubicBezTo>
                  <a:cubicBezTo>
                    <a:pt x="13910" y="1796"/>
                    <a:pt x="13910" y="1796"/>
                    <a:pt x="13910" y="1796"/>
                  </a:cubicBezTo>
                  <a:cubicBezTo>
                    <a:pt x="13910" y="1796"/>
                    <a:pt x="14015" y="1796"/>
                    <a:pt x="14015" y="1796"/>
                  </a:cubicBezTo>
                  <a:cubicBezTo>
                    <a:pt x="14015" y="1971"/>
                    <a:pt x="13805" y="1971"/>
                    <a:pt x="13910" y="2146"/>
                  </a:cubicBezTo>
                  <a:cubicBezTo>
                    <a:pt x="13910" y="2233"/>
                    <a:pt x="13805" y="2233"/>
                    <a:pt x="13805" y="2233"/>
                  </a:cubicBezTo>
                  <a:cubicBezTo>
                    <a:pt x="13805" y="2233"/>
                    <a:pt x="13805" y="2233"/>
                    <a:pt x="13805" y="2320"/>
                  </a:cubicBezTo>
                  <a:cubicBezTo>
                    <a:pt x="13805" y="2408"/>
                    <a:pt x="14015" y="2320"/>
                    <a:pt x="14121" y="2320"/>
                  </a:cubicBezTo>
                  <a:cubicBezTo>
                    <a:pt x="14121" y="2320"/>
                    <a:pt x="14121" y="2408"/>
                    <a:pt x="14121" y="2408"/>
                  </a:cubicBezTo>
                  <a:cubicBezTo>
                    <a:pt x="14226" y="2408"/>
                    <a:pt x="14121" y="2495"/>
                    <a:pt x="14121" y="2583"/>
                  </a:cubicBezTo>
                  <a:cubicBezTo>
                    <a:pt x="14226" y="2583"/>
                    <a:pt x="14226" y="2670"/>
                    <a:pt x="14226" y="2670"/>
                  </a:cubicBezTo>
                  <a:cubicBezTo>
                    <a:pt x="14226" y="2758"/>
                    <a:pt x="14226" y="2758"/>
                    <a:pt x="14121" y="2758"/>
                  </a:cubicBezTo>
                  <a:cubicBezTo>
                    <a:pt x="14015" y="2758"/>
                    <a:pt x="14015" y="2758"/>
                    <a:pt x="14015" y="2670"/>
                  </a:cubicBezTo>
                  <a:cubicBezTo>
                    <a:pt x="13910" y="2670"/>
                    <a:pt x="13910" y="2670"/>
                    <a:pt x="13910" y="2670"/>
                  </a:cubicBezTo>
                  <a:cubicBezTo>
                    <a:pt x="13910" y="2670"/>
                    <a:pt x="13910" y="2670"/>
                    <a:pt x="13805" y="2670"/>
                  </a:cubicBezTo>
                  <a:cubicBezTo>
                    <a:pt x="13805" y="2670"/>
                    <a:pt x="13805" y="2670"/>
                    <a:pt x="13805" y="2670"/>
                  </a:cubicBezTo>
                  <a:cubicBezTo>
                    <a:pt x="13699" y="2670"/>
                    <a:pt x="13699" y="2670"/>
                    <a:pt x="13594" y="2670"/>
                  </a:cubicBezTo>
                  <a:cubicBezTo>
                    <a:pt x="13594" y="2670"/>
                    <a:pt x="13489" y="2670"/>
                    <a:pt x="13489" y="2670"/>
                  </a:cubicBezTo>
                  <a:cubicBezTo>
                    <a:pt x="13383" y="2758"/>
                    <a:pt x="13383" y="2758"/>
                    <a:pt x="13278" y="2670"/>
                  </a:cubicBezTo>
                  <a:cubicBezTo>
                    <a:pt x="13383" y="2583"/>
                    <a:pt x="13489" y="2408"/>
                    <a:pt x="13594" y="2320"/>
                  </a:cubicBezTo>
                  <a:cubicBezTo>
                    <a:pt x="13594" y="2233"/>
                    <a:pt x="13699" y="2233"/>
                    <a:pt x="13699" y="2233"/>
                  </a:cubicBezTo>
                  <a:cubicBezTo>
                    <a:pt x="13699" y="2146"/>
                    <a:pt x="13699" y="2146"/>
                    <a:pt x="13699" y="2146"/>
                  </a:cubicBezTo>
                  <a:cubicBezTo>
                    <a:pt x="13699" y="2146"/>
                    <a:pt x="13594" y="2146"/>
                    <a:pt x="13594" y="2146"/>
                  </a:cubicBezTo>
                  <a:cubicBezTo>
                    <a:pt x="13594" y="2146"/>
                    <a:pt x="13489" y="2233"/>
                    <a:pt x="13489" y="2233"/>
                  </a:cubicBezTo>
                  <a:cubicBezTo>
                    <a:pt x="13383" y="2320"/>
                    <a:pt x="13278" y="2320"/>
                    <a:pt x="13172" y="2408"/>
                  </a:cubicBezTo>
                  <a:cubicBezTo>
                    <a:pt x="13067" y="2408"/>
                    <a:pt x="12962" y="2408"/>
                    <a:pt x="12856" y="2408"/>
                  </a:cubicBezTo>
                  <a:cubicBezTo>
                    <a:pt x="12751" y="2408"/>
                    <a:pt x="12751" y="2495"/>
                    <a:pt x="12751" y="2495"/>
                  </a:cubicBezTo>
                  <a:cubicBezTo>
                    <a:pt x="12751" y="2583"/>
                    <a:pt x="12856" y="2495"/>
                    <a:pt x="12856" y="2583"/>
                  </a:cubicBezTo>
                  <a:cubicBezTo>
                    <a:pt x="12856" y="2583"/>
                    <a:pt x="12856" y="2583"/>
                    <a:pt x="12856" y="2583"/>
                  </a:cubicBezTo>
                  <a:cubicBezTo>
                    <a:pt x="12751" y="2583"/>
                    <a:pt x="12751" y="2583"/>
                    <a:pt x="12646" y="2583"/>
                  </a:cubicBezTo>
                  <a:cubicBezTo>
                    <a:pt x="12646" y="2583"/>
                    <a:pt x="12646" y="2583"/>
                    <a:pt x="12646" y="2583"/>
                  </a:cubicBezTo>
                  <a:cubicBezTo>
                    <a:pt x="12646" y="2583"/>
                    <a:pt x="12646" y="2495"/>
                    <a:pt x="12646" y="2495"/>
                  </a:cubicBezTo>
                  <a:cubicBezTo>
                    <a:pt x="12540" y="2495"/>
                    <a:pt x="12330" y="2495"/>
                    <a:pt x="12330" y="2495"/>
                  </a:cubicBezTo>
                  <a:cubicBezTo>
                    <a:pt x="12330" y="2495"/>
                    <a:pt x="12224" y="2495"/>
                    <a:pt x="12224" y="2495"/>
                  </a:cubicBezTo>
                  <a:cubicBezTo>
                    <a:pt x="12224" y="2495"/>
                    <a:pt x="12224" y="2583"/>
                    <a:pt x="12224" y="2583"/>
                  </a:cubicBezTo>
                  <a:cubicBezTo>
                    <a:pt x="12224" y="2583"/>
                    <a:pt x="12119" y="2583"/>
                    <a:pt x="12119" y="2583"/>
                  </a:cubicBezTo>
                  <a:cubicBezTo>
                    <a:pt x="12119" y="2670"/>
                    <a:pt x="12119" y="2670"/>
                    <a:pt x="12119" y="2670"/>
                  </a:cubicBezTo>
                  <a:cubicBezTo>
                    <a:pt x="12119" y="2670"/>
                    <a:pt x="12119" y="2670"/>
                    <a:pt x="12119" y="2670"/>
                  </a:cubicBezTo>
                  <a:cubicBezTo>
                    <a:pt x="12119" y="2670"/>
                    <a:pt x="12119" y="2670"/>
                    <a:pt x="12119" y="2670"/>
                  </a:cubicBezTo>
                  <a:cubicBezTo>
                    <a:pt x="12224" y="2670"/>
                    <a:pt x="12330" y="2670"/>
                    <a:pt x="12435" y="2670"/>
                  </a:cubicBezTo>
                  <a:cubicBezTo>
                    <a:pt x="12435" y="2670"/>
                    <a:pt x="12435" y="2670"/>
                    <a:pt x="12540" y="2670"/>
                  </a:cubicBezTo>
                  <a:cubicBezTo>
                    <a:pt x="12540" y="2670"/>
                    <a:pt x="12435" y="2758"/>
                    <a:pt x="12435" y="2758"/>
                  </a:cubicBezTo>
                  <a:cubicBezTo>
                    <a:pt x="12435" y="2758"/>
                    <a:pt x="12435" y="2845"/>
                    <a:pt x="12330" y="2845"/>
                  </a:cubicBezTo>
                  <a:cubicBezTo>
                    <a:pt x="12330" y="2845"/>
                    <a:pt x="12330" y="2845"/>
                    <a:pt x="12330" y="2845"/>
                  </a:cubicBezTo>
                  <a:cubicBezTo>
                    <a:pt x="12330" y="2845"/>
                    <a:pt x="12330" y="2933"/>
                    <a:pt x="12330" y="2933"/>
                  </a:cubicBezTo>
                  <a:cubicBezTo>
                    <a:pt x="12330" y="2933"/>
                    <a:pt x="12330" y="2933"/>
                    <a:pt x="12330" y="3020"/>
                  </a:cubicBezTo>
                  <a:cubicBezTo>
                    <a:pt x="12330" y="3020"/>
                    <a:pt x="12330" y="3020"/>
                    <a:pt x="12435" y="3020"/>
                  </a:cubicBezTo>
                  <a:cubicBezTo>
                    <a:pt x="12435" y="3020"/>
                    <a:pt x="12435" y="3107"/>
                    <a:pt x="12435" y="3107"/>
                  </a:cubicBezTo>
                  <a:cubicBezTo>
                    <a:pt x="12435" y="3107"/>
                    <a:pt x="12540" y="3107"/>
                    <a:pt x="12540" y="3107"/>
                  </a:cubicBezTo>
                  <a:cubicBezTo>
                    <a:pt x="12540" y="3107"/>
                    <a:pt x="12540" y="3107"/>
                    <a:pt x="12540" y="3107"/>
                  </a:cubicBezTo>
                  <a:cubicBezTo>
                    <a:pt x="12540" y="3107"/>
                    <a:pt x="12540" y="3107"/>
                    <a:pt x="12540" y="3107"/>
                  </a:cubicBezTo>
                  <a:cubicBezTo>
                    <a:pt x="12540" y="3107"/>
                    <a:pt x="12540" y="3107"/>
                    <a:pt x="12646" y="3107"/>
                  </a:cubicBezTo>
                  <a:cubicBezTo>
                    <a:pt x="12646" y="3107"/>
                    <a:pt x="12646" y="3107"/>
                    <a:pt x="12646" y="3107"/>
                  </a:cubicBezTo>
                  <a:cubicBezTo>
                    <a:pt x="12646" y="3107"/>
                    <a:pt x="12646" y="3107"/>
                    <a:pt x="12751" y="3107"/>
                  </a:cubicBezTo>
                  <a:cubicBezTo>
                    <a:pt x="12751" y="3107"/>
                    <a:pt x="12751" y="3107"/>
                    <a:pt x="12751" y="3107"/>
                  </a:cubicBezTo>
                  <a:cubicBezTo>
                    <a:pt x="12856" y="3020"/>
                    <a:pt x="12856" y="2933"/>
                    <a:pt x="12962" y="2933"/>
                  </a:cubicBezTo>
                  <a:cubicBezTo>
                    <a:pt x="13172" y="3020"/>
                    <a:pt x="12962" y="3107"/>
                    <a:pt x="12751" y="3195"/>
                  </a:cubicBezTo>
                  <a:cubicBezTo>
                    <a:pt x="12751" y="3195"/>
                    <a:pt x="12646" y="3282"/>
                    <a:pt x="12540" y="3282"/>
                  </a:cubicBezTo>
                  <a:cubicBezTo>
                    <a:pt x="12435" y="3282"/>
                    <a:pt x="12435" y="3370"/>
                    <a:pt x="12330" y="3370"/>
                  </a:cubicBezTo>
                  <a:cubicBezTo>
                    <a:pt x="12330" y="3370"/>
                    <a:pt x="12119" y="3545"/>
                    <a:pt x="12013" y="3545"/>
                  </a:cubicBezTo>
                  <a:cubicBezTo>
                    <a:pt x="12013" y="3545"/>
                    <a:pt x="12013" y="3545"/>
                    <a:pt x="12013" y="3457"/>
                  </a:cubicBezTo>
                  <a:cubicBezTo>
                    <a:pt x="12013" y="3370"/>
                    <a:pt x="12119" y="3370"/>
                    <a:pt x="12119" y="3282"/>
                  </a:cubicBezTo>
                  <a:cubicBezTo>
                    <a:pt x="12119" y="3282"/>
                    <a:pt x="12119" y="3282"/>
                    <a:pt x="12013" y="3282"/>
                  </a:cubicBezTo>
                  <a:cubicBezTo>
                    <a:pt x="11908" y="3370"/>
                    <a:pt x="11803" y="3457"/>
                    <a:pt x="11697" y="3457"/>
                  </a:cubicBezTo>
                  <a:cubicBezTo>
                    <a:pt x="11697" y="3457"/>
                    <a:pt x="11697" y="3545"/>
                    <a:pt x="11592" y="3545"/>
                  </a:cubicBezTo>
                  <a:cubicBezTo>
                    <a:pt x="11487" y="3632"/>
                    <a:pt x="11276" y="3720"/>
                    <a:pt x="11276" y="3807"/>
                  </a:cubicBezTo>
                  <a:cubicBezTo>
                    <a:pt x="11276" y="3895"/>
                    <a:pt x="11276" y="3895"/>
                    <a:pt x="11276" y="3895"/>
                  </a:cubicBezTo>
                  <a:cubicBezTo>
                    <a:pt x="11276" y="3982"/>
                    <a:pt x="11276" y="3982"/>
                    <a:pt x="11276" y="3982"/>
                  </a:cubicBezTo>
                  <a:cubicBezTo>
                    <a:pt x="11276" y="3982"/>
                    <a:pt x="11171" y="3982"/>
                    <a:pt x="11171" y="3982"/>
                  </a:cubicBezTo>
                  <a:cubicBezTo>
                    <a:pt x="11171" y="3982"/>
                    <a:pt x="11065" y="3982"/>
                    <a:pt x="11065" y="4069"/>
                  </a:cubicBezTo>
                  <a:cubicBezTo>
                    <a:pt x="10960" y="4069"/>
                    <a:pt x="10854" y="4157"/>
                    <a:pt x="10854" y="4157"/>
                  </a:cubicBezTo>
                  <a:cubicBezTo>
                    <a:pt x="10749" y="4157"/>
                    <a:pt x="10749" y="4157"/>
                    <a:pt x="10749" y="4157"/>
                  </a:cubicBezTo>
                  <a:cubicBezTo>
                    <a:pt x="10644" y="4244"/>
                    <a:pt x="10644" y="4332"/>
                    <a:pt x="10538" y="4419"/>
                  </a:cubicBezTo>
                  <a:cubicBezTo>
                    <a:pt x="10538" y="4419"/>
                    <a:pt x="10538" y="4419"/>
                    <a:pt x="10433" y="4419"/>
                  </a:cubicBezTo>
                  <a:cubicBezTo>
                    <a:pt x="10433" y="4419"/>
                    <a:pt x="10433" y="4507"/>
                    <a:pt x="10433" y="4507"/>
                  </a:cubicBezTo>
                  <a:cubicBezTo>
                    <a:pt x="10433" y="4507"/>
                    <a:pt x="10433" y="4507"/>
                    <a:pt x="10433" y="4507"/>
                  </a:cubicBezTo>
                  <a:cubicBezTo>
                    <a:pt x="10433" y="4507"/>
                    <a:pt x="10433" y="4594"/>
                    <a:pt x="10328" y="4594"/>
                  </a:cubicBezTo>
                  <a:cubicBezTo>
                    <a:pt x="10328" y="4682"/>
                    <a:pt x="10328" y="4682"/>
                    <a:pt x="10328" y="4682"/>
                  </a:cubicBezTo>
                  <a:cubicBezTo>
                    <a:pt x="10328" y="4682"/>
                    <a:pt x="10328" y="4682"/>
                    <a:pt x="10328" y="4682"/>
                  </a:cubicBezTo>
                  <a:cubicBezTo>
                    <a:pt x="10222" y="4682"/>
                    <a:pt x="10222" y="4682"/>
                    <a:pt x="10222" y="4682"/>
                  </a:cubicBezTo>
                  <a:cubicBezTo>
                    <a:pt x="10222" y="4682"/>
                    <a:pt x="10222" y="4682"/>
                    <a:pt x="10117" y="4682"/>
                  </a:cubicBezTo>
                  <a:cubicBezTo>
                    <a:pt x="10117" y="4682"/>
                    <a:pt x="10222" y="4769"/>
                    <a:pt x="10222" y="4856"/>
                  </a:cubicBezTo>
                  <a:cubicBezTo>
                    <a:pt x="10222" y="4856"/>
                    <a:pt x="10222" y="4944"/>
                    <a:pt x="10222" y="5031"/>
                  </a:cubicBezTo>
                  <a:cubicBezTo>
                    <a:pt x="10222" y="5031"/>
                    <a:pt x="10117" y="5119"/>
                    <a:pt x="10117" y="5119"/>
                  </a:cubicBezTo>
                  <a:cubicBezTo>
                    <a:pt x="10011" y="5206"/>
                    <a:pt x="10011" y="5206"/>
                    <a:pt x="9906" y="5294"/>
                  </a:cubicBezTo>
                  <a:cubicBezTo>
                    <a:pt x="9801" y="5294"/>
                    <a:pt x="9695" y="5381"/>
                    <a:pt x="9695" y="5381"/>
                  </a:cubicBezTo>
                  <a:cubicBezTo>
                    <a:pt x="9590" y="5469"/>
                    <a:pt x="9590" y="5469"/>
                    <a:pt x="9485" y="5556"/>
                  </a:cubicBezTo>
                  <a:cubicBezTo>
                    <a:pt x="9379" y="5643"/>
                    <a:pt x="9379" y="5643"/>
                    <a:pt x="9274" y="5731"/>
                  </a:cubicBezTo>
                  <a:cubicBezTo>
                    <a:pt x="9274" y="5731"/>
                    <a:pt x="9274" y="5731"/>
                    <a:pt x="9274" y="5731"/>
                  </a:cubicBezTo>
                  <a:cubicBezTo>
                    <a:pt x="9274" y="5731"/>
                    <a:pt x="9169" y="5818"/>
                    <a:pt x="9169" y="5818"/>
                  </a:cubicBezTo>
                  <a:cubicBezTo>
                    <a:pt x="9169" y="5818"/>
                    <a:pt x="9169" y="5818"/>
                    <a:pt x="9169" y="5818"/>
                  </a:cubicBezTo>
                  <a:cubicBezTo>
                    <a:pt x="9169" y="5818"/>
                    <a:pt x="9169" y="5906"/>
                    <a:pt x="9169" y="5906"/>
                  </a:cubicBezTo>
                  <a:cubicBezTo>
                    <a:pt x="9169" y="5906"/>
                    <a:pt x="9169" y="5906"/>
                    <a:pt x="9169" y="5906"/>
                  </a:cubicBezTo>
                  <a:cubicBezTo>
                    <a:pt x="9169" y="5993"/>
                    <a:pt x="9169" y="5993"/>
                    <a:pt x="9169" y="6081"/>
                  </a:cubicBezTo>
                  <a:cubicBezTo>
                    <a:pt x="9169" y="6081"/>
                    <a:pt x="9169" y="6168"/>
                    <a:pt x="9274" y="6168"/>
                  </a:cubicBezTo>
                  <a:cubicBezTo>
                    <a:pt x="9274" y="6256"/>
                    <a:pt x="9274" y="6256"/>
                    <a:pt x="9274" y="6343"/>
                  </a:cubicBezTo>
                  <a:cubicBezTo>
                    <a:pt x="9274" y="6343"/>
                    <a:pt x="9379" y="6431"/>
                    <a:pt x="9274" y="6518"/>
                  </a:cubicBezTo>
                  <a:cubicBezTo>
                    <a:pt x="9169" y="6518"/>
                    <a:pt x="8958" y="6518"/>
                    <a:pt x="8852" y="6431"/>
                  </a:cubicBezTo>
                  <a:cubicBezTo>
                    <a:pt x="8852" y="6431"/>
                    <a:pt x="8852" y="6343"/>
                    <a:pt x="8852" y="6256"/>
                  </a:cubicBezTo>
                  <a:cubicBezTo>
                    <a:pt x="8852" y="6256"/>
                    <a:pt x="8852" y="6256"/>
                    <a:pt x="8852" y="6256"/>
                  </a:cubicBezTo>
                  <a:cubicBezTo>
                    <a:pt x="8852" y="6168"/>
                    <a:pt x="8747" y="6081"/>
                    <a:pt x="8642" y="6081"/>
                  </a:cubicBezTo>
                  <a:cubicBezTo>
                    <a:pt x="8642" y="6081"/>
                    <a:pt x="8642" y="6168"/>
                    <a:pt x="8642" y="6168"/>
                  </a:cubicBezTo>
                  <a:cubicBezTo>
                    <a:pt x="8642" y="6168"/>
                    <a:pt x="8536" y="6168"/>
                    <a:pt x="8536" y="6168"/>
                  </a:cubicBezTo>
                  <a:cubicBezTo>
                    <a:pt x="8536" y="6168"/>
                    <a:pt x="8536" y="6168"/>
                    <a:pt x="8536" y="6168"/>
                  </a:cubicBezTo>
                  <a:cubicBezTo>
                    <a:pt x="8536" y="6168"/>
                    <a:pt x="8536" y="6168"/>
                    <a:pt x="8536" y="6168"/>
                  </a:cubicBezTo>
                  <a:cubicBezTo>
                    <a:pt x="8431" y="6168"/>
                    <a:pt x="8326" y="6081"/>
                    <a:pt x="8326" y="6081"/>
                  </a:cubicBezTo>
                  <a:cubicBezTo>
                    <a:pt x="8115" y="6081"/>
                    <a:pt x="8010" y="6168"/>
                    <a:pt x="7904" y="6168"/>
                  </a:cubicBezTo>
                  <a:cubicBezTo>
                    <a:pt x="7799" y="6256"/>
                    <a:pt x="7799" y="6343"/>
                    <a:pt x="7588" y="6431"/>
                  </a:cubicBezTo>
                  <a:cubicBezTo>
                    <a:pt x="7483" y="6431"/>
                    <a:pt x="7483" y="6343"/>
                    <a:pt x="7377" y="6343"/>
                  </a:cubicBezTo>
                  <a:cubicBezTo>
                    <a:pt x="7272" y="6343"/>
                    <a:pt x="7167" y="6343"/>
                    <a:pt x="7061" y="6343"/>
                  </a:cubicBezTo>
                  <a:cubicBezTo>
                    <a:pt x="6956" y="6431"/>
                    <a:pt x="6851" y="6518"/>
                    <a:pt x="6745" y="6605"/>
                  </a:cubicBezTo>
                  <a:cubicBezTo>
                    <a:pt x="6640" y="6693"/>
                    <a:pt x="6429" y="6780"/>
                    <a:pt x="6429" y="6868"/>
                  </a:cubicBezTo>
                  <a:cubicBezTo>
                    <a:pt x="6429" y="6955"/>
                    <a:pt x="6429" y="7043"/>
                    <a:pt x="6429" y="7130"/>
                  </a:cubicBezTo>
                  <a:cubicBezTo>
                    <a:pt x="6429" y="7130"/>
                    <a:pt x="6429" y="7130"/>
                    <a:pt x="6429" y="7218"/>
                  </a:cubicBezTo>
                  <a:cubicBezTo>
                    <a:pt x="6324" y="7392"/>
                    <a:pt x="6218" y="7655"/>
                    <a:pt x="6429" y="7830"/>
                  </a:cubicBezTo>
                  <a:cubicBezTo>
                    <a:pt x="6429" y="7830"/>
                    <a:pt x="6534" y="8092"/>
                    <a:pt x="6640" y="8092"/>
                  </a:cubicBezTo>
                  <a:cubicBezTo>
                    <a:pt x="6640" y="8092"/>
                    <a:pt x="6851" y="8180"/>
                    <a:pt x="6956" y="8180"/>
                  </a:cubicBezTo>
                  <a:cubicBezTo>
                    <a:pt x="6956" y="8180"/>
                    <a:pt x="7061" y="8092"/>
                    <a:pt x="7167" y="8092"/>
                  </a:cubicBezTo>
                  <a:cubicBezTo>
                    <a:pt x="7167" y="8092"/>
                    <a:pt x="7272" y="8005"/>
                    <a:pt x="7377" y="8005"/>
                  </a:cubicBezTo>
                  <a:cubicBezTo>
                    <a:pt x="7588" y="7917"/>
                    <a:pt x="7483" y="7655"/>
                    <a:pt x="7693" y="7567"/>
                  </a:cubicBezTo>
                  <a:cubicBezTo>
                    <a:pt x="7799" y="7567"/>
                    <a:pt x="7904" y="7480"/>
                    <a:pt x="8010" y="7480"/>
                  </a:cubicBezTo>
                  <a:cubicBezTo>
                    <a:pt x="8115" y="7480"/>
                    <a:pt x="8115" y="7567"/>
                    <a:pt x="8115" y="7655"/>
                  </a:cubicBezTo>
                  <a:cubicBezTo>
                    <a:pt x="8115" y="7655"/>
                    <a:pt x="8115" y="7742"/>
                    <a:pt x="8115" y="7742"/>
                  </a:cubicBezTo>
                  <a:cubicBezTo>
                    <a:pt x="8010" y="7830"/>
                    <a:pt x="8010" y="7917"/>
                    <a:pt x="8010" y="7917"/>
                  </a:cubicBezTo>
                  <a:cubicBezTo>
                    <a:pt x="8010" y="8005"/>
                    <a:pt x="8010" y="8005"/>
                    <a:pt x="8010" y="8092"/>
                  </a:cubicBezTo>
                  <a:cubicBezTo>
                    <a:pt x="8010" y="8092"/>
                    <a:pt x="8010" y="8180"/>
                    <a:pt x="8010" y="8180"/>
                  </a:cubicBezTo>
                  <a:cubicBezTo>
                    <a:pt x="8010" y="8267"/>
                    <a:pt x="7904" y="8267"/>
                    <a:pt x="7904" y="8354"/>
                  </a:cubicBezTo>
                  <a:cubicBezTo>
                    <a:pt x="8115" y="8354"/>
                    <a:pt x="8431" y="8267"/>
                    <a:pt x="8536" y="8267"/>
                  </a:cubicBezTo>
                  <a:cubicBezTo>
                    <a:pt x="8642" y="8267"/>
                    <a:pt x="8852" y="8354"/>
                    <a:pt x="8852" y="8442"/>
                  </a:cubicBezTo>
                  <a:cubicBezTo>
                    <a:pt x="8852" y="8442"/>
                    <a:pt x="8747" y="8529"/>
                    <a:pt x="8852" y="8617"/>
                  </a:cubicBezTo>
                  <a:cubicBezTo>
                    <a:pt x="8852" y="8704"/>
                    <a:pt x="8747" y="8879"/>
                    <a:pt x="8852" y="8967"/>
                  </a:cubicBezTo>
                  <a:cubicBezTo>
                    <a:pt x="8852" y="9054"/>
                    <a:pt x="9063" y="9229"/>
                    <a:pt x="9169" y="9229"/>
                  </a:cubicBezTo>
                  <a:cubicBezTo>
                    <a:pt x="9169" y="9229"/>
                    <a:pt x="9169" y="9229"/>
                    <a:pt x="9169" y="9229"/>
                  </a:cubicBezTo>
                  <a:cubicBezTo>
                    <a:pt x="9169" y="9229"/>
                    <a:pt x="9169" y="9229"/>
                    <a:pt x="9169" y="9229"/>
                  </a:cubicBezTo>
                  <a:cubicBezTo>
                    <a:pt x="9274" y="9229"/>
                    <a:pt x="9274" y="9229"/>
                    <a:pt x="9274" y="9229"/>
                  </a:cubicBezTo>
                  <a:cubicBezTo>
                    <a:pt x="9274" y="9229"/>
                    <a:pt x="9274" y="9229"/>
                    <a:pt x="9274" y="9229"/>
                  </a:cubicBezTo>
                  <a:cubicBezTo>
                    <a:pt x="9274" y="9229"/>
                    <a:pt x="9274" y="9229"/>
                    <a:pt x="9274" y="9229"/>
                  </a:cubicBezTo>
                  <a:cubicBezTo>
                    <a:pt x="9274" y="9229"/>
                    <a:pt x="9274" y="9229"/>
                    <a:pt x="9274" y="9229"/>
                  </a:cubicBezTo>
                  <a:cubicBezTo>
                    <a:pt x="9379" y="9229"/>
                    <a:pt x="9485" y="9141"/>
                    <a:pt x="9590" y="9054"/>
                  </a:cubicBezTo>
                  <a:cubicBezTo>
                    <a:pt x="9695" y="9054"/>
                    <a:pt x="9695" y="9054"/>
                    <a:pt x="9695" y="9054"/>
                  </a:cubicBezTo>
                  <a:cubicBezTo>
                    <a:pt x="9695" y="9054"/>
                    <a:pt x="9695" y="9054"/>
                    <a:pt x="9801" y="9054"/>
                  </a:cubicBezTo>
                  <a:cubicBezTo>
                    <a:pt x="9801" y="9054"/>
                    <a:pt x="9906" y="9141"/>
                    <a:pt x="10011" y="9141"/>
                  </a:cubicBezTo>
                  <a:cubicBezTo>
                    <a:pt x="10011" y="9141"/>
                    <a:pt x="10011" y="9141"/>
                    <a:pt x="10011" y="9141"/>
                  </a:cubicBezTo>
                  <a:cubicBezTo>
                    <a:pt x="10011" y="9141"/>
                    <a:pt x="10011" y="9141"/>
                    <a:pt x="10011" y="9141"/>
                  </a:cubicBezTo>
                  <a:cubicBezTo>
                    <a:pt x="10011" y="9141"/>
                    <a:pt x="10011" y="9141"/>
                    <a:pt x="10011" y="9141"/>
                  </a:cubicBezTo>
                  <a:cubicBezTo>
                    <a:pt x="10011" y="9141"/>
                    <a:pt x="10011" y="9141"/>
                    <a:pt x="10117" y="9141"/>
                  </a:cubicBezTo>
                  <a:cubicBezTo>
                    <a:pt x="10117" y="9141"/>
                    <a:pt x="10117" y="9141"/>
                    <a:pt x="10117" y="9141"/>
                  </a:cubicBezTo>
                  <a:cubicBezTo>
                    <a:pt x="10117" y="9141"/>
                    <a:pt x="10117" y="9141"/>
                    <a:pt x="10117" y="9141"/>
                  </a:cubicBezTo>
                  <a:cubicBezTo>
                    <a:pt x="10117" y="9141"/>
                    <a:pt x="10117" y="9054"/>
                    <a:pt x="10117" y="9054"/>
                  </a:cubicBezTo>
                  <a:cubicBezTo>
                    <a:pt x="10117" y="9054"/>
                    <a:pt x="10117" y="9054"/>
                    <a:pt x="10117" y="9054"/>
                  </a:cubicBezTo>
                  <a:cubicBezTo>
                    <a:pt x="10117" y="9054"/>
                    <a:pt x="10117" y="9054"/>
                    <a:pt x="10117" y="9054"/>
                  </a:cubicBezTo>
                  <a:cubicBezTo>
                    <a:pt x="10222" y="8967"/>
                    <a:pt x="10222" y="8967"/>
                    <a:pt x="10222" y="8967"/>
                  </a:cubicBezTo>
                  <a:cubicBezTo>
                    <a:pt x="10222" y="8967"/>
                    <a:pt x="10222" y="8967"/>
                    <a:pt x="10222" y="8967"/>
                  </a:cubicBezTo>
                  <a:cubicBezTo>
                    <a:pt x="10222" y="8967"/>
                    <a:pt x="10222" y="8879"/>
                    <a:pt x="10222" y="8879"/>
                  </a:cubicBezTo>
                  <a:cubicBezTo>
                    <a:pt x="10222" y="8879"/>
                    <a:pt x="10222" y="8792"/>
                    <a:pt x="10328" y="8792"/>
                  </a:cubicBezTo>
                  <a:cubicBezTo>
                    <a:pt x="10328" y="8704"/>
                    <a:pt x="10328" y="8704"/>
                    <a:pt x="10433" y="8704"/>
                  </a:cubicBezTo>
                  <a:cubicBezTo>
                    <a:pt x="10433" y="8704"/>
                    <a:pt x="10538" y="8704"/>
                    <a:pt x="10644" y="8617"/>
                  </a:cubicBezTo>
                  <a:cubicBezTo>
                    <a:pt x="10644" y="8617"/>
                    <a:pt x="10749" y="8529"/>
                    <a:pt x="10749" y="8529"/>
                  </a:cubicBezTo>
                  <a:cubicBezTo>
                    <a:pt x="10749" y="8529"/>
                    <a:pt x="10854" y="8442"/>
                    <a:pt x="10854" y="8442"/>
                  </a:cubicBezTo>
                  <a:cubicBezTo>
                    <a:pt x="10854" y="8442"/>
                    <a:pt x="10854" y="8442"/>
                    <a:pt x="10854" y="8442"/>
                  </a:cubicBezTo>
                  <a:cubicBezTo>
                    <a:pt x="10960" y="8442"/>
                    <a:pt x="10960" y="8529"/>
                    <a:pt x="10960" y="8529"/>
                  </a:cubicBezTo>
                  <a:cubicBezTo>
                    <a:pt x="10960" y="8529"/>
                    <a:pt x="10854" y="8617"/>
                    <a:pt x="10854" y="8617"/>
                  </a:cubicBezTo>
                  <a:cubicBezTo>
                    <a:pt x="10854" y="8617"/>
                    <a:pt x="10854" y="8617"/>
                    <a:pt x="10960" y="8617"/>
                  </a:cubicBezTo>
                  <a:cubicBezTo>
                    <a:pt x="10960" y="8617"/>
                    <a:pt x="10960" y="8617"/>
                    <a:pt x="10960" y="8617"/>
                  </a:cubicBezTo>
                  <a:cubicBezTo>
                    <a:pt x="11065" y="8617"/>
                    <a:pt x="11065" y="8529"/>
                    <a:pt x="11171" y="8442"/>
                  </a:cubicBezTo>
                  <a:cubicBezTo>
                    <a:pt x="11171" y="8442"/>
                    <a:pt x="11276" y="8529"/>
                    <a:pt x="11276" y="8529"/>
                  </a:cubicBezTo>
                  <a:cubicBezTo>
                    <a:pt x="11381" y="8529"/>
                    <a:pt x="11381" y="8529"/>
                    <a:pt x="11381" y="8529"/>
                  </a:cubicBezTo>
                  <a:cubicBezTo>
                    <a:pt x="11381" y="8529"/>
                    <a:pt x="11381" y="8529"/>
                    <a:pt x="11487" y="8529"/>
                  </a:cubicBezTo>
                  <a:cubicBezTo>
                    <a:pt x="11487" y="8617"/>
                    <a:pt x="11487" y="8617"/>
                    <a:pt x="11592" y="8617"/>
                  </a:cubicBezTo>
                  <a:cubicBezTo>
                    <a:pt x="11697" y="8617"/>
                    <a:pt x="11697" y="8617"/>
                    <a:pt x="11803" y="8529"/>
                  </a:cubicBezTo>
                  <a:cubicBezTo>
                    <a:pt x="11908" y="8529"/>
                    <a:pt x="12013" y="8617"/>
                    <a:pt x="12013" y="8617"/>
                  </a:cubicBezTo>
                  <a:cubicBezTo>
                    <a:pt x="12119" y="8617"/>
                    <a:pt x="12119" y="8529"/>
                    <a:pt x="12224" y="8529"/>
                  </a:cubicBezTo>
                  <a:cubicBezTo>
                    <a:pt x="12330" y="8442"/>
                    <a:pt x="12330" y="8442"/>
                    <a:pt x="12330" y="8442"/>
                  </a:cubicBezTo>
                  <a:cubicBezTo>
                    <a:pt x="12435" y="8442"/>
                    <a:pt x="12540" y="8529"/>
                    <a:pt x="12540" y="8529"/>
                  </a:cubicBezTo>
                  <a:cubicBezTo>
                    <a:pt x="12540" y="8529"/>
                    <a:pt x="12540" y="8529"/>
                    <a:pt x="12540" y="8529"/>
                  </a:cubicBezTo>
                  <a:cubicBezTo>
                    <a:pt x="12540" y="8529"/>
                    <a:pt x="12540" y="8529"/>
                    <a:pt x="12540" y="8529"/>
                  </a:cubicBezTo>
                  <a:cubicBezTo>
                    <a:pt x="12646" y="8529"/>
                    <a:pt x="12646" y="8442"/>
                    <a:pt x="12751" y="8442"/>
                  </a:cubicBezTo>
                  <a:cubicBezTo>
                    <a:pt x="12751" y="8529"/>
                    <a:pt x="12751" y="8529"/>
                    <a:pt x="12751" y="8529"/>
                  </a:cubicBezTo>
                  <a:cubicBezTo>
                    <a:pt x="12751" y="8529"/>
                    <a:pt x="12751" y="8617"/>
                    <a:pt x="12856" y="8617"/>
                  </a:cubicBezTo>
                  <a:cubicBezTo>
                    <a:pt x="12856" y="8617"/>
                    <a:pt x="12856" y="8704"/>
                    <a:pt x="12856" y="8704"/>
                  </a:cubicBezTo>
                  <a:cubicBezTo>
                    <a:pt x="12962" y="8704"/>
                    <a:pt x="12962" y="8704"/>
                    <a:pt x="13067" y="8704"/>
                  </a:cubicBezTo>
                  <a:cubicBezTo>
                    <a:pt x="13172" y="8792"/>
                    <a:pt x="13172" y="8792"/>
                    <a:pt x="13278" y="8879"/>
                  </a:cubicBezTo>
                  <a:cubicBezTo>
                    <a:pt x="13383" y="8967"/>
                    <a:pt x="13594" y="9054"/>
                    <a:pt x="13699" y="8967"/>
                  </a:cubicBezTo>
                  <a:cubicBezTo>
                    <a:pt x="13699" y="8967"/>
                    <a:pt x="13699" y="8967"/>
                    <a:pt x="13699" y="8967"/>
                  </a:cubicBezTo>
                  <a:cubicBezTo>
                    <a:pt x="13699" y="8967"/>
                    <a:pt x="13699" y="8967"/>
                    <a:pt x="13699" y="8967"/>
                  </a:cubicBezTo>
                  <a:cubicBezTo>
                    <a:pt x="13805" y="8967"/>
                    <a:pt x="13910" y="8967"/>
                    <a:pt x="13910" y="8967"/>
                  </a:cubicBezTo>
                  <a:cubicBezTo>
                    <a:pt x="14121" y="8967"/>
                    <a:pt x="14331" y="8967"/>
                    <a:pt x="14437" y="9054"/>
                  </a:cubicBezTo>
                  <a:cubicBezTo>
                    <a:pt x="14542" y="9141"/>
                    <a:pt x="14542" y="9141"/>
                    <a:pt x="14648" y="9141"/>
                  </a:cubicBezTo>
                  <a:cubicBezTo>
                    <a:pt x="14648" y="9141"/>
                    <a:pt x="14648" y="9141"/>
                    <a:pt x="14648" y="9229"/>
                  </a:cubicBezTo>
                  <a:cubicBezTo>
                    <a:pt x="14648" y="9229"/>
                    <a:pt x="14648" y="9316"/>
                    <a:pt x="14753" y="9316"/>
                  </a:cubicBezTo>
                  <a:cubicBezTo>
                    <a:pt x="14753" y="9316"/>
                    <a:pt x="14753" y="9404"/>
                    <a:pt x="14858" y="9404"/>
                  </a:cubicBezTo>
                  <a:cubicBezTo>
                    <a:pt x="14858" y="9491"/>
                    <a:pt x="14964" y="9491"/>
                    <a:pt x="14964" y="9579"/>
                  </a:cubicBezTo>
                  <a:cubicBezTo>
                    <a:pt x="14964" y="9666"/>
                    <a:pt x="14964" y="9666"/>
                    <a:pt x="14964" y="9666"/>
                  </a:cubicBezTo>
                  <a:cubicBezTo>
                    <a:pt x="15069" y="9666"/>
                    <a:pt x="15069" y="9666"/>
                    <a:pt x="15174" y="9666"/>
                  </a:cubicBezTo>
                  <a:cubicBezTo>
                    <a:pt x="15174" y="9666"/>
                    <a:pt x="15174" y="9754"/>
                    <a:pt x="15174" y="9754"/>
                  </a:cubicBezTo>
                  <a:cubicBezTo>
                    <a:pt x="15174" y="9754"/>
                    <a:pt x="15174" y="9754"/>
                    <a:pt x="15280" y="9754"/>
                  </a:cubicBezTo>
                  <a:cubicBezTo>
                    <a:pt x="15280" y="9754"/>
                    <a:pt x="15280" y="9754"/>
                    <a:pt x="15280" y="9754"/>
                  </a:cubicBezTo>
                  <a:cubicBezTo>
                    <a:pt x="15280" y="9754"/>
                    <a:pt x="15280" y="9754"/>
                    <a:pt x="15280" y="9754"/>
                  </a:cubicBezTo>
                  <a:cubicBezTo>
                    <a:pt x="15280" y="9754"/>
                    <a:pt x="15280" y="9754"/>
                    <a:pt x="15280" y="9754"/>
                  </a:cubicBezTo>
                  <a:cubicBezTo>
                    <a:pt x="15385" y="9754"/>
                    <a:pt x="15385" y="9754"/>
                    <a:pt x="15385" y="9754"/>
                  </a:cubicBezTo>
                  <a:cubicBezTo>
                    <a:pt x="15385" y="9754"/>
                    <a:pt x="15385" y="9754"/>
                    <a:pt x="15385" y="9754"/>
                  </a:cubicBezTo>
                  <a:cubicBezTo>
                    <a:pt x="15491" y="9754"/>
                    <a:pt x="15596" y="9754"/>
                    <a:pt x="15701" y="9754"/>
                  </a:cubicBezTo>
                  <a:cubicBezTo>
                    <a:pt x="15807" y="9754"/>
                    <a:pt x="15807" y="9754"/>
                    <a:pt x="15912" y="9754"/>
                  </a:cubicBezTo>
                  <a:cubicBezTo>
                    <a:pt x="15912" y="9841"/>
                    <a:pt x="15912" y="9841"/>
                    <a:pt x="15912" y="9841"/>
                  </a:cubicBezTo>
                  <a:cubicBezTo>
                    <a:pt x="15912" y="9841"/>
                    <a:pt x="15912" y="9841"/>
                    <a:pt x="15912" y="9841"/>
                  </a:cubicBezTo>
                  <a:cubicBezTo>
                    <a:pt x="15912" y="9841"/>
                    <a:pt x="15912" y="9841"/>
                    <a:pt x="16017" y="9841"/>
                  </a:cubicBezTo>
                  <a:cubicBezTo>
                    <a:pt x="16017" y="9841"/>
                    <a:pt x="16017" y="9841"/>
                    <a:pt x="16017" y="9841"/>
                  </a:cubicBezTo>
                  <a:cubicBezTo>
                    <a:pt x="16017" y="9929"/>
                    <a:pt x="16017" y="9929"/>
                    <a:pt x="16017" y="9929"/>
                  </a:cubicBezTo>
                  <a:cubicBezTo>
                    <a:pt x="16017" y="9929"/>
                    <a:pt x="16017" y="9929"/>
                    <a:pt x="16123" y="9929"/>
                  </a:cubicBezTo>
                  <a:cubicBezTo>
                    <a:pt x="16123" y="9929"/>
                    <a:pt x="16123" y="9929"/>
                    <a:pt x="16123" y="9929"/>
                  </a:cubicBezTo>
                  <a:cubicBezTo>
                    <a:pt x="16123" y="9929"/>
                    <a:pt x="16228" y="9929"/>
                    <a:pt x="16228" y="9929"/>
                  </a:cubicBezTo>
                  <a:cubicBezTo>
                    <a:pt x="16228" y="9929"/>
                    <a:pt x="16228" y="9929"/>
                    <a:pt x="16228" y="9929"/>
                  </a:cubicBezTo>
                  <a:cubicBezTo>
                    <a:pt x="16333" y="9929"/>
                    <a:pt x="16439" y="9929"/>
                    <a:pt x="16544" y="9929"/>
                  </a:cubicBezTo>
                  <a:cubicBezTo>
                    <a:pt x="16544" y="9929"/>
                    <a:pt x="16544" y="9929"/>
                    <a:pt x="16544" y="9929"/>
                  </a:cubicBezTo>
                  <a:cubicBezTo>
                    <a:pt x="16544" y="9929"/>
                    <a:pt x="16544" y="9929"/>
                    <a:pt x="16544" y="9929"/>
                  </a:cubicBezTo>
                  <a:cubicBezTo>
                    <a:pt x="16544" y="9929"/>
                    <a:pt x="16544" y="9929"/>
                    <a:pt x="16544" y="9929"/>
                  </a:cubicBezTo>
                  <a:cubicBezTo>
                    <a:pt x="16650" y="9929"/>
                    <a:pt x="16650" y="9841"/>
                    <a:pt x="16755" y="9841"/>
                  </a:cubicBezTo>
                  <a:cubicBezTo>
                    <a:pt x="16860" y="9841"/>
                    <a:pt x="16966" y="9929"/>
                    <a:pt x="17071" y="9929"/>
                  </a:cubicBezTo>
                  <a:cubicBezTo>
                    <a:pt x="16439" y="11240"/>
                    <a:pt x="15385" y="12377"/>
                    <a:pt x="14015" y="13164"/>
                  </a:cubicBezTo>
                  <a:cubicBezTo>
                    <a:pt x="13594" y="13426"/>
                    <a:pt x="13067" y="13689"/>
                    <a:pt x="12540" y="13864"/>
                  </a:cubicBezTo>
                  <a:cubicBezTo>
                    <a:pt x="12540" y="13864"/>
                    <a:pt x="12540" y="13776"/>
                    <a:pt x="12540" y="13776"/>
                  </a:cubicBezTo>
                  <a:cubicBezTo>
                    <a:pt x="12540" y="13689"/>
                    <a:pt x="12435" y="13689"/>
                    <a:pt x="12435" y="13689"/>
                  </a:cubicBezTo>
                  <a:cubicBezTo>
                    <a:pt x="12435" y="13601"/>
                    <a:pt x="12435" y="13601"/>
                    <a:pt x="12435" y="13601"/>
                  </a:cubicBezTo>
                  <a:cubicBezTo>
                    <a:pt x="12435" y="13514"/>
                    <a:pt x="12435" y="13426"/>
                    <a:pt x="12435" y="13339"/>
                  </a:cubicBezTo>
                  <a:cubicBezTo>
                    <a:pt x="12435" y="13339"/>
                    <a:pt x="12435" y="13339"/>
                    <a:pt x="12330" y="13252"/>
                  </a:cubicBezTo>
                  <a:cubicBezTo>
                    <a:pt x="12330" y="13252"/>
                    <a:pt x="12330" y="13252"/>
                    <a:pt x="12330" y="13164"/>
                  </a:cubicBezTo>
                  <a:cubicBezTo>
                    <a:pt x="12330" y="13164"/>
                    <a:pt x="12330" y="13077"/>
                    <a:pt x="12330" y="13077"/>
                  </a:cubicBezTo>
                  <a:cubicBezTo>
                    <a:pt x="12224" y="12989"/>
                    <a:pt x="12224" y="12989"/>
                    <a:pt x="12224" y="12989"/>
                  </a:cubicBezTo>
                  <a:cubicBezTo>
                    <a:pt x="12119" y="12902"/>
                    <a:pt x="11908" y="12814"/>
                    <a:pt x="11803" y="12727"/>
                  </a:cubicBezTo>
                  <a:cubicBezTo>
                    <a:pt x="11697" y="12727"/>
                    <a:pt x="11697" y="12727"/>
                    <a:pt x="11592" y="12727"/>
                  </a:cubicBezTo>
                  <a:cubicBezTo>
                    <a:pt x="11487" y="12727"/>
                    <a:pt x="11276" y="12639"/>
                    <a:pt x="11171" y="12639"/>
                  </a:cubicBezTo>
                  <a:cubicBezTo>
                    <a:pt x="11065" y="12552"/>
                    <a:pt x="10960" y="12552"/>
                    <a:pt x="10960" y="12465"/>
                  </a:cubicBezTo>
                  <a:cubicBezTo>
                    <a:pt x="10960" y="12465"/>
                    <a:pt x="10960" y="12465"/>
                    <a:pt x="10960" y="12465"/>
                  </a:cubicBezTo>
                  <a:cubicBezTo>
                    <a:pt x="10960" y="12377"/>
                    <a:pt x="10960" y="12377"/>
                    <a:pt x="10854" y="12377"/>
                  </a:cubicBezTo>
                  <a:cubicBezTo>
                    <a:pt x="10854" y="12290"/>
                    <a:pt x="10854" y="12290"/>
                    <a:pt x="10854" y="12290"/>
                  </a:cubicBezTo>
                  <a:cubicBezTo>
                    <a:pt x="10854" y="12290"/>
                    <a:pt x="10749" y="12290"/>
                    <a:pt x="10749" y="12290"/>
                  </a:cubicBezTo>
                  <a:cubicBezTo>
                    <a:pt x="10749" y="12202"/>
                    <a:pt x="10749" y="12202"/>
                    <a:pt x="10644" y="12115"/>
                  </a:cubicBezTo>
                  <a:cubicBezTo>
                    <a:pt x="10538" y="12115"/>
                    <a:pt x="10538" y="12027"/>
                    <a:pt x="10433" y="11940"/>
                  </a:cubicBezTo>
                  <a:cubicBezTo>
                    <a:pt x="10328" y="11852"/>
                    <a:pt x="10328" y="11765"/>
                    <a:pt x="10222" y="11677"/>
                  </a:cubicBezTo>
                  <a:cubicBezTo>
                    <a:pt x="10222" y="11677"/>
                    <a:pt x="10117" y="11590"/>
                    <a:pt x="10117" y="11590"/>
                  </a:cubicBezTo>
                  <a:cubicBezTo>
                    <a:pt x="10011" y="11590"/>
                    <a:pt x="10011" y="11503"/>
                    <a:pt x="10011" y="11503"/>
                  </a:cubicBezTo>
                  <a:cubicBezTo>
                    <a:pt x="10011" y="11503"/>
                    <a:pt x="10011" y="11503"/>
                    <a:pt x="9906" y="11503"/>
                  </a:cubicBezTo>
                  <a:cubicBezTo>
                    <a:pt x="9906" y="11503"/>
                    <a:pt x="9801" y="11503"/>
                    <a:pt x="9801" y="11415"/>
                  </a:cubicBezTo>
                  <a:cubicBezTo>
                    <a:pt x="9801" y="11415"/>
                    <a:pt x="9801" y="11415"/>
                    <a:pt x="9801" y="11415"/>
                  </a:cubicBezTo>
                  <a:cubicBezTo>
                    <a:pt x="9801" y="11328"/>
                    <a:pt x="9695" y="11328"/>
                    <a:pt x="9695" y="11240"/>
                  </a:cubicBezTo>
                  <a:cubicBezTo>
                    <a:pt x="9695" y="11240"/>
                    <a:pt x="9695" y="11240"/>
                    <a:pt x="9695" y="11153"/>
                  </a:cubicBezTo>
                  <a:cubicBezTo>
                    <a:pt x="9695" y="11153"/>
                    <a:pt x="9801" y="11065"/>
                    <a:pt x="9801" y="10978"/>
                  </a:cubicBezTo>
                  <a:cubicBezTo>
                    <a:pt x="9801" y="10978"/>
                    <a:pt x="9801" y="10978"/>
                    <a:pt x="9801" y="10978"/>
                  </a:cubicBezTo>
                  <a:cubicBezTo>
                    <a:pt x="9801" y="10890"/>
                    <a:pt x="9695" y="10890"/>
                    <a:pt x="9695" y="10803"/>
                  </a:cubicBezTo>
                  <a:cubicBezTo>
                    <a:pt x="9590" y="10803"/>
                    <a:pt x="9590" y="10716"/>
                    <a:pt x="9590" y="10716"/>
                  </a:cubicBezTo>
                  <a:cubicBezTo>
                    <a:pt x="9590" y="10628"/>
                    <a:pt x="9695" y="10541"/>
                    <a:pt x="9695" y="10541"/>
                  </a:cubicBezTo>
                  <a:cubicBezTo>
                    <a:pt x="9695" y="10453"/>
                    <a:pt x="9695" y="10453"/>
                    <a:pt x="9695" y="10366"/>
                  </a:cubicBezTo>
                  <a:cubicBezTo>
                    <a:pt x="9695" y="10366"/>
                    <a:pt x="9801" y="10366"/>
                    <a:pt x="9801" y="10366"/>
                  </a:cubicBezTo>
                  <a:cubicBezTo>
                    <a:pt x="9801" y="10278"/>
                    <a:pt x="9801" y="10278"/>
                    <a:pt x="9801" y="10278"/>
                  </a:cubicBezTo>
                  <a:cubicBezTo>
                    <a:pt x="9906" y="10278"/>
                    <a:pt x="9906" y="10191"/>
                    <a:pt x="9906" y="10191"/>
                  </a:cubicBezTo>
                  <a:cubicBezTo>
                    <a:pt x="9906" y="10103"/>
                    <a:pt x="9906" y="10103"/>
                    <a:pt x="9906" y="10103"/>
                  </a:cubicBezTo>
                  <a:cubicBezTo>
                    <a:pt x="10011" y="10016"/>
                    <a:pt x="10011" y="10016"/>
                    <a:pt x="10117" y="9929"/>
                  </a:cubicBezTo>
                  <a:cubicBezTo>
                    <a:pt x="10117" y="9929"/>
                    <a:pt x="10011" y="9754"/>
                    <a:pt x="10011" y="9579"/>
                  </a:cubicBezTo>
                  <a:cubicBezTo>
                    <a:pt x="10011" y="9579"/>
                    <a:pt x="10011" y="9491"/>
                    <a:pt x="10011" y="9491"/>
                  </a:cubicBezTo>
                  <a:cubicBezTo>
                    <a:pt x="9906" y="9404"/>
                    <a:pt x="9906" y="9404"/>
                    <a:pt x="9801" y="9316"/>
                  </a:cubicBezTo>
                  <a:cubicBezTo>
                    <a:pt x="9801" y="9316"/>
                    <a:pt x="9801" y="9229"/>
                    <a:pt x="9695" y="9229"/>
                  </a:cubicBezTo>
                  <a:cubicBezTo>
                    <a:pt x="9695" y="9141"/>
                    <a:pt x="9695" y="9141"/>
                    <a:pt x="9590" y="9141"/>
                  </a:cubicBezTo>
                  <a:cubicBezTo>
                    <a:pt x="9590" y="9141"/>
                    <a:pt x="9590" y="9141"/>
                    <a:pt x="9590" y="9141"/>
                  </a:cubicBezTo>
                  <a:cubicBezTo>
                    <a:pt x="9590" y="9141"/>
                    <a:pt x="9590" y="9141"/>
                    <a:pt x="9590" y="9141"/>
                  </a:cubicBezTo>
                  <a:cubicBezTo>
                    <a:pt x="9590" y="9141"/>
                    <a:pt x="9485" y="9229"/>
                    <a:pt x="9485" y="9316"/>
                  </a:cubicBezTo>
                  <a:cubicBezTo>
                    <a:pt x="9485" y="9404"/>
                    <a:pt x="9485" y="9404"/>
                    <a:pt x="9379" y="9491"/>
                  </a:cubicBezTo>
                  <a:cubicBezTo>
                    <a:pt x="9379" y="9491"/>
                    <a:pt x="9379" y="9491"/>
                    <a:pt x="9379" y="9491"/>
                  </a:cubicBezTo>
                  <a:cubicBezTo>
                    <a:pt x="9379" y="9491"/>
                    <a:pt x="9379" y="9491"/>
                    <a:pt x="9379" y="9491"/>
                  </a:cubicBezTo>
                  <a:cubicBezTo>
                    <a:pt x="9379" y="9491"/>
                    <a:pt x="9379" y="9491"/>
                    <a:pt x="9379" y="9491"/>
                  </a:cubicBezTo>
                  <a:cubicBezTo>
                    <a:pt x="9379" y="9491"/>
                    <a:pt x="9379" y="9491"/>
                    <a:pt x="9379" y="9491"/>
                  </a:cubicBezTo>
                  <a:cubicBezTo>
                    <a:pt x="9274" y="9404"/>
                    <a:pt x="9274" y="9404"/>
                    <a:pt x="9274" y="9404"/>
                  </a:cubicBezTo>
                  <a:cubicBezTo>
                    <a:pt x="9274" y="9404"/>
                    <a:pt x="9274" y="9404"/>
                    <a:pt x="9274" y="9404"/>
                  </a:cubicBezTo>
                  <a:cubicBezTo>
                    <a:pt x="9274" y="9404"/>
                    <a:pt x="9274" y="9404"/>
                    <a:pt x="9274" y="9404"/>
                  </a:cubicBezTo>
                  <a:cubicBezTo>
                    <a:pt x="9274" y="9404"/>
                    <a:pt x="9169" y="9404"/>
                    <a:pt x="9169" y="9404"/>
                  </a:cubicBezTo>
                  <a:cubicBezTo>
                    <a:pt x="9063" y="9404"/>
                    <a:pt x="8958" y="9404"/>
                    <a:pt x="8958" y="9404"/>
                  </a:cubicBezTo>
                  <a:close/>
                </a:path>
              </a:pathLst>
            </a:custGeom>
            <a:solidFill>
              <a:srgbClr val="97D7E8">
                <a:alpha val="100000"/>
              </a:srgbClr>
            </a:solidFill>
            <a:ln w="12700">
              <a:noFill/>
            </a:ln>
          </p:spPr>
          <p:txBody>
            <a:bodyPr/>
            <a:lstStyle/>
            <a:p>
              <a:endParaRPr lang="zh-CN" altLang="en-US"/>
            </a:p>
          </p:txBody>
        </p:sp>
        <p:sp>
          <p:nvSpPr>
            <p:cNvPr id="15467" name="Freeform 87"/>
            <p:cNvSpPr/>
            <p:nvPr/>
          </p:nvSpPr>
          <p:spPr>
            <a:xfrm>
              <a:off x="310826" y="901707"/>
              <a:ext cx="183687" cy="68510"/>
            </a:xfrm>
            <a:custGeom>
              <a:avLst/>
              <a:gdLst/>
              <a:ahLst/>
              <a:cxnLst>
                <a:cxn ang="0">
                  <a:pos x="12138879" y="13364"/>
                </a:cxn>
                <a:cxn ang="0">
                  <a:pos x="686955" y="456332"/>
                </a:cxn>
                <a:cxn ang="0">
                  <a:pos x="0" y="592654"/>
                </a:cxn>
                <a:cxn ang="0">
                  <a:pos x="228741" y="660792"/>
                </a:cxn>
                <a:cxn ang="0">
                  <a:pos x="1145093" y="728953"/>
                </a:cxn>
                <a:cxn ang="0">
                  <a:pos x="12597016" y="285953"/>
                </a:cxn>
                <a:cxn ang="0">
                  <a:pos x="13283963" y="149653"/>
                </a:cxn>
                <a:cxn ang="0">
                  <a:pos x="13055222" y="81492"/>
                </a:cxn>
                <a:cxn ang="0">
                  <a:pos x="12138879" y="13364"/>
                </a:cxn>
              </a:cxnLst>
              <a:rect l="0" t="0" r="0" b="0"/>
              <a:pathLst>
                <a:path w="21600" h="21003">
                  <a:moveTo>
                    <a:pt x="19738" y="385"/>
                  </a:moveTo>
                  <a:cubicBezTo>
                    <a:pt x="1117" y="13148"/>
                    <a:pt x="1117" y="13148"/>
                    <a:pt x="1117" y="13148"/>
                  </a:cubicBezTo>
                  <a:cubicBezTo>
                    <a:pt x="372" y="13148"/>
                    <a:pt x="0" y="15112"/>
                    <a:pt x="0" y="17076"/>
                  </a:cubicBezTo>
                  <a:cubicBezTo>
                    <a:pt x="372" y="19039"/>
                    <a:pt x="372" y="19039"/>
                    <a:pt x="372" y="19039"/>
                  </a:cubicBezTo>
                  <a:cubicBezTo>
                    <a:pt x="372" y="20021"/>
                    <a:pt x="1117" y="21003"/>
                    <a:pt x="1862" y="21003"/>
                  </a:cubicBezTo>
                  <a:cubicBezTo>
                    <a:pt x="20483" y="8239"/>
                    <a:pt x="20483" y="8239"/>
                    <a:pt x="20483" y="8239"/>
                  </a:cubicBezTo>
                  <a:cubicBezTo>
                    <a:pt x="21228" y="8239"/>
                    <a:pt x="21600" y="6276"/>
                    <a:pt x="21600" y="4312"/>
                  </a:cubicBezTo>
                  <a:cubicBezTo>
                    <a:pt x="21228" y="2348"/>
                    <a:pt x="21228" y="2348"/>
                    <a:pt x="21228" y="2348"/>
                  </a:cubicBezTo>
                  <a:cubicBezTo>
                    <a:pt x="21228" y="385"/>
                    <a:pt x="20483" y="-597"/>
                    <a:pt x="19738" y="385"/>
                  </a:cubicBezTo>
                  <a:close/>
                </a:path>
              </a:pathLst>
            </a:custGeom>
            <a:solidFill>
              <a:srgbClr val="52717F">
                <a:alpha val="100000"/>
              </a:srgbClr>
            </a:solidFill>
            <a:ln w="12700">
              <a:noFill/>
            </a:ln>
          </p:spPr>
          <p:txBody>
            <a:bodyPr/>
            <a:lstStyle/>
            <a:p>
              <a:endParaRPr lang="zh-CN" altLang="en-US"/>
            </a:p>
          </p:txBody>
        </p:sp>
        <p:sp>
          <p:nvSpPr>
            <p:cNvPr id="15468" name="Freeform 88"/>
            <p:cNvSpPr/>
            <p:nvPr/>
          </p:nvSpPr>
          <p:spPr>
            <a:xfrm>
              <a:off x="320268" y="932471"/>
              <a:ext cx="179849" cy="68510"/>
            </a:xfrm>
            <a:custGeom>
              <a:avLst/>
              <a:gdLst/>
              <a:ahLst/>
              <a:cxnLst>
                <a:cxn ang="0">
                  <a:pos x="11795735" y="0"/>
                </a:cxn>
                <a:cxn ang="0">
                  <a:pos x="538688" y="443001"/>
                </a:cxn>
                <a:cxn ang="0">
                  <a:pos x="88585" y="579300"/>
                </a:cxn>
                <a:cxn ang="0">
                  <a:pos x="88585" y="647461"/>
                </a:cxn>
                <a:cxn ang="0">
                  <a:pos x="1214553" y="715589"/>
                </a:cxn>
                <a:cxn ang="0">
                  <a:pos x="12246553" y="272621"/>
                </a:cxn>
                <a:cxn ang="0">
                  <a:pos x="12921771" y="136299"/>
                </a:cxn>
                <a:cxn ang="0">
                  <a:pos x="12921771" y="68161"/>
                </a:cxn>
                <a:cxn ang="0">
                  <a:pos x="11795735" y="0"/>
                </a:cxn>
              </a:cxnLst>
              <a:rect l="0" t="0" r="0" b="0"/>
              <a:pathLst>
                <a:path w="21149" h="21003">
                  <a:moveTo>
                    <a:pt x="19181" y="0"/>
                  </a:moveTo>
                  <a:cubicBezTo>
                    <a:pt x="876" y="12764"/>
                    <a:pt x="876" y="12764"/>
                    <a:pt x="876" y="12764"/>
                  </a:cubicBezTo>
                  <a:cubicBezTo>
                    <a:pt x="144" y="12764"/>
                    <a:pt x="-222" y="14727"/>
                    <a:pt x="144" y="16691"/>
                  </a:cubicBezTo>
                  <a:cubicBezTo>
                    <a:pt x="144" y="18655"/>
                    <a:pt x="144" y="18655"/>
                    <a:pt x="144" y="18655"/>
                  </a:cubicBezTo>
                  <a:cubicBezTo>
                    <a:pt x="510" y="20618"/>
                    <a:pt x="1242" y="21600"/>
                    <a:pt x="1975" y="20618"/>
                  </a:cubicBezTo>
                  <a:cubicBezTo>
                    <a:pt x="19914" y="7855"/>
                    <a:pt x="19914" y="7855"/>
                    <a:pt x="19914" y="7855"/>
                  </a:cubicBezTo>
                  <a:cubicBezTo>
                    <a:pt x="21012" y="7855"/>
                    <a:pt x="21378" y="5891"/>
                    <a:pt x="21012" y="3927"/>
                  </a:cubicBezTo>
                  <a:cubicBezTo>
                    <a:pt x="21012" y="1964"/>
                    <a:pt x="21012" y="1964"/>
                    <a:pt x="21012" y="1964"/>
                  </a:cubicBezTo>
                  <a:cubicBezTo>
                    <a:pt x="20646" y="982"/>
                    <a:pt x="19914" y="0"/>
                    <a:pt x="19181" y="0"/>
                  </a:cubicBezTo>
                  <a:close/>
                </a:path>
              </a:pathLst>
            </a:custGeom>
            <a:solidFill>
              <a:srgbClr val="52717F">
                <a:alpha val="100000"/>
              </a:srgbClr>
            </a:solidFill>
            <a:ln w="12700">
              <a:noFill/>
            </a:ln>
          </p:spPr>
          <p:txBody>
            <a:bodyPr/>
            <a:lstStyle/>
            <a:p>
              <a:endParaRPr lang="zh-CN" altLang="en-US"/>
            </a:p>
          </p:txBody>
        </p:sp>
        <p:sp>
          <p:nvSpPr>
            <p:cNvPr id="15469" name="Freeform 89"/>
            <p:cNvSpPr/>
            <p:nvPr/>
          </p:nvSpPr>
          <p:spPr>
            <a:xfrm>
              <a:off x="325725" y="960151"/>
              <a:ext cx="183886" cy="70456"/>
            </a:xfrm>
            <a:custGeom>
              <a:avLst/>
              <a:gdLst/>
              <a:ahLst/>
              <a:cxnLst>
                <a:cxn ang="0">
                  <a:pos x="12492455" y="0"/>
                </a:cxn>
                <a:cxn ang="0">
                  <a:pos x="765587" y="442973"/>
                </a:cxn>
                <a:cxn ang="0">
                  <a:pos x="62129" y="579266"/>
                </a:cxn>
                <a:cxn ang="0">
                  <a:pos x="62129" y="647425"/>
                </a:cxn>
                <a:cxn ang="0">
                  <a:pos x="1235185" y="749629"/>
                </a:cxn>
                <a:cxn ang="0">
                  <a:pos x="12962054" y="306656"/>
                </a:cxn>
                <a:cxn ang="0">
                  <a:pos x="13665434" y="170363"/>
                </a:cxn>
                <a:cxn ang="0">
                  <a:pos x="13430980" y="102204"/>
                </a:cxn>
                <a:cxn ang="0">
                  <a:pos x="12492455" y="0"/>
                </a:cxn>
              </a:cxnLst>
              <a:rect l="0" t="0" r="0" b="0"/>
              <a:pathLst>
                <a:path w="21331" h="21600">
                  <a:moveTo>
                    <a:pt x="19500" y="0"/>
                  </a:moveTo>
                  <a:cubicBezTo>
                    <a:pt x="1195" y="12764"/>
                    <a:pt x="1195" y="12764"/>
                    <a:pt x="1195" y="12764"/>
                  </a:cubicBezTo>
                  <a:cubicBezTo>
                    <a:pt x="463" y="13745"/>
                    <a:pt x="-269" y="15709"/>
                    <a:pt x="97" y="16691"/>
                  </a:cubicBezTo>
                  <a:cubicBezTo>
                    <a:pt x="97" y="18655"/>
                    <a:pt x="97" y="18655"/>
                    <a:pt x="97" y="18655"/>
                  </a:cubicBezTo>
                  <a:cubicBezTo>
                    <a:pt x="463" y="20618"/>
                    <a:pt x="1195" y="21600"/>
                    <a:pt x="1928" y="21600"/>
                  </a:cubicBezTo>
                  <a:cubicBezTo>
                    <a:pt x="20233" y="8836"/>
                    <a:pt x="20233" y="8836"/>
                    <a:pt x="20233" y="8836"/>
                  </a:cubicBezTo>
                  <a:cubicBezTo>
                    <a:pt x="20965" y="7855"/>
                    <a:pt x="21331" y="5891"/>
                    <a:pt x="21331" y="4909"/>
                  </a:cubicBezTo>
                  <a:cubicBezTo>
                    <a:pt x="20965" y="2945"/>
                    <a:pt x="20965" y="2945"/>
                    <a:pt x="20965" y="2945"/>
                  </a:cubicBezTo>
                  <a:cubicBezTo>
                    <a:pt x="20965" y="982"/>
                    <a:pt x="20233" y="0"/>
                    <a:pt x="19500" y="0"/>
                  </a:cubicBezTo>
                  <a:close/>
                </a:path>
              </a:pathLst>
            </a:custGeom>
            <a:solidFill>
              <a:srgbClr val="52717F">
                <a:alpha val="100000"/>
              </a:srgbClr>
            </a:solidFill>
            <a:ln w="12700">
              <a:noFill/>
            </a:ln>
          </p:spPr>
          <p:txBody>
            <a:bodyPr/>
            <a:lstStyle/>
            <a:p>
              <a:endParaRPr lang="zh-CN" altLang="en-US"/>
            </a:p>
          </p:txBody>
        </p:sp>
        <p:sp>
          <p:nvSpPr>
            <p:cNvPr id="15470" name="Freeform 90"/>
            <p:cNvSpPr/>
            <p:nvPr/>
          </p:nvSpPr>
          <p:spPr>
            <a:xfrm>
              <a:off x="363668" y="995378"/>
              <a:ext cx="117871" cy="53855"/>
            </a:xfrm>
            <a:custGeom>
              <a:avLst/>
              <a:gdLst/>
              <a:ahLst/>
              <a:cxnLst>
                <a:cxn ang="0">
                  <a:pos x="0" y="230818"/>
                </a:cxn>
                <a:cxn ang="0">
                  <a:pos x="3676977" y="0"/>
                </a:cxn>
                <a:cxn ang="0">
                  <a:pos x="2086915" y="369314"/>
                </a:cxn>
                <a:cxn ang="0">
                  <a:pos x="0" y="230818"/>
                </a:cxn>
              </a:cxnLst>
              <a:rect l="0" t="0" r="0" b="0"/>
              <a:pathLst>
                <a:path w="21080" h="20100">
                  <a:moveTo>
                    <a:pt x="0" y="12000"/>
                  </a:moveTo>
                  <a:cubicBezTo>
                    <a:pt x="21032" y="0"/>
                    <a:pt x="21032" y="0"/>
                    <a:pt x="21032" y="0"/>
                  </a:cubicBezTo>
                  <a:cubicBezTo>
                    <a:pt x="21600" y="8400"/>
                    <a:pt x="17053" y="15600"/>
                    <a:pt x="11937" y="19200"/>
                  </a:cubicBezTo>
                  <a:cubicBezTo>
                    <a:pt x="6821" y="21600"/>
                    <a:pt x="568" y="19200"/>
                    <a:pt x="0" y="12000"/>
                  </a:cubicBezTo>
                  <a:close/>
                </a:path>
              </a:pathLst>
            </a:custGeom>
            <a:solidFill>
              <a:srgbClr val="52717F">
                <a:alpha val="100000"/>
              </a:srgbClr>
            </a:solidFill>
            <a:ln w="12700">
              <a:noFill/>
            </a:ln>
          </p:spPr>
          <p:txBody>
            <a:bodyPr/>
            <a:lstStyle/>
            <a:p>
              <a:endParaRPr lang="zh-CN" altLang="en-US"/>
            </a:p>
          </p:txBody>
        </p:sp>
        <p:sp>
          <p:nvSpPr>
            <p:cNvPr id="15471" name="Freeform 91"/>
            <p:cNvSpPr/>
            <p:nvPr/>
          </p:nvSpPr>
          <p:spPr>
            <a:xfrm>
              <a:off x="150804" y="444824"/>
              <a:ext cx="346225" cy="474277"/>
            </a:xfrm>
            <a:custGeom>
              <a:avLst/>
              <a:gdLst/>
              <a:ahLst/>
              <a:cxnLst>
                <a:cxn ang="0">
                  <a:pos x="7507472" y="49431435"/>
                </a:cxn>
                <a:cxn ang="0">
                  <a:pos x="35662655" y="3861352"/>
                </a:cxn>
                <a:cxn ang="0">
                  <a:pos x="91067635" y="38904855"/>
                </a:cxn>
                <a:cxn ang="0">
                  <a:pos x="100149251" y="105501259"/>
                </a:cxn>
                <a:cxn ang="0">
                  <a:pos x="93793045" y="170338372"/>
                </a:cxn>
                <a:cxn ang="0">
                  <a:pos x="91972732" y="222917048"/>
                </a:cxn>
                <a:cxn ang="0">
                  <a:pos x="89252237" y="247447947"/>
                </a:cxn>
                <a:cxn ang="0">
                  <a:pos x="54735916" y="264969687"/>
                </a:cxn>
                <a:cxn ang="0">
                  <a:pos x="45654283" y="249193237"/>
                </a:cxn>
                <a:cxn ang="0">
                  <a:pos x="26580733" y="194869272"/>
                </a:cxn>
                <a:cxn ang="0">
                  <a:pos x="2966664" y="130031591"/>
                </a:cxn>
                <a:cxn ang="0">
                  <a:pos x="7507472" y="49431435"/>
                </a:cxn>
              </a:cxnLst>
              <a:rect l="0" t="0" r="0" b="0"/>
              <a:pathLst>
                <a:path w="20357" h="20056">
                  <a:moveTo>
                    <a:pt x="1526" y="3738"/>
                  </a:moveTo>
                  <a:cubicBezTo>
                    <a:pt x="1526" y="3738"/>
                    <a:pt x="3557" y="1220"/>
                    <a:pt x="7249" y="292"/>
                  </a:cubicBezTo>
                  <a:cubicBezTo>
                    <a:pt x="7249" y="292"/>
                    <a:pt x="13342" y="-1298"/>
                    <a:pt x="18511" y="2942"/>
                  </a:cubicBezTo>
                  <a:cubicBezTo>
                    <a:pt x="18511" y="2942"/>
                    <a:pt x="20357" y="6123"/>
                    <a:pt x="20357" y="7978"/>
                  </a:cubicBezTo>
                  <a:cubicBezTo>
                    <a:pt x="20357" y="7978"/>
                    <a:pt x="18880" y="12484"/>
                    <a:pt x="19065" y="12881"/>
                  </a:cubicBezTo>
                  <a:cubicBezTo>
                    <a:pt x="18695" y="16857"/>
                    <a:pt x="18695" y="16857"/>
                    <a:pt x="18695" y="16857"/>
                  </a:cubicBezTo>
                  <a:cubicBezTo>
                    <a:pt x="18695" y="16857"/>
                    <a:pt x="19065" y="18579"/>
                    <a:pt x="18142" y="18712"/>
                  </a:cubicBezTo>
                  <a:cubicBezTo>
                    <a:pt x="11126" y="20037"/>
                    <a:pt x="11126" y="20037"/>
                    <a:pt x="11126" y="20037"/>
                  </a:cubicBezTo>
                  <a:cubicBezTo>
                    <a:pt x="11126" y="20037"/>
                    <a:pt x="9834" y="20302"/>
                    <a:pt x="9280" y="18844"/>
                  </a:cubicBezTo>
                  <a:cubicBezTo>
                    <a:pt x="9280" y="18844"/>
                    <a:pt x="6511" y="15531"/>
                    <a:pt x="5403" y="14736"/>
                  </a:cubicBezTo>
                  <a:cubicBezTo>
                    <a:pt x="5403" y="14736"/>
                    <a:pt x="1157" y="11026"/>
                    <a:pt x="603" y="9833"/>
                  </a:cubicBezTo>
                  <a:cubicBezTo>
                    <a:pt x="603" y="9701"/>
                    <a:pt x="-1243" y="7581"/>
                    <a:pt x="1526" y="3738"/>
                  </a:cubicBezTo>
                  <a:close/>
                </a:path>
              </a:pathLst>
            </a:custGeom>
            <a:solidFill>
              <a:srgbClr val="FBB041">
                <a:alpha val="100000"/>
              </a:srgbClr>
            </a:solidFill>
            <a:ln w="12700">
              <a:noFill/>
            </a:ln>
          </p:spPr>
          <p:txBody>
            <a:bodyPr/>
            <a:lstStyle/>
            <a:p>
              <a:endParaRPr lang="zh-CN" altLang="en-US"/>
            </a:p>
          </p:txBody>
        </p:sp>
        <p:sp>
          <p:nvSpPr>
            <p:cNvPr id="15472" name="Freeform 92"/>
            <p:cNvSpPr/>
            <p:nvPr/>
          </p:nvSpPr>
          <p:spPr>
            <a:xfrm>
              <a:off x="288323" y="660989"/>
              <a:ext cx="158633" cy="250277"/>
            </a:xfrm>
            <a:custGeom>
              <a:avLst/>
              <a:gdLst/>
              <a:ahLst/>
              <a:cxnLst>
                <a:cxn ang="0">
                  <a:pos x="2913532" y="34358766"/>
                </a:cxn>
                <a:cxn ang="0">
                  <a:pos x="3273822" y="26975959"/>
                </a:cxn>
                <a:cxn ang="0">
                  <a:pos x="3273822" y="15684221"/>
                </a:cxn>
                <a:cxn ang="0">
                  <a:pos x="2552719" y="6128775"/>
                </a:cxn>
                <a:cxn ang="0">
                  <a:pos x="1651017" y="3522868"/>
                </a:cxn>
                <a:cxn ang="0">
                  <a:pos x="208411" y="3522868"/>
                </a:cxn>
                <a:cxn ang="0">
                  <a:pos x="208411" y="7431669"/>
                </a:cxn>
                <a:cxn ang="0">
                  <a:pos x="1651017" y="10472525"/>
                </a:cxn>
                <a:cxn ang="0">
                  <a:pos x="3634634" y="10472525"/>
                </a:cxn>
                <a:cxn ang="0">
                  <a:pos x="5257840" y="7431669"/>
                </a:cxn>
                <a:cxn ang="0">
                  <a:pos x="5077233" y="2219844"/>
                </a:cxn>
                <a:cxn ang="0">
                  <a:pos x="3814779" y="1351757"/>
                </a:cxn>
                <a:cxn ang="0">
                  <a:pos x="3273822" y="4825750"/>
                </a:cxn>
                <a:cxn ang="0">
                  <a:pos x="5077233" y="9602780"/>
                </a:cxn>
                <a:cxn ang="0">
                  <a:pos x="6700499" y="9602780"/>
                </a:cxn>
                <a:cxn ang="0">
                  <a:pos x="7602208" y="4825750"/>
                </a:cxn>
                <a:cxn ang="0">
                  <a:pos x="7060849" y="48862"/>
                </a:cxn>
                <a:cxn ang="0">
                  <a:pos x="6159140" y="2654781"/>
                </a:cxn>
                <a:cxn ang="0">
                  <a:pos x="6159140" y="9602780"/>
                </a:cxn>
                <a:cxn ang="0">
                  <a:pos x="6880644" y="16987245"/>
                </a:cxn>
                <a:cxn ang="0">
                  <a:pos x="8864261" y="31752847"/>
                </a:cxn>
                <a:cxn ang="0">
                  <a:pos x="9044867" y="30449964"/>
                </a:cxn>
                <a:cxn ang="0">
                  <a:pos x="6880644" y="14814605"/>
                </a:cxn>
                <a:cxn ang="0">
                  <a:pos x="6339747" y="5693837"/>
                </a:cxn>
                <a:cxn ang="0">
                  <a:pos x="6519892" y="1785036"/>
                </a:cxn>
                <a:cxn ang="0">
                  <a:pos x="7060849" y="2219844"/>
                </a:cxn>
                <a:cxn ang="0">
                  <a:pos x="6339747" y="8734693"/>
                </a:cxn>
                <a:cxn ang="0">
                  <a:pos x="4175531" y="6128775"/>
                </a:cxn>
                <a:cxn ang="0">
                  <a:pos x="3454429" y="3088060"/>
                </a:cxn>
                <a:cxn ang="0">
                  <a:pos x="4175531" y="2219844"/>
                </a:cxn>
                <a:cxn ang="0">
                  <a:pos x="5077233" y="6996861"/>
                </a:cxn>
                <a:cxn ang="0">
                  <a:pos x="3093677" y="9602780"/>
                </a:cxn>
                <a:cxn ang="0">
                  <a:pos x="1110121" y="8299756"/>
                </a:cxn>
                <a:cxn ang="0">
                  <a:pos x="388556" y="6128775"/>
                </a:cxn>
                <a:cxn ang="0">
                  <a:pos x="208411" y="4825750"/>
                </a:cxn>
                <a:cxn ang="0">
                  <a:pos x="569163" y="4390954"/>
                </a:cxn>
                <a:cxn ang="0">
                  <a:pos x="1831215" y="5693837"/>
                </a:cxn>
                <a:cxn ang="0">
                  <a:pos x="2913532" y="14381327"/>
                </a:cxn>
                <a:cxn ang="0">
                  <a:pos x="3093677" y="25673076"/>
                </a:cxn>
                <a:cxn ang="0">
                  <a:pos x="2732925" y="33925617"/>
                </a:cxn>
                <a:cxn ang="0">
                  <a:pos x="2913532" y="34358766"/>
                </a:cxn>
                <a:cxn ang="0">
                  <a:pos x="2913532" y="34358766"/>
                </a:cxn>
              </a:cxnLst>
              <a:rect l="0" t="0" r="0" b="0"/>
              <a:pathLst>
                <a:path w="20950" h="21272">
                  <a:moveTo>
                    <a:pt x="6711" y="21096"/>
                  </a:moveTo>
                  <a:cubicBezTo>
                    <a:pt x="7126" y="19496"/>
                    <a:pt x="7126" y="17896"/>
                    <a:pt x="7541" y="16563"/>
                  </a:cubicBezTo>
                  <a:cubicBezTo>
                    <a:pt x="7541" y="14163"/>
                    <a:pt x="7541" y="12030"/>
                    <a:pt x="7541" y="9630"/>
                  </a:cubicBezTo>
                  <a:cubicBezTo>
                    <a:pt x="7541" y="7763"/>
                    <a:pt x="7126" y="5630"/>
                    <a:pt x="5880" y="3763"/>
                  </a:cubicBezTo>
                  <a:cubicBezTo>
                    <a:pt x="5464" y="3230"/>
                    <a:pt x="4634" y="2696"/>
                    <a:pt x="3803" y="2163"/>
                  </a:cubicBezTo>
                  <a:cubicBezTo>
                    <a:pt x="2972" y="1896"/>
                    <a:pt x="1726" y="1630"/>
                    <a:pt x="480" y="2163"/>
                  </a:cubicBezTo>
                  <a:cubicBezTo>
                    <a:pt x="-351" y="2696"/>
                    <a:pt x="64" y="3763"/>
                    <a:pt x="480" y="4563"/>
                  </a:cubicBezTo>
                  <a:cubicBezTo>
                    <a:pt x="1311" y="5363"/>
                    <a:pt x="2141" y="6163"/>
                    <a:pt x="3803" y="6430"/>
                  </a:cubicBezTo>
                  <a:cubicBezTo>
                    <a:pt x="5049" y="6963"/>
                    <a:pt x="7126" y="6696"/>
                    <a:pt x="8372" y="6430"/>
                  </a:cubicBezTo>
                  <a:cubicBezTo>
                    <a:pt x="10034" y="6163"/>
                    <a:pt x="11695" y="5363"/>
                    <a:pt x="12111" y="4563"/>
                  </a:cubicBezTo>
                  <a:cubicBezTo>
                    <a:pt x="12941" y="3496"/>
                    <a:pt x="12526" y="2430"/>
                    <a:pt x="11695" y="1363"/>
                  </a:cubicBezTo>
                  <a:cubicBezTo>
                    <a:pt x="11280" y="830"/>
                    <a:pt x="9618" y="296"/>
                    <a:pt x="8787" y="830"/>
                  </a:cubicBezTo>
                  <a:cubicBezTo>
                    <a:pt x="7541" y="1096"/>
                    <a:pt x="7541" y="2163"/>
                    <a:pt x="7541" y="2963"/>
                  </a:cubicBezTo>
                  <a:cubicBezTo>
                    <a:pt x="7957" y="4030"/>
                    <a:pt x="9618" y="5363"/>
                    <a:pt x="11695" y="5896"/>
                  </a:cubicBezTo>
                  <a:cubicBezTo>
                    <a:pt x="12941" y="6430"/>
                    <a:pt x="14187" y="6430"/>
                    <a:pt x="15434" y="5896"/>
                  </a:cubicBezTo>
                  <a:cubicBezTo>
                    <a:pt x="16680" y="5096"/>
                    <a:pt x="17095" y="4030"/>
                    <a:pt x="17511" y="2963"/>
                  </a:cubicBezTo>
                  <a:cubicBezTo>
                    <a:pt x="17511" y="2163"/>
                    <a:pt x="17511" y="296"/>
                    <a:pt x="16264" y="30"/>
                  </a:cubicBezTo>
                  <a:cubicBezTo>
                    <a:pt x="15018" y="-237"/>
                    <a:pt x="14187" y="1363"/>
                    <a:pt x="14187" y="1630"/>
                  </a:cubicBezTo>
                  <a:cubicBezTo>
                    <a:pt x="13772" y="2963"/>
                    <a:pt x="13772" y="4563"/>
                    <a:pt x="14187" y="5896"/>
                  </a:cubicBezTo>
                  <a:cubicBezTo>
                    <a:pt x="14603" y="7496"/>
                    <a:pt x="15018" y="8830"/>
                    <a:pt x="15849" y="10430"/>
                  </a:cubicBezTo>
                  <a:cubicBezTo>
                    <a:pt x="17095" y="13363"/>
                    <a:pt x="19172" y="16296"/>
                    <a:pt x="20418" y="19496"/>
                  </a:cubicBezTo>
                  <a:cubicBezTo>
                    <a:pt x="20418" y="19763"/>
                    <a:pt x="21249" y="18963"/>
                    <a:pt x="20834" y="18696"/>
                  </a:cubicBezTo>
                  <a:cubicBezTo>
                    <a:pt x="19587" y="15496"/>
                    <a:pt x="17511" y="12296"/>
                    <a:pt x="15849" y="9096"/>
                  </a:cubicBezTo>
                  <a:cubicBezTo>
                    <a:pt x="15018" y="7230"/>
                    <a:pt x="14603" y="5363"/>
                    <a:pt x="14603" y="3496"/>
                  </a:cubicBezTo>
                  <a:cubicBezTo>
                    <a:pt x="14603" y="2696"/>
                    <a:pt x="14187" y="1896"/>
                    <a:pt x="15018" y="1096"/>
                  </a:cubicBezTo>
                  <a:cubicBezTo>
                    <a:pt x="15434" y="563"/>
                    <a:pt x="16264" y="830"/>
                    <a:pt x="16264" y="1363"/>
                  </a:cubicBezTo>
                  <a:cubicBezTo>
                    <a:pt x="17511" y="2696"/>
                    <a:pt x="17095" y="4830"/>
                    <a:pt x="14603" y="5363"/>
                  </a:cubicBezTo>
                  <a:cubicBezTo>
                    <a:pt x="12526" y="5896"/>
                    <a:pt x="10449" y="4830"/>
                    <a:pt x="9618" y="3763"/>
                  </a:cubicBezTo>
                  <a:cubicBezTo>
                    <a:pt x="8787" y="3230"/>
                    <a:pt x="7957" y="2696"/>
                    <a:pt x="7957" y="1896"/>
                  </a:cubicBezTo>
                  <a:cubicBezTo>
                    <a:pt x="7957" y="1363"/>
                    <a:pt x="9203" y="1363"/>
                    <a:pt x="9618" y="1363"/>
                  </a:cubicBezTo>
                  <a:cubicBezTo>
                    <a:pt x="11280" y="1630"/>
                    <a:pt x="12526" y="3230"/>
                    <a:pt x="11695" y="4296"/>
                  </a:cubicBezTo>
                  <a:cubicBezTo>
                    <a:pt x="10864" y="5363"/>
                    <a:pt x="8787" y="5630"/>
                    <a:pt x="7126" y="5896"/>
                  </a:cubicBezTo>
                  <a:cubicBezTo>
                    <a:pt x="5464" y="6163"/>
                    <a:pt x="3803" y="5896"/>
                    <a:pt x="2557" y="5096"/>
                  </a:cubicBezTo>
                  <a:cubicBezTo>
                    <a:pt x="1726" y="4830"/>
                    <a:pt x="1311" y="4296"/>
                    <a:pt x="895" y="3763"/>
                  </a:cubicBezTo>
                  <a:cubicBezTo>
                    <a:pt x="895" y="3496"/>
                    <a:pt x="480" y="3230"/>
                    <a:pt x="480" y="2963"/>
                  </a:cubicBezTo>
                  <a:cubicBezTo>
                    <a:pt x="480" y="2696"/>
                    <a:pt x="895" y="2696"/>
                    <a:pt x="1311" y="2696"/>
                  </a:cubicBezTo>
                  <a:cubicBezTo>
                    <a:pt x="2557" y="2430"/>
                    <a:pt x="3803" y="2963"/>
                    <a:pt x="4218" y="3496"/>
                  </a:cubicBezTo>
                  <a:cubicBezTo>
                    <a:pt x="6295" y="4830"/>
                    <a:pt x="6711" y="6963"/>
                    <a:pt x="6711" y="8830"/>
                  </a:cubicBezTo>
                  <a:cubicBezTo>
                    <a:pt x="7126" y="11230"/>
                    <a:pt x="7126" y="13363"/>
                    <a:pt x="7126" y="15763"/>
                  </a:cubicBezTo>
                  <a:cubicBezTo>
                    <a:pt x="6711" y="17363"/>
                    <a:pt x="6711" y="19230"/>
                    <a:pt x="6295" y="20830"/>
                  </a:cubicBezTo>
                  <a:cubicBezTo>
                    <a:pt x="5880" y="21363"/>
                    <a:pt x="6295" y="21363"/>
                    <a:pt x="6711" y="21096"/>
                  </a:cubicBezTo>
                  <a:cubicBezTo>
                    <a:pt x="6711" y="21096"/>
                    <a:pt x="6711" y="21096"/>
                    <a:pt x="6711" y="21096"/>
                  </a:cubicBezTo>
                  <a:close/>
                </a:path>
              </a:pathLst>
            </a:custGeom>
            <a:solidFill>
              <a:srgbClr val="073857">
                <a:alpha val="100000"/>
              </a:srgbClr>
            </a:solidFill>
            <a:ln w="12700">
              <a:noFill/>
            </a:ln>
          </p:spPr>
          <p:txBody>
            <a:bodyPr/>
            <a:lstStyle/>
            <a:p>
              <a:endParaRPr lang="zh-CN" altLang="en-US"/>
            </a:p>
          </p:txBody>
        </p:sp>
        <p:sp>
          <p:nvSpPr>
            <p:cNvPr id="15473" name="Freeform 93"/>
            <p:cNvSpPr/>
            <p:nvPr/>
          </p:nvSpPr>
          <p:spPr>
            <a:xfrm>
              <a:off x="141275" y="438578"/>
              <a:ext cx="359218" cy="489791"/>
            </a:xfrm>
            <a:custGeom>
              <a:avLst/>
              <a:gdLst/>
              <a:ahLst/>
              <a:cxnLst>
                <a:cxn ang="0">
                  <a:pos x="41677415" y="3261495"/>
                </a:cxn>
                <a:cxn ang="0">
                  <a:pos x="1839873" y="127758239"/>
                </a:cxn>
                <a:cxn ang="0">
                  <a:pos x="15442099" y="174008887"/>
                </a:cxn>
                <a:cxn ang="0">
                  <a:pos x="47507069" y="257597081"/>
                </a:cxn>
                <a:cxn ang="0">
                  <a:pos x="63052513" y="275380867"/>
                </a:cxn>
                <a:cxn ang="0">
                  <a:pos x="78603217" y="268267134"/>
                </a:cxn>
                <a:cxn ang="0">
                  <a:pos x="94148661" y="261153947"/>
                </a:cxn>
                <a:cxn ang="0">
                  <a:pos x="102890055" y="230915448"/>
                </a:cxn>
                <a:cxn ang="0">
                  <a:pos x="109694106" y="129543469"/>
                </a:cxn>
                <a:cxn ang="0">
                  <a:pos x="109694106" y="76180205"/>
                </a:cxn>
                <a:cxn ang="0">
                  <a:pos x="41677415" y="3261495"/>
                </a:cxn>
                <a:cxn ang="0">
                  <a:pos x="103864452" y="127758239"/>
                </a:cxn>
                <a:cxn ang="0">
                  <a:pos x="98035097" y="230915448"/>
                </a:cxn>
                <a:cxn ang="0">
                  <a:pos x="98035097" y="246927028"/>
                </a:cxn>
                <a:cxn ang="0">
                  <a:pos x="93174264" y="252255554"/>
                </a:cxn>
                <a:cxn ang="0">
                  <a:pos x="77628820" y="259368741"/>
                </a:cxn>
                <a:cxn ang="0">
                  <a:pos x="62083692" y="266482474"/>
                </a:cxn>
                <a:cxn ang="0">
                  <a:pos x="57222859" y="266482474"/>
                </a:cxn>
                <a:cxn ang="0">
                  <a:pos x="52367603" y="252255554"/>
                </a:cxn>
                <a:cxn ang="0">
                  <a:pos x="19328219" y="166895131"/>
                </a:cxn>
                <a:cxn ang="0">
                  <a:pos x="6700389" y="125986579"/>
                </a:cxn>
                <a:cxn ang="0">
                  <a:pos x="42651812" y="12159887"/>
                </a:cxn>
                <a:cxn ang="0">
                  <a:pos x="104833273" y="79736525"/>
                </a:cxn>
                <a:cxn ang="0">
                  <a:pos x="103864452" y="127758239"/>
                </a:cxn>
              </a:cxnLst>
              <a:rect l="0" t="0" r="0" b="0"/>
              <a:pathLst>
                <a:path w="20421" h="20610">
                  <a:moveTo>
                    <a:pt x="7657" y="243"/>
                  </a:moveTo>
                  <a:cubicBezTo>
                    <a:pt x="2123" y="1303"/>
                    <a:pt x="-1090" y="5411"/>
                    <a:pt x="338" y="9519"/>
                  </a:cubicBezTo>
                  <a:cubicBezTo>
                    <a:pt x="695" y="10844"/>
                    <a:pt x="1588" y="12037"/>
                    <a:pt x="2837" y="12965"/>
                  </a:cubicBezTo>
                  <a:cubicBezTo>
                    <a:pt x="6408" y="15747"/>
                    <a:pt x="7657" y="17470"/>
                    <a:pt x="8728" y="19193"/>
                  </a:cubicBezTo>
                  <a:cubicBezTo>
                    <a:pt x="9621" y="20518"/>
                    <a:pt x="10156" y="20783"/>
                    <a:pt x="11584" y="20518"/>
                  </a:cubicBezTo>
                  <a:cubicBezTo>
                    <a:pt x="12298" y="20385"/>
                    <a:pt x="13370" y="20253"/>
                    <a:pt x="14441" y="19988"/>
                  </a:cubicBezTo>
                  <a:cubicBezTo>
                    <a:pt x="15512" y="19723"/>
                    <a:pt x="16583" y="19590"/>
                    <a:pt x="17297" y="19458"/>
                  </a:cubicBezTo>
                  <a:cubicBezTo>
                    <a:pt x="18725" y="19193"/>
                    <a:pt x="19082" y="18663"/>
                    <a:pt x="18903" y="17205"/>
                  </a:cubicBezTo>
                  <a:cubicBezTo>
                    <a:pt x="18725" y="15350"/>
                    <a:pt x="18725" y="13362"/>
                    <a:pt x="20153" y="9652"/>
                  </a:cubicBezTo>
                  <a:cubicBezTo>
                    <a:pt x="20510" y="8459"/>
                    <a:pt x="20510" y="7001"/>
                    <a:pt x="20153" y="5676"/>
                  </a:cubicBezTo>
                  <a:cubicBezTo>
                    <a:pt x="18725" y="1701"/>
                    <a:pt x="13191" y="-817"/>
                    <a:pt x="7657" y="243"/>
                  </a:cubicBezTo>
                  <a:close/>
                  <a:moveTo>
                    <a:pt x="19082" y="9519"/>
                  </a:moveTo>
                  <a:cubicBezTo>
                    <a:pt x="17832" y="13097"/>
                    <a:pt x="17832" y="15085"/>
                    <a:pt x="18011" y="17205"/>
                  </a:cubicBezTo>
                  <a:cubicBezTo>
                    <a:pt x="18011" y="17470"/>
                    <a:pt x="18189" y="18133"/>
                    <a:pt x="18011" y="18398"/>
                  </a:cubicBezTo>
                  <a:cubicBezTo>
                    <a:pt x="17832" y="18530"/>
                    <a:pt x="17654" y="18663"/>
                    <a:pt x="17118" y="18795"/>
                  </a:cubicBezTo>
                  <a:cubicBezTo>
                    <a:pt x="14262" y="19325"/>
                    <a:pt x="14262" y="19325"/>
                    <a:pt x="14262" y="19325"/>
                  </a:cubicBezTo>
                  <a:cubicBezTo>
                    <a:pt x="11406" y="19855"/>
                    <a:pt x="11406" y="19855"/>
                    <a:pt x="11406" y="19855"/>
                  </a:cubicBezTo>
                  <a:cubicBezTo>
                    <a:pt x="10692" y="19988"/>
                    <a:pt x="10513" y="19988"/>
                    <a:pt x="10513" y="19855"/>
                  </a:cubicBezTo>
                  <a:cubicBezTo>
                    <a:pt x="10156" y="19723"/>
                    <a:pt x="9621" y="19060"/>
                    <a:pt x="9621" y="18795"/>
                  </a:cubicBezTo>
                  <a:cubicBezTo>
                    <a:pt x="8371" y="16940"/>
                    <a:pt x="6943" y="15217"/>
                    <a:pt x="3551" y="12435"/>
                  </a:cubicBezTo>
                  <a:cubicBezTo>
                    <a:pt x="2302" y="11507"/>
                    <a:pt x="1588" y="10447"/>
                    <a:pt x="1231" y="9387"/>
                  </a:cubicBezTo>
                  <a:cubicBezTo>
                    <a:pt x="-197" y="5676"/>
                    <a:pt x="2837" y="1833"/>
                    <a:pt x="7836" y="906"/>
                  </a:cubicBezTo>
                  <a:cubicBezTo>
                    <a:pt x="12834" y="-22"/>
                    <a:pt x="18011" y="2231"/>
                    <a:pt x="19260" y="5941"/>
                  </a:cubicBezTo>
                  <a:cubicBezTo>
                    <a:pt x="19617" y="7001"/>
                    <a:pt x="19617" y="8194"/>
                    <a:pt x="19082" y="9519"/>
                  </a:cubicBezTo>
                  <a:close/>
                </a:path>
              </a:pathLst>
            </a:custGeom>
            <a:solidFill>
              <a:srgbClr val="FFFFFF">
                <a:alpha val="100000"/>
              </a:srgbClr>
            </a:solidFill>
            <a:ln w="12700">
              <a:noFill/>
            </a:ln>
          </p:spPr>
          <p:txBody>
            <a:bodyPr/>
            <a:lstStyle/>
            <a:p>
              <a:endParaRPr lang="zh-CN" altLang="en-US"/>
            </a:p>
          </p:txBody>
        </p:sp>
        <p:sp>
          <p:nvSpPr>
            <p:cNvPr id="15474" name="Freeform 94"/>
            <p:cNvSpPr/>
            <p:nvPr/>
          </p:nvSpPr>
          <p:spPr>
            <a:xfrm>
              <a:off x="186230" y="582050"/>
              <a:ext cx="50841" cy="119688"/>
            </a:xfrm>
            <a:custGeom>
              <a:avLst/>
              <a:gdLst/>
              <a:ahLst/>
              <a:cxnLst>
                <a:cxn ang="0">
                  <a:pos x="361664" y="454726"/>
                </a:cxn>
                <a:cxn ang="0">
                  <a:pos x="592191" y="3442040"/>
                </a:cxn>
                <a:cxn ang="0">
                  <a:pos x="592191" y="3854013"/>
                </a:cxn>
                <a:cxn ang="0">
                  <a:pos x="515347" y="3854013"/>
                </a:cxn>
                <a:cxn ang="0">
                  <a:pos x="438508" y="3854013"/>
                </a:cxn>
                <a:cxn ang="0">
                  <a:pos x="169564" y="145808"/>
                </a:cxn>
                <a:cxn ang="0">
                  <a:pos x="323248" y="42782"/>
                </a:cxn>
                <a:cxn ang="0">
                  <a:pos x="361664" y="454726"/>
                </a:cxn>
              </a:cxnLst>
              <a:rect l="0" t="0" r="0" b="0"/>
              <a:pathLst>
                <a:path w="14547" h="20968">
                  <a:moveTo>
                    <a:pt x="8472" y="2445"/>
                  </a:moveTo>
                  <a:cubicBezTo>
                    <a:pt x="6672" y="3553"/>
                    <a:pt x="-528" y="10753"/>
                    <a:pt x="13872" y="18507"/>
                  </a:cubicBezTo>
                  <a:cubicBezTo>
                    <a:pt x="14772" y="19061"/>
                    <a:pt x="14772" y="20168"/>
                    <a:pt x="13872" y="20722"/>
                  </a:cubicBezTo>
                  <a:cubicBezTo>
                    <a:pt x="12972" y="20722"/>
                    <a:pt x="12972" y="20722"/>
                    <a:pt x="12072" y="20722"/>
                  </a:cubicBezTo>
                  <a:cubicBezTo>
                    <a:pt x="12072" y="21276"/>
                    <a:pt x="11172" y="20722"/>
                    <a:pt x="10272" y="20722"/>
                  </a:cubicBezTo>
                  <a:cubicBezTo>
                    <a:pt x="-6828" y="10753"/>
                    <a:pt x="2172" y="2445"/>
                    <a:pt x="3972" y="784"/>
                  </a:cubicBezTo>
                  <a:cubicBezTo>
                    <a:pt x="4872" y="230"/>
                    <a:pt x="6672" y="-324"/>
                    <a:pt x="7572" y="230"/>
                  </a:cubicBezTo>
                  <a:cubicBezTo>
                    <a:pt x="8472" y="784"/>
                    <a:pt x="9372" y="1891"/>
                    <a:pt x="8472" y="2445"/>
                  </a:cubicBezTo>
                  <a:close/>
                </a:path>
              </a:pathLst>
            </a:custGeom>
            <a:solidFill>
              <a:srgbClr val="FFFFFF">
                <a:alpha val="100000"/>
              </a:srgbClr>
            </a:solidFill>
            <a:ln w="12700">
              <a:noFill/>
            </a:ln>
          </p:spPr>
          <p:txBody>
            <a:bodyPr/>
            <a:lstStyle/>
            <a:p>
              <a:endParaRPr lang="zh-CN" altLang="en-US"/>
            </a:p>
          </p:txBody>
        </p:sp>
        <p:sp>
          <p:nvSpPr>
            <p:cNvPr id="15475" name="Freeform 95"/>
            <p:cNvSpPr/>
            <p:nvPr/>
          </p:nvSpPr>
          <p:spPr>
            <a:xfrm>
              <a:off x="514642" y="536822"/>
              <a:ext cx="71114" cy="28879"/>
            </a:xfrm>
            <a:custGeom>
              <a:avLst/>
              <a:gdLst/>
              <a:ahLst/>
              <a:cxnLst>
                <a:cxn ang="0">
                  <a:pos x="724221" y="3108"/>
                </a:cxn>
                <a:cxn ang="0">
                  <a:pos x="72418" y="33119"/>
                </a:cxn>
                <a:cxn ang="0">
                  <a:pos x="0" y="55627"/>
                </a:cxn>
                <a:cxn ang="0">
                  <a:pos x="108620" y="63130"/>
                </a:cxn>
                <a:cxn ang="0">
                  <a:pos x="760437" y="33119"/>
                </a:cxn>
                <a:cxn ang="0">
                  <a:pos x="796639" y="10612"/>
                </a:cxn>
                <a:cxn ang="0">
                  <a:pos x="724221" y="3108"/>
                </a:cxn>
              </a:cxnLst>
              <a:rect l="0" t="0" r="0" b="0"/>
              <a:pathLst>
                <a:path w="21050" h="19069">
                  <a:moveTo>
                    <a:pt x="18783" y="895"/>
                  </a:moveTo>
                  <a:cubicBezTo>
                    <a:pt x="1878" y="9535"/>
                    <a:pt x="1878" y="9535"/>
                    <a:pt x="1878" y="9535"/>
                  </a:cubicBezTo>
                  <a:cubicBezTo>
                    <a:pt x="939" y="11695"/>
                    <a:pt x="0" y="13855"/>
                    <a:pt x="0" y="16015"/>
                  </a:cubicBezTo>
                  <a:cubicBezTo>
                    <a:pt x="939" y="18175"/>
                    <a:pt x="1878" y="20335"/>
                    <a:pt x="2817" y="18175"/>
                  </a:cubicBezTo>
                  <a:cubicBezTo>
                    <a:pt x="19722" y="9535"/>
                    <a:pt x="19722" y="9535"/>
                    <a:pt x="19722" y="9535"/>
                  </a:cubicBezTo>
                  <a:cubicBezTo>
                    <a:pt x="20661" y="7375"/>
                    <a:pt x="21600" y="5215"/>
                    <a:pt x="20661" y="3055"/>
                  </a:cubicBezTo>
                  <a:cubicBezTo>
                    <a:pt x="20661" y="895"/>
                    <a:pt x="19722" y="-1265"/>
                    <a:pt x="18783" y="895"/>
                  </a:cubicBezTo>
                  <a:close/>
                </a:path>
              </a:pathLst>
            </a:custGeom>
            <a:solidFill>
              <a:srgbClr val="EBF7FD">
                <a:alpha val="100000"/>
              </a:srgbClr>
            </a:solidFill>
            <a:ln w="12700">
              <a:noFill/>
            </a:ln>
          </p:spPr>
          <p:txBody>
            <a:bodyPr/>
            <a:lstStyle/>
            <a:p>
              <a:endParaRPr lang="zh-CN" altLang="en-US"/>
            </a:p>
          </p:txBody>
        </p:sp>
        <p:sp>
          <p:nvSpPr>
            <p:cNvPr id="15476" name="Freeform 96"/>
            <p:cNvSpPr/>
            <p:nvPr/>
          </p:nvSpPr>
          <p:spPr>
            <a:xfrm>
              <a:off x="472634" y="419963"/>
              <a:ext cx="53821" cy="55284"/>
            </a:xfrm>
            <a:custGeom>
              <a:avLst/>
              <a:gdLst/>
              <a:ahLst/>
              <a:cxnLst>
                <a:cxn ang="0">
                  <a:pos x="55556" y="386642"/>
                </a:cxn>
                <a:cxn ang="0">
                  <a:pos x="75754" y="386642"/>
                </a:cxn>
                <a:cxn ang="0">
                  <a:pos x="338368" y="86558"/>
                </a:cxn>
                <a:cxn ang="0">
                  <a:pos x="338368" y="17309"/>
                </a:cxn>
                <a:cxn ang="0">
                  <a:pos x="297966" y="17309"/>
                </a:cxn>
                <a:cxn ang="0">
                  <a:pos x="15154" y="317391"/>
                </a:cxn>
                <a:cxn ang="0">
                  <a:pos x="15154" y="386642"/>
                </a:cxn>
                <a:cxn ang="0">
                  <a:pos x="55556" y="386642"/>
                </a:cxn>
              </a:cxnLst>
              <a:rect l="0" t="0" r="0" b="0"/>
              <a:pathLst>
                <a:path w="21000" h="20633">
                  <a:moveTo>
                    <a:pt x="3300" y="20100"/>
                  </a:moveTo>
                  <a:cubicBezTo>
                    <a:pt x="3300" y="20100"/>
                    <a:pt x="4500" y="20100"/>
                    <a:pt x="4500" y="20100"/>
                  </a:cubicBezTo>
                  <a:cubicBezTo>
                    <a:pt x="20100" y="4500"/>
                    <a:pt x="20100" y="4500"/>
                    <a:pt x="20100" y="4500"/>
                  </a:cubicBezTo>
                  <a:cubicBezTo>
                    <a:pt x="21300" y="3300"/>
                    <a:pt x="21300" y="2100"/>
                    <a:pt x="20100" y="900"/>
                  </a:cubicBezTo>
                  <a:cubicBezTo>
                    <a:pt x="20100" y="-300"/>
                    <a:pt x="17700" y="-300"/>
                    <a:pt x="17700" y="900"/>
                  </a:cubicBezTo>
                  <a:cubicBezTo>
                    <a:pt x="900" y="16500"/>
                    <a:pt x="900" y="16500"/>
                    <a:pt x="900" y="16500"/>
                  </a:cubicBezTo>
                  <a:cubicBezTo>
                    <a:pt x="-300" y="17700"/>
                    <a:pt x="-300" y="18900"/>
                    <a:pt x="900" y="20100"/>
                  </a:cubicBezTo>
                  <a:cubicBezTo>
                    <a:pt x="2100" y="20100"/>
                    <a:pt x="2100" y="21300"/>
                    <a:pt x="3300" y="20100"/>
                  </a:cubicBezTo>
                  <a:close/>
                </a:path>
              </a:pathLst>
            </a:custGeom>
            <a:solidFill>
              <a:srgbClr val="EBF7FD">
                <a:alpha val="100000"/>
              </a:srgbClr>
            </a:solidFill>
            <a:ln w="12700">
              <a:noFill/>
            </a:ln>
          </p:spPr>
          <p:txBody>
            <a:bodyPr/>
            <a:lstStyle/>
            <a:p>
              <a:endParaRPr lang="zh-CN" altLang="en-US"/>
            </a:p>
          </p:txBody>
        </p:sp>
        <p:sp>
          <p:nvSpPr>
            <p:cNvPr id="15477" name="Freeform 97"/>
            <p:cNvSpPr/>
            <p:nvPr/>
          </p:nvSpPr>
          <p:spPr>
            <a:xfrm>
              <a:off x="376248" y="340434"/>
              <a:ext cx="30196" cy="68661"/>
            </a:xfrm>
            <a:custGeom>
              <a:avLst/>
              <a:gdLst/>
              <a:ahLst/>
              <a:cxnLst>
                <a:cxn ang="0">
                  <a:pos x="6556" y="730511"/>
                </a:cxn>
                <a:cxn ang="0">
                  <a:pos x="13113" y="730511"/>
                </a:cxn>
                <a:cxn ang="0">
                  <a:pos x="26227" y="665333"/>
                </a:cxn>
                <a:cxn ang="0">
                  <a:pos x="59012" y="78678"/>
                </a:cxn>
                <a:cxn ang="0">
                  <a:pos x="45899" y="13501"/>
                </a:cxn>
                <a:cxn ang="0">
                  <a:pos x="32785" y="46089"/>
                </a:cxn>
                <a:cxn ang="0">
                  <a:pos x="0" y="632745"/>
                </a:cxn>
                <a:cxn ang="0">
                  <a:pos x="6556" y="730511"/>
                </a:cxn>
              </a:cxnLst>
              <a:rect l="0" t="0" r="0" b="0"/>
              <a:pathLst>
                <a:path w="21600" h="21050">
                  <a:moveTo>
                    <a:pt x="2400" y="21050"/>
                  </a:moveTo>
                  <a:cubicBezTo>
                    <a:pt x="4800" y="21050"/>
                    <a:pt x="4800" y="21050"/>
                    <a:pt x="4800" y="21050"/>
                  </a:cubicBezTo>
                  <a:cubicBezTo>
                    <a:pt x="7200" y="21050"/>
                    <a:pt x="9600" y="20111"/>
                    <a:pt x="9600" y="19172"/>
                  </a:cubicBezTo>
                  <a:cubicBezTo>
                    <a:pt x="21600" y="2267"/>
                    <a:pt x="21600" y="2267"/>
                    <a:pt x="21600" y="2267"/>
                  </a:cubicBezTo>
                  <a:cubicBezTo>
                    <a:pt x="21600" y="1328"/>
                    <a:pt x="19200" y="389"/>
                    <a:pt x="16800" y="389"/>
                  </a:cubicBezTo>
                  <a:cubicBezTo>
                    <a:pt x="14400" y="-550"/>
                    <a:pt x="12000" y="389"/>
                    <a:pt x="12000" y="1328"/>
                  </a:cubicBezTo>
                  <a:cubicBezTo>
                    <a:pt x="0" y="18233"/>
                    <a:pt x="0" y="18233"/>
                    <a:pt x="0" y="18233"/>
                  </a:cubicBezTo>
                  <a:cubicBezTo>
                    <a:pt x="0" y="19172"/>
                    <a:pt x="0" y="20111"/>
                    <a:pt x="2400" y="21050"/>
                  </a:cubicBezTo>
                  <a:close/>
                </a:path>
              </a:pathLst>
            </a:custGeom>
            <a:solidFill>
              <a:srgbClr val="EBF7FD">
                <a:alpha val="100000"/>
              </a:srgbClr>
            </a:solidFill>
            <a:ln w="12700">
              <a:noFill/>
            </a:ln>
          </p:spPr>
          <p:txBody>
            <a:bodyPr/>
            <a:lstStyle/>
            <a:p>
              <a:endParaRPr lang="zh-CN" altLang="en-US"/>
            </a:p>
          </p:txBody>
        </p:sp>
        <p:sp>
          <p:nvSpPr>
            <p:cNvPr id="15478" name="Freeform 98"/>
            <p:cNvSpPr/>
            <p:nvPr/>
          </p:nvSpPr>
          <p:spPr>
            <a:xfrm>
              <a:off x="33383" y="536822"/>
              <a:ext cx="71114" cy="30795"/>
            </a:xfrm>
            <a:custGeom>
              <a:avLst/>
              <a:gdLst/>
              <a:ahLst/>
              <a:cxnLst>
                <a:cxn ang="0">
                  <a:pos x="739221" y="40617"/>
                </a:cxn>
                <a:cxn ang="0">
                  <a:pos x="87414" y="3108"/>
                </a:cxn>
                <a:cxn ang="0">
                  <a:pos x="14996" y="10610"/>
                </a:cxn>
                <a:cxn ang="0">
                  <a:pos x="51199" y="33117"/>
                </a:cxn>
                <a:cxn ang="0">
                  <a:pos x="703015" y="70623"/>
                </a:cxn>
                <a:cxn ang="0">
                  <a:pos x="739221" y="70623"/>
                </a:cxn>
                <a:cxn ang="0">
                  <a:pos x="811635" y="55620"/>
                </a:cxn>
                <a:cxn ang="0">
                  <a:pos x="739221" y="40617"/>
                </a:cxn>
              </a:cxnLst>
              <a:rect l="0" t="0" r="0" b="0"/>
              <a:pathLst>
                <a:path w="21050" h="20335">
                  <a:moveTo>
                    <a:pt x="19172" y="11695"/>
                  </a:moveTo>
                  <a:cubicBezTo>
                    <a:pt x="2267" y="895"/>
                    <a:pt x="2267" y="895"/>
                    <a:pt x="2267" y="895"/>
                  </a:cubicBezTo>
                  <a:cubicBezTo>
                    <a:pt x="1328" y="-1265"/>
                    <a:pt x="389" y="895"/>
                    <a:pt x="389" y="3055"/>
                  </a:cubicBezTo>
                  <a:cubicBezTo>
                    <a:pt x="-550" y="5215"/>
                    <a:pt x="389" y="7375"/>
                    <a:pt x="1328" y="9535"/>
                  </a:cubicBezTo>
                  <a:cubicBezTo>
                    <a:pt x="18233" y="20335"/>
                    <a:pt x="18233" y="20335"/>
                    <a:pt x="18233" y="20335"/>
                  </a:cubicBezTo>
                  <a:cubicBezTo>
                    <a:pt x="18233" y="20335"/>
                    <a:pt x="19172" y="20335"/>
                    <a:pt x="19172" y="20335"/>
                  </a:cubicBezTo>
                  <a:cubicBezTo>
                    <a:pt x="20111" y="20335"/>
                    <a:pt x="20111" y="18175"/>
                    <a:pt x="21050" y="16015"/>
                  </a:cubicBezTo>
                  <a:cubicBezTo>
                    <a:pt x="21050" y="13855"/>
                    <a:pt x="20111" y="11695"/>
                    <a:pt x="19172" y="11695"/>
                  </a:cubicBezTo>
                  <a:close/>
                </a:path>
              </a:pathLst>
            </a:custGeom>
            <a:solidFill>
              <a:srgbClr val="EBF7FD">
                <a:alpha val="100000"/>
              </a:srgbClr>
            </a:solidFill>
            <a:ln w="12700">
              <a:noFill/>
            </a:ln>
          </p:spPr>
          <p:txBody>
            <a:bodyPr/>
            <a:lstStyle/>
            <a:p>
              <a:endParaRPr lang="zh-CN" altLang="en-US"/>
            </a:p>
          </p:txBody>
        </p:sp>
        <p:sp>
          <p:nvSpPr>
            <p:cNvPr id="15479" name="Freeform 99"/>
            <p:cNvSpPr/>
            <p:nvPr/>
          </p:nvSpPr>
          <p:spPr>
            <a:xfrm>
              <a:off x="521469" y="647537"/>
              <a:ext cx="68661" cy="30795"/>
            </a:xfrm>
            <a:custGeom>
              <a:avLst/>
              <a:gdLst/>
              <a:ahLst/>
              <a:cxnLst>
                <a:cxn ang="0">
                  <a:pos x="665333" y="40617"/>
                </a:cxn>
                <a:cxn ang="0">
                  <a:pos x="78678" y="3108"/>
                </a:cxn>
                <a:cxn ang="0">
                  <a:pos x="13501" y="10610"/>
                </a:cxn>
                <a:cxn ang="0">
                  <a:pos x="46089" y="25614"/>
                </a:cxn>
                <a:cxn ang="0">
                  <a:pos x="632745" y="70623"/>
                </a:cxn>
                <a:cxn ang="0">
                  <a:pos x="665333" y="70623"/>
                </a:cxn>
                <a:cxn ang="0">
                  <a:pos x="730511" y="55620"/>
                </a:cxn>
                <a:cxn ang="0">
                  <a:pos x="665333" y="40617"/>
                </a:cxn>
              </a:cxnLst>
              <a:rect l="0" t="0" r="0" b="0"/>
              <a:pathLst>
                <a:path w="21050" h="20335">
                  <a:moveTo>
                    <a:pt x="19172" y="11695"/>
                  </a:moveTo>
                  <a:cubicBezTo>
                    <a:pt x="2267" y="895"/>
                    <a:pt x="2267" y="895"/>
                    <a:pt x="2267" y="895"/>
                  </a:cubicBezTo>
                  <a:cubicBezTo>
                    <a:pt x="1328" y="-1265"/>
                    <a:pt x="389" y="895"/>
                    <a:pt x="389" y="3055"/>
                  </a:cubicBezTo>
                  <a:cubicBezTo>
                    <a:pt x="-550" y="5215"/>
                    <a:pt x="389" y="7375"/>
                    <a:pt x="1328" y="7375"/>
                  </a:cubicBezTo>
                  <a:cubicBezTo>
                    <a:pt x="18233" y="20335"/>
                    <a:pt x="18233" y="20335"/>
                    <a:pt x="18233" y="20335"/>
                  </a:cubicBezTo>
                  <a:cubicBezTo>
                    <a:pt x="19172" y="20335"/>
                    <a:pt x="19172" y="20335"/>
                    <a:pt x="19172" y="20335"/>
                  </a:cubicBezTo>
                  <a:cubicBezTo>
                    <a:pt x="20111" y="18175"/>
                    <a:pt x="21050" y="18175"/>
                    <a:pt x="21050" y="16015"/>
                  </a:cubicBezTo>
                  <a:cubicBezTo>
                    <a:pt x="21050" y="13855"/>
                    <a:pt x="20111" y="11695"/>
                    <a:pt x="19172" y="11695"/>
                  </a:cubicBezTo>
                  <a:close/>
                </a:path>
              </a:pathLst>
            </a:custGeom>
            <a:solidFill>
              <a:srgbClr val="EBF7FD">
                <a:alpha val="100000"/>
              </a:srgbClr>
            </a:solidFill>
            <a:ln w="12700">
              <a:noFill/>
            </a:ln>
          </p:spPr>
          <p:txBody>
            <a:bodyPr/>
            <a:lstStyle/>
            <a:p>
              <a:endParaRPr lang="zh-CN" altLang="en-US"/>
            </a:p>
          </p:txBody>
        </p:sp>
        <p:sp>
          <p:nvSpPr>
            <p:cNvPr id="15480" name="Freeform 100"/>
            <p:cNvSpPr/>
            <p:nvPr/>
          </p:nvSpPr>
          <p:spPr>
            <a:xfrm>
              <a:off x="97751" y="749591"/>
              <a:ext cx="56267" cy="57070"/>
            </a:xfrm>
            <a:custGeom>
              <a:avLst/>
              <a:gdLst/>
              <a:ahLst/>
              <a:cxnLst>
                <a:cxn ang="0">
                  <a:pos x="317386" y="17309"/>
                </a:cxn>
                <a:cxn ang="0">
                  <a:pos x="17309" y="317371"/>
                </a:cxn>
                <a:cxn ang="0">
                  <a:pos x="17309" y="386618"/>
                </a:cxn>
                <a:cxn ang="0">
                  <a:pos x="63477" y="409698"/>
                </a:cxn>
                <a:cxn ang="0">
                  <a:pos x="86557" y="386618"/>
                </a:cxn>
                <a:cxn ang="0">
                  <a:pos x="386637" y="86556"/>
                </a:cxn>
                <a:cxn ang="0">
                  <a:pos x="386637" y="17309"/>
                </a:cxn>
                <a:cxn ang="0">
                  <a:pos x="317386" y="17309"/>
                </a:cxn>
              </a:cxnLst>
              <a:rect l="0" t="0" r="0" b="0"/>
              <a:pathLst>
                <a:path w="21000" h="21300">
                  <a:moveTo>
                    <a:pt x="16500" y="900"/>
                  </a:moveTo>
                  <a:cubicBezTo>
                    <a:pt x="900" y="16500"/>
                    <a:pt x="900" y="16500"/>
                    <a:pt x="900" y="16500"/>
                  </a:cubicBezTo>
                  <a:cubicBezTo>
                    <a:pt x="-300" y="17700"/>
                    <a:pt x="-300" y="18900"/>
                    <a:pt x="900" y="20100"/>
                  </a:cubicBezTo>
                  <a:cubicBezTo>
                    <a:pt x="900" y="21300"/>
                    <a:pt x="2100" y="21300"/>
                    <a:pt x="3300" y="21300"/>
                  </a:cubicBezTo>
                  <a:cubicBezTo>
                    <a:pt x="3300" y="21300"/>
                    <a:pt x="4500" y="20100"/>
                    <a:pt x="4500" y="20100"/>
                  </a:cubicBezTo>
                  <a:cubicBezTo>
                    <a:pt x="20100" y="4500"/>
                    <a:pt x="20100" y="4500"/>
                    <a:pt x="20100" y="4500"/>
                  </a:cubicBezTo>
                  <a:cubicBezTo>
                    <a:pt x="21300" y="3300"/>
                    <a:pt x="21300" y="2100"/>
                    <a:pt x="20100" y="900"/>
                  </a:cubicBezTo>
                  <a:cubicBezTo>
                    <a:pt x="18900" y="-300"/>
                    <a:pt x="17700" y="-300"/>
                    <a:pt x="16500" y="900"/>
                  </a:cubicBezTo>
                  <a:close/>
                </a:path>
              </a:pathLst>
            </a:custGeom>
            <a:solidFill>
              <a:srgbClr val="EBF7FD">
                <a:alpha val="100000"/>
              </a:srgbClr>
            </a:solidFill>
            <a:ln w="12700">
              <a:noFill/>
            </a:ln>
          </p:spPr>
          <p:txBody>
            <a:bodyPr/>
            <a:lstStyle/>
            <a:p>
              <a:endParaRPr lang="zh-CN" altLang="en-US"/>
            </a:p>
          </p:txBody>
        </p:sp>
        <p:sp>
          <p:nvSpPr>
            <p:cNvPr id="15481" name="Freeform 101"/>
            <p:cNvSpPr/>
            <p:nvPr/>
          </p:nvSpPr>
          <p:spPr>
            <a:xfrm>
              <a:off x="100266" y="407382"/>
              <a:ext cx="56268" cy="57070"/>
            </a:xfrm>
            <a:custGeom>
              <a:avLst/>
              <a:gdLst/>
              <a:ahLst/>
              <a:cxnLst>
                <a:cxn ang="0">
                  <a:pos x="317405" y="386618"/>
                </a:cxn>
                <a:cxn ang="0">
                  <a:pos x="363569" y="409698"/>
                </a:cxn>
                <a:cxn ang="0">
                  <a:pos x="386658" y="386618"/>
                </a:cxn>
                <a:cxn ang="0">
                  <a:pos x="386658" y="340451"/>
                </a:cxn>
                <a:cxn ang="0">
                  <a:pos x="86562" y="17309"/>
                </a:cxn>
                <a:cxn ang="0">
                  <a:pos x="17309" y="17309"/>
                </a:cxn>
                <a:cxn ang="0">
                  <a:pos x="17309" y="86556"/>
                </a:cxn>
                <a:cxn ang="0">
                  <a:pos x="317405" y="386618"/>
                </a:cxn>
              </a:cxnLst>
              <a:rect l="0" t="0" r="0" b="0"/>
              <a:pathLst>
                <a:path w="21000" h="21300">
                  <a:moveTo>
                    <a:pt x="16500" y="20100"/>
                  </a:moveTo>
                  <a:cubicBezTo>
                    <a:pt x="17700" y="21300"/>
                    <a:pt x="18900" y="21300"/>
                    <a:pt x="18900" y="21300"/>
                  </a:cubicBezTo>
                  <a:cubicBezTo>
                    <a:pt x="20100" y="21300"/>
                    <a:pt x="20100" y="21300"/>
                    <a:pt x="20100" y="20100"/>
                  </a:cubicBezTo>
                  <a:cubicBezTo>
                    <a:pt x="21300" y="20100"/>
                    <a:pt x="21300" y="17700"/>
                    <a:pt x="20100" y="17700"/>
                  </a:cubicBezTo>
                  <a:cubicBezTo>
                    <a:pt x="4500" y="900"/>
                    <a:pt x="4500" y="900"/>
                    <a:pt x="4500" y="900"/>
                  </a:cubicBezTo>
                  <a:cubicBezTo>
                    <a:pt x="3300" y="-300"/>
                    <a:pt x="2100" y="-300"/>
                    <a:pt x="900" y="900"/>
                  </a:cubicBezTo>
                  <a:cubicBezTo>
                    <a:pt x="-300" y="2100"/>
                    <a:pt x="-300" y="3300"/>
                    <a:pt x="900" y="4500"/>
                  </a:cubicBezTo>
                  <a:lnTo>
                    <a:pt x="16500" y="20100"/>
                  </a:lnTo>
                  <a:close/>
                </a:path>
              </a:pathLst>
            </a:custGeom>
            <a:solidFill>
              <a:srgbClr val="EBF7FD">
                <a:alpha val="100000"/>
              </a:srgbClr>
            </a:solidFill>
            <a:ln w="12700">
              <a:noFill/>
            </a:ln>
          </p:spPr>
          <p:txBody>
            <a:bodyPr/>
            <a:lstStyle/>
            <a:p>
              <a:endParaRPr lang="zh-CN" altLang="en-US"/>
            </a:p>
          </p:txBody>
        </p:sp>
        <p:sp>
          <p:nvSpPr>
            <p:cNvPr id="15482" name="Freeform 102"/>
            <p:cNvSpPr/>
            <p:nvPr/>
          </p:nvSpPr>
          <p:spPr>
            <a:xfrm>
              <a:off x="239772" y="340434"/>
              <a:ext cx="28881" cy="68661"/>
            </a:xfrm>
            <a:custGeom>
              <a:avLst/>
              <a:gdLst/>
              <a:ahLst/>
              <a:cxnLst>
                <a:cxn ang="0">
                  <a:pos x="55640" y="730511"/>
                </a:cxn>
                <a:cxn ang="0">
                  <a:pos x="63143" y="632745"/>
                </a:cxn>
                <a:cxn ang="0">
                  <a:pos x="33126" y="46089"/>
                </a:cxn>
                <a:cxn ang="0">
                  <a:pos x="10614" y="13501"/>
                </a:cxn>
                <a:cxn ang="0">
                  <a:pos x="3111" y="78678"/>
                </a:cxn>
                <a:cxn ang="0">
                  <a:pos x="33126" y="665333"/>
                </a:cxn>
                <a:cxn ang="0">
                  <a:pos x="55640" y="730511"/>
                </a:cxn>
              </a:cxnLst>
              <a:rect l="0" t="0" r="0" b="0"/>
              <a:pathLst>
                <a:path w="19069" h="21050">
                  <a:moveTo>
                    <a:pt x="16015" y="21050"/>
                  </a:moveTo>
                  <a:cubicBezTo>
                    <a:pt x="18175" y="21050"/>
                    <a:pt x="20335" y="19172"/>
                    <a:pt x="18175" y="18233"/>
                  </a:cubicBezTo>
                  <a:cubicBezTo>
                    <a:pt x="9535" y="1328"/>
                    <a:pt x="9535" y="1328"/>
                    <a:pt x="9535" y="1328"/>
                  </a:cubicBezTo>
                  <a:cubicBezTo>
                    <a:pt x="7375" y="389"/>
                    <a:pt x="5215" y="-550"/>
                    <a:pt x="3055" y="389"/>
                  </a:cubicBezTo>
                  <a:cubicBezTo>
                    <a:pt x="895" y="389"/>
                    <a:pt x="-1265" y="1328"/>
                    <a:pt x="895" y="2267"/>
                  </a:cubicBezTo>
                  <a:cubicBezTo>
                    <a:pt x="9535" y="19172"/>
                    <a:pt x="9535" y="19172"/>
                    <a:pt x="9535" y="19172"/>
                  </a:cubicBezTo>
                  <a:cubicBezTo>
                    <a:pt x="11695" y="20111"/>
                    <a:pt x="13855" y="21050"/>
                    <a:pt x="16015" y="21050"/>
                  </a:cubicBezTo>
                  <a:close/>
                </a:path>
              </a:pathLst>
            </a:custGeom>
            <a:solidFill>
              <a:srgbClr val="EBF7FD">
                <a:alpha val="100000"/>
              </a:srgbClr>
            </a:solidFill>
            <a:ln w="12700">
              <a:noFill/>
            </a:ln>
          </p:spPr>
          <p:txBody>
            <a:bodyPr/>
            <a:lstStyle/>
            <a:p>
              <a:endParaRPr lang="zh-CN" altLang="en-US"/>
            </a:p>
          </p:txBody>
        </p:sp>
        <p:sp>
          <p:nvSpPr>
            <p:cNvPr id="15483" name="Freeform 103"/>
            <p:cNvSpPr/>
            <p:nvPr/>
          </p:nvSpPr>
          <p:spPr>
            <a:xfrm>
              <a:off x="50996" y="657454"/>
              <a:ext cx="71114" cy="26658"/>
            </a:xfrm>
            <a:custGeom>
              <a:avLst/>
              <a:gdLst/>
              <a:ahLst/>
              <a:cxnLst>
                <a:cxn ang="0">
                  <a:pos x="811635" y="8347"/>
                </a:cxn>
                <a:cxn ang="0">
                  <a:pos x="703015" y="2445"/>
                </a:cxn>
                <a:cxn ang="0">
                  <a:pos x="51199" y="26051"/>
                </a:cxn>
                <a:cxn ang="0">
                  <a:pos x="14996" y="43755"/>
                </a:cxn>
                <a:cxn ang="0">
                  <a:pos x="87414" y="49656"/>
                </a:cxn>
                <a:cxn ang="0">
                  <a:pos x="739221" y="26051"/>
                </a:cxn>
                <a:cxn ang="0">
                  <a:pos x="811635" y="8347"/>
                </a:cxn>
              </a:cxnLst>
              <a:rect l="0" t="0" r="0" b="0"/>
              <a:pathLst>
                <a:path w="21050" h="19069">
                  <a:moveTo>
                    <a:pt x="21050" y="3055"/>
                  </a:moveTo>
                  <a:cubicBezTo>
                    <a:pt x="20111" y="895"/>
                    <a:pt x="19172" y="-1265"/>
                    <a:pt x="18233" y="895"/>
                  </a:cubicBezTo>
                  <a:cubicBezTo>
                    <a:pt x="1328" y="9535"/>
                    <a:pt x="1328" y="9535"/>
                    <a:pt x="1328" y="9535"/>
                  </a:cubicBezTo>
                  <a:cubicBezTo>
                    <a:pt x="389" y="11695"/>
                    <a:pt x="-550" y="13855"/>
                    <a:pt x="389" y="16015"/>
                  </a:cubicBezTo>
                  <a:cubicBezTo>
                    <a:pt x="389" y="18175"/>
                    <a:pt x="1328" y="20335"/>
                    <a:pt x="2267" y="18175"/>
                  </a:cubicBezTo>
                  <a:cubicBezTo>
                    <a:pt x="19172" y="9535"/>
                    <a:pt x="19172" y="9535"/>
                    <a:pt x="19172" y="9535"/>
                  </a:cubicBezTo>
                  <a:cubicBezTo>
                    <a:pt x="20111" y="7375"/>
                    <a:pt x="21050" y="5215"/>
                    <a:pt x="21050" y="3055"/>
                  </a:cubicBezTo>
                  <a:close/>
                </a:path>
              </a:pathLst>
            </a:custGeom>
            <a:solidFill>
              <a:srgbClr val="EBF7FD">
                <a:alpha val="100000"/>
              </a:srgbClr>
            </a:solidFill>
            <a:ln w="12700">
              <a:noFill/>
            </a:ln>
          </p:spPr>
          <p:txBody>
            <a:bodyPr/>
            <a:lstStyle/>
            <a:p>
              <a:endParaRPr lang="zh-CN" altLang="en-US"/>
            </a:p>
          </p:txBody>
        </p:sp>
      </p:grpSp>
      <p:sp>
        <p:nvSpPr>
          <p:cNvPr id="15370" name="TextBox 1"/>
          <p:cNvSpPr txBox="1"/>
          <p:nvPr/>
        </p:nvSpPr>
        <p:spPr>
          <a:xfrm>
            <a:off x="188278" y="1469708"/>
            <a:ext cx="5746750" cy="583565"/>
          </a:xfrm>
          <a:prstGeom prst="rect">
            <a:avLst/>
          </a:prstGeom>
          <a:noFill/>
          <a:ln w="9525">
            <a:noFill/>
          </a:ln>
        </p:spPr>
        <p:txBody>
          <a:bodyPr>
            <a:spAutoFit/>
          </a:bodyPr>
          <a:lstStyle/>
          <a:p>
            <a:r>
              <a:rPr lang="zh-CN" altLang="en-US" sz="3200" dirty="0">
                <a:solidFill>
                  <a:srgbClr val="002060"/>
                </a:solidFill>
                <a:latin typeface="微软雅黑" panose="020B0503020204020204" pitchFamily="34" charset="-122"/>
                <a:ea typeface="微软雅黑" panose="020B0503020204020204" pitchFamily="34" charset="-122"/>
              </a:rPr>
              <a:t>长期偿债能力分析指标：</a:t>
            </a:r>
            <a:endParaRPr lang="zh-CN" altLang="en-US" sz="3200" dirty="0">
              <a:solidFill>
                <a:srgbClr val="002060"/>
              </a:solidFill>
              <a:latin typeface="微软雅黑" panose="020B0503020204020204" pitchFamily="34" charset="-122"/>
              <a:ea typeface="微软雅黑" panose="020B0503020204020204" pitchFamily="34" charset="-122"/>
            </a:endParaRPr>
          </a:p>
        </p:txBody>
      </p:sp>
      <p:graphicFrame>
        <p:nvGraphicFramePr>
          <p:cNvPr id="2" name="对象 -2147482611"/>
          <p:cNvGraphicFramePr>
            <a:graphicFrameLocks noChangeAspect="1"/>
          </p:cNvGraphicFramePr>
          <p:nvPr/>
        </p:nvGraphicFramePr>
        <p:xfrm>
          <a:off x="4796790" y="1627188"/>
          <a:ext cx="3634105" cy="1004570"/>
        </p:xfrm>
        <a:graphic>
          <a:graphicData uri="http://schemas.openxmlformats.org/presentationml/2006/ole">
            <mc:AlternateContent xmlns:mc="http://schemas.openxmlformats.org/markup-compatibility/2006">
              <mc:Choice xmlns:v="urn:schemas-microsoft-com:vml" Requires="v">
                <p:oleObj spid="_x0000_s17454" name="" r:id="rId16" imgW="1143000" imgH="316865" progId="Equation.DSMT4">
                  <p:embed/>
                </p:oleObj>
              </mc:Choice>
              <mc:Fallback>
                <p:oleObj name="" r:id="rId16" imgW="1143000" imgH="316865" progId="Equation.DSMT4">
                  <p:embed/>
                  <p:pic>
                    <p:nvPicPr>
                      <p:cNvPr id="0" name="图片 17453"/>
                      <p:cNvPicPr/>
                      <p:nvPr/>
                    </p:nvPicPr>
                    <p:blipFill>
                      <a:blip r:embed="rId17"/>
                      <a:stretch>
                        <a:fillRect/>
                      </a:stretch>
                    </p:blipFill>
                    <p:spPr>
                      <a:xfrm>
                        <a:off x="4796790" y="1627188"/>
                        <a:ext cx="3634105" cy="1004570"/>
                      </a:xfrm>
                      <a:prstGeom prst="rect">
                        <a:avLst/>
                      </a:prstGeom>
                      <a:noFill/>
                      <a:ln w="38100">
                        <a:noFill/>
                        <a:miter/>
                      </a:ln>
                    </p:spPr>
                  </p:pic>
                </p:oleObj>
              </mc:Fallback>
            </mc:AlternateContent>
          </a:graphicData>
        </a:graphic>
      </p:graphicFrame>
      <p:graphicFrame>
        <p:nvGraphicFramePr>
          <p:cNvPr id="3" name="对象 -2147482610"/>
          <p:cNvGraphicFramePr>
            <a:graphicFrameLocks noChangeAspect="1"/>
          </p:cNvGraphicFramePr>
          <p:nvPr/>
        </p:nvGraphicFramePr>
        <p:xfrm>
          <a:off x="4900295" y="2701290"/>
          <a:ext cx="3925570" cy="999490"/>
        </p:xfrm>
        <a:graphic>
          <a:graphicData uri="http://schemas.openxmlformats.org/presentationml/2006/ole">
            <mc:AlternateContent xmlns:mc="http://schemas.openxmlformats.org/markup-compatibility/2006">
              <mc:Choice xmlns:v="urn:schemas-microsoft-com:vml" Requires="v">
                <p:oleObj spid="_x0000_s17455" name="" r:id="rId18" imgW="1243330" imgH="317500" progId="Equation.DSMT4">
                  <p:embed/>
                </p:oleObj>
              </mc:Choice>
              <mc:Fallback>
                <p:oleObj name="" r:id="rId18" imgW="1243330" imgH="317500" progId="Equation.DSMT4">
                  <p:embed/>
                  <p:pic>
                    <p:nvPicPr>
                      <p:cNvPr id="0" name="图片 17454"/>
                      <p:cNvPicPr/>
                      <p:nvPr/>
                    </p:nvPicPr>
                    <p:blipFill>
                      <a:blip r:embed="rId19"/>
                      <a:stretch>
                        <a:fillRect/>
                      </a:stretch>
                    </p:blipFill>
                    <p:spPr>
                      <a:xfrm>
                        <a:off x="4900295" y="2701290"/>
                        <a:ext cx="3925570" cy="999490"/>
                      </a:xfrm>
                      <a:prstGeom prst="rect">
                        <a:avLst/>
                      </a:prstGeom>
                      <a:noFill/>
                      <a:ln w="38100">
                        <a:noFill/>
                        <a:miter/>
                      </a:ln>
                    </p:spPr>
                  </p:pic>
                </p:oleObj>
              </mc:Fallback>
            </mc:AlternateContent>
          </a:graphicData>
        </a:graphic>
      </p:graphicFrame>
      <p:graphicFrame>
        <p:nvGraphicFramePr>
          <p:cNvPr id="9" name="对象 -2147482609"/>
          <p:cNvGraphicFramePr>
            <a:graphicFrameLocks noChangeAspect="1"/>
          </p:cNvGraphicFramePr>
          <p:nvPr/>
        </p:nvGraphicFramePr>
        <p:xfrm>
          <a:off x="4900295" y="3782060"/>
          <a:ext cx="3925570" cy="1031240"/>
        </p:xfrm>
        <a:graphic>
          <a:graphicData uri="http://schemas.openxmlformats.org/presentationml/2006/ole">
            <mc:AlternateContent xmlns:mc="http://schemas.openxmlformats.org/markup-compatibility/2006">
              <mc:Choice xmlns:v="urn:schemas-microsoft-com:vml" Requires="v">
                <p:oleObj spid="_x0000_s17456" name="" r:id="rId20" imgW="1205230" imgH="317500" progId="Equation.DSMT4">
                  <p:embed/>
                </p:oleObj>
              </mc:Choice>
              <mc:Fallback>
                <p:oleObj name="" r:id="rId20" imgW="1205230" imgH="317500" progId="Equation.DSMT4">
                  <p:embed/>
                  <p:pic>
                    <p:nvPicPr>
                      <p:cNvPr id="0" name="图片 17455"/>
                      <p:cNvPicPr/>
                      <p:nvPr/>
                    </p:nvPicPr>
                    <p:blipFill>
                      <a:blip r:embed="rId21"/>
                      <a:stretch>
                        <a:fillRect/>
                      </a:stretch>
                    </p:blipFill>
                    <p:spPr>
                      <a:xfrm>
                        <a:off x="4900295" y="3782060"/>
                        <a:ext cx="3925570" cy="1031240"/>
                      </a:xfrm>
                      <a:prstGeom prst="rect">
                        <a:avLst/>
                      </a:prstGeom>
                      <a:noFill/>
                      <a:ln w="38100">
                        <a:noFill/>
                        <a:miter/>
                      </a:ln>
                    </p:spPr>
                  </p:pic>
                </p:oleObj>
              </mc:Fallback>
            </mc:AlternateContent>
          </a:graphicData>
        </a:graphic>
      </p:graphicFrame>
      <p:graphicFrame>
        <p:nvGraphicFramePr>
          <p:cNvPr id="11" name="对象 -2147482608"/>
          <p:cNvGraphicFramePr>
            <a:graphicFrameLocks noChangeAspect="1"/>
          </p:cNvGraphicFramePr>
          <p:nvPr/>
        </p:nvGraphicFramePr>
        <p:xfrm>
          <a:off x="4661853" y="5032693"/>
          <a:ext cx="4271010" cy="1002665"/>
        </p:xfrm>
        <a:graphic>
          <a:graphicData uri="http://schemas.openxmlformats.org/presentationml/2006/ole">
            <mc:AlternateContent xmlns:mc="http://schemas.openxmlformats.org/markup-compatibility/2006">
              <mc:Choice xmlns:v="urn:schemas-microsoft-com:vml" Requires="v">
                <p:oleObj spid="_x0000_s17457" name="" r:id="rId22" imgW="1346200" imgH="316865" progId="Equation.DSMT4">
                  <p:embed/>
                </p:oleObj>
              </mc:Choice>
              <mc:Fallback>
                <p:oleObj name="" r:id="rId22" imgW="1346200" imgH="316865" progId="Equation.DSMT4">
                  <p:embed/>
                  <p:pic>
                    <p:nvPicPr>
                      <p:cNvPr id="0" name="图片 17456"/>
                      <p:cNvPicPr/>
                      <p:nvPr/>
                    </p:nvPicPr>
                    <p:blipFill>
                      <a:blip r:embed="rId23"/>
                      <a:stretch>
                        <a:fillRect/>
                      </a:stretch>
                    </p:blipFill>
                    <p:spPr>
                      <a:xfrm>
                        <a:off x="4661853" y="5032693"/>
                        <a:ext cx="4271010" cy="1002665"/>
                      </a:xfrm>
                      <a:prstGeom prst="rect">
                        <a:avLst/>
                      </a:prstGeom>
                      <a:noFill/>
                      <a:ln w="38100">
                        <a:noFill/>
                        <a:miter/>
                      </a:ln>
                    </p:spPr>
                  </p:pic>
                </p:oleObj>
              </mc:Fallback>
            </mc:AlternateContent>
          </a:graphicData>
        </a:graphic>
      </p:graphicFrame>
      <p:sp>
        <p:nvSpPr>
          <p:cNvPr id="14" name="右中括号 13"/>
          <p:cNvSpPr/>
          <p:nvPr/>
        </p:nvSpPr>
        <p:spPr>
          <a:xfrm>
            <a:off x="8446770" y="1858645"/>
            <a:ext cx="324485" cy="619125"/>
          </a:xfrm>
          <a:prstGeom prst="rightBracket">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p:cNvSpPr txBox="1"/>
          <p:nvPr/>
        </p:nvSpPr>
        <p:spPr>
          <a:xfrm>
            <a:off x="8933180" y="1926590"/>
            <a:ext cx="1828165" cy="460375"/>
          </a:xfrm>
          <a:prstGeom prst="rect">
            <a:avLst/>
          </a:prstGeom>
          <a:noFill/>
          <a:ln>
            <a:solidFill>
              <a:srgbClr val="002060"/>
            </a:solidFill>
          </a:ln>
        </p:spPr>
        <p:txBody>
          <a:bodyPr wrap="square" rtlCol="0">
            <a:spAutoFit/>
          </a:bodyPr>
          <a:lstStyle/>
          <a:p>
            <a:r>
              <a:rPr lang="zh-CN" altLang="en-US" sz="2400">
                <a:latin typeface="微软雅黑" panose="020B0503020204020204" pitchFamily="34" charset="-122"/>
                <a:ea typeface="微软雅黑" panose="020B0503020204020204" pitchFamily="34" charset="-122"/>
              </a:rPr>
              <a:t>分母分子率</a:t>
            </a:r>
            <a:endParaRPr lang="zh-CN" altLang="en-US" sz="2400">
              <a:latin typeface="微软雅黑" panose="020B0503020204020204" pitchFamily="34" charset="-122"/>
              <a:ea typeface="微软雅黑" panose="020B0503020204020204" pitchFamily="34" charset="-122"/>
            </a:endParaRPr>
          </a:p>
        </p:txBody>
      </p:sp>
      <p:sp>
        <p:nvSpPr>
          <p:cNvPr id="16" name="左大括号 15"/>
          <p:cNvSpPr/>
          <p:nvPr/>
        </p:nvSpPr>
        <p:spPr>
          <a:xfrm>
            <a:off x="4289425" y="2124075"/>
            <a:ext cx="412750" cy="2240915"/>
          </a:xfrm>
          <a:prstGeom prst="leftBrace">
            <a:avLst/>
          </a:prstGeom>
          <a:ln w="25400">
            <a:solidFill>
              <a:srgbClr val="0070C0">
                <a:alpha val="98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p:cNvSpPr txBox="1"/>
          <p:nvPr/>
        </p:nvSpPr>
        <p:spPr>
          <a:xfrm>
            <a:off x="3469640" y="2492375"/>
            <a:ext cx="613410" cy="1739900"/>
          </a:xfrm>
          <a:prstGeom prst="rect">
            <a:avLst/>
          </a:prstGeom>
          <a:noFill/>
        </p:spPr>
        <p:txBody>
          <a:bodyPr vert="eaVert" wrap="square" rtlCol="0">
            <a:spAutoFit/>
          </a:bodyPr>
          <a:lstStyle/>
          <a:p>
            <a:r>
              <a:rPr lang="zh-CN" altLang="en-US" sz="2800">
                <a:latin typeface="微软雅黑" panose="020B0503020204020204" pitchFamily="34" charset="-122"/>
                <a:ea typeface="微软雅黑" panose="020B0503020204020204" pitchFamily="34" charset="-122"/>
              </a:rPr>
              <a:t>还本能力</a:t>
            </a:r>
            <a:endParaRPr lang="zh-CN" altLang="en-US" sz="2800">
              <a:latin typeface="微软雅黑" panose="020B0503020204020204" pitchFamily="34" charset="-122"/>
              <a:ea typeface="微软雅黑" panose="020B0503020204020204" pitchFamily="34" charset="-122"/>
            </a:endParaRPr>
          </a:p>
        </p:txBody>
      </p:sp>
      <p:sp>
        <p:nvSpPr>
          <p:cNvPr id="18" name="文本框 17"/>
          <p:cNvSpPr txBox="1"/>
          <p:nvPr/>
        </p:nvSpPr>
        <p:spPr>
          <a:xfrm>
            <a:off x="3485515" y="4645660"/>
            <a:ext cx="613410" cy="1739900"/>
          </a:xfrm>
          <a:prstGeom prst="rect">
            <a:avLst/>
          </a:prstGeom>
          <a:noFill/>
        </p:spPr>
        <p:txBody>
          <a:bodyPr vert="eaVert" wrap="square" rtlCol="0">
            <a:spAutoFit/>
          </a:bodyPr>
          <a:lstStyle/>
          <a:p>
            <a:r>
              <a:rPr lang="zh-CN" altLang="en-US" sz="2800">
                <a:latin typeface="微软雅黑" panose="020B0503020204020204" pitchFamily="34" charset="-122"/>
                <a:ea typeface="微软雅黑" panose="020B0503020204020204" pitchFamily="34" charset="-122"/>
              </a:rPr>
              <a:t>付息能力</a:t>
            </a:r>
            <a:endParaRPr lang="zh-CN" altLang="en-US" sz="2800">
              <a:latin typeface="微软雅黑" panose="020B0503020204020204" pitchFamily="34" charset="-122"/>
              <a:ea typeface="微软雅黑" panose="020B0503020204020204" pitchFamily="34" charset="-122"/>
            </a:endParaRPr>
          </a:p>
        </p:txBody>
      </p:sp>
      <p:sp>
        <p:nvSpPr>
          <p:cNvPr id="19" name="左大括号 18"/>
          <p:cNvSpPr/>
          <p:nvPr/>
        </p:nvSpPr>
        <p:spPr>
          <a:xfrm>
            <a:off x="4187825" y="5043170"/>
            <a:ext cx="322580" cy="1075690"/>
          </a:xfrm>
          <a:prstGeom prst="leftBrace">
            <a:avLst/>
          </a:prstGeom>
          <a:ln w="41275">
            <a:solidFill>
              <a:schemeClr val="accent5">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indefinite" fill="hold"/>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0-#ppt_w/2"/>
                                          </p:val>
                                        </p:tav>
                                        <p:tav tm="100000">
                                          <p:val>
                                            <p:strVal val="#ppt_x"/>
                                          </p:val>
                                        </p:tav>
                                      </p:tavLst>
                                    </p:anim>
                                    <p:anim calcmode="lin" valueType="num">
                                      <p:cBhvr>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4"/>
          <p:cNvSpPr txBox="1"/>
          <p:nvPr/>
        </p:nvSpPr>
        <p:spPr>
          <a:xfrm>
            <a:off x="530225" y="438150"/>
            <a:ext cx="10515600" cy="534035"/>
          </a:xfrm>
          <a:prstGeom prst="rect">
            <a:avLst/>
          </a:prstGeom>
          <a:noFill/>
          <a:ln w="9525">
            <a:noFill/>
          </a:ln>
        </p:spPr>
        <p:txBody>
          <a:bodyPr>
            <a:spAutoFit/>
          </a:bodyPr>
          <a:lstStyle/>
          <a:p>
            <a:pPr algn="ctr">
              <a:lnSpc>
                <a:spcPct val="90000"/>
              </a:lnSpc>
            </a:pPr>
            <a:r>
              <a:rPr lang="zh-CN" altLang="en-US" sz="3200" b="1" dirty="0">
                <a:solidFill>
                  <a:schemeClr val="tx1"/>
                </a:solidFill>
                <a:latin typeface="微软雅黑" panose="020B0503020204020204" pitchFamily="34" charset="-122"/>
                <a:ea typeface="微软雅黑" panose="020B0503020204020204" pitchFamily="34" charset="-122"/>
              </a:rPr>
              <a:t>习题</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grpSp>
        <p:nvGrpSpPr>
          <p:cNvPr id="24579" name="组合 36"/>
          <p:cNvGrpSpPr/>
          <p:nvPr/>
        </p:nvGrpSpPr>
        <p:grpSpPr>
          <a:xfrm>
            <a:off x="4407535" y="1023620"/>
            <a:ext cx="3001645" cy="122555"/>
            <a:chOff x="5357217" y="1143000"/>
            <a:chExt cx="1490133" cy="101600"/>
          </a:xfrm>
        </p:grpSpPr>
        <p:cxnSp>
          <p:nvCxnSpPr>
            <p:cNvPr id="51" name="Straight Connector 30"/>
            <p:cNvCxnSpPr/>
            <p:nvPr/>
          </p:nvCxnSpPr>
          <p:spPr>
            <a:xfrm>
              <a:off x="5357217" y="1143000"/>
              <a:ext cx="14901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1"/>
            <p:cNvCxnSpPr/>
            <p:nvPr/>
          </p:nvCxnSpPr>
          <p:spPr>
            <a:xfrm>
              <a:off x="5509255" y="1244600"/>
              <a:ext cx="11860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655003" y="1510030"/>
            <a:ext cx="10390188" cy="2030095"/>
          </a:xfrm>
          <a:prstGeom prst="rect">
            <a:avLst/>
          </a:prstGeom>
          <a:noFill/>
          <a:ln w="9525">
            <a:noFill/>
          </a:ln>
        </p:spPr>
        <p:txBody>
          <a:bodyPr>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mn-ea"/>
                <a:ea typeface="+mn-ea"/>
                <a:cs typeface="+mn-cs"/>
                <a:sym typeface="+mn-ea"/>
              </a:rPr>
              <a:t>【多选】</a:t>
            </a:r>
            <a:r>
              <a:rPr kumimoji="0" lang="zh-CN" altLang="en-US" sz="2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能够分析企业长期偿债能力的指标有（    ）。</a:t>
            </a:r>
            <a:endParaRPr kumimoji="0" lang="zh-CN" altLang="en-US" sz="2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         A．已获利息倍数   		B．流动比率           	</a:t>
            </a:r>
            <a:endParaRPr kumimoji="0" lang="zh-CN" altLang="en-US" sz="2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	C．产权比率        		D．资产负债率</a:t>
            </a:r>
            <a:endParaRPr kumimoji="0" lang="zh-CN" altLang="en-US" sz="28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4581" name="灯片编号占位符 2"/>
          <p:cNvSpPr txBox="1"/>
          <p:nvPr/>
        </p:nvSpPr>
        <p:spPr>
          <a:xfrm>
            <a:off x="11353800" y="6234113"/>
            <a:ext cx="506413" cy="404812"/>
          </a:xfrm>
          <a:prstGeom prst="rect">
            <a:avLst/>
          </a:prstGeom>
          <a:solidFill>
            <a:srgbClr val="1F4E79"/>
          </a:solidFill>
          <a:ln w="9525">
            <a:noFill/>
          </a:ln>
        </p:spPr>
        <p:txBody>
          <a:bodyPr/>
          <a:lstStyle/>
          <a:p>
            <a:fld id="{9A0DB2DC-4C9A-4742-B13C-FB6460FD3503}" type="slidenum">
              <a:rPr lang="en-US" altLang="zh-CN" dirty="0">
                <a:solidFill>
                  <a:schemeClr val="bg1"/>
                </a:solidFill>
                <a:latin typeface="Arial" panose="020B0604020202020204" pitchFamily="34" charset="0"/>
              </a:rPr>
            </a:fld>
            <a:endParaRPr lang="en-US" altLang="zh-CN" dirty="0">
              <a:solidFill>
                <a:schemeClr val="bg1"/>
              </a:solidFill>
              <a:latin typeface="Arial" panose="020B0604020202020204" pitchFamily="34" charset="0"/>
            </a:endParaRPr>
          </a:p>
        </p:txBody>
      </p:sp>
      <p:sp>
        <p:nvSpPr>
          <p:cNvPr id="24582" name="文本框 2"/>
          <p:cNvSpPr txBox="1"/>
          <p:nvPr/>
        </p:nvSpPr>
        <p:spPr>
          <a:xfrm>
            <a:off x="979170" y="3935095"/>
            <a:ext cx="7548563" cy="631190"/>
          </a:xfrm>
          <a:prstGeom prst="rect">
            <a:avLst/>
          </a:prstGeom>
          <a:noFill/>
          <a:ln w="9525">
            <a:noFill/>
          </a:ln>
        </p:spPr>
        <p:txBody>
          <a:bodyPr lIns="36000" tIns="46800" rIns="36000" bIns="46800">
            <a:spAutoFit/>
          </a:bodyPr>
          <a:lstStyle/>
          <a:p>
            <a:pPr>
              <a:lnSpc>
                <a:spcPct val="125000"/>
              </a:lnSpc>
            </a:pPr>
            <a:r>
              <a:rPr lang="zh-CN" altLang="en-US" sz="2800" dirty="0">
                <a:latin typeface="微软雅黑" panose="020B0503020204020204" pitchFamily="34" charset="-122"/>
                <a:ea typeface="微软雅黑" panose="020B0503020204020204" pitchFamily="34" charset="-122"/>
              </a:rPr>
              <a:t>答案： </a:t>
            </a:r>
            <a:r>
              <a:rPr lang="en-US" altLang="zh-CN" sz="2800" dirty="0">
                <a:latin typeface="微软雅黑" panose="020B0503020204020204" pitchFamily="34" charset="-122"/>
                <a:ea typeface="微软雅黑" panose="020B0503020204020204" pitchFamily="34" charset="-122"/>
              </a:rPr>
              <a:t>ACD</a:t>
            </a:r>
            <a:r>
              <a:rPr lang="zh-CN" altLang="en-US" sz="2800" dirty="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p:txBody>
      </p:sp>
      <p:pic>
        <p:nvPicPr>
          <p:cNvPr id="24583" name="图片 2" descr="360截图20180208184000675"/>
          <p:cNvPicPr>
            <a:picLocks noChangeAspect="1"/>
          </p:cNvPicPr>
          <p:nvPr/>
        </p:nvPicPr>
        <p:blipFill>
          <a:blip r:embed="rId1"/>
          <a:stretch>
            <a:fillRect/>
          </a:stretch>
        </p:blipFill>
        <p:spPr>
          <a:xfrm>
            <a:off x="9248458" y="3341688"/>
            <a:ext cx="1797050" cy="2892425"/>
          </a:xfrm>
          <a:prstGeom prst="rect">
            <a:avLst/>
          </a:prstGeom>
          <a:noFill/>
          <a:ln w="9525">
            <a:noFill/>
          </a:ln>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500" fill="hold">
                                          <p:stCondLst>
                                            <p:cond delay="0"/>
                                          </p:stCondLst>
                                        </p:cTn>
                                        <p:tgtEl>
                                          <p:spTgt spid="24582"/>
                                        </p:tgtEl>
                                        <p:attrNameLst>
                                          <p:attrName>style.visibility</p:attrName>
                                        </p:attrNameLst>
                                      </p:cBhvr>
                                      <p:to>
                                        <p:strVal val="visible"/>
                                      </p:to>
                                    </p:set>
                                    <p:anim calcmode="lin" valueType="num">
                                      <p:cBhvr additive="base">
                                        <p:cTn id="22" dur="500" fill="hold"/>
                                        <p:tgtEl>
                                          <p:spTgt spid="24582"/>
                                        </p:tgtEl>
                                        <p:attrNameLst>
                                          <p:attrName>ppt_x</p:attrName>
                                        </p:attrNameLst>
                                      </p:cBhvr>
                                      <p:tavLst>
                                        <p:tav tm="0">
                                          <p:val>
                                            <p:strVal val="#ppt_x"/>
                                          </p:val>
                                        </p:tav>
                                        <p:tav tm="100000">
                                          <p:val>
                                            <p:strVal val="#ppt_x"/>
                                          </p:val>
                                        </p:tav>
                                      </p:tavLst>
                                    </p:anim>
                                    <p:anim calcmode="lin" valueType="num">
                                      <p:cBhvr additive="base">
                                        <p:cTn id="23"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build="p"/>
      <p:bldP spid="2458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148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879228" y="2798099"/>
            <a:ext cx="7822777" cy="118305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dirty="0" smtClean="0">
                <a:latin typeface="华文隶书" panose="02010800040101010101" pitchFamily="2" charset="-122"/>
                <a:ea typeface="华文隶书" panose="02010800040101010101" pitchFamily="2" charset="-122"/>
              </a:rPr>
              <a:t>二、</a:t>
            </a:r>
            <a:r>
              <a:rPr lang="zh-CN" altLang="en-US" sz="4000" b="1" dirty="0">
                <a:latin typeface="华文隶书" panose="02010800040101010101" pitchFamily="2" charset="-122"/>
                <a:ea typeface="华文隶书" panose="02010800040101010101" pitchFamily="2" charset="-122"/>
              </a:rPr>
              <a:t>营运能</a:t>
            </a:r>
            <a:r>
              <a:rPr lang="zh-CN" altLang="en-US" sz="4000" b="1" dirty="0" smtClean="0">
                <a:latin typeface="华文隶书" panose="02010800040101010101" pitchFamily="2" charset="-122"/>
                <a:ea typeface="华文隶书" panose="02010800040101010101" pitchFamily="2" charset="-122"/>
              </a:rPr>
              <a:t>力</a:t>
            </a:r>
            <a:r>
              <a:rPr lang="zh-CN" altLang="en-US" sz="4000" b="1" dirty="0">
                <a:latin typeface="华文隶书" panose="02010800040101010101" pitchFamily="2" charset="-122"/>
                <a:ea typeface="华文隶书" panose="02010800040101010101" pitchFamily="2" charset="-122"/>
              </a:rPr>
              <a:t>分析</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4294967295"/>
          </p:nvPr>
        </p:nvSpPr>
        <p:spPr>
          <a:xfrm>
            <a:off x="11323638" y="6240463"/>
            <a:ext cx="495300" cy="354012"/>
          </a:xfrm>
          <a:prstGeom prst="rect">
            <a:avLst/>
          </a:prstGeom>
        </p:spPr>
        <p:txBody>
          <a:bodyPr/>
          <a:lstStyle/>
          <a:p>
            <a:pPr>
              <a:defRPr/>
            </a:pPr>
            <a:fld id="{EBAA0B0A-6C67-430D-843B-589DA2079AA5}" type="slidenum">
              <a:rPr lang="en-US"/>
            </a:fld>
            <a:endParaRPr lang="en-US" dirty="0"/>
          </a:p>
        </p:txBody>
      </p:sp>
      <p:sp>
        <p:nvSpPr>
          <p:cNvPr id="12" name="TextBox 11"/>
          <p:cNvSpPr txBox="1"/>
          <p:nvPr/>
        </p:nvSpPr>
        <p:spPr>
          <a:xfrm>
            <a:off x="4346294" y="1132255"/>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7177"/>
          <p:cNvSpPr/>
          <p:nvPr/>
        </p:nvSpPr>
        <p:spPr>
          <a:xfrm>
            <a:off x="4324488" y="239713"/>
            <a:ext cx="3877985" cy="923330"/>
          </a:xfrm>
          <a:prstGeom prst="rect">
            <a:avLst/>
          </a:prstGeom>
          <a:noFill/>
          <a:ln w="9525">
            <a:noFill/>
          </a:ln>
        </p:spPr>
        <p:txBody>
          <a:bodyPr wrap="none">
            <a:spAutoFit/>
          </a:bodyPr>
          <a:lstStyle/>
          <a:p>
            <a:pPr algn="l">
              <a:lnSpc>
                <a:spcPct val="150000"/>
              </a:lnSpc>
            </a:pPr>
            <a:r>
              <a:rPr lang="zh-CN" altLang="en-US" sz="3600" b="1" dirty="0">
                <a:latin typeface="微软雅黑" panose="020B0503020204020204" pitchFamily="34" charset="-122"/>
                <a:ea typeface="微软雅黑" panose="020B0503020204020204" pitchFamily="34" charset="-122"/>
              </a:rPr>
              <a:t>二</a:t>
            </a:r>
            <a:r>
              <a:rPr lang="en-US" altLang="en-US" sz="3600" b="1" dirty="0" smtClean="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sym typeface="+mn-ea"/>
              </a:rPr>
              <a:t>营运</a:t>
            </a:r>
            <a:r>
              <a:rPr lang="zh-CN" altLang="en-US" sz="3600" b="1" dirty="0" smtClean="0">
                <a:latin typeface="微软雅黑" panose="020B0503020204020204" pitchFamily="34" charset="-122"/>
                <a:ea typeface="微软雅黑" panose="020B0503020204020204" pitchFamily="34" charset="-122"/>
              </a:rPr>
              <a:t>能力分析</a:t>
            </a:r>
            <a:endParaRPr lang="en-US" altLang="zh-CN" sz="3600" b="1" dirty="0">
              <a:latin typeface="微软雅黑" panose="020B0503020204020204" pitchFamily="34" charset="-122"/>
              <a:ea typeface="微软雅黑" panose="020B0503020204020204" pitchFamily="34" charset="-122"/>
            </a:endParaRPr>
          </a:p>
        </p:txBody>
      </p:sp>
      <p:grpSp>
        <p:nvGrpSpPr>
          <p:cNvPr id="2" name="组合 6"/>
          <p:cNvGrpSpPr/>
          <p:nvPr/>
        </p:nvGrpSpPr>
        <p:grpSpPr>
          <a:xfrm>
            <a:off x="3316288" y="1065213"/>
            <a:ext cx="5894387" cy="171450"/>
            <a:chOff x="5475255" y="1143000"/>
            <a:chExt cx="1486646" cy="101600"/>
          </a:xfrm>
        </p:grpSpPr>
        <p:cxnSp>
          <p:nvCxnSpPr>
            <p:cNvPr id="8"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31"/>
            <p:cNvCxnSpPr/>
            <p:nvPr/>
          </p:nvCxnSpPr>
          <p:spPr>
            <a:xfrm>
              <a:off x="5616738" y="1244600"/>
              <a:ext cx="1185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21" name="文本框 99"/>
          <p:cNvSpPr txBox="1"/>
          <p:nvPr/>
        </p:nvSpPr>
        <p:spPr>
          <a:xfrm>
            <a:off x="762000" y="1593850"/>
            <a:ext cx="10379075" cy="1383665"/>
          </a:xfrm>
          <a:prstGeom prst="rect">
            <a:avLst/>
          </a:prstGeom>
          <a:solidFill>
            <a:schemeClr val="accent2">
              <a:lumMod val="20000"/>
              <a:lumOff val="80000"/>
            </a:schemeClr>
          </a:solidFill>
          <a:ln w="9525">
            <a:solidFill>
              <a:schemeClr val="accent2">
                <a:lumMod val="20000"/>
                <a:lumOff val="80000"/>
              </a:schemeClr>
            </a:solidFill>
          </a:ln>
        </p:spPr>
        <p:txBody>
          <a:bodyPr>
            <a:spAutoFit/>
          </a:bodyPr>
          <a:lstStyle/>
          <a:p>
            <a:pPr indent="127000">
              <a:lnSpc>
                <a:spcPct val="150000"/>
              </a:lnSpc>
            </a:pPr>
            <a:r>
              <a:rPr lang="zh-CN" altLang="zh-CN" sz="2800" dirty="0">
                <a:latin typeface="微软雅黑" panose="020B0503020204020204" pitchFamily="34" charset="-122"/>
                <a:ea typeface="微软雅黑" panose="020B0503020204020204" pitchFamily="34" charset="-122"/>
              </a:rPr>
              <a:t>营运能力是指企业营运资产的管理效率和效果，反映企业资产管理水平和资金周转状况。    </a:t>
            </a:r>
            <a:endParaRPr lang="zh-CN" altLang="zh-CN" sz="2800" dirty="0">
              <a:latin typeface="微软雅黑" panose="020B0503020204020204" pitchFamily="34" charset="-122"/>
              <a:ea typeface="微软雅黑" panose="020B0503020204020204" pitchFamily="34" charset="-122"/>
            </a:endParaRPr>
          </a:p>
        </p:txBody>
      </p:sp>
      <p:pic>
        <p:nvPicPr>
          <p:cNvPr id="3" name="图片 2" descr="11"/>
          <p:cNvPicPr>
            <a:picLocks noChangeAspect="1"/>
          </p:cNvPicPr>
          <p:nvPr/>
        </p:nvPicPr>
        <p:blipFill>
          <a:blip r:embed="rId1"/>
          <a:stretch>
            <a:fillRect/>
          </a:stretch>
        </p:blipFill>
        <p:spPr>
          <a:xfrm>
            <a:off x="762000" y="2969260"/>
            <a:ext cx="3771265" cy="2941955"/>
          </a:xfrm>
          <a:prstGeom prst="rect">
            <a:avLst/>
          </a:prstGeom>
        </p:spPr>
      </p:pic>
      <p:sp>
        <p:nvSpPr>
          <p:cNvPr id="4" name="文本框 3"/>
          <p:cNvSpPr txBox="1"/>
          <p:nvPr/>
        </p:nvSpPr>
        <p:spPr>
          <a:xfrm>
            <a:off x="4533265" y="3441065"/>
            <a:ext cx="7053580" cy="2676525"/>
          </a:xfrm>
          <a:prstGeom prst="rect">
            <a:avLst/>
          </a:prstGeom>
          <a:solidFill>
            <a:schemeClr val="accent5">
              <a:lumMod val="20000"/>
              <a:lumOff val="80000"/>
            </a:schemeClr>
          </a:solidFill>
        </p:spPr>
        <p:txBody>
          <a:bodyPr wrap="square" rtlCol="0" anchor="t">
            <a:spAutoFit/>
          </a:bodyPr>
          <a:lstStyle/>
          <a:p>
            <a:pPr indent="127000" algn="l">
              <a:lnSpc>
                <a:spcPct val="150000"/>
              </a:lnSpc>
            </a:pPr>
            <a:r>
              <a:rPr lang="en-US" altLang="zh-CN" sz="2800" dirty="0">
                <a:latin typeface="微软雅黑" panose="020B0503020204020204" pitchFamily="34" charset="-122"/>
                <a:ea typeface="微软雅黑" panose="020B0503020204020204" pitchFamily="34" charset="-122"/>
                <a:sym typeface="+mn-ea"/>
              </a:rPr>
              <a:t>     </a:t>
            </a:r>
            <a:r>
              <a:rPr lang="zh-CN" altLang="zh-CN" sz="2800" dirty="0">
                <a:latin typeface="微软雅黑" panose="020B0503020204020204" pitchFamily="34" charset="-122"/>
                <a:ea typeface="微软雅黑" panose="020B0503020204020204" pitchFamily="34" charset="-122"/>
                <a:sym typeface="+mn-ea"/>
              </a:rPr>
              <a:t>资产营运能力的强弱关键取决于周转速度。一般来说，周转速度越快，资产的使用效率越高，资产的营运能力越强；反之，营运能力就越差。</a:t>
            </a:r>
            <a:endParaRPr lang="zh-CN" altLang="zh-CN" sz="2800" dirty="0">
              <a:latin typeface="微软雅黑" panose="020B0503020204020204" pitchFamily="34" charset="-122"/>
              <a:ea typeface="微软雅黑" panose="020B0503020204020204" pitchFamily="3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819150" y="1161733"/>
            <a:ext cx="10801351" cy="4572000"/>
          </a:xfrm>
        </p:spPr>
        <p:txBody>
          <a:bodyPr/>
          <a:lstStyle/>
          <a:p>
            <a:pPr>
              <a:lnSpc>
                <a:spcPct val="110000"/>
              </a:lnSpc>
              <a:buClr>
                <a:srgbClr val="77F06E"/>
              </a:buClr>
              <a:buSzPct val="90000"/>
              <a:buFont typeface="Wingdings" panose="05000000000000000000" pitchFamily="2" charset="2"/>
              <a:buNone/>
            </a:pPr>
            <a:r>
              <a:rPr lang="zh-CN" altLang="en-US" b="1" dirty="0"/>
              <a:t>周转率</a:t>
            </a:r>
            <a:r>
              <a:rPr lang="en-US" altLang="zh-CN" b="1" dirty="0"/>
              <a:t>(</a:t>
            </a:r>
            <a:r>
              <a:rPr lang="zh-CN" altLang="en-US" b="1" dirty="0"/>
              <a:t>周转次数</a:t>
            </a:r>
            <a:r>
              <a:rPr lang="en-US" altLang="zh-CN" b="1" dirty="0"/>
              <a:t>)</a:t>
            </a:r>
            <a:r>
              <a:rPr lang="zh-CN" altLang="en-US" b="1" dirty="0"/>
              <a:t>＝周转额</a:t>
            </a:r>
            <a:r>
              <a:rPr lang="en-US" altLang="zh-CN" b="1" dirty="0"/>
              <a:t>÷</a:t>
            </a:r>
            <a:r>
              <a:rPr lang="zh-CN" altLang="en-US" b="1" dirty="0"/>
              <a:t>资产平均余额</a:t>
            </a:r>
            <a:endParaRPr lang="zh-CN" altLang="en-US" b="1" dirty="0"/>
          </a:p>
          <a:p>
            <a:pPr>
              <a:lnSpc>
                <a:spcPct val="110000"/>
              </a:lnSpc>
              <a:buClr>
                <a:srgbClr val="77F06E"/>
              </a:buClr>
              <a:buSzPct val="90000"/>
              <a:buFont typeface="Wingdings" panose="05000000000000000000" pitchFamily="2" charset="2"/>
              <a:buNone/>
            </a:pPr>
            <a:r>
              <a:rPr lang="zh-CN" altLang="en-US" b="1" dirty="0"/>
              <a:t>周转期</a:t>
            </a:r>
            <a:r>
              <a:rPr lang="en-US" altLang="zh-CN" b="1" dirty="0"/>
              <a:t>(</a:t>
            </a:r>
            <a:r>
              <a:rPr lang="zh-CN" altLang="en-US" b="1" dirty="0"/>
              <a:t>周转天数</a:t>
            </a:r>
            <a:r>
              <a:rPr lang="en-US" altLang="zh-CN" b="1" dirty="0"/>
              <a:t>)</a:t>
            </a:r>
            <a:r>
              <a:rPr lang="zh-CN" altLang="en-US" b="1" dirty="0"/>
              <a:t>＝计算期天数</a:t>
            </a:r>
            <a:r>
              <a:rPr lang="en-US" altLang="zh-CN" b="1" dirty="0"/>
              <a:t>÷</a:t>
            </a:r>
            <a:r>
              <a:rPr lang="zh-CN" altLang="en-US" b="1" dirty="0"/>
              <a:t>周转次数</a:t>
            </a:r>
            <a:endParaRPr lang="en-US" altLang="zh-CN" b="1" dirty="0"/>
          </a:p>
          <a:p>
            <a:pPr>
              <a:lnSpc>
                <a:spcPct val="110000"/>
              </a:lnSpc>
              <a:buClr>
                <a:srgbClr val="77F06E"/>
              </a:buClr>
              <a:buSzPct val="90000"/>
              <a:buFont typeface="Wingdings" panose="05000000000000000000" pitchFamily="2" charset="2"/>
              <a:buNone/>
            </a:pPr>
            <a:r>
              <a:rPr lang="zh-CN" altLang="en-US" b="1" dirty="0">
                <a:solidFill>
                  <a:srgbClr val="FF0000"/>
                </a:solidFill>
              </a:rPr>
              <a:t>思考：</a:t>
            </a:r>
            <a:endParaRPr lang="en-US" altLang="zh-CN" b="1" dirty="0">
              <a:solidFill>
                <a:srgbClr val="FF0000"/>
              </a:solidFill>
            </a:endParaRPr>
          </a:p>
          <a:p>
            <a:pPr>
              <a:lnSpc>
                <a:spcPct val="110000"/>
              </a:lnSpc>
              <a:buClr>
                <a:srgbClr val="77F06E"/>
              </a:buClr>
              <a:buSzPct val="90000"/>
              <a:buFont typeface="Wingdings" panose="05000000000000000000" pitchFamily="2" charset="2"/>
              <a:buNone/>
            </a:pPr>
            <a:r>
              <a:rPr lang="zh-CN" altLang="en-US" b="1" dirty="0"/>
              <a:t>资产的计量？</a:t>
            </a:r>
            <a:endParaRPr lang="en-US" altLang="zh-CN" b="1" dirty="0"/>
          </a:p>
          <a:p>
            <a:pPr>
              <a:lnSpc>
                <a:spcPct val="110000"/>
              </a:lnSpc>
              <a:buClr>
                <a:srgbClr val="77F06E"/>
              </a:buClr>
              <a:buSzPct val="90000"/>
              <a:buFont typeface="Wingdings" panose="05000000000000000000" pitchFamily="2" charset="2"/>
              <a:buNone/>
            </a:pPr>
            <a:r>
              <a:rPr lang="en-US" altLang="zh-CN" b="1" dirty="0"/>
              <a:t> 1.</a:t>
            </a:r>
            <a:r>
              <a:rPr lang="zh-CN" altLang="en-US" b="1" dirty="0"/>
              <a:t>期末值</a:t>
            </a:r>
            <a:r>
              <a:rPr lang="en-US" altLang="zh-CN" b="1" dirty="0"/>
              <a:t>OR</a:t>
            </a:r>
            <a:r>
              <a:rPr lang="zh-CN" altLang="en-US" b="1" dirty="0"/>
              <a:t>平均值？月平均？季平均？年平均？</a:t>
            </a:r>
            <a:endParaRPr lang="en-US" altLang="zh-CN" b="1" dirty="0"/>
          </a:p>
          <a:p>
            <a:pPr>
              <a:lnSpc>
                <a:spcPct val="110000"/>
              </a:lnSpc>
              <a:buClr>
                <a:srgbClr val="77F06E"/>
              </a:buClr>
              <a:buSzPct val="90000"/>
              <a:buFont typeface="Wingdings" panose="05000000000000000000" pitchFamily="2" charset="2"/>
              <a:buNone/>
            </a:pPr>
            <a:r>
              <a:rPr lang="en-US" altLang="zh-CN" b="1" dirty="0"/>
              <a:t>2.</a:t>
            </a:r>
            <a:r>
              <a:rPr lang="zh-CN" altLang="en-US" b="1" dirty="0"/>
              <a:t>账面原值、净值</a:t>
            </a:r>
            <a:r>
              <a:rPr lang="en-US" altLang="zh-CN" b="1" dirty="0"/>
              <a:t>OR</a:t>
            </a:r>
            <a:r>
              <a:rPr lang="zh-CN" altLang="en-US" b="1" dirty="0"/>
              <a:t>账面价值？</a:t>
            </a:r>
            <a:endParaRPr lang="en-US" altLang="zh-CN" b="1" dirty="0"/>
          </a:p>
        </p:txBody>
      </p:sp>
      <p:pic>
        <p:nvPicPr>
          <p:cNvPr id="52228" name="Picture 4" descr="06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39779" y="947738"/>
            <a:ext cx="3742267"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7177"/>
          <p:cNvSpPr/>
          <p:nvPr/>
        </p:nvSpPr>
        <p:spPr>
          <a:xfrm>
            <a:off x="3516313" y="239713"/>
            <a:ext cx="3877985" cy="825419"/>
          </a:xfrm>
          <a:prstGeom prst="rect">
            <a:avLst/>
          </a:prstGeom>
          <a:noFill/>
          <a:ln w="9525">
            <a:noFill/>
          </a:ln>
        </p:spPr>
        <p:txBody>
          <a:bodyPr wrap="none">
            <a:spAutoFit/>
          </a:bodyPr>
          <a:lstStyle/>
          <a:p>
            <a:pPr>
              <a:lnSpc>
                <a:spcPct val="150000"/>
              </a:lnSpc>
            </a:pPr>
            <a:r>
              <a:rPr lang="zh-CN" altLang="en-US" sz="3600" b="1" dirty="0">
                <a:latin typeface="微软雅黑" panose="020B0503020204020204" pitchFamily="34" charset="-122"/>
                <a:ea typeface="微软雅黑" panose="020B0503020204020204" pitchFamily="34" charset="-122"/>
              </a:rPr>
              <a:t>二</a:t>
            </a:r>
            <a:r>
              <a:rPr lang="en-US" altLang="en-US" sz="3600" b="1" dirty="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sym typeface="+mn-ea"/>
              </a:rPr>
              <a:t>营运</a:t>
            </a:r>
            <a:r>
              <a:rPr lang="zh-CN" altLang="en-US" sz="3600" b="1" dirty="0">
                <a:latin typeface="微软雅黑" panose="020B0503020204020204" pitchFamily="34" charset="-122"/>
                <a:ea typeface="微软雅黑" panose="020B0503020204020204" pitchFamily="34" charset="-122"/>
              </a:rPr>
              <a:t>能力分析</a:t>
            </a:r>
            <a:endParaRPr lang="en-US" altLang="zh-CN" sz="3600" b="1" dirty="0">
              <a:latin typeface="微软雅黑" panose="020B0503020204020204" pitchFamily="34" charset="-122"/>
              <a:ea typeface="微软雅黑" panose="020B0503020204020204" pitchFamily="34" charset="-122"/>
            </a:endParaRPr>
          </a:p>
        </p:txBody>
      </p:sp>
      <p:sp>
        <p:nvSpPr>
          <p:cNvPr id="7" name="文本框 99"/>
          <p:cNvSpPr txBox="1"/>
          <p:nvPr/>
        </p:nvSpPr>
        <p:spPr>
          <a:xfrm>
            <a:off x="715563" y="4703250"/>
            <a:ext cx="10888980" cy="1753235"/>
          </a:xfrm>
          <a:prstGeom prst="rect">
            <a:avLst/>
          </a:prstGeom>
          <a:noFill/>
          <a:ln w="9525">
            <a:solidFill>
              <a:srgbClr val="0070C0"/>
            </a:solidFill>
          </a:ln>
        </p:spPr>
        <p:txBody>
          <a:bodyPr wrap="square">
            <a:spAutoFit/>
          </a:bodyPr>
          <a:lstStyle/>
          <a:p>
            <a:pPr indent="127000">
              <a:lnSpc>
                <a:spcPct val="150000"/>
              </a:lnSpc>
            </a:pPr>
            <a:r>
              <a:rPr lang="zh-CN" sz="2400" dirty="0">
                <a:solidFill>
                  <a:srgbClr val="FF0000"/>
                </a:solidFill>
                <a:latin typeface="微软雅黑" panose="020B0503020204020204" pitchFamily="34" charset="-122"/>
                <a:ea typeface="微软雅黑" panose="020B0503020204020204" pitchFamily="34" charset="-122"/>
                <a:cs typeface="方正书宋简体" charset="0"/>
              </a:rPr>
              <a:t>提示</a:t>
            </a:r>
            <a:r>
              <a:rPr lang="zh-CN" sz="2400" dirty="0">
                <a:solidFill>
                  <a:schemeClr val="tx1"/>
                </a:solidFill>
                <a:latin typeface="微软雅黑" panose="020B0503020204020204" pitchFamily="34" charset="-122"/>
                <a:ea typeface="微软雅黑" panose="020B0503020204020204" pitchFamily="34" charset="-122"/>
                <a:cs typeface="方正书宋简体" charset="0"/>
              </a:rPr>
              <a:t>：计算周转率时的资产一般用算术平均数。因为周转额一般来自利润表，是期间数据，而资产来自于资产负债表，是时点数据，为了保证分子分母在时间上的一致，通常用资产的算术平均数表示资产在一段时间内的平均额。</a:t>
            </a:r>
            <a:endParaRPr lang="zh-CN" altLang="en-US" sz="2400" dirty="0">
              <a:solidFill>
                <a:schemeClr val="tx1"/>
              </a:solidFill>
              <a:latin typeface="微软雅黑" panose="020B0503020204020204" pitchFamily="34" charset="-122"/>
              <a:ea typeface="微软雅黑" panose="020B0503020204020204" pitchFamily="34" charset="-122"/>
              <a:cs typeface="方正书宋简体"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Line 3"/>
          <p:cNvSpPr>
            <a:spLocks noChangeShapeType="1"/>
          </p:cNvSpPr>
          <p:nvPr/>
        </p:nvSpPr>
        <p:spPr bwMode="auto">
          <a:xfrm flipV="1">
            <a:off x="1016000" y="1752600"/>
            <a:ext cx="6299200" cy="411480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299" name="Group 49"/>
          <p:cNvGrpSpPr/>
          <p:nvPr/>
        </p:nvGrpSpPr>
        <p:grpSpPr bwMode="auto">
          <a:xfrm>
            <a:off x="6908800" y="1828800"/>
            <a:ext cx="270933" cy="190500"/>
            <a:chOff x="1355" y="3452"/>
            <a:chExt cx="183" cy="172"/>
          </a:xfrm>
        </p:grpSpPr>
        <p:pic>
          <p:nvPicPr>
            <p:cNvPr id="55396" name="Picture 50"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algn="ctr">
                <a:defRPr/>
              </a:pPr>
              <a:endParaRPr lang="zh-CN" altLang="en-US">
                <a:latin typeface="Arial" panose="020B0604020202020204" pitchFamily="34" charset="0"/>
              </a:endParaRPr>
            </a:p>
          </p:txBody>
        </p:sp>
        <p:grpSp>
          <p:nvGrpSpPr>
            <p:cNvPr id="55400" name="Group 52"/>
            <p:cNvGrpSpPr/>
            <p:nvPr/>
          </p:nvGrpSpPr>
          <p:grpSpPr bwMode="auto">
            <a:xfrm rot="-1297425" flipH="1" flipV="1">
              <a:off x="1377" y="3586"/>
              <a:ext cx="151" cy="37"/>
              <a:chOff x="2532" y="1051"/>
              <a:chExt cx="893" cy="246"/>
            </a:xfrm>
          </p:grpSpPr>
          <p:grpSp>
            <p:nvGrpSpPr>
              <p:cNvPr id="55402" name="Group 53"/>
              <p:cNvGrpSpPr/>
              <p:nvPr/>
            </p:nvGrpSpPr>
            <p:grpSpPr bwMode="auto">
              <a:xfrm>
                <a:off x="2532" y="1051"/>
                <a:ext cx="743" cy="185"/>
                <a:chOff x="1565" y="2568"/>
                <a:chExt cx="1118" cy="279"/>
              </a:xfrm>
            </p:grpSpPr>
            <p:sp>
              <p:nvSpPr>
                <p:cNvPr id="55408" name="AutoShape 5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409" name="AutoShape 5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410" name="AutoShape 5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411" name="AutoShape 5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grpSp>
          <p:grpSp>
            <p:nvGrpSpPr>
              <p:cNvPr id="55403" name="Group 58"/>
              <p:cNvGrpSpPr/>
              <p:nvPr/>
            </p:nvGrpSpPr>
            <p:grpSpPr bwMode="auto">
              <a:xfrm rot="1353540">
                <a:off x="2682" y="1111"/>
                <a:ext cx="743" cy="186"/>
                <a:chOff x="1565" y="2568"/>
                <a:chExt cx="1118" cy="279"/>
              </a:xfrm>
            </p:grpSpPr>
            <p:sp>
              <p:nvSpPr>
                <p:cNvPr id="55404" name="AutoShape 5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405" name="AutoShape 6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406" name="AutoShape 6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407" name="AutoShape 6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grpSp>
        </p:grpSp>
        <p:pic>
          <p:nvPicPr>
            <p:cNvPr id="55401" name="Picture 63" descr="light_shadow1"/>
            <p:cNvPicPr>
              <a:picLocks noChangeAspect="1" noChangeArrowheads="1"/>
            </p:cNvPicPr>
            <p:nvPr/>
          </p:nvPicPr>
          <p:blipFill>
            <a:blip r:embed="rId2">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300" name="Picture 70" descr="0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518400" y="990601"/>
            <a:ext cx="1913467"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71"/>
          <p:cNvSpPr txBox="1">
            <a:spLocks noChangeArrowheads="1"/>
          </p:cNvSpPr>
          <p:nvPr/>
        </p:nvSpPr>
        <p:spPr bwMode="black">
          <a:xfrm>
            <a:off x="406400" y="2590800"/>
            <a:ext cx="44704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0000FF"/>
              </a:buClr>
              <a:buFontTx/>
              <a:buChar char="•"/>
            </a:pPr>
            <a:r>
              <a:rPr lang="en-US" altLang="zh-CN" sz="1600">
                <a:solidFill>
                  <a:srgbClr val="000000"/>
                </a:solidFill>
              </a:rPr>
              <a:t> </a:t>
            </a:r>
            <a:r>
              <a:rPr lang="zh-CN" altLang="en-US" sz="1600">
                <a:solidFill>
                  <a:srgbClr val="000000"/>
                </a:solidFill>
              </a:rPr>
              <a:t>周转率一般不是越高越好</a:t>
            </a:r>
            <a:endParaRPr lang="zh-CN" altLang="en-US" sz="1600">
              <a:solidFill>
                <a:srgbClr val="000000"/>
              </a:solidFill>
            </a:endParaRPr>
          </a:p>
          <a:p>
            <a:pPr eaLnBrk="1" hangingPunct="1">
              <a:spcBef>
                <a:spcPct val="50000"/>
              </a:spcBef>
              <a:buClr>
                <a:srgbClr val="0000FF"/>
              </a:buClr>
              <a:buFontTx/>
              <a:buChar char="•"/>
            </a:pPr>
            <a:r>
              <a:rPr lang="zh-CN" altLang="en-US" sz="1600">
                <a:solidFill>
                  <a:srgbClr val="000000"/>
                </a:solidFill>
              </a:rPr>
              <a:t> 分子分母在时间和口径上应一致</a:t>
            </a:r>
            <a:endParaRPr lang="zh-CN" altLang="en-US" sz="1600">
              <a:solidFill>
                <a:srgbClr val="000000"/>
              </a:solidFill>
            </a:endParaRPr>
          </a:p>
          <a:p>
            <a:pPr eaLnBrk="1" hangingPunct="1">
              <a:spcBef>
                <a:spcPct val="50000"/>
              </a:spcBef>
              <a:buClr>
                <a:srgbClr val="0000FF"/>
              </a:buClr>
              <a:buFontTx/>
              <a:buChar char="•"/>
            </a:pPr>
            <a:r>
              <a:rPr lang="zh-CN" altLang="en-US" sz="1600">
                <a:solidFill>
                  <a:srgbClr val="000000"/>
                </a:solidFill>
              </a:rPr>
              <a:t>周转率受人为因素影响较大</a:t>
            </a:r>
            <a:endParaRPr lang="zh-CN" altLang="en-US" sz="1600">
              <a:solidFill>
                <a:srgbClr val="000000"/>
              </a:solidFill>
            </a:endParaRPr>
          </a:p>
          <a:p>
            <a:pPr eaLnBrk="1" hangingPunct="1">
              <a:spcBef>
                <a:spcPct val="50000"/>
              </a:spcBef>
              <a:buClr>
                <a:srgbClr val="0000FF"/>
              </a:buClr>
              <a:buFontTx/>
              <a:buChar char="•"/>
            </a:pPr>
            <a:r>
              <a:rPr lang="zh-CN" altLang="en-US" sz="1600">
                <a:solidFill>
                  <a:srgbClr val="000000"/>
                </a:solidFill>
              </a:rPr>
              <a:t>周转期与周转率作用一致</a:t>
            </a:r>
            <a:endParaRPr lang="zh-CN" altLang="en-US" sz="1600">
              <a:solidFill>
                <a:srgbClr val="000000"/>
              </a:solidFill>
            </a:endParaRPr>
          </a:p>
        </p:txBody>
      </p:sp>
      <p:sp>
        <p:nvSpPr>
          <p:cNvPr id="55302" name="Rectangle 74"/>
          <p:cNvSpPr>
            <a:spLocks noGrp="1" noChangeArrowheads="1"/>
          </p:cNvSpPr>
          <p:nvPr>
            <p:ph type="title" idx="4294967295"/>
          </p:nvPr>
        </p:nvSpPr>
        <p:spPr>
          <a:xfrm>
            <a:off x="503115" y="407376"/>
            <a:ext cx="3435838" cy="1143000"/>
          </a:xfrm>
        </p:spPr>
        <p:txBody>
          <a:bodyPr/>
          <a:lstStyle/>
          <a:p>
            <a:pPr eaLnBrk="1" hangingPunct="1"/>
            <a:r>
              <a:rPr lang="zh-CN" altLang="en-US" sz="2800" b="1" dirty="0">
                <a:solidFill>
                  <a:srgbClr val="FF0000"/>
                </a:solidFill>
              </a:rPr>
              <a:t>营运能力分析指标</a:t>
            </a:r>
            <a:endParaRPr lang="zh-CN" altLang="en-US" sz="2800" b="1" dirty="0">
              <a:solidFill>
                <a:srgbClr val="FF0000"/>
              </a:solidFill>
            </a:endParaRPr>
          </a:p>
        </p:txBody>
      </p:sp>
      <p:grpSp>
        <p:nvGrpSpPr>
          <p:cNvPr id="55303" name="Group 79"/>
          <p:cNvGrpSpPr/>
          <p:nvPr/>
        </p:nvGrpSpPr>
        <p:grpSpPr bwMode="auto">
          <a:xfrm>
            <a:off x="6299200" y="2286000"/>
            <a:ext cx="5181600" cy="914400"/>
            <a:chOff x="960" y="1824"/>
            <a:chExt cx="2448" cy="576"/>
          </a:xfrm>
        </p:grpSpPr>
        <p:sp>
          <p:nvSpPr>
            <p:cNvPr id="55392" name="Text Box 80"/>
            <p:cNvSpPr txBox="1">
              <a:spLocks noChangeArrowheads="1"/>
            </p:cNvSpPr>
            <p:nvPr/>
          </p:nvSpPr>
          <p:spPr bwMode="auto">
            <a:xfrm>
              <a:off x="960" y="1968"/>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应收账款周转率</a:t>
              </a:r>
              <a:r>
                <a:rPr kumimoji="1" lang="en-US" altLang="zh-CN">
                  <a:latin typeface="Tahoma" panose="020B0604030504040204" pitchFamily="34" charset="0"/>
                </a:rPr>
                <a:t>=</a:t>
              </a:r>
              <a:endParaRPr kumimoji="1" lang="en-US" altLang="zh-CN">
                <a:latin typeface="Tahoma" panose="020B0604030504040204" pitchFamily="34" charset="0"/>
              </a:endParaRPr>
            </a:p>
          </p:txBody>
        </p:sp>
        <p:sp>
          <p:nvSpPr>
            <p:cNvPr id="55393" name="Line 81"/>
            <p:cNvSpPr>
              <a:spLocks noChangeShapeType="1"/>
            </p:cNvSpPr>
            <p:nvPr/>
          </p:nvSpPr>
          <p:spPr bwMode="auto">
            <a:xfrm>
              <a:off x="2160" y="2112"/>
              <a:ext cx="1248"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55394" name="Text Box 82"/>
            <p:cNvSpPr txBox="1">
              <a:spLocks noChangeArrowheads="1"/>
            </p:cNvSpPr>
            <p:nvPr/>
          </p:nvSpPr>
          <p:spPr bwMode="auto">
            <a:xfrm>
              <a:off x="2448" y="1824"/>
              <a:ext cx="70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营业收入</a:t>
              </a:r>
              <a:endParaRPr kumimoji="1" lang="zh-CN" altLang="en-US">
                <a:latin typeface="Tahoma" panose="020B0604030504040204" pitchFamily="34" charset="0"/>
              </a:endParaRPr>
            </a:p>
          </p:txBody>
        </p:sp>
        <p:sp>
          <p:nvSpPr>
            <p:cNvPr id="55395" name="Text Box 83"/>
            <p:cNvSpPr txBox="1">
              <a:spLocks noChangeArrowheads="1"/>
            </p:cNvSpPr>
            <p:nvPr/>
          </p:nvSpPr>
          <p:spPr bwMode="auto">
            <a:xfrm>
              <a:off x="2112" y="2169"/>
              <a:ext cx="1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应收账款平均余额</a:t>
              </a:r>
              <a:endParaRPr kumimoji="1" lang="zh-CN" altLang="en-US">
                <a:latin typeface="Tahoma" panose="020B0604030504040204" pitchFamily="34" charset="0"/>
              </a:endParaRPr>
            </a:p>
          </p:txBody>
        </p:sp>
      </p:grpSp>
      <p:grpSp>
        <p:nvGrpSpPr>
          <p:cNvPr id="55304" name="Group 84"/>
          <p:cNvGrpSpPr/>
          <p:nvPr/>
        </p:nvGrpSpPr>
        <p:grpSpPr bwMode="auto">
          <a:xfrm>
            <a:off x="4775201" y="3276600"/>
            <a:ext cx="4265084" cy="900113"/>
            <a:chOff x="1020" y="1104"/>
            <a:chExt cx="2015" cy="567"/>
          </a:xfrm>
        </p:grpSpPr>
        <p:sp>
          <p:nvSpPr>
            <p:cNvPr id="55388" name="Text Box 85"/>
            <p:cNvSpPr txBox="1">
              <a:spLocks noChangeArrowheads="1"/>
            </p:cNvSpPr>
            <p:nvPr/>
          </p:nvSpPr>
          <p:spPr bwMode="auto">
            <a:xfrm>
              <a:off x="1020" y="1298"/>
              <a:ext cx="13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存货周转率＝</a:t>
              </a:r>
              <a:endParaRPr kumimoji="1" lang="zh-CN" altLang="en-US">
                <a:latin typeface="Tahoma" panose="020B0604030504040204" pitchFamily="34" charset="0"/>
              </a:endParaRPr>
            </a:p>
          </p:txBody>
        </p:sp>
        <p:sp>
          <p:nvSpPr>
            <p:cNvPr id="55389" name="Line 86"/>
            <p:cNvSpPr>
              <a:spLocks noChangeShapeType="1"/>
            </p:cNvSpPr>
            <p:nvPr/>
          </p:nvSpPr>
          <p:spPr bwMode="auto">
            <a:xfrm>
              <a:off x="2016" y="1392"/>
              <a:ext cx="960"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55390" name="Text Box 87"/>
            <p:cNvSpPr txBox="1">
              <a:spLocks noChangeArrowheads="1"/>
            </p:cNvSpPr>
            <p:nvPr/>
          </p:nvSpPr>
          <p:spPr bwMode="auto">
            <a:xfrm>
              <a:off x="2208" y="1104"/>
              <a:ext cx="7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solidFill>
                    <a:srgbClr val="FF0000"/>
                  </a:solidFill>
                  <a:latin typeface="Tahoma" panose="020B0604030504040204" pitchFamily="34" charset="0"/>
                </a:rPr>
                <a:t>营业成本</a:t>
              </a:r>
              <a:endParaRPr kumimoji="1" lang="zh-CN" altLang="en-US">
                <a:solidFill>
                  <a:srgbClr val="FF0000"/>
                </a:solidFill>
                <a:latin typeface="Tahoma" panose="020B0604030504040204" pitchFamily="34" charset="0"/>
              </a:endParaRPr>
            </a:p>
          </p:txBody>
        </p:sp>
        <p:sp>
          <p:nvSpPr>
            <p:cNvPr id="55391" name="Text Box 88"/>
            <p:cNvSpPr txBox="1">
              <a:spLocks noChangeArrowheads="1"/>
            </p:cNvSpPr>
            <p:nvPr/>
          </p:nvSpPr>
          <p:spPr bwMode="auto">
            <a:xfrm>
              <a:off x="2016" y="1440"/>
              <a:ext cx="10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存货平均余额</a:t>
              </a:r>
              <a:endParaRPr kumimoji="1" lang="zh-CN" altLang="en-US">
                <a:latin typeface="Tahoma" panose="020B0604030504040204" pitchFamily="34" charset="0"/>
              </a:endParaRPr>
            </a:p>
          </p:txBody>
        </p:sp>
      </p:grpSp>
      <p:grpSp>
        <p:nvGrpSpPr>
          <p:cNvPr id="55305" name="Group 89"/>
          <p:cNvGrpSpPr/>
          <p:nvPr/>
        </p:nvGrpSpPr>
        <p:grpSpPr bwMode="auto">
          <a:xfrm>
            <a:off x="1016000" y="1462088"/>
            <a:ext cx="5437717" cy="976312"/>
            <a:chOff x="839" y="1680"/>
            <a:chExt cx="2569" cy="615"/>
          </a:xfrm>
        </p:grpSpPr>
        <p:sp>
          <p:nvSpPr>
            <p:cNvPr id="55384" name="Text Box 90"/>
            <p:cNvSpPr txBox="1">
              <a:spLocks noChangeArrowheads="1"/>
            </p:cNvSpPr>
            <p:nvPr/>
          </p:nvSpPr>
          <p:spPr bwMode="auto">
            <a:xfrm>
              <a:off x="839" y="1888"/>
              <a:ext cx="17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流动资产周转率＝</a:t>
              </a:r>
              <a:endParaRPr kumimoji="1" lang="zh-CN" altLang="en-US">
                <a:latin typeface="Tahoma" panose="020B0604030504040204" pitchFamily="34" charset="0"/>
              </a:endParaRPr>
            </a:p>
          </p:txBody>
        </p:sp>
        <p:sp>
          <p:nvSpPr>
            <p:cNvPr id="55385" name="Line 91"/>
            <p:cNvSpPr>
              <a:spLocks noChangeShapeType="1"/>
            </p:cNvSpPr>
            <p:nvPr/>
          </p:nvSpPr>
          <p:spPr bwMode="auto">
            <a:xfrm>
              <a:off x="2112" y="2016"/>
              <a:ext cx="1296"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55386" name="Text Box 92"/>
            <p:cNvSpPr txBox="1">
              <a:spLocks noChangeArrowheads="1"/>
            </p:cNvSpPr>
            <p:nvPr/>
          </p:nvSpPr>
          <p:spPr bwMode="auto">
            <a:xfrm>
              <a:off x="2352" y="1680"/>
              <a:ext cx="7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营业收入</a:t>
              </a:r>
              <a:endParaRPr kumimoji="1" lang="zh-CN" altLang="en-US">
                <a:latin typeface="Tahoma" panose="020B0604030504040204" pitchFamily="34" charset="0"/>
              </a:endParaRPr>
            </a:p>
          </p:txBody>
        </p:sp>
        <p:sp>
          <p:nvSpPr>
            <p:cNvPr id="55387" name="Text Box 93"/>
            <p:cNvSpPr txBox="1">
              <a:spLocks noChangeArrowheads="1"/>
            </p:cNvSpPr>
            <p:nvPr/>
          </p:nvSpPr>
          <p:spPr bwMode="auto">
            <a:xfrm>
              <a:off x="2064" y="2064"/>
              <a:ext cx="12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流动资产平均余额</a:t>
              </a:r>
              <a:endParaRPr kumimoji="1" lang="zh-CN" altLang="en-US">
                <a:latin typeface="Tahoma" panose="020B0604030504040204" pitchFamily="34" charset="0"/>
              </a:endParaRPr>
            </a:p>
          </p:txBody>
        </p:sp>
      </p:grpSp>
      <p:grpSp>
        <p:nvGrpSpPr>
          <p:cNvPr id="55306" name="Group 94"/>
          <p:cNvGrpSpPr/>
          <p:nvPr/>
        </p:nvGrpSpPr>
        <p:grpSpPr bwMode="auto">
          <a:xfrm>
            <a:off x="3251200" y="4343401"/>
            <a:ext cx="5437717" cy="976313"/>
            <a:chOff x="839" y="1680"/>
            <a:chExt cx="2569" cy="615"/>
          </a:xfrm>
        </p:grpSpPr>
        <p:sp>
          <p:nvSpPr>
            <p:cNvPr id="55380" name="Text Box 95"/>
            <p:cNvSpPr txBox="1">
              <a:spLocks noChangeArrowheads="1"/>
            </p:cNvSpPr>
            <p:nvPr/>
          </p:nvSpPr>
          <p:spPr bwMode="auto">
            <a:xfrm>
              <a:off x="839" y="1888"/>
              <a:ext cx="17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固定资产周转率＝</a:t>
              </a:r>
              <a:endParaRPr kumimoji="1" lang="zh-CN" altLang="en-US">
                <a:latin typeface="Tahoma" panose="020B0604030504040204" pitchFamily="34" charset="0"/>
              </a:endParaRPr>
            </a:p>
          </p:txBody>
        </p:sp>
        <p:sp>
          <p:nvSpPr>
            <p:cNvPr id="55381" name="Line 96"/>
            <p:cNvSpPr>
              <a:spLocks noChangeShapeType="1"/>
            </p:cNvSpPr>
            <p:nvPr/>
          </p:nvSpPr>
          <p:spPr bwMode="auto">
            <a:xfrm>
              <a:off x="2112" y="2016"/>
              <a:ext cx="1296"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55382" name="Text Box 97"/>
            <p:cNvSpPr txBox="1">
              <a:spLocks noChangeArrowheads="1"/>
            </p:cNvSpPr>
            <p:nvPr/>
          </p:nvSpPr>
          <p:spPr bwMode="auto">
            <a:xfrm>
              <a:off x="2352" y="1680"/>
              <a:ext cx="7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营业收入</a:t>
              </a:r>
              <a:endParaRPr kumimoji="1" lang="zh-CN" altLang="en-US">
                <a:latin typeface="Tahoma" panose="020B0604030504040204" pitchFamily="34" charset="0"/>
              </a:endParaRPr>
            </a:p>
          </p:txBody>
        </p:sp>
        <p:sp>
          <p:nvSpPr>
            <p:cNvPr id="55383" name="Text Box 98"/>
            <p:cNvSpPr txBox="1">
              <a:spLocks noChangeArrowheads="1"/>
            </p:cNvSpPr>
            <p:nvPr/>
          </p:nvSpPr>
          <p:spPr bwMode="auto">
            <a:xfrm>
              <a:off x="2064" y="2064"/>
              <a:ext cx="12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平均固定资产</a:t>
              </a:r>
              <a:r>
                <a:rPr kumimoji="1" lang="zh-CN" altLang="en-US">
                  <a:solidFill>
                    <a:srgbClr val="FF0000"/>
                  </a:solidFill>
                  <a:latin typeface="Tahoma" panose="020B0604030504040204" pitchFamily="34" charset="0"/>
                </a:rPr>
                <a:t>净值</a:t>
              </a:r>
              <a:endParaRPr kumimoji="1" lang="zh-CN" altLang="en-US">
                <a:solidFill>
                  <a:srgbClr val="FF0000"/>
                </a:solidFill>
                <a:latin typeface="Tahoma" panose="020B0604030504040204" pitchFamily="34" charset="0"/>
              </a:endParaRPr>
            </a:p>
          </p:txBody>
        </p:sp>
      </p:grpSp>
      <p:grpSp>
        <p:nvGrpSpPr>
          <p:cNvPr id="55307" name="Group 99"/>
          <p:cNvGrpSpPr/>
          <p:nvPr/>
        </p:nvGrpSpPr>
        <p:grpSpPr bwMode="auto">
          <a:xfrm>
            <a:off x="1422400" y="5410201"/>
            <a:ext cx="5437717" cy="976313"/>
            <a:chOff x="839" y="1680"/>
            <a:chExt cx="2569" cy="615"/>
          </a:xfrm>
        </p:grpSpPr>
        <p:sp>
          <p:nvSpPr>
            <p:cNvPr id="55376" name="Text Box 100"/>
            <p:cNvSpPr txBox="1">
              <a:spLocks noChangeArrowheads="1"/>
            </p:cNvSpPr>
            <p:nvPr/>
          </p:nvSpPr>
          <p:spPr bwMode="auto">
            <a:xfrm>
              <a:off x="839" y="1888"/>
              <a:ext cx="17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总资产周转率＝</a:t>
              </a:r>
              <a:endParaRPr kumimoji="1" lang="zh-CN" altLang="en-US">
                <a:latin typeface="Tahoma" panose="020B0604030504040204" pitchFamily="34" charset="0"/>
              </a:endParaRPr>
            </a:p>
          </p:txBody>
        </p:sp>
        <p:sp>
          <p:nvSpPr>
            <p:cNvPr id="55377" name="Line 101"/>
            <p:cNvSpPr>
              <a:spLocks noChangeShapeType="1"/>
            </p:cNvSpPr>
            <p:nvPr/>
          </p:nvSpPr>
          <p:spPr bwMode="auto">
            <a:xfrm>
              <a:off x="2112" y="2016"/>
              <a:ext cx="1296"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55378" name="Text Box 102"/>
            <p:cNvSpPr txBox="1">
              <a:spLocks noChangeArrowheads="1"/>
            </p:cNvSpPr>
            <p:nvPr/>
          </p:nvSpPr>
          <p:spPr bwMode="auto">
            <a:xfrm>
              <a:off x="2352" y="1680"/>
              <a:ext cx="7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营业收入</a:t>
              </a:r>
              <a:endParaRPr kumimoji="1" lang="zh-CN" altLang="en-US">
                <a:latin typeface="Tahoma" panose="020B0604030504040204" pitchFamily="34" charset="0"/>
              </a:endParaRPr>
            </a:p>
          </p:txBody>
        </p:sp>
        <p:sp>
          <p:nvSpPr>
            <p:cNvPr id="55379" name="Text Box 103"/>
            <p:cNvSpPr txBox="1">
              <a:spLocks noChangeArrowheads="1"/>
            </p:cNvSpPr>
            <p:nvPr/>
          </p:nvSpPr>
          <p:spPr bwMode="auto">
            <a:xfrm>
              <a:off x="2064" y="2064"/>
              <a:ext cx="127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平均资产总额</a:t>
              </a:r>
              <a:endParaRPr kumimoji="1" lang="zh-CN" altLang="en-US">
                <a:latin typeface="Tahoma" panose="020B0604030504040204" pitchFamily="34" charset="0"/>
              </a:endParaRPr>
            </a:p>
          </p:txBody>
        </p:sp>
      </p:grpSp>
      <p:grpSp>
        <p:nvGrpSpPr>
          <p:cNvPr id="55308" name="Group 49"/>
          <p:cNvGrpSpPr/>
          <p:nvPr/>
        </p:nvGrpSpPr>
        <p:grpSpPr bwMode="auto">
          <a:xfrm>
            <a:off x="5926667" y="2476500"/>
            <a:ext cx="270933" cy="190500"/>
            <a:chOff x="1355" y="3452"/>
            <a:chExt cx="183" cy="172"/>
          </a:xfrm>
        </p:grpSpPr>
        <p:pic>
          <p:nvPicPr>
            <p:cNvPr id="55360" name="Picture 50"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algn="ctr">
                <a:defRPr/>
              </a:pPr>
              <a:endParaRPr lang="zh-CN" altLang="en-US">
                <a:latin typeface="Arial" panose="020B0604020202020204" pitchFamily="34" charset="0"/>
              </a:endParaRPr>
            </a:p>
          </p:txBody>
        </p:sp>
        <p:grpSp>
          <p:nvGrpSpPr>
            <p:cNvPr id="55364" name="Group 52"/>
            <p:cNvGrpSpPr/>
            <p:nvPr/>
          </p:nvGrpSpPr>
          <p:grpSpPr bwMode="auto">
            <a:xfrm rot="-1297425" flipH="1" flipV="1">
              <a:off x="1377" y="3586"/>
              <a:ext cx="151" cy="37"/>
              <a:chOff x="2532" y="1051"/>
              <a:chExt cx="893" cy="246"/>
            </a:xfrm>
          </p:grpSpPr>
          <p:grpSp>
            <p:nvGrpSpPr>
              <p:cNvPr id="55366" name="Group 53"/>
              <p:cNvGrpSpPr/>
              <p:nvPr/>
            </p:nvGrpSpPr>
            <p:grpSpPr bwMode="auto">
              <a:xfrm>
                <a:off x="2532" y="1051"/>
                <a:ext cx="743" cy="185"/>
                <a:chOff x="1565" y="2568"/>
                <a:chExt cx="1118" cy="279"/>
              </a:xfrm>
            </p:grpSpPr>
            <p:sp>
              <p:nvSpPr>
                <p:cNvPr id="55372" name="AutoShape 5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73" name="AutoShape 5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74" name="AutoShape 5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75" name="AutoShape 5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grpSp>
          <p:grpSp>
            <p:nvGrpSpPr>
              <p:cNvPr id="55367" name="Group 58"/>
              <p:cNvGrpSpPr/>
              <p:nvPr/>
            </p:nvGrpSpPr>
            <p:grpSpPr bwMode="auto">
              <a:xfrm rot="1353540">
                <a:off x="2682" y="1111"/>
                <a:ext cx="743" cy="186"/>
                <a:chOff x="1565" y="2568"/>
                <a:chExt cx="1118" cy="279"/>
              </a:xfrm>
            </p:grpSpPr>
            <p:sp>
              <p:nvSpPr>
                <p:cNvPr id="55368" name="AutoShape 5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69" name="AutoShape 6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70" name="AutoShape 6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71" name="AutoShape 6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grpSp>
        </p:grpSp>
        <p:pic>
          <p:nvPicPr>
            <p:cNvPr id="55365" name="Picture 63" descr="light_shadow1"/>
            <p:cNvPicPr>
              <a:picLocks noChangeAspect="1" noChangeArrowheads="1"/>
            </p:cNvPicPr>
            <p:nvPr/>
          </p:nvPicPr>
          <p:blipFill>
            <a:blip r:embed="rId2">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309" name="Group 49"/>
          <p:cNvGrpSpPr/>
          <p:nvPr/>
        </p:nvGrpSpPr>
        <p:grpSpPr bwMode="auto">
          <a:xfrm>
            <a:off x="2844800" y="4495800"/>
            <a:ext cx="270933" cy="190500"/>
            <a:chOff x="1355" y="3452"/>
            <a:chExt cx="183" cy="172"/>
          </a:xfrm>
        </p:grpSpPr>
        <p:pic>
          <p:nvPicPr>
            <p:cNvPr id="55344" name="Picture 50"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algn="ctr">
                <a:defRPr/>
              </a:pPr>
              <a:endParaRPr lang="zh-CN" altLang="en-US">
                <a:latin typeface="Arial" panose="020B0604020202020204" pitchFamily="34" charset="0"/>
              </a:endParaRPr>
            </a:p>
          </p:txBody>
        </p:sp>
        <p:grpSp>
          <p:nvGrpSpPr>
            <p:cNvPr id="55348" name="Group 52"/>
            <p:cNvGrpSpPr/>
            <p:nvPr/>
          </p:nvGrpSpPr>
          <p:grpSpPr bwMode="auto">
            <a:xfrm rot="-1297425" flipH="1" flipV="1">
              <a:off x="1377" y="3586"/>
              <a:ext cx="151" cy="37"/>
              <a:chOff x="2532" y="1051"/>
              <a:chExt cx="893" cy="246"/>
            </a:xfrm>
          </p:grpSpPr>
          <p:grpSp>
            <p:nvGrpSpPr>
              <p:cNvPr id="55350" name="Group 53"/>
              <p:cNvGrpSpPr/>
              <p:nvPr/>
            </p:nvGrpSpPr>
            <p:grpSpPr bwMode="auto">
              <a:xfrm>
                <a:off x="2532" y="1051"/>
                <a:ext cx="743" cy="185"/>
                <a:chOff x="1565" y="2568"/>
                <a:chExt cx="1118" cy="279"/>
              </a:xfrm>
            </p:grpSpPr>
            <p:sp>
              <p:nvSpPr>
                <p:cNvPr id="55356" name="AutoShape 5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57" name="AutoShape 5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58" name="AutoShape 5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59" name="AutoShape 5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grpSp>
          <p:grpSp>
            <p:nvGrpSpPr>
              <p:cNvPr id="55351" name="Group 58"/>
              <p:cNvGrpSpPr/>
              <p:nvPr/>
            </p:nvGrpSpPr>
            <p:grpSpPr bwMode="auto">
              <a:xfrm rot="1353540">
                <a:off x="2682" y="1111"/>
                <a:ext cx="743" cy="186"/>
                <a:chOff x="1565" y="2568"/>
                <a:chExt cx="1118" cy="279"/>
              </a:xfrm>
            </p:grpSpPr>
            <p:sp>
              <p:nvSpPr>
                <p:cNvPr id="55352" name="AutoShape 5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53" name="AutoShape 6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54" name="AutoShape 6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55" name="AutoShape 6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grpSp>
        </p:grpSp>
        <p:pic>
          <p:nvPicPr>
            <p:cNvPr id="55349" name="Picture 63" descr="light_shadow1"/>
            <p:cNvPicPr>
              <a:picLocks noChangeAspect="1" noChangeArrowheads="1"/>
            </p:cNvPicPr>
            <p:nvPr/>
          </p:nvPicPr>
          <p:blipFill>
            <a:blip r:embed="rId2">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310" name="Group 49"/>
          <p:cNvGrpSpPr/>
          <p:nvPr/>
        </p:nvGrpSpPr>
        <p:grpSpPr bwMode="auto">
          <a:xfrm>
            <a:off x="4368800" y="3505200"/>
            <a:ext cx="270933" cy="190500"/>
            <a:chOff x="1355" y="3452"/>
            <a:chExt cx="183" cy="172"/>
          </a:xfrm>
        </p:grpSpPr>
        <p:pic>
          <p:nvPicPr>
            <p:cNvPr id="55328" name="Picture 50"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algn="ctr">
                <a:defRPr/>
              </a:pPr>
              <a:endParaRPr lang="zh-CN" altLang="en-US">
                <a:latin typeface="Arial" panose="020B0604020202020204" pitchFamily="34" charset="0"/>
              </a:endParaRPr>
            </a:p>
          </p:txBody>
        </p:sp>
        <p:grpSp>
          <p:nvGrpSpPr>
            <p:cNvPr id="55332" name="Group 52"/>
            <p:cNvGrpSpPr/>
            <p:nvPr/>
          </p:nvGrpSpPr>
          <p:grpSpPr bwMode="auto">
            <a:xfrm rot="-1297425" flipH="1" flipV="1">
              <a:off x="1377" y="3586"/>
              <a:ext cx="151" cy="37"/>
              <a:chOff x="2532" y="1051"/>
              <a:chExt cx="893" cy="246"/>
            </a:xfrm>
          </p:grpSpPr>
          <p:grpSp>
            <p:nvGrpSpPr>
              <p:cNvPr id="55334" name="Group 53"/>
              <p:cNvGrpSpPr/>
              <p:nvPr/>
            </p:nvGrpSpPr>
            <p:grpSpPr bwMode="auto">
              <a:xfrm>
                <a:off x="2532" y="1051"/>
                <a:ext cx="743" cy="185"/>
                <a:chOff x="1565" y="2568"/>
                <a:chExt cx="1118" cy="279"/>
              </a:xfrm>
            </p:grpSpPr>
            <p:sp>
              <p:nvSpPr>
                <p:cNvPr id="55340" name="AutoShape 5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41" name="AutoShape 5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42" name="AutoShape 5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43" name="AutoShape 5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grpSp>
          <p:grpSp>
            <p:nvGrpSpPr>
              <p:cNvPr id="55335" name="Group 58"/>
              <p:cNvGrpSpPr/>
              <p:nvPr/>
            </p:nvGrpSpPr>
            <p:grpSpPr bwMode="auto">
              <a:xfrm rot="1353540">
                <a:off x="2682" y="1111"/>
                <a:ext cx="743" cy="186"/>
                <a:chOff x="1565" y="2568"/>
                <a:chExt cx="1118" cy="279"/>
              </a:xfrm>
            </p:grpSpPr>
            <p:sp>
              <p:nvSpPr>
                <p:cNvPr id="55336" name="AutoShape 5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37" name="AutoShape 6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38" name="AutoShape 6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39" name="AutoShape 6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grpSp>
        </p:grpSp>
        <p:pic>
          <p:nvPicPr>
            <p:cNvPr id="55333" name="Picture 63" descr="light_shadow1"/>
            <p:cNvPicPr>
              <a:picLocks noChangeAspect="1" noChangeArrowheads="1"/>
            </p:cNvPicPr>
            <p:nvPr/>
          </p:nvPicPr>
          <p:blipFill>
            <a:blip r:embed="rId2">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311" name="Group 49"/>
          <p:cNvGrpSpPr/>
          <p:nvPr/>
        </p:nvGrpSpPr>
        <p:grpSpPr bwMode="auto">
          <a:xfrm>
            <a:off x="1219200" y="5562600"/>
            <a:ext cx="270933" cy="190500"/>
            <a:chOff x="1355" y="3452"/>
            <a:chExt cx="183" cy="172"/>
          </a:xfrm>
        </p:grpSpPr>
        <p:pic>
          <p:nvPicPr>
            <p:cNvPr id="55312" name="Picture 50"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1364" y="3452"/>
              <a:ext cx="17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43"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algn="ctr">
                <a:defRPr/>
              </a:pPr>
              <a:endParaRPr lang="zh-CN" altLang="en-US">
                <a:latin typeface="Arial" panose="020B0604020202020204" pitchFamily="34" charset="0"/>
              </a:endParaRPr>
            </a:p>
          </p:txBody>
        </p:sp>
        <p:grpSp>
          <p:nvGrpSpPr>
            <p:cNvPr id="55316" name="Group 52"/>
            <p:cNvGrpSpPr/>
            <p:nvPr/>
          </p:nvGrpSpPr>
          <p:grpSpPr bwMode="auto">
            <a:xfrm rot="-1297425" flipH="1" flipV="1">
              <a:off x="1377" y="3586"/>
              <a:ext cx="151" cy="37"/>
              <a:chOff x="2532" y="1051"/>
              <a:chExt cx="893" cy="246"/>
            </a:xfrm>
          </p:grpSpPr>
          <p:grpSp>
            <p:nvGrpSpPr>
              <p:cNvPr id="55318" name="Group 53"/>
              <p:cNvGrpSpPr/>
              <p:nvPr/>
            </p:nvGrpSpPr>
            <p:grpSpPr bwMode="auto">
              <a:xfrm>
                <a:off x="2532" y="1051"/>
                <a:ext cx="743" cy="185"/>
                <a:chOff x="1565" y="2568"/>
                <a:chExt cx="1118" cy="279"/>
              </a:xfrm>
            </p:grpSpPr>
            <p:sp>
              <p:nvSpPr>
                <p:cNvPr id="55324" name="AutoShape 54"/>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25" name="AutoShape 55"/>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26" name="AutoShape 56"/>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27" name="AutoShape 57"/>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grpSp>
          <p:grpSp>
            <p:nvGrpSpPr>
              <p:cNvPr id="55319" name="Group 58"/>
              <p:cNvGrpSpPr/>
              <p:nvPr/>
            </p:nvGrpSpPr>
            <p:grpSpPr bwMode="auto">
              <a:xfrm rot="1353540">
                <a:off x="2682" y="1111"/>
                <a:ext cx="743" cy="186"/>
                <a:chOff x="1565" y="2568"/>
                <a:chExt cx="1118" cy="279"/>
              </a:xfrm>
            </p:grpSpPr>
            <p:sp>
              <p:nvSpPr>
                <p:cNvPr id="55320" name="AutoShape 59"/>
                <p:cNvSpPr>
                  <a:spLocks noChangeArrowheads="1"/>
                </p:cNvSpPr>
                <p:nvPr/>
              </p:nvSpPr>
              <p:spPr bwMode="gray">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21" name="AutoShape 60"/>
                <p:cNvSpPr>
                  <a:spLocks noChangeArrowheads="1"/>
                </p:cNvSpPr>
                <p:nvPr/>
              </p:nvSpPr>
              <p:spPr bwMode="gray">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22" name="AutoShape 61"/>
                <p:cNvSpPr>
                  <a:spLocks noChangeArrowheads="1"/>
                </p:cNvSpPr>
                <p:nvPr/>
              </p:nvSpPr>
              <p:spPr bwMode="gray">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sp>
              <p:nvSpPr>
                <p:cNvPr id="55323" name="AutoShape 62"/>
                <p:cNvSpPr>
                  <a:spLocks noChangeArrowheads="1"/>
                </p:cNvSpPr>
                <p:nvPr/>
              </p:nvSpPr>
              <p:spPr bwMode="gray">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ctr"/>
                  <a:endParaRPr lang="zh-CN" altLang="zh-CN"/>
                </a:p>
              </p:txBody>
            </p:sp>
          </p:grpSp>
        </p:grpSp>
        <p:pic>
          <p:nvPicPr>
            <p:cNvPr id="55317" name="Picture 63" descr="light_shadow1"/>
            <p:cNvPicPr>
              <a:picLocks noChangeAspect="1" noChangeArrowheads="1"/>
            </p:cNvPicPr>
            <p:nvPr/>
          </p:nvPicPr>
          <p:blipFill>
            <a:blip r:embed="rId2">
              <a:extLst>
                <a:ext uri="{28A0092B-C50C-407E-A947-70E740481C1C}">
                  <a14:useLocalDpi xmlns:a14="http://schemas.microsoft.com/office/drawing/2010/main" val="0"/>
                </a:ext>
              </a:extLst>
            </a:blip>
            <a:srcRect t="23740"/>
            <a:stretch>
              <a:fillRect/>
            </a:stretch>
          </p:blipFill>
          <p:spPr bwMode="gray">
            <a:xfrm rot="-2569845">
              <a:off x="1355" y="3467"/>
              <a:ext cx="12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44" name="直接连接符 33"/>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sp>
        <p:nvSpPr>
          <p:cNvPr id="100" name="文本框 99"/>
          <p:cNvSpPr txBox="1"/>
          <p:nvPr/>
        </p:nvSpPr>
        <p:spPr>
          <a:xfrm>
            <a:off x="719667" y="1557339"/>
            <a:ext cx="11044767" cy="461665"/>
          </a:xfrm>
          <a:prstGeom prst="rect">
            <a:avLst/>
          </a:prstGeom>
          <a:noFill/>
          <a:ln w="9525">
            <a:noFill/>
          </a:ln>
        </p:spPr>
        <p:txBody>
          <a:bodyPr>
            <a:spAutoFit/>
          </a:bodyPr>
          <a:lstStyle/>
          <a:p>
            <a:pPr eaLnBrk="1" hangingPunct="1">
              <a:defRPr/>
            </a:pPr>
            <a:r>
              <a:rPr lang="zh-CN" altLang="zh-CN" sz="2400" noProof="1">
                <a:solidFill>
                  <a:schemeClr val="accent6">
                    <a:lumMod val="50000"/>
                  </a:schemeClr>
                </a:solidFill>
                <a:latin typeface="+mn-ea"/>
                <a:ea typeface="+mn-ea"/>
              </a:rPr>
              <a:t>企业所有者是指企业的权益投资人，他们投资于企业的目的是扩大自己的财富。</a:t>
            </a:r>
            <a:endParaRPr lang="zh-CN" altLang="zh-CN" sz="2400" noProof="1">
              <a:solidFill>
                <a:schemeClr val="accent6">
                  <a:lumMod val="50000"/>
                </a:schemeClr>
              </a:solidFill>
              <a:latin typeface="+mn-ea"/>
              <a:ea typeface="+mn-ea"/>
            </a:endParaRPr>
          </a:p>
        </p:txBody>
      </p:sp>
      <p:sp>
        <p:nvSpPr>
          <p:cNvPr id="2" name="矩形 1"/>
          <p:cNvSpPr/>
          <p:nvPr/>
        </p:nvSpPr>
        <p:spPr>
          <a:xfrm>
            <a:off x="719667" y="836614"/>
            <a:ext cx="2529860" cy="523220"/>
          </a:xfrm>
          <a:prstGeom prst="rect">
            <a:avLst/>
          </a:prstGeom>
        </p:spPr>
        <p:txBody>
          <a:bodyPr wrap="none">
            <a:spAutoFit/>
          </a:bodyPr>
          <a:lstStyle/>
          <a:p>
            <a:pPr eaLnBrk="1" hangingPunct="1">
              <a:defRPr/>
            </a:pPr>
            <a:r>
              <a:rPr lang="en-US" altLang="zh-CN" sz="2800" b="1" noProof="1">
                <a:solidFill>
                  <a:schemeClr val="accent6">
                    <a:lumMod val="50000"/>
                  </a:schemeClr>
                </a:solidFill>
                <a:latin typeface="+mn-ea"/>
                <a:ea typeface="+mn-ea"/>
              </a:rPr>
              <a:t>1</a:t>
            </a:r>
            <a:r>
              <a:rPr lang="zh-CN" altLang="en-US" sz="2800" b="1" noProof="1">
                <a:solidFill>
                  <a:schemeClr val="accent6">
                    <a:lumMod val="50000"/>
                  </a:schemeClr>
                </a:solidFill>
                <a:latin typeface="+mn-ea"/>
                <a:ea typeface="+mn-ea"/>
              </a:rPr>
              <a:t>、企业所有者</a:t>
            </a:r>
            <a:endParaRPr lang="zh-CN" altLang="en-US" sz="2800" b="1" noProof="1">
              <a:solidFill>
                <a:schemeClr val="accent6">
                  <a:lumMod val="50000"/>
                </a:schemeClr>
              </a:solidFill>
              <a:latin typeface="+mn-ea"/>
              <a:ea typeface="+mn-ea"/>
            </a:endParaRPr>
          </a:p>
        </p:txBody>
      </p:sp>
      <p:pic>
        <p:nvPicPr>
          <p:cNvPr id="10248" name="图片 3" descr="&amp;pky95110741434&amp;water&amp;2&am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47467" y="2720976"/>
            <a:ext cx="4845051"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14"/>
          <p:cNvSpPr>
            <a:spLocks noChangeArrowheads="1"/>
          </p:cNvSpPr>
          <p:nvPr/>
        </p:nvSpPr>
        <p:spPr bwMode="auto">
          <a:xfrm>
            <a:off x="395818" y="3278189"/>
            <a:ext cx="2550583" cy="1616075"/>
          </a:xfrm>
          <a:prstGeom prst="ellipse">
            <a:avLst/>
          </a:prstGeom>
          <a:noFill/>
          <a:ln w="127000">
            <a:solidFill>
              <a:srgbClr val="0070C0"/>
            </a:solidFill>
            <a:round/>
          </a:ln>
        </p:spPr>
        <p:txBody>
          <a:bodyPr lIns="35978" tIns="45692" rIns="35978" bIns="45692" anchor="ctr"/>
          <a:lstStyle/>
          <a:p>
            <a:pPr algn="ctr" eaLnBrk="1" hangingPunct="1">
              <a:defRPr/>
            </a:pPr>
            <a:r>
              <a:rPr lang="zh-CN" altLang="zh-CN" sz="2800" noProof="1">
                <a:solidFill>
                  <a:schemeClr val="accent6">
                    <a:lumMod val="50000"/>
                  </a:schemeClr>
                </a:solidFill>
                <a:latin typeface="+mn-ea"/>
                <a:ea typeface="+mn-ea"/>
                <a:sym typeface="+mn-ea"/>
              </a:rPr>
              <a:t>企业</a:t>
            </a:r>
            <a:endParaRPr lang="zh-CN" altLang="zh-CN" sz="2800" noProof="1">
              <a:solidFill>
                <a:schemeClr val="accent6">
                  <a:lumMod val="50000"/>
                </a:schemeClr>
              </a:solidFill>
              <a:latin typeface="+mn-ea"/>
              <a:ea typeface="+mn-ea"/>
              <a:sym typeface="+mn-ea"/>
            </a:endParaRPr>
          </a:p>
          <a:p>
            <a:pPr algn="ctr" eaLnBrk="1" hangingPunct="1">
              <a:defRPr/>
            </a:pPr>
            <a:r>
              <a:rPr lang="zh-CN" altLang="zh-CN" sz="2800" noProof="1">
                <a:solidFill>
                  <a:schemeClr val="accent6">
                    <a:lumMod val="50000"/>
                  </a:schemeClr>
                </a:solidFill>
                <a:latin typeface="+mn-ea"/>
                <a:ea typeface="+mn-ea"/>
                <a:sym typeface="+mn-ea"/>
              </a:rPr>
              <a:t>投资者</a:t>
            </a:r>
            <a:endParaRPr lang="zh-CN" altLang="en-US" sz="2800" noProof="1">
              <a:solidFill>
                <a:srgbClr val="0B469D"/>
              </a:solidFill>
              <a:latin typeface="微软雅黑" panose="020B0503020204020204" pitchFamily="34" charset="-122"/>
              <a:ea typeface="微软雅黑" panose="020B0503020204020204" pitchFamily="34" charset="-122"/>
            </a:endParaRPr>
          </a:p>
        </p:txBody>
      </p:sp>
      <p:sp>
        <p:nvSpPr>
          <p:cNvPr id="74" name="矩形 46"/>
          <p:cNvSpPr>
            <a:spLocks noChangeArrowheads="1"/>
          </p:cNvSpPr>
          <p:nvPr/>
        </p:nvSpPr>
        <p:spPr bwMode="auto">
          <a:xfrm>
            <a:off x="4804834" y="3733800"/>
            <a:ext cx="4053417" cy="604838"/>
          </a:xfrm>
          <a:prstGeom prst="rect">
            <a:avLst/>
          </a:prstGeom>
          <a:solidFill>
            <a:srgbClr val="E6E6E6"/>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21882" tIns="60940" rIns="121882" bIns="60940" anchor="ctr"/>
          <a:lstStyle/>
          <a:p>
            <a:pPr algn="ctr" eaLnBrk="1" hangingPunct="1"/>
            <a:endParaRPr lang="zh-CN" altLang="zh-CN" sz="190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5" name="文本框 47"/>
          <p:cNvSpPr>
            <a:spLocks noChangeArrowheads="1"/>
          </p:cNvSpPr>
          <p:nvPr/>
        </p:nvSpPr>
        <p:spPr bwMode="auto">
          <a:xfrm>
            <a:off x="5422900" y="3789364"/>
            <a:ext cx="3033184"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1882" tIns="60940" rIns="121882" bIns="60940" anchor="ctr"/>
          <a:lstStyle/>
          <a:p>
            <a:pPr algn="ctr" eaLnBrk="1" hangingPunct="1"/>
            <a:r>
              <a:rPr lang="zh-CN" altLang="en-US" sz="2400">
                <a:solidFill>
                  <a:schemeClr val="tx2"/>
                </a:solidFill>
                <a:latin typeface="微软雅黑" panose="020B0503020204020204" pitchFamily="34" charset="-122"/>
                <a:ea typeface="微软雅黑" panose="020B0503020204020204" pitchFamily="34" charset="-122"/>
                <a:sym typeface="方正兰亭细黑_GBK"/>
              </a:rPr>
              <a:t>企业财务状况</a:t>
            </a:r>
            <a:endParaRPr lang="zh-CN" altLang="en-US" sz="2400">
              <a:solidFill>
                <a:schemeClr val="tx2"/>
              </a:solidFill>
              <a:latin typeface="微软雅黑" panose="020B0503020204020204" pitchFamily="34" charset="-122"/>
              <a:ea typeface="微软雅黑" panose="020B0503020204020204" pitchFamily="34" charset="-122"/>
              <a:sym typeface="方正兰亭细黑_GBK"/>
            </a:endParaRPr>
          </a:p>
        </p:txBody>
      </p:sp>
      <p:grpSp>
        <p:nvGrpSpPr>
          <p:cNvPr id="6" name="组合 21"/>
          <p:cNvGrpSpPr/>
          <p:nvPr/>
        </p:nvGrpSpPr>
        <p:grpSpPr bwMode="auto">
          <a:xfrm>
            <a:off x="2946400" y="3201988"/>
            <a:ext cx="1788584" cy="1776412"/>
            <a:chOff x="3851920" y="1360325"/>
            <a:chExt cx="1005181" cy="1333453"/>
          </a:xfrm>
        </p:grpSpPr>
        <p:cxnSp>
          <p:nvCxnSpPr>
            <p:cNvPr id="82" name="肘形连接符 81"/>
            <p:cNvCxnSpPr/>
            <p:nvPr/>
          </p:nvCxnSpPr>
          <p:spPr>
            <a:xfrm rot="16200000" flipH="1">
              <a:off x="4259880" y="2113211"/>
              <a:ext cx="749546" cy="411589"/>
            </a:xfrm>
            <a:prstGeom prst="bentConnector2">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83" name="肘形连接符 82"/>
            <p:cNvCxnSpPr/>
            <p:nvPr/>
          </p:nvCxnSpPr>
          <p:spPr>
            <a:xfrm rot="5400000" flipH="1" flipV="1">
              <a:off x="4342699" y="1446484"/>
              <a:ext cx="583907" cy="411589"/>
            </a:xfrm>
            <a:prstGeom prst="bentConnector2">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a:off x="3851920" y="1948999"/>
              <a:ext cx="1005181" cy="0"/>
            </a:xfrm>
            <a:prstGeom prst="straightConnector1">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grpSp>
      <p:sp>
        <p:nvSpPr>
          <p:cNvPr id="26" name="矩形 46"/>
          <p:cNvSpPr>
            <a:spLocks noChangeArrowheads="1"/>
          </p:cNvSpPr>
          <p:nvPr/>
        </p:nvSpPr>
        <p:spPr bwMode="auto">
          <a:xfrm>
            <a:off x="4813301" y="4640263"/>
            <a:ext cx="4028017" cy="603250"/>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21882" tIns="60940" rIns="121882" bIns="60940" anchor="ctr"/>
          <a:lstStyle/>
          <a:p>
            <a:pPr algn="ctr" eaLnBrk="1" hangingPunct="1"/>
            <a:endParaRPr lang="zh-CN" altLang="zh-CN" sz="190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文本框 47"/>
          <p:cNvSpPr>
            <a:spLocks noChangeArrowheads="1"/>
          </p:cNvSpPr>
          <p:nvPr/>
        </p:nvSpPr>
        <p:spPr bwMode="auto">
          <a:xfrm>
            <a:off x="4804834" y="2924176"/>
            <a:ext cx="4053417" cy="544513"/>
          </a:xfrm>
          <a:prstGeom prst="rect">
            <a:avLst/>
          </a:prstGeom>
          <a:solidFill>
            <a:srgbClr val="0070C0"/>
          </a:solidFill>
          <a:ln w="12700">
            <a:solidFill>
              <a:schemeClr val="accent1"/>
            </a:solidFill>
            <a:miter lim="800000"/>
          </a:ln>
        </p:spPr>
        <p:txBody>
          <a:bodyPr lIns="121882" tIns="60940" rIns="121882" bIns="60940" anchor="ctr"/>
          <a:lstStyle/>
          <a:p>
            <a:pPr algn="ctr" eaLnBrk="1" hangingPunct="1"/>
            <a:r>
              <a:rPr lang="zh-CN" altLang="en-US" sz="2400">
                <a:solidFill>
                  <a:schemeClr val="accent1"/>
                </a:solidFill>
                <a:latin typeface="微软雅黑" panose="020B0503020204020204" pitchFamily="34" charset="-122"/>
                <a:ea typeface="微软雅黑" panose="020B0503020204020204" pitchFamily="34" charset="-122"/>
                <a:sym typeface="方正兰亭细黑_GBK"/>
              </a:rPr>
              <a:t>企业盈利能力状况</a:t>
            </a:r>
            <a:endParaRPr lang="zh-CN" altLang="en-US" sz="2400">
              <a:solidFill>
                <a:schemeClr val="accent1"/>
              </a:solidFill>
              <a:latin typeface="微软雅黑" panose="020B0503020204020204" pitchFamily="34" charset="-122"/>
              <a:ea typeface="微软雅黑" panose="020B0503020204020204" pitchFamily="34" charset="-122"/>
              <a:sym typeface="方正兰亭细黑_GBK"/>
            </a:endParaRPr>
          </a:p>
        </p:txBody>
      </p:sp>
      <p:sp>
        <p:nvSpPr>
          <p:cNvPr id="8" name="文本框 47"/>
          <p:cNvSpPr>
            <a:spLocks noChangeArrowheads="1"/>
          </p:cNvSpPr>
          <p:nvPr/>
        </p:nvSpPr>
        <p:spPr bwMode="auto">
          <a:xfrm>
            <a:off x="5232400" y="4640264"/>
            <a:ext cx="303106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1882" tIns="60940" rIns="121882" bIns="60940" anchor="ctr"/>
          <a:lstStyle/>
          <a:p>
            <a:pPr algn="ctr" eaLnBrk="1" hangingPunct="1"/>
            <a:r>
              <a:rPr lang="zh-CN" altLang="zh-CN" sz="2400">
                <a:solidFill>
                  <a:schemeClr val="accent1"/>
                </a:solidFill>
                <a:latin typeface="宋体" panose="02010600030101010101" pitchFamily="2" charset="-122"/>
                <a:sym typeface="宋体" panose="02010600030101010101" pitchFamily="2" charset="-122"/>
              </a:rPr>
              <a:t>分配股利</a:t>
            </a:r>
            <a:endParaRPr lang="zh-CN" altLang="zh-CN" sz="2400">
              <a:solidFill>
                <a:schemeClr val="accent1"/>
              </a:solidFill>
              <a:latin typeface="宋体" panose="02010600030101010101" pitchFamily="2" charset="-122"/>
              <a:sym typeface="宋体" panose="02010600030101010101" pitchFamily="2" charset="-122"/>
            </a:endParaRPr>
          </a:p>
        </p:txBody>
      </p:sp>
      <p:sp>
        <p:nvSpPr>
          <p:cNvPr id="10256" name="文本框 8"/>
          <p:cNvSpPr txBox="1">
            <a:spLocks noChangeArrowheads="1"/>
          </p:cNvSpPr>
          <p:nvPr/>
        </p:nvSpPr>
        <p:spPr bwMode="auto">
          <a:xfrm>
            <a:off x="4734984" y="2420939"/>
            <a:ext cx="338666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0000"/>
                </a:solidFill>
                <a:latin typeface="微软雅黑" panose="020B0503020204020204" pitchFamily="34" charset="-122"/>
                <a:ea typeface="微软雅黑" panose="020B0503020204020204" pitchFamily="34" charset="-122"/>
              </a:rPr>
              <a:t>（</a:t>
            </a:r>
            <a:r>
              <a:rPr lang="zh-CN" altLang="en-US" sz="2800" b="1">
                <a:solidFill>
                  <a:srgbClr val="FF0000"/>
                </a:solidFill>
                <a:latin typeface="微软雅黑" panose="020B0503020204020204" pitchFamily="34" charset="-122"/>
                <a:ea typeface="微软雅黑" panose="020B0503020204020204" pitchFamily="34" charset="-122"/>
                <a:sym typeface="宋体" panose="02010600030101010101" pitchFamily="2" charset="-122"/>
              </a:rPr>
              <a:t>最关注</a:t>
            </a:r>
            <a:r>
              <a:rPr lang="zh-CN" altLang="en-US" sz="2800" b="1">
                <a:solidFill>
                  <a:srgbClr val="FF0000"/>
                </a:solidFill>
                <a:latin typeface="微软雅黑" panose="020B0503020204020204" pitchFamily="34" charset="-122"/>
                <a:ea typeface="微软雅黑" panose="020B0503020204020204" pitchFamily="34" charset="-122"/>
              </a:rPr>
              <a:t>）</a:t>
            </a:r>
            <a:endParaRPr lang="zh-CN" altLang="en-US" sz="28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500"/>
                                        <p:tgtEl>
                                          <p:spTgt spid="7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74" grpId="0" bldLvl="0" animBg="1"/>
      <p:bldP spid="75" grpId="0"/>
      <p:bldP spid="26" grpId="0" bldLvl="0" animBg="1"/>
      <p:bldP spid="7" grpId="0" bldLvl="0" animBg="1"/>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4058285" y="296863"/>
            <a:ext cx="3840480" cy="645160"/>
          </a:xfrm>
          <a:prstGeom prst="rect">
            <a:avLst/>
          </a:prstGeom>
          <a:noFill/>
          <a:ln w="9525">
            <a:noFill/>
          </a:ln>
        </p:spPr>
        <p:txBody>
          <a:bodyPr wrap="none">
            <a:spAutoFit/>
          </a:bodyPr>
          <a:lstStyle/>
          <a:p>
            <a:pPr algn="ctr"/>
            <a:r>
              <a:rPr lang="en-US" altLang="en-US" sz="3600" b="1" dirty="0">
                <a:latin typeface="微软雅黑" panose="020B0503020204020204" pitchFamily="34" charset="-122"/>
                <a:ea typeface="微软雅黑" panose="020B0503020204020204" pitchFamily="34" charset="-122"/>
              </a:rPr>
              <a:t>二、</a:t>
            </a:r>
            <a:r>
              <a:rPr lang="zh-CN" altLang="en-US" sz="3600" b="1" dirty="0">
                <a:latin typeface="微软雅黑" panose="020B0503020204020204" pitchFamily="34" charset="-122"/>
                <a:ea typeface="微软雅黑" panose="020B0503020204020204" pitchFamily="34" charset="-122"/>
                <a:sym typeface="+mn-ea"/>
              </a:rPr>
              <a:t>营运</a:t>
            </a:r>
            <a:r>
              <a:rPr lang="en-US" altLang="en-US" sz="3600" b="1" dirty="0">
                <a:latin typeface="微软雅黑" panose="020B0503020204020204" pitchFamily="34" charset="-122"/>
                <a:ea typeface="微软雅黑" panose="020B0503020204020204" pitchFamily="34" charset="-122"/>
              </a:rPr>
              <a:t>能力分析</a:t>
            </a:r>
            <a:endParaRPr lang="en-US" altLang="en-US" sz="36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41375" y="1343660"/>
            <a:ext cx="3901440" cy="737235"/>
          </a:xfrm>
          <a:prstGeom prst="rect">
            <a:avLst/>
          </a:prstGeom>
          <a:noFill/>
          <a:ln w="9525">
            <a:noFill/>
          </a:ln>
        </p:spPr>
        <p:txBody>
          <a:bodyPr wrap="square">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sym typeface="+mn-ea"/>
              </a:rPr>
              <a:t>1. </a:t>
            </a: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流动资产</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周转率</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841375" y="5092700"/>
            <a:ext cx="10274300" cy="1476375"/>
          </a:xfrm>
          <a:prstGeom prst="rect">
            <a:avLst/>
          </a:prstGeom>
          <a:noFill/>
          <a:ln w="9525" cap="flat" cmpd="sng">
            <a:solidFill>
              <a:srgbClr val="0070C0"/>
            </a:solidFill>
            <a:prstDash val="solid"/>
            <a:miter/>
            <a:headEnd type="none" w="med" len="med"/>
            <a:tailEnd type="none" w="med" len="med"/>
          </a:ln>
        </p:spPr>
        <p:txBody>
          <a:bodyPr wrap="square">
            <a:spAutoFit/>
          </a:bodyPr>
          <a:lstStyle/>
          <a:p>
            <a:pPr marL="457200" indent="-457200">
              <a:lnSpc>
                <a:spcPct val="125000"/>
              </a:lnSpc>
              <a:buFont typeface="Wingdings" panose="05000000000000000000" pitchFamily="2" charset="2"/>
              <a:buChar char="u"/>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流动资产周转率反映流动资产在一定时期内的周转速度和营运能力。在其他条件不变的情况下，如果流动资产周转速度快，说明企业经营管理水平高，资源利用效率越高，流动资产所带来的经济效益就越高。</a:t>
            </a:r>
            <a:endParaRPr lang="zh-CN"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val 52"/>
          <p:cNvSpPr/>
          <p:nvPr/>
        </p:nvSpPr>
        <p:spPr>
          <a:xfrm>
            <a:off x="1604963" y="2746375"/>
            <a:ext cx="200025" cy="20161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8" name="Oval 61"/>
          <p:cNvSpPr/>
          <p:nvPr/>
        </p:nvSpPr>
        <p:spPr>
          <a:xfrm>
            <a:off x="1312863" y="2254250"/>
            <a:ext cx="492125" cy="49212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66"/>
              </a:solidFill>
              <a:effectLst/>
              <a:uLnTx/>
              <a:uFillTx/>
              <a:latin typeface="Calibri" panose="020F0502020204030204"/>
              <a:ea typeface="+mn-ea"/>
              <a:cs typeface="+mn-cs"/>
            </a:endParaRPr>
          </a:p>
        </p:txBody>
      </p:sp>
      <p:sp>
        <p:nvSpPr>
          <p:cNvPr id="19" name="Oval 64"/>
          <p:cNvSpPr/>
          <p:nvPr/>
        </p:nvSpPr>
        <p:spPr>
          <a:xfrm>
            <a:off x="1055688" y="2419350"/>
            <a:ext cx="188913" cy="18891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graphicFrame>
        <p:nvGraphicFramePr>
          <p:cNvPr id="2" name="对象 -2147482606"/>
          <p:cNvGraphicFramePr>
            <a:graphicFrameLocks noChangeAspect="1"/>
          </p:cNvGraphicFramePr>
          <p:nvPr/>
        </p:nvGraphicFramePr>
        <p:xfrm>
          <a:off x="2122488" y="2032318"/>
          <a:ext cx="5459730" cy="963295"/>
        </p:xfrm>
        <a:graphic>
          <a:graphicData uri="http://schemas.openxmlformats.org/presentationml/2006/ole">
            <mc:AlternateContent xmlns:mc="http://schemas.openxmlformats.org/markup-compatibility/2006">
              <mc:Choice xmlns:v="urn:schemas-microsoft-com:vml" Requires="v">
                <p:oleObj spid="_x0000_s18452" name="" r:id="rId1" imgW="1790700" imgH="316865" progId="Equation.DSMT4">
                  <p:embed/>
                </p:oleObj>
              </mc:Choice>
              <mc:Fallback>
                <p:oleObj name="" r:id="rId1" imgW="1790700" imgH="316865" progId="Equation.DSMT4">
                  <p:embed/>
                  <p:pic>
                    <p:nvPicPr>
                      <p:cNvPr id="0" name="图片 18451"/>
                      <p:cNvPicPr/>
                      <p:nvPr/>
                    </p:nvPicPr>
                    <p:blipFill>
                      <a:blip r:embed="rId2"/>
                      <a:stretch>
                        <a:fillRect/>
                      </a:stretch>
                    </p:blipFill>
                    <p:spPr>
                      <a:xfrm>
                        <a:off x="2122488" y="2032318"/>
                        <a:ext cx="5459730" cy="963295"/>
                      </a:xfrm>
                      <a:prstGeom prst="rect">
                        <a:avLst/>
                      </a:prstGeom>
                      <a:noFill/>
                      <a:ln w="38100">
                        <a:noFill/>
                        <a:miter/>
                      </a:ln>
                    </p:spPr>
                  </p:pic>
                </p:oleObj>
              </mc:Fallback>
            </mc:AlternateContent>
          </a:graphicData>
        </a:graphic>
      </p:graphicFrame>
      <p:graphicFrame>
        <p:nvGraphicFramePr>
          <p:cNvPr id="3" name="对象 -2147482605"/>
          <p:cNvGraphicFramePr>
            <a:graphicFrameLocks noChangeAspect="1"/>
          </p:cNvGraphicFramePr>
          <p:nvPr/>
        </p:nvGraphicFramePr>
        <p:xfrm>
          <a:off x="2318703" y="2948305"/>
          <a:ext cx="5425440" cy="978535"/>
        </p:xfrm>
        <a:graphic>
          <a:graphicData uri="http://schemas.openxmlformats.org/presentationml/2006/ole">
            <mc:AlternateContent xmlns:mc="http://schemas.openxmlformats.org/markup-compatibility/2006">
              <mc:Choice xmlns:v="urn:schemas-microsoft-com:vml" Requires="v">
                <p:oleObj spid="_x0000_s18453" name="" r:id="rId3" imgW="1688465" imgH="304800" progId="Equation.DSMT4">
                  <p:embed/>
                </p:oleObj>
              </mc:Choice>
              <mc:Fallback>
                <p:oleObj name="" r:id="rId3" imgW="1688465" imgH="304800" progId="Equation.DSMT4">
                  <p:embed/>
                  <p:pic>
                    <p:nvPicPr>
                      <p:cNvPr id="0" name="图片 18452"/>
                      <p:cNvPicPr/>
                      <p:nvPr/>
                    </p:nvPicPr>
                    <p:blipFill>
                      <a:blip r:embed="rId4"/>
                      <a:stretch>
                        <a:fillRect/>
                      </a:stretch>
                    </p:blipFill>
                    <p:spPr>
                      <a:xfrm>
                        <a:off x="2318703" y="2948305"/>
                        <a:ext cx="5425440" cy="978535"/>
                      </a:xfrm>
                      <a:prstGeom prst="rect">
                        <a:avLst/>
                      </a:prstGeom>
                      <a:noFill/>
                      <a:ln w="38100">
                        <a:noFill/>
                        <a:miter/>
                      </a:ln>
                    </p:spPr>
                  </p:pic>
                </p:oleObj>
              </mc:Fallback>
            </mc:AlternateContent>
          </a:graphicData>
        </a:graphic>
      </p:graphicFrame>
      <p:sp>
        <p:nvSpPr>
          <p:cNvPr id="100" name="文本框 99"/>
          <p:cNvSpPr txBox="1"/>
          <p:nvPr/>
        </p:nvSpPr>
        <p:spPr>
          <a:xfrm>
            <a:off x="841375" y="4095115"/>
            <a:ext cx="10274935" cy="829945"/>
          </a:xfrm>
          <a:prstGeom prst="rect">
            <a:avLst/>
          </a:prstGeom>
          <a:solidFill>
            <a:schemeClr val="accent5">
              <a:lumMod val="40000"/>
              <a:lumOff val="60000"/>
            </a:schemeClr>
          </a:solidFill>
          <a:ln w="9525">
            <a:noFill/>
          </a:ln>
        </p:spPr>
        <p:txBody>
          <a:bodyPr wrap="square">
            <a:spAutoFit/>
          </a:bodyPr>
          <a:lstStyle/>
          <a:p>
            <a:pPr indent="127000"/>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提示：一定时期可以是年、季度、月等，这里假设指的是1年，所以计算期天数为360天。</a:t>
            </a:r>
            <a:endParaRPr lang="zh-CN"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500"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 fill="hold"/>
                                        <p:tgtEl>
                                          <p:spTgt spid="17"/>
                                        </p:tgtEl>
                                        <p:attrNameLst>
                                          <p:attrName>ppt_w</p:attrName>
                                        </p:attrNameLst>
                                      </p:cBhvr>
                                      <p:tavLst>
                                        <p:tav tm="0">
                                          <p:val>
                                            <p:fltVal val="0"/>
                                          </p:val>
                                        </p:tav>
                                        <p:tav tm="100000">
                                          <p:val>
                                            <p:strVal val="#ppt_w"/>
                                          </p:val>
                                        </p:tav>
                                      </p:tavLst>
                                    </p:anim>
                                    <p:anim calcmode="lin" valueType="num">
                                      <p:cBhvr>
                                        <p:cTn id="16" dur="100" fill="hold"/>
                                        <p:tgtEl>
                                          <p:spTgt spid="17"/>
                                        </p:tgtEl>
                                        <p:attrNameLst>
                                          <p:attrName>ppt_h</p:attrName>
                                        </p:attrNameLst>
                                      </p:cBhvr>
                                      <p:tavLst>
                                        <p:tav tm="0">
                                          <p:val>
                                            <p:fltVal val="0"/>
                                          </p:val>
                                        </p:tav>
                                        <p:tav tm="100000">
                                          <p:val>
                                            <p:strVal val="#ppt_h"/>
                                          </p:val>
                                        </p:tav>
                                      </p:tavLst>
                                    </p:anim>
                                    <p:animEffect transition="in" filter="fade">
                                      <p:cBhvr>
                                        <p:cTn id="17" dur="1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 fill="hold"/>
                                        <p:tgtEl>
                                          <p:spTgt spid="18"/>
                                        </p:tgtEl>
                                        <p:attrNameLst>
                                          <p:attrName>ppt_w</p:attrName>
                                        </p:attrNameLst>
                                      </p:cBhvr>
                                      <p:tavLst>
                                        <p:tav tm="0">
                                          <p:val>
                                            <p:fltVal val="0"/>
                                          </p:val>
                                        </p:tav>
                                        <p:tav tm="100000">
                                          <p:val>
                                            <p:strVal val="#ppt_w"/>
                                          </p:val>
                                        </p:tav>
                                      </p:tavLst>
                                    </p:anim>
                                    <p:anim calcmode="lin" valueType="num">
                                      <p:cBhvr>
                                        <p:cTn id="22" dur="100" fill="hold"/>
                                        <p:tgtEl>
                                          <p:spTgt spid="18"/>
                                        </p:tgtEl>
                                        <p:attrNameLst>
                                          <p:attrName>ppt_h</p:attrName>
                                        </p:attrNameLst>
                                      </p:cBhvr>
                                      <p:tavLst>
                                        <p:tav tm="0">
                                          <p:val>
                                            <p:fltVal val="0"/>
                                          </p:val>
                                        </p:tav>
                                        <p:tav tm="100000">
                                          <p:val>
                                            <p:strVal val="#ppt_h"/>
                                          </p:val>
                                        </p:tav>
                                      </p:tavLst>
                                    </p:anim>
                                    <p:animEffect transition="in" filter="fade">
                                      <p:cBhvr>
                                        <p:cTn id="23" dur="1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 fill="hold"/>
                                        <p:tgtEl>
                                          <p:spTgt spid="19"/>
                                        </p:tgtEl>
                                        <p:attrNameLst>
                                          <p:attrName>ppt_w</p:attrName>
                                        </p:attrNameLst>
                                      </p:cBhvr>
                                      <p:tavLst>
                                        <p:tav tm="0">
                                          <p:val>
                                            <p:fltVal val="0"/>
                                          </p:val>
                                        </p:tav>
                                        <p:tav tm="100000">
                                          <p:val>
                                            <p:strVal val="#ppt_w"/>
                                          </p:val>
                                        </p:tav>
                                      </p:tavLst>
                                    </p:anim>
                                    <p:anim calcmode="lin" valueType="num">
                                      <p:cBhvr>
                                        <p:cTn id="28" dur="100" fill="hold"/>
                                        <p:tgtEl>
                                          <p:spTgt spid="19"/>
                                        </p:tgtEl>
                                        <p:attrNameLst>
                                          <p:attrName>ppt_h</p:attrName>
                                        </p:attrNameLst>
                                      </p:cBhvr>
                                      <p:tavLst>
                                        <p:tav tm="0">
                                          <p:val>
                                            <p:fltVal val="0"/>
                                          </p:val>
                                        </p:tav>
                                        <p:tav tm="100000">
                                          <p:val>
                                            <p:strVal val="#ppt_h"/>
                                          </p:val>
                                        </p:tav>
                                      </p:tavLst>
                                    </p:anim>
                                    <p:animEffect transition="in" filter="fade">
                                      <p:cBhvr>
                                        <p:cTn id="29"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4058285" y="296863"/>
            <a:ext cx="3840480" cy="645160"/>
          </a:xfrm>
          <a:prstGeom prst="rect">
            <a:avLst/>
          </a:prstGeom>
          <a:noFill/>
          <a:ln w="9525">
            <a:noFill/>
          </a:ln>
        </p:spPr>
        <p:txBody>
          <a:bodyPr wrap="none">
            <a:spAutoFit/>
          </a:bodyPr>
          <a:lstStyle/>
          <a:p>
            <a:pPr algn="ctr"/>
            <a:r>
              <a:rPr lang="en-US" altLang="en-US" sz="3600" b="1" dirty="0">
                <a:latin typeface="微软雅黑" panose="020B0503020204020204" pitchFamily="34" charset="-122"/>
                <a:ea typeface="微软雅黑" panose="020B0503020204020204" pitchFamily="34" charset="-122"/>
              </a:rPr>
              <a:t>二、</a:t>
            </a:r>
            <a:r>
              <a:rPr lang="zh-CN" altLang="en-US" sz="3600" b="1" dirty="0">
                <a:latin typeface="微软雅黑" panose="020B0503020204020204" pitchFamily="34" charset="-122"/>
                <a:ea typeface="微软雅黑" panose="020B0503020204020204" pitchFamily="34" charset="-122"/>
                <a:sym typeface="+mn-ea"/>
              </a:rPr>
              <a:t>营运</a:t>
            </a:r>
            <a:r>
              <a:rPr lang="en-US" altLang="en-US" sz="3600" b="1" dirty="0">
                <a:latin typeface="微软雅黑" panose="020B0503020204020204" pitchFamily="34" charset="-122"/>
                <a:ea typeface="微软雅黑" panose="020B0503020204020204" pitchFamily="34" charset="-122"/>
              </a:rPr>
              <a:t>能力分析</a:t>
            </a:r>
            <a:endParaRPr lang="en-US" altLang="en-US" sz="36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41375" y="1343660"/>
            <a:ext cx="3901440" cy="737235"/>
          </a:xfrm>
          <a:prstGeom prst="rect">
            <a:avLst/>
          </a:prstGeom>
          <a:noFill/>
          <a:ln w="9525">
            <a:noFill/>
          </a:ln>
        </p:spPr>
        <p:txBody>
          <a:bodyPr wrap="square">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sym typeface="+mn-ea"/>
              </a:rPr>
              <a:t>2. </a:t>
            </a: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应收</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账款周转率</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1150620" y="5284470"/>
            <a:ext cx="9891395" cy="1014730"/>
          </a:xfrm>
          <a:prstGeom prst="rect">
            <a:avLst/>
          </a:prstGeom>
          <a:noFill/>
          <a:ln w="9525" cap="flat" cmpd="sng">
            <a:solidFill>
              <a:srgbClr val="0070C0"/>
            </a:solidFill>
            <a:prstDash val="solid"/>
            <a:miter/>
            <a:headEnd type="none" w="med" len="med"/>
            <a:tailEnd type="none" w="med" len="med"/>
          </a:ln>
        </p:spPr>
        <p:txBody>
          <a:bodyPr wrap="square">
            <a:spAutoFit/>
          </a:bodyPr>
          <a:lstStyle/>
          <a:p>
            <a:pPr marL="457200" indent="-457200">
              <a:lnSpc>
                <a:spcPct val="125000"/>
              </a:lnSpc>
              <a:buFont typeface="Wingdings" panose="05000000000000000000" pitchFamily="2" charset="2"/>
              <a:buChar char="u"/>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应收账款周转率是评价企业应收账款的变现能力和管理效率的财务比率。一般情况下，应收账款周转率越高越好。</a:t>
            </a:r>
            <a:endParaRPr lang="zh-CN"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val 52"/>
          <p:cNvSpPr/>
          <p:nvPr/>
        </p:nvSpPr>
        <p:spPr>
          <a:xfrm>
            <a:off x="1604963" y="2746375"/>
            <a:ext cx="200025" cy="20161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8" name="Oval 61"/>
          <p:cNvSpPr/>
          <p:nvPr/>
        </p:nvSpPr>
        <p:spPr>
          <a:xfrm>
            <a:off x="1312863" y="2254250"/>
            <a:ext cx="492125" cy="49212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66"/>
              </a:solidFill>
              <a:effectLst/>
              <a:uLnTx/>
              <a:uFillTx/>
              <a:latin typeface="Calibri" panose="020F0502020204030204"/>
              <a:ea typeface="+mn-ea"/>
              <a:cs typeface="+mn-cs"/>
            </a:endParaRPr>
          </a:p>
        </p:txBody>
      </p:sp>
      <p:sp>
        <p:nvSpPr>
          <p:cNvPr id="19" name="Oval 64"/>
          <p:cNvSpPr/>
          <p:nvPr/>
        </p:nvSpPr>
        <p:spPr>
          <a:xfrm>
            <a:off x="1055688" y="2419350"/>
            <a:ext cx="188913" cy="18891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graphicFrame>
        <p:nvGraphicFramePr>
          <p:cNvPr id="2" name="对象 -2147482603"/>
          <p:cNvGraphicFramePr>
            <a:graphicFrameLocks noChangeAspect="1"/>
          </p:cNvGraphicFramePr>
          <p:nvPr/>
        </p:nvGraphicFramePr>
        <p:xfrm>
          <a:off x="2176389" y="2009469"/>
          <a:ext cx="4365625" cy="876300"/>
        </p:xfrm>
        <a:graphic>
          <a:graphicData uri="http://schemas.openxmlformats.org/presentationml/2006/ole">
            <mc:AlternateContent xmlns:mc="http://schemas.openxmlformats.org/markup-compatibility/2006">
              <mc:Choice xmlns:v="urn:schemas-microsoft-com:vml" Requires="v">
                <p:oleObj spid="_x0000_s19476" name="" r:id="rId1" imgW="1574800" imgH="316865" progId="Equation.DSMT4">
                  <p:embed/>
                </p:oleObj>
              </mc:Choice>
              <mc:Fallback>
                <p:oleObj name="" r:id="rId1" imgW="1574800" imgH="316865" progId="Equation.DSMT4">
                  <p:embed/>
                  <p:pic>
                    <p:nvPicPr>
                      <p:cNvPr id="0" name="图片 19475"/>
                      <p:cNvPicPr/>
                      <p:nvPr/>
                    </p:nvPicPr>
                    <p:blipFill>
                      <a:blip r:embed="rId2"/>
                      <a:stretch>
                        <a:fillRect/>
                      </a:stretch>
                    </p:blipFill>
                    <p:spPr>
                      <a:xfrm>
                        <a:off x="2176389" y="2009469"/>
                        <a:ext cx="4365625" cy="876300"/>
                      </a:xfrm>
                      <a:prstGeom prst="rect">
                        <a:avLst/>
                      </a:prstGeom>
                      <a:noFill/>
                      <a:ln w="38100">
                        <a:noFill/>
                        <a:miter/>
                      </a:ln>
                    </p:spPr>
                  </p:pic>
                </p:oleObj>
              </mc:Fallback>
            </mc:AlternateContent>
          </a:graphicData>
        </a:graphic>
      </p:graphicFrame>
      <p:graphicFrame>
        <p:nvGraphicFramePr>
          <p:cNvPr id="3" name="对象 -2147482602"/>
          <p:cNvGraphicFramePr>
            <a:graphicFrameLocks noChangeAspect="1"/>
          </p:cNvGraphicFramePr>
          <p:nvPr/>
        </p:nvGraphicFramePr>
        <p:xfrm>
          <a:off x="2089883" y="2847181"/>
          <a:ext cx="4779010" cy="880745"/>
        </p:xfrm>
        <a:graphic>
          <a:graphicData uri="http://schemas.openxmlformats.org/presentationml/2006/ole">
            <mc:AlternateContent xmlns:mc="http://schemas.openxmlformats.org/markup-compatibility/2006">
              <mc:Choice xmlns:v="urn:schemas-microsoft-com:vml" Requires="v">
                <p:oleObj spid="_x0000_s19477" name="" r:id="rId3" imgW="1651000" imgH="304800" progId="Equation.DSMT4">
                  <p:embed/>
                </p:oleObj>
              </mc:Choice>
              <mc:Fallback>
                <p:oleObj name="" r:id="rId3" imgW="1651000" imgH="304800" progId="Equation.DSMT4">
                  <p:embed/>
                  <p:pic>
                    <p:nvPicPr>
                      <p:cNvPr id="0" name="图片 19476"/>
                      <p:cNvPicPr/>
                      <p:nvPr/>
                    </p:nvPicPr>
                    <p:blipFill>
                      <a:blip r:embed="rId4"/>
                      <a:stretch>
                        <a:fillRect/>
                      </a:stretch>
                    </p:blipFill>
                    <p:spPr>
                      <a:xfrm>
                        <a:off x="2089883" y="2847181"/>
                        <a:ext cx="4779010" cy="880745"/>
                      </a:xfrm>
                      <a:prstGeom prst="rect">
                        <a:avLst/>
                      </a:prstGeom>
                      <a:noFill/>
                      <a:ln w="38100">
                        <a:noFill/>
                        <a:miter/>
                      </a:ln>
                    </p:spPr>
                  </p:pic>
                </p:oleObj>
              </mc:Fallback>
            </mc:AlternateContent>
          </a:graphicData>
        </a:graphic>
      </p:graphicFrame>
      <p:sp>
        <p:nvSpPr>
          <p:cNvPr id="4" name="矩形 3"/>
          <p:cNvSpPr/>
          <p:nvPr/>
        </p:nvSpPr>
        <p:spPr>
          <a:xfrm>
            <a:off x="1150144" y="3989573"/>
            <a:ext cx="8915083" cy="978729"/>
          </a:xfrm>
          <a:prstGeom prst="rect">
            <a:avLst/>
          </a:prstGeom>
        </p:spPr>
        <p:txBody>
          <a:bodyPr wrap="square">
            <a:spAutoFit/>
          </a:bodyPr>
          <a:lstStyle/>
          <a:p>
            <a:pPr eaLnBrk="0" hangingPunct="0">
              <a:lnSpc>
                <a:spcPct val="110000"/>
              </a:lnSpc>
              <a:spcBef>
                <a:spcPct val="20000"/>
              </a:spcBef>
              <a:buClr>
                <a:srgbClr val="77F06E"/>
              </a:buClr>
              <a:buSzPct val="90000"/>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思考：</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分子应该用“销售收入”还是“赊销净额”</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pPr eaLnBrk="0" hangingPunct="0">
              <a:lnSpc>
                <a:spcPct val="110000"/>
              </a:lnSpc>
              <a:spcBef>
                <a:spcPct val="20000"/>
              </a:spcBef>
              <a:buClr>
                <a:srgbClr val="77F06E"/>
              </a:buClr>
              <a:buSzPct val="90000"/>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        分母包含应收票据，是否扣除坏账准备？</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NO</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500"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 fill="hold"/>
                                        <p:tgtEl>
                                          <p:spTgt spid="17"/>
                                        </p:tgtEl>
                                        <p:attrNameLst>
                                          <p:attrName>ppt_w</p:attrName>
                                        </p:attrNameLst>
                                      </p:cBhvr>
                                      <p:tavLst>
                                        <p:tav tm="0">
                                          <p:val>
                                            <p:fltVal val="0"/>
                                          </p:val>
                                        </p:tav>
                                        <p:tav tm="100000">
                                          <p:val>
                                            <p:strVal val="#ppt_w"/>
                                          </p:val>
                                        </p:tav>
                                      </p:tavLst>
                                    </p:anim>
                                    <p:anim calcmode="lin" valueType="num">
                                      <p:cBhvr>
                                        <p:cTn id="16" dur="100" fill="hold"/>
                                        <p:tgtEl>
                                          <p:spTgt spid="17"/>
                                        </p:tgtEl>
                                        <p:attrNameLst>
                                          <p:attrName>ppt_h</p:attrName>
                                        </p:attrNameLst>
                                      </p:cBhvr>
                                      <p:tavLst>
                                        <p:tav tm="0">
                                          <p:val>
                                            <p:fltVal val="0"/>
                                          </p:val>
                                        </p:tav>
                                        <p:tav tm="100000">
                                          <p:val>
                                            <p:strVal val="#ppt_h"/>
                                          </p:val>
                                        </p:tav>
                                      </p:tavLst>
                                    </p:anim>
                                    <p:animEffect transition="in" filter="fade">
                                      <p:cBhvr>
                                        <p:cTn id="17" dur="1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 fill="hold"/>
                                        <p:tgtEl>
                                          <p:spTgt spid="18"/>
                                        </p:tgtEl>
                                        <p:attrNameLst>
                                          <p:attrName>ppt_w</p:attrName>
                                        </p:attrNameLst>
                                      </p:cBhvr>
                                      <p:tavLst>
                                        <p:tav tm="0">
                                          <p:val>
                                            <p:fltVal val="0"/>
                                          </p:val>
                                        </p:tav>
                                        <p:tav tm="100000">
                                          <p:val>
                                            <p:strVal val="#ppt_w"/>
                                          </p:val>
                                        </p:tav>
                                      </p:tavLst>
                                    </p:anim>
                                    <p:anim calcmode="lin" valueType="num">
                                      <p:cBhvr>
                                        <p:cTn id="22" dur="100" fill="hold"/>
                                        <p:tgtEl>
                                          <p:spTgt spid="18"/>
                                        </p:tgtEl>
                                        <p:attrNameLst>
                                          <p:attrName>ppt_h</p:attrName>
                                        </p:attrNameLst>
                                      </p:cBhvr>
                                      <p:tavLst>
                                        <p:tav tm="0">
                                          <p:val>
                                            <p:fltVal val="0"/>
                                          </p:val>
                                        </p:tav>
                                        <p:tav tm="100000">
                                          <p:val>
                                            <p:strVal val="#ppt_h"/>
                                          </p:val>
                                        </p:tav>
                                      </p:tavLst>
                                    </p:anim>
                                    <p:animEffect transition="in" filter="fade">
                                      <p:cBhvr>
                                        <p:cTn id="23" dur="1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 fill="hold"/>
                                        <p:tgtEl>
                                          <p:spTgt spid="19"/>
                                        </p:tgtEl>
                                        <p:attrNameLst>
                                          <p:attrName>ppt_w</p:attrName>
                                        </p:attrNameLst>
                                      </p:cBhvr>
                                      <p:tavLst>
                                        <p:tav tm="0">
                                          <p:val>
                                            <p:fltVal val="0"/>
                                          </p:val>
                                        </p:tav>
                                        <p:tav tm="100000">
                                          <p:val>
                                            <p:strVal val="#ppt_w"/>
                                          </p:val>
                                        </p:tav>
                                      </p:tavLst>
                                    </p:anim>
                                    <p:anim calcmode="lin" valueType="num">
                                      <p:cBhvr>
                                        <p:cTn id="28" dur="100" fill="hold"/>
                                        <p:tgtEl>
                                          <p:spTgt spid="19"/>
                                        </p:tgtEl>
                                        <p:attrNameLst>
                                          <p:attrName>ppt_h</p:attrName>
                                        </p:attrNameLst>
                                      </p:cBhvr>
                                      <p:tavLst>
                                        <p:tav tm="0">
                                          <p:val>
                                            <p:fltVal val="0"/>
                                          </p:val>
                                        </p:tav>
                                        <p:tav tm="100000">
                                          <p:val>
                                            <p:strVal val="#ppt_h"/>
                                          </p:val>
                                        </p:tav>
                                      </p:tavLst>
                                    </p:anim>
                                    <p:animEffect transition="in" filter="fade">
                                      <p:cBhvr>
                                        <p:cTn id="29"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16000" y="1066800"/>
            <a:ext cx="10566400" cy="914400"/>
          </a:xfrm>
        </p:spPr>
        <p:txBody>
          <a:bodyPr/>
          <a:lstStyle/>
          <a:p>
            <a:pPr eaLnBrk="1" hangingPunct="1"/>
            <a:r>
              <a:rPr lang="zh-CN" altLang="en-US" sz="3600">
                <a:solidFill>
                  <a:srgbClr val="000000"/>
                </a:solidFill>
                <a:latin typeface="楷体_GB2312" pitchFamily="49" charset="-122"/>
                <a:ea typeface="楷体_GB2312" pitchFamily="49" charset="-122"/>
              </a:rPr>
              <a:t>课堂练习</a:t>
            </a:r>
            <a:endParaRPr lang="zh-CN" altLang="en-US" sz="3600">
              <a:solidFill>
                <a:srgbClr val="000000"/>
              </a:solidFill>
              <a:latin typeface="楷体_GB2312" pitchFamily="49" charset="-122"/>
              <a:ea typeface="楷体_GB2312" pitchFamily="49" charset="-122"/>
            </a:endParaRPr>
          </a:p>
        </p:txBody>
      </p:sp>
      <p:sp>
        <p:nvSpPr>
          <p:cNvPr id="56323" name="Rectangle 3"/>
          <p:cNvSpPr>
            <a:spLocks noGrp="1" noChangeArrowheads="1"/>
          </p:cNvSpPr>
          <p:nvPr>
            <p:ph type="body" idx="1"/>
          </p:nvPr>
        </p:nvSpPr>
        <p:spPr>
          <a:xfrm>
            <a:off x="912284" y="2133600"/>
            <a:ext cx="10363200" cy="4114800"/>
          </a:xfrm>
        </p:spPr>
        <p:txBody>
          <a:bodyPr/>
          <a:lstStyle/>
          <a:p>
            <a:pPr eaLnBrk="1" hangingPunct="1">
              <a:lnSpc>
                <a:spcPct val="90000"/>
              </a:lnSpc>
            </a:pPr>
            <a:r>
              <a:rPr lang="zh-CN" altLang="en-US" sz="2800" b="1" dirty="0">
                <a:solidFill>
                  <a:srgbClr val="000000"/>
                </a:solidFill>
                <a:latin typeface="楷体_GB2312" pitchFamily="49" charset="-122"/>
                <a:ea typeface="楷体_GB2312" pitchFamily="49" charset="-122"/>
              </a:rPr>
              <a:t>某企业年初应收款项为</a:t>
            </a:r>
            <a:r>
              <a:rPr lang="en-US" altLang="zh-CN" sz="2800" b="1" dirty="0">
                <a:solidFill>
                  <a:srgbClr val="000000"/>
                </a:solidFill>
                <a:latin typeface="楷体_GB2312" pitchFamily="49" charset="-122"/>
                <a:ea typeface="楷体_GB2312" pitchFamily="49" charset="-122"/>
              </a:rPr>
              <a:t>3700</a:t>
            </a:r>
            <a:r>
              <a:rPr lang="zh-CN" altLang="en-US" sz="2800" b="1" dirty="0">
                <a:solidFill>
                  <a:srgbClr val="000000"/>
                </a:solidFill>
                <a:latin typeface="楷体_GB2312" pitchFamily="49" charset="-122"/>
                <a:ea typeface="楷体_GB2312" pitchFamily="49" charset="-122"/>
              </a:rPr>
              <a:t>万元，年末应收款项为</a:t>
            </a:r>
            <a:r>
              <a:rPr lang="en-US" altLang="zh-CN" sz="2800" b="1" dirty="0">
                <a:solidFill>
                  <a:srgbClr val="000000"/>
                </a:solidFill>
                <a:latin typeface="楷体_GB2312" pitchFamily="49" charset="-122"/>
                <a:ea typeface="楷体_GB2312" pitchFamily="49" charset="-122"/>
              </a:rPr>
              <a:t>4100</a:t>
            </a:r>
            <a:r>
              <a:rPr lang="zh-CN" altLang="en-US" sz="2800" b="1" dirty="0">
                <a:solidFill>
                  <a:srgbClr val="000000"/>
                </a:solidFill>
                <a:latin typeface="楷体_GB2312" pitchFamily="49" charset="-122"/>
                <a:ea typeface="楷体_GB2312" pitchFamily="49" charset="-122"/>
              </a:rPr>
              <a:t>万元，全年销售收入净额为</a:t>
            </a:r>
            <a:r>
              <a:rPr lang="en-US" altLang="zh-CN" sz="2800" b="1" dirty="0">
                <a:solidFill>
                  <a:srgbClr val="000000"/>
                </a:solidFill>
                <a:latin typeface="楷体_GB2312" pitchFamily="49" charset="-122"/>
                <a:ea typeface="楷体_GB2312" pitchFamily="49" charset="-122"/>
              </a:rPr>
              <a:t>58520</a:t>
            </a:r>
            <a:r>
              <a:rPr lang="zh-CN" altLang="en-US" sz="2800" b="1" dirty="0">
                <a:solidFill>
                  <a:srgbClr val="000000"/>
                </a:solidFill>
                <a:latin typeface="楷体_GB2312" pitchFamily="49" charset="-122"/>
                <a:ea typeface="楷体_GB2312" pitchFamily="49" charset="-122"/>
              </a:rPr>
              <a:t>万元，已知其赊销收入额占其销售收入的</a:t>
            </a:r>
            <a:r>
              <a:rPr lang="en-US" altLang="zh-CN" sz="2800" b="1" dirty="0">
                <a:solidFill>
                  <a:srgbClr val="000000"/>
                </a:solidFill>
                <a:latin typeface="楷体_GB2312" pitchFamily="49" charset="-122"/>
                <a:ea typeface="楷体_GB2312" pitchFamily="49" charset="-122"/>
              </a:rPr>
              <a:t>80%</a:t>
            </a:r>
            <a:r>
              <a:rPr lang="zh-CN" altLang="en-US" sz="2800" b="1" dirty="0">
                <a:solidFill>
                  <a:srgbClr val="000000"/>
                </a:solidFill>
                <a:latin typeface="楷体_GB2312" pitchFamily="49" charset="-122"/>
                <a:ea typeface="楷体_GB2312" pitchFamily="49" charset="-122"/>
              </a:rPr>
              <a:t>，则该公司应收帐款的周转天数为（ ）。</a:t>
            </a:r>
            <a:br>
              <a:rPr lang="zh-CN" altLang="en-US" sz="2800" b="1" dirty="0">
                <a:solidFill>
                  <a:srgbClr val="000000"/>
                </a:solidFill>
                <a:latin typeface="楷体_GB2312" pitchFamily="49" charset="-122"/>
                <a:ea typeface="楷体_GB2312" pitchFamily="49" charset="-122"/>
              </a:rPr>
            </a:br>
            <a:r>
              <a:rPr lang="zh-CN" altLang="en-US" sz="2800" b="1" dirty="0">
                <a:solidFill>
                  <a:srgbClr val="000000"/>
                </a:solidFill>
                <a:latin typeface="楷体_GB2312" pitchFamily="49" charset="-122"/>
                <a:ea typeface="楷体_GB2312" pitchFamily="49" charset="-122"/>
              </a:rPr>
              <a:t>　　</a:t>
            </a:r>
            <a:br>
              <a:rPr lang="zh-CN" altLang="en-US" sz="2800" b="1" dirty="0">
                <a:solidFill>
                  <a:srgbClr val="000000"/>
                </a:solidFill>
                <a:latin typeface="楷体_GB2312" pitchFamily="49" charset="-122"/>
                <a:ea typeface="楷体_GB2312" pitchFamily="49" charset="-122"/>
              </a:rPr>
            </a:br>
            <a:r>
              <a:rPr lang="en-US" altLang="zh-CN" sz="2800" b="1" dirty="0">
                <a:solidFill>
                  <a:srgbClr val="000000"/>
                </a:solidFill>
                <a:latin typeface="楷体_GB2312" pitchFamily="49" charset="-122"/>
                <a:ea typeface="楷体_GB2312" pitchFamily="49" charset="-122"/>
              </a:rPr>
              <a:t>A. 30</a:t>
            </a:r>
            <a:r>
              <a:rPr lang="zh-CN" altLang="en-US" sz="2800" b="1" dirty="0">
                <a:solidFill>
                  <a:srgbClr val="000000"/>
                </a:solidFill>
                <a:latin typeface="楷体_GB2312" pitchFamily="49" charset="-122"/>
                <a:ea typeface="楷体_GB2312" pitchFamily="49" charset="-122"/>
              </a:rPr>
              <a:t>天    </a:t>
            </a:r>
            <a:r>
              <a:rPr lang="en-US" altLang="zh-CN" sz="2800" b="1" dirty="0">
                <a:solidFill>
                  <a:srgbClr val="000000"/>
                </a:solidFill>
                <a:latin typeface="楷体_GB2312" pitchFamily="49" charset="-122"/>
                <a:ea typeface="楷体_GB2312" pitchFamily="49" charset="-122"/>
              </a:rPr>
              <a:t>B. 24</a:t>
            </a:r>
            <a:r>
              <a:rPr lang="zh-CN" altLang="en-US" sz="2800" b="1" dirty="0">
                <a:solidFill>
                  <a:srgbClr val="000000"/>
                </a:solidFill>
                <a:latin typeface="楷体_GB2312" pitchFamily="49" charset="-122"/>
                <a:ea typeface="楷体_GB2312" pitchFamily="49" charset="-122"/>
              </a:rPr>
              <a:t>天    </a:t>
            </a:r>
            <a:r>
              <a:rPr lang="en-US" altLang="zh-CN" sz="2800" b="1" dirty="0">
                <a:solidFill>
                  <a:srgbClr val="000000"/>
                </a:solidFill>
                <a:latin typeface="楷体_GB2312" pitchFamily="49" charset="-122"/>
                <a:ea typeface="楷体_GB2312" pitchFamily="49" charset="-122"/>
              </a:rPr>
              <a:t>C. 23</a:t>
            </a:r>
            <a:r>
              <a:rPr lang="zh-CN" altLang="en-US" sz="2800" b="1" dirty="0">
                <a:solidFill>
                  <a:srgbClr val="000000"/>
                </a:solidFill>
                <a:latin typeface="楷体_GB2312" pitchFamily="49" charset="-122"/>
                <a:ea typeface="楷体_GB2312" pitchFamily="49" charset="-122"/>
              </a:rPr>
              <a:t>天   </a:t>
            </a:r>
            <a:r>
              <a:rPr lang="en-US" altLang="zh-CN" sz="2800" b="1" dirty="0">
                <a:solidFill>
                  <a:srgbClr val="000000"/>
                </a:solidFill>
                <a:latin typeface="楷体_GB2312" pitchFamily="49" charset="-122"/>
                <a:ea typeface="楷体_GB2312" pitchFamily="49" charset="-122"/>
              </a:rPr>
              <a:t>D. 25</a:t>
            </a:r>
            <a:r>
              <a:rPr lang="zh-CN" altLang="en-US" sz="2800" b="1" dirty="0">
                <a:solidFill>
                  <a:srgbClr val="000000"/>
                </a:solidFill>
                <a:latin typeface="楷体_GB2312" pitchFamily="49" charset="-122"/>
                <a:ea typeface="楷体_GB2312" pitchFamily="49" charset="-122"/>
              </a:rPr>
              <a:t>天</a:t>
            </a:r>
            <a:br>
              <a:rPr lang="zh-CN" altLang="en-US" sz="2800" b="1" dirty="0">
                <a:solidFill>
                  <a:srgbClr val="000000"/>
                </a:solidFill>
                <a:latin typeface="楷体_GB2312" pitchFamily="49" charset="-122"/>
                <a:ea typeface="楷体_GB2312" pitchFamily="49" charset="-122"/>
              </a:rPr>
            </a:br>
            <a:br>
              <a:rPr lang="zh-CN" altLang="en-US" sz="2800" b="1" dirty="0">
                <a:solidFill>
                  <a:srgbClr val="000000"/>
                </a:solidFill>
                <a:latin typeface="楷体_GB2312" pitchFamily="49" charset="-122"/>
                <a:ea typeface="楷体_GB2312" pitchFamily="49" charset="-122"/>
              </a:rPr>
            </a:br>
            <a:endParaRPr lang="zh-CN" altLang="en-US" sz="2800" b="1" dirty="0">
              <a:solidFill>
                <a:srgbClr val="000000"/>
              </a:solidFill>
              <a:latin typeface="楷体_GB2312" pitchFamily="49" charset="-122"/>
              <a:ea typeface="楷体_GB2312" pitchFamily="49"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623455" y="637310"/>
          <a:ext cx="11139054" cy="5746286"/>
        </p:xfrm>
        <a:graphic>
          <a:graphicData uri="http://schemas.openxmlformats.org/drawingml/2006/table">
            <a:tbl>
              <a:tblPr firstRow="1" firstCol="1" bandRow="1"/>
              <a:tblGrid>
                <a:gridCol w="11139054"/>
              </a:tblGrid>
              <a:tr h="2381294">
                <a:tc>
                  <a:txBody>
                    <a:bodyPr/>
                    <a:lstStyle/>
                    <a:p>
                      <a:pPr>
                        <a:lnSpc>
                          <a:spcPct val="115000"/>
                        </a:lnSpc>
                      </a:pP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『单选题』爱华公司</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2018</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年度营业收入为</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15010</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万元，</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2018</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年年末应收票据、应收账款账面价值共计</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2050</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万元，</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2018</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年年初应收票据、应收账款账面价值共计</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1070</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万元。补充资料中显示，</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2018</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年年初、年末坏账准备余额分别为</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20</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万元和</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30</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万元。则</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2018</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年爱华公司的应收账款周转次数为（　）次。</a:t>
                      </a:r>
                      <a:endParaRPr lang="zh-CN" sz="2400" dirty="0">
                        <a:effectLst/>
                        <a:latin typeface="Times New Roman" panose="02020603050405020304" pitchFamily="18" charset="0"/>
                        <a:ea typeface="宋体" panose="02010600030101010101" pitchFamily="2" charset="-122"/>
                      </a:endParaRPr>
                    </a:p>
                    <a:p>
                      <a:pPr>
                        <a:lnSpc>
                          <a:spcPct val="115000"/>
                        </a:lnSpc>
                      </a:pP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A.9.47</a:t>
                      </a:r>
                      <a:r>
                        <a:rPr lang="en-US" sz="2400" dirty="0">
                          <a:solidFill>
                            <a:schemeClr val="tx1"/>
                          </a:solidFill>
                          <a:effectLst/>
                          <a:latin typeface="Times New Roman" panose="02020603050405020304" pitchFamily="18" charset="0"/>
                          <a:ea typeface="宋体" panose="02010600030101010101" pitchFamily="2" charset="-122"/>
                          <a:cs typeface="+mn-cs"/>
                        </a:rPr>
                        <a:t>     </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B.9.62</a:t>
                      </a:r>
                      <a:r>
                        <a:rPr lang="en-US" sz="2400" dirty="0">
                          <a:solidFill>
                            <a:schemeClr val="tx1"/>
                          </a:solidFill>
                          <a:effectLst/>
                          <a:latin typeface="Times New Roman" panose="02020603050405020304" pitchFamily="18" charset="0"/>
                          <a:ea typeface="宋体" panose="02010600030101010101" pitchFamily="2" charset="-122"/>
                          <a:cs typeface="+mn-cs"/>
                        </a:rPr>
                        <a:t>  </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　</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C.9.83</a:t>
                      </a:r>
                      <a:r>
                        <a:rPr lang="en-US" sz="2400" dirty="0">
                          <a:solidFill>
                            <a:schemeClr val="tx1"/>
                          </a:solidFill>
                          <a:effectLst/>
                          <a:latin typeface="Times New Roman" panose="02020603050405020304" pitchFamily="18" charset="0"/>
                          <a:ea typeface="宋体" panose="02010600030101010101" pitchFamily="2" charset="-122"/>
                          <a:cs typeface="+mn-cs"/>
                        </a:rPr>
                        <a:t>     </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D.9.99</a:t>
                      </a:r>
                      <a:endParaRPr lang="zh-CN" sz="2400" dirty="0">
                        <a:effectLst/>
                        <a:latin typeface="Times New Roman" panose="02020603050405020304" pitchFamily="18" charset="0"/>
                        <a:ea typeface="宋体" panose="02010600030101010101" pitchFamily="2" charset="-122"/>
                      </a:endParaRPr>
                    </a:p>
                  </a:txBody>
                  <a:tcPr marL="0" marR="0" marT="0" marB="0" anchor="ctr">
                    <a:lnL>
                      <a:noFill/>
                    </a:lnL>
                    <a:lnR>
                      <a:noFill/>
                    </a:lnR>
                    <a:lnT>
                      <a:noFill/>
                    </a:lnT>
                    <a:lnB>
                      <a:noFill/>
                    </a:lnB>
                  </a:tcPr>
                </a:tc>
              </a:tr>
              <a:tr h="1978434">
                <a:tc>
                  <a:txBody>
                    <a:bodyPr/>
                    <a:lstStyle/>
                    <a:p>
                      <a:pPr>
                        <a:lnSpc>
                          <a:spcPct val="115000"/>
                        </a:lnSpc>
                      </a:pP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『正确答案』</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a:t>
                      </a:r>
                      <a:endParaRPr lang="zh-CN" sz="2400" dirty="0">
                        <a:effectLst/>
                        <a:latin typeface="Times New Roman" panose="02020603050405020304" pitchFamily="18" charset="0"/>
                        <a:ea typeface="宋体" panose="02010600030101010101" pitchFamily="2" charset="-122"/>
                      </a:endParaRPr>
                    </a:p>
                    <a:p>
                      <a:pPr>
                        <a:lnSpc>
                          <a:spcPct val="115000"/>
                        </a:lnSpc>
                      </a:pP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『答案解析』在计算应收账款周转次数时应注意，其中的应收账款包括会计报表中</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应收账款</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和</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应收票据</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等全部赊销账款在内，因为应收票据是销售形成的应收款项的另一种形式。另外，应收账款应为未扣除坏账准备的金额。因为，如果按照扣除坏账准备的金额计算，其结果是，计提坏账准备越多，应收账款周转率越高、周转天数越少，对应收账款实际管理欠佳的企业反而会得出应收账款周转情况更好的错误结论。还要注意的是，应收账款在财务报表上按净额列示。所以，本题答案为：应收账款周转次数＝</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15010/[</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2050</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30</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1070</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20</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/2]</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t>
                      </a:r>
                      <a:r>
                        <a:rPr lang="en-US"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9.47</a:t>
                      </a:r>
                      <a:r>
                        <a:rPr lang="zh-CN" sz="24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（次）。</a:t>
                      </a:r>
                      <a:endParaRPr lang="zh-CN" sz="2400" dirty="0">
                        <a:effectLst/>
                        <a:latin typeface="Times New Roman" panose="02020603050405020304" pitchFamily="18" charset="0"/>
                        <a:ea typeface="宋体" panose="02010600030101010101" pitchFamily="2" charset="-122"/>
                      </a:endParaRPr>
                    </a:p>
                  </a:txBody>
                  <a:tcPr marL="0" marR="0" marT="0" marB="0" anchor="ctr">
                    <a:lnL>
                      <a:noFill/>
                    </a:lnL>
                    <a:lnR>
                      <a:noFill/>
                    </a:lnR>
                    <a:lnT>
                      <a:noFill/>
                    </a:lnT>
                    <a:lnB>
                      <a:noFill/>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4058285" y="296863"/>
            <a:ext cx="3840480" cy="645160"/>
          </a:xfrm>
          <a:prstGeom prst="rect">
            <a:avLst/>
          </a:prstGeom>
          <a:noFill/>
          <a:ln w="9525">
            <a:noFill/>
          </a:ln>
        </p:spPr>
        <p:txBody>
          <a:bodyPr wrap="none">
            <a:spAutoFit/>
          </a:bodyPr>
          <a:lstStyle/>
          <a:p>
            <a:pPr algn="ctr"/>
            <a:r>
              <a:rPr lang="en-US" altLang="en-US" sz="3600" b="1" dirty="0">
                <a:latin typeface="微软雅黑" panose="020B0503020204020204" pitchFamily="34" charset="-122"/>
                <a:ea typeface="微软雅黑" panose="020B0503020204020204" pitchFamily="34" charset="-122"/>
              </a:rPr>
              <a:t>二、</a:t>
            </a:r>
            <a:r>
              <a:rPr lang="zh-CN" altLang="en-US" sz="3600" b="1" dirty="0">
                <a:latin typeface="微软雅黑" panose="020B0503020204020204" pitchFamily="34" charset="-122"/>
                <a:ea typeface="微软雅黑" panose="020B0503020204020204" pitchFamily="34" charset="-122"/>
                <a:sym typeface="+mn-ea"/>
              </a:rPr>
              <a:t>营运</a:t>
            </a:r>
            <a:r>
              <a:rPr lang="en-US" altLang="en-US" sz="3600" b="1" dirty="0">
                <a:latin typeface="微软雅黑" panose="020B0503020204020204" pitchFamily="34" charset="-122"/>
                <a:ea typeface="微软雅黑" panose="020B0503020204020204" pitchFamily="34" charset="-122"/>
              </a:rPr>
              <a:t>能力分析</a:t>
            </a:r>
            <a:endParaRPr lang="en-US" altLang="en-US" sz="36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41375" y="1343660"/>
            <a:ext cx="3901440" cy="737235"/>
          </a:xfrm>
          <a:prstGeom prst="rect">
            <a:avLst/>
          </a:prstGeom>
          <a:noFill/>
          <a:ln w="9525">
            <a:noFill/>
          </a:ln>
        </p:spPr>
        <p:txBody>
          <a:bodyPr wrap="square">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sym typeface="+mn-ea"/>
              </a:rPr>
              <a:t>3. </a:t>
            </a: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存货</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周转率</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1032510" y="4355465"/>
            <a:ext cx="9891395" cy="1938020"/>
          </a:xfrm>
          <a:prstGeom prst="rect">
            <a:avLst/>
          </a:prstGeom>
          <a:noFill/>
          <a:ln w="9525" cap="flat" cmpd="sng">
            <a:solidFill>
              <a:srgbClr val="0070C0"/>
            </a:solidFill>
            <a:prstDash val="solid"/>
            <a:miter/>
            <a:headEnd type="none" w="med" len="med"/>
            <a:tailEnd type="none" w="med" len="med"/>
          </a:ln>
        </p:spPr>
        <p:txBody>
          <a:bodyPr wrap="square">
            <a:spAutoFit/>
          </a:bodyPr>
          <a:lstStyle/>
          <a:p>
            <a:pPr marL="457200" indent="-457200">
              <a:lnSpc>
                <a:spcPct val="125000"/>
              </a:lnSpc>
              <a:buFont typeface="Wingdings" panose="05000000000000000000" pitchFamily="2" charset="2"/>
              <a:buChar char="u"/>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存货周转率是从存货变现速度的角度来评价企业的销售能力及存货适量程度。一般来说，存货周转次数越多，反映存货变现速度越快，说明企业销售能力越强，营运资金占压在存货上的量小；反之，反映企业存货变现速度慢。</a:t>
            </a:r>
            <a:endParaRPr lang="zh-CN"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val 52"/>
          <p:cNvSpPr/>
          <p:nvPr/>
        </p:nvSpPr>
        <p:spPr>
          <a:xfrm>
            <a:off x="1604963" y="2746375"/>
            <a:ext cx="200025" cy="20161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8" name="Oval 61"/>
          <p:cNvSpPr/>
          <p:nvPr/>
        </p:nvSpPr>
        <p:spPr>
          <a:xfrm>
            <a:off x="1312863" y="2254250"/>
            <a:ext cx="492125" cy="49212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66"/>
              </a:solidFill>
              <a:effectLst/>
              <a:uLnTx/>
              <a:uFillTx/>
              <a:latin typeface="Calibri" panose="020F0502020204030204"/>
              <a:ea typeface="+mn-ea"/>
              <a:cs typeface="+mn-cs"/>
            </a:endParaRPr>
          </a:p>
        </p:txBody>
      </p:sp>
      <p:sp>
        <p:nvSpPr>
          <p:cNvPr id="19" name="Oval 64"/>
          <p:cNvSpPr/>
          <p:nvPr/>
        </p:nvSpPr>
        <p:spPr>
          <a:xfrm>
            <a:off x="1055688" y="2419350"/>
            <a:ext cx="188913" cy="18891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graphicFrame>
        <p:nvGraphicFramePr>
          <p:cNvPr id="2" name="对象 -2147482599"/>
          <p:cNvGraphicFramePr>
            <a:graphicFrameLocks noChangeAspect="1"/>
          </p:cNvGraphicFramePr>
          <p:nvPr/>
        </p:nvGraphicFramePr>
        <p:xfrm>
          <a:off x="2143125" y="2080895"/>
          <a:ext cx="4158615" cy="968375"/>
        </p:xfrm>
        <a:graphic>
          <a:graphicData uri="http://schemas.openxmlformats.org/presentationml/2006/ole">
            <mc:AlternateContent xmlns:mc="http://schemas.openxmlformats.org/markup-compatibility/2006">
              <mc:Choice xmlns:v="urn:schemas-microsoft-com:vml" Requires="v">
                <p:oleObj spid="_x0000_s20500" name="" r:id="rId1" imgW="1358900" imgH="316865" progId="Equation.DSMT4">
                  <p:embed/>
                </p:oleObj>
              </mc:Choice>
              <mc:Fallback>
                <p:oleObj name="" r:id="rId1" imgW="1358900" imgH="316865" progId="Equation.DSMT4">
                  <p:embed/>
                  <p:pic>
                    <p:nvPicPr>
                      <p:cNvPr id="0" name="图片 20499"/>
                      <p:cNvPicPr/>
                      <p:nvPr/>
                    </p:nvPicPr>
                    <p:blipFill>
                      <a:blip r:embed="rId2"/>
                      <a:stretch>
                        <a:fillRect/>
                      </a:stretch>
                    </p:blipFill>
                    <p:spPr>
                      <a:xfrm>
                        <a:off x="2143125" y="2080895"/>
                        <a:ext cx="4158615" cy="968375"/>
                      </a:xfrm>
                      <a:prstGeom prst="rect">
                        <a:avLst/>
                      </a:prstGeom>
                      <a:noFill/>
                      <a:ln w="38100">
                        <a:noFill/>
                        <a:miter/>
                      </a:ln>
                    </p:spPr>
                  </p:pic>
                </p:oleObj>
              </mc:Fallback>
            </mc:AlternateContent>
          </a:graphicData>
        </a:graphic>
      </p:graphicFrame>
      <p:graphicFrame>
        <p:nvGraphicFramePr>
          <p:cNvPr id="3" name="对象 -2147482598"/>
          <p:cNvGraphicFramePr>
            <a:graphicFrameLocks noChangeAspect="1"/>
          </p:cNvGraphicFramePr>
          <p:nvPr/>
        </p:nvGraphicFramePr>
        <p:xfrm>
          <a:off x="2143125" y="3200400"/>
          <a:ext cx="3982720" cy="963930"/>
        </p:xfrm>
        <a:graphic>
          <a:graphicData uri="http://schemas.openxmlformats.org/presentationml/2006/ole">
            <mc:AlternateContent xmlns:mc="http://schemas.openxmlformats.org/markup-compatibility/2006">
              <mc:Choice xmlns:v="urn:schemas-microsoft-com:vml" Requires="v">
                <p:oleObj spid="_x0000_s20501" name="" r:id="rId3" imgW="1257300" imgH="304800" progId="Equation.DSMT4">
                  <p:embed/>
                </p:oleObj>
              </mc:Choice>
              <mc:Fallback>
                <p:oleObj name="" r:id="rId3" imgW="1257300" imgH="304800" progId="Equation.DSMT4">
                  <p:embed/>
                  <p:pic>
                    <p:nvPicPr>
                      <p:cNvPr id="0" name="图片 20500"/>
                      <p:cNvPicPr/>
                      <p:nvPr/>
                    </p:nvPicPr>
                    <p:blipFill>
                      <a:blip r:embed="rId4"/>
                      <a:stretch>
                        <a:fillRect/>
                      </a:stretch>
                    </p:blipFill>
                    <p:spPr>
                      <a:xfrm>
                        <a:off x="2143125" y="3200400"/>
                        <a:ext cx="3982720" cy="96393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500"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 fill="hold"/>
                                        <p:tgtEl>
                                          <p:spTgt spid="17"/>
                                        </p:tgtEl>
                                        <p:attrNameLst>
                                          <p:attrName>ppt_w</p:attrName>
                                        </p:attrNameLst>
                                      </p:cBhvr>
                                      <p:tavLst>
                                        <p:tav tm="0">
                                          <p:val>
                                            <p:fltVal val="0"/>
                                          </p:val>
                                        </p:tav>
                                        <p:tav tm="100000">
                                          <p:val>
                                            <p:strVal val="#ppt_w"/>
                                          </p:val>
                                        </p:tav>
                                      </p:tavLst>
                                    </p:anim>
                                    <p:anim calcmode="lin" valueType="num">
                                      <p:cBhvr>
                                        <p:cTn id="16" dur="100" fill="hold"/>
                                        <p:tgtEl>
                                          <p:spTgt spid="17"/>
                                        </p:tgtEl>
                                        <p:attrNameLst>
                                          <p:attrName>ppt_h</p:attrName>
                                        </p:attrNameLst>
                                      </p:cBhvr>
                                      <p:tavLst>
                                        <p:tav tm="0">
                                          <p:val>
                                            <p:fltVal val="0"/>
                                          </p:val>
                                        </p:tav>
                                        <p:tav tm="100000">
                                          <p:val>
                                            <p:strVal val="#ppt_h"/>
                                          </p:val>
                                        </p:tav>
                                      </p:tavLst>
                                    </p:anim>
                                    <p:animEffect transition="in" filter="fade">
                                      <p:cBhvr>
                                        <p:cTn id="17" dur="1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 fill="hold"/>
                                        <p:tgtEl>
                                          <p:spTgt spid="18"/>
                                        </p:tgtEl>
                                        <p:attrNameLst>
                                          <p:attrName>ppt_w</p:attrName>
                                        </p:attrNameLst>
                                      </p:cBhvr>
                                      <p:tavLst>
                                        <p:tav tm="0">
                                          <p:val>
                                            <p:fltVal val="0"/>
                                          </p:val>
                                        </p:tav>
                                        <p:tav tm="100000">
                                          <p:val>
                                            <p:strVal val="#ppt_w"/>
                                          </p:val>
                                        </p:tav>
                                      </p:tavLst>
                                    </p:anim>
                                    <p:anim calcmode="lin" valueType="num">
                                      <p:cBhvr>
                                        <p:cTn id="22" dur="100" fill="hold"/>
                                        <p:tgtEl>
                                          <p:spTgt spid="18"/>
                                        </p:tgtEl>
                                        <p:attrNameLst>
                                          <p:attrName>ppt_h</p:attrName>
                                        </p:attrNameLst>
                                      </p:cBhvr>
                                      <p:tavLst>
                                        <p:tav tm="0">
                                          <p:val>
                                            <p:fltVal val="0"/>
                                          </p:val>
                                        </p:tav>
                                        <p:tav tm="100000">
                                          <p:val>
                                            <p:strVal val="#ppt_h"/>
                                          </p:val>
                                        </p:tav>
                                      </p:tavLst>
                                    </p:anim>
                                    <p:animEffect transition="in" filter="fade">
                                      <p:cBhvr>
                                        <p:cTn id="23" dur="1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 fill="hold"/>
                                        <p:tgtEl>
                                          <p:spTgt spid="19"/>
                                        </p:tgtEl>
                                        <p:attrNameLst>
                                          <p:attrName>ppt_w</p:attrName>
                                        </p:attrNameLst>
                                      </p:cBhvr>
                                      <p:tavLst>
                                        <p:tav tm="0">
                                          <p:val>
                                            <p:fltVal val="0"/>
                                          </p:val>
                                        </p:tav>
                                        <p:tav tm="100000">
                                          <p:val>
                                            <p:strVal val="#ppt_w"/>
                                          </p:val>
                                        </p:tav>
                                      </p:tavLst>
                                    </p:anim>
                                    <p:anim calcmode="lin" valueType="num">
                                      <p:cBhvr>
                                        <p:cTn id="28" dur="100" fill="hold"/>
                                        <p:tgtEl>
                                          <p:spTgt spid="19"/>
                                        </p:tgtEl>
                                        <p:attrNameLst>
                                          <p:attrName>ppt_h</p:attrName>
                                        </p:attrNameLst>
                                      </p:cBhvr>
                                      <p:tavLst>
                                        <p:tav tm="0">
                                          <p:val>
                                            <p:fltVal val="0"/>
                                          </p:val>
                                        </p:tav>
                                        <p:tav tm="100000">
                                          <p:val>
                                            <p:strVal val="#ppt_h"/>
                                          </p:val>
                                        </p:tav>
                                      </p:tavLst>
                                    </p:anim>
                                    <p:animEffect transition="in" filter="fade">
                                      <p:cBhvr>
                                        <p:cTn id="29"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5508707" y="1301262"/>
            <a:ext cx="2852778" cy="762000"/>
          </a:xfrm>
        </p:spPr>
        <p:txBody>
          <a:bodyPr/>
          <a:lstStyle/>
          <a:p>
            <a:pPr eaLnBrk="1" hangingPunct="1"/>
            <a:r>
              <a:rPr lang="zh-CN" altLang="en-US" sz="2800" b="1" dirty="0">
                <a:solidFill>
                  <a:srgbClr val="000000"/>
                </a:solidFill>
              </a:rPr>
              <a:t>其计算公式为：</a:t>
            </a:r>
            <a:r>
              <a:rPr lang="zh-CN" altLang="en-US" dirty="0"/>
              <a:t> </a:t>
            </a:r>
            <a:endParaRPr lang="zh-CN" altLang="en-US" dirty="0"/>
          </a:p>
        </p:txBody>
      </p:sp>
      <p:sp>
        <p:nvSpPr>
          <p:cNvPr id="8199" name="Rectangle 3"/>
          <p:cNvSpPr>
            <a:spLocks noChangeArrowheads="1"/>
          </p:cNvSpPr>
          <p:nvPr/>
        </p:nvSpPr>
        <p:spPr bwMode="auto">
          <a:xfrm>
            <a:off x="0" y="30538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aphicFrame>
        <p:nvGraphicFramePr>
          <p:cNvPr id="179204" name="Object 4"/>
          <p:cNvGraphicFramePr>
            <a:graphicFrameLocks noChangeAspect="1"/>
          </p:cNvGraphicFramePr>
          <p:nvPr/>
        </p:nvGraphicFramePr>
        <p:xfrm>
          <a:off x="5777157" y="2371332"/>
          <a:ext cx="5556127" cy="682502"/>
        </p:xfrm>
        <a:graphic>
          <a:graphicData uri="http://schemas.openxmlformats.org/presentationml/2006/ole">
            <mc:AlternateContent xmlns:mc="http://schemas.openxmlformats.org/markup-compatibility/2006">
              <mc:Choice xmlns:v="urn:schemas-microsoft-com:vml" Requires="v">
                <p:oleObj spid="_x0000_s21542" name="公式" r:id="rId1" imgW="81686400" imgH="10058400" progId="Equation.3">
                  <p:embed/>
                </p:oleObj>
              </mc:Choice>
              <mc:Fallback>
                <p:oleObj name="公式" r:id="rId1" imgW="81686400" imgH="10058400" progId="Equation.3">
                  <p:embed/>
                  <p:pic>
                    <p:nvPicPr>
                      <p:cNvPr id="0" name="图片 21541"/>
                      <p:cNvPicPr>
                        <a:picLocks noChangeAspect="1" noChangeArrowheads="1"/>
                      </p:cNvPicPr>
                      <p:nvPr/>
                    </p:nvPicPr>
                    <p:blipFill>
                      <a:blip r:embed="rId2"/>
                      <a:srcRect/>
                      <a:stretch>
                        <a:fillRect/>
                      </a:stretch>
                    </p:blipFill>
                    <p:spPr bwMode="auto">
                      <a:xfrm>
                        <a:off x="5777157" y="2371332"/>
                        <a:ext cx="5556127" cy="682502"/>
                      </a:xfrm>
                      <a:prstGeom prst="rect">
                        <a:avLst/>
                      </a:prstGeom>
                      <a:noFill/>
                      <a:ln>
                        <a:noFill/>
                      </a:ln>
                    </p:spPr>
                  </p:pic>
                </p:oleObj>
              </mc:Fallback>
            </mc:AlternateContent>
          </a:graphicData>
        </a:graphic>
      </p:graphicFrame>
      <p:sp>
        <p:nvSpPr>
          <p:cNvPr id="8200" name="Rectangle 5"/>
          <p:cNvSpPr>
            <a:spLocks noChangeArrowheads="1"/>
          </p:cNvSpPr>
          <p:nvPr/>
        </p:nvSpPr>
        <p:spPr bwMode="auto">
          <a:xfrm>
            <a:off x="0" y="30585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aphicFrame>
        <p:nvGraphicFramePr>
          <p:cNvPr id="179206" name="Object 6"/>
          <p:cNvGraphicFramePr>
            <a:graphicFrameLocks noChangeAspect="1"/>
          </p:cNvGraphicFramePr>
          <p:nvPr/>
        </p:nvGraphicFramePr>
        <p:xfrm>
          <a:off x="5841024" y="3546203"/>
          <a:ext cx="5756029" cy="724979"/>
        </p:xfrm>
        <a:graphic>
          <a:graphicData uri="http://schemas.openxmlformats.org/presentationml/2006/ole">
            <mc:AlternateContent xmlns:mc="http://schemas.openxmlformats.org/markup-compatibility/2006">
              <mc:Choice xmlns:v="urn:schemas-microsoft-com:vml" Requires="v">
                <p:oleObj spid="_x0000_s21543" name="公式" r:id="rId3" imgW="3327400" imgH="419100" progId="Equation.3">
                  <p:embed/>
                </p:oleObj>
              </mc:Choice>
              <mc:Fallback>
                <p:oleObj name="公式" r:id="rId3" imgW="3327400" imgH="419100" progId="Equation.3">
                  <p:embed/>
                  <p:pic>
                    <p:nvPicPr>
                      <p:cNvPr id="0" name="图片 215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1024" y="3546203"/>
                        <a:ext cx="5756029" cy="724979"/>
                      </a:xfrm>
                      <a:prstGeom prst="rect">
                        <a:avLst/>
                      </a:prstGeom>
                      <a:noFill/>
                      <a:ln>
                        <a:noFill/>
                      </a:ln>
                    </p:spPr>
                  </p:pic>
                </p:oleObj>
              </mc:Fallback>
            </mc:AlternateContent>
          </a:graphicData>
        </a:graphic>
      </p:graphicFrame>
      <p:sp>
        <p:nvSpPr>
          <p:cNvPr id="8201" name="Rectangle 7"/>
          <p:cNvSpPr>
            <a:spLocks noChangeArrowheads="1"/>
          </p:cNvSpPr>
          <p:nvPr/>
        </p:nvSpPr>
        <p:spPr bwMode="auto">
          <a:xfrm>
            <a:off x="0" y="30538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aphicFrame>
        <p:nvGraphicFramePr>
          <p:cNvPr id="179208" name="Object 8"/>
          <p:cNvGraphicFramePr>
            <a:graphicFrameLocks noChangeAspect="1"/>
          </p:cNvGraphicFramePr>
          <p:nvPr/>
        </p:nvGraphicFramePr>
        <p:xfrm>
          <a:off x="6603023" y="4712611"/>
          <a:ext cx="4633546" cy="455558"/>
        </p:xfrm>
        <a:graphic>
          <a:graphicData uri="http://schemas.openxmlformats.org/presentationml/2006/ole">
            <mc:AlternateContent xmlns:mc="http://schemas.openxmlformats.org/markup-compatibility/2006">
              <mc:Choice xmlns:v="urn:schemas-microsoft-com:vml" Requires="v">
                <p:oleObj spid="_x0000_s21544" name="公式" r:id="rId5" imgW="3098800" imgH="406400" progId="Equation.3">
                  <p:embed/>
                </p:oleObj>
              </mc:Choice>
              <mc:Fallback>
                <p:oleObj name="公式" r:id="rId5" imgW="3098800" imgH="406400" progId="Equation.3">
                  <p:embed/>
                  <p:pic>
                    <p:nvPicPr>
                      <p:cNvPr id="0" name="图片 215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3023" y="4712611"/>
                        <a:ext cx="4633546" cy="455558"/>
                      </a:xfrm>
                      <a:prstGeom prst="rect">
                        <a:avLst/>
                      </a:prstGeom>
                      <a:noFill/>
                      <a:ln>
                        <a:noFill/>
                      </a:ln>
                    </p:spPr>
                  </p:pic>
                </p:oleObj>
              </mc:Fallback>
            </mc:AlternateContent>
          </a:graphicData>
        </a:graphic>
      </p:graphicFrame>
      <p:sp>
        <p:nvSpPr>
          <p:cNvPr id="8202" name="Rectangle 9"/>
          <p:cNvSpPr>
            <a:spLocks noChangeArrowheads="1"/>
          </p:cNvSpPr>
          <p:nvPr/>
        </p:nvSpPr>
        <p:spPr bwMode="auto">
          <a:xfrm>
            <a:off x="0" y="30585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aphicFrame>
        <p:nvGraphicFramePr>
          <p:cNvPr id="179210" name="Object 10"/>
          <p:cNvGraphicFramePr>
            <a:graphicFrameLocks noChangeAspect="1"/>
          </p:cNvGraphicFramePr>
          <p:nvPr/>
        </p:nvGraphicFramePr>
        <p:xfrm>
          <a:off x="6430109" y="5547947"/>
          <a:ext cx="4032738" cy="540076"/>
        </p:xfrm>
        <a:graphic>
          <a:graphicData uri="http://schemas.openxmlformats.org/presentationml/2006/ole">
            <mc:AlternateContent xmlns:mc="http://schemas.openxmlformats.org/markup-compatibility/2006">
              <mc:Choice xmlns:v="urn:schemas-microsoft-com:vml" Requires="v">
                <p:oleObj spid="_x0000_s21545" name="公式" r:id="rId7" imgW="2057400" imgH="406400" progId="Equation.3">
                  <p:embed/>
                </p:oleObj>
              </mc:Choice>
              <mc:Fallback>
                <p:oleObj name="公式" r:id="rId7" imgW="2057400" imgH="406400" progId="Equation.3">
                  <p:embed/>
                  <p:pic>
                    <p:nvPicPr>
                      <p:cNvPr id="0" name="图片 215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0109" y="5547947"/>
                        <a:ext cx="4032738" cy="540076"/>
                      </a:xfrm>
                      <a:prstGeom prst="rect">
                        <a:avLst/>
                      </a:prstGeom>
                      <a:noFill/>
                      <a:ln>
                        <a:noFill/>
                      </a:ln>
                    </p:spPr>
                  </p:pic>
                </p:oleObj>
              </mc:Fallback>
            </mc:AlternateContent>
          </a:graphicData>
        </a:graphic>
      </p:graphicFrame>
      <p:sp>
        <p:nvSpPr>
          <p:cNvPr id="179211" name="Text Box 11"/>
          <p:cNvSpPr txBox="1">
            <a:spLocks noChangeArrowheads="1"/>
          </p:cNvSpPr>
          <p:nvPr/>
        </p:nvSpPr>
        <p:spPr bwMode="auto">
          <a:xfrm>
            <a:off x="5538178" y="4759573"/>
            <a:ext cx="81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dirty="0"/>
              <a:t>其中：</a:t>
            </a:r>
            <a:endParaRPr lang="zh-CN" altLang="en-US" sz="2000" b="1" dirty="0"/>
          </a:p>
        </p:txBody>
      </p:sp>
      <p:sp>
        <p:nvSpPr>
          <p:cNvPr id="12" name="Rectangle 3"/>
          <p:cNvSpPr txBox="1">
            <a:spLocks noChangeArrowheads="1"/>
          </p:cNvSpPr>
          <p:nvPr/>
        </p:nvSpPr>
        <p:spPr>
          <a:xfrm>
            <a:off x="294284" y="1053000"/>
            <a:ext cx="5016270" cy="5425892"/>
          </a:xfrm>
          <a:prstGeom prst="rect">
            <a:avLst/>
          </a:prstGeom>
          <a:noFill/>
          <a:ln w="9525">
            <a:solidFill>
              <a:schemeClr val="accent1"/>
            </a:solid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zh-CN" altLang="en-US" b="1" dirty="0">
                <a:solidFill>
                  <a:srgbClr val="FF0000"/>
                </a:solidFill>
              </a:rPr>
              <a:t>存货周转率有两种计算方式：</a:t>
            </a:r>
            <a:r>
              <a:rPr lang="zh-CN" altLang="en-US" b="1" dirty="0">
                <a:solidFill>
                  <a:srgbClr val="000000"/>
                </a:solidFill>
              </a:rPr>
              <a:t>  </a:t>
            </a:r>
            <a:endParaRPr lang="en-US" altLang="zh-CN" b="1" dirty="0">
              <a:solidFill>
                <a:srgbClr val="000000"/>
              </a:solidFill>
            </a:endParaRPr>
          </a:p>
          <a:p>
            <a:pPr eaLnBrk="1" hangingPunct="1">
              <a:lnSpc>
                <a:spcPct val="200000"/>
              </a:lnSpc>
            </a:pPr>
            <a:r>
              <a:rPr lang="zh-CN" altLang="en-US" b="1" dirty="0">
                <a:solidFill>
                  <a:srgbClr val="000000"/>
                </a:solidFill>
              </a:rPr>
              <a:t> </a:t>
            </a:r>
            <a:r>
              <a:rPr lang="zh-CN" altLang="en-US" sz="2400" b="1" dirty="0">
                <a:solidFill>
                  <a:srgbClr val="000000"/>
                </a:solidFill>
              </a:rPr>
              <a:t>一种以</a:t>
            </a:r>
            <a:r>
              <a:rPr lang="zh-CN" altLang="en-US" sz="2400" b="1" u="sng" dirty="0">
                <a:solidFill>
                  <a:srgbClr val="000000"/>
                </a:solidFill>
              </a:rPr>
              <a:t>成本为基础</a:t>
            </a:r>
            <a:r>
              <a:rPr lang="zh-CN" altLang="en-US" sz="2400" b="1" dirty="0">
                <a:solidFill>
                  <a:srgbClr val="000000"/>
                </a:solidFill>
              </a:rPr>
              <a:t>的存货周转率，主要运用于流动性分析；</a:t>
            </a:r>
            <a:r>
              <a:rPr lang="zh-CN" altLang="en-US" b="1" dirty="0">
                <a:solidFill>
                  <a:srgbClr val="000000"/>
                </a:solidFill>
              </a:rPr>
              <a:t>  </a:t>
            </a:r>
            <a:endParaRPr lang="en-US" altLang="zh-CN" b="1" dirty="0">
              <a:solidFill>
                <a:srgbClr val="000000"/>
              </a:solidFill>
            </a:endParaRPr>
          </a:p>
          <a:p>
            <a:pPr eaLnBrk="1" hangingPunct="1">
              <a:lnSpc>
                <a:spcPct val="200000"/>
              </a:lnSpc>
            </a:pPr>
            <a:r>
              <a:rPr lang="zh-CN" altLang="en-US" sz="2400" b="1" dirty="0">
                <a:solidFill>
                  <a:srgbClr val="000000"/>
                </a:solidFill>
              </a:rPr>
              <a:t>另一种是以</a:t>
            </a:r>
            <a:r>
              <a:rPr lang="zh-CN" altLang="en-US" sz="2400" b="1" u="sng" dirty="0">
                <a:solidFill>
                  <a:srgbClr val="000000"/>
                </a:solidFill>
              </a:rPr>
              <a:t>收入为基础</a:t>
            </a:r>
            <a:r>
              <a:rPr lang="zh-CN" altLang="en-US" sz="2400" b="1" dirty="0">
                <a:solidFill>
                  <a:srgbClr val="000000"/>
                </a:solidFill>
              </a:rPr>
              <a:t>的存货周转率，主要运用于获利能力分析。</a:t>
            </a:r>
            <a:r>
              <a:rPr lang="zh-CN" altLang="en-US" sz="2400" dirty="0">
                <a:solidFill>
                  <a:srgbClr val="000000"/>
                </a:solidFill>
              </a:rPr>
              <a:t> </a:t>
            </a:r>
            <a:endParaRPr lang="zh-CN" alt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barn(inHorizontal)">
                                      <p:cBhvr>
                                        <p:cTn id="7" dur="500"/>
                                        <p:tgtEl>
                                          <p:spTgt spid="17920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79204"/>
                                        </p:tgtEl>
                                        <p:attrNameLst>
                                          <p:attrName>style.visibility</p:attrName>
                                        </p:attrNameLst>
                                      </p:cBhvr>
                                      <p:to>
                                        <p:strVal val="visible"/>
                                      </p:to>
                                    </p:set>
                                    <p:anim calcmode="lin" valueType="num">
                                      <p:cBhvr>
                                        <p:cTn id="12" dur="1000" fill="hold"/>
                                        <p:tgtEl>
                                          <p:spTgt spid="179204"/>
                                        </p:tgtEl>
                                        <p:attrNameLst>
                                          <p:attrName>ppt_x</p:attrName>
                                        </p:attrNameLst>
                                      </p:cBhvr>
                                      <p:tavLst>
                                        <p:tav tm="0">
                                          <p:val>
                                            <p:strVal val="#ppt_x-.2"/>
                                          </p:val>
                                        </p:tav>
                                        <p:tav tm="100000">
                                          <p:val>
                                            <p:strVal val="#ppt_x"/>
                                          </p:val>
                                        </p:tav>
                                      </p:tavLst>
                                    </p:anim>
                                    <p:anim calcmode="lin" valueType="num">
                                      <p:cBhvr>
                                        <p:cTn id="13" dur="1000" fill="hold"/>
                                        <p:tgtEl>
                                          <p:spTgt spid="17920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920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179206"/>
                                        </p:tgtEl>
                                        <p:attrNameLst>
                                          <p:attrName>style.visibility</p:attrName>
                                        </p:attrNameLst>
                                      </p:cBhvr>
                                      <p:to>
                                        <p:strVal val="visible"/>
                                      </p:to>
                                    </p:set>
                                    <p:anim calcmode="lin" valueType="num">
                                      <p:cBhvr>
                                        <p:cTn id="19" dur="1000" fill="hold"/>
                                        <p:tgtEl>
                                          <p:spTgt spid="179206"/>
                                        </p:tgtEl>
                                        <p:attrNameLst>
                                          <p:attrName>ppt_x</p:attrName>
                                        </p:attrNameLst>
                                      </p:cBhvr>
                                      <p:tavLst>
                                        <p:tav tm="0">
                                          <p:val>
                                            <p:strVal val="#ppt_x-.2"/>
                                          </p:val>
                                        </p:tav>
                                        <p:tav tm="100000">
                                          <p:val>
                                            <p:strVal val="#ppt_x"/>
                                          </p:val>
                                        </p:tav>
                                      </p:tavLst>
                                    </p:anim>
                                    <p:anim calcmode="lin" valueType="num">
                                      <p:cBhvr>
                                        <p:cTn id="20" dur="1000" fill="hold"/>
                                        <p:tgtEl>
                                          <p:spTgt spid="17920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920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92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179208"/>
                                        </p:tgtEl>
                                        <p:attrNameLst>
                                          <p:attrName>style.visibility</p:attrName>
                                        </p:attrNameLst>
                                      </p:cBhvr>
                                      <p:to>
                                        <p:strVal val="visible"/>
                                      </p:to>
                                    </p:set>
                                    <p:anim calcmode="lin" valueType="num">
                                      <p:cBhvr>
                                        <p:cTn id="30" dur="1000" fill="hold"/>
                                        <p:tgtEl>
                                          <p:spTgt spid="179208"/>
                                        </p:tgtEl>
                                        <p:attrNameLst>
                                          <p:attrName>ppt_x</p:attrName>
                                        </p:attrNameLst>
                                      </p:cBhvr>
                                      <p:tavLst>
                                        <p:tav tm="0">
                                          <p:val>
                                            <p:strVal val="#ppt_x-.2"/>
                                          </p:val>
                                        </p:tav>
                                        <p:tav tm="100000">
                                          <p:val>
                                            <p:strVal val="#ppt_x"/>
                                          </p:val>
                                        </p:tav>
                                      </p:tavLst>
                                    </p:anim>
                                    <p:anim calcmode="lin" valueType="num">
                                      <p:cBhvr>
                                        <p:cTn id="31" dur="1000" fill="hold"/>
                                        <p:tgtEl>
                                          <p:spTgt spid="17920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79208"/>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179210"/>
                                        </p:tgtEl>
                                        <p:attrNameLst>
                                          <p:attrName>style.visibility</p:attrName>
                                        </p:attrNameLst>
                                      </p:cBhvr>
                                      <p:to>
                                        <p:strVal val="visible"/>
                                      </p:to>
                                    </p:set>
                                    <p:anim calcmode="lin" valueType="num">
                                      <p:cBhvr>
                                        <p:cTn id="37" dur="1000" fill="hold"/>
                                        <p:tgtEl>
                                          <p:spTgt spid="179210"/>
                                        </p:tgtEl>
                                        <p:attrNameLst>
                                          <p:attrName>ppt_x</p:attrName>
                                        </p:attrNameLst>
                                      </p:cBhvr>
                                      <p:tavLst>
                                        <p:tav tm="0">
                                          <p:val>
                                            <p:strVal val="#ppt_x-.2"/>
                                          </p:val>
                                        </p:tav>
                                        <p:tav tm="100000">
                                          <p:val>
                                            <p:strVal val="#ppt_x"/>
                                          </p:val>
                                        </p:tav>
                                      </p:tavLst>
                                    </p:anim>
                                    <p:anim calcmode="lin" valueType="num">
                                      <p:cBhvr>
                                        <p:cTn id="38" dur="1000" fill="hold"/>
                                        <p:tgtEl>
                                          <p:spTgt spid="17921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79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817847" y="1453905"/>
            <a:ext cx="10363200" cy="4114800"/>
          </a:xfrm>
        </p:spPr>
        <p:txBody>
          <a:bodyPr/>
          <a:lstStyle/>
          <a:p>
            <a:pPr eaLnBrk="1" hangingPunct="1">
              <a:lnSpc>
                <a:spcPct val="120000"/>
              </a:lnSpc>
              <a:buFont typeface="Wingdings" panose="05000000000000000000" pitchFamily="2" charset="2"/>
              <a:buNone/>
              <a:defRPr/>
            </a:pPr>
            <a:r>
              <a:rPr lang="zh-CN" altLang="en-US" sz="2800" b="1" i="1" u="sng" dirty="0">
                <a:solidFill>
                  <a:srgbClr val="000000"/>
                </a:solidFill>
                <a:effectLst>
                  <a:outerShdw blurRad="38100" dist="38100" dir="2700000" algn="tl">
                    <a:srgbClr val="C0C0C0"/>
                  </a:outerShdw>
                </a:effectLst>
                <a:latin typeface="宋体" panose="02010600030101010101" pitchFamily="2" charset="-122"/>
              </a:rPr>
              <a:t>营业周期 </a:t>
            </a:r>
            <a:r>
              <a:rPr lang="zh-CN" altLang="en-US" sz="2800" b="1" dirty="0">
                <a:solidFill>
                  <a:srgbClr val="000000"/>
                </a:solidFill>
                <a:latin typeface="宋体" panose="02010600030101010101" pitchFamily="2" charset="-122"/>
              </a:rPr>
              <a:t>是指从取得存货开始到销售存货并收回现金为止的这一段时间。</a:t>
            </a:r>
            <a:endParaRPr lang="zh-CN" altLang="en-US" sz="2800" b="1" dirty="0">
              <a:solidFill>
                <a:srgbClr val="000000"/>
              </a:solidFill>
              <a:latin typeface="宋体" panose="02010600030101010101" pitchFamily="2" charset="-122"/>
            </a:endParaRPr>
          </a:p>
          <a:p>
            <a:pPr eaLnBrk="1" hangingPunct="1">
              <a:lnSpc>
                <a:spcPct val="120000"/>
              </a:lnSpc>
              <a:buFont typeface="Wingdings" panose="05000000000000000000" pitchFamily="2" charset="2"/>
              <a:buNone/>
              <a:defRPr/>
            </a:pPr>
            <a:r>
              <a:rPr lang="zh-CN" altLang="en-US" sz="2800" b="1" dirty="0">
                <a:solidFill>
                  <a:srgbClr val="000000"/>
                </a:solidFill>
                <a:latin typeface="宋体" panose="02010600030101010101" pitchFamily="2" charset="-122"/>
              </a:rPr>
              <a:t>    计算公式为：</a:t>
            </a:r>
            <a:endParaRPr lang="zh-CN" altLang="en-US" sz="2800" b="1" dirty="0">
              <a:solidFill>
                <a:srgbClr val="000000"/>
              </a:solidFill>
              <a:latin typeface="宋体" panose="02010600030101010101" pitchFamily="2" charset="-122"/>
            </a:endParaRPr>
          </a:p>
          <a:p>
            <a:pPr eaLnBrk="1" hangingPunct="1">
              <a:lnSpc>
                <a:spcPct val="120000"/>
              </a:lnSpc>
              <a:buFont typeface="Wingdings" panose="05000000000000000000" pitchFamily="2" charset="2"/>
              <a:buNone/>
              <a:defRPr/>
            </a:pPr>
            <a:r>
              <a:rPr lang="zh-CN" altLang="en-US" sz="2800" b="1" dirty="0">
                <a:solidFill>
                  <a:srgbClr val="000000"/>
                </a:solidFill>
                <a:latin typeface="宋体" panose="02010600030101010101" pitchFamily="2" charset="-122"/>
              </a:rPr>
              <a:t>    </a:t>
            </a:r>
            <a:r>
              <a:rPr lang="zh-CN" altLang="en-US" sz="2800" b="1" dirty="0">
                <a:solidFill>
                  <a:srgbClr val="000000"/>
                </a:solidFill>
                <a:latin typeface="楷体_GB2312" pitchFamily="49" charset="-122"/>
                <a:ea typeface="楷体_GB2312" pitchFamily="49" charset="-122"/>
              </a:rPr>
              <a:t>营业周期</a:t>
            </a:r>
            <a:r>
              <a:rPr lang="en-US" altLang="zh-CN" sz="2800" b="1" dirty="0">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存货周转天数</a:t>
            </a:r>
            <a:r>
              <a:rPr lang="en-US" altLang="zh-CN" sz="2800" b="1" dirty="0">
                <a:solidFill>
                  <a:srgbClr val="000000"/>
                </a:solidFill>
                <a:latin typeface="楷体_GB2312" pitchFamily="49" charset="-122"/>
                <a:ea typeface="楷体_GB2312" pitchFamily="49" charset="-122"/>
              </a:rPr>
              <a:t>+</a:t>
            </a:r>
            <a:r>
              <a:rPr lang="zh-CN" altLang="en-US" sz="2800" b="1" dirty="0">
                <a:solidFill>
                  <a:srgbClr val="000000"/>
                </a:solidFill>
                <a:latin typeface="楷体_GB2312" pitchFamily="49" charset="-122"/>
                <a:ea typeface="楷体_GB2312" pitchFamily="49" charset="-122"/>
              </a:rPr>
              <a:t>应收账款周转天数</a:t>
            </a:r>
            <a:endParaRPr lang="zh-CN" altLang="en-US" sz="2800" b="1" dirty="0">
              <a:solidFill>
                <a:srgbClr val="000000"/>
              </a:solidFill>
              <a:latin typeface="楷体_GB2312" pitchFamily="49" charset="-122"/>
              <a:ea typeface="楷体_GB2312" pitchFamily="49" charset="-122"/>
            </a:endParaRPr>
          </a:p>
          <a:p>
            <a:pPr eaLnBrk="1" hangingPunct="1">
              <a:lnSpc>
                <a:spcPct val="120000"/>
              </a:lnSpc>
              <a:buFont typeface="Wingdings" panose="05000000000000000000" pitchFamily="2" charset="2"/>
              <a:buNone/>
              <a:defRPr/>
            </a:pPr>
            <a:r>
              <a:rPr lang="zh-CN" altLang="en-US" sz="2800" b="1" dirty="0">
                <a:solidFill>
                  <a:srgbClr val="000000"/>
                </a:solidFill>
                <a:latin typeface="宋体" panose="02010600030101010101" pitchFamily="2" charset="-122"/>
              </a:rPr>
              <a:t>    一般情况下，营业周期短，说明资金周转速度快；营业周期长，说明资金周转速度慢。</a:t>
            </a:r>
            <a:r>
              <a:rPr lang="zh-CN" altLang="en-US" sz="3600" dirty="0">
                <a:solidFill>
                  <a:srgbClr val="000000"/>
                </a:solidFill>
              </a:rPr>
              <a:t> </a:t>
            </a:r>
            <a:endParaRPr lang="zh-CN" altLang="en-US" sz="3600" dirty="0">
              <a:solidFill>
                <a:srgbClr val="000000"/>
              </a:solidFill>
            </a:endParaRPr>
          </a:p>
          <a:p>
            <a:pPr eaLnBrk="1" hangingPunct="1">
              <a:defRPr/>
            </a:pPr>
            <a:endParaRPr lang="en-US" altLang="zh-CN"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12800" y="990600"/>
            <a:ext cx="10972800" cy="1143000"/>
          </a:xfrm>
        </p:spPr>
        <p:txBody>
          <a:bodyPr/>
          <a:lstStyle/>
          <a:p>
            <a:pPr eaLnBrk="1" hangingPunct="1"/>
            <a:r>
              <a:rPr lang="zh-CN" altLang="en-US" sz="3600" b="1">
                <a:solidFill>
                  <a:srgbClr val="FF0000"/>
                </a:solidFill>
              </a:rPr>
              <a:t>营业周期</a:t>
            </a:r>
            <a:endParaRPr lang="zh-CN" altLang="en-US" sz="3600" b="1">
              <a:solidFill>
                <a:srgbClr val="FF0000"/>
              </a:solidFill>
            </a:endParaRPr>
          </a:p>
        </p:txBody>
      </p:sp>
      <p:pic>
        <p:nvPicPr>
          <p:cNvPr id="59395" name="Picture 3"/>
          <p:cNvPicPr>
            <a:picLocks noGrp="1" noChangeAspect="1" noChangeArrowheads="1"/>
          </p:cNvPicPr>
          <p:nvPr>
            <p:ph type="body" idx="1"/>
          </p:nvPr>
        </p:nvPicPr>
        <p:blipFill>
          <a:blip r:embed="rId1" cstate="print">
            <a:extLst>
              <a:ext uri="{28A0092B-C50C-407E-A947-70E740481C1C}">
                <a14:useLocalDpi xmlns:a14="http://schemas.microsoft.com/office/drawing/2010/main" val="0"/>
              </a:ext>
            </a:extLst>
          </a:blip>
          <a:srcRect/>
          <a:stretch>
            <a:fillRect/>
          </a:stretch>
        </p:blipFill>
        <p:spPr>
          <a:xfrm>
            <a:off x="2036233" y="2241551"/>
            <a:ext cx="9611784" cy="1558925"/>
          </a:xfrm>
          <a:solidFill>
            <a:srgbClr val="FFFFFF"/>
          </a:solidFill>
        </p:spPr>
      </p:pic>
      <p:sp>
        <p:nvSpPr>
          <p:cNvPr id="59396" name="Text Box 4"/>
          <p:cNvSpPr txBox="1">
            <a:spLocks noChangeArrowheads="1"/>
          </p:cNvSpPr>
          <p:nvPr/>
        </p:nvSpPr>
        <p:spPr bwMode="auto">
          <a:xfrm>
            <a:off x="1295401" y="4508501"/>
            <a:ext cx="100816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b="1">
                <a:solidFill>
                  <a:srgbClr val="000000"/>
                </a:solidFill>
                <a:latin typeface="Times New Roman" panose="02020603050405020304" pitchFamily="18" charset="0"/>
              </a:rPr>
              <a:t>营业周期越短，说明资金周转速度越快，资产的流动性越强，资产的风险越低，流动资产的占用相对越少。</a:t>
            </a:r>
            <a:endParaRPr kumimoji="1" lang="zh-CN" altLang="en-US" sz="2400" b="1">
              <a:solidFill>
                <a:srgbClr val="000000"/>
              </a:solidFill>
              <a:latin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6"/>
          <p:cNvSpPr>
            <a:spLocks noChangeArrowheads="1"/>
          </p:cNvSpPr>
          <p:nvPr/>
        </p:nvSpPr>
        <p:spPr bwMode="auto">
          <a:xfrm>
            <a:off x="1582616" y="3292353"/>
            <a:ext cx="8027377"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p>
            <a:pPr eaLnBrk="0" hangingPunct="0">
              <a:lnSpc>
                <a:spcPct val="110000"/>
              </a:lnSpc>
              <a:spcBef>
                <a:spcPct val="20000"/>
              </a:spcBef>
              <a:buClr>
                <a:srgbClr val="77F06E"/>
              </a:buClr>
              <a:buSzPct val="90000"/>
            </a:pPr>
            <a:r>
              <a:rPr lang="zh-CN" altLang="en-US" sz="2800" b="1" dirty="0">
                <a:solidFill>
                  <a:srgbClr val="FF0000"/>
                </a:solidFill>
              </a:rPr>
              <a:t>思考：</a:t>
            </a:r>
            <a:r>
              <a:rPr lang="zh-CN" altLang="en-US" sz="2800" b="1" dirty="0"/>
              <a:t>分母是否按固定资产</a:t>
            </a:r>
            <a:r>
              <a:rPr lang="zh-CN" altLang="en-US" sz="2800" b="1" dirty="0">
                <a:solidFill>
                  <a:srgbClr val="FF3300"/>
                </a:solidFill>
              </a:rPr>
              <a:t>净</a:t>
            </a:r>
            <a:r>
              <a:rPr lang="zh-CN" altLang="en-US" sz="2800" b="1" dirty="0"/>
              <a:t>值计量</a:t>
            </a:r>
            <a:r>
              <a:rPr lang="en-US" altLang="zh-CN" sz="2800" b="1" dirty="0"/>
              <a:t>.</a:t>
            </a:r>
            <a:r>
              <a:rPr lang="zh-CN" altLang="en-US" sz="2800" dirty="0">
                <a:effectLst>
                  <a:outerShdw blurRad="38100" dist="38100" dir="2700000" algn="tl">
                    <a:srgbClr val="C0C0C0"/>
                  </a:outerShdw>
                </a:effectLst>
              </a:rPr>
              <a:t> </a:t>
            </a:r>
            <a:endParaRPr lang="zh-CN" altLang="en-US" sz="2800" dirty="0">
              <a:effectLst>
                <a:outerShdw blurRad="38100" dist="38100" dir="2700000" algn="tl">
                  <a:srgbClr val="C0C0C0"/>
                </a:outerShdw>
              </a:effectLst>
            </a:endParaRPr>
          </a:p>
        </p:txBody>
      </p:sp>
      <p:sp>
        <p:nvSpPr>
          <p:cNvPr id="9225" name="Rectangle 9"/>
          <p:cNvSpPr>
            <a:spLocks noChangeArrowheads="1"/>
          </p:cNvSpPr>
          <p:nvPr/>
        </p:nvSpPr>
        <p:spPr bwMode="auto">
          <a:xfrm>
            <a:off x="0" y="3087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224" name="对象 28"/>
          <p:cNvGraphicFramePr>
            <a:graphicFrameLocks noChangeAspect="1"/>
          </p:cNvGraphicFramePr>
          <p:nvPr/>
        </p:nvGraphicFramePr>
        <p:xfrm>
          <a:off x="2152162" y="2110154"/>
          <a:ext cx="6908800" cy="909638"/>
        </p:xfrm>
        <a:graphic>
          <a:graphicData uri="http://schemas.openxmlformats.org/presentationml/2006/ole">
            <mc:AlternateContent xmlns:mc="http://schemas.openxmlformats.org/markup-compatibility/2006">
              <mc:Choice xmlns:v="urn:schemas-microsoft-com:vml" Requires="v">
                <p:oleObj spid="_x0000_s22539" name="" r:id="rId1" imgW="1789430" imgH="317500" progId="Equation.DSMT4">
                  <p:embed/>
                </p:oleObj>
              </mc:Choice>
              <mc:Fallback>
                <p:oleObj name="" r:id="rId1" imgW="1789430" imgH="317500" progId="Equation.DSMT4">
                  <p:embed/>
                  <p:pic>
                    <p:nvPicPr>
                      <p:cNvPr id="0" name="图片 225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162" y="2110154"/>
                        <a:ext cx="6908800"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1"/>
          <p:cNvSpPr/>
          <p:nvPr/>
        </p:nvSpPr>
        <p:spPr>
          <a:xfrm>
            <a:off x="665528" y="1255737"/>
            <a:ext cx="3901440" cy="737235"/>
          </a:xfrm>
          <a:prstGeom prst="rect">
            <a:avLst/>
          </a:prstGeom>
          <a:noFill/>
          <a:ln w="9525">
            <a:noFill/>
          </a:ln>
        </p:spPr>
        <p:txBody>
          <a:bodyPr wrap="square">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4. </a:t>
            </a:r>
            <a:r>
              <a:rPr lang="zh-CN" altLang="en-US" sz="2800" dirty="0" smtClean="0">
                <a:latin typeface="微软雅黑" panose="020B0503020204020204" pitchFamily="34" charset="-122"/>
                <a:ea typeface="微软雅黑" panose="020B0503020204020204" pitchFamily="34" charset="-122"/>
              </a:rPr>
              <a:t>固定资产</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周转率</a:t>
            </a:r>
            <a:endParaRPr lang="zh-CN" altLang="zh-CN" sz="2800" dirty="0">
              <a:latin typeface="微软雅黑" panose="020B0503020204020204" pitchFamily="34" charset="-122"/>
              <a:ea typeface="微软雅黑" panose="020B0503020204020204" pitchFamily="34" charset="-122"/>
            </a:endParaRPr>
          </a:p>
        </p:txBody>
      </p:sp>
      <p:grpSp>
        <p:nvGrpSpPr>
          <p:cNvPr id="8" name="组合 6"/>
          <p:cNvGrpSpPr/>
          <p:nvPr/>
        </p:nvGrpSpPr>
        <p:grpSpPr>
          <a:xfrm>
            <a:off x="3406775" y="942975"/>
            <a:ext cx="5210175" cy="117475"/>
            <a:chOff x="5475255" y="1143000"/>
            <a:chExt cx="1486646" cy="101600"/>
          </a:xfrm>
        </p:grpSpPr>
        <p:cxnSp>
          <p:nvCxnSpPr>
            <p:cNvPr id="9"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矩形 7177"/>
          <p:cNvSpPr/>
          <p:nvPr/>
        </p:nvSpPr>
        <p:spPr>
          <a:xfrm>
            <a:off x="4058285" y="296863"/>
            <a:ext cx="3840480" cy="645160"/>
          </a:xfrm>
          <a:prstGeom prst="rect">
            <a:avLst/>
          </a:prstGeom>
          <a:noFill/>
          <a:ln w="9525">
            <a:noFill/>
          </a:ln>
        </p:spPr>
        <p:txBody>
          <a:bodyPr wrap="none">
            <a:spAutoFit/>
          </a:bodyPr>
          <a:lstStyle/>
          <a:p>
            <a:pPr algn="ctr"/>
            <a:r>
              <a:rPr lang="en-US" altLang="en-US" sz="3600" b="1" dirty="0">
                <a:latin typeface="微软雅黑" panose="020B0503020204020204" pitchFamily="34" charset="-122"/>
                <a:ea typeface="微软雅黑" panose="020B0503020204020204" pitchFamily="34" charset="-122"/>
              </a:rPr>
              <a:t>二、</a:t>
            </a:r>
            <a:r>
              <a:rPr lang="zh-CN" altLang="en-US" sz="3600" b="1" dirty="0">
                <a:latin typeface="微软雅黑" panose="020B0503020204020204" pitchFamily="34" charset="-122"/>
                <a:ea typeface="微软雅黑" panose="020B0503020204020204" pitchFamily="34" charset="-122"/>
                <a:sym typeface="+mn-ea"/>
              </a:rPr>
              <a:t>营运</a:t>
            </a:r>
            <a:r>
              <a:rPr lang="en-US" altLang="en-US" sz="3600" b="1" dirty="0">
                <a:latin typeface="微软雅黑" panose="020B0503020204020204" pitchFamily="34" charset="-122"/>
                <a:ea typeface="微软雅黑" panose="020B0503020204020204" pitchFamily="34" charset="-122"/>
              </a:rPr>
              <a:t>能力分析</a:t>
            </a:r>
            <a:endParaRPr lang="en-US" altLang="en-US" sz="3600" b="1" dirty="0">
              <a:latin typeface="微软雅黑" panose="020B0503020204020204" pitchFamily="34" charset="-122"/>
              <a:ea typeface="微软雅黑" panose="020B0503020204020204" pitchFamily="34" charset="-122"/>
            </a:endParaRPr>
          </a:p>
        </p:txBody>
      </p:sp>
      <p:sp>
        <p:nvSpPr>
          <p:cNvPr id="12" name="矩形 11"/>
          <p:cNvSpPr/>
          <p:nvPr/>
        </p:nvSpPr>
        <p:spPr>
          <a:xfrm>
            <a:off x="918210" y="4164672"/>
            <a:ext cx="9891395" cy="1476375"/>
          </a:xfrm>
          <a:prstGeom prst="rect">
            <a:avLst/>
          </a:prstGeom>
          <a:noFill/>
          <a:ln w="9525" cap="flat" cmpd="sng">
            <a:solidFill>
              <a:srgbClr val="0070C0"/>
            </a:solidFill>
            <a:prstDash val="solid"/>
            <a:miter/>
            <a:headEnd type="none" w="med" len="med"/>
            <a:tailEnd type="none" w="med" len="med"/>
          </a:ln>
        </p:spPr>
        <p:txBody>
          <a:bodyPr wrap="square">
            <a:spAutoFit/>
          </a:bodyPr>
          <a:lstStyle/>
          <a:p>
            <a:pPr marL="457200" indent="-457200">
              <a:lnSpc>
                <a:spcPct val="125000"/>
              </a:lnSpc>
              <a:buFont typeface="Wingdings" panose="05000000000000000000" pitchFamily="2" charset="2"/>
              <a:buChar char="u"/>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一般情况下，固定资产周转率越高，表明企业固定资产利用越充分，同时也能表明企业固定资产投资得当，固定资产结构合理，能够充分发挥效率。</a:t>
            </a:r>
            <a:endParaRPr lang="zh-CN"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500"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4058285" y="296863"/>
            <a:ext cx="3840480" cy="645160"/>
          </a:xfrm>
          <a:prstGeom prst="rect">
            <a:avLst/>
          </a:prstGeom>
          <a:noFill/>
          <a:ln w="9525">
            <a:noFill/>
          </a:ln>
        </p:spPr>
        <p:txBody>
          <a:bodyPr wrap="none">
            <a:spAutoFit/>
          </a:bodyPr>
          <a:lstStyle/>
          <a:p>
            <a:pPr algn="ctr"/>
            <a:r>
              <a:rPr lang="en-US" altLang="en-US" sz="3600" b="1" dirty="0">
                <a:latin typeface="微软雅黑" panose="020B0503020204020204" pitchFamily="34" charset="-122"/>
                <a:ea typeface="微软雅黑" panose="020B0503020204020204" pitchFamily="34" charset="-122"/>
              </a:rPr>
              <a:t>二、</a:t>
            </a:r>
            <a:r>
              <a:rPr lang="zh-CN" altLang="en-US" sz="3600" b="1" dirty="0">
                <a:latin typeface="微软雅黑" panose="020B0503020204020204" pitchFamily="34" charset="-122"/>
                <a:ea typeface="微软雅黑" panose="020B0503020204020204" pitchFamily="34" charset="-122"/>
                <a:sym typeface="+mn-ea"/>
              </a:rPr>
              <a:t>营运</a:t>
            </a:r>
            <a:r>
              <a:rPr lang="en-US" altLang="en-US" sz="3600" b="1" dirty="0">
                <a:latin typeface="微软雅黑" panose="020B0503020204020204" pitchFamily="34" charset="-122"/>
                <a:ea typeface="微软雅黑" panose="020B0503020204020204" pitchFamily="34" charset="-122"/>
              </a:rPr>
              <a:t>能力分析</a:t>
            </a:r>
            <a:endParaRPr lang="en-US" altLang="en-US" sz="36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41375" y="1343660"/>
            <a:ext cx="3901440" cy="737235"/>
          </a:xfrm>
          <a:prstGeom prst="rect">
            <a:avLst/>
          </a:prstGeom>
          <a:noFill/>
          <a:ln w="9525">
            <a:noFill/>
          </a:ln>
        </p:spPr>
        <p:txBody>
          <a:bodyPr wrap="square">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5. </a:t>
            </a:r>
            <a:r>
              <a:rPr lang="zh-CN" altLang="en-US" sz="2800" dirty="0" smtClean="0">
                <a:latin typeface="微软雅黑" panose="020B0503020204020204" pitchFamily="34" charset="-122"/>
                <a:ea typeface="微软雅黑" panose="020B0503020204020204" pitchFamily="34" charset="-122"/>
              </a:rPr>
              <a:t>总</a:t>
            </a:r>
            <a:r>
              <a:rPr lang="zh-CN" altLang="en-US" sz="2800" dirty="0">
                <a:latin typeface="微软雅黑" panose="020B0503020204020204" pitchFamily="34" charset="-122"/>
                <a:ea typeface="微软雅黑" panose="020B0503020204020204" pitchFamily="34" charset="-122"/>
              </a:rPr>
              <a:t>资产</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周转率</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1032510" y="4768215"/>
            <a:ext cx="9891395" cy="1476375"/>
          </a:xfrm>
          <a:prstGeom prst="rect">
            <a:avLst/>
          </a:prstGeom>
          <a:noFill/>
          <a:ln w="9525" cap="flat" cmpd="sng">
            <a:solidFill>
              <a:srgbClr val="0070C0"/>
            </a:solidFill>
            <a:prstDash val="solid"/>
            <a:miter/>
            <a:headEnd type="none" w="med" len="med"/>
            <a:tailEnd type="none" w="med" len="med"/>
          </a:ln>
        </p:spPr>
        <p:txBody>
          <a:bodyPr wrap="square">
            <a:spAutoFit/>
          </a:bodyPr>
          <a:lstStyle/>
          <a:p>
            <a:pPr marL="457200" indent="-457200">
              <a:lnSpc>
                <a:spcPct val="125000"/>
              </a:lnSpc>
              <a:buFont typeface="Wingdings" panose="05000000000000000000" pitchFamily="2" charset="2"/>
              <a:buChar char="u"/>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该指标反映资产总额的周转速度。周转越快，反映销售能力越强。企业可以通过薄利多销的办法，加速资产的周转，带来利润绝对额的增加。</a:t>
            </a:r>
            <a:endParaRPr lang="zh-CN"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val 52"/>
          <p:cNvSpPr/>
          <p:nvPr/>
        </p:nvSpPr>
        <p:spPr>
          <a:xfrm>
            <a:off x="1604963" y="2746375"/>
            <a:ext cx="200025" cy="20161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sp>
        <p:nvSpPr>
          <p:cNvPr id="18" name="Oval 61"/>
          <p:cNvSpPr/>
          <p:nvPr/>
        </p:nvSpPr>
        <p:spPr>
          <a:xfrm>
            <a:off x="1312863" y="2254250"/>
            <a:ext cx="492125" cy="49212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dirty="0">
              <a:ln>
                <a:noFill/>
              </a:ln>
              <a:solidFill>
                <a:srgbClr val="FFFF66"/>
              </a:solidFill>
              <a:effectLst/>
              <a:uLnTx/>
              <a:uFillTx/>
              <a:latin typeface="Calibri" panose="020F0502020204030204"/>
              <a:ea typeface="+mn-ea"/>
              <a:cs typeface="+mn-cs"/>
            </a:endParaRPr>
          </a:p>
        </p:txBody>
      </p:sp>
      <p:sp>
        <p:nvSpPr>
          <p:cNvPr id="19" name="Oval 64"/>
          <p:cNvSpPr/>
          <p:nvPr/>
        </p:nvSpPr>
        <p:spPr>
          <a:xfrm>
            <a:off x="1055688" y="2419350"/>
            <a:ext cx="188913" cy="18891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rgbClr val="00574C"/>
              </a:solidFill>
              <a:effectLst/>
              <a:uLnTx/>
              <a:uFillTx/>
              <a:latin typeface="Calibri" panose="020F0502020204030204"/>
              <a:ea typeface="+mn-ea"/>
              <a:cs typeface="+mn-cs"/>
            </a:endParaRPr>
          </a:p>
        </p:txBody>
      </p:sp>
      <p:graphicFrame>
        <p:nvGraphicFramePr>
          <p:cNvPr id="2" name="对象 -2147482596"/>
          <p:cNvGraphicFramePr>
            <a:graphicFrameLocks noChangeAspect="1"/>
          </p:cNvGraphicFramePr>
          <p:nvPr/>
        </p:nvGraphicFramePr>
        <p:xfrm>
          <a:off x="2063750" y="2352040"/>
          <a:ext cx="4565650" cy="991235"/>
        </p:xfrm>
        <a:graphic>
          <a:graphicData uri="http://schemas.openxmlformats.org/presentationml/2006/ole">
            <mc:AlternateContent xmlns:mc="http://schemas.openxmlformats.org/markup-compatibility/2006">
              <mc:Choice xmlns:v="urn:schemas-microsoft-com:vml" Requires="v">
                <p:oleObj spid="_x0000_s23572" name="" r:id="rId1" imgW="1459230" imgH="317500" progId="Equation.DSMT4">
                  <p:embed/>
                </p:oleObj>
              </mc:Choice>
              <mc:Fallback>
                <p:oleObj name="" r:id="rId1" imgW="1459230" imgH="317500" progId="Equation.DSMT4">
                  <p:embed/>
                  <p:pic>
                    <p:nvPicPr>
                      <p:cNvPr id="0" name="图片 23571"/>
                      <p:cNvPicPr/>
                      <p:nvPr/>
                    </p:nvPicPr>
                    <p:blipFill>
                      <a:blip r:embed="rId2"/>
                      <a:stretch>
                        <a:fillRect/>
                      </a:stretch>
                    </p:blipFill>
                    <p:spPr>
                      <a:xfrm>
                        <a:off x="2063750" y="2352040"/>
                        <a:ext cx="4565650" cy="991235"/>
                      </a:xfrm>
                      <a:prstGeom prst="rect">
                        <a:avLst/>
                      </a:prstGeom>
                      <a:noFill/>
                      <a:ln w="38100">
                        <a:noFill/>
                        <a:miter/>
                      </a:ln>
                    </p:spPr>
                  </p:pic>
                </p:oleObj>
              </mc:Fallback>
            </mc:AlternateContent>
          </a:graphicData>
        </a:graphic>
      </p:graphicFrame>
      <p:graphicFrame>
        <p:nvGraphicFramePr>
          <p:cNvPr id="3" name="对象 -2147482595"/>
          <p:cNvGraphicFramePr>
            <a:graphicFrameLocks noChangeAspect="1"/>
          </p:cNvGraphicFramePr>
          <p:nvPr/>
        </p:nvGraphicFramePr>
        <p:xfrm>
          <a:off x="2063750" y="3503295"/>
          <a:ext cx="4732020" cy="988060"/>
        </p:xfrm>
        <a:graphic>
          <a:graphicData uri="http://schemas.openxmlformats.org/presentationml/2006/ole">
            <mc:AlternateContent xmlns:mc="http://schemas.openxmlformats.org/markup-compatibility/2006">
              <mc:Choice xmlns:v="urn:schemas-microsoft-com:vml" Requires="v">
                <p:oleObj spid="_x0000_s23573" name="" r:id="rId3" imgW="1459230" imgH="304800" progId="Equation.DSMT4">
                  <p:embed/>
                </p:oleObj>
              </mc:Choice>
              <mc:Fallback>
                <p:oleObj name="" r:id="rId3" imgW="1459230" imgH="304800" progId="Equation.DSMT4">
                  <p:embed/>
                  <p:pic>
                    <p:nvPicPr>
                      <p:cNvPr id="0" name="图片 23572"/>
                      <p:cNvPicPr/>
                      <p:nvPr/>
                    </p:nvPicPr>
                    <p:blipFill>
                      <a:blip r:embed="rId4"/>
                      <a:stretch>
                        <a:fillRect/>
                      </a:stretch>
                    </p:blipFill>
                    <p:spPr>
                      <a:xfrm>
                        <a:off x="2063750" y="3503295"/>
                        <a:ext cx="4732020" cy="988060"/>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500"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 fill="hold"/>
                                        <p:tgtEl>
                                          <p:spTgt spid="17"/>
                                        </p:tgtEl>
                                        <p:attrNameLst>
                                          <p:attrName>ppt_w</p:attrName>
                                        </p:attrNameLst>
                                      </p:cBhvr>
                                      <p:tavLst>
                                        <p:tav tm="0">
                                          <p:val>
                                            <p:fltVal val="0"/>
                                          </p:val>
                                        </p:tav>
                                        <p:tav tm="100000">
                                          <p:val>
                                            <p:strVal val="#ppt_w"/>
                                          </p:val>
                                        </p:tav>
                                      </p:tavLst>
                                    </p:anim>
                                    <p:anim calcmode="lin" valueType="num">
                                      <p:cBhvr>
                                        <p:cTn id="16" dur="100" fill="hold"/>
                                        <p:tgtEl>
                                          <p:spTgt spid="17"/>
                                        </p:tgtEl>
                                        <p:attrNameLst>
                                          <p:attrName>ppt_h</p:attrName>
                                        </p:attrNameLst>
                                      </p:cBhvr>
                                      <p:tavLst>
                                        <p:tav tm="0">
                                          <p:val>
                                            <p:fltVal val="0"/>
                                          </p:val>
                                        </p:tav>
                                        <p:tav tm="100000">
                                          <p:val>
                                            <p:strVal val="#ppt_h"/>
                                          </p:val>
                                        </p:tav>
                                      </p:tavLst>
                                    </p:anim>
                                    <p:animEffect transition="in" filter="fade">
                                      <p:cBhvr>
                                        <p:cTn id="17" dur="10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 fill="hold"/>
                                        <p:tgtEl>
                                          <p:spTgt spid="18"/>
                                        </p:tgtEl>
                                        <p:attrNameLst>
                                          <p:attrName>ppt_w</p:attrName>
                                        </p:attrNameLst>
                                      </p:cBhvr>
                                      <p:tavLst>
                                        <p:tav tm="0">
                                          <p:val>
                                            <p:fltVal val="0"/>
                                          </p:val>
                                        </p:tav>
                                        <p:tav tm="100000">
                                          <p:val>
                                            <p:strVal val="#ppt_w"/>
                                          </p:val>
                                        </p:tav>
                                      </p:tavLst>
                                    </p:anim>
                                    <p:anim calcmode="lin" valueType="num">
                                      <p:cBhvr>
                                        <p:cTn id="22" dur="100" fill="hold"/>
                                        <p:tgtEl>
                                          <p:spTgt spid="18"/>
                                        </p:tgtEl>
                                        <p:attrNameLst>
                                          <p:attrName>ppt_h</p:attrName>
                                        </p:attrNameLst>
                                      </p:cBhvr>
                                      <p:tavLst>
                                        <p:tav tm="0">
                                          <p:val>
                                            <p:fltVal val="0"/>
                                          </p:val>
                                        </p:tav>
                                        <p:tav tm="100000">
                                          <p:val>
                                            <p:strVal val="#ppt_h"/>
                                          </p:val>
                                        </p:tav>
                                      </p:tavLst>
                                    </p:anim>
                                    <p:animEffect transition="in" filter="fade">
                                      <p:cBhvr>
                                        <p:cTn id="23" dur="1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 fill="hold"/>
                                        <p:tgtEl>
                                          <p:spTgt spid="19"/>
                                        </p:tgtEl>
                                        <p:attrNameLst>
                                          <p:attrName>ppt_w</p:attrName>
                                        </p:attrNameLst>
                                      </p:cBhvr>
                                      <p:tavLst>
                                        <p:tav tm="0">
                                          <p:val>
                                            <p:fltVal val="0"/>
                                          </p:val>
                                        </p:tav>
                                        <p:tav tm="100000">
                                          <p:val>
                                            <p:strVal val="#ppt_w"/>
                                          </p:val>
                                        </p:tav>
                                      </p:tavLst>
                                    </p:anim>
                                    <p:anim calcmode="lin" valueType="num">
                                      <p:cBhvr>
                                        <p:cTn id="28" dur="100" fill="hold"/>
                                        <p:tgtEl>
                                          <p:spTgt spid="19"/>
                                        </p:tgtEl>
                                        <p:attrNameLst>
                                          <p:attrName>ppt_h</p:attrName>
                                        </p:attrNameLst>
                                      </p:cBhvr>
                                      <p:tavLst>
                                        <p:tav tm="0">
                                          <p:val>
                                            <p:fltVal val="0"/>
                                          </p:val>
                                        </p:tav>
                                        <p:tav tm="100000">
                                          <p:val>
                                            <p:strVal val="#ppt_h"/>
                                          </p:val>
                                        </p:tav>
                                      </p:tavLst>
                                    </p:anim>
                                    <p:animEffect transition="in" filter="fade">
                                      <p:cBhvr>
                                        <p:cTn id="29"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0" descr="&amp;pky8290902660&amp;2&am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33634" y="2492375"/>
            <a:ext cx="5173133"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69" name="直接连接符 33"/>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sp>
        <p:nvSpPr>
          <p:cNvPr id="100" name="文本框 99"/>
          <p:cNvSpPr txBox="1"/>
          <p:nvPr/>
        </p:nvSpPr>
        <p:spPr>
          <a:xfrm>
            <a:off x="719667" y="1557339"/>
            <a:ext cx="11044767" cy="460375"/>
          </a:xfrm>
          <a:prstGeom prst="rect">
            <a:avLst/>
          </a:prstGeom>
          <a:noFill/>
          <a:ln w="9525">
            <a:noFill/>
          </a:ln>
        </p:spPr>
        <p:txBody>
          <a:bodyPr>
            <a:spAutoFit/>
          </a:bodyPr>
          <a:lstStyle/>
          <a:p>
            <a:pPr eaLnBrk="1" hangingPunct="1">
              <a:defRPr/>
            </a:pPr>
            <a:r>
              <a:rPr lang="zh-CN" altLang="zh-CN" sz="2400" noProof="1">
                <a:solidFill>
                  <a:schemeClr val="accent6">
                    <a:lumMod val="50000"/>
                  </a:schemeClr>
                </a:solidFill>
                <a:latin typeface="+mn-ea"/>
                <a:ea typeface="+mn-ea"/>
                <a:sym typeface="+mn-ea"/>
              </a:rPr>
              <a:t>企业债权人是指借款给企业并得到企业还款承诺的人。</a:t>
            </a:r>
            <a:endParaRPr lang="zh-CN" altLang="zh-CN" sz="2400" noProof="1">
              <a:solidFill>
                <a:schemeClr val="accent6">
                  <a:lumMod val="50000"/>
                </a:schemeClr>
              </a:solidFill>
              <a:latin typeface="+mn-ea"/>
              <a:ea typeface="+mn-ea"/>
            </a:endParaRPr>
          </a:p>
        </p:txBody>
      </p:sp>
      <p:sp>
        <p:nvSpPr>
          <p:cNvPr id="2" name="矩形 1"/>
          <p:cNvSpPr/>
          <p:nvPr/>
        </p:nvSpPr>
        <p:spPr>
          <a:xfrm>
            <a:off x="719667" y="836614"/>
            <a:ext cx="2531462" cy="523220"/>
          </a:xfrm>
          <a:prstGeom prst="rect">
            <a:avLst/>
          </a:prstGeom>
        </p:spPr>
        <p:txBody>
          <a:bodyPr wrap="none">
            <a:spAutoFit/>
          </a:bodyPr>
          <a:lstStyle/>
          <a:p>
            <a:pPr eaLnBrk="1" hangingPunct="1">
              <a:defRPr/>
            </a:pPr>
            <a:r>
              <a:rPr sz="2800" b="1" noProof="1">
                <a:solidFill>
                  <a:schemeClr val="accent6">
                    <a:lumMod val="50000"/>
                  </a:schemeClr>
                </a:solidFill>
                <a:latin typeface="+mn-ea"/>
                <a:ea typeface="+mn-ea"/>
              </a:rPr>
              <a:t>2</a:t>
            </a:r>
            <a:r>
              <a:rPr lang="zh-CN" sz="2800" b="1" noProof="1">
                <a:solidFill>
                  <a:schemeClr val="accent6">
                    <a:lumMod val="50000"/>
                  </a:schemeClr>
                </a:solidFill>
                <a:latin typeface="+mn-ea"/>
                <a:ea typeface="+mn-ea"/>
              </a:rPr>
              <a:t>、</a:t>
            </a:r>
            <a:r>
              <a:rPr sz="2800" b="1" noProof="1">
                <a:solidFill>
                  <a:schemeClr val="accent6">
                    <a:lumMod val="50000"/>
                  </a:schemeClr>
                </a:solidFill>
                <a:latin typeface="+mn-ea"/>
                <a:ea typeface="+mn-ea"/>
              </a:rPr>
              <a:t>企业债权人</a:t>
            </a:r>
            <a:endParaRPr sz="2800" b="1" noProof="1">
              <a:solidFill>
                <a:schemeClr val="accent6">
                  <a:lumMod val="50000"/>
                </a:schemeClr>
              </a:solidFill>
              <a:latin typeface="+mn-ea"/>
              <a:ea typeface="+mn-ea"/>
            </a:endParaRPr>
          </a:p>
        </p:txBody>
      </p:sp>
      <p:sp>
        <p:nvSpPr>
          <p:cNvPr id="39" name="Oval 14"/>
          <p:cNvSpPr>
            <a:spLocks noChangeArrowheads="1"/>
          </p:cNvSpPr>
          <p:nvPr/>
        </p:nvSpPr>
        <p:spPr bwMode="auto">
          <a:xfrm>
            <a:off x="395818" y="3278189"/>
            <a:ext cx="2550583" cy="1616075"/>
          </a:xfrm>
          <a:prstGeom prst="ellipse">
            <a:avLst/>
          </a:prstGeom>
          <a:noFill/>
          <a:ln w="127000">
            <a:solidFill>
              <a:srgbClr val="0070C0"/>
            </a:solidFill>
            <a:round/>
          </a:ln>
        </p:spPr>
        <p:txBody>
          <a:bodyPr lIns="35978" tIns="45692" rIns="35978" bIns="45692" anchor="ctr"/>
          <a:lstStyle/>
          <a:p>
            <a:pPr algn="ctr" eaLnBrk="1" hangingPunct="1">
              <a:defRPr/>
            </a:pPr>
            <a:r>
              <a:rPr lang="zh-CN" altLang="zh-CN" sz="2800" noProof="1">
                <a:solidFill>
                  <a:schemeClr val="accent6">
                    <a:lumMod val="50000"/>
                  </a:schemeClr>
                </a:solidFill>
                <a:latin typeface="+mn-ea"/>
                <a:ea typeface="+mn-ea"/>
                <a:sym typeface="+mn-ea"/>
              </a:rPr>
              <a:t>企业</a:t>
            </a:r>
            <a:endParaRPr lang="zh-CN" altLang="zh-CN" sz="2800" noProof="1">
              <a:solidFill>
                <a:schemeClr val="accent6">
                  <a:lumMod val="50000"/>
                </a:schemeClr>
              </a:solidFill>
              <a:latin typeface="+mn-ea"/>
              <a:ea typeface="+mn-ea"/>
              <a:sym typeface="+mn-ea"/>
            </a:endParaRPr>
          </a:p>
          <a:p>
            <a:pPr algn="ctr" eaLnBrk="1" hangingPunct="1">
              <a:defRPr/>
            </a:pPr>
            <a:r>
              <a:rPr lang="zh-CN" altLang="zh-CN" sz="2800" noProof="1">
                <a:solidFill>
                  <a:schemeClr val="accent6">
                    <a:lumMod val="50000"/>
                  </a:schemeClr>
                </a:solidFill>
                <a:latin typeface="+mn-ea"/>
                <a:ea typeface="+mn-ea"/>
                <a:sym typeface="+mn-ea"/>
              </a:rPr>
              <a:t>债权人</a:t>
            </a:r>
            <a:endParaRPr lang="zh-CN" altLang="zh-CN" sz="2800" noProof="1">
              <a:solidFill>
                <a:schemeClr val="accent6">
                  <a:lumMod val="50000"/>
                </a:schemeClr>
              </a:solidFill>
              <a:latin typeface="+mn-ea"/>
              <a:ea typeface="+mn-ea"/>
              <a:sym typeface="+mn-ea"/>
            </a:endParaRPr>
          </a:p>
        </p:txBody>
      </p:sp>
      <p:grpSp>
        <p:nvGrpSpPr>
          <p:cNvPr id="6" name="组合 21"/>
          <p:cNvGrpSpPr/>
          <p:nvPr/>
        </p:nvGrpSpPr>
        <p:grpSpPr bwMode="auto">
          <a:xfrm>
            <a:off x="3972985" y="3201988"/>
            <a:ext cx="732367" cy="1776412"/>
            <a:chOff x="4428858" y="1360325"/>
            <a:chExt cx="411590" cy="1333453"/>
          </a:xfrm>
        </p:grpSpPr>
        <p:cxnSp>
          <p:nvCxnSpPr>
            <p:cNvPr id="82" name="肘形连接符 81"/>
            <p:cNvCxnSpPr/>
            <p:nvPr/>
          </p:nvCxnSpPr>
          <p:spPr>
            <a:xfrm rot="16200000" flipH="1">
              <a:off x="4259880" y="2113210"/>
              <a:ext cx="749546" cy="411590"/>
            </a:xfrm>
            <a:prstGeom prst="bentConnector2">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83" name="肘形连接符 82"/>
            <p:cNvCxnSpPr/>
            <p:nvPr/>
          </p:nvCxnSpPr>
          <p:spPr>
            <a:xfrm rot="5400000" flipH="1" flipV="1">
              <a:off x="4342699" y="1446484"/>
              <a:ext cx="583907" cy="411590"/>
            </a:xfrm>
            <a:prstGeom prst="bentConnector2">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grpSp>
      <p:sp>
        <p:nvSpPr>
          <p:cNvPr id="26" name="矩形 46"/>
          <p:cNvSpPr>
            <a:spLocks noChangeArrowheads="1"/>
          </p:cNvSpPr>
          <p:nvPr/>
        </p:nvSpPr>
        <p:spPr bwMode="auto">
          <a:xfrm>
            <a:off x="4813301" y="4640263"/>
            <a:ext cx="4028017" cy="603250"/>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21882" tIns="60940" rIns="121882" bIns="60940" anchor="ctr"/>
          <a:lstStyle/>
          <a:p>
            <a:pPr algn="ctr" eaLnBrk="1" hangingPunct="1"/>
            <a:endParaRPr lang="zh-CN" altLang="zh-CN" sz="190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文本框 47"/>
          <p:cNvSpPr>
            <a:spLocks noChangeArrowheads="1"/>
          </p:cNvSpPr>
          <p:nvPr/>
        </p:nvSpPr>
        <p:spPr bwMode="auto">
          <a:xfrm>
            <a:off x="4804834" y="2924176"/>
            <a:ext cx="4053417" cy="544513"/>
          </a:xfrm>
          <a:prstGeom prst="rect">
            <a:avLst/>
          </a:prstGeom>
          <a:solidFill>
            <a:srgbClr val="0070C0"/>
          </a:solidFill>
          <a:ln w="12700">
            <a:solidFill>
              <a:schemeClr val="accent1"/>
            </a:solidFill>
            <a:miter lim="800000"/>
          </a:ln>
        </p:spPr>
        <p:txBody>
          <a:bodyPr lIns="121882" tIns="60940" rIns="121882" bIns="60940" anchor="ctr"/>
          <a:lstStyle/>
          <a:p>
            <a:pPr algn="ctr" eaLnBrk="1" hangingPunct="1"/>
            <a:r>
              <a:rPr lang="zh-CN" altLang="en-US" sz="2400">
                <a:solidFill>
                  <a:schemeClr val="accent1"/>
                </a:solidFill>
                <a:latin typeface="微软雅黑" panose="020B0503020204020204" pitchFamily="34" charset="-122"/>
                <a:ea typeface="微软雅黑" panose="020B0503020204020204" pitchFamily="34" charset="-122"/>
                <a:sym typeface="方正兰亭细黑_GBK"/>
              </a:rPr>
              <a:t>短期偿债能力</a:t>
            </a:r>
            <a:endParaRPr lang="zh-CN" altLang="en-US" sz="2400">
              <a:solidFill>
                <a:schemeClr val="accent1"/>
              </a:solidFill>
              <a:latin typeface="微软雅黑" panose="020B0503020204020204" pitchFamily="34" charset="-122"/>
              <a:ea typeface="微软雅黑" panose="020B0503020204020204" pitchFamily="34" charset="-122"/>
              <a:sym typeface="方正兰亭细黑_GBK"/>
            </a:endParaRPr>
          </a:p>
        </p:txBody>
      </p:sp>
      <p:sp>
        <p:nvSpPr>
          <p:cNvPr id="8" name="文本框 47"/>
          <p:cNvSpPr>
            <a:spLocks noChangeArrowheads="1"/>
          </p:cNvSpPr>
          <p:nvPr/>
        </p:nvSpPr>
        <p:spPr bwMode="auto">
          <a:xfrm>
            <a:off x="5232400" y="4640264"/>
            <a:ext cx="303106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1882" tIns="60940" rIns="121882" bIns="60940" anchor="ctr"/>
          <a:lstStyle/>
          <a:p>
            <a:pPr algn="ctr" eaLnBrk="1" hangingPunct="1"/>
            <a:r>
              <a:rPr lang="zh-CN" altLang="zh-CN" sz="2400">
                <a:solidFill>
                  <a:schemeClr val="accent1"/>
                </a:solidFill>
                <a:latin typeface="宋体" panose="02010600030101010101" pitchFamily="2" charset="-122"/>
                <a:sym typeface="宋体" panose="02010600030101010101" pitchFamily="2" charset="-122"/>
              </a:rPr>
              <a:t>长期偿债能力</a:t>
            </a:r>
            <a:endParaRPr lang="zh-CN" altLang="zh-CN" sz="2400">
              <a:solidFill>
                <a:schemeClr val="accent1"/>
              </a:solidFill>
              <a:latin typeface="宋体" panose="02010600030101010101" pitchFamily="2" charset="-122"/>
              <a:sym typeface="宋体" panose="02010600030101010101" pitchFamily="2" charset="-122"/>
            </a:endParaRPr>
          </a:p>
        </p:txBody>
      </p:sp>
      <p:cxnSp>
        <p:nvCxnSpPr>
          <p:cNvPr id="11278" name="直接连接符 2"/>
          <p:cNvCxnSpPr>
            <a:cxnSpLocks noChangeShapeType="1"/>
            <a:stCxn id="39" idx="6"/>
          </p:cNvCxnSpPr>
          <p:nvPr/>
        </p:nvCxnSpPr>
        <p:spPr bwMode="auto">
          <a:xfrm>
            <a:off x="2946400" y="4086225"/>
            <a:ext cx="1026584" cy="0"/>
          </a:xfrm>
          <a:prstGeom prst="line">
            <a:avLst/>
          </a:prstGeom>
          <a:noFill/>
          <a:ln w="9525">
            <a:solidFill>
              <a:srgbClr val="0070C0"/>
            </a:solidFill>
            <a:round/>
          </a:ln>
          <a:extLst>
            <a:ext uri="{909E8E84-426E-40DD-AFC4-6F175D3DCCD1}">
              <a14:hiddenFill xmlns:a14="http://schemas.microsoft.com/office/drawing/2010/main">
                <a:noFill/>
              </a14:hiddenFill>
            </a:ext>
          </a:extLst>
        </p:spPr>
      </p:cxn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26" grpId="0" bldLvl="0" animBg="1"/>
      <p:bldP spid="7" grpId="0" bldLvl="0" animBg="1"/>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Line 3"/>
          <p:cNvSpPr/>
          <p:nvPr/>
        </p:nvSpPr>
        <p:spPr>
          <a:xfrm flipV="1">
            <a:off x="3673475" y="1884045"/>
            <a:ext cx="4724400" cy="4114800"/>
          </a:xfrm>
          <a:prstGeom prst="line">
            <a:avLst/>
          </a:prstGeom>
          <a:ln w="38100" cap="flat" cmpd="sng">
            <a:solidFill>
              <a:srgbClr val="000000"/>
            </a:solidFill>
            <a:prstDash val="solid"/>
            <a:round/>
            <a:headEnd type="none" w="med" len="med"/>
            <a:tailEnd type="none" w="med" len="med"/>
          </a:ln>
        </p:spPr>
      </p:sp>
      <p:grpSp>
        <p:nvGrpSpPr>
          <p:cNvPr id="54274" name="Group 49"/>
          <p:cNvGrpSpPr/>
          <p:nvPr/>
        </p:nvGrpSpPr>
        <p:grpSpPr>
          <a:xfrm>
            <a:off x="8093075" y="1960245"/>
            <a:ext cx="203200" cy="190500"/>
            <a:chOff x="1355" y="3452"/>
            <a:chExt cx="183" cy="172"/>
          </a:xfrm>
        </p:grpSpPr>
        <p:pic>
          <p:nvPicPr>
            <p:cNvPr id="54275" name="Picture 50" descr="circuler_1"/>
            <p:cNvPicPr>
              <a:picLocks noChangeAspect="1"/>
            </p:cNvPicPr>
            <p:nvPr/>
          </p:nvPicPr>
          <p:blipFill>
            <a:blip r:embed="rId1"/>
            <a:stretch>
              <a:fillRect/>
            </a:stretch>
          </p:blipFill>
          <p:spPr>
            <a:xfrm>
              <a:off x="1364" y="3452"/>
              <a:ext cx="174" cy="172"/>
            </a:xfrm>
            <a:prstGeom prst="rect">
              <a:avLst/>
            </a:prstGeom>
            <a:noFill/>
            <a:ln w="9525">
              <a:noFill/>
            </a:ln>
          </p:spPr>
        </p:pic>
        <p:sp>
          <p:nvSpPr>
            <p:cNvPr id="2"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4277" name="Group 52"/>
            <p:cNvGrpSpPr/>
            <p:nvPr/>
          </p:nvGrpSpPr>
          <p:grpSpPr>
            <a:xfrm rot="-1297425" flipH="1" flipV="1">
              <a:off x="1377" y="3586"/>
              <a:ext cx="151" cy="37"/>
              <a:chOff x="2532" y="1051"/>
              <a:chExt cx="893" cy="246"/>
            </a:xfrm>
          </p:grpSpPr>
          <p:grpSp>
            <p:nvGrpSpPr>
              <p:cNvPr id="54278" name="Group 53"/>
              <p:cNvGrpSpPr/>
              <p:nvPr/>
            </p:nvGrpSpPr>
            <p:grpSpPr>
              <a:xfrm>
                <a:off x="2532" y="1051"/>
                <a:ext cx="743" cy="185"/>
                <a:chOff x="1565" y="2568"/>
                <a:chExt cx="1118" cy="279"/>
              </a:xfrm>
            </p:grpSpPr>
            <p:sp>
              <p:nvSpPr>
                <p:cNvPr id="54279" name="AutoShape 54"/>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280" name="AutoShape 55"/>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281" name="AutoShape 56"/>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282" name="AutoShape 57"/>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nvGrpSpPr>
              <p:cNvPr id="54283" name="Group 58"/>
              <p:cNvGrpSpPr/>
              <p:nvPr/>
            </p:nvGrpSpPr>
            <p:grpSpPr>
              <a:xfrm rot="1353540">
                <a:off x="2682" y="1111"/>
                <a:ext cx="743" cy="186"/>
                <a:chOff x="1565" y="2568"/>
                <a:chExt cx="1118" cy="279"/>
              </a:xfrm>
            </p:grpSpPr>
            <p:sp>
              <p:nvSpPr>
                <p:cNvPr id="54284" name="AutoShape 59"/>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285" name="AutoShape 60"/>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286" name="AutoShape 61"/>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287" name="AutoShape 62"/>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pic>
          <p:nvPicPr>
            <p:cNvPr id="54288" name="Picture 63" descr="light_shadow1"/>
            <p:cNvPicPr>
              <a:picLocks noChangeAspect="1"/>
            </p:cNvPicPr>
            <p:nvPr/>
          </p:nvPicPr>
          <p:blipFill>
            <a:blip r:embed="rId2"/>
            <a:srcRect t="23740"/>
            <a:stretch>
              <a:fillRect/>
            </a:stretch>
          </p:blipFill>
          <p:spPr>
            <a:xfrm rot="-2569845">
              <a:off x="1355" y="3467"/>
              <a:ext cx="129" cy="84"/>
            </a:xfrm>
            <a:prstGeom prst="rect">
              <a:avLst/>
            </a:prstGeom>
            <a:noFill/>
            <a:ln w="9525">
              <a:noFill/>
            </a:ln>
          </p:spPr>
        </p:pic>
      </p:grpSp>
      <p:pic>
        <p:nvPicPr>
          <p:cNvPr id="54289" name="Picture 70" descr="095"/>
          <p:cNvPicPr>
            <a:picLocks noChangeAspect="1"/>
          </p:cNvPicPr>
          <p:nvPr/>
        </p:nvPicPr>
        <p:blipFill>
          <a:blip r:embed="rId3"/>
          <a:stretch>
            <a:fillRect/>
          </a:stretch>
        </p:blipFill>
        <p:spPr>
          <a:xfrm>
            <a:off x="8446135" y="871220"/>
            <a:ext cx="1435100" cy="1281113"/>
          </a:xfrm>
          <a:prstGeom prst="rect">
            <a:avLst/>
          </a:prstGeom>
          <a:noFill/>
          <a:ln w="9525">
            <a:noFill/>
          </a:ln>
        </p:spPr>
      </p:pic>
      <p:sp>
        <p:nvSpPr>
          <p:cNvPr id="54290" name="Text Box 71"/>
          <p:cNvSpPr txBox="1"/>
          <p:nvPr/>
        </p:nvSpPr>
        <p:spPr>
          <a:xfrm>
            <a:off x="224790" y="2328545"/>
            <a:ext cx="3863340" cy="3046095"/>
          </a:xfrm>
          <a:prstGeom prst="rect">
            <a:avLst/>
          </a:prstGeom>
          <a:solidFill>
            <a:schemeClr val="accent5">
              <a:lumMod val="20000"/>
              <a:lumOff val="80000"/>
            </a:schemeClr>
          </a:solidFill>
          <a:ln w="9525">
            <a:noFill/>
          </a:ln>
        </p:spPr>
        <p:txBody>
          <a:bodyPr wrap="square" anchor="t">
            <a:spAutoFit/>
          </a:bodyPr>
          <a:lstStyle/>
          <a:p>
            <a:pPr>
              <a:spcBef>
                <a:spcPct val="50000"/>
              </a:spcBef>
              <a:buClr>
                <a:srgbClr val="0000FF"/>
              </a:buClr>
              <a:buChar char="•"/>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分子周转额一般为营业收入，除存货周转率外；</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50000"/>
              </a:spcBef>
              <a:buClr>
                <a:srgbClr val="0000FF"/>
              </a:buClr>
              <a:buChar char="•"/>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分母为相应资产的平均余额；</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50000"/>
              </a:spcBef>
              <a:buClr>
                <a:srgbClr val="0000FF"/>
              </a:buClr>
              <a:buChar char="•"/>
            </a:pP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一般来说，周转速度越快，资产的使用效率越高，资产的营运能力越强。</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291" name="Rectangle 74"/>
          <p:cNvSpPr>
            <a:spLocks noGrp="1"/>
          </p:cNvSpPr>
          <p:nvPr>
            <p:ph type="title" idx="4294967295"/>
          </p:nvPr>
        </p:nvSpPr>
        <p:spPr>
          <a:xfrm>
            <a:off x="224790" y="817245"/>
            <a:ext cx="8229600" cy="1143000"/>
          </a:xfrm>
        </p:spPr>
        <p:txBody>
          <a:bodyPr vert="horz" wrap="square" lIns="91440" tIns="45720" rIns="91440" bIns="45720" anchor="ctr"/>
          <a:lstStyle/>
          <a:p>
            <a:pPr eaLnBrk="1" hangingPunct="1"/>
            <a:r>
              <a:rPr lang="zh-CN" altLang="en-US" sz="3200" b="1" dirty="0">
                <a:solidFill>
                  <a:srgbClr val="FF0000"/>
                </a:solidFill>
                <a:latin typeface="微软雅黑" panose="020B0503020204020204" pitchFamily="34" charset="-122"/>
                <a:ea typeface="微软雅黑" panose="020B0503020204020204" pitchFamily="34" charset="-122"/>
              </a:rPr>
              <a:t>营运能力分析指标：</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grpSp>
        <p:nvGrpSpPr>
          <p:cNvPr id="54292" name="Group 79"/>
          <p:cNvGrpSpPr/>
          <p:nvPr/>
        </p:nvGrpSpPr>
        <p:grpSpPr>
          <a:xfrm>
            <a:off x="7519035" y="2491740"/>
            <a:ext cx="3886200" cy="915988"/>
            <a:chOff x="960" y="1824"/>
            <a:chExt cx="2448" cy="577"/>
          </a:xfrm>
        </p:grpSpPr>
        <p:sp>
          <p:nvSpPr>
            <p:cNvPr id="54293" name="Text Box 80"/>
            <p:cNvSpPr txBox="1"/>
            <p:nvPr/>
          </p:nvSpPr>
          <p:spPr>
            <a:xfrm>
              <a:off x="960" y="1968"/>
              <a:ext cx="1248" cy="232"/>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应收账款周转率</a:t>
              </a:r>
              <a:r>
                <a:rPr lang="en-US" altLang="zh-CN" dirty="0">
                  <a:latin typeface="Tahoma" panose="020B0604030504040204" pitchFamily="34" charset="0"/>
                  <a:ea typeface="宋体" panose="02010600030101010101" pitchFamily="2" charset="-122"/>
                </a:rPr>
                <a:t>=</a:t>
              </a:r>
              <a:endParaRPr lang="en-US" altLang="zh-CN" dirty="0">
                <a:latin typeface="Tahoma" panose="020B0604030504040204" pitchFamily="34" charset="0"/>
                <a:ea typeface="宋体" panose="02010600030101010101" pitchFamily="2" charset="-122"/>
              </a:endParaRPr>
            </a:p>
          </p:txBody>
        </p:sp>
        <p:sp>
          <p:nvSpPr>
            <p:cNvPr id="54294" name="Line 81"/>
            <p:cNvSpPr/>
            <p:nvPr/>
          </p:nvSpPr>
          <p:spPr>
            <a:xfrm>
              <a:off x="2160" y="2112"/>
              <a:ext cx="1248" cy="0"/>
            </a:xfrm>
            <a:prstGeom prst="line">
              <a:avLst/>
            </a:prstGeom>
            <a:ln w="9525" cap="flat" cmpd="sng">
              <a:solidFill>
                <a:schemeClr val="tx1"/>
              </a:solidFill>
              <a:prstDash val="solid"/>
              <a:miter/>
              <a:headEnd type="none" w="med" len="med"/>
              <a:tailEnd type="none" w="med" len="med"/>
            </a:ln>
          </p:spPr>
        </p:sp>
        <p:sp>
          <p:nvSpPr>
            <p:cNvPr id="54295" name="Text Box 82"/>
            <p:cNvSpPr txBox="1"/>
            <p:nvPr/>
          </p:nvSpPr>
          <p:spPr>
            <a:xfrm>
              <a:off x="2448" y="1824"/>
              <a:ext cx="709" cy="232"/>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营业收入</a:t>
              </a:r>
              <a:endParaRPr lang="zh-CN" altLang="en-US" dirty="0">
                <a:latin typeface="Tahoma" panose="020B0604030504040204" pitchFamily="34" charset="0"/>
                <a:ea typeface="宋体" panose="02010600030101010101" pitchFamily="2" charset="-122"/>
              </a:endParaRPr>
            </a:p>
          </p:txBody>
        </p:sp>
        <p:sp>
          <p:nvSpPr>
            <p:cNvPr id="54296" name="Text Box 83"/>
            <p:cNvSpPr txBox="1"/>
            <p:nvPr/>
          </p:nvSpPr>
          <p:spPr>
            <a:xfrm>
              <a:off x="2112" y="2169"/>
              <a:ext cx="1272" cy="232"/>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应收账款平均余额</a:t>
              </a:r>
              <a:endParaRPr lang="zh-CN" altLang="en-US" dirty="0">
                <a:latin typeface="Tahoma" panose="020B0604030504040204" pitchFamily="34" charset="0"/>
                <a:ea typeface="宋体" panose="02010600030101010101" pitchFamily="2" charset="-122"/>
              </a:endParaRPr>
            </a:p>
          </p:txBody>
        </p:sp>
      </p:grpSp>
      <p:grpSp>
        <p:nvGrpSpPr>
          <p:cNvPr id="54297" name="Group 84"/>
          <p:cNvGrpSpPr/>
          <p:nvPr/>
        </p:nvGrpSpPr>
        <p:grpSpPr>
          <a:xfrm>
            <a:off x="6492875" y="3422333"/>
            <a:ext cx="3198813" cy="887413"/>
            <a:chOff x="1020" y="1113"/>
            <a:chExt cx="2015" cy="559"/>
          </a:xfrm>
        </p:grpSpPr>
        <p:sp>
          <p:nvSpPr>
            <p:cNvPr id="54298" name="Text Box 85"/>
            <p:cNvSpPr txBox="1"/>
            <p:nvPr/>
          </p:nvSpPr>
          <p:spPr>
            <a:xfrm>
              <a:off x="1020" y="1298"/>
              <a:ext cx="1315" cy="232"/>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存货周转率＝</a:t>
              </a:r>
              <a:endParaRPr lang="zh-CN" altLang="en-US" dirty="0">
                <a:latin typeface="Tahoma" panose="020B0604030504040204" pitchFamily="34" charset="0"/>
                <a:ea typeface="宋体" panose="02010600030101010101" pitchFamily="2" charset="-122"/>
              </a:endParaRPr>
            </a:p>
          </p:txBody>
        </p:sp>
        <p:sp>
          <p:nvSpPr>
            <p:cNvPr id="54299" name="Line 86"/>
            <p:cNvSpPr/>
            <p:nvPr/>
          </p:nvSpPr>
          <p:spPr>
            <a:xfrm>
              <a:off x="2016" y="1392"/>
              <a:ext cx="960" cy="0"/>
            </a:xfrm>
            <a:prstGeom prst="line">
              <a:avLst/>
            </a:prstGeom>
            <a:ln w="9525" cap="flat" cmpd="sng">
              <a:solidFill>
                <a:schemeClr val="tx1"/>
              </a:solidFill>
              <a:prstDash val="solid"/>
              <a:miter/>
              <a:headEnd type="none" w="med" len="med"/>
              <a:tailEnd type="none" w="med" len="med"/>
            </a:ln>
          </p:spPr>
        </p:sp>
        <p:sp>
          <p:nvSpPr>
            <p:cNvPr id="54300" name="Text Box 87"/>
            <p:cNvSpPr txBox="1"/>
            <p:nvPr/>
          </p:nvSpPr>
          <p:spPr>
            <a:xfrm>
              <a:off x="2134" y="1113"/>
              <a:ext cx="734" cy="232"/>
            </a:xfrm>
            <a:prstGeom prst="rect">
              <a:avLst/>
            </a:prstGeom>
            <a:noFill/>
            <a:ln w="9525">
              <a:noFill/>
            </a:ln>
          </p:spPr>
          <p:txBody>
            <a:bodyPr anchor="t">
              <a:spAutoFit/>
            </a:bodyPr>
            <a:lstStyle/>
            <a:p>
              <a:pPr>
                <a:spcBef>
                  <a:spcPct val="50000"/>
                </a:spcBef>
              </a:pPr>
              <a:r>
                <a:rPr lang="zh-CN" altLang="en-US" b="1" dirty="0">
                  <a:solidFill>
                    <a:srgbClr val="FF0000"/>
                  </a:solidFill>
                  <a:latin typeface="Tahoma" panose="020B0604030504040204" pitchFamily="34" charset="0"/>
                  <a:ea typeface="宋体" panose="02010600030101010101" pitchFamily="2" charset="-122"/>
                </a:rPr>
                <a:t>营业成本</a:t>
              </a:r>
              <a:endParaRPr lang="zh-CN" altLang="en-US" b="1" dirty="0">
                <a:solidFill>
                  <a:srgbClr val="FF0000"/>
                </a:solidFill>
                <a:latin typeface="Tahoma" panose="020B0604030504040204" pitchFamily="34" charset="0"/>
                <a:ea typeface="宋体" panose="02010600030101010101" pitchFamily="2" charset="-122"/>
              </a:endParaRPr>
            </a:p>
          </p:txBody>
        </p:sp>
        <p:sp>
          <p:nvSpPr>
            <p:cNvPr id="54301" name="Text Box 88"/>
            <p:cNvSpPr txBox="1"/>
            <p:nvPr/>
          </p:nvSpPr>
          <p:spPr>
            <a:xfrm>
              <a:off x="2016" y="1440"/>
              <a:ext cx="1019" cy="232"/>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存货平均余额</a:t>
              </a:r>
              <a:endParaRPr lang="zh-CN" altLang="en-US" dirty="0">
                <a:latin typeface="Tahoma" panose="020B0604030504040204" pitchFamily="34" charset="0"/>
                <a:ea typeface="宋体" panose="02010600030101010101" pitchFamily="2" charset="-122"/>
              </a:endParaRPr>
            </a:p>
          </p:txBody>
        </p:sp>
      </p:grpSp>
      <p:grpSp>
        <p:nvGrpSpPr>
          <p:cNvPr id="54302" name="Group 89"/>
          <p:cNvGrpSpPr/>
          <p:nvPr/>
        </p:nvGrpSpPr>
        <p:grpSpPr>
          <a:xfrm>
            <a:off x="4087495" y="1350328"/>
            <a:ext cx="4078288" cy="977899"/>
            <a:chOff x="839" y="1680"/>
            <a:chExt cx="2569" cy="616"/>
          </a:xfrm>
        </p:grpSpPr>
        <p:sp>
          <p:nvSpPr>
            <p:cNvPr id="54303" name="Text Box 90"/>
            <p:cNvSpPr txBox="1"/>
            <p:nvPr/>
          </p:nvSpPr>
          <p:spPr>
            <a:xfrm>
              <a:off x="839" y="1888"/>
              <a:ext cx="1723" cy="232"/>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流动资产周转率＝</a:t>
              </a:r>
              <a:endParaRPr lang="zh-CN" altLang="en-US" dirty="0">
                <a:latin typeface="Tahoma" panose="020B0604030504040204" pitchFamily="34" charset="0"/>
                <a:ea typeface="宋体" panose="02010600030101010101" pitchFamily="2" charset="-122"/>
              </a:endParaRPr>
            </a:p>
          </p:txBody>
        </p:sp>
        <p:sp>
          <p:nvSpPr>
            <p:cNvPr id="54304" name="Line 91"/>
            <p:cNvSpPr/>
            <p:nvPr/>
          </p:nvSpPr>
          <p:spPr>
            <a:xfrm>
              <a:off x="2112" y="2016"/>
              <a:ext cx="1296" cy="0"/>
            </a:xfrm>
            <a:prstGeom prst="line">
              <a:avLst/>
            </a:prstGeom>
            <a:ln w="9525" cap="flat" cmpd="sng">
              <a:solidFill>
                <a:schemeClr val="tx1"/>
              </a:solidFill>
              <a:prstDash val="solid"/>
              <a:miter/>
              <a:headEnd type="none" w="med" len="med"/>
              <a:tailEnd type="none" w="med" len="med"/>
            </a:ln>
          </p:spPr>
        </p:sp>
        <p:sp>
          <p:nvSpPr>
            <p:cNvPr id="54305" name="Text Box 92"/>
            <p:cNvSpPr txBox="1"/>
            <p:nvPr/>
          </p:nvSpPr>
          <p:spPr>
            <a:xfrm>
              <a:off x="2352" y="1680"/>
              <a:ext cx="717" cy="232"/>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营业收入</a:t>
              </a:r>
              <a:endParaRPr lang="zh-CN" altLang="en-US" dirty="0">
                <a:latin typeface="Tahoma" panose="020B0604030504040204" pitchFamily="34" charset="0"/>
                <a:ea typeface="宋体" panose="02010600030101010101" pitchFamily="2" charset="-122"/>
              </a:endParaRPr>
            </a:p>
          </p:txBody>
        </p:sp>
        <p:sp>
          <p:nvSpPr>
            <p:cNvPr id="54306" name="Text Box 93"/>
            <p:cNvSpPr txBox="1"/>
            <p:nvPr/>
          </p:nvSpPr>
          <p:spPr>
            <a:xfrm>
              <a:off x="2064" y="2064"/>
              <a:ext cx="1275" cy="232"/>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流动资产平均余额</a:t>
              </a:r>
              <a:endParaRPr lang="zh-CN" altLang="en-US" dirty="0">
                <a:latin typeface="Tahoma" panose="020B0604030504040204" pitchFamily="34" charset="0"/>
                <a:ea typeface="宋体" panose="02010600030101010101" pitchFamily="2" charset="-122"/>
              </a:endParaRPr>
            </a:p>
          </p:txBody>
        </p:sp>
      </p:grpSp>
      <p:grpSp>
        <p:nvGrpSpPr>
          <p:cNvPr id="54307" name="Group 94"/>
          <p:cNvGrpSpPr/>
          <p:nvPr/>
        </p:nvGrpSpPr>
        <p:grpSpPr>
          <a:xfrm>
            <a:off x="5365750" y="4503420"/>
            <a:ext cx="4135120" cy="950141"/>
            <a:chOff x="839" y="1680"/>
            <a:chExt cx="2569" cy="627"/>
          </a:xfrm>
        </p:grpSpPr>
        <p:sp>
          <p:nvSpPr>
            <p:cNvPr id="54308" name="Text Box 95"/>
            <p:cNvSpPr txBox="1"/>
            <p:nvPr/>
          </p:nvSpPr>
          <p:spPr>
            <a:xfrm>
              <a:off x="839" y="1888"/>
              <a:ext cx="1723" cy="243"/>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固定资产周转率＝</a:t>
              </a:r>
              <a:endParaRPr lang="zh-CN" altLang="en-US" dirty="0">
                <a:latin typeface="Tahoma" panose="020B0604030504040204" pitchFamily="34" charset="0"/>
                <a:ea typeface="宋体" panose="02010600030101010101" pitchFamily="2" charset="-122"/>
              </a:endParaRPr>
            </a:p>
          </p:txBody>
        </p:sp>
        <p:sp>
          <p:nvSpPr>
            <p:cNvPr id="54309" name="Line 96"/>
            <p:cNvSpPr/>
            <p:nvPr/>
          </p:nvSpPr>
          <p:spPr>
            <a:xfrm>
              <a:off x="2112" y="2016"/>
              <a:ext cx="1296" cy="0"/>
            </a:xfrm>
            <a:prstGeom prst="line">
              <a:avLst/>
            </a:prstGeom>
            <a:ln w="9525" cap="flat" cmpd="sng">
              <a:solidFill>
                <a:schemeClr val="tx1"/>
              </a:solidFill>
              <a:prstDash val="solid"/>
              <a:miter/>
              <a:headEnd type="none" w="med" len="med"/>
              <a:tailEnd type="none" w="med" len="med"/>
            </a:ln>
          </p:spPr>
        </p:sp>
        <p:sp>
          <p:nvSpPr>
            <p:cNvPr id="54310" name="Text Box 97"/>
            <p:cNvSpPr txBox="1"/>
            <p:nvPr/>
          </p:nvSpPr>
          <p:spPr>
            <a:xfrm>
              <a:off x="2352" y="1680"/>
              <a:ext cx="717" cy="243"/>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营业收入</a:t>
              </a:r>
              <a:endParaRPr lang="zh-CN" altLang="en-US" dirty="0">
                <a:latin typeface="Tahoma" panose="020B0604030504040204" pitchFamily="34" charset="0"/>
                <a:ea typeface="宋体" panose="02010600030101010101" pitchFamily="2" charset="-122"/>
              </a:endParaRPr>
            </a:p>
          </p:txBody>
        </p:sp>
        <p:sp>
          <p:nvSpPr>
            <p:cNvPr id="54311" name="Text Box 98"/>
            <p:cNvSpPr txBox="1"/>
            <p:nvPr/>
          </p:nvSpPr>
          <p:spPr>
            <a:xfrm>
              <a:off x="2064" y="2064"/>
              <a:ext cx="1275" cy="243"/>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平均固定资产净值</a:t>
              </a:r>
              <a:endParaRPr lang="zh-CN" altLang="en-US" dirty="0">
                <a:latin typeface="Tahoma" panose="020B0604030504040204" pitchFamily="34" charset="0"/>
                <a:ea typeface="宋体" panose="02010600030101010101" pitchFamily="2" charset="-122"/>
              </a:endParaRPr>
            </a:p>
          </p:txBody>
        </p:sp>
      </p:grpSp>
      <p:grpSp>
        <p:nvGrpSpPr>
          <p:cNvPr id="54312" name="Group 99"/>
          <p:cNvGrpSpPr/>
          <p:nvPr/>
        </p:nvGrpSpPr>
        <p:grpSpPr>
          <a:xfrm>
            <a:off x="4234180" y="5674360"/>
            <a:ext cx="3931920" cy="923290"/>
            <a:chOff x="839" y="1680"/>
            <a:chExt cx="2569" cy="639"/>
          </a:xfrm>
        </p:grpSpPr>
        <p:sp>
          <p:nvSpPr>
            <p:cNvPr id="54313" name="Text Box 100"/>
            <p:cNvSpPr txBox="1"/>
            <p:nvPr/>
          </p:nvSpPr>
          <p:spPr>
            <a:xfrm>
              <a:off x="839" y="1888"/>
              <a:ext cx="1723" cy="255"/>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总资产周转率＝</a:t>
              </a:r>
              <a:endParaRPr lang="zh-CN" altLang="en-US" dirty="0">
                <a:latin typeface="Tahoma" panose="020B0604030504040204" pitchFamily="34" charset="0"/>
                <a:ea typeface="宋体" panose="02010600030101010101" pitchFamily="2" charset="-122"/>
              </a:endParaRPr>
            </a:p>
          </p:txBody>
        </p:sp>
        <p:sp>
          <p:nvSpPr>
            <p:cNvPr id="54314" name="Line 101"/>
            <p:cNvSpPr/>
            <p:nvPr/>
          </p:nvSpPr>
          <p:spPr>
            <a:xfrm>
              <a:off x="2112" y="2016"/>
              <a:ext cx="1296" cy="0"/>
            </a:xfrm>
            <a:prstGeom prst="line">
              <a:avLst/>
            </a:prstGeom>
            <a:ln w="9525" cap="flat" cmpd="sng">
              <a:solidFill>
                <a:schemeClr val="tx1"/>
              </a:solidFill>
              <a:prstDash val="solid"/>
              <a:miter/>
              <a:headEnd type="none" w="med" len="med"/>
              <a:tailEnd type="none" w="med" len="med"/>
            </a:ln>
          </p:spPr>
        </p:sp>
        <p:sp>
          <p:nvSpPr>
            <p:cNvPr id="54315" name="Text Box 102"/>
            <p:cNvSpPr txBox="1"/>
            <p:nvPr/>
          </p:nvSpPr>
          <p:spPr>
            <a:xfrm>
              <a:off x="2352" y="1680"/>
              <a:ext cx="717" cy="255"/>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营业收入</a:t>
              </a:r>
              <a:endParaRPr lang="zh-CN" altLang="en-US" dirty="0">
                <a:latin typeface="Tahoma" panose="020B0604030504040204" pitchFamily="34" charset="0"/>
                <a:ea typeface="宋体" panose="02010600030101010101" pitchFamily="2" charset="-122"/>
              </a:endParaRPr>
            </a:p>
          </p:txBody>
        </p:sp>
        <p:sp>
          <p:nvSpPr>
            <p:cNvPr id="54316" name="Text Box 103"/>
            <p:cNvSpPr txBox="1"/>
            <p:nvPr/>
          </p:nvSpPr>
          <p:spPr>
            <a:xfrm>
              <a:off x="2064" y="2064"/>
              <a:ext cx="1275" cy="255"/>
            </a:xfrm>
            <a:prstGeom prst="rect">
              <a:avLst/>
            </a:prstGeom>
            <a:noFill/>
            <a:ln w="9525">
              <a:noFill/>
            </a:ln>
          </p:spPr>
          <p:txBody>
            <a:bodyPr anchor="t">
              <a:spAutoFit/>
            </a:bodyPr>
            <a:lstStyle/>
            <a:p>
              <a:pPr>
                <a:spcBef>
                  <a:spcPct val="50000"/>
                </a:spcBef>
              </a:pPr>
              <a:r>
                <a:rPr lang="zh-CN" altLang="en-US" dirty="0">
                  <a:latin typeface="Tahoma" panose="020B0604030504040204" pitchFamily="34" charset="0"/>
                  <a:ea typeface="宋体" panose="02010600030101010101" pitchFamily="2" charset="-122"/>
                </a:rPr>
                <a:t>平均资产总额</a:t>
              </a:r>
              <a:endParaRPr lang="zh-CN" altLang="en-US" dirty="0">
                <a:latin typeface="Tahoma" panose="020B0604030504040204" pitchFamily="34" charset="0"/>
                <a:ea typeface="宋体" panose="02010600030101010101" pitchFamily="2" charset="-122"/>
              </a:endParaRPr>
            </a:p>
          </p:txBody>
        </p:sp>
      </p:grpSp>
      <p:grpSp>
        <p:nvGrpSpPr>
          <p:cNvPr id="54317" name="Group 49"/>
          <p:cNvGrpSpPr/>
          <p:nvPr/>
        </p:nvGrpSpPr>
        <p:grpSpPr>
          <a:xfrm>
            <a:off x="7268845" y="2728595"/>
            <a:ext cx="203200" cy="190500"/>
            <a:chOff x="1355" y="3452"/>
            <a:chExt cx="183" cy="172"/>
          </a:xfrm>
        </p:grpSpPr>
        <p:pic>
          <p:nvPicPr>
            <p:cNvPr id="54318" name="Picture 50" descr="circuler_1"/>
            <p:cNvPicPr>
              <a:picLocks noChangeAspect="1"/>
            </p:cNvPicPr>
            <p:nvPr/>
          </p:nvPicPr>
          <p:blipFill>
            <a:blip r:embed="rId1"/>
            <a:stretch>
              <a:fillRect/>
            </a:stretch>
          </p:blipFill>
          <p:spPr>
            <a:xfrm>
              <a:off x="1364" y="3452"/>
              <a:ext cx="174" cy="172"/>
            </a:xfrm>
            <a:prstGeom prst="rect">
              <a:avLst/>
            </a:prstGeom>
            <a:noFill/>
            <a:ln w="9525">
              <a:noFill/>
            </a:ln>
          </p:spPr>
        </p:pic>
        <p:sp>
          <p:nvSpPr>
            <p:cNvPr id="3"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4320" name="Group 52"/>
            <p:cNvGrpSpPr/>
            <p:nvPr/>
          </p:nvGrpSpPr>
          <p:grpSpPr>
            <a:xfrm rot="-1297425" flipH="1" flipV="1">
              <a:off x="1377" y="3586"/>
              <a:ext cx="151" cy="37"/>
              <a:chOff x="2532" y="1051"/>
              <a:chExt cx="893" cy="246"/>
            </a:xfrm>
          </p:grpSpPr>
          <p:grpSp>
            <p:nvGrpSpPr>
              <p:cNvPr id="54321" name="Group 53"/>
              <p:cNvGrpSpPr/>
              <p:nvPr/>
            </p:nvGrpSpPr>
            <p:grpSpPr>
              <a:xfrm>
                <a:off x="2532" y="1051"/>
                <a:ext cx="743" cy="185"/>
                <a:chOff x="1565" y="2568"/>
                <a:chExt cx="1118" cy="279"/>
              </a:xfrm>
            </p:grpSpPr>
            <p:sp>
              <p:nvSpPr>
                <p:cNvPr id="54322" name="AutoShape 54"/>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23" name="AutoShape 55"/>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24" name="AutoShape 56"/>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25" name="AutoShape 57"/>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nvGrpSpPr>
              <p:cNvPr id="54326" name="Group 58"/>
              <p:cNvGrpSpPr/>
              <p:nvPr/>
            </p:nvGrpSpPr>
            <p:grpSpPr>
              <a:xfrm rot="1353540">
                <a:off x="2682" y="1111"/>
                <a:ext cx="743" cy="186"/>
                <a:chOff x="1565" y="2568"/>
                <a:chExt cx="1118" cy="279"/>
              </a:xfrm>
            </p:grpSpPr>
            <p:sp>
              <p:nvSpPr>
                <p:cNvPr id="54327" name="AutoShape 59"/>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28" name="AutoShape 60"/>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29" name="AutoShape 61"/>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30" name="AutoShape 62"/>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pic>
          <p:nvPicPr>
            <p:cNvPr id="54331" name="Picture 63" descr="light_shadow1"/>
            <p:cNvPicPr>
              <a:picLocks noChangeAspect="1"/>
            </p:cNvPicPr>
            <p:nvPr/>
          </p:nvPicPr>
          <p:blipFill>
            <a:blip r:embed="rId2"/>
            <a:srcRect t="23740"/>
            <a:stretch>
              <a:fillRect/>
            </a:stretch>
          </p:blipFill>
          <p:spPr>
            <a:xfrm rot="-2569845">
              <a:off x="1355" y="3467"/>
              <a:ext cx="129" cy="84"/>
            </a:xfrm>
            <a:prstGeom prst="rect">
              <a:avLst/>
            </a:prstGeom>
            <a:noFill/>
            <a:ln w="9525">
              <a:noFill/>
            </a:ln>
          </p:spPr>
        </p:pic>
      </p:grpSp>
      <p:grpSp>
        <p:nvGrpSpPr>
          <p:cNvPr id="54332" name="Group 49"/>
          <p:cNvGrpSpPr/>
          <p:nvPr/>
        </p:nvGrpSpPr>
        <p:grpSpPr>
          <a:xfrm>
            <a:off x="5045075" y="4627245"/>
            <a:ext cx="203200" cy="190500"/>
            <a:chOff x="1355" y="3452"/>
            <a:chExt cx="183" cy="172"/>
          </a:xfrm>
        </p:grpSpPr>
        <p:pic>
          <p:nvPicPr>
            <p:cNvPr id="54333" name="Picture 50" descr="circuler_1"/>
            <p:cNvPicPr>
              <a:picLocks noChangeAspect="1"/>
            </p:cNvPicPr>
            <p:nvPr/>
          </p:nvPicPr>
          <p:blipFill>
            <a:blip r:embed="rId1"/>
            <a:stretch>
              <a:fillRect/>
            </a:stretch>
          </p:blipFill>
          <p:spPr>
            <a:xfrm>
              <a:off x="1364" y="3452"/>
              <a:ext cx="174" cy="172"/>
            </a:xfrm>
            <a:prstGeom prst="rect">
              <a:avLst/>
            </a:prstGeom>
            <a:noFill/>
            <a:ln w="9525">
              <a:noFill/>
            </a:ln>
          </p:spPr>
        </p:pic>
        <p:sp>
          <p:nvSpPr>
            <p:cNvPr id="4"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4335" name="Group 52"/>
            <p:cNvGrpSpPr/>
            <p:nvPr/>
          </p:nvGrpSpPr>
          <p:grpSpPr>
            <a:xfrm rot="-1297425" flipH="1" flipV="1">
              <a:off x="1377" y="3586"/>
              <a:ext cx="151" cy="37"/>
              <a:chOff x="2532" y="1051"/>
              <a:chExt cx="893" cy="246"/>
            </a:xfrm>
          </p:grpSpPr>
          <p:grpSp>
            <p:nvGrpSpPr>
              <p:cNvPr id="54336" name="Group 53"/>
              <p:cNvGrpSpPr/>
              <p:nvPr/>
            </p:nvGrpSpPr>
            <p:grpSpPr>
              <a:xfrm>
                <a:off x="2532" y="1051"/>
                <a:ext cx="743" cy="185"/>
                <a:chOff x="1565" y="2568"/>
                <a:chExt cx="1118" cy="279"/>
              </a:xfrm>
            </p:grpSpPr>
            <p:sp>
              <p:nvSpPr>
                <p:cNvPr id="54337" name="AutoShape 54"/>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38" name="AutoShape 55"/>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39" name="AutoShape 56"/>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40" name="AutoShape 57"/>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nvGrpSpPr>
              <p:cNvPr id="54341" name="Group 58"/>
              <p:cNvGrpSpPr/>
              <p:nvPr/>
            </p:nvGrpSpPr>
            <p:grpSpPr>
              <a:xfrm rot="1353540">
                <a:off x="2682" y="1111"/>
                <a:ext cx="743" cy="186"/>
                <a:chOff x="1565" y="2568"/>
                <a:chExt cx="1118" cy="279"/>
              </a:xfrm>
            </p:grpSpPr>
            <p:sp>
              <p:nvSpPr>
                <p:cNvPr id="54342" name="AutoShape 59"/>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43" name="AutoShape 60"/>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44" name="AutoShape 61"/>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45" name="AutoShape 62"/>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pic>
          <p:nvPicPr>
            <p:cNvPr id="54346" name="Picture 63" descr="light_shadow1"/>
            <p:cNvPicPr>
              <a:picLocks noChangeAspect="1"/>
            </p:cNvPicPr>
            <p:nvPr/>
          </p:nvPicPr>
          <p:blipFill>
            <a:blip r:embed="rId2"/>
            <a:srcRect t="23740"/>
            <a:stretch>
              <a:fillRect/>
            </a:stretch>
          </p:blipFill>
          <p:spPr>
            <a:xfrm rot="-2569845">
              <a:off x="1355" y="3467"/>
              <a:ext cx="129" cy="84"/>
            </a:xfrm>
            <a:prstGeom prst="rect">
              <a:avLst/>
            </a:prstGeom>
            <a:noFill/>
            <a:ln w="9525">
              <a:noFill/>
            </a:ln>
          </p:spPr>
        </p:pic>
      </p:grpSp>
      <p:grpSp>
        <p:nvGrpSpPr>
          <p:cNvPr id="54347" name="Group 49"/>
          <p:cNvGrpSpPr/>
          <p:nvPr/>
        </p:nvGrpSpPr>
        <p:grpSpPr>
          <a:xfrm>
            <a:off x="6188075" y="3636645"/>
            <a:ext cx="203200" cy="190500"/>
            <a:chOff x="1355" y="3452"/>
            <a:chExt cx="183" cy="172"/>
          </a:xfrm>
        </p:grpSpPr>
        <p:pic>
          <p:nvPicPr>
            <p:cNvPr id="54348" name="Picture 50" descr="circuler_1"/>
            <p:cNvPicPr>
              <a:picLocks noChangeAspect="1"/>
            </p:cNvPicPr>
            <p:nvPr/>
          </p:nvPicPr>
          <p:blipFill>
            <a:blip r:embed="rId1"/>
            <a:stretch>
              <a:fillRect/>
            </a:stretch>
          </p:blipFill>
          <p:spPr>
            <a:xfrm>
              <a:off x="1364" y="3452"/>
              <a:ext cx="174" cy="172"/>
            </a:xfrm>
            <a:prstGeom prst="rect">
              <a:avLst/>
            </a:prstGeom>
            <a:noFill/>
            <a:ln w="9525">
              <a:noFill/>
            </a:ln>
          </p:spPr>
        </p:pic>
        <p:sp>
          <p:nvSpPr>
            <p:cNvPr id="5"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4350" name="Group 52"/>
            <p:cNvGrpSpPr/>
            <p:nvPr/>
          </p:nvGrpSpPr>
          <p:grpSpPr>
            <a:xfrm rot="-1297425" flipH="1" flipV="1">
              <a:off x="1377" y="3586"/>
              <a:ext cx="151" cy="37"/>
              <a:chOff x="2532" y="1051"/>
              <a:chExt cx="893" cy="246"/>
            </a:xfrm>
          </p:grpSpPr>
          <p:grpSp>
            <p:nvGrpSpPr>
              <p:cNvPr id="54351" name="Group 53"/>
              <p:cNvGrpSpPr/>
              <p:nvPr/>
            </p:nvGrpSpPr>
            <p:grpSpPr>
              <a:xfrm>
                <a:off x="2532" y="1051"/>
                <a:ext cx="743" cy="185"/>
                <a:chOff x="1565" y="2568"/>
                <a:chExt cx="1118" cy="279"/>
              </a:xfrm>
            </p:grpSpPr>
            <p:sp>
              <p:nvSpPr>
                <p:cNvPr id="54352" name="AutoShape 54"/>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53" name="AutoShape 55"/>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54" name="AutoShape 56"/>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55" name="AutoShape 57"/>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nvGrpSpPr>
              <p:cNvPr id="54356" name="Group 58"/>
              <p:cNvGrpSpPr/>
              <p:nvPr/>
            </p:nvGrpSpPr>
            <p:grpSpPr>
              <a:xfrm rot="1353540">
                <a:off x="2682" y="1111"/>
                <a:ext cx="743" cy="186"/>
                <a:chOff x="1565" y="2568"/>
                <a:chExt cx="1118" cy="279"/>
              </a:xfrm>
            </p:grpSpPr>
            <p:sp>
              <p:nvSpPr>
                <p:cNvPr id="54357" name="AutoShape 59"/>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58" name="AutoShape 60"/>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59" name="AutoShape 61"/>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60" name="AutoShape 62"/>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pic>
          <p:nvPicPr>
            <p:cNvPr id="54361" name="Picture 63" descr="light_shadow1"/>
            <p:cNvPicPr>
              <a:picLocks noChangeAspect="1"/>
            </p:cNvPicPr>
            <p:nvPr/>
          </p:nvPicPr>
          <p:blipFill>
            <a:blip r:embed="rId2"/>
            <a:srcRect t="23740"/>
            <a:stretch>
              <a:fillRect/>
            </a:stretch>
          </p:blipFill>
          <p:spPr>
            <a:xfrm rot="-2569845">
              <a:off x="1355" y="3467"/>
              <a:ext cx="129" cy="84"/>
            </a:xfrm>
            <a:prstGeom prst="rect">
              <a:avLst/>
            </a:prstGeom>
            <a:noFill/>
            <a:ln w="9525">
              <a:noFill/>
            </a:ln>
          </p:spPr>
        </p:pic>
      </p:grpSp>
      <p:grpSp>
        <p:nvGrpSpPr>
          <p:cNvPr id="54362" name="Group 49"/>
          <p:cNvGrpSpPr/>
          <p:nvPr/>
        </p:nvGrpSpPr>
        <p:grpSpPr>
          <a:xfrm>
            <a:off x="3825875" y="5694045"/>
            <a:ext cx="203200" cy="190500"/>
            <a:chOff x="1355" y="3452"/>
            <a:chExt cx="183" cy="172"/>
          </a:xfrm>
        </p:grpSpPr>
        <p:pic>
          <p:nvPicPr>
            <p:cNvPr id="54363" name="Picture 50" descr="circuler_1"/>
            <p:cNvPicPr>
              <a:picLocks noChangeAspect="1"/>
            </p:cNvPicPr>
            <p:nvPr/>
          </p:nvPicPr>
          <p:blipFill>
            <a:blip r:embed="rId1"/>
            <a:stretch>
              <a:fillRect/>
            </a:stretch>
          </p:blipFill>
          <p:spPr>
            <a:xfrm>
              <a:off x="1364" y="3452"/>
              <a:ext cx="174" cy="172"/>
            </a:xfrm>
            <a:prstGeom prst="rect">
              <a:avLst/>
            </a:prstGeom>
            <a:noFill/>
            <a:ln w="9525">
              <a:noFill/>
            </a:ln>
          </p:spPr>
        </p:pic>
        <p:sp>
          <p:nvSpPr>
            <p:cNvPr id="213043"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4365" name="Group 52"/>
            <p:cNvGrpSpPr/>
            <p:nvPr/>
          </p:nvGrpSpPr>
          <p:grpSpPr>
            <a:xfrm rot="-1297425" flipH="1" flipV="1">
              <a:off x="1377" y="3586"/>
              <a:ext cx="151" cy="37"/>
              <a:chOff x="2532" y="1051"/>
              <a:chExt cx="893" cy="246"/>
            </a:xfrm>
          </p:grpSpPr>
          <p:grpSp>
            <p:nvGrpSpPr>
              <p:cNvPr id="54366" name="Group 53"/>
              <p:cNvGrpSpPr/>
              <p:nvPr/>
            </p:nvGrpSpPr>
            <p:grpSpPr>
              <a:xfrm>
                <a:off x="2532" y="1051"/>
                <a:ext cx="743" cy="185"/>
                <a:chOff x="1565" y="2568"/>
                <a:chExt cx="1118" cy="279"/>
              </a:xfrm>
            </p:grpSpPr>
            <p:sp>
              <p:nvSpPr>
                <p:cNvPr id="54367" name="AutoShape 54"/>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68" name="AutoShape 55"/>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69" name="AutoShape 56"/>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70" name="AutoShape 57"/>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nvGrpSpPr>
              <p:cNvPr id="54371" name="Group 58"/>
              <p:cNvGrpSpPr/>
              <p:nvPr/>
            </p:nvGrpSpPr>
            <p:grpSpPr>
              <a:xfrm rot="1353540">
                <a:off x="2682" y="1111"/>
                <a:ext cx="743" cy="186"/>
                <a:chOff x="1565" y="2568"/>
                <a:chExt cx="1118" cy="279"/>
              </a:xfrm>
            </p:grpSpPr>
            <p:sp>
              <p:nvSpPr>
                <p:cNvPr id="54372" name="AutoShape 59"/>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73" name="AutoShape 60"/>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74" name="AutoShape 61"/>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75" name="AutoShape 62"/>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pic>
          <p:nvPicPr>
            <p:cNvPr id="54376" name="Picture 63" descr="light_shadow1"/>
            <p:cNvPicPr>
              <a:picLocks noChangeAspect="1"/>
            </p:cNvPicPr>
            <p:nvPr/>
          </p:nvPicPr>
          <p:blipFill>
            <a:blip r:embed="rId2"/>
            <a:srcRect t="23740"/>
            <a:stretch>
              <a:fillRect/>
            </a:stretch>
          </p:blipFill>
          <p:spPr>
            <a:xfrm rot="-2569845">
              <a:off x="1355" y="3467"/>
              <a:ext cx="129" cy="84"/>
            </a:xfrm>
            <a:prstGeom prst="rect">
              <a:avLst/>
            </a:prstGeom>
            <a:noFill/>
            <a:ln w="9525">
              <a:noFill/>
            </a:ln>
          </p:spPr>
        </p:pic>
      </p:grpSp>
      <p:sp>
        <p:nvSpPr>
          <p:cNvPr id="15362" name="矩形 7177"/>
          <p:cNvSpPr/>
          <p:nvPr/>
        </p:nvSpPr>
        <p:spPr>
          <a:xfrm>
            <a:off x="5272405" y="47308"/>
            <a:ext cx="1108075" cy="646112"/>
          </a:xfrm>
          <a:prstGeom prst="rect">
            <a:avLst/>
          </a:prstGeom>
          <a:noFill/>
          <a:ln w="9525">
            <a:noFill/>
          </a:ln>
        </p:spPr>
        <p:txBody>
          <a:bodyPr wrap="none">
            <a:spAutoFit/>
          </a:bodyPr>
          <a:lstStyle/>
          <a:p>
            <a:pPr algn="ctr"/>
            <a:r>
              <a:rPr lang="en-US" altLang="en-US" sz="3600" b="1" dirty="0">
                <a:latin typeface="微软雅黑" panose="020B0503020204020204" pitchFamily="34" charset="-122"/>
                <a:ea typeface="微软雅黑" panose="020B0503020204020204" pitchFamily="34" charset="-122"/>
              </a:rPr>
              <a:t>小结</a:t>
            </a:r>
            <a:endParaRPr lang="en-US" altLang="en-US" sz="3600" b="1" dirty="0">
              <a:latin typeface="微软雅黑" panose="020B0503020204020204" pitchFamily="34" charset="-122"/>
              <a:ea typeface="微软雅黑" panose="020B0503020204020204" pitchFamily="34" charset="-122"/>
            </a:endParaRPr>
          </a:p>
        </p:txBody>
      </p:sp>
      <p:grpSp>
        <p:nvGrpSpPr>
          <p:cNvPr id="6" name="组合 6"/>
          <p:cNvGrpSpPr/>
          <p:nvPr/>
        </p:nvGrpSpPr>
        <p:grpSpPr>
          <a:xfrm flipV="1">
            <a:off x="4231005" y="685483"/>
            <a:ext cx="3489325" cy="114300"/>
            <a:chOff x="5475255" y="1143000"/>
            <a:chExt cx="1486646" cy="101600"/>
          </a:xfrm>
        </p:grpSpPr>
        <p:cxnSp>
          <p:nvCxnSpPr>
            <p:cNvPr id="7"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76475"/>
            <a:ext cx="12192000" cy="2549525"/>
          </a:xfrm>
          <a:prstGeom prst="rect">
            <a:avLst/>
          </a:prstGeom>
          <a:solidFill>
            <a:srgbClr val="32C8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dirty="0">
                <a:solidFill>
                  <a:schemeClr val="tx2"/>
                </a:solidFill>
              </a:rPr>
              <a:t> </a:t>
            </a:r>
            <a:endParaRPr lang="zh-CN" altLang="en-US" dirty="0">
              <a:solidFill>
                <a:schemeClr val="tx2"/>
              </a:solidFill>
            </a:endParaRPr>
          </a:p>
        </p:txBody>
      </p:sp>
      <p:cxnSp>
        <p:nvCxnSpPr>
          <p:cNvPr id="6" name="直接连接符 5"/>
          <p:cNvCxnSpPr/>
          <p:nvPr/>
        </p:nvCxnSpPr>
        <p:spPr>
          <a:xfrm>
            <a:off x="-88900" y="49149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88900" y="2197100"/>
            <a:ext cx="12509500" cy="0"/>
          </a:xfrm>
          <a:prstGeom prst="line">
            <a:avLst/>
          </a:prstGeom>
          <a:ln w="22225">
            <a:solidFill>
              <a:srgbClr val="32C8CF"/>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1" cstate="print"/>
          <a:srcRect/>
          <a:stretch>
            <a:fillRect/>
          </a:stretch>
        </p:blipFill>
        <p:spPr bwMode="auto">
          <a:xfrm>
            <a:off x="1879600" y="2714625"/>
            <a:ext cx="1244600" cy="1606550"/>
          </a:xfrm>
          <a:prstGeom prst="rect">
            <a:avLst/>
          </a:prstGeom>
          <a:noFill/>
          <a:ln w="9525">
            <a:noFill/>
            <a:miter lim="800000"/>
            <a:headEnd/>
            <a:tailEnd/>
          </a:ln>
        </p:spPr>
      </p:pic>
      <p:cxnSp>
        <p:nvCxnSpPr>
          <p:cNvPr id="9" name="直接连接符 8"/>
          <p:cNvCxnSpPr/>
          <p:nvPr/>
        </p:nvCxnSpPr>
        <p:spPr>
          <a:xfrm>
            <a:off x="4114800" y="2774950"/>
            <a:ext cx="0" cy="1390650"/>
          </a:xfrm>
          <a:prstGeom prst="line">
            <a:avLst/>
          </a:prstGeom>
          <a:ln>
            <a:gradFill>
              <a:gsLst>
                <a:gs pos="0">
                  <a:srgbClr val="32C8CF">
                    <a:alpha val="67000"/>
                  </a:srgbClr>
                </a:gs>
                <a:gs pos="55000">
                  <a:schemeClr val="bg1"/>
                </a:gs>
                <a:gs pos="100000">
                  <a:srgbClr val="32C8CF">
                    <a:alpha val="7100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 name="Title 2"/>
          <p:cNvSpPr txBox="1"/>
          <p:nvPr/>
        </p:nvSpPr>
        <p:spPr bwMode="auto">
          <a:xfrm>
            <a:off x="3879228" y="2798099"/>
            <a:ext cx="7822777" cy="1183050"/>
          </a:xfrm>
          <a:prstGeom prst="rect">
            <a:avLst/>
          </a:prstGeom>
          <a:noFill/>
          <a:ln w="9525">
            <a:noFill/>
            <a:miter lim="800000"/>
          </a:ln>
        </p:spPr>
        <p:txBody>
          <a:bodyPr lIns="36000" rIns="36000" anchor="b"/>
          <a:lstStyle/>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endParaRPr lang="en-US" altLang="zh-CN" sz="4000" dirty="0">
              <a:latin typeface="方正尚酷简体"/>
              <a:ea typeface="方正尚酷简体"/>
              <a:cs typeface="方正尚酷简体"/>
            </a:endParaRPr>
          </a:p>
          <a:p>
            <a:pPr marL="742950" indent="-742950">
              <a:lnSpc>
                <a:spcPct val="150000"/>
              </a:lnSpc>
            </a:pPr>
            <a:r>
              <a:rPr lang="zh-CN" altLang="en-US" sz="4000" b="1" dirty="0">
                <a:latin typeface="华文隶书" panose="02010800040101010101" pitchFamily="2" charset="-122"/>
                <a:ea typeface="华文隶书" panose="02010800040101010101" pitchFamily="2" charset="-122"/>
              </a:rPr>
              <a:t>三</a:t>
            </a:r>
            <a:r>
              <a:rPr lang="zh-CN" altLang="en-US" sz="4000" b="1" dirty="0" smtClean="0">
                <a:latin typeface="华文隶书" panose="02010800040101010101" pitchFamily="2" charset="-122"/>
                <a:ea typeface="华文隶书" panose="02010800040101010101" pitchFamily="2" charset="-122"/>
              </a:rPr>
              <a:t>、盈利能力</a:t>
            </a:r>
            <a:r>
              <a:rPr lang="zh-CN" altLang="en-US" sz="4000" b="1" dirty="0">
                <a:latin typeface="华文隶书" panose="02010800040101010101" pitchFamily="2" charset="-122"/>
                <a:ea typeface="华文隶书" panose="02010800040101010101" pitchFamily="2" charset="-122"/>
              </a:rPr>
              <a:t>分析</a:t>
            </a:r>
            <a:endParaRPr lang="zh-CN" altLang="en-US" sz="4000" b="1" dirty="0">
              <a:latin typeface="华文隶书" panose="02010800040101010101" pitchFamily="2" charset="-122"/>
              <a:ea typeface="华文隶书" panose="02010800040101010101" pitchFamily="2" charset="-122"/>
            </a:endParaRPr>
          </a:p>
        </p:txBody>
      </p:sp>
      <p:sp>
        <p:nvSpPr>
          <p:cNvPr id="11" name="灯片编号占位符 2"/>
          <p:cNvSpPr>
            <a:spLocks noGrp="1"/>
          </p:cNvSpPr>
          <p:nvPr>
            <p:ph type="sldNum" sz="quarter" idx="4294967295"/>
          </p:nvPr>
        </p:nvSpPr>
        <p:spPr>
          <a:xfrm>
            <a:off x="11323638" y="6240463"/>
            <a:ext cx="495300" cy="354012"/>
          </a:xfrm>
          <a:prstGeom prst="rect">
            <a:avLst/>
          </a:prstGeom>
        </p:spPr>
        <p:txBody>
          <a:bodyPr/>
          <a:lstStyle/>
          <a:p>
            <a:pPr>
              <a:defRPr/>
            </a:pPr>
            <a:fld id="{EBAA0B0A-6C67-430D-843B-589DA2079AA5}" type="slidenum">
              <a:rPr lang="en-US"/>
            </a:fld>
            <a:endParaRPr lang="en-US" dirty="0"/>
          </a:p>
        </p:txBody>
      </p:sp>
      <p:sp>
        <p:nvSpPr>
          <p:cNvPr id="12" name="TextBox 11"/>
          <p:cNvSpPr txBox="1"/>
          <p:nvPr/>
        </p:nvSpPr>
        <p:spPr>
          <a:xfrm>
            <a:off x="4346294" y="1132255"/>
            <a:ext cx="2630488" cy="846386"/>
          </a:xfrm>
          <a:prstGeom prst="rect">
            <a:avLst/>
          </a:prstGeom>
          <a:noFill/>
          <a:ln>
            <a:solidFill>
              <a:schemeClr val="accent1"/>
            </a:solidFill>
          </a:ln>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742950" indent="-742950" algn="l">
              <a:lnSpc>
                <a:spcPct val="150000"/>
              </a:lnSpc>
              <a:defRPr/>
            </a:pPr>
            <a:r>
              <a:rPr lang="zh-CN" altLang="en-US" sz="4000" dirty="0">
                <a:solidFill>
                  <a:schemeClr val="tx1"/>
                </a:solidFill>
                <a:latin typeface="华文隶书" panose="02010800040101010101" pitchFamily="2" charset="-122"/>
                <a:ea typeface="华文隶书" panose="02010800040101010101" pitchFamily="2" charset="-122"/>
              </a:rPr>
              <a:t>任务实训</a:t>
            </a:r>
            <a:endParaRPr lang="zh-CN" altLang="en-US" sz="4000" dirty="0">
              <a:solidFill>
                <a:schemeClr val="tx1"/>
              </a:solidFill>
              <a:latin typeface="华文隶书" panose="02010800040101010101" pitchFamily="2" charset="-122"/>
              <a:ea typeface="华文隶书" panose="0201080004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7412355" y="1755140"/>
            <a:ext cx="4599940" cy="4605020"/>
            <a:chOff x="11626" y="2979"/>
            <a:chExt cx="7244" cy="7252"/>
          </a:xfrm>
        </p:grpSpPr>
        <p:pic>
          <p:nvPicPr>
            <p:cNvPr id="10" name="图片 9" descr="timg (33)"/>
            <p:cNvPicPr>
              <a:picLocks noChangeAspect="1"/>
            </p:cNvPicPr>
            <p:nvPr/>
          </p:nvPicPr>
          <p:blipFill>
            <a:blip r:embed="rId1"/>
            <a:stretch>
              <a:fillRect/>
            </a:stretch>
          </p:blipFill>
          <p:spPr>
            <a:xfrm>
              <a:off x="11626" y="2979"/>
              <a:ext cx="7245" cy="7253"/>
            </a:xfrm>
            <a:prstGeom prst="rect">
              <a:avLst/>
            </a:prstGeom>
          </p:spPr>
        </p:pic>
        <p:sp>
          <p:nvSpPr>
            <p:cNvPr id="11" name="文本框 10"/>
            <p:cNvSpPr txBox="1"/>
            <p:nvPr/>
          </p:nvSpPr>
          <p:spPr>
            <a:xfrm>
              <a:off x="15949" y="6327"/>
              <a:ext cx="1578" cy="1888"/>
            </a:xfrm>
            <a:prstGeom prst="rect">
              <a:avLst/>
            </a:prstGeom>
            <a:noFill/>
          </p:spPr>
          <p:txBody>
            <a:bodyPr wrap="square" rtlCol="0">
              <a:spAutoFit/>
            </a:bodyPr>
            <a:lstStyle/>
            <a:p>
              <a:r>
                <a:rPr lang="zh-CN" altLang="en-US" sz="3600" b="1" i="1">
                  <a:solidFill>
                    <a:schemeClr val="accent5">
                      <a:lumMod val="75000"/>
                    </a:schemeClr>
                  </a:solidFill>
                  <a:latin typeface="微软雅黑" panose="020B0503020204020204" pitchFamily="34" charset="-122"/>
                  <a:ea typeface="微软雅黑" panose="020B0503020204020204" pitchFamily="34" charset="-122"/>
                </a:rPr>
                <a:t>盈</a:t>
              </a:r>
              <a:endParaRPr lang="zh-CN" altLang="en-US" sz="3600" b="1" i="1">
                <a:solidFill>
                  <a:schemeClr val="accent5">
                    <a:lumMod val="75000"/>
                  </a:schemeClr>
                </a:solidFill>
                <a:latin typeface="微软雅黑" panose="020B0503020204020204" pitchFamily="34" charset="-122"/>
                <a:ea typeface="微软雅黑" panose="020B0503020204020204" pitchFamily="34" charset="-122"/>
              </a:endParaRPr>
            </a:p>
            <a:p>
              <a:r>
                <a:rPr lang="zh-CN" altLang="en-US" sz="3600" b="1" i="1">
                  <a:solidFill>
                    <a:schemeClr val="accent5">
                      <a:lumMod val="75000"/>
                    </a:schemeClr>
                  </a:solidFill>
                  <a:latin typeface="微软雅黑" panose="020B0503020204020204" pitchFamily="34" charset="-122"/>
                  <a:ea typeface="微软雅黑" panose="020B0503020204020204" pitchFamily="34" charset="-122"/>
                </a:rPr>
                <a:t>利</a:t>
              </a:r>
              <a:endParaRPr lang="zh-CN" altLang="en-US" sz="3600" b="1" i="1">
                <a:solidFill>
                  <a:schemeClr val="accent5">
                    <a:lumMod val="75000"/>
                  </a:schemeClr>
                </a:solidFill>
                <a:latin typeface="微软雅黑" panose="020B0503020204020204" pitchFamily="34" charset="-122"/>
                <a:ea typeface="微软雅黑" panose="020B0503020204020204" pitchFamily="34" charset="-122"/>
              </a:endParaRPr>
            </a:p>
          </p:txBody>
        </p:sp>
      </p:grpSp>
      <p:sp>
        <p:nvSpPr>
          <p:cNvPr id="9219" name="矩形 7177"/>
          <p:cNvSpPr/>
          <p:nvPr/>
        </p:nvSpPr>
        <p:spPr>
          <a:xfrm>
            <a:off x="3516313" y="239713"/>
            <a:ext cx="3877985" cy="923330"/>
          </a:xfrm>
          <a:prstGeom prst="rect">
            <a:avLst/>
          </a:prstGeom>
          <a:noFill/>
          <a:ln w="9525">
            <a:noFill/>
          </a:ln>
        </p:spPr>
        <p:txBody>
          <a:bodyPr wrap="none">
            <a:spAutoFit/>
          </a:bodyPr>
          <a:lstStyle/>
          <a:p>
            <a:pPr algn="l">
              <a:lnSpc>
                <a:spcPct val="150000"/>
              </a:lnSpc>
            </a:pPr>
            <a:r>
              <a:rPr lang="zh-CN" altLang="en-US" sz="3600" b="1" dirty="0">
                <a:latin typeface="微软雅黑" panose="020B0503020204020204" pitchFamily="34" charset="-122"/>
                <a:ea typeface="微软雅黑" panose="020B0503020204020204" pitchFamily="34" charset="-122"/>
              </a:rPr>
              <a:t>三</a:t>
            </a:r>
            <a:r>
              <a:rPr lang="en-US" altLang="en-US" sz="3600" b="1" dirty="0" smtClean="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盈利</a:t>
            </a:r>
            <a:r>
              <a:rPr lang="zh-CN" altLang="en-US" sz="3600" b="1" dirty="0" smtClean="0">
                <a:latin typeface="微软雅黑" panose="020B0503020204020204" pitchFamily="34" charset="-122"/>
                <a:ea typeface="微软雅黑" panose="020B0503020204020204" pitchFamily="34" charset="-122"/>
              </a:rPr>
              <a:t>能力分析</a:t>
            </a:r>
            <a:endParaRPr lang="en-US" altLang="zh-CN" sz="3600" b="1" dirty="0">
              <a:latin typeface="微软雅黑" panose="020B0503020204020204" pitchFamily="34" charset="-122"/>
              <a:ea typeface="微软雅黑" panose="020B0503020204020204" pitchFamily="34" charset="-122"/>
            </a:endParaRPr>
          </a:p>
        </p:txBody>
      </p:sp>
      <p:grpSp>
        <p:nvGrpSpPr>
          <p:cNvPr id="2" name="组合 6"/>
          <p:cNvGrpSpPr/>
          <p:nvPr/>
        </p:nvGrpSpPr>
        <p:grpSpPr>
          <a:xfrm>
            <a:off x="3316288" y="1065213"/>
            <a:ext cx="5894387" cy="171450"/>
            <a:chOff x="5475255" y="1143000"/>
            <a:chExt cx="1486646" cy="101600"/>
          </a:xfrm>
        </p:grpSpPr>
        <p:cxnSp>
          <p:nvCxnSpPr>
            <p:cNvPr id="8"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31"/>
            <p:cNvCxnSpPr/>
            <p:nvPr/>
          </p:nvCxnSpPr>
          <p:spPr>
            <a:xfrm>
              <a:off x="5616738" y="1244600"/>
              <a:ext cx="1185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21" name="文本框 99"/>
          <p:cNvSpPr txBox="1"/>
          <p:nvPr/>
        </p:nvSpPr>
        <p:spPr>
          <a:xfrm>
            <a:off x="693420" y="1755140"/>
            <a:ext cx="6899910" cy="3969385"/>
          </a:xfrm>
          <a:prstGeom prst="rect">
            <a:avLst/>
          </a:prstGeom>
          <a:solidFill>
            <a:schemeClr val="accent2">
              <a:lumMod val="20000"/>
              <a:lumOff val="80000"/>
            </a:schemeClr>
          </a:solidFill>
          <a:ln w="9525">
            <a:solidFill>
              <a:schemeClr val="accent2">
                <a:lumMod val="20000"/>
                <a:lumOff val="80000"/>
              </a:schemeClr>
            </a:solidFill>
          </a:ln>
        </p:spPr>
        <p:txBody>
          <a:bodyPr wrap="square">
            <a:spAutoFit/>
          </a:bodyPr>
          <a:lstStyle/>
          <a:p>
            <a:pPr indent="127000">
              <a:lnSpc>
                <a:spcPct val="150000"/>
              </a:lnSpc>
            </a:pPr>
            <a:r>
              <a:rPr lang="zh-CN" altLang="zh-CN" sz="2800" dirty="0">
                <a:latin typeface="微软雅黑" panose="020B0503020204020204" pitchFamily="34" charset="-122"/>
                <a:ea typeface="微软雅黑" panose="020B0503020204020204" pitchFamily="34" charset="-122"/>
              </a:rPr>
              <a:t>盈利能力是指企业获取利润的能力，或者说是企业资金增值的能力，反映着企业的财务结构状况和经营绩效，是企业偿债能力和营运能力的综合体现。</a:t>
            </a:r>
            <a:endParaRPr lang="zh-CN" altLang="zh-CN" sz="2800" dirty="0">
              <a:latin typeface="微软雅黑" panose="020B0503020204020204" pitchFamily="34" charset="-122"/>
              <a:ea typeface="微软雅黑" panose="020B0503020204020204" pitchFamily="34" charset="-122"/>
            </a:endParaRPr>
          </a:p>
          <a:p>
            <a:pPr indent="127000">
              <a:lnSpc>
                <a:spcPct val="150000"/>
              </a:lnSpc>
            </a:pPr>
            <a:r>
              <a:rPr lang="zh-CN" altLang="zh-CN" sz="2800" dirty="0">
                <a:latin typeface="微软雅黑" panose="020B0503020204020204" pitchFamily="34" charset="-122"/>
                <a:ea typeface="微软雅黑" panose="020B0503020204020204" pitchFamily="34" charset="-122"/>
              </a:rPr>
              <a:t>不论是股东、债权人还是企业管理人员，都非常关心企业的盈利能力。</a:t>
            </a:r>
            <a:endParaRPr lang="zh-CN" altLang="zh-CN" sz="2800" dirty="0">
              <a:latin typeface="微软雅黑" panose="020B0503020204020204" pitchFamily="34" charset="-122"/>
              <a:ea typeface="微软雅黑" panose="020B0503020204020204" pitchFamily="34" charset="-122"/>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idx="4294967295"/>
          </p:nvPr>
        </p:nvSpPr>
        <p:spPr>
          <a:xfrm>
            <a:off x="406401" y="0"/>
            <a:ext cx="11281833" cy="457200"/>
          </a:xfrm>
          <a:noFill/>
        </p:spPr>
        <p:txBody>
          <a:bodyPr/>
          <a:lstStyle/>
          <a:p>
            <a:pPr eaLnBrk="1" hangingPunct="1"/>
            <a:r>
              <a:rPr lang="zh-CN" altLang="en-US" sz="2400" b="1" smtClean="0"/>
              <a:t>利润表（新准则采用</a:t>
            </a:r>
            <a:r>
              <a:rPr lang="zh-CN" altLang="en-US" sz="2400" smtClean="0"/>
              <a:t>）</a:t>
            </a:r>
            <a:endParaRPr lang="zh-CN" altLang="en-US" sz="2400" smtClean="0"/>
          </a:p>
        </p:txBody>
      </p:sp>
      <p:graphicFrame>
        <p:nvGraphicFramePr>
          <p:cNvPr id="138243" name="Group 3"/>
          <p:cNvGraphicFramePr>
            <a:graphicFrameLocks noGrp="1"/>
          </p:cNvGraphicFramePr>
          <p:nvPr>
            <p:ph idx="4294967295"/>
          </p:nvPr>
        </p:nvGraphicFramePr>
        <p:xfrm>
          <a:off x="508000" y="457200"/>
          <a:ext cx="11387667" cy="6254496"/>
        </p:xfrm>
        <a:graphic>
          <a:graphicData uri="http://schemas.openxmlformats.org/drawingml/2006/table">
            <a:tbl>
              <a:tblPr/>
              <a:tblGrid>
                <a:gridCol w="5418667"/>
                <a:gridCol w="3202517"/>
                <a:gridCol w="2766483"/>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项      目</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本期金额</a:t>
                      </a:r>
                      <a:endParaRPr kumimoji="0" lang="zh-CN"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上期金额</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2275">
                <a:tc>
                  <a:txBody>
                    <a:bodyPr/>
                    <a:lstStyle/>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一、营业收入</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减：营业成本</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营业税金及附加</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销售费用</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管理费用</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财务费用</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资产减值损失</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加</a:t>
                      </a:r>
                      <a:r>
                        <a:rPr kumimoji="1"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：公允价值变动收益</a:t>
                      </a:r>
                      <a:endParaRPr kumimoji="1"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1"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投资收益</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二、营业利润</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加：  营业外收入</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减：  营业外支出</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其中：非流动资产处置损失</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三、利润总额</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减：所得税费用</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四、净利润</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五、每股收益：</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（一）基本每股收益</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10000"/>
                        </a:spcBef>
                        <a:spcAft>
                          <a:spcPct val="0"/>
                        </a:spcAft>
                        <a:buClrTx/>
                        <a:buSzTx/>
                        <a:buFontTx/>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（二）稀释每股收益</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pPr>
                      <a:r>
                        <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0" lang="en-US"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pPr>
                      <a:endParaRPr kumimoji="0" lang="zh-CN" altLang="zh-CN"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3"/>
          <p:cNvSpPr>
            <a:spLocks noChangeShapeType="1"/>
          </p:cNvSpPr>
          <p:nvPr/>
        </p:nvSpPr>
        <p:spPr bwMode="auto">
          <a:xfrm flipH="1" flipV="1">
            <a:off x="3556000" y="1752600"/>
            <a:ext cx="6400800" cy="441960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nchor="ctr"/>
          <a:lstStyle/>
          <a:p>
            <a:endParaRPr lang="zh-CN" altLang="en-US"/>
          </a:p>
        </p:txBody>
      </p:sp>
      <p:pic>
        <p:nvPicPr>
          <p:cNvPr id="60419" name="Picture 70" descr="09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1219200" y="1143001"/>
            <a:ext cx="1913467"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71"/>
          <p:cNvSpPr txBox="1">
            <a:spLocks noChangeArrowheads="1"/>
          </p:cNvSpPr>
          <p:nvPr/>
        </p:nvSpPr>
        <p:spPr bwMode="black">
          <a:xfrm>
            <a:off x="406400" y="2743200"/>
            <a:ext cx="4673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Clr>
                <a:srgbClr val="0000FF"/>
              </a:buClr>
              <a:buFontTx/>
              <a:buChar char="•"/>
            </a:pPr>
            <a:r>
              <a:rPr lang="en-US" altLang="zh-CN" sz="1600">
                <a:solidFill>
                  <a:srgbClr val="000000"/>
                </a:solidFill>
              </a:rPr>
              <a:t> </a:t>
            </a:r>
            <a:r>
              <a:rPr lang="zh-CN" altLang="en-US" sz="1600">
                <a:solidFill>
                  <a:srgbClr val="000000"/>
                </a:solidFill>
              </a:rPr>
              <a:t>毛利率与行业有关</a:t>
            </a:r>
            <a:endParaRPr lang="zh-CN" altLang="en-US" sz="1600">
              <a:solidFill>
                <a:srgbClr val="000000"/>
              </a:solidFill>
            </a:endParaRPr>
          </a:p>
          <a:p>
            <a:pPr eaLnBrk="1" hangingPunct="1">
              <a:spcBef>
                <a:spcPct val="50000"/>
              </a:spcBef>
              <a:buClr>
                <a:srgbClr val="0000FF"/>
              </a:buClr>
              <a:buFontTx/>
              <a:buChar char="•"/>
            </a:pPr>
            <a:r>
              <a:rPr lang="zh-CN" altLang="en-US" sz="1600">
                <a:solidFill>
                  <a:srgbClr val="000000"/>
                </a:solidFill>
              </a:rPr>
              <a:t> 收入与利润的口径取决于分析目的</a:t>
            </a:r>
            <a:endParaRPr lang="zh-CN" altLang="en-US" sz="1600">
              <a:solidFill>
                <a:srgbClr val="000000"/>
              </a:solidFill>
            </a:endParaRPr>
          </a:p>
          <a:p>
            <a:pPr eaLnBrk="1" hangingPunct="1">
              <a:spcBef>
                <a:spcPct val="50000"/>
              </a:spcBef>
              <a:buClr>
                <a:srgbClr val="0000FF"/>
              </a:buClr>
              <a:buFontTx/>
              <a:buChar char="•"/>
            </a:pPr>
            <a:r>
              <a:rPr lang="zh-CN" altLang="en-US" sz="1600">
                <a:solidFill>
                  <a:srgbClr val="000000"/>
                </a:solidFill>
              </a:rPr>
              <a:t>上市公司净资产收益率选用期末净资产计算</a:t>
            </a:r>
            <a:endParaRPr lang="zh-CN" altLang="en-US" sz="1600">
              <a:solidFill>
                <a:srgbClr val="000000"/>
              </a:solidFill>
            </a:endParaRPr>
          </a:p>
        </p:txBody>
      </p:sp>
      <p:sp>
        <p:nvSpPr>
          <p:cNvPr id="60421" name="Rectangle 74"/>
          <p:cNvSpPr>
            <a:spLocks noGrp="1" noChangeArrowheads="1"/>
          </p:cNvSpPr>
          <p:nvPr>
            <p:ph type="title" idx="4294967295"/>
          </p:nvPr>
        </p:nvSpPr>
        <p:spPr>
          <a:xfrm>
            <a:off x="812800" y="0"/>
            <a:ext cx="10972800" cy="1143000"/>
          </a:xfrm>
        </p:spPr>
        <p:txBody>
          <a:bodyPr/>
          <a:lstStyle/>
          <a:p>
            <a:pPr eaLnBrk="1" hangingPunct="1"/>
            <a:r>
              <a:rPr lang="zh-CN" altLang="en-US" sz="3200" b="1" dirty="0" smtClean="0">
                <a:solidFill>
                  <a:srgbClr val="FF0000"/>
                </a:solidFill>
              </a:rPr>
              <a:t>盈利能力分析指标</a:t>
            </a:r>
            <a:endParaRPr lang="zh-CN" altLang="en-US" sz="3200" b="1" dirty="0" smtClean="0">
              <a:solidFill>
                <a:srgbClr val="FF0000"/>
              </a:solidFill>
            </a:endParaRPr>
          </a:p>
        </p:txBody>
      </p:sp>
      <p:pic>
        <p:nvPicPr>
          <p:cNvPr id="60422" name="Picture 12" descr="worldmap_ani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gray">
          <a:xfrm>
            <a:off x="3759200" y="1905000"/>
            <a:ext cx="391584"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3" name="Group 117"/>
          <p:cNvGrpSpPr/>
          <p:nvPr/>
        </p:nvGrpSpPr>
        <p:grpSpPr bwMode="auto">
          <a:xfrm>
            <a:off x="4673600" y="1447801"/>
            <a:ext cx="5257800" cy="900113"/>
            <a:chOff x="884" y="1632"/>
            <a:chExt cx="2484" cy="567"/>
          </a:xfrm>
        </p:grpSpPr>
        <p:sp>
          <p:nvSpPr>
            <p:cNvPr id="60448" name="Text Box 118"/>
            <p:cNvSpPr txBox="1">
              <a:spLocks noChangeArrowheads="1"/>
            </p:cNvSpPr>
            <p:nvPr/>
          </p:nvSpPr>
          <p:spPr bwMode="auto">
            <a:xfrm>
              <a:off x="884" y="1797"/>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dirty="0">
                  <a:latin typeface="Tahoma" panose="020B0604030504040204" pitchFamily="34" charset="0"/>
                </a:rPr>
                <a:t>营业</a:t>
              </a:r>
              <a:r>
                <a:rPr kumimoji="1" lang="zh-CN" altLang="en-US" dirty="0" smtClean="0">
                  <a:latin typeface="Tahoma" panose="020B0604030504040204" pitchFamily="34" charset="0"/>
                </a:rPr>
                <a:t>毛利率</a:t>
              </a:r>
              <a:r>
                <a:rPr kumimoji="1" lang="zh-CN" altLang="en-US" dirty="0">
                  <a:latin typeface="Tahoma" panose="020B0604030504040204" pitchFamily="34" charset="0"/>
                </a:rPr>
                <a:t>＝</a:t>
              </a:r>
              <a:endParaRPr kumimoji="1" lang="zh-CN" altLang="en-US" dirty="0">
                <a:latin typeface="Tahoma" panose="020B0604030504040204" pitchFamily="34" charset="0"/>
              </a:endParaRPr>
            </a:p>
          </p:txBody>
        </p:sp>
        <p:sp>
          <p:nvSpPr>
            <p:cNvPr id="60449" name="Line 119"/>
            <p:cNvSpPr>
              <a:spLocks noChangeShapeType="1"/>
            </p:cNvSpPr>
            <p:nvPr/>
          </p:nvSpPr>
          <p:spPr bwMode="auto">
            <a:xfrm>
              <a:off x="1872" y="1920"/>
              <a:ext cx="1440"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60450" name="Text Box 120"/>
            <p:cNvSpPr txBox="1">
              <a:spLocks noChangeArrowheads="1"/>
            </p:cNvSpPr>
            <p:nvPr/>
          </p:nvSpPr>
          <p:spPr bwMode="auto">
            <a:xfrm>
              <a:off x="1872" y="1632"/>
              <a:ext cx="14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dirty="0">
                  <a:latin typeface="Tahoma" panose="020B0604030504040204" pitchFamily="34" charset="0"/>
                </a:rPr>
                <a:t>营业</a:t>
              </a:r>
              <a:r>
                <a:rPr kumimoji="1" lang="zh-CN" altLang="en-US" dirty="0" smtClean="0">
                  <a:latin typeface="Tahoma" panose="020B0604030504040204" pitchFamily="34" charset="0"/>
                </a:rPr>
                <a:t>收入－</a:t>
              </a:r>
              <a:r>
                <a:rPr kumimoji="1" lang="zh-CN" altLang="en-US" dirty="0">
                  <a:latin typeface="Tahoma" panose="020B0604030504040204" pitchFamily="34" charset="0"/>
                </a:rPr>
                <a:t>营业</a:t>
              </a:r>
              <a:r>
                <a:rPr kumimoji="1" lang="zh-CN" altLang="en-US" dirty="0" smtClean="0">
                  <a:latin typeface="Tahoma" panose="020B0604030504040204" pitchFamily="34" charset="0"/>
                </a:rPr>
                <a:t>成本</a:t>
              </a:r>
              <a:endParaRPr kumimoji="1" lang="zh-CN" altLang="en-US" dirty="0">
                <a:latin typeface="Tahoma" panose="020B0604030504040204" pitchFamily="34" charset="0"/>
              </a:endParaRPr>
            </a:p>
          </p:txBody>
        </p:sp>
        <p:sp>
          <p:nvSpPr>
            <p:cNvPr id="60451" name="Text Box 121"/>
            <p:cNvSpPr txBox="1">
              <a:spLocks noChangeArrowheads="1"/>
            </p:cNvSpPr>
            <p:nvPr/>
          </p:nvSpPr>
          <p:spPr bwMode="auto">
            <a:xfrm>
              <a:off x="2016" y="1968"/>
              <a:ext cx="7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销售收入</a:t>
              </a:r>
              <a:endParaRPr kumimoji="1" lang="zh-CN" altLang="en-US">
                <a:latin typeface="Tahoma" panose="020B0604030504040204" pitchFamily="34" charset="0"/>
              </a:endParaRPr>
            </a:p>
          </p:txBody>
        </p:sp>
      </p:grpSp>
      <p:grpSp>
        <p:nvGrpSpPr>
          <p:cNvPr id="60424" name="Group 122"/>
          <p:cNvGrpSpPr/>
          <p:nvPr/>
        </p:nvGrpSpPr>
        <p:grpSpPr bwMode="auto">
          <a:xfrm>
            <a:off x="6197601" y="2438400"/>
            <a:ext cx="4127500" cy="890588"/>
            <a:chOff x="884" y="1706"/>
            <a:chExt cx="1950" cy="561"/>
          </a:xfrm>
        </p:grpSpPr>
        <p:sp>
          <p:nvSpPr>
            <p:cNvPr id="60444" name="Text Box 123"/>
            <p:cNvSpPr txBox="1">
              <a:spLocks noChangeArrowheads="1"/>
            </p:cNvSpPr>
            <p:nvPr/>
          </p:nvSpPr>
          <p:spPr bwMode="auto">
            <a:xfrm>
              <a:off x="884" y="1842"/>
              <a:ext cx="10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latin typeface="Tahoma" panose="020B0604030504040204" pitchFamily="34" charset="0"/>
                </a:rPr>
                <a:t>净利率＝</a:t>
              </a:r>
              <a:endParaRPr kumimoji="1" lang="zh-CN" altLang="en-US" sz="2400">
                <a:latin typeface="Tahoma" panose="020B0604030504040204" pitchFamily="34" charset="0"/>
              </a:endParaRPr>
            </a:p>
          </p:txBody>
        </p:sp>
        <p:sp>
          <p:nvSpPr>
            <p:cNvPr id="60445" name="Text Box 124"/>
            <p:cNvSpPr txBox="1">
              <a:spLocks noChangeArrowheads="1"/>
            </p:cNvSpPr>
            <p:nvPr/>
          </p:nvSpPr>
          <p:spPr bwMode="auto">
            <a:xfrm>
              <a:off x="1882" y="1706"/>
              <a:ext cx="7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latin typeface="Tahoma" panose="020B0604030504040204" pitchFamily="34" charset="0"/>
                </a:rPr>
                <a:t>净利润</a:t>
              </a:r>
              <a:endParaRPr kumimoji="1" lang="zh-CN" altLang="en-US" sz="2400">
                <a:latin typeface="Tahoma" panose="020B0604030504040204" pitchFamily="34" charset="0"/>
              </a:endParaRPr>
            </a:p>
          </p:txBody>
        </p:sp>
        <p:sp>
          <p:nvSpPr>
            <p:cNvPr id="60446" name="Text Box 125"/>
            <p:cNvSpPr txBox="1">
              <a:spLocks noChangeArrowheads="1"/>
            </p:cNvSpPr>
            <p:nvPr/>
          </p:nvSpPr>
          <p:spPr bwMode="auto">
            <a:xfrm>
              <a:off x="1746" y="1979"/>
              <a:ext cx="10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latin typeface="Tahoma" panose="020B0604030504040204" pitchFamily="34" charset="0"/>
                </a:rPr>
                <a:t>营业收入</a:t>
              </a:r>
              <a:endParaRPr kumimoji="1" lang="zh-CN" altLang="en-US" sz="2400">
                <a:latin typeface="Tahoma" panose="020B0604030504040204" pitchFamily="34" charset="0"/>
              </a:endParaRPr>
            </a:p>
          </p:txBody>
        </p:sp>
        <p:sp>
          <p:nvSpPr>
            <p:cNvPr id="60447" name="Line 126"/>
            <p:cNvSpPr>
              <a:spLocks noChangeShapeType="1"/>
            </p:cNvSpPr>
            <p:nvPr/>
          </p:nvSpPr>
          <p:spPr bwMode="auto">
            <a:xfrm>
              <a:off x="1746" y="1979"/>
              <a:ext cx="998"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60425" name="Group 127"/>
          <p:cNvGrpSpPr/>
          <p:nvPr/>
        </p:nvGrpSpPr>
        <p:grpSpPr bwMode="auto">
          <a:xfrm>
            <a:off x="7010401" y="3505200"/>
            <a:ext cx="4855633" cy="885825"/>
            <a:chOff x="384" y="1113"/>
            <a:chExt cx="2294" cy="558"/>
          </a:xfrm>
        </p:grpSpPr>
        <p:sp>
          <p:nvSpPr>
            <p:cNvPr id="60440" name="Text Box 128"/>
            <p:cNvSpPr txBox="1">
              <a:spLocks noChangeArrowheads="1"/>
            </p:cNvSpPr>
            <p:nvPr/>
          </p:nvSpPr>
          <p:spPr bwMode="auto">
            <a:xfrm>
              <a:off x="384" y="1296"/>
              <a:ext cx="17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成本费用利润率＝</a:t>
              </a:r>
              <a:endParaRPr kumimoji="1" lang="zh-CN" altLang="en-US">
                <a:latin typeface="Tahoma" panose="020B0604030504040204" pitchFamily="34" charset="0"/>
              </a:endParaRPr>
            </a:p>
          </p:txBody>
        </p:sp>
        <p:sp>
          <p:nvSpPr>
            <p:cNvPr id="60441" name="Text Box 129"/>
            <p:cNvSpPr txBox="1">
              <a:spLocks noChangeArrowheads="1"/>
            </p:cNvSpPr>
            <p:nvPr/>
          </p:nvSpPr>
          <p:spPr bwMode="auto">
            <a:xfrm>
              <a:off x="1728" y="1113"/>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solidFill>
                    <a:srgbClr val="FF0000"/>
                  </a:solidFill>
                  <a:latin typeface="Tahoma" panose="020B0604030504040204" pitchFamily="34" charset="0"/>
                </a:rPr>
                <a:t>利润总额</a:t>
              </a:r>
              <a:endParaRPr kumimoji="1" lang="zh-CN" altLang="en-US">
                <a:solidFill>
                  <a:srgbClr val="FF0000"/>
                </a:solidFill>
                <a:latin typeface="Tahoma" panose="020B0604030504040204" pitchFamily="34" charset="0"/>
              </a:endParaRPr>
            </a:p>
          </p:txBody>
        </p:sp>
        <p:sp>
          <p:nvSpPr>
            <p:cNvPr id="60442" name="Text Box 130"/>
            <p:cNvSpPr txBox="1">
              <a:spLocks noChangeArrowheads="1"/>
            </p:cNvSpPr>
            <p:nvPr/>
          </p:nvSpPr>
          <p:spPr bwMode="auto">
            <a:xfrm>
              <a:off x="1584" y="1440"/>
              <a:ext cx="10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a:latin typeface="Tahoma" panose="020B0604030504040204" pitchFamily="34" charset="0"/>
                </a:rPr>
                <a:t>成本费用总额</a:t>
              </a:r>
              <a:endParaRPr kumimoji="1" lang="zh-CN" altLang="en-US">
                <a:latin typeface="Tahoma" panose="020B0604030504040204" pitchFamily="34" charset="0"/>
              </a:endParaRPr>
            </a:p>
          </p:txBody>
        </p:sp>
        <p:sp>
          <p:nvSpPr>
            <p:cNvPr id="60443" name="Line 131"/>
            <p:cNvSpPr>
              <a:spLocks noChangeShapeType="1"/>
            </p:cNvSpPr>
            <p:nvPr/>
          </p:nvSpPr>
          <p:spPr bwMode="auto">
            <a:xfrm>
              <a:off x="1680" y="1392"/>
              <a:ext cx="998"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60426" name="Group 132"/>
          <p:cNvGrpSpPr/>
          <p:nvPr/>
        </p:nvGrpSpPr>
        <p:grpSpPr bwMode="auto">
          <a:xfrm>
            <a:off x="1219201" y="4267200"/>
            <a:ext cx="6144684" cy="1041400"/>
            <a:chOff x="884" y="1248"/>
            <a:chExt cx="2903" cy="656"/>
          </a:xfrm>
        </p:grpSpPr>
        <p:sp>
          <p:nvSpPr>
            <p:cNvPr id="60436" name="Text Box 133"/>
            <p:cNvSpPr txBox="1">
              <a:spLocks noChangeArrowheads="1"/>
            </p:cNvSpPr>
            <p:nvPr/>
          </p:nvSpPr>
          <p:spPr bwMode="auto">
            <a:xfrm>
              <a:off x="884" y="1434"/>
              <a:ext cx="1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latin typeface="Tahoma" panose="020B0604030504040204" pitchFamily="34" charset="0"/>
                </a:rPr>
                <a:t>总资产报酬率＝</a:t>
              </a:r>
              <a:endParaRPr kumimoji="1" lang="zh-CN" altLang="en-US" sz="2400">
                <a:latin typeface="Tahoma" panose="020B0604030504040204" pitchFamily="34" charset="0"/>
              </a:endParaRPr>
            </a:p>
          </p:txBody>
        </p:sp>
        <p:sp>
          <p:nvSpPr>
            <p:cNvPr id="60437" name="Line 134"/>
            <p:cNvSpPr>
              <a:spLocks noChangeShapeType="1"/>
            </p:cNvSpPr>
            <p:nvPr/>
          </p:nvSpPr>
          <p:spPr bwMode="auto">
            <a:xfrm>
              <a:off x="2335" y="1570"/>
              <a:ext cx="1452"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60438" name="Text Box 135"/>
            <p:cNvSpPr txBox="1">
              <a:spLocks noChangeArrowheads="1"/>
            </p:cNvSpPr>
            <p:nvPr/>
          </p:nvSpPr>
          <p:spPr bwMode="auto">
            <a:xfrm>
              <a:off x="2400" y="1248"/>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solidFill>
                    <a:srgbClr val="FF0000"/>
                  </a:solidFill>
                  <a:latin typeface="Tahoma" panose="020B0604030504040204" pitchFamily="34" charset="0"/>
                </a:rPr>
                <a:t>息税前利润</a:t>
              </a:r>
              <a:endParaRPr kumimoji="1" lang="zh-CN" altLang="en-US" sz="2400">
                <a:solidFill>
                  <a:srgbClr val="FF0000"/>
                </a:solidFill>
                <a:latin typeface="Tahoma" panose="020B0604030504040204" pitchFamily="34" charset="0"/>
              </a:endParaRPr>
            </a:p>
          </p:txBody>
        </p:sp>
        <p:sp>
          <p:nvSpPr>
            <p:cNvPr id="60439" name="Text Box 136"/>
            <p:cNvSpPr txBox="1">
              <a:spLocks noChangeArrowheads="1"/>
            </p:cNvSpPr>
            <p:nvPr/>
          </p:nvSpPr>
          <p:spPr bwMode="auto">
            <a:xfrm>
              <a:off x="2290" y="1616"/>
              <a:ext cx="13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latin typeface="Tahoma" panose="020B0604030504040204" pitchFamily="34" charset="0"/>
                </a:rPr>
                <a:t>平均资产余额</a:t>
              </a:r>
              <a:endParaRPr kumimoji="1" lang="zh-CN" altLang="en-US" sz="2400">
                <a:latin typeface="Tahoma" panose="020B0604030504040204" pitchFamily="34" charset="0"/>
              </a:endParaRPr>
            </a:p>
          </p:txBody>
        </p:sp>
      </p:grpSp>
      <p:grpSp>
        <p:nvGrpSpPr>
          <p:cNvPr id="60427" name="Group 137"/>
          <p:cNvGrpSpPr/>
          <p:nvPr/>
        </p:nvGrpSpPr>
        <p:grpSpPr bwMode="auto">
          <a:xfrm>
            <a:off x="2946401" y="5410201"/>
            <a:ext cx="6337300" cy="962025"/>
            <a:chOff x="884" y="2432"/>
            <a:chExt cx="2994" cy="606"/>
          </a:xfrm>
        </p:grpSpPr>
        <p:sp>
          <p:nvSpPr>
            <p:cNvPr id="60432" name="Text Box 138"/>
            <p:cNvSpPr txBox="1">
              <a:spLocks noChangeArrowheads="1"/>
            </p:cNvSpPr>
            <p:nvPr/>
          </p:nvSpPr>
          <p:spPr bwMode="auto">
            <a:xfrm>
              <a:off x="884" y="2614"/>
              <a:ext cx="15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latin typeface="Tahoma" panose="020B0604030504040204" pitchFamily="34" charset="0"/>
                </a:rPr>
                <a:t>净资产收益率＝</a:t>
              </a:r>
              <a:endParaRPr kumimoji="1" lang="zh-CN" altLang="en-US" sz="2400">
                <a:latin typeface="Tahoma" panose="020B0604030504040204" pitchFamily="34" charset="0"/>
              </a:endParaRPr>
            </a:p>
          </p:txBody>
        </p:sp>
        <p:sp>
          <p:nvSpPr>
            <p:cNvPr id="60433" name="Text Box 139"/>
            <p:cNvSpPr txBox="1">
              <a:spLocks noChangeArrowheads="1"/>
            </p:cNvSpPr>
            <p:nvPr/>
          </p:nvSpPr>
          <p:spPr bwMode="auto">
            <a:xfrm>
              <a:off x="2472" y="2432"/>
              <a:ext cx="8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solidFill>
                    <a:srgbClr val="FF0000"/>
                  </a:solidFill>
                  <a:latin typeface="Tahoma" panose="020B0604030504040204" pitchFamily="34" charset="0"/>
                </a:rPr>
                <a:t>净利润</a:t>
              </a:r>
              <a:endParaRPr kumimoji="1" lang="zh-CN" altLang="en-US" sz="2400">
                <a:solidFill>
                  <a:srgbClr val="FF0000"/>
                </a:solidFill>
                <a:latin typeface="Tahoma" panose="020B0604030504040204" pitchFamily="34" charset="0"/>
              </a:endParaRPr>
            </a:p>
          </p:txBody>
        </p:sp>
        <p:sp>
          <p:nvSpPr>
            <p:cNvPr id="60434" name="Text Box 140"/>
            <p:cNvSpPr txBox="1">
              <a:spLocks noChangeArrowheads="1"/>
            </p:cNvSpPr>
            <p:nvPr/>
          </p:nvSpPr>
          <p:spPr bwMode="auto">
            <a:xfrm>
              <a:off x="2245" y="2750"/>
              <a:ext cx="16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zh-CN" altLang="en-US" sz="2400">
                  <a:latin typeface="Tahoma" panose="020B0604030504040204" pitchFamily="34" charset="0"/>
                </a:rPr>
                <a:t>净资产平均余额</a:t>
              </a:r>
              <a:endParaRPr kumimoji="1" lang="zh-CN" altLang="en-US" sz="2400">
                <a:latin typeface="Tahoma" panose="020B0604030504040204" pitchFamily="34" charset="0"/>
              </a:endParaRPr>
            </a:p>
          </p:txBody>
        </p:sp>
        <p:sp>
          <p:nvSpPr>
            <p:cNvPr id="60435" name="Line 141"/>
            <p:cNvSpPr>
              <a:spLocks noChangeShapeType="1"/>
            </p:cNvSpPr>
            <p:nvPr/>
          </p:nvSpPr>
          <p:spPr bwMode="auto">
            <a:xfrm>
              <a:off x="2336" y="2750"/>
              <a:ext cx="1452"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grpSp>
      <p:pic>
        <p:nvPicPr>
          <p:cNvPr id="60428" name="Picture 12" descr="worldmap_ani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gray">
          <a:xfrm>
            <a:off x="5283200" y="2895600"/>
            <a:ext cx="391584"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Picture 12" descr="worldmap_ani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gray">
          <a:xfrm>
            <a:off x="6604000" y="3886200"/>
            <a:ext cx="391584"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Picture 12" descr="worldmap_ani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gray">
          <a:xfrm>
            <a:off x="7620000" y="4495800"/>
            <a:ext cx="391584"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12" descr="worldmap_ani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gray">
          <a:xfrm>
            <a:off x="8940800" y="5486400"/>
            <a:ext cx="391584"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4039533" y="296863"/>
            <a:ext cx="3877985" cy="646331"/>
          </a:xfrm>
          <a:prstGeom prst="rect">
            <a:avLst/>
          </a:prstGeom>
          <a:noFill/>
          <a:ln w="9525">
            <a:noFill/>
          </a:ln>
        </p:spPr>
        <p:txBody>
          <a:bodyPr wrap="none">
            <a:spAutoFit/>
          </a:bodyPr>
          <a:lstStyle/>
          <a:p>
            <a:pPr algn="ctr"/>
            <a:r>
              <a:rPr lang="zh-CN" altLang="en-US" sz="3600" b="1" dirty="0" smtClean="0">
                <a:latin typeface="微软雅黑" panose="020B0503020204020204" pitchFamily="34" charset="-122"/>
                <a:ea typeface="微软雅黑" panose="020B0503020204020204" pitchFamily="34" charset="-122"/>
              </a:rPr>
              <a:t>三</a:t>
            </a:r>
            <a:r>
              <a:rPr lang="en-US" altLang="en-US" sz="3600" b="1" dirty="0" smtClean="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盈利</a:t>
            </a:r>
            <a:r>
              <a:rPr lang="en-US" altLang="en-US" sz="3600" b="1" dirty="0">
                <a:latin typeface="微软雅黑" panose="020B0503020204020204" pitchFamily="34" charset="-122"/>
                <a:ea typeface="微软雅黑" panose="020B0503020204020204" pitchFamily="34" charset="-122"/>
              </a:rPr>
              <a:t>能力分析</a:t>
            </a:r>
            <a:endParaRPr lang="en-US" altLang="en-US" sz="36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41375" y="1343660"/>
            <a:ext cx="3901440" cy="737235"/>
          </a:xfrm>
          <a:prstGeom prst="rect">
            <a:avLst/>
          </a:prstGeom>
          <a:noFill/>
          <a:ln w="9525">
            <a:noFill/>
          </a:ln>
        </p:spPr>
        <p:txBody>
          <a:bodyPr wrap="square">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1. </a:t>
            </a:r>
            <a:r>
              <a:rPr lang="zh-CN" altLang="en-US" sz="2800" dirty="0" smtClean="0">
                <a:latin typeface="微软雅黑" panose="020B0503020204020204" pitchFamily="34" charset="-122"/>
                <a:ea typeface="微软雅黑" panose="020B0503020204020204" pitchFamily="34" charset="-122"/>
              </a:rPr>
              <a:t>营业毛利</a:t>
            </a: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率</a:t>
            </a:r>
            <a:endParaRPr lang="zh-CN" altLang="zh-CN" sz="2800" dirty="0">
              <a:latin typeface="微软雅黑" panose="020B0503020204020204" pitchFamily="34" charset="-122"/>
              <a:ea typeface="微软雅黑" panose="020B0503020204020204" pitchFamily="34" charset="-122"/>
            </a:endParaRPr>
          </a:p>
        </p:txBody>
      </p:sp>
      <p:graphicFrame>
        <p:nvGraphicFramePr>
          <p:cNvPr id="4" name="对象 -2147482592"/>
          <p:cNvGraphicFramePr>
            <a:graphicFrameLocks noChangeAspect="1"/>
          </p:cNvGraphicFramePr>
          <p:nvPr/>
        </p:nvGraphicFramePr>
        <p:xfrm>
          <a:off x="2213536" y="2272250"/>
          <a:ext cx="5200015" cy="1010920"/>
        </p:xfrm>
        <a:graphic>
          <a:graphicData uri="http://schemas.openxmlformats.org/presentationml/2006/ole">
            <mc:AlternateContent xmlns:mc="http://schemas.openxmlformats.org/markup-compatibility/2006">
              <mc:Choice xmlns:v="urn:schemas-microsoft-com:vml" Requires="v">
                <p:oleObj spid="_x0000_s24586" name="" r:id="rId1" imgW="1625600" imgH="316865" progId="Equation.DSMT4">
                  <p:embed/>
                </p:oleObj>
              </mc:Choice>
              <mc:Fallback>
                <p:oleObj name="" r:id="rId1" imgW="1625600" imgH="316865" progId="Equation.DSMT4">
                  <p:embed/>
                  <p:pic>
                    <p:nvPicPr>
                      <p:cNvPr id="0" name="图片 24585"/>
                      <p:cNvPicPr/>
                      <p:nvPr/>
                    </p:nvPicPr>
                    <p:blipFill>
                      <a:blip r:embed="rId2"/>
                      <a:stretch>
                        <a:fillRect/>
                      </a:stretch>
                    </p:blipFill>
                    <p:spPr>
                      <a:xfrm>
                        <a:off x="2213536" y="2272250"/>
                        <a:ext cx="5200015" cy="1010920"/>
                      </a:xfrm>
                      <a:prstGeom prst="rect">
                        <a:avLst/>
                      </a:prstGeom>
                      <a:noFill/>
                      <a:ln w="38100">
                        <a:noFill/>
                        <a:miter/>
                      </a:ln>
                    </p:spPr>
                  </p:pic>
                </p:oleObj>
              </mc:Fallback>
            </mc:AlternateContent>
          </a:graphicData>
        </a:graphic>
      </p:graphicFrame>
      <p:sp>
        <p:nvSpPr>
          <p:cNvPr id="11" name="文本框 10"/>
          <p:cNvSpPr txBox="1"/>
          <p:nvPr/>
        </p:nvSpPr>
        <p:spPr>
          <a:xfrm>
            <a:off x="1090246" y="3810586"/>
            <a:ext cx="9073662" cy="1754326"/>
          </a:xfrm>
          <a:prstGeom prst="rect">
            <a:avLst/>
          </a:prstGeom>
          <a:noFill/>
          <a:ln w="31750" cmpd="sng">
            <a:solidFill>
              <a:schemeClr val="accent1">
                <a:shade val="50000"/>
              </a:schemeClr>
            </a:solidFill>
            <a:prstDash val="solid"/>
          </a:ln>
        </p:spPr>
        <p:txBody>
          <a:bodyPr wrap="square">
            <a:spAutoFit/>
          </a:bodyPr>
          <a:lstStyle/>
          <a:p>
            <a:pPr indent="127000">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营业毛利</a:t>
            </a:r>
            <a:r>
              <a:rPr lang="zh-CN" altLang="zh-CN"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率</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反映产品的基本盈利水平，该指标</a:t>
            </a:r>
            <a:r>
              <a:rPr lang="zh-CN" altLang="zh-CN" sz="2400" dirty="0" smtClean="0">
                <a:latin typeface="微软雅黑" panose="020B0503020204020204" pitchFamily="34" charset="-122"/>
                <a:ea typeface="微软雅黑" panose="020B0503020204020204" pitchFamily="34" charset="-122"/>
                <a:cs typeface="方正书宋简体" charset="0"/>
              </a:rPr>
              <a:t>越</a:t>
            </a:r>
            <a:r>
              <a:rPr lang="zh-CN" altLang="zh-CN" sz="2400" dirty="0">
                <a:latin typeface="微软雅黑" panose="020B0503020204020204" pitchFamily="34" charset="-122"/>
                <a:ea typeface="微软雅黑" panose="020B0503020204020204" pitchFamily="34" charset="-122"/>
                <a:cs typeface="方正书宋简体" charset="0"/>
              </a:rPr>
              <a:t>高，</a:t>
            </a:r>
            <a:r>
              <a:rPr lang="zh-CN" altLang="zh-CN" sz="2400" dirty="0" smtClean="0">
                <a:latin typeface="微软雅黑" panose="020B0503020204020204" pitchFamily="34" charset="-122"/>
                <a:ea typeface="微软雅黑" panose="020B0503020204020204" pitchFamily="34" charset="-122"/>
                <a:cs typeface="方正书宋简体" charset="0"/>
              </a:rPr>
              <a:t>表明</a:t>
            </a:r>
            <a:r>
              <a:rPr lang="zh-CN" altLang="en-US" sz="2400" dirty="0" smtClean="0">
                <a:latin typeface="微软雅黑" panose="020B0503020204020204" pitchFamily="34" charset="-122"/>
                <a:ea typeface="微软雅黑" panose="020B0503020204020204" pitchFamily="34" charset="-122"/>
                <a:cs typeface="方正书宋简体" charset="0"/>
              </a:rPr>
              <a:t>产品</a:t>
            </a:r>
            <a:r>
              <a:rPr lang="zh-CN" altLang="zh-CN" sz="2400" dirty="0" smtClean="0">
                <a:latin typeface="微软雅黑" panose="020B0503020204020204" pitchFamily="34" charset="-122"/>
                <a:ea typeface="微软雅黑" panose="020B0503020204020204" pitchFamily="34" charset="-122"/>
                <a:cs typeface="方正书宋简体" charset="0"/>
              </a:rPr>
              <a:t>盈利</a:t>
            </a:r>
            <a:r>
              <a:rPr lang="zh-CN" altLang="zh-CN" sz="2400" dirty="0">
                <a:latin typeface="微软雅黑" panose="020B0503020204020204" pitchFamily="34" charset="-122"/>
                <a:ea typeface="微软雅黑" panose="020B0503020204020204" pitchFamily="34" charset="-122"/>
                <a:cs typeface="方正书宋简体" charset="0"/>
              </a:rPr>
              <a:t>能力越强</a:t>
            </a:r>
            <a:r>
              <a:rPr lang="zh-CN" altLang="zh-CN" sz="2400" dirty="0" smtClean="0">
                <a:latin typeface="微软雅黑" panose="020B0503020204020204" pitchFamily="34" charset="-122"/>
                <a:ea typeface="微软雅黑" panose="020B0503020204020204" pitchFamily="34" charset="-122"/>
                <a:cs typeface="方正书宋简体" charset="0"/>
              </a:rPr>
              <a:t>。营业</a:t>
            </a:r>
            <a:r>
              <a:rPr lang="zh-CN" altLang="en-US" sz="2400" dirty="0" smtClean="0">
                <a:latin typeface="微软雅黑" panose="020B0503020204020204" pitchFamily="34" charset="-122"/>
                <a:ea typeface="微软雅黑" panose="020B0503020204020204" pitchFamily="34" charset="-122"/>
              </a:rPr>
              <a:t>毛利</a:t>
            </a:r>
            <a:r>
              <a:rPr lang="zh-CN" altLang="zh-CN" sz="2400" dirty="0" smtClean="0">
                <a:latin typeface="微软雅黑" panose="020B0503020204020204" pitchFamily="34" charset="-122"/>
                <a:ea typeface="微软雅黑" panose="020B0503020204020204" pitchFamily="34" charset="-122"/>
                <a:cs typeface="方正书宋简体" charset="0"/>
              </a:rPr>
              <a:t>率</a:t>
            </a:r>
            <a:r>
              <a:rPr lang="zh-CN" altLang="en-US" sz="2400" dirty="0" smtClean="0">
                <a:latin typeface="微软雅黑" panose="020B0503020204020204" pitchFamily="34" charset="-122"/>
                <a:ea typeface="微软雅黑" panose="020B0503020204020204" pitchFamily="34" charset="-122"/>
                <a:cs typeface="方正书宋简体" charset="0"/>
              </a:rPr>
              <a:t>高于</a:t>
            </a:r>
            <a:r>
              <a:rPr lang="zh-CN" altLang="zh-CN" sz="2400" dirty="0" smtClean="0">
                <a:latin typeface="微软雅黑" panose="020B0503020204020204" pitchFamily="34" charset="-122"/>
                <a:ea typeface="微软雅黑" panose="020B0503020204020204" pitchFamily="34" charset="-122"/>
                <a:cs typeface="方正书宋简体" charset="0"/>
              </a:rPr>
              <a:t>行业</a:t>
            </a:r>
            <a:r>
              <a:rPr lang="zh-CN" altLang="en-US" sz="2400" dirty="0" smtClean="0">
                <a:latin typeface="微软雅黑" panose="020B0503020204020204" pitchFamily="34" charset="-122"/>
                <a:ea typeface="微软雅黑" panose="020B0503020204020204" pitchFamily="34" charset="-122"/>
                <a:cs typeface="方正书宋简体" charset="0"/>
              </a:rPr>
              <a:t>水平的企业</a:t>
            </a:r>
            <a:r>
              <a:rPr lang="zh-CN" altLang="zh-CN" sz="2400" dirty="0" smtClean="0">
                <a:latin typeface="微软雅黑" panose="020B0503020204020204" pitchFamily="34" charset="-122"/>
                <a:ea typeface="微软雅黑" panose="020B0503020204020204" pitchFamily="34" charset="-122"/>
                <a:cs typeface="方正书宋简体" charset="0"/>
              </a:rPr>
              <a:t>，</a:t>
            </a:r>
            <a:r>
              <a:rPr lang="zh-CN" altLang="en-US" sz="2400" dirty="0" smtClean="0">
                <a:latin typeface="微软雅黑" panose="020B0503020204020204" pitchFamily="34" charset="-122"/>
                <a:ea typeface="微软雅黑" panose="020B0503020204020204" pitchFamily="34" charset="-122"/>
                <a:cs typeface="方正书宋简体" charset="0"/>
              </a:rPr>
              <a:t>表明它们在资源、技术和劳动生产率方面具有竞争优势。</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4039533" y="296863"/>
            <a:ext cx="3877985" cy="646331"/>
          </a:xfrm>
          <a:prstGeom prst="rect">
            <a:avLst/>
          </a:prstGeom>
          <a:noFill/>
          <a:ln w="9525">
            <a:noFill/>
          </a:ln>
        </p:spPr>
        <p:txBody>
          <a:bodyPr wrap="none">
            <a:spAutoFit/>
          </a:bodyPr>
          <a:lstStyle/>
          <a:p>
            <a:pPr algn="ctr"/>
            <a:r>
              <a:rPr lang="zh-CN" altLang="en-US" sz="3600" b="1" dirty="0" smtClean="0">
                <a:latin typeface="微软雅黑" panose="020B0503020204020204" pitchFamily="34" charset="-122"/>
                <a:ea typeface="微软雅黑" panose="020B0503020204020204" pitchFamily="34" charset="-122"/>
              </a:rPr>
              <a:t>三</a:t>
            </a:r>
            <a:r>
              <a:rPr lang="en-US" altLang="en-US" sz="3600" b="1" dirty="0" smtClean="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盈利</a:t>
            </a:r>
            <a:r>
              <a:rPr lang="en-US" altLang="en-US" sz="3600" b="1" dirty="0">
                <a:latin typeface="微软雅黑" panose="020B0503020204020204" pitchFamily="34" charset="-122"/>
                <a:ea typeface="微软雅黑" panose="020B0503020204020204" pitchFamily="34" charset="-122"/>
              </a:rPr>
              <a:t>能力分析</a:t>
            </a:r>
            <a:endParaRPr lang="en-US" altLang="en-US" sz="36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41375" y="1343660"/>
            <a:ext cx="3901440" cy="737235"/>
          </a:xfrm>
          <a:prstGeom prst="rect">
            <a:avLst/>
          </a:prstGeom>
          <a:noFill/>
          <a:ln w="9525">
            <a:noFill/>
          </a:ln>
        </p:spPr>
        <p:txBody>
          <a:bodyPr wrap="square">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rPr>
              <a:t>2. </a:t>
            </a:r>
            <a:r>
              <a:rPr lang="zh-CN" altLang="en-US" sz="2800" dirty="0" smtClean="0">
                <a:latin typeface="微软雅黑" panose="020B0503020204020204" pitchFamily="34" charset="-122"/>
                <a:ea typeface="微软雅黑" panose="020B0503020204020204" pitchFamily="34" charset="-122"/>
              </a:rPr>
              <a:t>营业</a:t>
            </a:r>
            <a:r>
              <a:rPr lang="zh-CN" altLang="en-US" sz="2800" dirty="0">
                <a:latin typeface="微软雅黑" panose="020B0503020204020204" pitchFamily="34" charset="-122"/>
                <a:ea typeface="微软雅黑" panose="020B0503020204020204" pitchFamily="34" charset="-122"/>
              </a:rPr>
              <a:t>利润</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率</a:t>
            </a:r>
            <a:endParaRPr lang="zh-CN" altLang="zh-CN" sz="2800" dirty="0">
              <a:latin typeface="微软雅黑" panose="020B0503020204020204" pitchFamily="34" charset="-122"/>
              <a:ea typeface="微软雅黑" panose="020B0503020204020204" pitchFamily="34" charset="-122"/>
            </a:endParaRPr>
          </a:p>
        </p:txBody>
      </p:sp>
      <p:graphicFrame>
        <p:nvGraphicFramePr>
          <p:cNvPr id="2" name="对象 -2147482594"/>
          <p:cNvGraphicFramePr>
            <a:graphicFrameLocks noChangeAspect="1"/>
          </p:cNvGraphicFramePr>
          <p:nvPr/>
        </p:nvGraphicFramePr>
        <p:xfrm>
          <a:off x="2699703" y="2317027"/>
          <a:ext cx="3643312" cy="1007418"/>
        </p:xfrm>
        <a:graphic>
          <a:graphicData uri="http://schemas.openxmlformats.org/presentationml/2006/ole">
            <mc:AlternateContent xmlns:mc="http://schemas.openxmlformats.org/markup-compatibility/2006">
              <mc:Choice xmlns:v="urn:schemas-microsoft-com:vml" Requires="v">
                <p:oleObj spid="_x0000_s25610" name="" r:id="rId1" imgW="1143000" imgH="316865" progId="Equation.DSMT4">
                  <p:embed/>
                </p:oleObj>
              </mc:Choice>
              <mc:Fallback>
                <p:oleObj name="" r:id="rId1" imgW="1143000" imgH="316865" progId="Equation.DSMT4">
                  <p:embed/>
                  <p:pic>
                    <p:nvPicPr>
                      <p:cNvPr id="0" name="图片 25609"/>
                      <p:cNvPicPr/>
                      <p:nvPr/>
                    </p:nvPicPr>
                    <p:blipFill>
                      <a:blip r:embed="rId2"/>
                      <a:stretch>
                        <a:fillRect/>
                      </a:stretch>
                    </p:blipFill>
                    <p:spPr>
                      <a:xfrm>
                        <a:off x="2699703" y="2317027"/>
                        <a:ext cx="3643312" cy="1007418"/>
                      </a:xfrm>
                      <a:prstGeom prst="rect">
                        <a:avLst/>
                      </a:prstGeom>
                      <a:noFill/>
                      <a:ln w="38100">
                        <a:noFill/>
                        <a:miter/>
                      </a:ln>
                    </p:spPr>
                  </p:pic>
                </p:oleObj>
              </mc:Fallback>
            </mc:AlternateContent>
          </a:graphicData>
        </a:graphic>
      </p:graphicFrame>
      <p:sp>
        <p:nvSpPr>
          <p:cNvPr id="11" name="文本框 10"/>
          <p:cNvSpPr txBox="1"/>
          <p:nvPr/>
        </p:nvSpPr>
        <p:spPr>
          <a:xfrm>
            <a:off x="1151794" y="3765111"/>
            <a:ext cx="9979268" cy="2308324"/>
          </a:xfrm>
          <a:prstGeom prst="rect">
            <a:avLst/>
          </a:prstGeom>
          <a:noFill/>
          <a:ln w="31750" cmpd="sng">
            <a:solidFill>
              <a:schemeClr val="accent1">
                <a:shade val="50000"/>
              </a:schemeClr>
            </a:solidFill>
            <a:prstDash val="solid"/>
          </a:ln>
        </p:spPr>
        <p:txBody>
          <a:bodyPr wrap="square">
            <a:spAutoFit/>
          </a:bodyPr>
          <a:lstStyle/>
          <a:p>
            <a:pPr indent="127000">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dirty="0" smtClean="0">
                <a:latin typeface="微软雅黑" panose="020B0503020204020204" pitchFamily="34" charset="-122"/>
                <a:ea typeface="微软雅黑" panose="020B0503020204020204" pitchFamily="34" charset="-122"/>
                <a:cs typeface="方正书宋简体" charset="0"/>
              </a:rPr>
              <a:t>营业</a:t>
            </a:r>
            <a:r>
              <a:rPr lang="zh-CN" sz="2400" dirty="0">
                <a:latin typeface="微软雅黑" panose="020B0503020204020204" pitchFamily="34" charset="-122"/>
                <a:ea typeface="微软雅黑" panose="020B0503020204020204" pitchFamily="34" charset="-122"/>
                <a:cs typeface="方正书宋简体" charset="0"/>
              </a:rPr>
              <a:t>利润率越高，表明企业市场竞争力越强，发展潜力越大，盈利能力越强。评价企业的营业利润率时，应比较企业历年的指标，从而判断企业营业利润率的变化趋势。但是，营业利润率受行业特点影响较大，因此，还应结合不同行业的具体情况进行分析。</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37337" y="1125418"/>
            <a:ext cx="3053209" cy="854075"/>
          </a:xfrm>
        </p:spPr>
        <p:txBody>
          <a:bodyPr/>
          <a:lstStyle/>
          <a:p>
            <a:pPr eaLnBrk="1" hangingPunct="1"/>
            <a:r>
              <a:rPr lang="en-US" altLang="zh-CN" sz="3200" b="1" dirty="0" smtClean="0"/>
              <a:t>3. </a:t>
            </a:r>
            <a:r>
              <a:rPr lang="zh-CN" altLang="en-US" sz="3200" b="1" dirty="0" smtClean="0"/>
              <a:t>营业净利率</a:t>
            </a:r>
            <a:endParaRPr lang="zh-CN" altLang="en-US" sz="3200" b="1" dirty="0" smtClean="0"/>
          </a:p>
        </p:txBody>
      </p:sp>
      <p:sp>
        <p:nvSpPr>
          <p:cNvPr id="11267" name="Rectangle 3"/>
          <p:cNvSpPr>
            <a:spLocks noGrp="1" noRot="1" noChangeArrowheads="1"/>
          </p:cNvSpPr>
          <p:nvPr>
            <p:ph type="body" sz="half" idx="1"/>
          </p:nvPr>
        </p:nvSpPr>
        <p:spPr>
          <a:xfrm>
            <a:off x="353646" y="2971800"/>
            <a:ext cx="11379200" cy="2945423"/>
          </a:xfrm>
          <a:ln>
            <a:solidFill>
              <a:schemeClr val="tx2"/>
            </a:solidFill>
          </a:ln>
        </p:spPr>
        <p:txBody>
          <a:bodyPr/>
          <a:lstStyle/>
          <a:p>
            <a:pPr marL="381000" indent="-381000" eaLnBrk="1" hangingPunct="1">
              <a:lnSpc>
                <a:spcPct val="120000"/>
              </a:lnSpc>
              <a:buFont typeface="Wingdings 2" panose="05020102010507070707" pitchFamily="18" charset="2"/>
              <a:buNone/>
            </a:pPr>
            <a:r>
              <a:rPr lang="zh-CN" altLang="en-US" sz="2400" b="1" dirty="0" smtClean="0"/>
              <a:t>　</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381000" indent="-381000" eaLnBrk="1" hangingPunct="1">
              <a:lnSpc>
                <a:spcPct val="120000"/>
              </a:lnSpc>
              <a:buFont typeface="Wingdings 2" panose="05020102010507070707" pitchFamily="18" charset="2"/>
              <a:buNone/>
            </a:pPr>
            <a:r>
              <a:rPr lang="en-US" altLang="zh-CN" sz="2400" b="1" dirty="0">
                <a:solidFill>
                  <a:srgbClr val="FF0000"/>
                </a:solidFill>
                <a:latin typeface="微软雅黑" panose="020B0503020204020204" pitchFamily="34" charset="-122"/>
                <a:ea typeface="微软雅黑" panose="020B0503020204020204" pitchFamily="34" charset="-122"/>
              </a:rPr>
              <a:t> </a:t>
            </a:r>
            <a:r>
              <a:rPr lang="en-US" altLang="zh-CN" sz="2400" b="1" dirty="0" smtClean="0">
                <a:solidFill>
                  <a:srgbClr val="FF0000"/>
                </a:solidFill>
                <a:latin typeface="微软雅黑" panose="020B0503020204020204" pitchFamily="34" charset="-122"/>
                <a:ea typeface="微软雅黑" panose="020B0503020204020204" pitchFamily="34" charset="-122"/>
              </a:rPr>
              <a:t>   </a:t>
            </a:r>
            <a:r>
              <a:rPr lang="zh-CN" altLang="en-US" sz="2400" b="1" dirty="0" smtClean="0"/>
              <a:t>①指标值越大，说明企业获利能力越高；</a:t>
            </a:r>
            <a:endParaRPr lang="zh-CN" altLang="en-US" sz="2400" b="1" dirty="0" smtClean="0"/>
          </a:p>
          <a:p>
            <a:pPr marL="381000" indent="-381000" eaLnBrk="1" hangingPunct="1">
              <a:lnSpc>
                <a:spcPct val="120000"/>
              </a:lnSpc>
              <a:buFont typeface="Wingdings 2" panose="05020102010507070707" pitchFamily="18" charset="2"/>
              <a:buNone/>
            </a:pPr>
            <a:r>
              <a:rPr lang="zh-CN" altLang="en-US" sz="2400" b="1" dirty="0" smtClean="0"/>
              <a:t>　②应结合盈利结构来考察指标，关注投资收益、资产减</a:t>
            </a:r>
            <a:endParaRPr lang="zh-CN" altLang="en-US" sz="2400" b="1" dirty="0" smtClean="0"/>
          </a:p>
          <a:p>
            <a:pPr marL="381000" indent="-381000" eaLnBrk="1" hangingPunct="1">
              <a:lnSpc>
                <a:spcPct val="120000"/>
              </a:lnSpc>
              <a:buFont typeface="Wingdings 2" panose="05020102010507070707" pitchFamily="18" charset="2"/>
              <a:buNone/>
            </a:pPr>
            <a:r>
              <a:rPr lang="zh-CN" altLang="en-US" sz="2400" b="1" dirty="0" smtClean="0"/>
              <a:t>       值损失、公允价值变动以及营业外收支净额等因素的变</a:t>
            </a:r>
            <a:endParaRPr lang="zh-CN" altLang="en-US" sz="2400" b="1" dirty="0" smtClean="0"/>
          </a:p>
          <a:p>
            <a:pPr marL="381000" indent="-381000" eaLnBrk="1" hangingPunct="1">
              <a:lnSpc>
                <a:spcPct val="120000"/>
              </a:lnSpc>
              <a:buFont typeface="Wingdings 2" panose="05020102010507070707" pitchFamily="18" charset="2"/>
              <a:buNone/>
            </a:pPr>
            <a:r>
              <a:rPr lang="zh-CN" altLang="en-US" sz="2400" b="1" dirty="0" smtClean="0"/>
              <a:t>       动，同时采用趋势变化分析和行业指标手段进行分析</a:t>
            </a:r>
            <a:r>
              <a:rPr lang="zh-CN" altLang="en-US" sz="2000" b="1" dirty="0" smtClean="0"/>
              <a:t>。</a:t>
            </a:r>
            <a:r>
              <a:rPr lang="zh-CN" altLang="en-US" sz="2000" dirty="0" smtClean="0">
                <a:solidFill>
                  <a:schemeClr val="tx2"/>
                </a:solidFill>
                <a:latin typeface="隶书" panose="02010509060101010101" pitchFamily="49" charset="-122"/>
                <a:ea typeface="隶书" panose="02010509060101010101" pitchFamily="49" charset="-122"/>
              </a:rPr>
              <a:t>                    </a:t>
            </a:r>
            <a:endParaRPr lang="zh-CN" altLang="en-US" sz="2000" dirty="0" smtClean="0">
              <a:solidFill>
                <a:schemeClr val="tx2"/>
              </a:solidFill>
              <a:latin typeface="隶书" panose="02010509060101010101" pitchFamily="49" charset="-122"/>
              <a:ea typeface="隶书" panose="02010509060101010101" pitchFamily="49" charset="-122"/>
            </a:endParaRPr>
          </a:p>
        </p:txBody>
      </p:sp>
      <p:graphicFrame>
        <p:nvGraphicFramePr>
          <p:cNvPr id="11268" name="Object 4"/>
          <p:cNvGraphicFramePr>
            <a:graphicFrameLocks noGrp="1" noChangeAspect="1"/>
          </p:cNvGraphicFramePr>
          <p:nvPr>
            <p:ph sz="half" idx="2"/>
          </p:nvPr>
        </p:nvGraphicFramePr>
        <p:xfrm>
          <a:off x="2851805" y="1658815"/>
          <a:ext cx="5065713" cy="989013"/>
        </p:xfrm>
        <a:graphic>
          <a:graphicData uri="http://schemas.openxmlformats.org/presentationml/2006/ole">
            <mc:AlternateContent xmlns:mc="http://schemas.openxmlformats.org/markup-compatibility/2006">
              <mc:Choice xmlns:v="urn:schemas-microsoft-com:vml" Requires="v">
                <p:oleObj spid="_x0000_s26632" name="公式" r:id="rId1" imgW="51511200" imgH="10058400" progId="Equation.3">
                  <p:embed/>
                </p:oleObj>
              </mc:Choice>
              <mc:Fallback>
                <p:oleObj name="公式" r:id="rId1" imgW="51511200" imgH="10058400" progId="Equation.3">
                  <p:embed/>
                  <p:pic>
                    <p:nvPicPr>
                      <p:cNvPr id="0" name="图片 26631"/>
                      <p:cNvPicPr>
                        <a:picLocks noChangeAspect="1" noChangeArrowheads="1"/>
                      </p:cNvPicPr>
                      <p:nvPr/>
                    </p:nvPicPr>
                    <p:blipFill>
                      <a:blip r:embed="rId2"/>
                      <a:srcRect/>
                      <a:stretch>
                        <a:fillRect/>
                      </a:stretch>
                    </p:blipFill>
                    <p:spPr bwMode="auto">
                      <a:xfrm>
                        <a:off x="2851805" y="1658815"/>
                        <a:ext cx="5065713" cy="9890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矩形 7177"/>
          <p:cNvSpPr/>
          <p:nvPr/>
        </p:nvSpPr>
        <p:spPr>
          <a:xfrm>
            <a:off x="4039533" y="296863"/>
            <a:ext cx="3877985" cy="646331"/>
          </a:xfrm>
          <a:prstGeom prst="rect">
            <a:avLst/>
          </a:prstGeom>
          <a:noFill/>
          <a:ln w="9525">
            <a:noFill/>
          </a:ln>
        </p:spPr>
        <p:txBody>
          <a:bodyPr wrap="none">
            <a:spAutoFit/>
          </a:bodyPr>
          <a:lstStyle/>
          <a:p>
            <a:pPr algn="ctr"/>
            <a:r>
              <a:rPr lang="zh-CN" altLang="en-US" sz="3600" b="1" dirty="0" smtClean="0">
                <a:latin typeface="微软雅黑" panose="020B0503020204020204" pitchFamily="34" charset="-122"/>
                <a:ea typeface="微软雅黑" panose="020B0503020204020204" pitchFamily="34" charset="-122"/>
              </a:rPr>
              <a:t>三</a:t>
            </a:r>
            <a:r>
              <a:rPr lang="en-US" altLang="en-US" sz="3600" b="1" dirty="0" smtClean="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盈利</a:t>
            </a:r>
            <a:r>
              <a:rPr lang="en-US" altLang="en-US" sz="3600" b="1" dirty="0">
                <a:latin typeface="微软雅黑" panose="020B0503020204020204" pitchFamily="34" charset="-122"/>
                <a:ea typeface="微软雅黑" panose="020B0503020204020204" pitchFamily="34" charset="-122"/>
              </a:rPr>
              <a:t>能力分析</a:t>
            </a:r>
            <a:endParaRPr lang="en-US" altLang="en-US" sz="3600" b="1" dirty="0">
              <a:latin typeface="微软雅黑" panose="020B0503020204020204" pitchFamily="34" charset="-122"/>
              <a:ea typeface="微软雅黑" panose="020B0503020204020204" pitchFamily="34" charset="-122"/>
            </a:endParaRPr>
          </a:p>
        </p:txBody>
      </p:sp>
      <p:grpSp>
        <p:nvGrpSpPr>
          <p:cNvPr id="6" name="组合 6"/>
          <p:cNvGrpSpPr/>
          <p:nvPr/>
        </p:nvGrpSpPr>
        <p:grpSpPr>
          <a:xfrm>
            <a:off x="3406775" y="942975"/>
            <a:ext cx="5210175" cy="117475"/>
            <a:chOff x="5475255" y="1143000"/>
            <a:chExt cx="1486646" cy="101600"/>
          </a:xfrm>
        </p:grpSpPr>
        <p:cxnSp>
          <p:nvCxnSpPr>
            <p:cNvPr id="7"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4039533" y="296863"/>
            <a:ext cx="3877985" cy="646331"/>
          </a:xfrm>
          <a:prstGeom prst="rect">
            <a:avLst/>
          </a:prstGeom>
          <a:noFill/>
          <a:ln w="9525">
            <a:noFill/>
          </a:ln>
        </p:spPr>
        <p:txBody>
          <a:bodyPr wrap="none">
            <a:spAutoFit/>
          </a:bodyPr>
          <a:lstStyle/>
          <a:p>
            <a:pPr algn="ctr"/>
            <a:r>
              <a:rPr lang="zh-CN" altLang="en-US" sz="3600" b="1" dirty="0">
                <a:latin typeface="微软雅黑" panose="020B0503020204020204" pitchFamily="34" charset="-122"/>
                <a:ea typeface="微软雅黑" panose="020B0503020204020204" pitchFamily="34" charset="-122"/>
              </a:rPr>
              <a:t>三</a:t>
            </a:r>
            <a:r>
              <a:rPr lang="en-US" altLang="en-US" sz="3600" b="1" dirty="0" smtClean="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盈利</a:t>
            </a:r>
            <a:r>
              <a:rPr lang="en-US" altLang="en-US" sz="3600" b="1" dirty="0">
                <a:latin typeface="微软雅黑" panose="020B0503020204020204" pitchFamily="34" charset="-122"/>
                <a:ea typeface="微软雅黑" panose="020B0503020204020204" pitchFamily="34" charset="-122"/>
              </a:rPr>
              <a:t>能力分析</a:t>
            </a:r>
            <a:endParaRPr lang="en-US" altLang="en-US" sz="36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41375" y="1343660"/>
            <a:ext cx="3901440" cy="737235"/>
          </a:xfrm>
          <a:prstGeom prst="rect">
            <a:avLst/>
          </a:prstGeom>
          <a:noFill/>
          <a:ln w="9525">
            <a:noFill/>
          </a:ln>
        </p:spPr>
        <p:txBody>
          <a:bodyPr wrap="square">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sym typeface="+mn-ea"/>
              </a:rPr>
              <a:t>4. </a:t>
            </a: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成本</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费用利润率</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1032827" y="4916171"/>
            <a:ext cx="9891395" cy="1014730"/>
          </a:xfrm>
          <a:prstGeom prst="rect">
            <a:avLst/>
          </a:prstGeom>
          <a:noFill/>
          <a:ln w="9525" cap="flat" cmpd="sng">
            <a:solidFill>
              <a:srgbClr val="0070C0"/>
            </a:solidFill>
            <a:prstDash val="solid"/>
            <a:miter/>
            <a:headEnd type="none" w="med" len="med"/>
            <a:tailEnd type="none" w="med" len="med"/>
          </a:ln>
        </p:spPr>
        <p:txBody>
          <a:bodyPr wrap="square">
            <a:spAutoFit/>
          </a:bodyPr>
          <a:lstStyle/>
          <a:p>
            <a:pPr marL="457200" indent="-457200">
              <a:lnSpc>
                <a:spcPct val="125000"/>
              </a:lnSpc>
              <a:buFont typeface="Wingdings" panose="05000000000000000000" pitchFamily="2" charset="2"/>
              <a:buChar char="u"/>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成本费用利润率越高，表明企业为取得利润所付出的代价越小，企业成本费用控制的越好，企业的获利能力越强。</a:t>
            </a:r>
            <a:endParaRPr lang="zh-CN"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对象 -2147482591"/>
          <p:cNvGraphicFramePr>
            <a:graphicFrameLocks noChangeAspect="1"/>
          </p:cNvGraphicFramePr>
          <p:nvPr/>
        </p:nvGraphicFramePr>
        <p:xfrm>
          <a:off x="1359535" y="2218055"/>
          <a:ext cx="5233670" cy="1050290"/>
        </p:xfrm>
        <a:graphic>
          <a:graphicData uri="http://schemas.openxmlformats.org/presentationml/2006/ole">
            <mc:AlternateContent xmlns:mc="http://schemas.openxmlformats.org/markup-compatibility/2006">
              <mc:Choice xmlns:v="urn:schemas-microsoft-com:vml" Requires="v">
                <p:oleObj spid="_x0000_s27656" name="" r:id="rId1" imgW="1574800" imgH="316865" progId="Equation.DSMT4">
                  <p:embed/>
                </p:oleObj>
              </mc:Choice>
              <mc:Fallback>
                <p:oleObj name="" r:id="rId1" imgW="1574800" imgH="316865" progId="Equation.DSMT4">
                  <p:embed/>
                  <p:pic>
                    <p:nvPicPr>
                      <p:cNvPr id="0" name="图片 27655"/>
                      <p:cNvPicPr/>
                      <p:nvPr/>
                    </p:nvPicPr>
                    <p:blipFill>
                      <a:blip r:embed="rId2"/>
                      <a:stretch>
                        <a:fillRect/>
                      </a:stretch>
                    </p:blipFill>
                    <p:spPr>
                      <a:xfrm>
                        <a:off x="1359535" y="2218055"/>
                        <a:ext cx="5233670" cy="1050290"/>
                      </a:xfrm>
                      <a:prstGeom prst="rect">
                        <a:avLst/>
                      </a:prstGeom>
                      <a:noFill/>
                      <a:ln w="38100">
                        <a:noFill/>
                        <a:miter/>
                      </a:ln>
                    </p:spPr>
                  </p:pic>
                </p:oleObj>
              </mc:Fallback>
            </mc:AlternateContent>
          </a:graphicData>
        </a:graphic>
      </p:graphicFrame>
      <p:sp>
        <p:nvSpPr>
          <p:cNvPr id="100" name="文本框 99"/>
          <p:cNvSpPr txBox="1"/>
          <p:nvPr/>
        </p:nvSpPr>
        <p:spPr>
          <a:xfrm>
            <a:off x="147320" y="3632835"/>
            <a:ext cx="11897360" cy="460375"/>
          </a:xfrm>
          <a:prstGeom prst="rect">
            <a:avLst/>
          </a:prstGeom>
          <a:noFill/>
          <a:ln w="9525">
            <a:noFill/>
          </a:ln>
        </p:spPr>
        <p:txBody>
          <a:bodyPr wrap="square">
            <a:spAutoFit/>
          </a:bodyPr>
          <a:lstStyle/>
          <a:p>
            <a:pPr indent="127000"/>
            <a:r>
              <a:rPr lang="zh-CN" sz="2400" dirty="0">
                <a:latin typeface="微软雅黑" panose="020B0503020204020204" pitchFamily="34" charset="-122"/>
                <a:ea typeface="微软雅黑" panose="020B0503020204020204" pitchFamily="34" charset="-122"/>
                <a:cs typeface="微软雅黑" panose="020B0503020204020204" pitchFamily="34" charset="-122"/>
              </a:rPr>
              <a:t>其中：</a:t>
            </a:r>
            <a:r>
              <a:rPr lang="en-US"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sz="2400" dirty="0">
                <a:latin typeface="微软雅黑" panose="020B0503020204020204" pitchFamily="34" charset="-122"/>
                <a:ea typeface="微软雅黑" panose="020B0503020204020204" pitchFamily="34" charset="-122"/>
                <a:cs typeface="微软雅黑" panose="020B0503020204020204" pitchFamily="34" charset="-122"/>
              </a:rPr>
              <a:t>成本费用总额＝营业成本＋营业税金及附加＋销售费用＋管理费用＋财务费用</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500"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4039533" y="296863"/>
            <a:ext cx="3877985" cy="646331"/>
          </a:xfrm>
          <a:prstGeom prst="rect">
            <a:avLst/>
          </a:prstGeom>
          <a:noFill/>
          <a:ln w="9525">
            <a:noFill/>
          </a:ln>
        </p:spPr>
        <p:txBody>
          <a:bodyPr wrap="none">
            <a:spAutoFit/>
          </a:bodyPr>
          <a:lstStyle/>
          <a:p>
            <a:pPr algn="ctr"/>
            <a:r>
              <a:rPr lang="zh-CN" altLang="en-US" sz="3600" b="1" dirty="0">
                <a:latin typeface="微软雅黑" panose="020B0503020204020204" pitchFamily="34" charset="-122"/>
                <a:ea typeface="微软雅黑" panose="020B0503020204020204" pitchFamily="34" charset="-122"/>
              </a:rPr>
              <a:t>三</a:t>
            </a:r>
            <a:r>
              <a:rPr lang="en-US" altLang="en-US" sz="3600" b="1" dirty="0" smtClean="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盈利</a:t>
            </a:r>
            <a:r>
              <a:rPr lang="en-US" altLang="en-US" sz="3600" b="1" dirty="0">
                <a:latin typeface="微软雅黑" panose="020B0503020204020204" pitchFamily="34" charset="-122"/>
                <a:ea typeface="微软雅黑" panose="020B0503020204020204" pitchFamily="34" charset="-122"/>
              </a:rPr>
              <a:t>能力分析</a:t>
            </a:r>
            <a:endParaRPr lang="en-US" altLang="en-US" sz="36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41375" y="1343660"/>
            <a:ext cx="3901440" cy="737235"/>
          </a:xfrm>
          <a:prstGeom prst="rect">
            <a:avLst/>
          </a:prstGeom>
          <a:noFill/>
          <a:ln w="9525">
            <a:noFill/>
          </a:ln>
        </p:spPr>
        <p:txBody>
          <a:bodyPr wrap="square">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sym typeface="+mn-ea"/>
              </a:rPr>
              <a:t>5. </a:t>
            </a: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总</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资产报酬率</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1032510" y="4355465"/>
            <a:ext cx="9891395" cy="1476375"/>
          </a:xfrm>
          <a:prstGeom prst="rect">
            <a:avLst/>
          </a:prstGeom>
          <a:noFill/>
          <a:ln w="9525" cap="flat" cmpd="sng">
            <a:solidFill>
              <a:srgbClr val="0070C0"/>
            </a:solidFill>
            <a:prstDash val="solid"/>
            <a:miter/>
            <a:headEnd type="none" w="med" len="med"/>
            <a:tailEnd type="none" w="med" len="med"/>
          </a:ln>
        </p:spPr>
        <p:txBody>
          <a:bodyPr wrap="square">
            <a:spAutoFit/>
          </a:bodyPr>
          <a:lstStyle/>
          <a:p>
            <a:pPr marL="457200" indent="-457200">
              <a:lnSpc>
                <a:spcPct val="125000"/>
              </a:lnSpc>
              <a:buFont typeface="Wingdings" panose="05000000000000000000" pitchFamily="2" charset="2"/>
              <a:buChar char="u"/>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总资产报酬率全面反映了企业全部资产的获利水平，企业所有者和债权人对该指标都非常关心。一般来说，总资产报酬率越高，说明资产利用效率越高，整个企业获利能力越强，经营管理水平越高。</a:t>
            </a:r>
            <a:endParaRPr lang="zh-CN"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对象 -2147482590"/>
          <p:cNvGraphicFramePr>
            <a:graphicFrameLocks noChangeAspect="1"/>
          </p:cNvGraphicFramePr>
          <p:nvPr/>
        </p:nvGraphicFramePr>
        <p:xfrm>
          <a:off x="1506855" y="2347595"/>
          <a:ext cx="4686935" cy="940435"/>
        </p:xfrm>
        <a:graphic>
          <a:graphicData uri="http://schemas.openxmlformats.org/presentationml/2006/ole">
            <mc:AlternateContent xmlns:mc="http://schemas.openxmlformats.org/markup-compatibility/2006">
              <mc:Choice xmlns:v="urn:schemas-microsoft-com:vml" Requires="v">
                <p:oleObj spid="_x0000_s28680" name="" r:id="rId1" imgW="1574800" imgH="316865" progId="Equation.DSMT4">
                  <p:embed/>
                </p:oleObj>
              </mc:Choice>
              <mc:Fallback>
                <p:oleObj name="" r:id="rId1" imgW="1574800" imgH="316865" progId="Equation.DSMT4">
                  <p:embed/>
                  <p:pic>
                    <p:nvPicPr>
                      <p:cNvPr id="0" name="图片 28679"/>
                      <p:cNvPicPr/>
                      <p:nvPr/>
                    </p:nvPicPr>
                    <p:blipFill>
                      <a:blip r:embed="rId2"/>
                      <a:stretch>
                        <a:fillRect/>
                      </a:stretch>
                    </p:blipFill>
                    <p:spPr>
                      <a:xfrm>
                        <a:off x="1506855" y="2347595"/>
                        <a:ext cx="4686935" cy="940435"/>
                      </a:xfrm>
                      <a:prstGeom prst="rect">
                        <a:avLst/>
                      </a:prstGeom>
                      <a:noFill/>
                      <a:ln w="38100">
                        <a:noFill/>
                        <a:miter/>
                      </a:ln>
                    </p:spPr>
                  </p:pic>
                </p:oleObj>
              </mc:Fallback>
            </mc:AlternateContent>
          </a:graphicData>
        </a:graphic>
      </p:graphicFrame>
      <p:sp>
        <p:nvSpPr>
          <p:cNvPr id="100" name="文本框 99"/>
          <p:cNvSpPr txBox="1"/>
          <p:nvPr/>
        </p:nvSpPr>
        <p:spPr>
          <a:xfrm>
            <a:off x="1032510" y="3554730"/>
            <a:ext cx="10846435" cy="460375"/>
          </a:xfrm>
          <a:prstGeom prst="rect">
            <a:avLst/>
          </a:prstGeom>
          <a:noFill/>
          <a:ln w="9525">
            <a:noFill/>
          </a:ln>
        </p:spPr>
        <p:txBody>
          <a:bodyPr wrap="square">
            <a:spAutoFit/>
          </a:bodyPr>
          <a:lstStyle/>
          <a:p>
            <a:r>
              <a:rPr lang="zh-CN" sz="2400">
                <a:latin typeface="微软雅黑" panose="020B0503020204020204" pitchFamily="34" charset="-122"/>
                <a:ea typeface="微软雅黑" panose="020B0503020204020204" pitchFamily="34" charset="-122"/>
                <a:cs typeface="微软雅黑" panose="020B0503020204020204" pitchFamily="34" charset="-122"/>
              </a:rPr>
              <a:t>其中：息税前利润总额＝利润总额＋利息支出</a:t>
            </a:r>
            <a:r>
              <a:rPr lang="en-US" sz="2400">
                <a:latin typeface="微软雅黑" panose="020B0503020204020204" pitchFamily="34" charset="-122"/>
                <a:ea typeface="微软雅黑" panose="020B0503020204020204" pitchFamily="34" charset="-122"/>
                <a:cs typeface="微软雅黑" panose="020B0503020204020204" pitchFamily="34" charset="-122"/>
              </a:rPr>
              <a:t>=</a:t>
            </a:r>
            <a:r>
              <a:rPr lang="zh-CN" sz="2400">
                <a:latin typeface="微软雅黑" panose="020B0503020204020204" pitchFamily="34" charset="-122"/>
                <a:ea typeface="微软雅黑" panose="020B0503020204020204" pitchFamily="34" charset="-122"/>
                <a:cs typeface="微软雅黑" panose="020B0503020204020204" pitchFamily="34" charset="-122"/>
              </a:rPr>
              <a:t>净利润</a:t>
            </a:r>
            <a:r>
              <a:rPr lang="en-US" sz="2400">
                <a:latin typeface="微软雅黑" panose="020B0503020204020204" pitchFamily="34" charset="-122"/>
                <a:ea typeface="微软雅黑" panose="020B0503020204020204" pitchFamily="34" charset="-122"/>
                <a:cs typeface="微软雅黑" panose="020B0503020204020204" pitchFamily="34" charset="-122"/>
              </a:rPr>
              <a:t>+</a:t>
            </a:r>
            <a:r>
              <a:rPr lang="zh-CN" sz="2400">
                <a:latin typeface="微软雅黑" panose="020B0503020204020204" pitchFamily="34" charset="-122"/>
                <a:ea typeface="微软雅黑" panose="020B0503020204020204" pitchFamily="34" charset="-122"/>
                <a:cs typeface="微软雅黑" panose="020B0503020204020204" pitchFamily="34" charset="-122"/>
              </a:rPr>
              <a:t>所得税</a:t>
            </a:r>
            <a:r>
              <a:rPr lang="en-US" sz="2400">
                <a:latin typeface="微软雅黑" panose="020B0503020204020204" pitchFamily="34" charset="-122"/>
                <a:ea typeface="微软雅黑" panose="020B0503020204020204" pitchFamily="34" charset="-122"/>
                <a:cs typeface="微软雅黑" panose="020B0503020204020204" pitchFamily="34" charset="-122"/>
              </a:rPr>
              <a:t>+</a:t>
            </a:r>
            <a:r>
              <a:rPr lang="zh-CN" sz="2400">
                <a:latin typeface="微软雅黑" panose="020B0503020204020204" pitchFamily="34" charset="-122"/>
                <a:ea typeface="微软雅黑" panose="020B0503020204020204" pitchFamily="34" charset="-122"/>
                <a:cs typeface="微软雅黑" panose="020B0503020204020204" pitchFamily="34" charset="-122"/>
              </a:rPr>
              <a:t>利息支出</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500"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2" descr="&amp;pky8091342308&amp;2&am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71733" y="2565400"/>
            <a:ext cx="52070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93" name="直接连接符 33"/>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sp>
        <p:nvSpPr>
          <p:cNvPr id="100" name="文本框 99"/>
          <p:cNvSpPr txBox="1"/>
          <p:nvPr/>
        </p:nvSpPr>
        <p:spPr>
          <a:xfrm>
            <a:off x="719667" y="1557339"/>
            <a:ext cx="11044767" cy="828675"/>
          </a:xfrm>
          <a:prstGeom prst="rect">
            <a:avLst/>
          </a:prstGeom>
          <a:noFill/>
          <a:ln w="9525">
            <a:noFill/>
          </a:ln>
        </p:spPr>
        <p:txBody>
          <a:bodyPr>
            <a:spAutoFit/>
          </a:bodyPr>
          <a:lstStyle/>
          <a:p>
            <a:pPr eaLnBrk="1" hangingPunct="1">
              <a:defRPr/>
            </a:pPr>
            <a:r>
              <a:rPr lang="zh-CN" altLang="zh-CN" sz="2400" noProof="1">
                <a:solidFill>
                  <a:schemeClr val="accent6">
                    <a:lumMod val="50000"/>
                  </a:schemeClr>
                </a:solidFill>
                <a:latin typeface="+mn-ea"/>
                <a:ea typeface="+mn-ea"/>
                <a:sym typeface="+mn-ea"/>
              </a:rPr>
              <a:t>企业经营者是指被所有者聘用的、对企业资产和负债进行管理的个人组成的团体，有时称为“管理当局”。</a:t>
            </a:r>
            <a:endParaRPr lang="zh-CN" altLang="zh-CN" sz="2400" noProof="1">
              <a:solidFill>
                <a:schemeClr val="accent6">
                  <a:lumMod val="50000"/>
                </a:schemeClr>
              </a:solidFill>
              <a:latin typeface="+mn-ea"/>
              <a:ea typeface="+mn-ea"/>
            </a:endParaRPr>
          </a:p>
        </p:txBody>
      </p:sp>
      <p:sp>
        <p:nvSpPr>
          <p:cNvPr id="2" name="矩形 1"/>
          <p:cNvSpPr/>
          <p:nvPr/>
        </p:nvSpPr>
        <p:spPr>
          <a:xfrm>
            <a:off x="719667" y="836614"/>
            <a:ext cx="2529860" cy="523220"/>
          </a:xfrm>
          <a:prstGeom prst="rect">
            <a:avLst/>
          </a:prstGeom>
        </p:spPr>
        <p:txBody>
          <a:bodyPr wrap="none">
            <a:spAutoFit/>
          </a:bodyPr>
          <a:lstStyle/>
          <a:p>
            <a:pPr eaLnBrk="1" hangingPunct="1">
              <a:defRPr/>
            </a:pPr>
            <a:r>
              <a:rPr lang="en-US" altLang="zh-CN" sz="2800" b="1" noProof="1">
                <a:solidFill>
                  <a:schemeClr val="accent6">
                    <a:lumMod val="50000"/>
                  </a:schemeClr>
                </a:solidFill>
                <a:latin typeface="+mn-ea"/>
                <a:ea typeface="+mn-ea"/>
                <a:sym typeface="+mn-ea"/>
              </a:rPr>
              <a:t>3</a:t>
            </a:r>
            <a:r>
              <a:rPr lang="zh-CN" altLang="en-US" sz="2800" b="1" noProof="1">
                <a:solidFill>
                  <a:schemeClr val="accent6">
                    <a:lumMod val="50000"/>
                  </a:schemeClr>
                </a:solidFill>
                <a:latin typeface="+mn-ea"/>
                <a:ea typeface="+mn-ea"/>
                <a:sym typeface="+mn-ea"/>
              </a:rPr>
              <a:t>、企业经营者</a:t>
            </a:r>
            <a:endParaRPr lang="zh-CN" altLang="en-US" sz="2800" b="1" noProof="1">
              <a:solidFill>
                <a:schemeClr val="accent6">
                  <a:lumMod val="50000"/>
                </a:schemeClr>
              </a:solidFill>
              <a:latin typeface="+mn-ea"/>
              <a:ea typeface="+mn-ea"/>
            </a:endParaRPr>
          </a:p>
        </p:txBody>
      </p:sp>
      <p:sp>
        <p:nvSpPr>
          <p:cNvPr id="39" name="Oval 14"/>
          <p:cNvSpPr>
            <a:spLocks noChangeArrowheads="1"/>
          </p:cNvSpPr>
          <p:nvPr/>
        </p:nvSpPr>
        <p:spPr bwMode="auto">
          <a:xfrm>
            <a:off x="395818" y="3278189"/>
            <a:ext cx="2550583" cy="1616075"/>
          </a:xfrm>
          <a:prstGeom prst="ellipse">
            <a:avLst/>
          </a:prstGeom>
          <a:noFill/>
          <a:ln w="127000">
            <a:solidFill>
              <a:srgbClr val="0070C0"/>
            </a:solidFill>
            <a:round/>
          </a:ln>
        </p:spPr>
        <p:txBody>
          <a:bodyPr lIns="35978" tIns="45692" rIns="35978" bIns="45692" anchor="ctr"/>
          <a:lstStyle/>
          <a:p>
            <a:pPr algn="ctr" eaLnBrk="1" hangingPunct="1">
              <a:defRPr/>
            </a:pPr>
            <a:r>
              <a:rPr lang="zh-CN" altLang="zh-CN" sz="2800" noProof="1">
                <a:solidFill>
                  <a:schemeClr val="accent6">
                    <a:lumMod val="50000"/>
                  </a:schemeClr>
                </a:solidFill>
                <a:latin typeface="+mn-ea"/>
                <a:ea typeface="+mn-ea"/>
                <a:sym typeface="+mn-ea"/>
              </a:rPr>
              <a:t>企业</a:t>
            </a:r>
            <a:endParaRPr lang="zh-CN" altLang="zh-CN" sz="2800" noProof="1">
              <a:solidFill>
                <a:schemeClr val="accent6">
                  <a:lumMod val="50000"/>
                </a:schemeClr>
              </a:solidFill>
              <a:latin typeface="+mn-ea"/>
              <a:ea typeface="+mn-ea"/>
              <a:sym typeface="+mn-ea"/>
            </a:endParaRPr>
          </a:p>
          <a:p>
            <a:pPr algn="ctr" eaLnBrk="1" hangingPunct="1">
              <a:defRPr/>
            </a:pPr>
            <a:r>
              <a:rPr lang="zh-CN" altLang="zh-CN" sz="2800" noProof="1">
                <a:solidFill>
                  <a:schemeClr val="accent6">
                    <a:lumMod val="50000"/>
                  </a:schemeClr>
                </a:solidFill>
                <a:latin typeface="+mn-ea"/>
                <a:ea typeface="+mn-ea"/>
                <a:sym typeface="+mn-ea"/>
              </a:rPr>
              <a:t>经营者</a:t>
            </a:r>
            <a:endParaRPr lang="zh-CN" altLang="en-US" sz="2800" noProof="1">
              <a:solidFill>
                <a:srgbClr val="0B469D"/>
              </a:solidFill>
              <a:latin typeface="微软雅黑" panose="020B0503020204020204" pitchFamily="34" charset="-122"/>
              <a:ea typeface="微软雅黑" panose="020B0503020204020204" pitchFamily="34" charset="-122"/>
            </a:endParaRPr>
          </a:p>
        </p:txBody>
      </p:sp>
      <p:sp>
        <p:nvSpPr>
          <p:cNvPr id="74" name="矩形 46"/>
          <p:cNvSpPr>
            <a:spLocks noChangeArrowheads="1"/>
          </p:cNvSpPr>
          <p:nvPr/>
        </p:nvSpPr>
        <p:spPr bwMode="auto">
          <a:xfrm>
            <a:off x="4804834" y="3733800"/>
            <a:ext cx="4053417" cy="604838"/>
          </a:xfrm>
          <a:prstGeom prst="rect">
            <a:avLst/>
          </a:prstGeom>
          <a:solidFill>
            <a:srgbClr val="E6E6E6"/>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21882" tIns="60940" rIns="121882" bIns="60940" anchor="ctr"/>
          <a:lstStyle/>
          <a:p>
            <a:pPr algn="ctr" eaLnBrk="1" hangingPunct="1"/>
            <a:endParaRPr lang="zh-CN" altLang="zh-CN" sz="190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5" name="文本框 47"/>
          <p:cNvSpPr>
            <a:spLocks noChangeArrowheads="1"/>
          </p:cNvSpPr>
          <p:nvPr/>
        </p:nvSpPr>
        <p:spPr bwMode="auto">
          <a:xfrm>
            <a:off x="5422900" y="3789364"/>
            <a:ext cx="3033184"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1882" tIns="60940" rIns="121882" bIns="60940" anchor="ctr"/>
          <a:lstStyle/>
          <a:p>
            <a:pPr algn="ctr" eaLnBrk="1" hangingPunct="1"/>
            <a:r>
              <a:rPr lang="zh-CN" altLang="en-US" sz="2400">
                <a:solidFill>
                  <a:schemeClr val="tx2"/>
                </a:solidFill>
                <a:latin typeface="微软雅黑" panose="020B0503020204020204" pitchFamily="34" charset="-122"/>
                <a:ea typeface="微软雅黑" panose="020B0503020204020204" pitchFamily="34" charset="-122"/>
                <a:sym typeface="方正兰亭细黑_GBK"/>
              </a:rPr>
              <a:t>企业财务状况</a:t>
            </a:r>
            <a:endParaRPr lang="zh-CN" altLang="en-US" sz="2400">
              <a:solidFill>
                <a:schemeClr val="tx2"/>
              </a:solidFill>
              <a:latin typeface="微软雅黑" panose="020B0503020204020204" pitchFamily="34" charset="-122"/>
              <a:ea typeface="微软雅黑" panose="020B0503020204020204" pitchFamily="34" charset="-122"/>
              <a:sym typeface="方正兰亭细黑_GBK"/>
            </a:endParaRPr>
          </a:p>
        </p:txBody>
      </p:sp>
      <p:grpSp>
        <p:nvGrpSpPr>
          <p:cNvPr id="6" name="组合 21"/>
          <p:cNvGrpSpPr/>
          <p:nvPr/>
        </p:nvGrpSpPr>
        <p:grpSpPr bwMode="auto">
          <a:xfrm>
            <a:off x="2946400" y="3201988"/>
            <a:ext cx="1788584" cy="1776412"/>
            <a:chOff x="3851920" y="1360325"/>
            <a:chExt cx="1005181" cy="1333453"/>
          </a:xfrm>
        </p:grpSpPr>
        <p:cxnSp>
          <p:nvCxnSpPr>
            <p:cNvPr id="82" name="肘形连接符 81"/>
            <p:cNvCxnSpPr/>
            <p:nvPr/>
          </p:nvCxnSpPr>
          <p:spPr>
            <a:xfrm rot="16200000" flipH="1">
              <a:off x="4259880" y="2113211"/>
              <a:ext cx="749546" cy="411589"/>
            </a:xfrm>
            <a:prstGeom prst="bentConnector2">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83" name="肘形连接符 82"/>
            <p:cNvCxnSpPr/>
            <p:nvPr/>
          </p:nvCxnSpPr>
          <p:spPr>
            <a:xfrm rot="5400000" flipH="1" flipV="1">
              <a:off x="4342699" y="1446484"/>
              <a:ext cx="583907" cy="411589"/>
            </a:xfrm>
            <a:prstGeom prst="bentConnector2">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a:off x="3851920" y="1948999"/>
              <a:ext cx="1005181" cy="0"/>
            </a:xfrm>
            <a:prstGeom prst="straightConnector1">
              <a:avLst/>
            </a:prstGeom>
            <a:ln>
              <a:solidFill>
                <a:srgbClr val="0B469D"/>
              </a:solidFill>
              <a:tailEnd type="arrow"/>
            </a:ln>
          </p:spPr>
          <p:style>
            <a:lnRef idx="1">
              <a:schemeClr val="accent1"/>
            </a:lnRef>
            <a:fillRef idx="0">
              <a:schemeClr val="accent1"/>
            </a:fillRef>
            <a:effectRef idx="0">
              <a:schemeClr val="accent1"/>
            </a:effectRef>
            <a:fontRef idx="minor">
              <a:schemeClr val="tx1"/>
            </a:fontRef>
          </p:style>
        </p:cxnSp>
      </p:grpSp>
      <p:sp>
        <p:nvSpPr>
          <p:cNvPr id="26" name="矩形 46"/>
          <p:cNvSpPr>
            <a:spLocks noChangeArrowheads="1"/>
          </p:cNvSpPr>
          <p:nvPr/>
        </p:nvSpPr>
        <p:spPr bwMode="auto">
          <a:xfrm>
            <a:off x="4813301" y="4640263"/>
            <a:ext cx="4028017" cy="603250"/>
          </a:xfrm>
          <a:prstGeom prst="rect">
            <a:avLst/>
          </a:prstGeom>
          <a:solidFill>
            <a:srgbClr val="0070C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21882" tIns="60940" rIns="121882" bIns="60940" anchor="ctr"/>
          <a:lstStyle/>
          <a:p>
            <a:pPr algn="ctr" eaLnBrk="1" hangingPunct="1"/>
            <a:endParaRPr lang="zh-CN" altLang="zh-CN" sz="1900">
              <a:solidFill>
                <a:srgbClr val="262626"/>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文本框 47"/>
          <p:cNvSpPr>
            <a:spLocks noChangeArrowheads="1"/>
          </p:cNvSpPr>
          <p:nvPr/>
        </p:nvSpPr>
        <p:spPr bwMode="auto">
          <a:xfrm>
            <a:off x="4804834" y="2924176"/>
            <a:ext cx="4053417" cy="544513"/>
          </a:xfrm>
          <a:prstGeom prst="rect">
            <a:avLst/>
          </a:prstGeom>
          <a:solidFill>
            <a:srgbClr val="0070C0"/>
          </a:solidFill>
          <a:ln w="12700">
            <a:solidFill>
              <a:schemeClr val="accent1"/>
            </a:solidFill>
            <a:miter lim="800000"/>
          </a:ln>
        </p:spPr>
        <p:txBody>
          <a:bodyPr lIns="121882" tIns="60940" rIns="121882" bIns="60940" anchor="ctr"/>
          <a:lstStyle/>
          <a:p>
            <a:pPr algn="ctr" eaLnBrk="1" hangingPunct="1"/>
            <a:r>
              <a:rPr lang="zh-CN" altLang="en-US" sz="2400">
                <a:solidFill>
                  <a:schemeClr val="accent1"/>
                </a:solidFill>
                <a:latin typeface="微软雅黑" panose="020B0503020204020204" pitchFamily="34" charset="-122"/>
                <a:ea typeface="微软雅黑" panose="020B0503020204020204" pitchFamily="34" charset="-122"/>
                <a:sym typeface="方正兰亭细黑_GBK"/>
              </a:rPr>
              <a:t>企业盈利能力状况</a:t>
            </a:r>
            <a:endParaRPr lang="zh-CN" altLang="en-US" sz="2400">
              <a:solidFill>
                <a:schemeClr val="accent1"/>
              </a:solidFill>
              <a:latin typeface="微软雅黑" panose="020B0503020204020204" pitchFamily="34" charset="-122"/>
              <a:ea typeface="微软雅黑" panose="020B0503020204020204" pitchFamily="34" charset="-122"/>
              <a:sym typeface="方正兰亭细黑_GBK"/>
            </a:endParaRPr>
          </a:p>
        </p:txBody>
      </p:sp>
      <p:sp>
        <p:nvSpPr>
          <p:cNvPr id="8" name="文本框 47"/>
          <p:cNvSpPr>
            <a:spLocks noChangeArrowheads="1"/>
          </p:cNvSpPr>
          <p:nvPr/>
        </p:nvSpPr>
        <p:spPr bwMode="auto">
          <a:xfrm>
            <a:off x="5039785" y="4697414"/>
            <a:ext cx="36195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1882" tIns="60940" rIns="121882" bIns="60940" anchor="ctr"/>
          <a:lstStyle/>
          <a:p>
            <a:pPr algn="ctr" eaLnBrk="1" hangingPunct="1"/>
            <a:r>
              <a:rPr lang="zh-CN" altLang="zh-CN" sz="2400">
                <a:solidFill>
                  <a:schemeClr val="accent1"/>
                </a:solidFill>
                <a:latin typeface="宋体" panose="02010600030101010101" pitchFamily="2" charset="-122"/>
                <a:sym typeface="宋体" panose="02010600030101010101" pitchFamily="2" charset="-122"/>
              </a:rPr>
              <a:t>持续发展的能力</a:t>
            </a:r>
            <a:endParaRPr lang="zh-CN" altLang="zh-CN" sz="2400">
              <a:solidFill>
                <a:schemeClr val="accent1"/>
              </a:solidFill>
              <a:latin typeface="宋体" panose="02010600030101010101" pitchFamily="2" charset="-122"/>
              <a:sym typeface="宋体" panose="02010600030101010101" pitchFamily="2" charset="-122"/>
            </a:endParaRP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500"/>
                                        <p:tgtEl>
                                          <p:spTgt spid="7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74" grpId="0" bldLvl="0" animBg="1"/>
      <p:bldP spid="75" grpId="0"/>
      <p:bldP spid="26" grpId="0" bldLvl="0" animBg="1"/>
      <p:bldP spid="7" grpId="0" bldLvl="0" animBg="1"/>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7177"/>
          <p:cNvSpPr/>
          <p:nvPr/>
        </p:nvSpPr>
        <p:spPr>
          <a:xfrm>
            <a:off x="4039533" y="296863"/>
            <a:ext cx="3877985" cy="646331"/>
          </a:xfrm>
          <a:prstGeom prst="rect">
            <a:avLst/>
          </a:prstGeom>
          <a:noFill/>
          <a:ln w="9525">
            <a:noFill/>
          </a:ln>
        </p:spPr>
        <p:txBody>
          <a:bodyPr wrap="none">
            <a:spAutoFit/>
          </a:bodyPr>
          <a:lstStyle/>
          <a:p>
            <a:pPr algn="ctr"/>
            <a:r>
              <a:rPr lang="zh-CN" altLang="en-US" sz="3600" b="1" dirty="0">
                <a:latin typeface="微软雅黑" panose="020B0503020204020204" pitchFamily="34" charset="-122"/>
                <a:ea typeface="微软雅黑" panose="020B0503020204020204" pitchFamily="34" charset="-122"/>
              </a:rPr>
              <a:t>三</a:t>
            </a:r>
            <a:r>
              <a:rPr lang="en-US" altLang="en-US" sz="3600" b="1" dirty="0" smtClean="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盈利</a:t>
            </a:r>
            <a:r>
              <a:rPr lang="en-US" altLang="en-US" sz="3600" b="1" dirty="0">
                <a:latin typeface="微软雅黑" panose="020B0503020204020204" pitchFamily="34" charset="-122"/>
                <a:ea typeface="微软雅黑" panose="020B0503020204020204" pitchFamily="34" charset="-122"/>
              </a:rPr>
              <a:t>能力分析</a:t>
            </a:r>
            <a:endParaRPr lang="en-US" altLang="en-US" sz="3600" b="1" dirty="0">
              <a:latin typeface="微软雅黑" panose="020B0503020204020204" pitchFamily="34" charset="-122"/>
              <a:ea typeface="微软雅黑" panose="020B0503020204020204" pitchFamily="34" charset="-122"/>
            </a:endParaRPr>
          </a:p>
        </p:txBody>
      </p:sp>
      <p:grpSp>
        <p:nvGrpSpPr>
          <p:cNvPr id="5" name="组合 6"/>
          <p:cNvGrpSpPr/>
          <p:nvPr/>
        </p:nvGrpSpPr>
        <p:grpSpPr>
          <a:xfrm>
            <a:off x="3406775" y="942975"/>
            <a:ext cx="5210175" cy="117475"/>
            <a:chOff x="5475255" y="1143000"/>
            <a:chExt cx="1486646" cy="101600"/>
          </a:xfrm>
        </p:grpSpPr>
        <p:cxnSp>
          <p:nvCxnSpPr>
            <p:cNvPr id="6"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矩形 1"/>
          <p:cNvSpPr/>
          <p:nvPr/>
        </p:nvSpPr>
        <p:spPr>
          <a:xfrm>
            <a:off x="841375" y="1343660"/>
            <a:ext cx="3901440" cy="737235"/>
          </a:xfrm>
          <a:prstGeom prst="rect">
            <a:avLst/>
          </a:prstGeom>
          <a:noFill/>
          <a:ln w="9525">
            <a:noFill/>
          </a:ln>
        </p:spPr>
        <p:txBody>
          <a:bodyPr wrap="square">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sym typeface="+mn-ea"/>
              </a:rPr>
              <a:t>6. </a:t>
            </a:r>
            <a:r>
              <a:rPr lang="zh-CN" altLang="zh-CN" sz="28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净资产</a:t>
            </a:r>
            <a:r>
              <a:rPr lang="zh-CN"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收益率</a:t>
            </a:r>
            <a:endParaRPr lang="zh-CN" altLang="zh-CN" sz="2800" dirty="0">
              <a:latin typeface="微软雅黑" panose="020B0503020204020204" pitchFamily="34" charset="-122"/>
              <a:ea typeface="微软雅黑" panose="020B0503020204020204" pitchFamily="34" charset="-122"/>
            </a:endParaRPr>
          </a:p>
        </p:txBody>
      </p:sp>
      <p:sp>
        <p:nvSpPr>
          <p:cNvPr id="16" name="矩形 15"/>
          <p:cNvSpPr/>
          <p:nvPr/>
        </p:nvSpPr>
        <p:spPr>
          <a:xfrm>
            <a:off x="1032510" y="3928110"/>
            <a:ext cx="9891395" cy="1014730"/>
          </a:xfrm>
          <a:prstGeom prst="rect">
            <a:avLst/>
          </a:prstGeom>
          <a:noFill/>
          <a:ln w="9525" cap="flat" cmpd="sng">
            <a:solidFill>
              <a:srgbClr val="0070C0"/>
            </a:solidFill>
            <a:prstDash val="solid"/>
            <a:miter/>
            <a:headEnd type="none" w="med" len="med"/>
            <a:tailEnd type="none" w="med" len="med"/>
          </a:ln>
        </p:spPr>
        <p:txBody>
          <a:bodyPr wrap="square">
            <a:spAutoFit/>
          </a:bodyPr>
          <a:lstStyle/>
          <a:p>
            <a:pPr marL="457200" indent="-457200">
              <a:lnSpc>
                <a:spcPct val="125000"/>
              </a:lnSpc>
              <a:buFont typeface="Wingdings" panose="05000000000000000000" pitchFamily="2" charset="2"/>
              <a:buChar char="u"/>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评价</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cs typeface="微软雅黑" panose="020B0503020204020204" pitchFamily="34" charset="-122"/>
              </a:rPr>
              <a:t>一般认为，净资产收益率越高，企业自有资本获取收益的能力越强，营运效益越好，对企业投资人、债权人利益的保证程度越高。</a:t>
            </a:r>
            <a:endParaRPr lang="zh-CN"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对象 -2147482589"/>
          <p:cNvGraphicFramePr>
            <a:graphicFrameLocks noChangeAspect="1"/>
          </p:cNvGraphicFramePr>
          <p:nvPr/>
        </p:nvGraphicFramePr>
        <p:xfrm>
          <a:off x="1492885" y="2348230"/>
          <a:ext cx="4363085" cy="1015365"/>
        </p:xfrm>
        <a:graphic>
          <a:graphicData uri="http://schemas.openxmlformats.org/presentationml/2006/ole">
            <mc:AlternateContent xmlns:mc="http://schemas.openxmlformats.org/markup-compatibility/2006">
              <mc:Choice xmlns:v="urn:schemas-microsoft-com:vml" Requires="v">
                <p:oleObj spid="_x0000_s29704" name="" r:id="rId1" imgW="1358900" imgH="316865" progId="Equation.DSMT4">
                  <p:embed/>
                </p:oleObj>
              </mc:Choice>
              <mc:Fallback>
                <p:oleObj name="" r:id="rId1" imgW="1358900" imgH="316865" progId="Equation.DSMT4">
                  <p:embed/>
                  <p:pic>
                    <p:nvPicPr>
                      <p:cNvPr id="0" name="图片 29703"/>
                      <p:cNvPicPr/>
                      <p:nvPr/>
                    </p:nvPicPr>
                    <p:blipFill>
                      <a:blip r:embed="rId2"/>
                      <a:stretch>
                        <a:fillRect/>
                      </a:stretch>
                    </p:blipFill>
                    <p:spPr>
                      <a:xfrm>
                        <a:off x="1492885" y="2348230"/>
                        <a:ext cx="4363085" cy="1015365"/>
                      </a:xfrm>
                      <a:prstGeom prst="rect">
                        <a:avLst/>
                      </a:prstGeom>
                      <a:noFill/>
                      <a:ln w="38100">
                        <a:noFill/>
                        <a:miter/>
                      </a:ln>
                    </p:spPr>
                  </p:pic>
                </p:oleObj>
              </mc:Fallback>
            </mc:AlternateContent>
          </a:graphicData>
        </a:graphic>
      </p:graphicFrame>
      <p:sp>
        <p:nvSpPr>
          <p:cNvPr id="4" name="椭圆形标注 3"/>
          <p:cNvSpPr/>
          <p:nvPr/>
        </p:nvSpPr>
        <p:spPr>
          <a:xfrm>
            <a:off x="6795770" y="2303145"/>
            <a:ext cx="3566160" cy="1105535"/>
          </a:xfrm>
          <a:prstGeom prst="wedgeEllipseCallout">
            <a:avLst>
              <a:gd name="adj1" fmla="val -82002"/>
              <a:gd name="adj2" fmla="val 2518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898640" y="2625725"/>
            <a:ext cx="3641090" cy="46037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所有者权益又称净资产</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500"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784469" y="442546"/>
            <a:ext cx="3163277" cy="914400"/>
          </a:xfrm>
        </p:spPr>
        <p:txBody>
          <a:bodyPr/>
          <a:lstStyle/>
          <a:p>
            <a:r>
              <a:rPr lang="zh-CN" altLang="en-US" sz="3200" b="1" dirty="0" smtClean="0">
                <a:latin typeface="宋体" panose="02010600030101010101" pitchFamily="2" charset="-122"/>
              </a:rPr>
              <a:t> </a:t>
            </a:r>
            <a:r>
              <a:rPr lang="zh-CN" altLang="en-US" sz="2800" b="1" dirty="0" smtClean="0">
                <a:solidFill>
                  <a:srgbClr val="FF0000"/>
                </a:solidFill>
                <a:latin typeface="宋体" panose="02010600030101010101" pitchFamily="2" charset="-122"/>
              </a:rPr>
              <a:t>净资产收益率 </a:t>
            </a:r>
            <a:endParaRPr lang="zh-CN" altLang="en-US" sz="2800" b="1" dirty="0" smtClean="0">
              <a:solidFill>
                <a:srgbClr val="FF0000"/>
              </a:solidFill>
              <a:latin typeface="宋体" panose="02010600030101010101" pitchFamily="2" charset="-122"/>
            </a:endParaRPr>
          </a:p>
        </p:txBody>
      </p:sp>
      <p:sp>
        <p:nvSpPr>
          <p:cNvPr id="101379" name="Rectangle 3"/>
          <p:cNvSpPr>
            <a:spLocks noGrp="1" noRot="1" noChangeArrowheads="1"/>
          </p:cNvSpPr>
          <p:nvPr>
            <p:ph type="body" sz="half" idx="1"/>
          </p:nvPr>
        </p:nvSpPr>
        <p:spPr>
          <a:xfrm>
            <a:off x="203200" y="1066800"/>
            <a:ext cx="11785600" cy="5562600"/>
          </a:xfrm>
        </p:spPr>
        <p:txBody>
          <a:bodyPr/>
          <a:lstStyle/>
          <a:p>
            <a:pPr eaLnBrk="1" hangingPunct="1">
              <a:buFont typeface="Wingdings 2" panose="05020102010507070707" pitchFamily="18" charset="2"/>
              <a:buNone/>
            </a:pPr>
            <a:endParaRPr lang="zh-CN" altLang="en-US" sz="2400" b="1" dirty="0" smtClean="0">
              <a:latin typeface="宋体" panose="02010600030101010101" pitchFamily="2" charset="-122"/>
            </a:endParaRPr>
          </a:p>
          <a:p>
            <a:pPr eaLnBrk="1" hangingPunct="1">
              <a:lnSpc>
                <a:spcPct val="120000"/>
              </a:lnSpc>
            </a:pPr>
            <a:endParaRPr lang="zh-CN" altLang="en-US" sz="2400" b="1" dirty="0" smtClean="0">
              <a:latin typeface="宋体" panose="02010600030101010101" pitchFamily="2" charset="-122"/>
            </a:endParaRPr>
          </a:p>
          <a:p>
            <a:pPr eaLnBrk="1" hangingPunct="1">
              <a:lnSpc>
                <a:spcPct val="120000"/>
              </a:lnSpc>
            </a:pPr>
            <a:endParaRPr lang="zh-CN" altLang="en-US" sz="2400" b="1" dirty="0" smtClean="0">
              <a:latin typeface="宋体" panose="02010600030101010101" pitchFamily="2" charset="-122"/>
            </a:endParaRPr>
          </a:p>
          <a:p>
            <a:pPr eaLnBrk="1" hangingPunct="1">
              <a:lnSpc>
                <a:spcPct val="120000"/>
              </a:lnSpc>
            </a:pPr>
            <a:r>
              <a:rPr lang="zh-CN" altLang="en-US" sz="2400" b="1" dirty="0" smtClean="0">
                <a:latin typeface="宋体" panose="02010600030101010101" pitchFamily="2" charset="-122"/>
              </a:rPr>
              <a:t>净资产收益率是立足于所有者权益的角度来考核企业获利能力和投资回报能力，因而它是最被投资者关注的指标。</a:t>
            </a:r>
            <a:endParaRPr lang="zh-CN" altLang="en-US" sz="2400" b="1" dirty="0" smtClean="0">
              <a:latin typeface="宋体" panose="02010600030101010101" pitchFamily="2" charset="-122"/>
            </a:endParaRPr>
          </a:p>
          <a:p>
            <a:pPr eaLnBrk="1" hangingPunct="1">
              <a:lnSpc>
                <a:spcPct val="120000"/>
              </a:lnSpc>
            </a:pPr>
            <a:endParaRPr lang="zh-CN" altLang="en-US" sz="2400" b="1" dirty="0" smtClean="0">
              <a:latin typeface="宋体" panose="02010600030101010101" pitchFamily="2" charset="-122"/>
            </a:endParaRPr>
          </a:p>
          <a:p>
            <a:pPr eaLnBrk="1" hangingPunct="1">
              <a:lnSpc>
                <a:spcPct val="120000"/>
              </a:lnSpc>
            </a:pPr>
            <a:r>
              <a:rPr lang="zh-CN" altLang="en-US" sz="2400" b="1" dirty="0" smtClean="0">
                <a:latin typeface="宋体" panose="02010600030101010101" pitchFamily="2" charset="-122"/>
              </a:rPr>
              <a:t>一般来说，净资产收益率越高，企业净资产的使用效率就越高，投资者的利益保障程度也就越大。</a:t>
            </a:r>
            <a:r>
              <a:rPr lang="zh-CN" altLang="en-US" sz="2000" b="1" dirty="0" smtClean="0">
                <a:latin typeface="宋体" panose="02010600030101010101" pitchFamily="2" charset="-122"/>
              </a:rPr>
              <a:t> </a:t>
            </a:r>
            <a:endParaRPr lang="zh-CN" altLang="en-US" sz="2000" b="1" dirty="0" smtClean="0">
              <a:latin typeface="宋体" panose="02010600030101010101" pitchFamily="2" charset="-122"/>
            </a:endParaRPr>
          </a:p>
        </p:txBody>
      </p:sp>
      <p:graphicFrame>
        <p:nvGraphicFramePr>
          <p:cNvPr id="101380" name="Object 5"/>
          <p:cNvGraphicFramePr>
            <a:graphicFrameLocks noGrp="1" noChangeAspect="1"/>
          </p:cNvGraphicFramePr>
          <p:nvPr>
            <p:ph sz="half" idx="2"/>
          </p:nvPr>
        </p:nvGraphicFramePr>
        <p:xfrm>
          <a:off x="1085362" y="1371600"/>
          <a:ext cx="10127899" cy="762000"/>
        </p:xfrm>
        <a:graphic>
          <a:graphicData uri="http://schemas.openxmlformats.org/presentationml/2006/ole">
            <mc:AlternateContent xmlns:mc="http://schemas.openxmlformats.org/markup-compatibility/2006">
              <mc:Choice xmlns:v="urn:schemas-microsoft-com:vml" Requires="v">
                <p:oleObj spid="_x0000_s30728" name="公式" r:id="rId1" imgW="100279200" imgH="10058400" progId="Equation.3">
                  <p:embed/>
                </p:oleObj>
              </mc:Choice>
              <mc:Fallback>
                <p:oleObj name="公式" r:id="rId1" imgW="100279200" imgH="10058400" progId="Equation.3">
                  <p:embed/>
                  <p:pic>
                    <p:nvPicPr>
                      <p:cNvPr id="0" name="图片 30727"/>
                      <p:cNvPicPr>
                        <a:picLocks noChangeAspect="1" noChangeArrowheads="1"/>
                      </p:cNvPicPr>
                      <p:nvPr/>
                    </p:nvPicPr>
                    <p:blipFill>
                      <a:blip r:embed="rId2"/>
                      <a:srcRect/>
                      <a:stretch>
                        <a:fillRect/>
                      </a:stretch>
                    </p:blipFill>
                    <p:spPr bwMode="auto">
                      <a:xfrm>
                        <a:off x="1085362" y="1371600"/>
                        <a:ext cx="10127899" cy="762000"/>
                      </a:xfrm>
                      <a:prstGeom prst="rect">
                        <a:avLst/>
                      </a:prstGeom>
                      <a:noFill/>
                      <a:effectLst/>
                    </p:spPr>
                  </p:pic>
                </p:oleObj>
              </mc:Fallback>
            </mc:AlternateContent>
          </a:graphicData>
        </a:graphic>
      </p:graphicFrame>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Line 3"/>
          <p:cNvSpPr/>
          <p:nvPr/>
        </p:nvSpPr>
        <p:spPr>
          <a:xfrm flipV="1">
            <a:off x="3673475" y="1884045"/>
            <a:ext cx="4724400" cy="4114800"/>
          </a:xfrm>
          <a:prstGeom prst="line">
            <a:avLst/>
          </a:prstGeom>
          <a:ln w="38100" cap="flat" cmpd="sng">
            <a:solidFill>
              <a:srgbClr val="000000"/>
            </a:solidFill>
            <a:prstDash val="solid"/>
            <a:round/>
            <a:headEnd type="none" w="med" len="med"/>
            <a:tailEnd type="none" w="med" len="med"/>
          </a:ln>
        </p:spPr>
      </p:sp>
      <p:pic>
        <p:nvPicPr>
          <p:cNvPr id="54289" name="Picture 70" descr="095"/>
          <p:cNvPicPr>
            <a:picLocks noChangeAspect="1"/>
          </p:cNvPicPr>
          <p:nvPr/>
        </p:nvPicPr>
        <p:blipFill>
          <a:blip r:embed="rId1"/>
          <a:stretch>
            <a:fillRect/>
          </a:stretch>
        </p:blipFill>
        <p:spPr>
          <a:xfrm>
            <a:off x="8446135" y="871220"/>
            <a:ext cx="1435100" cy="1281113"/>
          </a:xfrm>
          <a:prstGeom prst="rect">
            <a:avLst/>
          </a:prstGeom>
          <a:noFill/>
          <a:ln w="9525">
            <a:noFill/>
          </a:ln>
        </p:spPr>
      </p:pic>
      <p:sp>
        <p:nvSpPr>
          <p:cNvPr id="54290" name="Text Box 71"/>
          <p:cNvSpPr txBox="1"/>
          <p:nvPr/>
        </p:nvSpPr>
        <p:spPr>
          <a:xfrm>
            <a:off x="608965" y="2753995"/>
            <a:ext cx="3863340" cy="1383665"/>
          </a:xfrm>
          <a:prstGeom prst="rect">
            <a:avLst/>
          </a:prstGeom>
          <a:solidFill>
            <a:schemeClr val="accent5">
              <a:lumMod val="20000"/>
              <a:lumOff val="80000"/>
            </a:schemeClr>
          </a:solidFill>
          <a:ln w="9525">
            <a:noFill/>
          </a:ln>
        </p:spPr>
        <p:txBody>
          <a:bodyPr wrap="square" anchor="t">
            <a:spAutoFit/>
          </a:bodyPr>
          <a:lstStyle/>
          <a:p>
            <a:pPr>
              <a:spcBef>
                <a:spcPct val="50000"/>
              </a:spcBef>
              <a:buClr>
                <a:srgbClr val="0000FF"/>
              </a:buClr>
              <a:buChar char="•"/>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分子为相应的利润；</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50000"/>
              </a:spcBef>
              <a:buClr>
                <a:srgbClr val="0000FF"/>
              </a:buClr>
              <a:buChar char="•"/>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一般而言，指标提高，表明企业的盈利能力变强。</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291" name="Rectangle 74"/>
          <p:cNvSpPr>
            <a:spLocks noGrp="1"/>
          </p:cNvSpPr>
          <p:nvPr>
            <p:ph type="title" idx="4294967295"/>
          </p:nvPr>
        </p:nvSpPr>
        <p:spPr>
          <a:xfrm>
            <a:off x="417830" y="1389380"/>
            <a:ext cx="3643630" cy="1143000"/>
          </a:xfrm>
        </p:spPr>
        <p:txBody>
          <a:bodyPr vert="horz" wrap="square" lIns="91440" tIns="45720" rIns="91440" bIns="45720" anchor="ctr"/>
          <a:lstStyle/>
          <a:p>
            <a:pPr eaLnBrk="1" hangingPunct="1"/>
            <a:r>
              <a:rPr lang="zh-CN" altLang="en-US" sz="2800" b="1" dirty="0">
                <a:solidFill>
                  <a:srgbClr val="FF0000"/>
                </a:solidFill>
                <a:latin typeface="微软雅黑" panose="020B0503020204020204" pitchFamily="34" charset="-122"/>
                <a:ea typeface="微软雅黑" panose="020B0503020204020204" pitchFamily="34" charset="-122"/>
              </a:rPr>
              <a:t>盈利能力分析指标</a:t>
            </a:r>
            <a:r>
              <a:rPr lang="zh-CN" altLang="en-US" sz="3200" b="1" dirty="0">
                <a:solidFill>
                  <a:srgbClr val="FF0000"/>
                </a:solidFill>
                <a:latin typeface="微软雅黑" panose="020B0503020204020204" pitchFamily="34" charset="-122"/>
                <a:ea typeface="微软雅黑" panose="020B0503020204020204" pitchFamily="34" charset="-122"/>
              </a:rPr>
              <a:t>：</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5362" name="矩形 7177"/>
          <p:cNvSpPr/>
          <p:nvPr/>
        </p:nvSpPr>
        <p:spPr>
          <a:xfrm>
            <a:off x="5272405" y="47308"/>
            <a:ext cx="1108075" cy="646112"/>
          </a:xfrm>
          <a:prstGeom prst="rect">
            <a:avLst/>
          </a:prstGeom>
          <a:noFill/>
          <a:ln w="9525">
            <a:noFill/>
          </a:ln>
        </p:spPr>
        <p:txBody>
          <a:bodyPr wrap="none">
            <a:spAutoFit/>
          </a:bodyPr>
          <a:lstStyle/>
          <a:p>
            <a:pPr algn="ctr"/>
            <a:r>
              <a:rPr lang="en-US" altLang="en-US" sz="3600" b="1" dirty="0">
                <a:latin typeface="微软雅黑" panose="020B0503020204020204" pitchFamily="34" charset="-122"/>
                <a:ea typeface="微软雅黑" panose="020B0503020204020204" pitchFamily="34" charset="-122"/>
              </a:rPr>
              <a:t>小结</a:t>
            </a:r>
            <a:endParaRPr lang="en-US" altLang="en-US" sz="3600" b="1" dirty="0">
              <a:latin typeface="微软雅黑" panose="020B0503020204020204" pitchFamily="34" charset="-122"/>
              <a:ea typeface="微软雅黑" panose="020B0503020204020204" pitchFamily="34" charset="-122"/>
            </a:endParaRPr>
          </a:p>
        </p:txBody>
      </p:sp>
      <p:grpSp>
        <p:nvGrpSpPr>
          <p:cNvPr id="6" name="组合 6"/>
          <p:cNvGrpSpPr/>
          <p:nvPr/>
        </p:nvGrpSpPr>
        <p:grpSpPr>
          <a:xfrm flipV="1">
            <a:off x="4231005" y="685483"/>
            <a:ext cx="3489325" cy="114300"/>
            <a:chOff x="5475255" y="1143000"/>
            <a:chExt cx="1486646" cy="101600"/>
          </a:xfrm>
        </p:grpSpPr>
        <p:cxnSp>
          <p:nvCxnSpPr>
            <p:cNvPr id="7" name="Straight Connector 30"/>
            <p:cNvCxnSpPr/>
            <p:nvPr/>
          </p:nvCxnSpPr>
          <p:spPr>
            <a:xfrm>
              <a:off x="5475255" y="1143000"/>
              <a:ext cx="1486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31"/>
            <p:cNvCxnSpPr/>
            <p:nvPr/>
          </p:nvCxnSpPr>
          <p:spPr>
            <a:xfrm>
              <a:off x="5616581" y="1244600"/>
              <a:ext cx="118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4628515" y="4787900"/>
            <a:ext cx="3709035" cy="904240"/>
            <a:chOff x="7289" y="7540"/>
            <a:chExt cx="5841" cy="1424"/>
          </a:xfrm>
        </p:grpSpPr>
        <p:grpSp>
          <p:nvGrpSpPr>
            <p:cNvPr id="54332" name="Group 49"/>
            <p:cNvGrpSpPr/>
            <p:nvPr/>
          </p:nvGrpSpPr>
          <p:grpSpPr>
            <a:xfrm>
              <a:off x="7289" y="7818"/>
              <a:ext cx="320" cy="300"/>
              <a:chOff x="1355" y="3452"/>
              <a:chExt cx="183" cy="172"/>
            </a:xfrm>
          </p:grpSpPr>
          <p:pic>
            <p:nvPicPr>
              <p:cNvPr id="54333" name="Picture 50" descr="circuler_1"/>
              <p:cNvPicPr>
                <a:picLocks noChangeAspect="1"/>
              </p:cNvPicPr>
              <p:nvPr/>
            </p:nvPicPr>
            <p:blipFill>
              <a:blip r:embed="rId2"/>
              <a:stretch>
                <a:fillRect/>
              </a:stretch>
            </p:blipFill>
            <p:spPr>
              <a:xfrm>
                <a:off x="1364" y="3452"/>
                <a:ext cx="174" cy="172"/>
              </a:xfrm>
              <a:prstGeom prst="rect">
                <a:avLst/>
              </a:prstGeom>
              <a:noFill/>
              <a:ln w="9525">
                <a:noFill/>
              </a:ln>
            </p:spPr>
          </p:pic>
          <p:sp>
            <p:nvSpPr>
              <p:cNvPr id="4"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4335" name="Group 52"/>
              <p:cNvGrpSpPr/>
              <p:nvPr/>
            </p:nvGrpSpPr>
            <p:grpSpPr>
              <a:xfrm rot="-1297425" flipH="1" flipV="1">
                <a:off x="1377" y="3586"/>
                <a:ext cx="151" cy="37"/>
                <a:chOff x="2532" y="1051"/>
                <a:chExt cx="893" cy="246"/>
              </a:xfrm>
            </p:grpSpPr>
            <p:grpSp>
              <p:nvGrpSpPr>
                <p:cNvPr id="54336" name="Group 53"/>
                <p:cNvGrpSpPr/>
                <p:nvPr/>
              </p:nvGrpSpPr>
              <p:grpSpPr>
                <a:xfrm>
                  <a:off x="2532" y="1051"/>
                  <a:ext cx="743" cy="185"/>
                  <a:chOff x="1565" y="2568"/>
                  <a:chExt cx="1118" cy="279"/>
                </a:xfrm>
              </p:grpSpPr>
              <p:sp>
                <p:nvSpPr>
                  <p:cNvPr id="54337" name="AutoShape 54"/>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38" name="AutoShape 55"/>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39" name="AutoShape 56"/>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40" name="AutoShape 57"/>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nvGrpSpPr>
                <p:cNvPr id="54341" name="Group 58"/>
                <p:cNvGrpSpPr/>
                <p:nvPr/>
              </p:nvGrpSpPr>
              <p:grpSpPr>
                <a:xfrm rot="1353540">
                  <a:off x="2682" y="1111"/>
                  <a:ext cx="743" cy="186"/>
                  <a:chOff x="1565" y="2568"/>
                  <a:chExt cx="1118" cy="279"/>
                </a:xfrm>
              </p:grpSpPr>
              <p:sp>
                <p:nvSpPr>
                  <p:cNvPr id="54342" name="AutoShape 59"/>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43" name="AutoShape 60"/>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44" name="AutoShape 61"/>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45" name="AutoShape 62"/>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pic>
            <p:nvPicPr>
              <p:cNvPr id="54346" name="Picture 63" descr="light_shadow1"/>
              <p:cNvPicPr>
                <a:picLocks noChangeAspect="1"/>
              </p:cNvPicPr>
              <p:nvPr/>
            </p:nvPicPr>
            <p:blipFill>
              <a:blip r:embed="rId3"/>
              <a:srcRect t="23740"/>
              <a:stretch>
                <a:fillRect/>
              </a:stretch>
            </p:blipFill>
            <p:spPr>
              <a:xfrm rot="-2569845">
                <a:off x="1355" y="3467"/>
                <a:ext cx="129" cy="84"/>
              </a:xfrm>
              <a:prstGeom prst="rect">
                <a:avLst/>
              </a:prstGeom>
              <a:noFill/>
              <a:ln w="9525">
                <a:noFill/>
              </a:ln>
            </p:spPr>
          </p:pic>
        </p:grpSp>
        <p:graphicFrame>
          <p:nvGraphicFramePr>
            <p:cNvPr id="9" name="对象 -2147482594"/>
            <p:cNvGraphicFramePr>
              <a:graphicFrameLocks noChangeAspect="1"/>
            </p:cNvGraphicFramePr>
            <p:nvPr/>
          </p:nvGraphicFramePr>
          <p:xfrm>
            <a:off x="7976" y="7540"/>
            <a:ext cx="5155" cy="1425"/>
          </p:xfrm>
          <a:graphic>
            <a:graphicData uri="http://schemas.openxmlformats.org/presentationml/2006/ole">
              <mc:AlternateContent xmlns:mc="http://schemas.openxmlformats.org/markup-compatibility/2006">
                <mc:Choice xmlns:v="urn:schemas-microsoft-com:vml" Requires="v">
                  <p:oleObj spid="_x0000_s31770" name="" r:id="rId4" imgW="1143000" imgH="316865" progId="Equation.DSMT4">
                    <p:embed/>
                  </p:oleObj>
                </mc:Choice>
                <mc:Fallback>
                  <p:oleObj name="" r:id="rId4" imgW="1143000" imgH="316865" progId="Equation.DSMT4">
                    <p:embed/>
                    <p:pic>
                      <p:nvPicPr>
                        <p:cNvPr id="0" name="图片 31769"/>
                        <p:cNvPicPr/>
                        <p:nvPr/>
                      </p:nvPicPr>
                      <p:blipFill>
                        <a:blip r:embed="rId5"/>
                        <a:stretch>
                          <a:fillRect/>
                        </a:stretch>
                      </p:blipFill>
                      <p:spPr>
                        <a:xfrm>
                          <a:off x="7976" y="7540"/>
                          <a:ext cx="5155" cy="1425"/>
                        </a:xfrm>
                        <a:prstGeom prst="rect">
                          <a:avLst/>
                        </a:prstGeom>
                        <a:noFill/>
                        <a:ln w="38100">
                          <a:noFill/>
                          <a:miter/>
                        </a:ln>
                      </p:spPr>
                    </p:pic>
                  </p:oleObj>
                </mc:Fallback>
              </mc:AlternateContent>
            </a:graphicData>
          </a:graphic>
        </p:graphicFrame>
      </p:grpSp>
      <p:grpSp>
        <p:nvGrpSpPr>
          <p:cNvPr id="18" name="组合 17"/>
          <p:cNvGrpSpPr/>
          <p:nvPr/>
        </p:nvGrpSpPr>
        <p:grpSpPr>
          <a:xfrm>
            <a:off x="5852160" y="3746500"/>
            <a:ext cx="4375150" cy="816610"/>
            <a:chOff x="9216" y="5900"/>
            <a:chExt cx="6890" cy="1286"/>
          </a:xfrm>
        </p:grpSpPr>
        <p:grpSp>
          <p:nvGrpSpPr>
            <p:cNvPr id="54347" name="Group 49"/>
            <p:cNvGrpSpPr/>
            <p:nvPr/>
          </p:nvGrpSpPr>
          <p:grpSpPr>
            <a:xfrm>
              <a:off x="9216" y="6201"/>
              <a:ext cx="320" cy="300"/>
              <a:chOff x="1355" y="3452"/>
              <a:chExt cx="183" cy="172"/>
            </a:xfrm>
          </p:grpSpPr>
          <p:pic>
            <p:nvPicPr>
              <p:cNvPr id="54348" name="Picture 50" descr="circuler_1"/>
              <p:cNvPicPr>
                <a:picLocks noChangeAspect="1"/>
              </p:cNvPicPr>
              <p:nvPr/>
            </p:nvPicPr>
            <p:blipFill>
              <a:blip r:embed="rId2"/>
              <a:stretch>
                <a:fillRect/>
              </a:stretch>
            </p:blipFill>
            <p:spPr>
              <a:xfrm>
                <a:off x="1364" y="3452"/>
                <a:ext cx="174" cy="172"/>
              </a:xfrm>
              <a:prstGeom prst="rect">
                <a:avLst/>
              </a:prstGeom>
              <a:noFill/>
              <a:ln w="9525">
                <a:noFill/>
              </a:ln>
            </p:spPr>
          </p:pic>
          <p:sp>
            <p:nvSpPr>
              <p:cNvPr id="5"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4350" name="Group 52"/>
              <p:cNvGrpSpPr/>
              <p:nvPr/>
            </p:nvGrpSpPr>
            <p:grpSpPr>
              <a:xfrm rot="-1297425" flipH="1" flipV="1">
                <a:off x="1377" y="3586"/>
                <a:ext cx="151" cy="37"/>
                <a:chOff x="2532" y="1051"/>
                <a:chExt cx="893" cy="246"/>
              </a:xfrm>
            </p:grpSpPr>
            <p:grpSp>
              <p:nvGrpSpPr>
                <p:cNvPr id="54351" name="Group 53"/>
                <p:cNvGrpSpPr/>
                <p:nvPr/>
              </p:nvGrpSpPr>
              <p:grpSpPr>
                <a:xfrm>
                  <a:off x="2532" y="1051"/>
                  <a:ext cx="743" cy="185"/>
                  <a:chOff x="1565" y="2568"/>
                  <a:chExt cx="1118" cy="279"/>
                </a:xfrm>
              </p:grpSpPr>
              <p:sp>
                <p:nvSpPr>
                  <p:cNvPr id="54352" name="AutoShape 54"/>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53" name="AutoShape 55"/>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54" name="AutoShape 56"/>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55" name="AutoShape 57"/>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nvGrpSpPr>
                <p:cNvPr id="54356" name="Group 58"/>
                <p:cNvGrpSpPr/>
                <p:nvPr/>
              </p:nvGrpSpPr>
              <p:grpSpPr>
                <a:xfrm rot="1353540">
                  <a:off x="2682" y="1111"/>
                  <a:ext cx="743" cy="186"/>
                  <a:chOff x="1565" y="2568"/>
                  <a:chExt cx="1118" cy="279"/>
                </a:xfrm>
              </p:grpSpPr>
              <p:sp>
                <p:nvSpPr>
                  <p:cNvPr id="54357" name="AutoShape 59"/>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58" name="AutoShape 60"/>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59" name="AutoShape 61"/>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60" name="AutoShape 62"/>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pic>
            <p:nvPicPr>
              <p:cNvPr id="54361" name="Picture 63" descr="light_shadow1"/>
              <p:cNvPicPr>
                <a:picLocks noChangeAspect="1"/>
              </p:cNvPicPr>
              <p:nvPr/>
            </p:nvPicPr>
            <p:blipFill>
              <a:blip r:embed="rId3"/>
              <a:srcRect t="23740"/>
              <a:stretch>
                <a:fillRect/>
              </a:stretch>
            </p:blipFill>
            <p:spPr>
              <a:xfrm rot="-2569845">
                <a:off x="1355" y="3467"/>
                <a:ext cx="129" cy="84"/>
              </a:xfrm>
              <a:prstGeom prst="rect">
                <a:avLst/>
              </a:prstGeom>
              <a:noFill/>
              <a:ln w="9525">
                <a:noFill/>
              </a:ln>
            </p:spPr>
          </p:pic>
        </p:grpSp>
        <p:graphicFrame>
          <p:nvGraphicFramePr>
            <p:cNvPr id="11" name="对象 -2147482591"/>
            <p:cNvGraphicFramePr>
              <a:graphicFrameLocks noChangeAspect="1"/>
            </p:cNvGraphicFramePr>
            <p:nvPr/>
          </p:nvGraphicFramePr>
          <p:xfrm>
            <a:off x="9698" y="5900"/>
            <a:ext cx="6409" cy="1287"/>
          </p:xfrm>
          <a:graphic>
            <a:graphicData uri="http://schemas.openxmlformats.org/presentationml/2006/ole">
              <mc:AlternateContent xmlns:mc="http://schemas.openxmlformats.org/markup-compatibility/2006">
                <mc:Choice xmlns:v="urn:schemas-microsoft-com:vml" Requires="v">
                  <p:oleObj spid="_x0000_s31771" name="" r:id="rId6" imgW="1574800" imgH="316865" progId="Equation.DSMT4">
                    <p:embed/>
                  </p:oleObj>
                </mc:Choice>
                <mc:Fallback>
                  <p:oleObj name="" r:id="rId6" imgW="1574800" imgH="316865" progId="Equation.DSMT4">
                    <p:embed/>
                    <p:pic>
                      <p:nvPicPr>
                        <p:cNvPr id="0" name="图片 31770"/>
                        <p:cNvPicPr/>
                        <p:nvPr/>
                      </p:nvPicPr>
                      <p:blipFill>
                        <a:blip r:embed="rId7"/>
                        <a:stretch>
                          <a:fillRect/>
                        </a:stretch>
                      </p:blipFill>
                      <p:spPr>
                        <a:xfrm>
                          <a:off x="9698" y="5900"/>
                          <a:ext cx="6409" cy="1287"/>
                        </a:xfrm>
                        <a:prstGeom prst="rect">
                          <a:avLst/>
                        </a:prstGeom>
                        <a:noFill/>
                        <a:ln w="38100">
                          <a:noFill/>
                          <a:miter/>
                        </a:ln>
                      </p:spPr>
                    </p:pic>
                  </p:oleObj>
                </mc:Fallback>
              </mc:AlternateContent>
            </a:graphicData>
          </a:graphic>
        </p:graphicFrame>
      </p:grpSp>
      <p:grpSp>
        <p:nvGrpSpPr>
          <p:cNvPr id="19" name="组合 18"/>
          <p:cNvGrpSpPr/>
          <p:nvPr/>
        </p:nvGrpSpPr>
        <p:grpSpPr>
          <a:xfrm>
            <a:off x="7018655" y="2693035"/>
            <a:ext cx="4283710" cy="819150"/>
            <a:chOff x="11053" y="4241"/>
            <a:chExt cx="6746" cy="1290"/>
          </a:xfrm>
        </p:grpSpPr>
        <p:grpSp>
          <p:nvGrpSpPr>
            <p:cNvPr id="54317" name="Group 49"/>
            <p:cNvGrpSpPr/>
            <p:nvPr/>
          </p:nvGrpSpPr>
          <p:grpSpPr>
            <a:xfrm>
              <a:off x="11053" y="4613"/>
              <a:ext cx="320" cy="300"/>
              <a:chOff x="1355" y="3452"/>
              <a:chExt cx="183" cy="172"/>
            </a:xfrm>
          </p:grpSpPr>
          <p:pic>
            <p:nvPicPr>
              <p:cNvPr id="54318" name="Picture 50" descr="circuler_1"/>
              <p:cNvPicPr>
                <a:picLocks noChangeAspect="1"/>
              </p:cNvPicPr>
              <p:nvPr/>
            </p:nvPicPr>
            <p:blipFill>
              <a:blip r:embed="rId2"/>
              <a:stretch>
                <a:fillRect/>
              </a:stretch>
            </p:blipFill>
            <p:spPr>
              <a:xfrm>
                <a:off x="1364" y="3452"/>
                <a:ext cx="174" cy="172"/>
              </a:xfrm>
              <a:prstGeom prst="rect">
                <a:avLst/>
              </a:prstGeom>
              <a:noFill/>
              <a:ln w="9525">
                <a:noFill/>
              </a:ln>
            </p:spPr>
          </p:pic>
          <p:sp>
            <p:nvSpPr>
              <p:cNvPr id="3"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4320" name="Group 52"/>
              <p:cNvGrpSpPr/>
              <p:nvPr/>
            </p:nvGrpSpPr>
            <p:grpSpPr>
              <a:xfrm rot="-1297425" flipH="1" flipV="1">
                <a:off x="1377" y="3586"/>
                <a:ext cx="151" cy="37"/>
                <a:chOff x="2532" y="1051"/>
                <a:chExt cx="893" cy="246"/>
              </a:xfrm>
            </p:grpSpPr>
            <p:grpSp>
              <p:nvGrpSpPr>
                <p:cNvPr id="54321" name="Group 53"/>
                <p:cNvGrpSpPr/>
                <p:nvPr/>
              </p:nvGrpSpPr>
              <p:grpSpPr>
                <a:xfrm>
                  <a:off x="2532" y="1051"/>
                  <a:ext cx="743" cy="185"/>
                  <a:chOff x="1565" y="2568"/>
                  <a:chExt cx="1118" cy="279"/>
                </a:xfrm>
              </p:grpSpPr>
              <p:sp>
                <p:nvSpPr>
                  <p:cNvPr id="54322" name="AutoShape 54"/>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23" name="AutoShape 55"/>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24" name="AutoShape 56"/>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25" name="AutoShape 57"/>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nvGrpSpPr>
                <p:cNvPr id="54326" name="Group 58"/>
                <p:cNvGrpSpPr/>
                <p:nvPr/>
              </p:nvGrpSpPr>
              <p:grpSpPr>
                <a:xfrm rot="1353540">
                  <a:off x="2682" y="1111"/>
                  <a:ext cx="743" cy="186"/>
                  <a:chOff x="1565" y="2568"/>
                  <a:chExt cx="1118" cy="279"/>
                </a:xfrm>
              </p:grpSpPr>
              <p:sp>
                <p:nvSpPr>
                  <p:cNvPr id="54327" name="AutoShape 59"/>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28" name="AutoShape 60"/>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29" name="AutoShape 61"/>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330" name="AutoShape 62"/>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pic>
            <p:nvPicPr>
              <p:cNvPr id="54331" name="Picture 63" descr="light_shadow1"/>
              <p:cNvPicPr>
                <a:picLocks noChangeAspect="1"/>
              </p:cNvPicPr>
              <p:nvPr/>
            </p:nvPicPr>
            <p:blipFill>
              <a:blip r:embed="rId3"/>
              <a:srcRect t="23740"/>
              <a:stretch>
                <a:fillRect/>
              </a:stretch>
            </p:blipFill>
            <p:spPr>
              <a:xfrm rot="-2569845">
                <a:off x="1355" y="3467"/>
                <a:ext cx="129" cy="84"/>
              </a:xfrm>
              <a:prstGeom prst="rect">
                <a:avLst/>
              </a:prstGeom>
              <a:noFill/>
              <a:ln w="9525">
                <a:noFill/>
              </a:ln>
            </p:spPr>
          </p:pic>
        </p:grpSp>
        <p:graphicFrame>
          <p:nvGraphicFramePr>
            <p:cNvPr id="13" name="对象 -2147482590"/>
            <p:cNvGraphicFramePr>
              <a:graphicFrameLocks noChangeAspect="1"/>
            </p:cNvGraphicFramePr>
            <p:nvPr/>
          </p:nvGraphicFramePr>
          <p:xfrm>
            <a:off x="11373" y="4241"/>
            <a:ext cx="6427" cy="1290"/>
          </p:xfrm>
          <a:graphic>
            <a:graphicData uri="http://schemas.openxmlformats.org/presentationml/2006/ole">
              <mc:AlternateContent xmlns:mc="http://schemas.openxmlformats.org/markup-compatibility/2006">
                <mc:Choice xmlns:v="urn:schemas-microsoft-com:vml" Requires="v">
                  <p:oleObj spid="_x0000_s31772" name="" r:id="rId8" imgW="1574800" imgH="316865" progId="Equation.DSMT4">
                    <p:embed/>
                  </p:oleObj>
                </mc:Choice>
                <mc:Fallback>
                  <p:oleObj name="" r:id="rId8" imgW="1574800" imgH="316865" progId="Equation.DSMT4">
                    <p:embed/>
                    <p:pic>
                      <p:nvPicPr>
                        <p:cNvPr id="0" name="图片 31771"/>
                        <p:cNvPicPr/>
                        <p:nvPr/>
                      </p:nvPicPr>
                      <p:blipFill>
                        <a:blip r:embed="rId9"/>
                        <a:stretch>
                          <a:fillRect/>
                        </a:stretch>
                      </p:blipFill>
                      <p:spPr>
                        <a:xfrm>
                          <a:off x="11373" y="4241"/>
                          <a:ext cx="6427" cy="1290"/>
                        </a:xfrm>
                        <a:prstGeom prst="rect">
                          <a:avLst/>
                        </a:prstGeom>
                        <a:noFill/>
                        <a:ln w="38100">
                          <a:noFill/>
                          <a:miter/>
                        </a:ln>
                      </p:spPr>
                    </p:pic>
                  </p:oleObj>
                </mc:Fallback>
              </mc:AlternateContent>
            </a:graphicData>
          </a:graphic>
        </p:graphicFrame>
      </p:grpSp>
      <p:grpSp>
        <p:nvGrpSpPr>
          <p:cNvPr id="20" name="组合 19"/>
          <p:cNvGrpSpPr/>
          <p:nvPr/>
        </p:nvGrpSpPr>
        <p:grpSpPr>
          <a:xfrm>
            <a:off x="4061460" y="1491615"/>
            <a:ext cx="4176395" cy="937260"/>
            <a:chOff x="6396" y="2349"/>
            <a:chExt cx="6577" cy="1476"/>
          </a:xfrm>
        </p:grpSpPr>
        <p:grpSp>
          <p:nvGrpSpPr>
            <p:cNvPr id="54274" name="Group 49"/>
            <p:cNvGrpSpPr/>
            <p:nvPr/>
          </p:nvGrpSpPr>
          <p:grpSpPr>
            <a:xfrm>
              <a:off x="12653" y="3156"/>
              <a:ext cx="320" cy="300"/>
              <a:chOff x="1355" y="3452"/>
              <a:chExt cx="183" cy="172"/>
            </a:xfrm>
          </p:grpSpPr>
          <p:pic>
            <p:nvPicPr>
              <p:cNvPr id="54275" name="Picture 50" descr="circuler_1"/>
              <p:cNvPicPr>
                <a:picLocks noChangeAspect="1"/>
              </p:cNvPicPr>
              <p:nvPr/>
            </p:nvPicPr>
            <p:blipFill>
              <a:blip r:embed="rId2"/>
              <a:stretch>
                <a:fillRect/>
              </a:stretch>
            </p:blipFill>
            <p:spPr>
              <a:xfrm>
                <a:off x="1364" y="3452"/>
                <a:ext cx="174" cy="172"/>
              </a:xfrm>
              <a:prstGeom prst="rect">
                <a:avLst/>
              </a:prstGeom>
              <a:noFill/>
              <a:ln w="9525">
                <a:noFill/>
              </a:ln>
            </p:spPr>
          </p:pic>
          <p:sp>
            <p:nvSpPr>
              <p:cNvPr id="2" name="Oval 51"/>
              <p:cNvSpPr>
                <a:spLocks noChangeArrowheads="1"/>
              </p:cNvSpPr>
              <p:nvPr/>
            </p:nvSpPr>
            <p:spPr bwMode="gray">
              <a:xfrm>
                <a:off x="1364" y="3452"/>
                <a:ext cx="173" cy="172"/>
              </a:xfrm>
              <a:prstGeom prst="ellipse">
                <a:avLst/>
              </a:prstGeom>
              <a:gradFill rotWithShape="1">
                <a:gsLst>
                  <a:gs pos="0">
                    <a:srgbClr val="01BCFF">
                      <a:gamma/>
                      <a:shade val="46275"/>
                      <a:invGamma/>
                    </a:srgbClr>
                  </a:gs>
                  <a:gs pos="50000">
                    <a:srgbClr val="01BCFF">
                      <a:alpha val="50000"/>
                    </a:srgbClr>
                  </a:gs>
                  <a:gs pos="100000">
                    <a:srgbClr val="01BCFF">
                      <a:gamma/>
                      <a:shade val="46275"/>
                      <a:invGamma/>
                    </a:srgbClr>
                  </a:gs>
                </a:gsLst>
                <a:lin ang="5400000" scaled="1"/>
              </a:gradFill>
              <a:ln w="9525" algn="ctr">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54277" name="Group 52"/>
              <p:cNvGrpSpPr/>
              <p:nvPr/>
            </p:nvGrpSpPr>
            <p:grpSpPr>
              <a:xfrm rot="-1297425" flipH="1" flipV="1">
                <a:off x="1377" y="3586"/>
                <a:ext cx="151" cy="37"/>
                <a:chOff x="2532" y="1051"/>
                <a:chExt cx="893" cy="246"/>
              </a:xfrm>
            </p:grpSpPr>
            <p:grpSp>
              <p:nvGrpSpPr>
                <p:cNvPr id="54278" name="Group 53"/>
                <p:cNvGrpSpPr/>
                <p:nvPr/>
              </p:nvGrpSpPr>
              <p:grpSpPr>
                <a:xfrm>
                  <a:off x="2532" y="1051"/>
                  <a:ext cx="743" cy="185"/>
                  <a:chOff x="1565" y="2568"/>
                  <a:chExt cx="1118" cy="279"/>
                </a:xfrm>
              </p:grpSpPr>
              <p:sp>
                <p:nvSpPr>
                  <p:cNvPr id="54279" name="AutoShape 54"/>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280" name="AutoShape 55"/>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281" name="AutoShape 56"/>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282" name="AutoShape 57"/>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nvGrpSpPr>
                <p:cNvPr id="54283" name="Group 58"/>
                <p:cNvGrpSpPr/>
                <p:nvPr/>
              </p:nvGrpSpPr>
              <p:grpSpPr>
                <a:xfrm rot="1353540">
                  <a:off x="2682" y="1111"/>
                  <a:ext cx="743" cy="186"/>
                  <a:chOff x="1565" y="2568"/>
                  <a:chExt cx="1118" cy="279"/>
                </a:xfrm>
              </p:grpSpPr>
              <p:sp>
                <p:nvSpPr>
                  <p:cNvPr id="54284" name="AutoShape 59"/>
                  <p:cNvSpPr/>
                  <p:nvPr/>
                </p:nvSpPr>
                <p:spPr>
                  <a:xfrm rot="5263130">
                    <a:off x="1858"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285" name="AutoShape 60"/>
                  <p:cNvSpPr/>
                  <p:nvPr/>
                </p:nvSpPr>
                <p:spPr>
                  <a:xfrm rot="6078281">
                    <a:off x="1994" y="2272"/>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286" name="AutoShape 61"/>
                  <p:cNvSpPr/>
                  <p:nvPr/>
                </p:nvSpPr>
                <p:spPr>
                  <a:xfrm rot="6373927">
                    <a:off x="2070" y="229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sp>
                <p:nvSpPr>
                  <p:cNvPr id="54287" name="AutoShape 62"/>
                  <p:cNvSpPr/>
                  <p:nvPr/>
                </p:nvSpPr>
                <p:spPr>
                  <a:xfrm rot="6906312">
                    <a:off x="2160" y="2324"/>
                    <a:ext cx="227" cy="816"/>
                  </a:xfrm>
                  <a:prstGeom prst="moon">
                    <a:avLst>
                      <a:gd name="adj" fmla="val 49773"/>
                    </a:avLst>
                  </a:prstGeom>
                  <a:solidFill>
                    <a:srgbClr val="FFFFFF">
                      <a:alpha val="3922"/>
                    </a:srgbClr>
                  </a:solidFill>
                  <a:ln w="9525">
                    <a:noFill/>
                  </a:ln>
                </p:spPr>
                <p:txBody>
                  <a:bodyPr vert="eaVert" wrap="none" anchor="ctr"/>
                  <a:lstStyle/>
                  <a:p>
                    <a:pPr algn="ctr"/>
                    <a:endParaRPr lang="zh-CN" altLang="zh-CN" dirty="0">
                      <a:latin typeface="Arial" panose="020B0604020202020204" pitchFamily="34" charset="0"/>
                      <a:ea typeface="宋体" panose="02010600030101010101" pitchFamily="2" charset="-122"/>
                    </a:endParaRPr>
                  </a:p>
                </p:txBody>
              </p:sp>
            </p:grpSp>
          </p:grpSp>
          <p:pic>
            <p:nvPicPr>
              <p:cNvPr id="54288" name="Picture 63" descr="light_shadow1"/>
              <p:cNvPicPr>
                <a:picLocks noChangeAspect="1"/>
              </p:cNvPicPr>
              <p:nvPr/>
            </p:nvPicPr>
            <p:blipFill>
              <a:blip r:embed="rId3"/>
              <a:srcRect t="23740"/>
              <a:stretch>
                <a:fillRect/>
              </a:stretch>
            </p:blipFill>
            <p:spPr>
              <a:xfrm rot="-2569845">
                <a:off x="1355" y="3467"/>
                <a:ext cx="129" cy="84"/>
              </a:xfrm>
              <a:prstGeom prst="rect">
                <a:avLst/>
              </a:prstGeom>
              <a:noFill/>
              <a:ln w="9525">
                <a:noFill/>
              </a:ln>
            </p:spPr>
          </p:pic>
        </p:grpSp>
        <p:graphicFrame>
          <p:nvGraphicFramePr>
            <p:cNvPr id="15" name="对象 -2147482589"/>
            <p:cNvGraphicFramePr>
              <a:graphicFrameLocks noChangeAspect="1"/>
            </p:cNvGraphicFramePr>
            <p:nvPr/>
          </p:nvGraphicFramePr>
          <p:xfrm>
            <a:off x="6396" y="2349"/>
            <a:ext cx="6341" cy="1477"/>
          </p:xfrm>
          <a:graphic>
            <a:graphicData uri="http://schemas.openxmlformats.org/presentationml/2006/ole">
              <mc:AlternateContent xmlns:mc="http://schemas.openxmlformats.org/markup-compatibility/2006">
                <mc:Choice xmlns:v="urn:schemas-microsoft-com:vml" Requires="v">
                  <p:oleObj spid="_x0000_s31773" name="" r:id="rId10" imgW="1358900" imgH="316865" progId="Equation.DSMT4">
                    <p:embed/>
                  </p:oleObj>
                </mc:Choice>
                <mc:Fallback>
                  <p:oleObj name="" r:id="rId10" imgW="1358900" imgH="316865" progId="Equation.DSMT4">
                    <p:embed/>
                    <p:pic>
                      <p:nvPicPr>
                        <p:cNvPr id="0" name="图片 31772"/>
                        <p:cNvPicPr/>
                        <p:nvPr/>
                      </p:nvPicPr>
                      <p:blipFill>
                        <a:blip r:embed="rId11"/>
                        <a:stretch>
                          <a:fillRect/>
                        </a:stretch>
                      </p:blipFill>
                      <p:spPr>
                        <a:xfrm>
                          <a:off x="6396" y="2349"/>
                          <a:ext cx="6341" cy="1477"/>
                        </a:xfrm>
                        <a:prstGeom prst="rect">
                          <a:avLst/>
                        </a:prstGeom>
                        <a:noFill/>
                        <a:ln w="38100">
                          <a:noFill/>
                          <a:miter/>
                        </a:ln>
                      </p:spPr>
                    </p:pic>
                  </p:oleObj>
                </mc:Fallback>
              </mc:AlternateContent>
            </a:graphicData>
          </a:graphic>
        </p:graphicFrame>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4273"/>
                                        </p:tgtEl>
                                        <p:attrNameLst>
                                          <p:attrName>style.visibility</p:attrName>
                                        </p:attrNameLst>
                                      </p:cBhvr>
                                      <p:to>
                                        <p:strVal val="visible"/>
                                      </p:to>
                                    </p:set>
                                  </p:childTnLst>
                                </p:cTn>
                              </p:par>
                            </p:childTnLst>
                          </p:cTn>
                        </p:par>
                        <p:par>
                          <p:cTn id="12" fill="hold">
                            <p:stCondLst>
                              <p:cond delay="0"/>
                            </p:stCondLst>
                            <p:childTnLst>
                              <p:par>
                                <p:cTn id="13" presetID="3"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par>
                          <p:cTn id="16" fill="hold">
                            <p:stCondLst>
                              <p:cond delay="500"/>
                            </p:stCondLst>
                            <p:childTnLst>
                              <p:par>
                                <p:cTn id="17" presetID="4" presetClass="entr" presetSubtype="16" fill="hold" nodeType="afterEffect">
                                  <p:stCondLst>
                                    <p:cond delay="0"/>
                                  </p:stCondLst>
                                  <p:childTnLst>
                                    <p:set>
                                      <p:cBhvr>
                                        <p:cTn id="18" dur="500" fill="hold">
                                          <p:stCondLst>
                                            <p:cond delay="0"/>
                                          </p:stCondLst>
                                        </p:cTn>
                                        <p:tgtEl>
                                          <p:spTgt spid="18"/>
                                        </p:tgtEl>
                                        <p:attrNameLst>
                                          <p:attrName>style.visibility</p:attrName>
                                        </p:attrNameLst>
                                      </p:cBhvr>
                                      <p:to>
                                        <p:strVal val="visible"/>
                                      </p:to>
                                    </p:set>
                                    <p:animEffect transition="in" filter="box(in)">
                                      <p:cBhvr>
                                        <p:cTn id="19" dur="500"/>
                                        <p:tgtEl>
                                          <p:spTgt spid="18"/>
                                        </p:tgtEl>
                                      </p:cBhvr>
                                    </p:animEffect>
                                  </p:childTnLst>
                                </p:cTn>
                              </p:par>
                            </p:childTnLst>
                          </p:cTn>
                        </p:par>
                        <p:par>
                          <p:cTn id="20" fill="hold">
                            <p:stCondLst>
                              <p:cond delay="1000"/>
                            </p:stCondLst>
                            <p:childTnLst>
                              <p:par>
                                <p:cTn id="21" presetID="4" presetClass="entr" presetSubtype="16" fill="hold" nodeType="afterEffect">
                                  <p:stCondLst>
                                    <p:cond delay="0"/>
                                  </p:stCondLst>
                                  <p:childTnLst>
                                    <p:set>
                                      <p:cBhvr>
                                        <p:cTn id="22" dur="500"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childTnLst>
                          </p:cTn>
                        </p:par>
                        <p:par>
                          <p:cTn id="24" fill="hold">
                            <p:stCondLst>
                              <p:cond delay="1500"/>
                            </p:stCondLst>
                            <p:childTnLst>
                              <p:par>
                                <p:cTn id="25" presetID="4" presetClass="entr" presetSubtype="16" fill="hold" nodeType="afterEffect">
                                  <p:stCondLst>
                                    <p:cond delay="0"/>
                                  </p:stCondLst>
                                  <p:childTnLst>
                                    <p:set>
                                      <p:cBhvr>
                                        <p:cTn id="26" dur="500"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54290"/>
                                        </p:tgtEl>
                                        <p:attrNameLst>
                                          <p:attrName>style.visibility</p:attrName>
                                        </p:attrNameLst>
                                      </p:cBhvr>
                                      <p:to>
                                        <p:strVal val="visible"/>
                                      </p:to>
                                    </p:set>
                                    <p:anim calcmode="lin" valueType="num">
                                      <p:cBhvr additive="base">
                                        <p:cTn id="31" dur="500" fill="hold"/>
                                        <p:tgtEl>
                                          <p:spTgt spid="54290"/>
                                        </p:tgtEl>
                                        <p:attrNameLst>
                                          <p:attrName>ppt_x</p:attrName>
                                        </p:attrNameLst>
                                      </p:cBhvr>
                                      <p:tavLst>
                                        <p:tav tm="0">
                                          <p:val>
                                            <p:strVal val="#ppt_x"/>
                                          </p:val>
                                        </p:tav>
                                        <p:tav tm="100000">
                                          <p:val>
                                            <p:strVal val="#ppt_x"/>
                                          </p:val>
                                        </p:tav>
                                      </p:tavLst>
                                    </p:anim>
                                    <p:anim calcmode="lin" valueType="num">
                                      <p:cBhvr additive="base">
                                        <p:cTn id="32" dur="500" fill="hold"/>
                                        <p:tgtEl>
                                          <p:spTgt spid="54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4"/>
          <p:cNvSpPr txBox="1"/>
          <p:nvPr/>
        </p:nvSpPr>
        <p:spPr>
          <a:xfrm>
            <a:off x="530225" y="438150"/>
            <a:ext cx="10515600" cy="534035"/>
          </a:xfrm>
          <a:prstGeom prst="rect">
            <a:avLst/>
          </a:prstGeom>
          <a:noFill/>
          <a:ln w="9525">
            <a:noFill/>
          </a:ln>
        </p:spPr>
        <p:txBody>
          <a:bodyPr>
            <a:spAutoFit/>
          </a:bodyPr>
          <a:lstStyle/>
          <a:p>
            <a:pPr algn="ctr">
              <a:lnSpc>
                <a:spcPct val="90000"/>
              </a:lnSpc>
            </a:pPr>
            <a:r>
              <a:rPr lang="zh-CN" altLang="en-US" sz="3200" b="1" dirty="0">
                <a:solidFill>
                  <a:schemeClr val="tx1"/>
                </a:solidFill>
                <a:latin typeface="微软雅黑" panose="020B0503020204020204" pitchFamily="34" charset="-122"/>
                <a:ea typeface="微软雅黑" panose="020B0503020204020204" pitchFamily="34" charset="-122"/>
              </a:rPr>
              <a:t>习题</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grpSp>
        <p:nvGrpSpPr>
          <p:cNvPr id="24579" name="组合 36"/>
          <p:cNvGrpSpPr/>
          <p:nvPr/>
        </p:nvGrpSpPr>
        <p:grpSpPr>
          <a:xfrm>
            <a:off x="4407535" y="1023620"/>
            <a:ext cx="3001645" cy="122555"/>
            <a:chOff x="5357217" y="1143000"/>
            <a:chExt cx="1490133" cy="101600"/>
          </a:xfrm>
        </p:grpSpPr>
        <p:cxnSp>
          <p:nvCxnSpPr>
            <p:cNvPr id="51" name="Straight Connector 30"/>
            <p:cNvCxnSpPr/>
            <p:nvPr/>
          </p:nvCxnSpPr>
          <p:spPr>
            <a:xfrm>
              <a:off x="5357217" y="1143000"/>
              <a:ext cx="14901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31"/>
            <p:cNvCxnSpPr/>
            <p:nvPr/>
          </p:nvCxnSpPr>
          <p:spPr>
            <a:xfrm>
              <a:off x="5509255" y="1244600"/>
              <a:ext cx="118605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655003" y="1510030"/>
            <a:ext cx="10390188" cy="2676525"/>
          </a:xfrm>
          <a:prstGeom prst="rect">
            <a:avLst/>
          </a:prstGeom>
          <a:noFill/>
          <a:ln w="9525">
            <a:noFill/>
          </a:ln>
        </p:spPr>
        <p:txBody>
          <a:bodyPr>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chemeClr val="tx1"/>
                </a:solidFill>
                <a:effectLst/>
                <a:uLnTx/>
                <a:uFillTx/>
                <a:latin typeface="+mn-ea"/>
                <a:ea typeface="+mn-ea"/>
                <a:cs typeface="+mn-cs"/>
                <a:sym typeface="+mn-ea"/>
              </a:rPr>
              <a:t>【单选】</a:t>
            </a:r>
            <a:r>
              <a:rPr kumimoji="0" sz="2800" i="0" u="none" strike="noStrike" kern="1200" cap="none" spc="0" normalizeH="0" baseline="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用于评价企业盈利能力的总资产报酬率指标中的“报酬”是指（    ） 。</a:t>
            </a:r>
            <a:endParaRPr kumimoji="0" sz="2800" i="0" u="none" strike="noStrike" kern="1200" cap="none" spc="0" normalizeH="0" baseline="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sz="2800" i="0" u="none" strike="noStrike" kern="1200" cap="none" spc="0" normalizeH="0" baseline="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A．息税前利润总额　    B．营业利润 </a:t>
            </a:r>
            <a:endParaRPr kumimoji="0" sz="2800" i="0" u="none" strike="noStrike" kern="1200" cap="none" spc="0" normalizeH="0" baseline="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sz="2800" i="0" u="none" strike="noStrike" kern="1200" cap="none" spc="0" normalizeH="0" baseline="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C．利润总额                  D．净利润</a:t>
            </a:r>
            <a:endParaRPr kumimoji="0" sz="2800" i="0" u="none" strike="noStrike" kern="1200" cap="none" spc="0" normalizeH="0" baseline="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581" name="灯片编号占位符 2"/>
          <p:cNvSpPr txBox="1"/>
          <p:nvPr/>
        </p:nvSpPr>
        <p:spPr>
          <a:xfrm>
            <a:off x="11353800" y="6234113"/>
            <a:ext cx="506413" cy="404812"/>
          </a:xfrm>
          <a:prstGeom prst="rect">
            <a:avLst/>
          </a:prstGeom>
          <a:solidFill>
            <a:srgbClr val="1F4E79"/>
          </a:solidFill>
          <a:ln w="9525">
            <a:noFill/>
          </a:ln>
        </p:spPr>
        <p:txBody>
          <a:bodyPr/>
          <a:lstStyle/>
          <a:p>
            <a:fld id="{9A0DB2DC-4C9A-4742-B13C-FB6460FD3503}" type="slidenum">
              <a:rPr lang="en-US" altLang="zh-CN" dirty="0">
                <a:solidFill>
                  <a:schemeClr val="bg1"/>
                </a:solidFill>
                <a:latin typeface="Arial" panose="020B0604020202020204" pitchFamily="34" charset="0"/>
              </a:rPr>
            </a:fld>
            <a:endParaRPr lang="en-US" altLang="zh-CN" dirty="0">
              <a:solidFill>
                <a:schemeClr val="bg1"/>
              </a:solidFill>
              <a:latin typeface="Arial" panose="020B0604020202020204" pitchFamily="34" charset="0"/>
            </a:endParaRPr>
          </a:p>
        </p:txBody>
      </p:sp>
      <p:sp>
        <p:nvSpPr>
          <p:cNvPr id="24582" name="文本框 2"/>
          <p:cNvSpPr txBox="1"/>
          <p:nvPr/>
        </p:nvSpPr>
        <p:spPr>
          <a:xfrm>
            <a:off x="655320" y="4775200"/>
            <a:ext cx="7548563" cy="631190"/>
          </a:xfrm>
          <a:prstGeom prst="rect">
            <a:avLst/>
          </a:prstGeom>
          <a:noFill/>
          <a:ln w="9525">
            <a:noFill/>
          </a:ln>
        </p:spPr>
        <p:txBody>
          <a:bodyPr lIns="36000" tIns="46800" rIns="36000" bIns="46800">
            <a:spAutoFit/>
          </a:bodyPr>
          <a:lstStyle/>
          <a:p>
            <a:pPr>
              <a:lnSpc>
                <a:spcPct val="125000"/>
              </a:lnSpc>
            </a:pPr>
            <a:r>
              <a:rPr lang="zh-CN" altLang="en-US" sz="2800" dirty="0">
                <a:latin typeface="微软雅黑" panose="020B0503020204020204" pitchFamily="34" charset="-122"/>
                <a:ea typeface="微软雅黑" panose="020B0503020204020204" pitchFamily="34" charset="-122"/>
              </a:rPr>
              <a:t>答案：</a:t>
            </a:r>
            <a:r>
              <a:rPr lang="en-US" sz="2800" dirty="0">
                <a:latin typeface="微软雅黑" panose="020B0503020204020204" pitchFamily="34" charset="-122"/>
                <a:ea typeface="微软雅黑" panose="020B0503020204020204" pitchFamily="34" charset="-122"/>
              </a:rPr>
              <a:t>A</a:t>
            </a:r>
            <a:r>
              <a:rPr lang="zh-CN" altLang="en-US" sz="2800" dirty="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p:txBody>
      </p:sp>
      <p:pic>
        <p:nvPicPr>
          <p:cNvPr id="24583" name="图片 2" descr="360截图20180208184000675"/>
          <p:cNvPicPr>
            <a:picLocks noChangeAspect="1"/>
          </p:cNvPicPr>
          <p:nvPr/>
        </p:nvPicPr>
        <p:blipFill>
          <a:blip r:embed="rId1"/>
          <a:stretch>
            <a:fillRect/>
          </a:stretch>
        </p:blipFill>
        <p:spPr>
          <a:xfrm>
            <a:off x="8365173" y="3206433"/>
            <a:ext cx="1797050" cy="2892425"/>
          </a:xfrm>
          <a:prstGeom prst="rect">
            <a:avLst/>
          </a:prstGeom>
          <a:noFill/>
          <a:ln w="9525">
            <a:noFill/>
          </a:ln>
        </p:spPr>
      </p:pic>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582"/>
                                        </p:tgtEl>
                                        <p:attrNameLst>
                                          <p:attrName>style.visibility</p:attrName>
                                        </p:attrNameLst>
                                      </p:cBhvr>
                                      <p:to>
                                        <p:strVal val="visible"/>
                                      </p:to>
                                    </p:set>
                                    <p:anim calcmode="lin" valueType="num">
                                      <p:cBhvr additive="base">
                                        <p:cTn id="22" dur="500" fill="hold"/>
                                        <p:tgtEl>
                                          <p:spTgt spid="24582"/>
                                        </p:tgtEl>
                                        <p:attrNameLst>
                                          <p:attrName>ppt_x</p:attrName>
                                        </p:attrNameLst>
                                      </p:cBhvr>
                                      <p:tavLst>
                                        <p:tav tm="0">
                                          <p:val>
                                            <p:strVal val="#ppt_x"/>
                                          </p:val>
                                        </p:tav>
                                        <p:tav tm="100000">
                                          <p:val>
                                            <p:strVal val="#ppt_x"/>
                                          </p:val>
                                        </p:tav>
                                      </p:tavLst>
                                    </p:anim>
                                    <p:anim calcmode="lin" valueType="num">
                                      <p:cBhvr additive="base">
                                        <p:cTn id="23"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2" build="p"/>
      <p:bldP spid="2458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3"/>
          <p:cNvSpPr txBox="1">
            <a:spLocks noGrp="1"/>
          </p:cNvSpPr>
          <p:nvPr>
            <p:ph type="sldNum" sz="quarter" idx="4"/>
          </p:nvPr>
        </p:nvSpPr>
        <p:spPr>
          <a:noFill/>
          <a:ln>
            <a:noFill/>
          </a:ln>
        </p:spPr>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stStyle>
          <a:p>
            <a:pPr lvl="0" algn="r" eaLnBrk="1" hangingPunct="1"/>
            <a:fld id="{9A0DB2DC-4C9A-4742-B13C-FB6460FD3503}" type="slidenum">
              <a:rPr lang="en-US" altLang="zh-CN" sz="1200" dirty="0">
                <a:solidFill>
                  <a:srgbClr val="898989"/>
                </a:solidFill>
              </a:rPr>
            </a:fld>
            <a:endParaRPr lang="en-US" altLang="zh-CN" sz="1200" dirty="0">
              <a:solidFill>
                <a:srgbClr val="898989"/>
              </a:solidFill>
            </a:endParaRPr>
          </a:p>
        </p:txBody>
      </p:sp>
      <p:pic>
        <p:nvPicPr>
          <p:cNvPr id="5" name="图片 4"/>
          <p:cNvPicPr>
            <a:picLocks noChangeAspect="1"/>
          </p:cNvPicPr>
          <p:nvPr/>
        </p:nvPicPr>
        <p:blipFill>
          <a:blip r:embed="rId1"/>
          <a:stretch>
            <a:fillRect/>
          </a:stretch>
        </p:blipFill>
        <p:spPr>
          <a:xfrm>
            <a:off x="-3170237" y="2895600"/>
            <a:ext cx="16583025" cy="6219825"/>
          </a:xfrm>
          <a:prstGeom prst="rect">
            <a:avLst/>
          </a:prstGeom>
          <a:noFill/>
          <a:ln w="9525">
            <a:noFill/>
          </a:ln>
        </p:spPr>
      </p:pic>
      <p:sp>
        <p:nvSpPr>
          <p:cNvPr id="6" name="Title 2"/>
          <p:cNvSpPr txBox="1"/>
          <p:nvPr/>
        </p:nvSpPr>
        <p:spPr>
          <a:xfrm>
            <a:off x="809625" y="2297113"/>
            <a:ext cx="10515600" cy="714375"/>
          </a:xfrm>
          <a:prstGeom prst="rect">
            <a:avLst/>
          </a:prstGeom>
          <a:noFill/>
          <a:ln w="9525">
            <a:noFill/>
          </a:ln>
        </p:spPr>
        <p:txBody>
          <a:bodyPr lIns="36000" rIns="36000" anchor="b"/>
          <a:lstStyle/>
          <a:p>
            <a:pPr algn="ctr">
              <a:lnSpc>
                <a:spcPct val="90000"/>
              </a:lnSpc>
            </a:pPr>
            <a:r>
              <a:rPr lang="en-US" altLang="zh-CN" sz="6000" b="1" dirty="0">
                <a:solidFill>
                  <a:srgbClr val="495A66"/>
                </a:solidFill>
                <a:latin typeface="方正尚酷简体"/>
                <a:ea typeface="方正尚酷简体"/>
              </a:rPr>
              <a:t>THANK YOU</a:t>
            </a:r>
            <a:endParaRPr lang="en-US" altLang="zh-CN" sz="6000" b="1" dirty="0">
              <a:solidFill>
                <a:srgbClr val="495A66"/>
              </a:solidFill>
              <a:latin typeface="方正尚酷简体"/>
              <a:ea typeface="方正尚酷简体"/>
            </a:endParaRPr>
          </a:p>
        </p:txBody>
      </p:sp>
      <p:pic>
        <p:nvPicPr>
          <p:cNvPr id="3" name="Shape">
            <a:hlinkClick r:id="" action="ppaction://media"/>
          </p:cNvPr>
          <p:cNvPicPr>
            <a:picLocks noRot="1" noChangeAspect="1"/>
          </p:cNvPicPr>
          <p:nvPr/>
        </p:nvPicPr>
        <p:blipFill>
          <a:blip r:embed="rId2"/>
          <a:stretch>
            <a:fillRect/>
          </a:stretch>
        </p:blipFill>
        <p:spPr>
          <a:xfrm>
            <a:off x="5791200" y="-1171575"/>
            <a:ext cx="609600" cy="609600"/>
          </a:xfrm>
          <a:prstGeom prst="rect">
            <a:avLst/>
          </a:prstGeom>
          <a:noFill/>
          <a:ln w="9525">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3" descr="&amp;pky90105395953&amp;2&amp;"/>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800" y="2205038"/>
            <a:ext cx="4946651"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17" name="直接连接符 33"/>
          <p:cNvCxnSpPr>
            <a:cxnSpLocks noChangeShapeType="1"/>
          </p:cNvCxnSpPr>
          <p:nvPr/>
        </p:nvCxnSpPr>
        <p:spPr bwMode="auto">
          <a:xfrm>
            <a:off x="10799233" y="0"/>
            <a:ext cx="0" cy="457200"/>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sp>
        <p:nvSpPr>
          <p:cNvPr id="2" name="矩形 1"/>
          <p:cNvSpPr/>
          <p:nvPr/>
        </p:nvSpPr>
        <p:spPr>
          <a:xfrm>
            <a:off x="624417" y="909639"/>
            <a:ext cx="2169184" cy="523220"/>
          </a:xfrm>
          <a:prstGeom prst="rect">
            <a:avLst/>
          </a:prstGeom>
        </p:spPr>
        <p:txBody>
          <a:bodyPr wrap="none">
            <a:spAutoFit/>
          </a:bodyPr>
          <a:lstStyle/>
          <a:p>
            <a:pPr eaLnBrk="1" hangingPunct="1">
              <a:defRPr/>
            </a:pPr>
            <a:r>
              <a:rPr lang="en-US" altLang="zh-CN" sz="2800" b="1" noProof="1">
                <a:solidFill>
                  <a:schemeClr val="accent6">
                    <a:lumMod val="50000"/>
                  </a:schemeClr>
                </a:solidFill>
                <a:latin typeface="+mn-ea"/>
                <a:ea typeface="+mn-ea"/>
              </a:rPr>
              <a:t>4</a:t>
            </a:r>
            <a:r>
              <a:rPr lang="zh-CN" altLang="en-US" sz="2800" b="1" noProof="1">
                <a:solidFill>
                  <a:schemeClr val="accent6">
                    <a:lumMod val="50000"/>
                  </a:schemeClr>
                </a:solidFill>
                <a:latin typeface="+mn-ea"/>
                <a:ea typeface="+mn-ea"/>
              </a:rPr>
              <a:t>、政府机构</a:t>
            </a:r>
            <a:endParaRPr lang="zh-CN" altLang="en-US" sz="2800" b="1" noProof="1">
              <a:solidFill>
                <a:schemeClr val="accent6">
                  <a:lumMod val="50000"/>
                </a:schemeClr>
              </a:solidFill>
              <a:latin typeface="+mn-ea"/>
              <a:ea typeface="+mn-ea"/>
            </a:endParaRPr>
          </a:p>
        </p:txBody>
      </p:sp>
      <p:sp>
        <p:nvSpPr>
          <p:cNvPr id="4" name="文本框 3"/>
          <p:cNvSpPr txBox="1"/>
          <p:nvPr/>
        </p:nvSpPr>
        <p:spPr>
          <a:xfrm>
            <a:off x="4070351" y="2636839"/>
            <a:ext cx="1415772" cy="461665"/>
          </a:xfrm>
          <a:prstGeom prst="rect">
            <a:avLst/>
          </a:prstGeom>
          <a:noFill/>
          <a:ln w="22225">
            <a:solidFill>
              <a:srgbClr val="0070C0"/>
            </a:solidFill>
          </a:ln>
        </p:spPr>
        <p:txBody>
          <a:bodyPr wrap="none">
            <a:spAutoFit/>
          </a:bodyPr>
          <a:lstStyle/>
          <a:p>
            <a:pPr eaLnBrk="1" hangingPunct="1">
              <a:defRPr/>
            </a:pPr>
            <a:r>
              <a:rPr lang="zh-CN" altLang="zh-CN" sz="2400" noProof="1">
                <a:solidFill>
                  <a:schemeClr val="accent6">
                    <a:lumMod val="50000"/>
                  </a:schemeClr>
                </a:solidFill>
                <a:latin typeface="+mn-ea"/>
                <a:ea typeface="+mn-ea"/>
                <a:sym typeface="+mn-ea"/>
              </a:rPr>
              <a:t>财政部门</a:t>
            </a:r>
            <a:endParaRPr lang="zh-CN" altLang="en-US" sz="2400" noProof="1"/>
          </a:p>
        </p:txBody>
      </p:sp>
      <p:sp>
        <p:nvSpPr>
          <p:cNvPr id="6" name="文本框 5"/>
          <p:cNvSpPr txBox="1"/>
          <p:nvPr/>
        </p:nvSpPr>
        <p:spPr>
          <a:xfrm>
            <a:off x="4068234" y="3860801"/>
            <a:ext cx="1415772" cy="461665"/>
          </a:xfrm>
          <a:prstGeom prst="rect">
            <a:avLst/>
          </a:prstGeom>
          <a:noFill/>
          <a:ln w="22225">
            <a:solidFill>
              <a:srgbClr val="0070C0"/>
            </a:solidFill>
          </a:ln>
        </p:spPr>
        <p:txBody>
          <a:bodyPr wrap="none">
            <a:spAutoFit/>
          </a:bodyPr>
          <a:lstStyle/>
          <a:p>
            <a:pPr eaLnBrk="1" hangingPunct="1">
              <a:defRPr/>
            </a:pPr>
            <a:r>
              <a:rPr lang="zh-CN" altLang="zh-CN" sz="2400" noProof="1">
                <a:solidFill>
                  <a:schemeClr val="accent6">
                    <a:lumMod val="50000"/>
                  </a:schemeClr>
                </a:solidFill>
                <a:latin typeface="+mn-ea"/>
                <a:ea typeface="+mn-ea"/>
                <a:sym typeface="+mn-ea"/>
              </a:rPr>
              <a:t>税务部门</a:t>
            </a:r>
            <a:endParaRPr lang="zh-CN" altLang="en-US" sz="2400" noProof="1"/>
          </a:p>
        </p:txBody>
      </p:sp>
      <p:sp>
        <p:nvSpPr>
          <p:cNvPr id="7" name="文本框 6"/>
          <p:cNvSpPr txBox="1"/>
          <p:nvPr/>
        </p:nvSpPr>
        <p:spPr>
          <a:xfrm>
            <a:off x="4110567" y="5124451"/>
            <a:ext cx="1837267" cy="460375"/>
          </a:xfrm>
          <a:prstGeom prst="rect">
            <a:avLst/>
          </a:prstGeom>
          <a:noFill/>
          <a:ln w="22225">
            <a:solidFill>
              <a:srgbClr val="0070C0"/>
            </a:solidFill>
          </a:ln>
        </p:spPr>
        <p:txBody>
          <a:bodyPr>
            <a:spAutoFit/>
          </a:bodyPr>
          <a:lstStyle/>
          <a:p>
            <a:pPr algn="ctr" eaLnBrk="1" hangingPunct="1">
              <a:defRPr/>
            </a:pPr>
            <a:r>
              <a:rPr lang="zh-CN" altLang="zh-CN" sz="2400" noProof="1">
                <a:solidFill>
                  <a:schemeClr val="accent6">
                    <a:lumMod val="50000"/>
                  </a:schemeClr>
                </a:solidFill>
                <a:latin typeface="+mn-ea"/>
                <a:ea typeface="+mn-ea"/>
                <a:sym typeface="+mn-ea"/>
              </a:rPr>
              <a:t>证监会</a:t>
            </a:r>
            <a:endParaRPr lang="zh-CN" altLang="zh-CN" sz="2400" noProof="1">
              <a:solidFill>
                <a:schemeClr val="accent6">
                  <a:lumMod val="50000"/>
                </a:schemeClr>
              </a:solidFill>
              <a:latin typeface="+mn-ea"/>
              <a:ea typeface="+mn-ea"/>
              <a:sym typeface="+mn-ea"/>
            </a:endParaRPr>
          </a:p>
        </p:txBody>
      </p:sp>
      <p:sp>
        <p:nvSpPr>
          <p:cNvPr id="8" name="文本框 7"/>
          <p:cNvSpPr txBox="1"/>
          <p:nvPr/>
        </p:nvSpPr>
        <p:spPr>
          <a:xfrm>
            <a:off x="601133" y="1628776"/>
            <a:ext cx="11590867" cy="398463"/>
          </a:xfrm>
          <a:prstGeom prst="rect">
            <a:avLst/>
          </a:prstGeom>
          <a:noFill/>
          <a:ln w="9525">
            <a:noFill/>
          </a:ln>
        </p:spPr>
        <p:txBody>
          <a:bodyPr>
            <a:spAutoFit/>
          </a:bodyPr>
          <a:lstStyle/>
          <a:p>
            <a:pPr eaLnBrk="1" hangingPunct="1">
              <a:defRPr/>
            </a:pPr>
            <a:r>
              <a:rPr lang="zh-CN" altLang="zh-CN" sz="2000" noProof="1">
                <a:solidFill>
                  <a:schemeClr val="accent6">
                    <a:lumMod val="50000"/>
                  </a:schemeClr>
                </a:solidFill>
                <a:latin typeface="+mn-ea"/>
                <a:ea typeface="+mn-ea"/>
              </a:rPr>
              <a:t>从政府机构角度考虑，他们使用财务报表是为了履行其监督管理职责。</a:t>
            </a:r>
            <a:endParaRPr lang="zh-CN" altLang="zh-CN" sz="2000" noProof="1">
              <a:solidFill>
                <a:schemeClr val="accent6">
                  <a:lumMod val="50000"/>
                </a:schemeClr>
              </a:solidFill>
              <a:latin typeface="+mn-ea"/>
              <a:ea typeface="+mn-ea"/>
            </a:endParaRPr>
          </a:p>
        </p:txBody>
      </p:sp>
      <p:cxnSp>
        <p:nvCxnSpPr>
          <p:cNvPr id="13324" name="直接连接符 55"/>
          <p:cNvCxnSpPr>
            <a:cxnSpLocks noChangeShapeType="1"/>
          </p:cNvCxnSpPr>
          <p:nvPr/>
        </p:nvCxnSpPr>
        <p:spPr bwMode="auto">
          <a:xfrm>
            <a:off x="6066367" y="2867025"/>
            <a:ext cx="850900" cy="0"/>
          </a:xfrm>
          <a:prstGeom prst="line">
            <a:avLst/>
          </a:prstGeom>
          <a:noFill/>
          <a:ln w="15875" cap="rnd">
            <a:solidFill>
              <a:srgbClr val="002060"/>
            </a:solidFill>
            <a:prstDash val="dash"/>
            <a:round/>
          </a:ln>
          <a:extLst>
            <a:ext uri="{909E8E84-426E-40DD-AFC4-6F175D3DCCD1}">
              <a14:hiddenFill xmlns:a14="http://schemas.microsoft.com/office/drawing/2010/main">
                <a:noFill/>
              </a14:hiddenFill>
            </a:ext>
          </a:extLst>
        </p:spPr>
      </p:cxnSp>
      <p:cxnSp>
        <p:nvCxnSpPr>
          <p:cNvPr id="13325" name="直接连接符 9"/>
          <p:cNvCxnSpPr>
            <a:cxnSpLocks noChangeShapeType="1"/>
          </p:cNvCxnSpPr>
          <p:nvPr/>
        </p:nvCxnSpPr>
        <p:spPr bwMode="auto">
          <a:xfrm>
            <a:off x="6083301" y="4076700"/>
            <a:ext cx="853017" cy="0"/>
          </a:xfrm>
          <a:prstGeom prst="line">
            <a:avLst/>
          </a:prstGeom>
          <a:noFill/>
          <a:ln w="15875" cap="rnd">
            <a:solidFill>
              <a:srgbClr val="002060"/>
            </a:solidFill>
            <a:prstDash val="dash"/>
            <a:round/>
          </a:ln>
          <a:extLst>
            <a:ext uri="{909E8E84-426E-40DD-AFC4-6F175D3DCCD1}">
              <a14:hiddenFill xmlns:a14="http://schemas.microsoft.com/office/drawing/2010/main">
                <a:noFill/>
              </a14:hiddenFill>
            </a:ext>
          </a:extLst>
        </p:spPr>
      </p:cxnSp>
      <p:cxnSp>
        <p:nvCxnSpPr>
          <p:cNvPr id="13326" name="直接连接符 11"/>
          <p:cNvCxnSpPr>
            <a:cxnSpLocks noChangeShapeType="1"/>
          </p:cNvCxnSpPr>
          <p:nvPr/>
        </p:nvCxnSpPr>
        <p:spPr bwMode="auto">
          <a:xfrm>
            <a:off x="6083301" y="5354638"/>
            <a:ext cx="853017" cy="0"/>
          </a:xfrm>
          <a:prstGeom prst="line">
            <a:avLst/>
          </a:prstGeom>
          <a:noFill/>
          <a:ln w="15875" cap="rnd">
            <a:solidFill>
              <a:srgbClr val="002060"/>
            </a:solidFill>
            <a:prstDash val="dash"/>
            <a:round/>
          </a:ln>
          <a:extLst>
            <a:ext uri="{909E8E84-426E-40DD-AFC4-6F175D3DCCD1}">
              <a14:hiddenFill xmlns:a14="http://schemas.microsoft.com/office/drawing/2010/main">
                <a:noFill/>
              </a14:hiddenFill>
            </a:ext>
          </a:extLst>
        </p:spPr>
      </p:cxnSp>
      <p:sp>
        <p:nvSpPr>
          <p:cNvPr id="13327" name="矩形 35"/>
          <p:cNvSpPr>
            <a:spLocks noChangeArrowheads="1"/>
          </p:cNvSpPr>
          <p:nvPr/>
        </p:nvSpPr>
        <p:spPr bwMode="auto">
          <a:xfrm>
            <a:off x="6957484" y="2349500"/>
            <a:ext cx="4519083" cy="920750"/>
          </a:xfrm>
          <a:prstGeom prst="rect">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zh-CN">
                <a:solidFill>
                  <a:srgbClr val="000000"/>
                </a:solidFill>
                <a:latin typeface="微软雅黑" panose="020B0503020204020204" pitchFamily="34" charset="-122"/>
                <a:ea typeface="微软雅黑" panose="020B0503020204020204" pitchFamily="34" charset="-122"/>
              </a:rPr>
              <a:t>通过了解企业的财务状况，掌握企业资金的流向，从而制定相应的财政政策来规范企业的发展。</a:t>
            </a:r>
            <a:endParaRPr lang="zh-CN" altLang="zh-CN">
              <a:solidFill>
                <a:srgbClr val="000000"/>
              </a:solidFill>
              <a:latin typeface="微软雅黑" panose="020B0503020204020204" pitchFamily="34" charset="-122"/>
              <a:ea typeface="微软雅黑" panose="020B0503020204020204" pitchFamily="34" charset="-122"/>
            </a:endParaRPr>
          </a:p>
        </p:txBody>
      </p:sp>
      <p:sp>
        <p:nvSpPr>
          <p:cNvPr id="13328" name="矩形 8"/>
          <p:cNvSpPr>
            <a:spLocks noChangeArrowheads="1"/>
          </p:cNvSpPr>
          <p:nvPr/>
        </p:nvSpPr>
        <p:spPr bwMode="auto">
          <a:xfrm>
            <a:off x="6949018" y="3644900"/>
            <a:ext cx="4508500" cy="922338"/>
          </a:xfrm>
          <a:prstGeom prst="rect">
            <a:avLst/>
          </a:prstGeom>
          <a:noFill/>
          <a:ln w="9525">
            <a:solidFill>
              <a:srgbClr val="002060"/>
            </a:solidFill>
            <a:rou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zh-CN">
                <a:solidFill>
                  <a:srgbClr val="000000"/>
                </a:solidFill>
                <a:latin typeface="微软雅黑" panose="020B0503020204020204" pitchFamily="34" charset="-122"/>
                <a:ea typeface="微软雅黑" panose="020B0503020204020204" pitchFamily="34" charset="-122"/>
              </a:rPr>
              <a:t>了解企业报税所得是否合理，应纳税额是否及时上交，企业有无逃税、漏税、偷税的现象。</a:t>
            </a:r>
            <a:endParaRPr lang="zh-CN" altLang="zh-CN">
              <a:solidFill>
                <a:srgbClr val="000000"/>
              </a:solidFill>
              <a:latin typeface="微软雅黑" panose="020B0503020204020204" pitchFamily="34" charset="-122"/>
              <a:ea typeface="微软雅黑" panose="020B0503020204020204" pitchFamily="34" charset="-122"/>
            </a:endParaRPr>
          </a:p>
        </p:txBody>
      </p:sp>
      <p:sp>
        <p:nvSpPr>
          <p:cNvPr id="13329" name="矩形 10"/>
          <p:cNvSpPr>
            <a:spLocks noChangeArrowheads="1"/>
          </p:cNvSpPr>
          <p:nvPr/>
        </p:nvSpPr>
        <p:spPr bwMode="auto">
          <a:xfrm>
            <a:off x="6949018" y="4908550"/>
            <a:ext cx="4502149" cy="923330"/>
          </a:xfrm>
          <a:prstGeom prst="rect">
            <a:avLst/>
          </a:prstGeom>
          <a:noFill/>
          <a:ln w="9525">
            <a:solidFill>
              <a:srgbClr val="002060"/>
            </a:solidFill>
            <a:round/>
          </a:ln>
          <a:extLst>
            <a:ext uri="{909E8E84-426E-40DD-AFC4-6F175D3DCCD1}">
              <a14:hiddenFill xmlns:a14="http://schemas.microsoft.com/office/drawing/2010/main">
                <a:solidFill>
                  <a:srgbClr val="FFFFFF"/>
                </a:solidFill>
              </a14:hiddenFill>
            </a:ext>
          </a:extLst>
        </p:spPr>
        <p:txBody>
          <a:bodyPr>
            <a:spAutoFit/>
          </a:bodyPr>
          <a:lstStyle/>
          <a:p>
            <a:pPr eaLnBrk="1" hangingPunct="1"/>
            <a:r>
              <a:rPr lang="zh-CN" altLang="zh-CN">
                <a:solidFill>
                  <a:srgbClr val="000000"/>
                </a:solidFill>
                <a:latin typeface="微软雅黑" panose="020B0503020204020204" pitchFamily="34" charset="-122"/>
                <a:ea typeface="微软雅黑" panose="020B0503020204020204" pitchFamily="34" charset="-122"/>
              </a:rPr>
              <a:t>证监会作为监管机构，督促公司做好财报编制，坚决对违法违规行为“零容忍”，切实保护好投资者合法权益。</a:t>
            </a:r>
            <a:endParaRPr lang="zh-CN" altLang="zh-CN">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6184">
    <p:blinds dir="vert"/>
  </p:transition>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f"/>
  <p:tag name="KSO_WM_UNIT_INDEX" val="1_2_1_1"/>
  <p:tag name="KSO_WM_UNIT_ID" val="diagram160596_2*n_h_h_f*1_2_1_1"/>
  <p:tag name="KSO_WM_UNIT_LAYERLEVEL" val="1_1_1_1"/>
  <p:tag name="KSO_WM_UNIT_VALUE" val="12"/>
  <p:tag name="KSO_WM_UNIT_HIGHLIGHT" val="0"/>
  <p:tag name="KSO_WM_UNIT_COMPATIBLE" val="0"/>
  <p:tag name="KSO_WM_DIAGRAM_GROUP_CODE" val="n1-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 name="KSO_WM_UNIT_DIAGRAM_SCHEMECOLOR_ID" val="1"/>
  <p:tag name="KSO_WM_UNIT_USESOURCEFORMAT_APPLY" val="1"/>
</p:tagLst>
</file>

<file path=ppt/tags/tag10.xml><?xml version="1.0" encoding="utf-8"?>
<p:tagLst xmlns:p="http://schemas.openxmlformats.org/presentationml/2006/main">
  <p:tag name="MH" val="20151030195838"/>
  <p:tag name="MH_LIBRARY" val="GRAPHIC"/>
  <p:tag name="MH_ORDER" val="矩形 18"/>
</p:tagLst>
</file>

<file path=ppt/tags/tag11.xml><?xml version="1.0" encoding="utf-8"?>
<p:tagLst xmlns:p="http://schemas.openxmlformats.org/presentationml/2006/main">
  <p:tag name="MH" val="20151030195838"/>
  <p:tag name="MH_LIBRARY" val="GRAPHIC"/>
  <p:tag name="MH_ORDER" val="矩形 18"/>
</p:tagLst>
</file>

<file path=ppt/tags/tag12.xml><?xml version="1.0" encoding="utf-8"?>
<p:tagLst xmlns:p="http://schemas.openxmlformats.org/presentationml/2006/main">
  <p:tag name="KSO_WM_UNIT_TABLE_BEAUTIFY" val="smartTable{95679357-cf62-4905-931e-991c2caa8280}"/>
  <p:tag name="TABLE_EMPHASIZE_COLOR" val="3099279"/>
  <p:tag name="TABLE_SKINIDX" val="0"/>
  <p:tag name="TABLE_COLORIDX" val="18"/>
  <p:tag name="TABLE_COLOR_RGB" val="0x000000*0xFFFFFF*0x212121*0xFFFFFF*0x2F4A8F*0x834D5E*0x857B94*0x99A58D*0xC7AF93*0x6C8EA9"/>
  <p:tag name="TABLE_ENDDRAG_ORIGIN_RECT" val="490*136"/>
  <p:tag name="TABLE_ENDDRAG_RECT" val="103*222*490*136"/>
</p:tagLst>
</file>

<file path=ppt/tags/tag2.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i"/>
  <p:tag name="KSO_WM_UNIT_INDEX" val="1_2_1_1"/>
  <p:tag name="KSO_WM_UNIT_ID" val="diagram160596_2*n_h_h_i*1_2_1_1"/>
  <p:tag name="KSO_WM_UNIT_LAYERLEVEL" val="1_1_1_1"/>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DIAGRAM_SCHEMECOLOR_ID" val="1"/>
  <p:tag name="KSO_WM_UNIT_USESOURCEFORMAT_APPLY"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f"/>
  <p:tag name="KSO_WM_UNIT_INDEX" val="1_1_1"/>
  <p:tag name="KSO_WM_UNIT_ID" val="diagram160596_2*n_h_f*1_1_1"/>
  <p:tag name="KSO_WM_UNIT_LAYERLEVEL" val="1_1_1"/>
  <p:tag name="KSO_WM_UNIT_VALUE" val="45"/>
  <p:tag name="KSO_WM_UNIT_HIGHLIGHT" val="0"/>
  <p:tag name="KSO_WM_UNIT_COMPATIBLE" val="0"/>
  <p:tag name="KSO_WM_DIAGRAM_GROUP_CODE" val="n1-1"/>
  <p:tag name="KSO_WM_UNIT_PRESET_TEXT" val="LOREM IPSUM LOREM IPSUM"/>
  <p:tag name="KSO_WM_UNIT_NOCLEAR" val="0"/>
  <p:tag name="KSO_WM_UNIT_DIAGRAM_ISNUMVISUAL" val="0"/>
  <p:tag name="KSO_WM_UNIT_DIAGRAM_ISREFERUNIT" val="0"/>
  <p:tag name="KSO_WM_UNIT_FILL_FORE_SCHEMECOLOR_INDEX" val="5"/>
  <p:tag name="KSO_WM_UNIT_FILL_TYPE" val="1"/>
  <p:tag name="KSO_WM_UNIT_DIAGRAM_SCHEMECOLOR_ID" val="1"/>
  <p:tag name="KSO_WM_UNIT_TEXT_FILL_FORE_SCHEMECOLOR_INDEX" val="5"/>
  <p:tag name="KSO_WM_UNIT_TEXT_FILL_TYPE" val="1"/>
  <p:tag name="KSO_WM_UNIT_USESOURCEFORMAT_APPLY" val="1"/>
</p:tagLst>
</file>

<file path=ppt/tags/tag4.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i"/>
  <p:tag name="KSO_WM_UNIT_INDEX" val="1_1"/>
  <p:tag name="KSO_WM_UNIT_ID" val="diagram160596_2*n_i*1_1"/>
  <p:tag name="KSO_WM_UNIT_LAYERLEVEL" val="1_1"/>
  <p:tag name="KSO_WM_DIAGRAM_GROUP_CODE" val="n1-1"/>
  <p:tag name="KSO_WM_UNIT_HIGHLIGHT" val="0"/>
  <p:tag name="KSO_WM_UNIT_COMPATIBLE" val="0"/>
  <p:tag name="KSO_WM_UNIT_DIAGRAM_ISNUMVISUAL" val="0"/>
  <p:tag name="KSO_WM_UNIT_DIAGRAM_ISREFERUNIT" val="0"/>
  <p:tag name="KSO_WM_UNIT_DIAGRAM_SCHEMECOLOR_ID" val="1"/>
  <p:tag name="KSO_WM_UNIT_USESOURCEFORMAT_APPLY" val="1"/>
</p:tagLst>
</file>

<file path=ppt/tags/tag5.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i"/>
  <p:tag name="KSO_WM_UNIT_INDEX" val="1_2_2_1"/>
  <p:tag name="KSO_WM_UNIT_ID" val="diagram160596_2*n_h_h_i*1_2_2_1"/>
  <p:tag name="KSO_WM_UNIT_LAYERLEVEL" val="1_1_1_1"/>
  <p:tag name="KSO_WM_DIAGRAM_GROUP_CODE" val="n1-1"/>
  <p:tag name="KSO_WM_UNIT_HIGHLIGHT" val="0"/>
  <p:tag name="KSO_WM_UNIT_COMPATIBLE" val="0"/>
  <p:tag name="KSO_WM_UNIT_DIAGRAM_ISNUMVISUAL" val="0"/>
  <p:tag name="KSO_WM_UNIT_DIAGRAM_ISREFERUNIT" val="0"/>
  <p:tag name="KSO_WM_UNIT_FILL_FORE_SCHEMECOLOR_INDEX" val="6"/>
  <p:tag name="KSO_WM_UNIT_FILL_TYPE" val="1"/>
</p:tagLst>
</file>

<file path=ppt/tags/tag6.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f"/>
  <p:tag name="KSO_WM_UNIT_INDEX" val="1_2_2_1"/>
  <p:tag name="KSO_WM_UNIT_ID" val="diagram160596_2*n_h_h_f*1_2_2_1"/>
  <p:tag name="KSO_WM_UNIT_LAYERLEVEL" val="1_1_1_1"/>
  <p:tag name="KSO_WM_UNIT_VALUE" val="12"/>
  <p:tag name="KSO_WM_UNIT_HIGHLIGHT" val="0"/>
  <p:tag name="KSO_WM_UNIT_COMPATIBLE" val="0"/>
  <p:tag name="KSO_WM_DIAGRAM_GROUP_CODE" val="n1-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Lst>
</file>

<file path=ppt/tags/tag7.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f"/>
  <p:tag name="KSO_WM_UNIT_INDEX" val="1_2_3_1"/>
  <p:tag name="KSO_WM_UNIT_ID" val="diagram160596_2*n_h_h_f*1_2_3_1"/>
  <p:tag name="KSO_WM_UNIT_LAYERLEVEL" val="1_1_1_1"/>
  <p:tag name="KSO_WM_UNIT_VALUE" val="12"/>
  <p:tag name="KSO_WM_UNIT_HIGHLIGHT" val="0"/>
  <p:tag name="KSO_WM_UNIT_COMPATIBLE" val="0"/>
  <p:tag name="KSO_WM_DIAGRAM_GROUP_CODE" val="n1-1"/>
  <p:tag name="KSO_WM_UNIT_PRESET_TEXT" val="Lorem ipsum dolor"/>
  <p:tag name="KSO_WM_UNIT_NOCLEAR" val="0"/>
  <p:tag name="KSO_WM_UNIT_DIAGRAM_ISNUMVISUAL" val="0"/>
  <p:tag name="KSO_WM_UNIT_DIAGRAM_ISREFERUNIT" val="0"/>
  <p:tag name="KSO_WM_UNIT_TEXT_FILL_FORE_SCHEMECOLOR_INDEX" val="13"/>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160596"/>
  <p:tag name="KSO_WM_UNIT_TYPE" val="n_h_h_i"/>
  <p:tag name="KSO_WM_UNIT_INDEX" val="1_2_3_1"/>
  <p:tag name="KSO_WM_UNIT_ID" val="diagram160596_2*n_h_h_i*1_2_3_1"/>
  <p:tag name="KSO_WM_UNIT_LAYERLEVEL" val="1_1_1_1"/>
  <p:tag name="KSO_WM_DIAGRAM_GROUP_CODE" val="n1-1"/>
  <p:tag name="KSO_WM_UNIT_HIGHLIGHT" val="0"/>
  <p:tag name="KSO_WM_UNIT_COMPATIBLE" val="0"/>
  <p:tag name="KSO_WM_UNIT_DIAGRAM_ISNUMVISUAL" val="0"/>
  <p:tag name="KSO_WM_UNIT_DIAGRAM_ISREFERUNIT" val="0"/>
  <p:tag name="KSO_WM_UNIT_FILL_FORE_SCHEMECOLOR_INDEX" val="7"/>
  <p:tag name="KSO_WM_UNIT_FILL_TYPE" val="1"/>
</p:tagLst>
</file>

<file path=ppt/tags/tag9.xml><?xml version="1.0" encoding="utf-8"?>
<p:tagLst xmlns:p="http://schemas.openxmlformats.org/presentationml/2006/main">
  <p:tag name="MH" val="20151030195838"/>
  <p:tag name="MH_LIBRARY" val="GRAPHIC"/>
  <p:tag name="MH_ORDER" val="矩形 1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10541</Words>
  <Application>WPS 演示</Application>
  <PresentationFormat>自定义</PresentationFormat>
  <Paragraphs>1041</Paragraphs>
  <Slides>84</Slides>
  <Notes>32</Notes>
  <HiddenSlides>0</HiddenSlides>
  <MMClips>0</MMClips>
  <ScaleCrop>false</ScaleCrop>
  <HeadingPairs>
    <vt:vector size="8" baseType="variant">
      <vt:variant>
        <vt:lpstr>已用的字体</vt:lpstr>
      </vt:variant>
      <vt:variant>
        <vt:i4>31</vt:i4>
      </vt:variant>
      <vt:variant>
        <vt:lpstr>主题</vt:lpstr>
      </vt:variant>
      <vt:variant>
        <vt:i4>1</vt:i4>
      </vt:variant>
      <vt:variant>
        <vt:lpstr>嵌入 OLE 服务器</vt:lpstr>
      </vt:variant>
      <vt:variant>
        <vt:i4>36</vt:i4>
      </vt:variant>
      <vt:variant>
        <vt:lpstr>幻灯片标题</vt:lpstr>
      </vt:variant>
      <vt:variant>
        <vt:i4>84</vt:i4>
      </vt:variant>
    </vt:vector>
  </HeadingPairs>
  <TitlesOfParts>
    <vt:vector size="152" baseType="lpstr">
      <vt:lpstr>Arial</vt:lpstr>
      <vt:lpstr>宋体</vt:lpstr>
      <vt:lpstr>Wingdings</vt:lpstr>
      <vt:lpstr>Calibri</vt:lpstr>
      <vt:lpstr>Calibri Light</vt:lpstr>
      <vt:lpstr>Lato</vt:lpstr>
      <vt:lpstr>华文隶书</vt:lpstr>
      <vt:lpstr>方正尚酷简体</vt:lpstr>
      <vt:lpstr>微软雅黑</vt:lpstr>
      <vt:lpstr>Times New Roman</vt:lpstr>
      <vt:lpstr>方正兰亭细黑_GBK</vt:lpstr>
      <vt:lpstr>黑体</vt:lpstr>
      <vt:lpstr>Arial Unicode MS</vt:lpstr>
      <vt:lpstr>Tahoma</vt:lpstr>
      <vt:lpstr>Wingdings</vt:lpstr>
      <vt:lpstr>Times</vt:lpstr>
      <vt:lpstr>方正书宋简体</vt:lpstr>
      <vt:lpstr>+中文正文</vt:lpstr>
      <vt:lpstr>Segoe Print</vt:lpstr>
      <vt:lpstr>方正书宋_GBK</vt:lpstr>
      <vt:lpstr>Gulim</vt:lpstr>
      <vt:lpstr>等线</vt:lpstr>
      <vt:lpstr>Malgun Gothic</vt:lpstr>
      <vt:lpstr>楷体</vt:lpstr>
      <vt:lpstr>隶书</vt:lpstr>
      <vt:lpstr>Calibri</vt:lpstr>
      <vt:lpstr>方正书宋简体</vt:lpstr>
      <vt:lpstr>Wingdings 2</vt:lpstr>
      <vt:lpstr>Helvetica</vt:lpstr>
      <vt:lpstr>楷体_GB2312</vt:lpstr>
      <vt:lpstr>新宋体</vt:lpstr>
      <vt:lpstr>Office 主题</vt:lpstr>
      <vt:lpstr>Equation.KSEE3</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Equation.KSEE3</vt:lpstr>
      <vt:lpstr>Equation.3</vt:lpstr>
      <vt:lpstr>Equation.3</vt:lpstr>
      <vt:lpstr>Equation.3</vt:lpstr>
      <vt:lpstr>Equation.DSMT4</vt:lpstr>
      <vt:lpstr>Equation.DSMT4</vt:lpstr>
      <vt:lpstr>Equation.DSMT4</vt:lpstr>
      <vt:lpstr>Equation.DSMT4</vt:lpstr>
      <vt:lpstr>Equation.DSMT4</vt:lpstr>
      <vt:lpstr>Equation.3</vt:lpstr>
      <vt:lpstr>Equation.DSMT4</vt:lpstr>
      <vt:lpstr>Equation.DSMT4</vt:lpstr>
      <vt:lpstr>Equation.DSMT4</vt:lpstr>
      <vt:lpstr>Equation.DSMT4</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二、财务报告分析的方法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短期偿债能力的财务指标</vt:lpstr>
      <vt:lpstr>PowerPoint 演示文稿</vt:lpstr>
      <vt:lpstr>PowerPoint 演示文稿</vt:lpstr>
      <vt:lpstr>PowerPoint 演示文稿</vt:lpstr>
      <vt:lpstr>速动比率分析要点</vt:lpstr>
      <vt:lpstr>PowerPoint 演示文稿</vt:lpstr>
      <vt:lpstr>PowerPoint 演示文稿</vt:lpstr>
      <vt:lpstr>PowerPoint 演示文稿</vt:lpstr>
      <vt:lpstr>PowerPoint 演示文稿</vt:lpstr>
      <vt:lpstr>长期偿债能力的财务指标</vt:lpstr>
      <vt:lpstr>PowerPoint 演示文稿</vt:lpstr>
      <vt:lpstr>资产负债率分析要点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营运能力分析指标</vt:lpstr>
      <vt:lpstr>PowerPoint 演示文稿</vt:lpstr>
      <vt:lpstr>PowerPoint 演示文稿</vt:lpstr>
      <vt:lpstr>课堂练习</vt:lpstr>
      <vt:lpstr>PowerPoint 演示文稿</vt:lpstr>
      <vt:lpstr>PowerPoint 演示文稿</vt:lpstr>
      <vt:lpstr>其计算公式为： </vt:lpstr>
      <vt:lpstr>PowerPoint 演示文稿</vt:lpstr>
      <vt:lpstr>营业周期</vt:lpstr>
      <vt:lpstr>PowerPoint 演示文稿</vt:lpstr>
      <vt:lpstr>PowerPoint 演示文稿</vt:lpstr>
      <vt:lpstr>营运能力分析指标：</vt:lpstr>
      <vt:lpstr>PowerPoint 演示文稿</vt:lpstr>
      <vt:lpstr>PowerPoint 演示文稿</vt:lpstr>
      <vt:lpstr>利润表（新准则采用）</vt:lpstr>
      <vt:lpstr>盈利能力分析指标</vt:lpstr>
      <vt:lpstr>PowerPoint 演示文稿</vt:lpstr>
      <vt:lpstr>PowerPoint 演示文稿</vt:lpstr>
      <vt:lpstr>3. 营业净利率</vt:lpstr>
      <vt:lpstr>PowerPoint 演示文稿</vt:lpstr>
      <vt:lpstr>PowerPoint 演示文稿</vt:lpstr>
      <vt:lpstr>PowerPoint 演示文稿</vt:lpstr>
      <vt:lpstr> 净资产收益率 </vt:lpstr>
      <vt:lpstr>盈利能力分析指标：</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Ralph.C</dc:creator>
  <cp:lastModifiedBy>乐天</cp:lastModifiedBy>
  <cp:revision>149</cp:revision>
  <dcterms:created xsi:type="dcterms:W3CDTF">2018-01-04T06:57:00Z</dcterms:created>
  <dcterms:modified xsi:type="dcterms:W3CDTF">2025-08-28T08:35:32Z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9672B1CCA15A4E37B17D1814109C5CF7_12</vt:lpwstr>
  </property>
</Properties>
</file>