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media/image68.svg" ContentType="image/svg+xml"/>
  <Override PartName="/ppt/media/image7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2"/>
  </p:handoutMasterIdLst>
  <p:sldIdLst>
    <p:sldId id="574" r:id="rId3"/>
    <p:sldId id="567" r:id="rId5"/>
    <p:sldId id="517" r:id="rId6"/>
    <p:sldId id="566" r:id="rId7"/>
    <p:sldId id="571" r:id="rId8"/>
    <p:sldId id="483" r:id="rId9"/>
    <p:sldId id="521" r:id="rId10"/>
    <p:sldId id="484" r:id="rId11"/>
    <p:sldId id="524" r:id="rId12"/>
    <p:sldId id="485" r:id="rId13"/>
    <p:sldId id="530" r:id="rId14"/>
    <p:sldId id="494" r:id="rId15"/>
    <p:sldId id="512" r:id="rId16"/>
    <p:sldId id="495" r:id="rId17"/>
    <p:sldId id="513" r:id="rId18"/>
    <p:sldId id="525" r:id="rId19"/>
    <p:sldId id="514" r:id="rId20"/>
    <p:sldId id="515" r:id="rId21"/>
    <p:sldId id="520" r:id="rId22"/>
    <p:sldId id="531" r:id="rId23"/>
    <p:sldId id="532" r:id="rId24"/>
    <p:sldId id="533" r:id="rId25"/>
    <p:sldId id="534" r:id="rId26"/>
    <p:sldId id="535" r:id="rId27"/>
    <p:sldId id="536" r:id="rId28"/>
    <p:sldId id="537" r:id="rId29"/>
    <p:sldId id="538" r:id="rId30"/>
    <p:sldId id="539" r:id="rId31"/>
    <p:sldId id="540" r:id="rId32"/>
    <p:sldId id="543" r:id="rId33"/>
    <p:sldId id="544" r:id="rId34"/>
    <p:sldId id="545" r:id="rId35"/>
    <p:sldId id="546" r:id="rId36"/>
    <p:sldId id="549" r:id="rId37"/>
    <p:sldId id="550" r:id="rId38"/>
    <p:sldId id="551" r:id="rId39"/>
    <p:sldId id="572" r:id="rId40"/>
    <p:sldId id="555" r:id="rId41"/>
    <p:sldId id="556" r:id="rId42"/>
    <p:sldId id="557" r:id="rId43"/>
    <p:sldId id="558" r:id="rId44"/>
    <p:sldId id="573" r:id="rId45"/>
    <p:sldId id="560" r:id="rId46"/>
    <p:sldId id="561" r:id="rId47"/>
    <p:sldId id="562" r:id="rId48"/>
    <p:sldId id="563" r:id="rId49"/>
    <p:sldId id="564" r:id="rId50"/>
    <p:sldId id="565" r:id="rId51"/>
  </p:sldIdLst>
  <p:sldSz cx="12192000" cy="6858000"/>
  <p:notesSz cx="6858000" cy="9144000"/>
  <p:custDataLst>
    <p:tags r:id="rId5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7355" userDrawn="1">
          <p15:clr>
            <a:srgbClr val="A4A3A4"/>
          </p15:clr>
        </p15:guide>
        <p15:guide id="3" pos="347"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6"/>
    <a:srgbClr val="A4F2E3"/>
    <a:srgbClr val="FFCC99"/>
    <a:srgbClr val="FF9966"/>
    <a:srgbClr val="FFFF00"/>
    <a:srgbClr val="008778"/>
    <a:srgbClr val="FFFF99"/>
    <a:srgbClr val="FF0000"/>
    <a:srgbClr val="C6D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2" autoAdjust="0"/>
    <p:restoredTop sz="88007" autoAdjust="0"/>
  </p:normalViewPr>
  <p:slideViewPr>
    <p:cSldViewPr snapToGrid="0" showGuides="1">
      <p:cViewPr varScale="1">
        <p:scale>
          <a:sx n="76" d="100"/>
          <a:sy n="76" d="100"/>
        </p:scale>
        <p:origin x="-763" y="-82"/>
      </p:cViewPr>
      <p:guideLst>
        <p:guide orient="horz" pos="2160"/>
        <p:guide pos="7355"/>
        <p:guide pos="34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6.jpeg"/></Relationships>
</file>

<file path=ppt/diagrams/_rels/data7.xml.rels><?xml version="1.0" encoding="UTF-8" standalone="yes"?>
<Relationships xmlns="http://schemas.openxmlformats.org/package/2006/relationships"><Relationship Id="rId4" Type="http://schemas.openxmlformats.org/officeDocument/2006/relationships/image" Target="../media/image70.svg"/><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6.jpeg"/></Relationships>
</file>

<file path=ppt/diagrams/_rels/drawing7.xml.rels><?xml version="1.0" encoding="UTF-8" standalone="yes"?>
<Relationships xmlns="http://schemas.openxmlformats.org/package/2006/relationships"><Relationship Id="rId4" Type="http://schemas.openxmlformats.org/officeDocument/2006/relationships/image" Target="../media/image70.svg"/><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0EA9DD3-8799-4502-B290-C2643EEE0DC6}" type="doc">
      <dgm:prSet loTypeId="urn:microsoft.com/office/officeart/2005/8/layout/radial2" loCatId="relationship" qsTypeId="urn:microsoft.com/office/officeart/2005/8/quickstyle/simple3" qsCatId="simple" csTypeId="urn:microsoft.com/office/officeart/2005/8/colors/accent2_2" csCatId="accent2" phldr="1"/>
      <dgm:spPr/>
      <dgm:t>
        <a:bodyPr/>
        <a:lstStyle/>
        <a:p>
          <a:endParaRPr lang="zh-CN" altLang="en-US"/>
        </a:p>
      </dgm:t>
    </dgm:pt>
    <dgm:pt modelId="{C5C1660E-7C04-4BCF-8052-547A32F46689}">
      <dgm:prSet custT="1"/>
      <dgm:spPr/>
      <dgm:t>
        <a:bodyPr/>
        <a:lstStyle/>
        <a:p>
          <a:r>
            <a:rPr lang="zh-CN" altLang="en-US" sz="2600" dirty="0"/>
            <a:t>营业利润</a:t>
          </a:r>
        </a:p>
      </dgm:t>
    </dgm:pt>
    <dgm:pt modelId="{8FB9ACBF-F5AB-456A-998B-6F6AF8B9E149}" cxnId="{1CD4E3BE-28CA-4ACA-8615-B5F631C39329}" type="parTrans">
      <dgm:prSet/>
      <dgm:spPr/>
      <dgm:t>
        <a:bodyPr/>
        <a:lstStyle/>
        <a:p>
          <a:endParaRPr lang="zh-CN" altLang="en-US" sz="2600"/>
        </a:p>
      </dgm:t>
    </dgm:pt>
    <dgm:pt modelId="{C40FCDB9-DD14-4F3F-B798-9254A5481471}" cxnId="{1CD4E3BE-28CA-4ACA-8615-B5F631C39329}" type="sibTrans">
      <dgm:prSet/>
      <dgm:spPr/>
      <dgm:t>
        <a:bodyPr/>
        <a:lstStyle/>
        <a:p>
          <a:endParaRPr lang="zh-CN" altLang="en-US" sz="2600"/>
        </a:p>
      </dgm:t>
    </dgm:pt>
    <dgm:pt modelId="{5430C261-8B35-4DDB-96BD-4DB5C9BB3D35}">
      <dgm:prSet custT="1"/>
      <dgm:spPr/>
      <dgm:t>
        <a:bodyPr/>
        <a:lstStyle/>
        <a:p>
          <a:r>
            <a:rPr lang="zh-CN" altLang="en-US" sz="2600" dirty="0"/>
            <a:t>利润总额</a:t>
          </a:r>
        </a:p>
      </dgm:t>
    </dgm:pt>
    <dgm:pt modelId="{3FFA26E2-4E0E-4D62-AFDE-47E7C26E793A}" cxnId="{BA1CF56A-240C-4A64-BB15-77005A9339CA}" type="parTrans">
      <dgm:prSet/>
      <dgm:spPr/>
      <dgm:t>
        <a:bodyPr/>
        <a:lstStyle/>
        <a:p>
          <a:endParaRPr lang="zh-CN" altLang="en-US" sz="2600"/>
        </a:p>
      </dgm:t>
    </dgm:pt>
    <dgm:pt modelId="{747110D3-51BE-49F6-8B2A-88DC43B25BF9}" cxnId="{BA1CF56A-240C-4A64-BB15-77005A9339CA}" type="sibTrans">
      <dgm:prSet/>
      <dgm:spPr/>
      <dgm:t>
        <a:bodyPr/>
        <a:lstStyle/>
        <a:p>
          <a:endParaRPr lang="zh-CN" altLang="en-US" sz="2600"/>
        </a:p>
      </dgm:t>
    </dgm:pt>
    <dgm:pt modelId="{45112512-4657-4C59-8F89-3E184F9FF959}">
      <dgm:prSet custT="1"/>
      <dgm:spPr/>
      <dgm:t>
        <a:bodyPr/>
        <a:lstStyle/>
        <a:p>
          <a:r>
            <a:rPr lang="zh-CN" altLang="en-US" sz="2600" dirty="0"/>
            <a:t>净利润</a:t>
          </a:r>
        </a:p>
      </dgm:t>
    </dgm:pt>
    <dgm:pt modelId="{BB9F5963-CF70-4880-9FC2-915C06CC05EB}" cxnId="{B5B38560-9763-4733-8ABD-495F43F7A278}" type="parTrans">
      <dgm:prSet/>
      <dgm:spPr/>
      <dgm:t>
        <a:bodyPr/>
        <a:lstStyle/>
        <a:p>
          <a:endParaRPr lang="zh-CN" altLang="en-US" sz="2600"/>
        </a:p>
      </dgm:t>
    </dgm:pt>
    <dgm:pt modelId="{338DA967-5B68-41E2-85CC-D89FB510C321}" cxnId="{B5B38560-9763-4733-8ABD-495F43F7A278}" type="sibTrans">
      <dgm:prSet/>
      <dgm:spPr/>
      <dgm:t>
        <a:bodyPr/>
        <a:lstStyle/>
        <a:p>
          <a:endParaRPr lang="zh-CN" altLang="en-US" sz="2600"/>
        </a:p>
      </dgm:t>
    </dgm:pt>
    <dgm:pt modelId="{140CE571-BCA8-4F88-973D-77C3AF995EBB}" type="pres">
      <dgm:prSet presAssocID="{30EA9DD3-8799-4502-B290-C2643EEE0DC6}" presName="composite" presStyleCnt="0">
        <dgm:presLayoutVars>
          <dgm:chMax val="5"/>
          <dgm:dir/>
          <dgm:animLvl val="ctr"/>
          <dgm:resizeHandles val="exact"/>
        </dgm:presLayoutVars>
      </dgm:prSet>
      <dgm:spPr/>
      <dgm:t>
        <a:bodyPr/>
        <a:lstStyle/>
        <a:p>
          <a:endParaRPr lang="zh-CN" altLang="en-US"/>
        </a:p>
      </dgm:t>
    </dgm:pt>
    <dgm:pt modelId="{B91A2246-AD71-4C3F-B732-E8CDE362084F}" type="pres">
      <dgm:prSet presAssocID="{30EA9DD3-8799-4502-B290-C2643EEE0DC6}" presName="cycle" presStyleCnt="0"/>
      <dgm:spPr/>
    </dgm:pt>
    <dgm:pt modelId="{03F153EA-327C-4B07-9F65-282ED29277F5}" type="pres">
      <dgm:prSet presAssocID="{30EA9DD3-8799-4502-B290-C2643EEE0DC6}" presName="centerShape" presStyleCnt="0"/>
      <dgm:spPr/>
    </dgm:pt>
    <dgm:pt modelId="{4425913C-41EB-413C-B5C6-52B141F45FA2}" type="pres">
      <dgm:prSet presAssocID="{30EA9DD3-8799-4502-B290-C2643EEE0DC6}" presName="connSite" presStyleLbl="node1" presStyleIdx="0" presStyleCnt="4"/>
      <dgm:spPr/>
    </dgm:pt>
    <dgm:pt modelId="{280BE8A9-3DD7-46A1-86A8-C98961AF5BE9}" type="pres">
      <dgm:prSet presAssocID="{30EA9DD3-8799-4502-B290-C2643EEE0DC6}" presName="visible" presStyleLbl="node1" presStyleIdx="0" presStyleCnt="4" custLinFactNeighborX="16538" custLinFactNeighborY="377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05E1647-E7DC-451C-9FA8-0F5B2550A276}" type="pres">
      <dgm:prSet presAssocID="{8FB9ACBF-F5AB-456A-998B-6F6AF8B9E149}" presName="Name25" presStyleLbl="parChTrans1D1" presStyleIdx="0" presStyleCnt="3"/>
      <dgm:spPr/>
      <dgm:t>
        <a:bodyPr/>
        <a:lstStyle/>
        <a:p>
          <a:endParaRPr lang="zh-CN" altLang="en-US"/>
        </a:p>
      </dgm:t>
    </dgm:pt>
    <dgm:pt modelId="{BD999DC5-9AA1-41F6-A677-23CD64205B47}" type="pres">
      <dgm:prSet presAssocID="{C5C1660E-7C04-4BCF-8052-547A32F46689}" presName="node" presStyleCnt="0"/>
      <dgm:spPr/>
    </dgm:pt>
    <dgm:pt modelId="{30F1B350-FEEC-4B75-8214-5BE5C450EC6C}" type="pres">
      <dgm:prSet presAssocID="{C5C1660E-7C04-4BCF-8052-547A32F46689}" presName="parentNode" presStyleLbl="node1" presStyleIdx="1" presStyleCnt="4" custScaleX="237453" custLinFactX="100000" custLinFactNeighborX="121760" custLinFactNeighborY="9335">
        <dgm:presLayoutVars>
          <dgm:chMax val="1"/>
          <dgm:bulletEnabled val="1"/>
        </dgm:presLayoutVars>
      </dgm:prSet>
      <dgm:spPr/>
      <dgm:t>
        <a:bodyPr/>
        <a:lstStyle/>
        <a:p>
          <a:endParaRPr lang="zh-CN" altLang="en-US"/>
        </a:p>
      </dgm:t>
    </dgm:pt>
    <dgm:pt modelId="{F57F442A-B3F7-4F64-91CC-F20D55032FCF}" type="pres">
      <dgm:prSet presAssocID="{C5C1660E-7C04-4BCF-8052-547A32F46689}" presName="childNode" presStyleLbl="revTx" presStyleIdx="0" presStyleCnt="0">
        <dgm:presLayoutVars>
          <dgm:bulletEnabled val="1"/>
        </dgm:presLayoutVars>
      </dgm:prSet>
      <dgm:spPr/>
    </dgm:pt>
    <dgm:pt modelId="{A4F69F87-A450-45B5-A4E4-8EC22913D781}" type="pres">
      <dgm:prSet presAssocID="{3FFA26E2-4E0E-4D62-AFDE-47E7C26E793A}" presName="Name25" presStyleLbl="parChTrans1D1" presStyleIdx="1" presStyleCnt="3"/>
      <dgm:spPr/>
      <dgm:t>
        <a:bodyPr/>
        <a:lstStyle/>
        <a:p>
          <a:endParaRPr lang="zh-CN" altLang="en-US"/>
        </a:p>
      </dgm:t>
    </dgm:pt>
    <dgm:pt modelId="{51FE5A73-3F81-43FA-A71A-3345B2732ACF}" type="pres">
      <dgm:prSet presAssocID="{5430C261-8B35-4DDB-96BD-4DB5C9BB3D35}" presName="node" presStyleCnt="0"/>
      <dgm:spPr/>
    </dgm:pt>
    <dgm:pt modelId="{4CA6FA0E-CAB6-4B46-B89E-8046CFD6E1F3}" type="pres">
      <dgm:prSet presAssocID="{5430C261-8B35-4DDB-96BD-4DB5C9BB3D35}" presName="parentNode" presStyleLbl="node1" presStyleIdx="2" presStyleCnt="4" custScaleX="230242" custLinFactX="87505" custLinFactNeighborX="100000" custLinFactNeighborY="2094">
        <dgm:presLayoutVars>
          <dgm:chMax val="1"/>
          <dgm:bulletEnabled val="1"/>
        </dgm:presLayoutVars>
      </dgm:prSet>
      <dgm:spPr/>
      <dgm:t>
        <a:bodyPr/>
        <a:lstStyle/>
        <a:p>
          <a:endParaRPr lang="zh-CN" altLang="en-US"/>
        </a:p>
      </dgm:t>
    </dgm:pt>
    <dgm:pt modelId="{A463D47D-BCCE-4A34-9089-B157B9489202}" type="pres">
      <dgm:prSet presAssocID="{5430C261-8B35-4DDB-96BD-4DB5C9BB3D35}" presName="childNode" presStyleLbl="revTx" presStyleIdx="0" presStyleCnt="0">
        <dgm:presLayoutVars>
          <dgm:bulletEnabled val="1"/>
        </dgm:presLayoutVars>
      </dgm:prSet>
      <dgm:spPr/>
    </dgm:pt>
    <dgm:pt modelId="{FE201BE2-E42F-4ACF-91E4-C70166D25D6F}" type="pres">
      <dgm:prSet presAssocID="{BB9F5963-CF70-4880-9FC2-915C06CC05EB}" presName="Name25" presStyleLbl="parChTrans1D1" presStyleIdx="2" presStyleCnt="3"/>
      <dgm:spPr/>
      <dgm:t>
        <a:bodyPr/>
        <a:lstStyle/>
        <a:p>
          <a:endParaRPr lang="zh-CN" altLang="en-US"/>
        </a:p>
      </dgm:t>
    </dgm:pt>
    <dgm:pt modelId="{B90CB3DC-EC6E-483C-83AF-AA0D34D5B48B}" type="pres">
      <dgm:prSet presAssocID="{45112512-4657-4C59-8F89-3E184F9FF959}" presName="node" presStyleCnt="0"/>
      <dgm:spPr/>
    </dgm:pt>
    <dgm:pt modelId="{6DC5196E-C349-408E-B84F-15C80A8FB8A4}" type="pres">
      <dgm:prSet presAssocID="{45112512-4657-4C59-8F89-3E184F9FF959}" presName="parentNode" presStyleLbl="node1" presStyleIdx="3" presStyleCnt="4" custScaleX="232195" custLinFactX="100000" custLinFactNeighborX="124384" custLinFactNeighborY="-6346">
        <dgm:presLayoutVars>
          <dgm:chMax val="1"/>
          <dgm:bulletEnabled val="1"/>
        </dgm:presLayoutVars>
      </dgm:prSet>
      <dgm:spPr/>
      <dgm:t>
        <a:bodyPr/>
        <a:lstStyle/>
        <a:p>
          <a:endParaRPr lang="zh-CN" altLang="en-US"/>
        </a:p>
      </dgm:t>
    </dgm:pt>
    <dgm:pt modelId="{DDFF4423-8FB7-4C83-8BEC-26582E006C55}" type="pres">
      <dgm:prSet presAssocID="{45112512-4657-4C59-8F89-3E184F9FF959}" presName="childNode" presStyleLbl="revTx" presStyleIdx="0" presStyleCnt="0">
        <dgm:presLayoutVars>
          <dgm:bulletEnabled val="1"/>
        </dgm:presLayoutVars>
      </dgm:prSet>
      <dgm:spPr/>
    </dgm:pt>
  </dgm:ptLst>
  <dgm:cxnLst>
    <dgm:cxn modelId="{B5B38560-9763-4733-8ABD-495F43F7A278}" srcId="{30EA9DD3-8799-4502-B290-C2643EEE0DC6}" destId="{45112512-4657-4C59-8F89-3E184F9FF959}" srcOrd="2" destOrd="0" parTransId="{BB9F5963-CF70-4880-9FC2-915C06CC05EB}" sibTransId="{338DA967-5B68-41E2-85CC-D89FB510C321}"/>
    <dgm:cxn modelId="{BA1CF56A-240C-4A64-BB15-77005A9339CA}" srcId="{30EA9DD3-8799-4502-B290-C2643EEE0DC6}" destId="{5430C261-8B35-4DDB-96BD-4DB5C9BB3D35}" srcOrd="1" destOrd="0" parTransId="{3FFA26E2-4E0E-4D62-AFDE-47E7C26E793A}" sibTransId="{747110D3-51BE-49F6-8B2A-88DC43B25BF9}"/>
    <dgm:cxn modelId="{FE60E253-7DD4-4A81-B8B3-AFC26BF64C9D}" type="presOf" srcId="{BB9F5963-CF70-4880-9FC2-915C06CC05EB}" destId="{FE201BE2-E42F-4ACF-91E4-C70166D25D6F}" srcOrd="0" destOrd="0" presId="urn:microsoft.com/office/officeart/2005/8/layout/radial2"/>
    <dgm:cxn modelId="{37659657-505B-4C61-A3A3-5FB5DF31DBFB}" type="presOf" srcId="{45112512-4657-4C59-8F89-3E184F9FF959}" destId="{6DC5196E-C349-408E-B84F-15C80A8FB8A4}" srcOrd="0" destOrd="0" presId="urn:microsoft.com/office/officeart/2005/8/layout/radial2"/>
    <dgm:cxn modelId="{497511A1-9F69-4014-8367-FFAC93ED5B3A}" type="presOf" srcId="{C5C1660E-7C04-4BCF-8052-547A32F46689}" destId="{30F1B350-FEEC-4B75-8214-5BE5C450EC6C}" srcOrd="0" destOrd="0" presId="urn:microsoft.com/office/officeart/2005/8/layout/radial2"/>
    <dgm:cxn modelId="{1CD4E3BE-28CA-4ACA-8615-B5F631C39329}" srcId="{30EA9DD3-8799-4502-B290-C2643EEE0DC6}" destId="{C5C1660E-7C04-4BCF-8052-547A32F46689}" srcOrd="0" destOrd="0" parTransId="{8FB9ACBF-F5AB-456A-998B-6F6AF8B9E149}" sibTransId="{C40FCDB9-DD14-4F3F-B798-9254A5481471}"/>
    <dgm:cxn modelId="{CFAC1C66-6956-45A9-ACB6-5E8DA93ABACB}" type="presOf" srcId="{30EA9DD3-8799-4502-B290-C2643EEE0DC6}" destId="{140CE571-BCA8-4F88-973D-77C3AF995EBB}" srcOrd="0" destOrd="0" presId="urn:microsoft.com/office/officeart/2005/8/layout/radial2"/>
    <dgm:cxn modelId="{80A95AFE-495C-4AD3-85FE-56593EC834A0}" type="presOf" srcId="{3FFA26E2-4E0E-4D62-AFDE-47E7C26E793A}" destId="{A4F69F87-A450-45B5-A4E4-8EC22913D781}" srcOrd="0" destOrd="0" presId="urn:microsoft.com/office/officeart/2005/8/layout/radial2"/>
    <dgm:cxn modelId="{D63F0D33-2CC2-4F1C-8D65-DF3F27FCC33A}" type="presOf" srcId="{5430C261-8B35-4DDB-96BD-4DB5C9BB3D35}" destId="{4CA6FA0E-CAB6-4B46-B89E-8046CFD6E1F3}" srcOrd="0" destOrd="0" presId="urn:microsoft.com/office/officeart/2005/8/layout/radial2"/>
    <dgm:cxn modelId="{FC93E61F-351E-45A8-A940-AD2CB9B4DE7C}" type="presOf" srcId="{8FB9ACBF-F5AB-456A-998B-6F6AF8B9E149}" destId="{D05E1647-E7DC-451C-9FA8-0F5B2550A276}" srcOrd="0" destOrd="0" presId="urn:microsoft.com/office/officeart/2005/8/layout/radial2"/>
    <dgm:cxn modelId="{7C0115BF-0F84-4C87-B9E4-52B6FC73656A}" type="presParOf" srcId="{140CE571-BCA8-4F88-973D-77C3AF995EBB}" destId="{B91A2246-AD71-4C3F-B732-E8CDE362084F}" srcOrd="0" destOrd="0" presId="urn:microsoft.com/office/officeart/2005/8/layout/radial2"/>
    <dgm:cxn modelId="{9C9E2C3C-F525-4F7B-A744-00504516C4B8}" type="presParOf" srcId="{B91A2246-AD71-4C3F-B732-E8CDE362084F}" destId="{03F153EA-327C-4B07-9F65-282ED29277F5}" srcOrd="0" destOrd="0" presId="urn:microsoft.com/office/officeart/2005/8/layout/radial2"/>
    <dgm:cxn modelId="{B7AC54EB-BD18-4585-9299-6A8F2BD3A052}" type="presParOf" srcId="{03F153EA-327C-4B07-9F65-282ED29277F5}" destId="{4425913C-41EB-413C-B5C6-52B141F45FA2}" srcOrd="0" destOrd="0" presId="urn:microsoft.com/office/officeart/2005/8/layout/radial2"/>
    <dgm:cxn modelId="{ED14E803-B043-4E19-BDC4-045CA080E2BA}" type="presParOf" srcId="{03F153EA-327C-4B07-9F65-282ED29277F5}" destId="{280BE8A9-3DD7-46A1-86A8-C98961AF5BE9}" srcOrd="1" destOrd="0" presId="urn:microsoft.com/office/officeart/2005/8/layout/radial2"/>
    <dgm:cxn modelId="{4D52C04B-9B8A-43D6-A3B8-A83818A59BEF}" type="presParOf" srcId="{B91A2246-AD71-4C3F-B732-E8CDE362084F}" destId="{D05E1647-E7DC-451C-9FA8-0F5B2550A276}" srcOrd="1" destOrd="0" presId="urn:microsoft.com/office/officeart/2005/8/layout/radial2"/>
    <dgm:cxn modelId="{60F36D56-68C7-4E26-B9E1-5FABD2715247}" type="presParOf" srcId="{B91A2246-AD71-4C3F-B732-E8CDE362084F}" destId="{BD999DC5-9AA1-41F6-A677-23CD64205B47}" srcOrd="2" destOrd="0" presId="urn:microsoft.com/office/officeart/2005/8/layout/radial2"/>
    <dgm:cxn modelId="{2EA8C977-0F59-4842-A742-DD0ECF842731}" type="presParOf" srcId="{BD999DC5-9AA1-41F6-A677-23CD64205B47}" destId="{30F1B350-FEEC-4B75-8214-5BE5C450EC6C}" srcOrd="0" destOrd="0" presId="urn:microsoft.com/office/officeart/2005/8/layout/radial2"/>
    <dgm:cxn modelId="{DFDA57C8-D02A-4E37-859A-37A433E81D04}" type="presParOf" srcId="{BD999DC5-9AA1-41F6-A677-23CD64205B47}" destId="{F57F442A-B3F7-4F64-91CC-F20D55032FCF}" srcOrd="1" destOrd="0" presId="urn:microsoft.com/office/officeart/2005/8/layout/radial2"/>
    <dgm:cxn modelId="{C1DF5B22-2DCF-49B0-B6DD-28C8BDF41437}" type="presParOf" srcId="{B91A2246-AD71-4C3F-B732-E8CDE362084F}" destId="{A4F69F87-A450-45B5-A4E4-8EC22913D781}" srcOrd="3" destOrd="0" presId="urn:microsoft.com/office/officeart/2005/8/layout/radial2"/>
    <dgm:cxn modelId="{DE0A0F27-F38F-4FAE-92BD-502AFB66C2E0}" type="presParOf" srcId="{B91A2246-AD71-4C3F-B732-E8CDE362084F}" destId="{51FE5A73-3F81-43FA-A71A-3345B2732ACF}" srcOrd="4" destOrd="0" presId="urn:microsoft.com/office/officeart/2005/8/layout/radial2"/>
    <dgm:cxn modelId="{5B306572-E1E9-4E9D-9BE2-CC70B635492B}" type="presParOf" srcId="{51FE5A73-3F81-43FA-A71A-3345B2732ACF}" destId="{4CA6FA0E-CAB6-4B46-B89E-8046CFD6E1F3}" srcOrd="0" destOrd="0" presId="urn:microsoft.com/office/officeart/2005/8/layout/radial2"/>
    <dgm:cxn modelId="{89289E3E-AB7E-425D-A380-3FB263B8D90A}" type="presParOf" srcId="{51FE5A73-3F81-43FA-A71A-3345B2732ACF}" destId="{A463D47D-BCCE-4A34-9089-B157B9489202}" srcOrd="1" destOrd="0" presId="urn:microsoft.com/office/officeart/2005/8/layout/radial2"/>
    <dgm:cxn modelId="{E5E273B7-C1D8-4EC4-B46E-EC451F0C8C05}" type="presParOf" srcId="{B91A2246-AD71-4C3F-B732-E8CDE362084F}" destId="{FE201BE2-E42F-4ACF-91E4-C70166D25D6F}" srcOrd="5" destOrd="0" presId="urn:microsoft.com/office/officeart/2005/8/layout/radial2"/>
    <dgm:cxn modelId="{A560E85A-754D-464D-87A4-F82415E7FB13}" type="presParOf" srcId="{B91A2246-AD71-4C3F-B732-E8CDE362084F}" destId="{B90CB3DC-EC6E-483C-83AF-AA0D34D5B48B}" srcOrd="6" destOrd="0" presId="urn:microsoft.com/office/officeart/2005/8/layout/radial2"/>
    <dgm:cxn modelId="{BE97FBA2-651D-4976-ACEA-5E8B3E272E93}" type="presParOf" srcId="{B90CB3DC-EC6E-483C-83AF-AA0D34D5B48B}" destId="{6DC5196E-C349-408E-B84F-15C80A8FB8A4}" srcOrd="0" destOrd="0" presId="urn:microsoft.com/office/officeart/2005/8/layout/radial2"/>
    <dgm:cxn modelId="{5809D857-5460-4E2B-8BA1-C4D9468610CD}" type="presParOf" srcId="{B90CB3DC-EC6E-483C-83AF-AA0D34D5B48B}" destId="{DDFF4423-8FB7-4C83-8BEC-26582E006C55}"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DD932-941A-4141-92D0-A75535104CE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zh-CN" altLang="en-US"/>
        </a:p>
      </dgm:t>
    </dgm:pt>
    <dgm:pt modelId="{FA066FE5-299E-439E-9995-71281EF0A703}">
      <dgm:prSet custT="1"/>
      <dgm:spPr/>
      <dgm:t>
        <a:bodyPr/>
        <a:lstStyle/>
        <a:p>
          <a:r>
            <a:rPr lang="zh-CN" sz="2600" b="0" dirty="0"/>
            <a:t>（</a:t>
          </a:r>
          <a:r>
            <a:rPr lang="en-US" sz="2600" b="0" dirty="0"/>
            <a:t>1</a:t>
          </a:r>
          <a:r>
            <a:rPr lang="zh-CN" sz="2600" b="0" dirty="0"/>
            <a:t>）</a:t>
          </a:r>
        </a:p>
      </dgm:t>
    </dgm:pt>
    <dgm:pt modelId="{6DD90AED-FDB8-4C3F-9A82-DDEBC647CA39}" cxnId="{A08DAE35-50CC-4271-BC22-8FC377ED2B1F}" type="parTrans">
      <dgm:prSet/>
      <dgm:spPr/>
      <dgm:t>
        <a:bodyPr/>
        <a:lstStyle/>
        <a:p>
          <a:endParaRPr lang="zh-CN" altLang="en-US" sz="2600" b="0"/>
        </a:p>
      </dgm:t>
    </dgm:pt>
    <dgm:pt modelId="{6DFEA903-195A-4E3C-A63B-7A21C13A9245}" cxnId="{A08DAE35-50CC-4271-BC22-8FC377ED2B1F}" type="sibTrans">
      <dgm:prSet/>
      <dgm:spPr/>
      <dgm:t>
        <a:bodyPr/>
        <a:lstStyle/>
        <a:p>
          <a:endParaRPr lang="zh-CN" altLang="en-US" sz="2600" b="0"/>
        </a:p>
      </dgm:t>
    </dgm:pt>
    <dgm:pt modelId="{B0EDFCB1-54A2-48FF-BBC9-2AB5562AE041}">
      <dgm:prSet custT="1"/>
      <dgm:spPr/>
      <dgm:t>
        <a:bodyPr/>
        <a:lstStyle/>
        <a:p>
          <a:r>
            <a:rPr lang="zh-CN" sz="2600" b="0" dirty="0"/>
            <a:t>（</a:t>
          </a:r>
          <a:r>
            <a:rPr lang="en-US" sz="2600" b="0" dirty="0"/>
            <a:t>2</a:t>
          </a:r>
          <a:r>
            <a:rPr lang="zh-CN" sz="2600" b="0" dirty="0"/>
            <a:t>）</a:t>
          </a:r>
        </a:p>
      </dgm:t>
    </dgm:pt>
    <dgm:pt modelId="{FDFCB2D5-3510-4C52-A8CF-BC3F82E85A6E}" cxnId="{57F4D15E-1507-4156-9766-C8EF48874DDC}" type="parTrans">
      <dgm:prSet/>
      <dgm:spPr/>
      <dgm:t>
        <a:bodyPr/>
        <a:lstStyle/>
        <a:p>
          <a:endParaRPr lang="zh-CN" altLang="en-US" sz="2600" b="0"/>
        </a:p>
      </dgm:t>
    </dgm:pt>
    <dgm:pt modelId="{0D94A7D8-E2A6-4DB9-ABAF-926B190D968C}" cxnId="{57F4D15E-1507-4156-9766-C8EF48874DDC}" type="sibTrans">
      <dgm:prSet/>
      <dgm:spPr/>
      <dgm:t>
        <a:bodyPr/>
        <a:lstStyle/>
        <a:p>
          <a:endParaRPr lang="zh-CN" altLang="en-US" sz="2600" b="0"/>
        </a:p>
      </dgm:t>
    </dgm:pt>
    <dgm:pt modelId="{7915FD3F-6731-4CCC-9725-1EC95E426767}">
      <dgm:prSet custT="1"/>
      <dgm:spPr/>
      <dgm:t>
        <a:bodyPr/>
        <a:lstStyle/>
        <a:p>
          <a:r>
            <a:rPr lang="zh-CN" sz="2600" b="0" dirty="0"/>
            <a:t>（</a:t>
          </a:r>
          <a:r>
            <a:rPr lang="en-US" sz="2600" b="0" dirty="0"/>
            <a:t>3</a:t>
          </a:r>
          <a:r>
            <a:rPr lang="zh-CN" sz="2600" b="0" dirty="0"/>
            <a:t>）</a:t>
          </a:r>
        </a:p>
      </dgm:t>
    </dgm:pt>
    <dgm:pt modelId="{76065146-85ED-4781-83B2-C647539AFAA7}" cxnId="{CDC030C7-0743-4310-AA5C-4B3BCFE17592}" type="parTrans">
      <dgm:prSet/>
      <dgm:spPr/>
      <dgm:t>
        <a:bodyPr/>
        <a:lstStyle/>
        <a:p>
          <a:endParaRPr lang="zh-CN" altLang="en-US" sz="2600" b="0"/>
        </a:p>
      </dgm:t>
    </dgm:pt>
    <dgm:pt modelId="{62E57FB4-25DA-416D-B956-F206CA935DBC}" cxnId="{CDC030C7-0743-4310-AA5C-4B3BCFE17592}" type="sibTrans">
      <dgm:prSet/>
      <dgm:spPr/>
      <dgm:t>
        <a:bodyPr/>
        <a:lstStyle/>
        <a:p>
          <a:endParaRPr lang="zh-CN" altLang="en-US" sz="2600" b="0"/>
        </a:p>
      </dgm:t>
    </dgm:pt>
    <dgm:pt modelId="{28DD24C7-97FB-4553-B978-2019D272E881}">
      <dgm:prSet custT="1"/>
      <dgm:spPr/>
      <dgm:t>
        <a:bodyPr/>
        <a:lstStyle/>
        <a:p>
          <a:r>
            <a:rPr lang="zh-CN" sz="2600" b="0" dirty="0"/>
            <a:t>（</a:t>
          </a:r>
          <a:r>
            <a:rPr lang="en-US" sz="2600" b="0" dirty="0"/>
            <a:t>4</a:t>
          </a:r>
          <a:r>
            <a:rPr lang="zh-CN" sz="2600" b="0" dirty="0"/>
            <a:t>）</a:t>
          </a:r>
        </a:p>
      </dgm:t>
    </dgm:pt>
    <dgm:pt modelId="{BE3DDBC8-E724-4E44-ABE1-9E9F0381260F}" cxnId="{D100B76D-4D2E-4A03-BD4D-0359EFD49484}" type="parTrans">
      <dgm:prSet/>
      <dgm:spPr/>
      <dgm:t>
        <a:bodyPr/>
        <a:lstStyle/>
        <a:p>
          <a:endParaRPr lang="zh-CN" altLang="en-US" sz="2600" b="0"/>
        </a:p>
      </dgm:t>
    </dgm:pt>
    <dgm:pt modelId="{3D033794-2718-44DC-AE72-8A8679C68D84}" cxnId="{D100B76D-4D2E-4A03-BD4D-0359EFD49484}" type="sibTrans">
      <dgm:prSet/>
      <dgm:spPr/>
      <dgm:t>
        <a:bodyPr/>
        <a:lstStyle/>
        <a:p>
          <a:endParaRPr lang="zh-CN" altLang="en-US" sz="2600" b="0"/>
        </a:p>
      </dgm:t>
    </dgm:pt>
    <dgm:pt modelId="{FAB0A95F-1C00-4535-8C59-07FC8AC03678}">
      <dgm:prSet custT="1"/>
      <dgm:spPr/>
      <dgm:t>
        <a:bodyPr/>
        <a:lstStyle/>
        <a:p>
          <a:r>
            <a:rPr lang="zh-CN" altLang="en-US" sz="2800" b="0" dirty="0" smtClean="0">
              <a:latin typeface="微软雅黑" panose="020B0503020204020204" pitchFamily="34" charset="-122"/>
              <a:ea typeface="微软雅黑" panose="020B0503020204020204" pitchFamily="34" charset="-122"/>
            </a:rPr>
            <a:t>弥补以前年度亏损</a:t>
          </a:r>
          <a:r>
            <a:rPr lang="zh-CN" altLang="en-US" sz="2800" b="0" dirty="0">
              <a:latin typeface="微软雅黑" panose="020B0503020204020204" pitchFamily="34" charset="-122"/>
              <a:ea typeface="微软雅黑" panose="020B0503020204020204" pitchFamily="34" charset="-122"/>
            </a:rPr>
            <a:t>。</a:t>
          </a:r>
        </a:p>
      </dgm:t>
    </dgm:pt>
    <dgm:pt modelId="{73026A5C-8C3A-4432-A577-EDA3ABD9226A}" cxnId="{AD7BC40C-BAB3-4D76-A0C6-CE5411D743B9}" type="parTrans">
      <dgm:prSet/>
      <dgm:spPr/>
      <dgm:t>
        <a:bodyPr/>
        <a:lstStyle/>
        <a:p>
          <a:endParaRPr lang="zh-CN" altLang="en-US" sz="2600" b="0"/>
        </a:p>
      </dgm:t>
    </dgm:pt>
    <dgm:pt modelId="{FCC629EF-DB3B-47C3-AD02-B3105058E6C7}" cxnId="{AD7BC40C-BAB3-4D76-A0C6-CE5411D743B9}" type="sibTrans">
      <dgm:prSet/>
      <dgm:spPr/>
      <dgm:t>
        <a:bodyPr/>
        <a:lstStyle/>
        <a:p>
          <a:endParaRPr lang="zh-CN" altLang="en-US" sz="2600" b="0"/>
        </a:p>
      </dgm:t>
    </dgm:pt>
    <dgm:pt modelId="{BFADF9DA-95C0-4DEF-91EC-010AF6A5B973}">
      <dgm:prSet custT="1"/>
      <dgm:spPr/>
      <dgm:t>
        <a:bodyPr/>
        <a:lstStyle/>
        <a:p>
          <a:r>
            <a:rPr lang="zh-CN" altLang="en-US" sz="2800" b="0" dirty="0">
              <a:latin typeface="微软雅黑" panose="020B0503020204020204" pitchFamily="34" charset="-122"/>
              <a:ea typeface="微软雅黑" panose="020B0503020204020204" pitchFamily="34" charset="-122"/>
            </a:rPr>
            <a:t>提取</a:t>
          </a:r>
          <a:r>
            <a:rPr lang="zh-CN" altLang="en-US" sz="2800" b="0" dirty="0" smtClean="0">
              <a:latin typeface="微软雅黑" panose="020B0503020204020204" pitchFamily="34" charset="-122"/>
              <a:ea typeface="微软雅黑" panose="020B0503020204020204" pitchFamily="34" charset="-122"/>
            </a:rPr>
            <a:t>法定公积金</a:t>
          </a:r>
          <a:r>
            <a:rPr lang="zh-CN" altLang="en-US" sz="2800" b="0" dirty="0">
              <a:latin typeface="微软雅黑" panose="020B0503020204020204" pitchFamily="34" charset="-122"/>
              <a:ea typeface="微软雅黑" panose="020B0503020204020204" pitchFamily="34" charset="-122"/>
            </a:rPr>
            <a:t>。</a:t>
          </a:r>
        </a:p>
      </dgm:t>
    </dgm:pt>
    <dgm:pt modelId="{CB3E8C9C-1024-409B-8CB4-F33772FE4085}" cxnId="{089B0881-1E40-48B2-84AF-B69900CFA0C4}" type="parTrans">
      <dgm:prSet/>
      <dgm:spPr/>
      <dgm:t>
        <a:bodyPr/>
        <a:lstStyle/>
        <a:p>
          <a:endParaRPr lang="zh-CN" altLang="en-US" sz="2600" b="0"/>
        </a:p>
      </dgm:t>
    </dgm:pt>
    <dgm:pt modelId="{7470F453-2D0B-4502-8AC9-8BA99749DA3A}" cxnId="{089B0881-1E40-48B2-84AF-B69900CFA0C4}" type="sibTrans">
      <dgm:prSet/>
      <dgm:spPr/>
      <dgm:t>
        <a:bodyPr/>
        <a:lstStyle/>
        <a:p>
          <a:endParaRPr lang="zh-CN" altLang="en-US" sz="2600" b="0"/>
        </a:p>
      </dgm:t>
    </dgm:pt>
    <dgm:pt modelId="{615CB8F0-3FDC-48E4-8A26-ACFCF7608938}">
      <dgm:prSet custT="1"/>
      <dgm:spPr/>
      <dgm:t>
        <a:bodyPr/>
        <a:lstStyle/>
        <a:p>
          <a:r>
            <a:rPr lang="zh-CN" altLang="en-US" sz="2800" b="0" dirty="0">
              <a:latin typeface="微软雅黑" panose="020B0503020204020204" pitchFamily="34" charset="-122"/>
              <a:ea typeface="微软雅黑" panose="020B0503020204020204" pitchFamily="34" charset="-122"/>
            </a:rPr>
            <a:t>提取</a:t>
          </a:r>
          <a:r>
            <a:rPr lang="zh-CN" altLang="en-US" sz="2800" b="0" dirty="0" smtClean="0">
              <a:latin typeface="微软雅黑" panose="020B0503020204020204" pitchFamily="34" charset="-122"/>
              <a:ea typeface="微软雅黑" panose="020B0503020204020204" pitchFamily="34" charset="-122"/>
            </a:rPr>
            <a:t>任意公积金。</a:t>
          </a:r>
          <a:endParaRPr lang="zh-CN" altLang="en-US" sz="2800" b="0" dirty="0">
            <a:latin typeface="微软雅黑" panose="020B0503020204020204" pitchFamily="34" charset="-122"/>
            <a:ea typeface="微软雅黑" panose="020B0503020204020204" pitchFamily="34" charset="-122"/>
          </a:endParaRPr>
        </a:p>
      </dgm:t>
    </dgm:pt>
    <dgm:pt modelId="{020605E9-C71E-4DA0-A0CF-D252A6B67669}" cxnId="{24B70C44-5307-41EE-B442-404FFA392018}" type="parTrans">
      <dgm:prSet/>
      <dgm:spPr/>
      <dgm:t>
        <a:bodyPr/>
        <a:lstStyle/>
        <a:p>
          <a:endParaRPr lang="zh-CN" altLang="en-US" sz="2600" b="0"/>
        </a:p>
      </dgm:t>
    </dgm:pt>
    <dgm:pt modelId="{3A095A51-492B-49F9-9C7F-BCDD5F71450B}" cxnId="{24B70C44-5307-41EE-B442-404FFA392018}" type="sibTrans">
      <dgm:prSet/>
      <dgm:spPr/>
      <dgm:t>
        <a:bodyPr/>
        <a:lstStyle/>
        <a:p>
          <a:endParaRPr lang="zh-CN" altLang="en-US" sz="2600" b="0"/>
        </a:p>
      </dgm:t>
    </dgm:pt>
    <dgm:pt modelId="{F1303827-0C5D-47FA-B1DB-100972A863A2}">
      <dgm:prSet custT="1"/>
      <dgm:spPr/>
      <dgm:t>
        <a:bodyPr/>
        <a:lstStyle/>
        <a:p>
          <a:r>
            <a:rPr lang="zh-CN" altLang="en-US" sz="2800" b="0" dirty="0">
              <a:latin typeface="微软雅黑" panose="020B0503020204020204" pitchFamily="34" charset="-122"/>
              <a:ea typeface="微软雅黑" panose="020B0503020204020204" pitchFamily="34" charset="-122"/>
            </a:rPr>
            <a:t>向投资者分配利润或股利。</a:t>
          </a:r>
        </a:p>
      </dgm:t>
    </dgm:pt>
    <dgm:pt modelId="{7B1F9EFC-31D6-4D94-91B9-727D1242E9CE}" cxnId="{51F2E2DD-3427-4AE4-8783-71295300413D}" type="parTrans">
      <dgm:prSet/>
      <dgm:spPr/>
      <dgm:t>
        <a:bodyPr/>
        <a:lstStyle/>
        <a:p>
          <a:endParaRPr lang="zh-CN" altLang="en-US" sz="2600" b="0"/>
        </a:p>
      </dgm:t>
    </dgm:pt>
    <dgm:pt modelId="{8591DB04-AEB2-4FC1-A363-7B90F34F88A4}" cxnId="{51F2E2DD-3427-4AE4-8783-71295300413D}" type="sibTrans">
      <dgm:prSet/>
      <dgm:spPr/>
      <dgm:t>
        <a:bodyPr/>
        <a:lstStyle/>
        <a:p>
          <a:endParaRPr lang="zh-CN" altLang="en-US" sz="2600" b="0"/>
        </a:p>
      </dgm:t>
    </dgm:pt>
    <dgm:pt modelId="{AF6B1DD7-E551-470F-905D-F9C060AD0A3C}" type="pres">
      <dgm:prSet presAssocID="{CA3DD932-941A-4141-92D0-A75535104CE0}" presName="linearFlow" presStyleCnt="0">
        <dgm:presLayoutVars>
          <dgm:dir/>
          <dgm:animLvl val="lvl"/>
          <dgm:resizeHandles val="exact"/>
        </dgm:presLayoutVars>
      </dgm:prSet>
      <dgm:spPr/>
      <dgm:t>
        <a:bodyPr/>
        <a:lstStyle/>
        <a:p>
          <a:endParaRPr lang="zh-CN" altLang="en-US"/>
        </a:p>
      </dgm:t>
    </dgm:pt>
    <dgm:pt modelId="{A6DA83F5-BE6F-4728-8F8C-EF596B43A6BC}" type="pres">
      <dgm:prSet presAssocID="{FA066FE5-299E-439E-9995-71281EF0A703}" presName="composite" presStyleCnt="0"/>
      <dgm:spPr/>
    </dgm:pt>
    <dgm:pt modelId="{5ACD40DF-BDDD-4160-9AAA-F4EA02DED0DE}" type="pres">
      <dgm:prSet presAssocID="{FA066FE5-299E-439E-9995-71281EF0A703}" presName="parentText" presStyleLbl="alignNode1" presStyleIdx="0" presStyleCnt="4">
        <dgm:presLayoutVars>
          <dgm:chMax val="1"/>
          <dgm:bulletEnabled val="1"/>
        </dgm:presLayoutVars>
      </dgm:prSet>
      <dgm:spPr/>
      <dgm:t>
        <a:bodyPr/>
        <a:lstStyle/>
        <a:p>
          <a:endParaRPr lang="zh-CN" altLang="en-US"/>
        </a:p>
      </dgm:t>
    </dgm:pt>
    <dgm:pt modelId="{53519157-9823-4C74-8EF5-CB5A0BEBAB16}" type="pres">
      <dgm:prSet presAssocID="{FA066FE5-299E-439E-9995-71281EF0A703}" presName="descendantText" presStyleLbl="alignAcc1" presStyleIdx="0" presStyleCnt="4" custLinFactNeighborX="-175" custLinFactNeighborY="-459">
        <dgm:presLayoutVars>
          <dgm:bulletEnabled val="1"/>
        </dgm:presLayoutVars>
      </dgm:prSet>
      <dgm:spPr/>
      <dgm:t>
        <a:bodyPr/>
        <a:lstStyle/>
        <a:p>
          <a:endParaRPr lang="zh-CN" altLang="en-US"/>
        </a:p>
      </dgm:t>
    </dgm:pt>
    <dgm:pt modelId="{E7A3D0DE-C220-4237-841A-09F974D95C8A}" type="pres">
      <dgm:prSet presAssocID="{6DFEA903-195A-4E3C-A63B-7A21C13A9245}" presName="sp" presStyleCnt="0"/>
      <dgm:spPr/>
    </dgm:pt>
    <dgm:pt modelId="{DB05F197-B251-403C-976A-25D7BE21E094}" type="pres">
      <dgm:prSet presAssocID="{B0EDFCB1-54A2-48FF-BBC9-2AB5562AE041}" presName="composite" presStyleCnt="0"/>
      <dgm:spPr/>
    </dgm:pt>
    <dgm:pt modelId="{FD719107-786E-4231-8199-97FA7CED5F4F}" type="pres">
      <dgm:prSet presAssocID="{B0EDFCB1-54A2-48FF-BBC9-2AB5562AE041}" presName="parentText" presStyleLbl="alignNode1" presStyleIdx="1" presStyleCnt="4">
        <dgm:presLayoutVars>
          <dgm:chMax val="1"/>
          <dgm:bulletEnabled val="1"/>
        </dgm:presLayoutVars>
      </dgm:prSet>
      <dgm:spPr/>
      <dgm:t>
        <a:bodyPr/>
        <a:lstStyle/>
        <a:p>
          <a:endParaRPr lang="zh-CN" altLang="en-US"/>
        </a:p>
      </dgm:t>
    </dgm:pt>
    <dgm:pt modelId="{3591788B-0090-46E9-83FC-37072C93F74C}" type="pres">
      <dgm:prSet presAssocID="{B0EDFCB1-54A2-48FF-BBC9-2AB5562AE041}" presName="descendantText" presStyleLbl="alignAcc1" presStyleIdx="1" presStyleCnt="4">
        <dgm:presLayoutVars>
          <dgm:bulletEnabled val="1"/>
        </dgm:presLayoutVars>
      </dgm:prSet>
      <dgm:spPr/>
      <dgm:t>
        <a:bodyPr/>
        <a:lstStyle/>
        <a:p>
          <a:endParaRPr lang="zh-CN" altLang="en-US"/>
        </a:p>
      </dgm:t>
    </dgm:pt>
    <dgm:pt modelId="{9C5372C2-2499-4977-969C-FA37917A4FBE}" type="pres">
      <dgm:prSet presAssocID="{0D94A7D8-E2A6-4DB9-ABAF-926B190D968C}" presName="sp" presStyleCnt="0"/>
      <dgm:spPr/>
    </dgm:pt>
    <dgm:pt modelId="{7714B47C-3D0C-4ED4-806A-C2BD1099BFFD}" type="pres">
      <dgm:prSet presAssocID="{7915FD3F-6731-4CCC-9725-1EC95E426767}" presName="composite" presStyleCnt="0"/>
      <dgm:spPr/>
    </dgm:pt>
    <dgm:pt modelId="{1ADD3825-CC21-4F35-9A9B-68B8DC34935E}" type="pres">
      <dgm:prSet presAssocID="{7915FD3F-6731-4CCC-9725-1EC95E426767}" presName="parentText" presStyleLbl="alignNode1" presStyleIdx="2" presStyleCnt="4">
        <dgm:presLayoutVars>
          <dgm:chMax val="1"/>
          <dgm:bulletEnabled val="1"/>
        </dgm:presLayoutVars>
      </dgm:prSet>
      <dgm:spPr/>
      <dgm:t>
        <a:bodyPr/>
        <a:lstStyle/>
        <a:p>
          <a:endParaRPr lang="zh-CN" altLang="en-US"/>
        </a:p>
      </dgm:t>
    </dgm:pt>
    <dgm:pt modelId="{6A3F3BFF-A649-4EB3-BCC5-CE2A51748618}" type="pres">
      <dgm:prSet presAssocID="{7915FD3F-6731-4CCC-9725-1EC95E426767}" presName="descendantText" presStyleLbl="alignAcc1" presStyleIdx="2" presStyleCnt="4">
        <dgm:presLayoutVars>
          <dgm:bulletEnabled val="1"/>
        </dgm:presLayoutVars>
      </dgm:prSet>
      <dgm:spPr/>
      <dgm:t>
        <a:bodyPr/>
        <a:lstStyle/>
        <a:p>
          <a:endParaRPr lang="zh-CN" altLang="en-US"/>
        </a:p>
      </dgm:t>
    </dgm:pt>
    <dgm:pt modelId="{7E6D9199-E9CB-4080-9F7B-61AF83764E90}" type="pres">
      <dgm:prSet presAssocID="{62E57FB4-25DA-416D-B956-F206CA935DBC}" presName="sp" presStyleCnt="0"/>
      <dgm:spPr/>
    </dgm:pt>
    <dgm:pt modelId="{02E1EE9A-2332-461D-8B31-2AC8DD1691B4}" type="pres">
      <dgm:prSet presAssocID="{28DD24C7-97FB-4553-B978-2019D272E881}" presName="composite" presStyleCnt="0"/>
      <dgm:spPr/>
    </dgm:pt>
    <dgm:pt modelId="{E4AC8B98-82F7-4A9F-A1E2-2805FA2E18B2}" type="pres">
      <dgm:prSet presAssocID="{28DD24C7-97FB-4553-B978-2019D272E881}" presName="parentText" presStyleLbl="alignNode1" presStyleIdx="3" presStyleCnt="4">
        <dgm:presLayoutVars>
          <dgm:chMax val="1"/>
          <dgm:bulletEnabled val="1"/>
        </dgm:presLayoutVars>
      </dgm:prSet>
      <dgm:spPr/>
      <dgm:t>
        <a:bodyPr/>
        <a:lstStyle/>
        <a:p>
          <a:endParaRPr lang="zh-CN" altLang="en-US"/>
        </a:p>
      </dgm:t>
    </dgm:pt>
    <dgm:pt modelId="{677B8DBC-C9F2-4B5B-97CC-4D1ADE150F47}" type="pres">
      <dgm:prSet presAssocID="{28DD24C7-97FB-4553-B978-2019D272E881}" presName="descendantText" presStyleLbl="alignAcc1" presStyleIdx="3" presStyleCnt="4">
        <dgm:presLayoutVars>
          <dgm:bulletEnabled val="1"/>
        </dgm:presLayoutVars>
      </dgm:prSet>
      <dgm:spPr/>
      <dgm:t>
        <a:bodyPr/>
        <a:lstStyle/>
        <a:p>
          <a:endParaRPr lang="zh-CN" altLang="en-US"/>
        </a:p>
      </dgm:t>
    </dgm:pt>
  </dgm:ptLst>
  <dgm:cxnLst>
    <dgm:cxn modelId="{56B6F9C9-C6B7-452F-A3C1-E3A94E2F9D86}" type="presOf" srcId="{CA3DD932-941A-4141-92D0-A75535104CE0}" destId="{AF6B1DD7-E551-470F-905D-F9C060AD0A3C}" srcOrd="0" destOrd="0" presId="urn:microsoft.com/office/officeart/2005/8/layout/chevron2"/>
    <dgm:cxn modelId="{51F2E2DD-3427-4AE4-8783-71295300413D}" srcId="{28DD24C7-97FB-4553-B978-2019D272E881}" destId="{F1303827-0C5D-47FA-B1DB-100972A863A2}" srcOrd="0" destOrd="0" parTransId="{7B1F9EFC-31D6-4D94-91B9-727D1242E9CE}" sibTransId="{8591DB04-AEB2-4FC1-A363-7B90F34F88A4}"/>
    <dgm:cxn modelId="{CDC030C7-0743-4310-AA5C-4B3BCFE17592}" srcId="{CA3DD932-941A-4141-92D0-A75535104CE0}" destId="{7915FD3F-6731-4CCC-9725-1EC95E426767}" srcOrd="2" destOrd="0" parTransId="{76065146-85ED-4781-83B2-C647539AFAA7}" sibTransId="{62E57FB4-25DA-416D-B956-F206CA935DBC}"/>
    <dgm:cxn modelId="{D100B76D-4D2E-4A03-BD4D-0359EFD49484}" srcId="{CA3DD932-941A-4141-92D0-A75535104CE0}" destId="{28DD24C7-97FB-4553-B978-2019D272E881}" srcOrd="3" destOrd="0" parTransId="{BE3DDBC8-E724-4E44-ABE1-9E9F0381260F}" sibTransId="{3D033794-2718-44DC-AE72-8A8679C68D84}"/>
    <dgm:cxn modelId="{41BE3F6B-355B-455E-BE6D-8957FA3586DB}" type="presOf" srcId="{BFADF9DA-95C0-4DEF-91EC-010AF6A5B973}" destId="{3591788B-0090-46E9-83FC-37072C93F74C}" srcOrd="0" destOrd="0" presId="urn:microsoft.com/office/officeart/2005/8/layout/chevron2"/>
    <dgm:cxn modelId="{933C87B9-99A9-4ACB-B2BC-C347221AB79C}" type="presOf" srcId="{615CB8F0-3FDC-48E4-8A26-ACFCF7608938}" destId="{6A3F3BFF-A649-4EB3-BCC5-CE2A51748618}" srcOrd="0" destOrd="0" presId="urn:microsoft.com/office/officeart/2005/8/layout/chevron2"/>
    <dgm:cxn modelId="{823C8689-7963-4E9E-B8E5-6A7E9CE33D7D}" type="presOf" srcId="{B0EDFCB1-54A2-48FF-BBC9-2AB5562AE041}" destId="{FD719107-786E-4231-8199-97FA7CED5F4F}" srcOrd="0" destOrd="0" presId="urn:microsoft.com/office/officeart/2005/8/layout/chevron2"/>
    <dgm:cxn modelId="{24B70C44-5307-41EE-B442-404FFA392018}" srcId="{7915FD3F-6731-4CCC-9725-1EC95E426767}" destId="{615CB8F0-3FDC-48E4-8A26-ACFCF7608938}" srcOrd="0" destOrd="0" parTransId="{020605E9-C71E-4DA0-A0CF-D252A6B67669}" sibTransId="{3A095A51-492B-49F9-9C7F-BCDD5F71450B}"/>
    <dgm:cxn modelId="{AD7BC40C-BAB3-4D76-A0C6-CE5411D743B9}" srcId="{FA066FE5-299E-439E-9995-71281EF0A703}" destId="{FAB0A95F-1C00-4535-8C59-07FC8AC03678}" srcOrd="0" destOrd="0" parTransId="{73026A5C-8C3A-4432-A577-EDA3ABD9226A}" sibTransId="{FCC629EF-DB3B-47C3-AD02-B3105058E6C7}"/>
    <dgm:cxn modelId="{167CDB5F-1104-4A7A-8878-F4FB8DD3B8BB}" type="presOf" srcId="{F1303827-0C5D-47FA-B1DB-100972A863A2}" destId="{677B8DBC-C9F2-4B5B-97CC-4D1ADE150F47}" srcOrd="0" destOrd="0" presId="urn:microsoft.com/office/officeart/2005/8/layout/chevron2"/>
    <dgm:cxn modelId="{A08DAE35-50CC-4271-BC22-8FC377ED2B1F}" srcId="{CA3DD932-941A-4141-92D0-A75535104CE0}" destId="{FA066FE5-299E-439E-9995-71281EF0A703}" srcOrd="0" destOrd="0" parTransId="{6DD90AED-FDB8-4C3F-9A82-DDEBC647CA39}" sibTransId="{6DFEA903-195A-4E3C-A63B-7A21C13A9245}"/>
    <dgm:cxn modelId="{5ABD66E9-D51B-4241-89D1-06BCD96EC3B5}" type="presOf" srcId="{28DD24C7-97FB-4553-B978-2019D272E881}" destId="{E4AC8B98-82F7-4A9F-A1E2-2805FA2E18B2}" srcOrd="0" destOrd="0" presId="urn:microsoft.com/office/officeart/2005/8/layout/chevron2"/>
    <dgm:cxn modelId="{1B8B0B5C-C367-45B4-8D38-871ABECC3CE0}" type="presOf" srcId="{FAB0A95F-1C00-4535-8C59-07FC8AC03678}" destId="{53519157-9823-4C74-8EF5-CB5A0BEBAB16}" srcOrd="0" destOrd="0" presId="urn:microsoft.com/office/officeart/2005/8/layout/chevron2"/>
    <dgm:cxn modelId="{089B0881-1E40-48B2-84AF-B69900CFA0C4}" srcId="{B0EDFCB1-54A2-48FF-BBC9-2AB5562AE041}" destId="{BFADF9DA-95C0-4DEF-91EC-010AF6A5B973}" srcOrd="0" destOrd="0" parTransId="{CB3E8C9C-1024-409B-8CB4-F33772FE4085}" sibTransId="{7470F453-2D0B-4502-8AC9-8BA99749DA3A}"/>
    <dgm:cxn modelId="{6AA61D09-2B3B-4830-9795-5CD49673C286}" type="presOf" srcId="{7915FD3F-6731-4CCC-9725-1EC95E426767}" destId="{1ADD3825-CC21-4F35-9A9B-68B8DC34935E}" srcOrd="0" destOrd="0" presId="urn:microsoft.com/office/officeart/2005/8/layout/chevron2"/>
    <dgm:cxn modelId="{75C5D3AE-7DFD-42BF-B4D9-ABC6CB78612A}" type="presOf" srcId="{FA066FE5-299E-439E-9995-71281EF0A703}" destId="{5ACD40DF-BDDD-4160-9AAA-F4EA02DED0DE}" srcOrd="0" destOrd="0" presId="urn:microsoft.com/office/officeart/2005/8/layout/chevron2"/>
    <dgm:cxn modelId="{57F4D15E-1507-4156-9766-C8EF48874DDC}" srcId="{CA3DD932-941A-4141-92D0-A75535104CE0}" destId="{B0EDFCB1-54A2-48FF-BBC9-2AB5562AE041}" srcOrd="1" destOrd="0" parTransId="{FDFCB2D5-3510-4C52-A8CF-BC3F82E85A6E}" sibTransId="{0D94A7D8-E2A6-4DB9-ABAF-926B190D968C}"/>
    <dgm:cxn modelId="{FFE84AA9-F136-488A-95F5-E7778469A09C}" type="presParOf" srcId="{AF6B1DD7-E551-470F-905D-F9C060AD0A3C}" destId="{A6DA83F5-BE6F-4728-8F8C-EF596B43A6BC}" srcOrd="0" destOrd="0" presId="urn:microsoft.com/office/officeart/2005/8/layout/chevron2"/>
    <dgm:cxn modelId="{D079D634-DCF9-40B5-A52E-28E61561E11F}" type="presParOf" srcId="{A6DA83F5-BE6F-4728-8F8C-EF596B43A6BC}" destId="{5ACD40DF-BDDD-4160-9AAA-F4EA02DED0DE}" srcOrd="0" destOrd="0" presId="urn:microsoft.com/office/officeart/2005/8/layout/chevron2"/>
    <dgm:cxn modelId="{EAFB37B8-9F28-452C-BC7D-CFF149B94C33}" type="presParOf" srcId="{A6DA83F5-BE6F-4728-8F8C-EF596B43A6BC}" destId="{53519157-9823-4C74-8EF5-CB5A0BEBAB16}" srcOrd="1" destOrd="0" presId="urn:microsoft.com/office/officeart/2005/8/layout/chevron2"/>
    <dgm:cxn modelId="{76D953B3-8113-44FE-98AE-F8AC0BF169A0}" type="presParOf" srcId="{AF6B1DD7-E551-470F-905D-F9C060AD0A3C}" destId="{E7A3D0DE-C220-4237-841A-09F974D95C8A}" srcOrd="1" destOrd="0" presId="urn:microsoft.com/office/officeart/2005/8/layout/chevron2"/>
    <dgm:cxn modelId="{AF8B38D6-DFF0-41DF-970A-24DBD649DB19}" type="presParOf" srcId="{AF6B1DD7-E551-470F-905D-F9C060AD0A3C}" destId="{DB05F197-B251-403C-976A-25D7BE21E094}" srcOrd="2" destOrd="0" presId="urn:microsoft.com/office/officeart/2005/8/layout/chevron2"/>
    <dgm:cxn modelId="{61D6C7B7-8DC8-4024-81D7-748FDDEFE6D2}" type="presParOf" srcId="{DB05F197-B251-403C-976A-25D7BE21E094}" destId="{FD719107-786E-4231-8199-97FA7CED5F4F}" srcOrd="0" destOrd="0" presId="urn:microsoft.com/office/officeart/2005/8/layout/chevron2"/>
    <dgm:cxn modelId="{908BA870-D680-461F-9244-EE798D1B23C7}" type="presParOf" srcId="{DB05F197-B251-403C-976A-25D7BE21E094}" destId="{3591788B-0090-46E9-83FC-37072C93F74C}" srcOrd="1" destOrd="0" presId="urn:microsoft.com/office/officeart/2005/8/layout/chevron2"/>
    <dgm:cxn modelId="{0350919E-5D03-400E-8EF5-32CD9E5F421A}" type="presParOf" srcId="{AF6B1DD7-E551-470F-905D-F9C060AD0A3C}" destId="{9C5372C2-2499-4977-969C-FA37917A4FBE}" srcOrd="3" destOrd="0" presId="urn:microsoft.com/office/officeart/2005/8/layout/chevron2"/>
    <dgm:cxn modelId="{CABE7E1C-D7E1-48F2-884F-82EF57063985}" type="presParOf" srcId="{AF6B1DD7-E551-470F-905D-F9C060AD0A3C}" destId="{7714B47C-3D0C-4ED4-806A-C2BD1099BFFD}" srcOrd="4" destOrd="0" presId="urn:microsoft.com/office/officeart/2005/8/layout/chevron2"/>
    <dgm:cxn modelId="{30DE1932-1356-403D-BA8A-07F25296F991}" type="presParOf" srcId="{7714B47C-3D0C-4ED4-806A-C2BD1099BFFD}" destId="{1ADD3825-CC21-4F35-9A9B-68B8DC34935E}" srcOrd="0" destOrd="0" presId="urn:microsoft.com/office/officeart/2005/8/layout/chevron2"/>
    <dgm:cxn modelId="{244B696D-50A9-46B3-9D6A-1772A5E5942C}" type="presParOf" srcId="{7714B47C-3D0C-4ED4-806A-C2BD1099BFFD}" destId="{6A3F3BFF-A649-4EB3-BCC5-CE2A51748618}" srcOrd="1" destOrd="0" presId="urn:microsoft.com/office/officeart/2005/8/layout/chevron2"/>
    <dgm:cxn modelId="{FE1685DF-ACF8-4D15-9983-E2040ED08A52}" type="presParOf" srcId="{AF6B1DD7-E551-470F-905D-F9C060AD0A3C}" destId="{7E6D9199-E9CB-4080-9F7B-61AF83764E90}" srcOrd="5" destOrd="0" presId="urn:microsoft.com/office/officeart/2005/8/layout/chevron2"/>
    <dgm:cxn modelId="{421340D1-912D-4056-BEBF-44BABE1CAFA0}" type="presParOf" srcId="{AF6B1DD7-E551-470F-905D-F9C060AD0A3C}" destId="{02E1EE9A-2332-461D-8B31-2AC8DD1691B4}" srcOrd="6" destOrd="0" presId="urn:microsoft.com/office/officeart/2005/8/layout/chevron2"/>
    <dgm:cxn modelId="{93CEFEDE-7A8A-4D80-ACC8-481F649A076B}" type="presParOf" srcId="{02E1EE9A-2332-461D-8B31-2AC8DD1691B4}" destId="{E4AC8B98-82F7-4A9F-A1E2-2805FA2E18B2}" srcOrd="0" destOrd="0" presId="urn:microsoft.com/office/officeart/2005/8/layout/chevron2"/>
    <dgm:cxn modelId="{4B1C62BB-996E-4503-B99A-30BCCEAA13EB}" type="presParOf" srcId="{02E1EE9A-2332-461D-8B31-2AC8DD1691B4}" destId="{677B8DBC-C9F2-4B5B-97CC-4D1ADE150F47}"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DC19E-E5AA-4AC5-8425-3D823B48D28A}" type="doc">
      <dgm:prSet loTypeId="urn:microsoft.com/office/officeart/2005/8/layout/pyramid2" loCatId="pyramid" qsTypeId="urn:microsoft.com/office/officeart/2005/8/quickstyle/simple2" qsCatId="simple" csTypeId="urn:microsoft.com/office/officeart/2005/8/colors/accent1_4" csCatId="accent1" phldr="1"/>
      <dgm:spPr/>
      <dgm:t>
        <a:bodyPr/>
        <a:lstStyle/>
        <a:p>
          <a:endParaRPr lang="zh-CN" altLang="en-US"/>
        </a:p>
      </dgm:t>
    </dgm:pt>
    <dgm:pt modelId="{F59F2827-6B59-4155-9B79-291F298D9739}">
      <dgm:prSet custT="1"/>
      <dgm:spPr/>
      <dgm:t>
        <a:bodyPr/>
        <a:lstStyle/>
        <a:p>
          <a:r>
            <a:rPr lang="zh-CN" altLang="en-US" sz="2800" dirty="0"/>
            <a:t>宣告日</a:t>
          </a:r>
        </a:p>
      </dgm:t>
    </dgm:pt>
    <dgm:pt modelId="{68056168-4213-4D42-83A6-93EC79C135D8}" cxnId="{9CAE688A-8DFE-4242-9C34-86086FC87440}" type="parTrans">
      <dgm:prSet/>
      <dgm:spPr/>
      <dgm:t>
        <a:bodyPr/>
        <a:lstStyle/>
        <a:p>
          <a:endParaRPr lang="zh-CN" altLang="en-US"/>
        </a:p>
      </dgm:t>
    </dgm:pt>
    <dgm:pt modelId="{4A126F9D-2545-4085-A768-320C1406EDC0}" cxnId="{9CAE688A-8DFE-4242-9C34-86086FC87440}" type="sibTrans">
      <dgm:prSet/>
      <dgm:spPr/>
      <dgm:t>
        <a:bodyPr/>
        <a:lstStyle/>
        <a:p>
          <a:endParaRPr lang="zh-CN" altLang="en-US"/>
        </a:p>
      </dgm:t>
    </dgm:pt>
    <dgm:pt modelId="{22B9C30B-9F11-4A5C-AE65-A06AC7B591E9}">
      <dgm:prSet custT="1"/>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zh-CN" altLang="en-US" sz="2800" kern="1200" dirty="0">
              <a:latin typeface="Lato" panose="020F0502020204030203"/>
              <a:ea typeface="+mn-ea"/>
              <a:cs typeface="+mn-cs"/>
            </a:rPr>
            <a:t>除息日</a:t>
          </a:r>
        </a:p>
      </dgm:t>
    </dgm:pt>
    <dgm:pt modelId="{213634E3-2648-40B7-A7ED-74C13AF046A6}" cxnId="{6EB9E1FE-73C5-4C46-9A15-E2D58A54F3D0}" type="parTrans">
      <dgm:prSet/>
      <dgm:spPr/>
      <dgm:t>
        <a:bodyPr/>
        <a:lstStyle/>
        <a:p>
          <a:endParaRPr lang="zh-CN" altLang="en-US"/>
        </a:p>
      </dgm:t>
    </dgm:pt>
    <dgm:pt modelId="{A75193D8-5627-49E3-9C32-37E03642BD06}" cxnId="{6EB9E1FE-73C5-4C46-9A15-E2D58A54F3D0}" type="sibTrans">
      <dgm:prSet/>
      <dgm:spPr/>
      <dgm:t>
        <a:bodyPr/>
        <a:lstStyle/>
        <a:p>
          <a:endParaRPr lang="zh-CN" altLang="en-US"/>
        </a:p>
      </dgm:t>
    </dgm:pt>
    <dgm:pt modelId="{4180BBAD-381F-4E5C-996C-955E20CCDED1}">
      <dgm:prSet custT="1"/>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zh-CN" altLang="en-US" sz="2800" kern="1200" dirty="0">
              <a:latin typeface="Lato" panose="020F0502020204030203"/>
              <a:ea typeface="+mn-ea"/>
              <a:cs typeface="+mn-cs"/>
            </a:rPr>
            <a:t>发放日</a:t>
          </a:r>
        </a:p>
      </dgm:t>
    </dgm:pt>
    <dgm:pt modelId="{63AEDDB2-B702-4875-A32B-21DA998A06DD}" cxnId="{ADA80FE9-392C-4421-B0C2-FA68DF58A743}" type="parTrans">
      <dgm:prSet/>
      <dgm:spPr/>
      <dgm:t>
        <a:bodyPr/>
        <a:lstStyle/>
        <a:p>
          <a:endParaRPr lang="zh-CN" altLang="en-US"/>
        </a:p>
      </dgm:t>
    </dgm:pt>
    <dgm:pt modelId="{D33C7382-FC51-4EA9-A67B-5545E65CBE8F}" cxnId="{ADA80FE9-392C-4421-B0C2-FA68DF58A743}" type="sibTrans">
      <dgm:prSet/>
      <dgm:spPr/>
      <dgm:t>
        <a:bodyPr/>
        <a:lstStyle/>
        <a:p>
          <a:endParaRPr lang="zh-CN" altLang="en-US"/>
        </a:p>
      </dgm:t>
    </dgm:pt>
    <dgm:pt modelId="{A71AC226-A028-43B3-8F17-720262F0B4A3}">
      <dgm:prSet custT="1"/>
      <dgm:spPr/>
      <dgm:t>
        <a:bodyPr/>
        <a:lstStyle/>
        <a:p>
          <a:r>
            <a:rPr lang="zh-CN" altLang="en-US" sz="2800" dirty="0"/>
            <a:t>登记日</a:t>
          </a:r>
        </a:p>
      </dgm:t>
    </dgm:pt>
    <dgm:pt modelId="{3D9D0693-A74B-4DBB-BBDD-DA66D2ED6C67}" cxnId="{5189F22B-A3B2-4459-8722-838C66B667B9}" type="parTrans">
      <dgm:prSet/>
      <dgm:spPr/>
      <dgm:t>
        <a:bodyPr/>
        <a:lstStyle/>
        <a:p>
          <a:endParaRPr lang="zh-CN" altLang="en-US"/>
        </a:p>
      </dgm:t>
    </dgm:pt>
    <dgm:pt modelId="{C1DD5849-164E-4D69-92F3-18569F0D4226}" cxnId="{5189F22B-A3B2-4459-8722-838C66B667B9}" type="sibTrans">
      <dgm:prSet/>
      <dgm:spPr/>
      <dgm:t>
        <a:bodyPr/>
        <a:lstStyle/>
        <a:p>
          <a:endParaRPr lang="zh-CN" altLang="en-US"/>
        </a:p>
      </dgm:t>
    </dgm:pt>
    <dgm:pt modelId="{B8E74497-34A6-4234-8CBF-D4910D910A21}" type="pres">
      <dgm:prSet presAssocID="{A94DC19E-E5AA-4AC5-8425-3D823B48D28A}" presName="compositeShape" presStyleCnt="0">
        <dgm:presLayoutVars>
          <dgm:dir/>
          <dgm:resizeHandles/>
        </dgm:presLayoutVars>
      </dgm:prSet>
      <dgm:spPr/>
      <dgm:t>
        <a:bodyPr/>
        <a:lstStyle/>
        <a:p>
          <a:endParaRPr lang="zh-CN" altLang="en-US"/>
        </a:p>
      </dgm:t>
    </dgm:pt>
    <dgm:pt modelId="{CB32BB0E-A55C-488C-AA22-94B754D49FA9}" type="pres">
      <dgm:prSet presAssocID="{A94DC19E-E5AA-4AC5-8425-3D823B48D28A}" presName="pyramid" presStyleLbl="node1" presStyleIdx="0" presStyleCnt="1" custScaleX="109629" custLinFactNeighborX="-18603"/>
      <dgm:spPr/>
    </dgm:pt>
    <dgm:pt modelId="{C14EC42B-AF7E-4180-A3A8-76D13A4FF687}" type="pres">
      <dgm:prSet presAssocID="{A94DC19E-E5AA-4AC5-8425-3D823B48D28A}" presName="theList" presStyleCnt="0"/>
      <dgm:spPr/>
    </dgm:pt>
    <dgm:pt modelId="{3E5027D7-3EA1-4997-AEB9-A037ED02B15B}" type="pres">
      <dgm:prSet presAssocID="{F59F2827-6B59-4155-9B79-291F298D9739}" presName="aNode" presStyleLbl="fgAcc1" presStyleIdx="0" presStyleCnt="4" custScaleX="179155" custLinFactY="-7296" custLinFactNeighborX="21229" custLinFactNeighborY="-100000">
        <dgm:presLayoutVars>
          <dgm:bulletEnabled val="1"/>
        </dgm:presLayoutVars>
      </dgm:prSet>
      <dgm:spPr/>
      <dgm:t>
        <a:bodyPr/>
        <a:lstStyle/>
        <a:p>
          <a:endParaRPr lang="zh-CN" altLang="en-US"/>
        </a:p>
      </dgm:t>
    </dgm:pt>
    <dgm:pt modelId="{F1F3BE50-1F1C-4D45-A315-E5DE3670AC55}" type="pres">
      <dgm:prSet presAssocID="{F59F2827-6B59-4155-9B79-291F298D9739}" presName="aSpace" presStyleCnt="0"/>
      <dgm:spPr/>
    </dgm:pt>
    <dgm:pt modelId="{6A396D7F-403D-4409-9AF6-01B39B969735}" type="pres">
      <dgm:prSet presAssocID="{A71AC226-A028-43B3-8F17-720262F0B4A3}" presName="aNode" presStyleLbl="fgAcc1" presStyleIdx="1" presStyleCnt="4" custScaleX="180875" custLinFactNeighborX="22465" custLinFactNeighborY="56460">
        <dgm:presLayoutVars>
          <dgm:bulletEnabled val="1"/>
        </dgm:presLayoutVars>
      </dgm:prSet>
      <dgm:spPr/>
      <dgm:t>
        <a:bodyPr/>
        <a:lstStyle/>
        <a:p>
          <a:endParaRPr lang="zh-CN" altLang="en-US"/>
        </a:p>
      </dgm:t>
    </dgm:pt>
    <dgm:pt modelId="{9C87FAA8-7470-45BF-8E63-BDCEE61D50E3}" type="pres">
      <dgm:prSet presAssocID="{A71AC226-A028-43B3-8F17-720262F0B4A3}" presName="aSpace" presStyleCnt="0"/>
      <dgm:spPr/>
    </dgm:pt>
    <dgm:pt modelId="{D75B6197-74FF-46C2-8BB5-1F7E6176F3F0}" type="pres">
      <dgm:prSet presAssocID="{22B9C30B-9F11-4A5C-AE65-A06AC7B591E9}" presName="aNode" presStyleLbl="fgAcc1" presStyleIdx="2" presStyleCnt="4" custScaleX="183689" custLinFactY="2219" custLinFactNeighborX="20942" custLinFactNeighborY="100000">
        <dgm:presLayoutVars>
          <dgm:bulletEnabled val="1"/>
        </dgm:presLayoutVars>
      </dgm:prSet>
      <dgm:spPr>
        <a:xfrm>
          <a:off x="1557934" y="807552"/>
          <a:ext cx="1430871" cy="521098"/>
        </a:xfrm>
        <a:prstGeom prst="roundRect">
          <a:avLst/>
        </a:prstGeom>
      </dgm:spPr>
      <dgm:t>
        <a:bodyPr/>
        <a:lstStyle/>
        <a:p>
          <a:endParaRPr lang="zh-CN" altLang="en-US"/>
        </a:p>
      </dgm:t>
    </dgm:pt>
    <dgm:pt modelId="{D22E8F19-4EEE-45BE-A686-E76C991DC9B1}" type="pres">
      <dgm:prSet presAssocID="{22B9C30B-9F11-4A5C-AE65-A06AC7B591E9}" presName="aSpace" presStyleCnt="0"/>
      <dgm:spPr/>
    </dgm:pt>
    <dgm:pt modelId="{A8C74B9C-435A-4284-9FB6-0D7510D0A211}" type="pres">
      <dgm:prSet presAssocID="{4180BBAD-381F-4E5C-996C-955E20CCDED1}" presName="aNode" presStyleLbl="fgAcc1" presStyleIdx="3" presStyleCnt="4" custScaleX="181395" custLinFactY="24114" custLinFactNeighborX="22349" custLinFactNeighborY="100000">
        <dgm:presLayoutVars>
          <dgm:bulletEnabled val="1"/>
        </dgm:presLayoutVars>
      </dgm:prSet>
      <dgm:spPr>
        <a:xfrm>
          <a:off x="1557934" y="1393787"/>
          <a:ext cx="1430871" cy="521098"/>
        </a:xfrm>
        <a:prstGeom prst="roundRect">
          <a:avLst/>
        </a:prstGeom>
      </dgm:spPr>
      <dgm:t>
        <a:bodyPr/>
        <a:lstStyle/>
        <a:p>
          <a:endParaRPr lang="zh-CN" altLang="en-US"/>
        </a:p>
      </dgm:t>
    </dgm:pt>
    <dgm:pt modelId="{A4C0CFA0-6EB1-4D4F-BA69-F9A967D46080}" type="pres">
      <dgm:prSet presAssocID="{4180BBAD-381F-4E5C-996C-955E20CCDED1}" presName="aSpace" presStyleCnt="0"/>
      <dgm:spPr/>
    </dgm:pt>
  </dgm:ptLst>
  <dgm:cxnLst>
    <dgm:cxn modelId="{E6360E46-F04B-43ED-9D15-4F2D25516D1B}" type="presOf" srcId="{A94DC19E-E5AA-4AC5-8425-3D823B48D28A}" destId="{B8E74497-34A6-4234-8CBF-D4910D910A21}" srcOrd="0" destOrd="0" presId="urn:microsoft.com/office/officeart/2005/8/layout/pyramid2"/>
    <dgm:cxn modelId="{6EB9E1FE-73C5-4C46-9A15-E2D58A54F3D0}" srcId="{A94DC19E-E5AA-4AC5-8425-3D823B48D28A}" destId="{22B9C30B-9F11-4A5C-AE65-A06AC7B591E9}" srcOrd="2" destOrd="0" parTransId="{213634E3-2648-40B7-A7ED-74C13AF046A6}" sibTransId="{A75193D8-5627-49E3-9C32-37E03642BD06}"/>
    <dgm:cxn modelId="{9CAE688A-8DFE-4242-9C34-86086FC87440}" srcId="{A94DC19E-E5AA-4AC5-8425-3D823B48D28A}" destId="{F59F2827-6B59-4155-9B79-291F298D9739}" srcOrd="0" destOrd="0" parTransId="{68056168-4213-4D42-83A6-93EC79C135D8}" sibTransId="{4A126F9D-2545-4085-A768-320C1406EDC0}"/>
    <dgm:cxn modelId="{28D19562-4DB4-4BE1-A38C-106E2141EDF7}" type="presOf" srcId="{A71AC226-A028-43B3-8F17-720262F0B4A3}" destId="{6A396D7F-403D-4409-9AF6-01B39B969735}" srcOrd="0" destOrd="0" presId="urn:microsoft.com/office/officeart/2005/8/layout/pyramid2"/>
    <dgm:cxn modelId="{977FECDA-4E90-4892-9FAC-8594B71786ED}" type="presOf" srcId="{22B9C30B-9F11-4A5C-AE65-A06AC7B591E9}" destId="{D75B6197-74FF-46C2-8BB5-1F7E6176F3F0}" srcOrd="0" destOrd="0" presId="urn:microsoft.com/office/officeart/2005/8/layout/pyramid2"/>
    <dgm:cxn modelId="{07CC8FA1-60B7-40F4-A196-3FC40E4F0F54}" type="presOf" srcId="{4180BBAD-381F-4E5C-996C-955E20CCDED1}" destId="{A8C74B9C-435A-4284-9FB6-0D7510D0A211}" srcOrd="0" destOrd="0" presId="urn:microsoft.com/office/officeart/2005/8/layout/pyramid2"/>
    <dgm:cxn modelId="{ADA80FE9-392C-4421-B0C2-FA68DF58A743}" srcId="{A94DC19E-E5AA-4AC5-8425-3D823B48D28A}" destId="{4180BBAD-381F-4E5C-996C-955E20CCDED1}" srcOrd="3" destOrd="0" parTransId="{63AEDDB2-B702-4875-A32B-21DA998A06DD}" sibTransId="{D33C7382-FC51-4EA9-A67B-5545E65CBE8F}"/>
    <dgm:cxn modelId="{5189F22B-A3B2-4459-8722-838C66B667B9}" srcId="{A94DC19E-E5AA-4AC5-8425-3D823B48D28A}" destId="{A71AC226-A028-43B3-8F17-720262F0B4A3}" srcOrd="1" destOrd="0" parTransId="{3D9D0693-A74B-4DBB-BBDD-DA66D2ED6C67}" sibTransId="{C1DD5849-164E-4D69-92F3-18569F0D4226}"/>
    <dgm:cxn modelId="{5430BAC3-03EE-4663-8BB1-ADD1A73E49E8}" type="presOf" srcId="{F59F2827-6B59-4155-9B79-291F298D9739}" destId="{3E5027D7-3EA1-4997-AEB9-A037ED02B15B}" srcOrd="0" destOrd="0" presId="urn:microsoft.com/office/officeart/2005/8/layout/pyramid2"/>
    <dgm:cxn modelId="{EBEDB21F-0FBE-449F-9C16-6D7BEE5F57A1}" type="presParOf" srcId="{B8E74497-34A6-4234-8CBF-D4910D910A21}" destId="{CB32BB0E-A55C-488C-AA22-94B754D49FA9}" srcOrd="0" destOrd="0" presId="urn:microsoft.com/office/officeart/2005/8/layout/pyramid2"/>
    <dgm:cxn modelId="{A76477E5-CF6C-4F9B-86F0-1EE7B9C80820}" type="presParOf" srcId="{B8E74497-34A6-4234-8CBF-D4910D910A21}" destId="{C14EC42B-AF7E-4180-A3A8-76D13A4FF687}" srcOrd="1" destOrd="0" presId="urn:microsoft.com/office/officeart/2005/8/layout/pyramid2"/>
    <dgm:cxn modelId="{BB9A8BE0-C321-4742-893B-A2F5E3C24FB3}" type="presParOf" srcId="{C14EC42B-AF7E-4180-A3A8-76D13A4FF687}" destId="{3E5027D7-3EA1-4997-AEB9-A037ED02B15B}" srcOrd="0" destOrd="0" presId="urn:microsoft.com/office/officeart/2005/8/layout/pyramid2"/>
    <dgm:cxn modelId="{62650ED7-1325-472F-B5E4-C7ED953F59A6}" type="presParOf" srcId="{C14EC42B-AF7E-4180-A3A8-76D13A4FF687}" destId="{F1F3BE50-1F1C-4D45-A315-E5DE3670AC55}" srcOrd="1" destOrd="0" presId="urn:microsoft.com/office/officeart/2005/8/layout/pyramid2"/>
    <dgm:cxn modelId="{D57770B7-F982-46D7-8627-941E0660831D}" type="presParOf" srcId="{C14EC42B-AF7E-4180-A3A8-76D13A4FF687}" destId="{6A396D7F-403D-4409-9AF6-01B39B969735}" srcOrd="2" destOrd="0" presId="urn:microsoft.com/office/officeart/2005/8/layout/pyramid2"/>
    <dgm:cxn modelId="{EED3B29D-43EE-43DA-82C6-149FF9617EEF}" type="presParOf" srcId="{C14EC42B-AF7E-4180-A3A8-76D13A4FF687}" destId="{9C87FAA8-7470-45BF-8E63-BDCEE61D50E3}" srcOrd="3" destOrd="0" presId="urn:microsoft.com/office/officeart/2005/8/layout/pyramid2"/>
    <dgm:cxn modelId="{0428D2FA-F573-4596-A302-42207BCD21FA}" type="presParOf" srcId="{C14EC42B-AF7E-4180-A3A8-76D13A4FF687}" destId="{D75B6197-74FF-46C2-8BB5-1F7E6176F3F0}" srcOrd="4" destOrd="0" presId="urn:microsoft.com/office/officeart/2005/8/layout/pyramid2"/>
    <dgm:cxn modelId="{46EE39EE-A648-4B61-9C54-752D903BE31B}" type="presParOf" srcId="{C14EC42B-AF7E-4180-A3A8-76D13A4FF687}" destId="{D22E8F19-4EEE-45BE-A686-E76C991DC9B1}" srcOrd="5" destOrd="0" presId="urn:microsoft.com/office/officeart/2005/8/layout/pyramid2"/>
    <dgm:cxn modelId="{D31E7C13-5663-43DB-AF8A-D81038CD169E}" type="presParOf" srcId="{C14EC42B-AF7E-4180-A3A8-76D13A4FF687}" destId="{A8C74B9C-435A-4284-9FB6-0D7510D0A211}" srcOrd="6" destOrd="0" presId="urn:microsoft.com/office/officeart/2005/8/layout/pyramid2"/>
    <dgm:cxn modelId="{02ED3C88-A162-4771-9F4F-A504DCC3D2E9}" type="presParOf" srcId="{C14EC42B-AF7E-4180-A3A8-76D13A4FF687}" destId="{A4C0CFA0-6EB1-4D4F-BA69-F9A967D46080}" srcOrd="7" destOrd="0" presId="urn:microsoft.com/office/officeart/2005/8/layout/pyramid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65481F-C0D3-40CF-BF6B-177664F4C2D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zh-CN" altLang="en-US"/>
        </a:p>
      </dgm:t>
    </dgm:pt>
    <dgm:pt modelId="{7C68A560-44A2-48BC-9784-CD15B779C51D}">
      <dgm:prSet/>
      <dgm:spPr/>
      <dgm:t>
        <a:bodyPr/>
        <a:lstStyle/>
        <a:p>
          <a:r>
            <a:rPr lang="zh-CN" b="0" dirty="0">
              <a:latin typeface="微软雅黑" panose="020B0503020204020204" pitchFamily="34" charset="-122"/>
              <a:ea typeface="微软雅黑" panose="020B0503020204020204" pitchFamily="34" charset="-122"/>
            </a:rPr>
            <a:t>利润分配政策是指企业确定股利以及与之有关的事项所采取的方针和策略，其核心是正确处理</a:t>
          </a:r>
          <a:r>
            <a:rPr lang="zh-CN" b="0" dirty="0">
              <a:solidFill>
                <a:srgbClr val="FF0000"/>
              </a:solidFill>
              <a:latin typeface="微软雅黑" panose="020B0503020204020204" pitchFamily="34" charset="-122"/>
              <a:ea typeface="微软雅黑" panose="020B0503020204020204" pitchFamily="34" charset="-122"/>
            </a:rPr>
            <a:t>公司与投资者</a:t>
          </a:r>
          <a:r>
            <a:rPr lang="zh-CN" b="0" dirty="0">
              <a:latin typeface="微软雅黑" panose="020B0503020204020204" pitchFamily="34" charset="-122"/>
              <a:ea typeface="微软雅黑" panose="020B0503020204020204" pitchFamily="34" charset="-122"/>
            </a:rPr>
            <a:t>之间、</a:t>
          </a:r>
          <a:r>
            <a:rPr lang="zh-CN" b="0" dirty="0">
              <a:solidFill>
                <a:srgbClr val="FF0000"/>
              </a:solidFill>
              <a:latin typeface="微软雅黑" panose="020B0503020204020204" pitchFamily="34" charset="-122"/>
              <a:ea typeface="微软雅黑" panose="020B0503020204020204" pitchFamily="34" charset="-122"/>
            </a:rPr>
            <a:t>当前利益与长远利益</a:t>
          </a:r>
          <a:r>
            <a:rPr lang="zh-CN" b="0" dirty="0">
              <a:latin typeface="微软雅黑" panose="020B0503020204020204" pitchFamily="34" charset="-122"/>
              <a:ea typeface="微软雅黑" panose="020B0503020204020204" pitchFamily="34" charset="-122"/>
            </a:rPr>
            <a:t>之间的关系。</a:t>
          </a:r>
        </a:p>
      </dgm:t>
    </dgm:pt>
    <dgm:pt modelId="{0B11DF83-CE09-409D-91E2-C757DEC80333}" cxnId="{B1A5470A-37DD-4940-8ADE-F4354A695C04}" type="parTrans">
      <dgm:prSet/>
      <dgm:spPr/>
      <dgm:t>
        <a:bodyPr/>
        <a:lstStyle/>
        <a:p>
          <a:endParaRPr lang="zh-CN" altLang="en-US"/>
        </a:p>
      </dgm:t>
    </dgm:pt>
    <dgm:pt modelId="{22A957F7-AB8C-4145-8CC2-8FBD1F8FC8BA}" cxnId="{B1A5470A-37DD-4940-8ADE-F4354A695C04}" type="sibTrans">
      <dgm:prSet/>
      <dgm:spPr/>
      <dgm:t>
        <a:bodyPr/>
        <a:lstStyle/>
        <a:p>
          <a:endParaRPr lang="zh-CN" altLang="en-US"/>
        </a:p>
      </dgm:t>
    </dgm:pt>
    <dgm:pt modelId="{EBA700FD-C119-4445-BA4E-F513AC4A361B}" type="pres">
      <dgm:prSet presAssocID="{5465481F-C0D3-40CF-BF6B-177664F4C2D9}" presName="linear" presStyleCnt="0">
        <dgm:presLayoutVars>
          <dgm:animLvl val="lvl"/>
          <dgm:resizeHandles val="exact"/>
        </dgm:presLayoutVars>
      </dgm:prSet>
      <dgm:spPr/>
      <dgm:t>
        <a:bodyPr/>
        <a:lstStyle/>
        <a:p>
          <a:endParaRPr lang="zh-CN" altLang="en-US"/>
        </a:p>
      </dgm:t>
    </dgm:pt>
    <dgm:pt modelId="{1C5F4F73-24F4-4971-9350-C161FF400843}" type="pres">
      <dgm:prSet presAssocID="{7C68A560-44A2-48BC-9784-CD15B779C51D}" presName="parentText" presStyleLbl="node1" presStyleIdx="0" presStyleCnt="1" custLinFactNeighborX="440" custLinFactNeighborY="13375">
        <dgm:presLayoutVars>
          <dgm:chMax val="0"/>
          <dgm:bulletEnabled val="1"/>
        </dgm:presLayoutVars>
      </dgm:prSet>
      <dgm:spPr/>
      <dgm:t>
        <a:bodyPr/>
        <a:lstStyle/>
        <a:p>
          <a:endParaRPr lang="zh-CN" altLang="en-US"/>
        </a:p>
      </dgm:t>
    </dgm:pt>
  </dgm:ptLst>
  <dgm:cxnLst>
    <dgm:cxn modelId="{0D76D4A5-21ED-49A8-97A6-115AD942CEE5}" type="presOf" srcId="{5465481F-C0D3-40CF-BF6B-177664F4C2D9}" destId="{EBA700FD-C119-4445-BA4E-F513AC4A361B}" srcOrd="0" destOrd="0" presId="urn:microsoft.com/office/officeart/2005/8/layout/vList2"/>
    <dgm:cxn modelId="{B1A5470A-37DD-4940-8ADE-F4354A695C04}" srcId="{5465481F-C0D3-40CF-BF6B-177664F4C2D9}" destId="{7C68A560-44A2-48BC-9784-CD15B779C51D}" srcOrd="0" destOrd="0" parTransId="{0B11DF83-CE09-409D-91E2-C757DEC80333}" sibTransId="{22A957F7-AB8C-4145-8CC2-8FBD1F8FC8BA}"/>
    <dgm:cxn modelId="{8CF733F4-97E4-400F-AE8F-39219F821B69}" type="presOf" srcId="{7C68A560-44A2-48BC-9784-CD15B779C51D}" destId="{1C5F4F73-24F4-4971-9350-C161FF400843}" srcOrd="0" destOrd="0" presId="urn:microsoft.com/office/officeart/2005/8/layout/vList2"/>
    <dgm:cxn modelId="{E0D821A7-A665-4DB1-8B95-F32129FD72BF}" type="presParOf" srcId="{EBA700FD-C119-4445-BA4E-F513AC4A361B}" destId="{1C5F4F73-24F4-4971-9350-C161FF400843}"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AC28C5-6A97-4453-86DB-63B7419817F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AAC39282-8150-4552-905A-E979CBC46C49}">
      <dgm:prSet custT="1"/>
      <dgm:spPr>
        <a:effectLst>
          <a:outerShdw blurRad="50800" dist="38100" dir="5400000" algn="t" rotWithShape="0">
            <a:prstClr val="black">
              <a:alpha val="40000"/>
            </a:prstClr>
          </a:outerShdw>
        </a:effectLst>
      </dgm:spPr>
      <dgm:t>
        <a:bodyPr/>
        <a:lstStyle/>
        <a:p>
          <a:r>
            <a:rPr lang="zh-CN" altLang="en-US" sz="2600" b="1" dirty="0">
              <a:latin typeface="微软雅黑" panose="020B0503020204020204" pitchFamily="34" charset="-122"/>
              <a:ea typeface="微软雅黑" panose="020B0503020204020204" pitchFamily="34" charset="-122"/>
            </a:rPr>
            <a:t>优点：</a:t>
          </a:r>
        </a:p>
      </dgm:t>
    </dgm:pt>
    <dgm:pt modelId="{424597F3-DF03-4075-B414-E52185C2BAFC}" cxnId="{19DA698D-9624-419D-A384-BCD68102493D}" type="parTrans">
      <dgm:prSet/>
      <dgm:spPr/>
      <dgm:t>
        <a:bodyPr/>
        <a:lstStyle/>
        <a:p>
          <a:endParaRPr lang="zh-CN" altLang="en-US" sz="2600"/>
        </a:p>
      </dgm:t>
    </dgm:pt>
    <dgm:pt modelId="{7ECC957A-B71C-48B2-9229-A25E9A629B2C}" cxnId="{19DA698D-9624-419D-A384-BCD68102493D}" type="sibTrans">
      <dgm:prSet/>
      <dgm:spPr/>
      <dgm:t>
        <a:bodyPr/>
        <a:lstStyle/>
        <a:p>
          <a:endParaRPr lang="zh-CN" altLang="en-US" sz="2600"/>
        </a:p>
      </dgm:t>
    </dgm:pt>
    <dgm:pt modelId="{103B10D9-6928-45EC-B05A-4C971128B08F}">
      <dgm:prSet custT="1"/>
      <dgm:spPr/>
      <dgm:t>
        <a:bodyPr/>
        <a:lstStyle/>
        <a:p>
          <a:r>
            <a:rPr lang="zh-CN" altLang="en-US" sz="2600" b="0" dirty="0">
              <a:latin typeface="微软雅黑" panose="020B0503020204020204" pitchFamily="34" charset="-122"/>
              <a:ea typeface="微软雅黑" panose="020B0503020204020204" pitchFamily="34" charset="-122"/>
            </a:rPr>
            <a:t>能充分利用筹资成本最低的资金来源，保持理想的资金结构，使综合资金成本最低。</a:t>
          </a:r>
        </a:p>
      </dgm:t>
    </dgm:pt>
    <dgm:pt modelId="{3E38C75B-B482-45FF-B146-774F798F7B3A}" cxnId="{90A36D01-9558-42D9-B33A-EB74F12AFCC9}" type="parTrans">
      <dgm:prSet/>
      <dgm:spPr/>
      <dgm:t>
        <a:bodyPr/>
        <a:lstStyle/>
        <a:p>
          <a:endParaRPr lang="zh-CN" altLang="en-US" sz="2600"/>
        </a:p>
      </dgm:t>
    </dgm:pt>
    <dgm:pt modelId="{310B02A1-7ED3-4402-AA50-47373CED6BD3}" cxnId="{90A36D01-9558-42D9-B33A-EB74F12AFCC9}" type="sibTrans">
      <dgm:prSet/>
      <dgm:spPr/>
      <dgm:t>
        <a:bodyPr/>
        <a:lstStyle/>
        <a:p>
          <a:endParaRPr lang="zh-CN" altLang="en-US" sz="2600"/>
        </a:p>
      </dgm:t>
    </dgm:pt>
    <dgm:pt modelId="{C29FEF27-8AFA-4BD2-A77C-DA5DABE9A10F}">
      <dgm:prSet custT="1"/>
      <dgm:spPr>
        <a:effectLst>
          <a:outerShdw blurRad="50800" dist="38100" dir="2700000" algn="tl" rotWithShape="0">
            <a:prstClr val="black">
              <a:alpha val="40000"/>
            </a:prstClr>
          </a:outerShdw>
        </a:effectLst>
      </dgm:spPr>
      <dgm:t>
        <a:bodyPr/>
        <a:lstStyle/>
        <a:p>
          <a:r>
            <a:rPr lang="zh-CN" altLang="en-US" sz="2600" b="1" dirty="0">
              <a:latin typeface="微软雅黑" panose="020B0503020204020204" pitchFamily="34" charset="-122"/>
              <a:ea typeface="微软雅黑" panose="020B0503020204020204" pitchFamily="34" charset="-122"/>
            </a:rPr>
            <a:t>缺点：</a:t>
          </a:r>
          <a:endParaRPr lang="zh-CN" altLang="en-US" sz="2600" dirty="0">
            <a:latin typeface="微软雅黑" panose="020B0503020204020204" pitchFamily="34" charset="-122"/>
            <a:ea typeface="微软雅黑" panose="020B0503020204020204" pitchFamily="34" charset="-122"/>
          </a:endParaRPr>
        </a:p>
      </dgm:t>
    </dgm:pt>
    <dgm:pt modelId="{FA9FFE6B-9FB6-44DD-9249-8D9D54057AA3}" cxnId="{67879428-7732-4E25-A31E-D2125404061B}" type="parTrans">
      <dgm:prSet/>
      <dgm:spPr/>
      <dgm:t>
        <a:bodyPr/>
        <a:lstStyle/>
        <a:p>
          <a:endParaRPr lang="zh-CN" altLang="en-US" sz="2600"/>
        </a:p>
      </dgm:t>
    </dgm:pt>
    <dgm:pt modelId="{DFFC7627-3937-4C7A-82ED-6E9624DF7332}" cxnId="{67879428-7732-4E25-A31E-D2125404061B}" type="sibTrans">
      <dgm:prSet/>
      <dgm:spPr/>
      <dgm:t>
        <a:bodyPr/>
        <a:lstStyle/>
        <a:p>
          <a:endParaRPr lang="zh-CN" altLang="en-US" sz="2600"/>
        </a:p>
      </dgm:t>
    </dgm:pt>
    <dgm:pt modelId="{8BC9EB26-ACF4-4EFA-B92B-7AE0B089CCAC}">
      <dgm:prSet custT="1"/>
      <dgm:spPr/>
      <dgm:t>
        <a:bodyPr/>
        <a:lstStyle/>
        <a:p>
          <a:r>
            <a:rPr lang="zh-CN" altLang="en-US" sz="2600" b="0" dirty="0">
              <a:latin typeface="微软雅黑" panose="020B0503020204020204" pitchFamily="34" charset="-122"/>
              <a:ea typeface="微软雅黑" panose="020B0503020204020204" pitchFamily="34" charset="-122"/>
            </a:rPr>
            <a:t>不利于投资者安排收入的支出，也不利于公司树立良好的形象。</a:t>
          </a:r>
        </a:p>
      </dgm:t>
    </dgm:pt>
    <dgm:pt modelId="{CF3E9DC7-9DD9-43F5-9EB6-D970FD20E704}" cxnId="{1BDFA0A7-911F-4160-8A20-6BD6576A9472}" type="parTrans">
      <dgm:prSet/>
      <dgm:spPr/>
      <dgm:t>
        <a:bodyPr/>
        <a:lstStyle/>
        <a:p>
          <a:endParaRPr lang="zh-CN" altLang="en-US" sz="2600"/>
        </a:p>
      </dgm:t>
    </dgm:pt>
    <dgm:pt modelId="{C4220469-E8D4-4384-B129-CB0E44863B91}" cxnId="{1BDFA0A7-911F-4160-8A20-6BD6576A9472}" type="sibTrans">
      <dgm:prSet/>
      <dgm:spPr/>
      <dgm:t>
        <a:bodyPr/>
        <a:lstStyle/>
        <a:p>
          <a:endParaRPr lang="zh-CN" altLang="en-US" sz="2600"/>
        </a:p>
      </dgm:t>
    </dgm:pt>
    <dgm:pt modelId="{7D687801-60CF-4092-B298-ACD547F9C7A9}" type="pres">
      <dgm:prSet presAssocID="{E5AC28C5-6A97-4453-86DB-63B7419817F3}" presName="linear" presStyleCnt="0">
        <dgm:presLayoutVars>
          <dgm:dir/>
          <dgm:animLvl val="lvl"/>
          <dgm:resizeHandles val="exact"/>
        </dgm:presLayoutVars>
      </dgm:prSet>
      <dgm:spPr/>
      <dgm:t>
        <a:bodyPr/>
        <a:lstStyle/>
        <a:p>
          <a:endParaRPr lang="zh-CN" altLang="en-US"/>
        </a:p>
      </dgm:t>
    </dgm:pt>
    <dgm:pt modelId="{CE13720C-D3E3-49F7-8215-3EDC4B456A34}" type="pres">
      <dgm:prSet presAssocID="{AAC39282-8150-4552-905A-E979CBC46C49}" presName="parentLin" presStyleCnt="0"/>
      <dgm:spPr/>
    </dgm:pt>
    <dgm:pt modelId="{8746A27E-ED3A-4025-B93E-B8A5436FFF4F}" type="pres">
      <dgm:prSet presAssocID="{AAC39282-8150-4552-905A-E979CBC46C49}" presName="parentLeftMargin" presStyleLbl="node1" presStyleIdx="0" presStyleCnt="2"/>
      <dgm:spPr/>
      <dgm:t>
        <a:bodyPr/>
        <a:lstStyle/>
        <a:p>
          <a:endParaRPr lang="zh-CN" altLang="en-US"/>
        </a:p>
      </dgm:t>
    </dgm:pt>
    <dgm:pt modelId="{E0FECEE0-FCC4-4878-A436-D3F20953F49A}" type="pres">
      <dgm:prSet presAssocID="{AAC39282-8150-4552-905A-E979CBC46C49}" presName="parentText" presStyleLbl="node1" presStyleIdx="0" presStyleCnt="2" custFlipHor="1" custScaleX="33753">
        <dgm:presLayoutVars>
          <dgm:chMax val="0"/>
          <dgm:bulletEnabled val="1"/>
        </dgm:presLayoutVars>
      </dgm:prSet>
      <dgm:spPr/>
      <dgm:t>
        <a:bodyPr/>
        <a:lstStyle/>
        <a:p>
          <a:endParaRPr lang="zh-CN" altLang="en-US"/>
        </a:p>
      </dgm:t>
    </dgm:pt>
    <dgm:pt modelId="{F8F33990-2F83-4199-9278-5FEABF71274F}" type="pres">
      <dgm:prSet presAssocID="{AAC39282-8150-4552-905A-E979CBC46C49}" presName="negativeSpace" presStyleCnt="0"/>
      <dgm:spPr/>
    </dgm:pt>
    <dgm:pt modelId="{C7ED3870-DF88-486E-AEB0-3C53B1F63C32}" type="pres">
      <dgm:prSet presAssocID="{AAC39282-8150-4552-905A-E979CBC46C49}" presName="childText" presStyleLbl="conFgAcc1" presStyleIdx="0" presStyleCnt="2">
        <dgm:presLayoutVars>
          <dgm:bulletEnabled val="1"/>
        </dgm:presLayoutVars>
      </dgm:prSet>
      <dgm:spPr/>
      <dgm:t>
        <a:bodyPr/>
        <a:lstStyle/>
        <a:p>
          <a:endParaRPr lang="zh-CN" altLang="en-US"/>
        </a:p>
      </dgm:t>
    </dgm:pt>
    <dgm:pt modelId="{AA599791-1B43-4CED-A836-5136F5ACB448}" type="pres">
      <dgm:prSet presAssocID="{7ECC957A-B71C-48B2-9229-A25E9A629B2C}" presName="spaceBetweenRectangles" presStyleCnt="0"/>
      <dgm:spPr/>
    </dgm:pt>
    <dgm:pt modelId="{DAA267D9-4345-40A3-80FD-18E17C32C8E9}" type="pres">
      <dgm:prSet presAssocID="{C29FEF27-8AFA-4BD2-A77C-DA5DABE9A10F}" presName="parentLin" presStyleCnt="0"/>
      <dgm:spPr/>
    </dgm:pt>
    <dgm:pt modelId="{70620989-3727-4867-9EC7-5232E4E56488}" type="pres">
      <dgm:prSet presAssocID="{C29FEF27-8AFA-4BD2-A77C-DA5DABE9A10F}" presName="parentLeftMargin" presStyleLbl="node1" presStyleIdx="0" presStyleCnt="2"/>
      <dgm:spPr/>
      <dgm:t>
        <a:bodyPr/>
        <a:lstStyle/>
        <a:p>
          <a:endParaRPr lang="zh-CN" altLang="en-US"/>
        </a:p>
      </dgm:t>
    </dgm:pt>
    <dgm:pt modelId="{D68EB879-8834-492F-BD73-1548D4CB683B}" type="pres">
      <dgm:prSet presAssocID="{C29FEF27-8AFA-4BD2-A77C-DA5DABE9A10F}" presName="parentText" presStyleLbl="node1" presStyleIdx="1" presStyleCnt="2" custFlipHor="1" custScaleX="34798">
        <dgm:presLayoutVars>
          <dgm:chMax val="0"/>
          <dgm:bulletEnabled val="1"/>
        </dgm:presLayoutVars>
      </dgm:prSet>
      <dgm:spPr/>
      <dgm:t>
        <a:bodyPr/>
        <a:lstStyle/>
        <a:p>
          <a:endParaRPr lang="zh-CN" altLang="en-US"/>
        </a:p>
      </dgm:t>
    </dgm:pt>
    <dgm:pt modelId="{444DBB64-8333-4F7D-984B-684DB0DE7D99}" type="pres">
      <dgm:prSet presAssocID="{C29FEF27-8AFA-4BD2-A77C-DA5DABE9A10F}" presName="negativeSpace" presStyleCnt="0"/>
      <dgm:spPr/>
    </dgm:pt>
    <dgm:pt modelId="{F9CDD52B-9E58-4BF7-A047-D4ABE695E003}" type="pres">
      <dgm:prSet presAssocID="{C29FEF27-8AFA-4BD2-A77C-DA5DABE9A10F}" presName="childText" presStyleLbl="conFgAcc1" presStyleIdx="1" presStyleCnt="2">
        <dgm:presLayoutVars>
          <dgm:bulletEnabled val="1"/>
        </dgm:presLayoutVars>
      </dgm:prSet>
      <dgm:spPr/>
      <dgm:t>
        <a:bodyPr/>
        <a:lstStyle/>
        <a:p>
          <a:endParaRPr lang="zh-CN" altLang="en-US"/>
        </a:p>
      </dgm:t>
    </dgm:pt>
  </dgm:ptLst>
  <dgm:cxnLst>
    <dgm:cxn modelId="{19DA698D-9624-419D-A384-BCD68102493D}" srcId="{E5AC28C5-6A97-4453-86DB-63B7419817F3}" destId="{AAC39282-8150-4552-905A-E979CBC46C49}" srcOrd="0" destOrd="0" parTransId="{424597F3-DF03-4075-B414-E52185C2BAFC}" sibTransId="{7ECC957A-B71C-48B2-9229-A25E9A629B2C}"/>
    <dgm:cxn modelId="{1BDFA0A7-911F-4160-8A20-6BD6576A9472}" srcId="{C29FEF27-8AFA-4BD2-A77C-DA5DABE9A10F}" destId="{8BC9EB26-ACF4-4EFA-B92B-7AE0B089CCAC}" srcOrd="0" destOrd="0" parTransId="{CF3E9DC7-9DD9-43F5-9EB6-D970FD20E704}" sibTransId="{C4220469-E8D4-4384-B129-CB0E44863B91}"/>
    <dgm:cxn modelId="{90A36D01-9558-42D9-B33A-EB74F12AFCC9}" srcId="{AAC39282-8150-4552-905A-E979CBC46C49}" destId="{103B10D9-6928-45EC-B05A-4C971128B08F}" srcOrd="0" destOrd="0" parTransId="{3E38C75B-B482-45FF-B146-774F798F7B3A}" sibTransId="{310B02A1-7ED3-4402-AA50-47373CED6BD3}"/>
    <dgm:cxn modelId="{449AB70A-8147-4ABD-A7B1-64B69E023F28}" type="presOf" srcId="{C29FEF27-8AFA-4BD2-A77C-DA5DABE9A10F}" destId="{D68EB879-8834-492F-BD73-1548D4CB683B}" srcOrd="1" destOrd="0" presId="urn:microsoft.com/office/officeart/2005/8/layout/list1"/>
    <dgm:cxn modelId="{BF061FD0-7CF7-491D-83E7-4DC425867CD3}" type="presOf" srcId="{8BC9EB26-ACF4-4EFA-B92B-7AE0B089CCAC}" destId="{F9CDD52B-9E58-4BF7-A047-D4ABE695E003}" srcOrd="0" destOrd="0" presId="urn:microsoft.com/office/officeart/2005/8/layout/list1"/>
    <dgm:cxn modelId="{67879428-7732-4E25-A31E-D2125404061B}" srcId="{E5AC28C5-6A97-4453-86DB-63B7419817F3}" destId="{C29FEF27-8AFA-4BD2-A77C-DA5DABE9A10F}" srcOrd="1" destOrd="0" parTransId="{FA9FFE6B-9FB6-44DD-9249-8D9D54057AA3}" sibTransId="{DFFC7627-3937-4C7A-82ED-6E9624DF7332}"/>
    <dgm:cxn modelId="{5B84DF98-809D-4270-BAF5-3489BA44F20B}" type="presOf" srcId="{E5AC28C5-6A97-4453-86DB-63B7419817F3}" destId="{7D687801-60CF-4092-B298-ACD547F9C7A9}" srcOrd="0" destOrd="0" presId="urn:microsoft.com/office/officeart/2005/8/layout/list1"/>
    <dgm:cxn modelId="{503535D5-7984-413F-B0EC-39895F266901}" type="presOf" srcId="{C29FEF27-8AFA-4BD2-A77C-DA5DABE9A10F}" destId="{70620989-3727-4867-9EC7-5232E4E56488}" srcOrd="0" destOrd="0" presId="urn:microsoft.com/office/officeart/2005/8/layout/list1"/>
    <dgm:cxn modelId="{A1B977A9-7250-4E94-871B-A6F630FC32F0}" type="presOf" srcId="{AAC39282-8150-4552-905A-E979CBC46C49}" destId="{8746A27E-ED3A-4025-B93E-B8A5436FFF4F}" srcOrd="0" destOrd="0" presId="urn:microsoft.com/office/officeart/2005/8/layout/list1"/>
    <dgm:cxn modelId="{A7A99FEC-E3C8-47D1-9A46-3A7EEDC14918}" type="presOf" srcId="{AAC39282-8150-4552-905A-E979CBC46C49}" destId="{E0FECEE0-FCC4-4878-A436-D3F20953F49A}" srcOrd="1" destOrd="0" presId="urn:microsoft.com/office/officeart/2005/8/layout/list1"/>
    <dgm:cxn modelId="{C6A66F0E-8EF9-474E-A773-95CF29C6C7A2}" type="presOf" srcId="{103B10D9-6928-45EC-B05A-4C971128B08F}" destId="{C7ED3870-DF88-486E-AEB0-3C53B1F63C32}" srcOrd="0" destOrd="0" presId="urn:microsoft.com/office/officeart/2005/8/layout/list1"/>
    <dgm:cxn modelId="{B452BBE7-40E0-4B8B-9E03-BB7667E4206E}" type="presParOf" srcId="{7D687801-60CF-4092-B298-ACD547F9C7A9}" destId="{CE13720C-D3E3-49F7-8215-3EDC4B456A34}" srcOrd="0" destOrd="0" presId="urn:microsoft.com/office/officeart/2005/8/layout/list1"/>
    <dgm:cxn modelId="{0B63E5C3-F726-4F9E-8926-B77AA760D431}" type="presParOf" srcId="{CE13720C-D3E3-49F7-8215-3EDC4B456A34}" destId="{8746A27E-ED3A-4025-B93E-B8A5436FFF4F}" srcOrd="0" destOrd="0" presId="urn:microsoft.com/office/officeart/2005/8/layout/list1"/>
    <dgm:cxn modelId="{B5B4616C-E06E-410E-8E9C-E80788C64428}" type="presParOf" srcId="{CE13720C-D3E3-49F7-8215-3EDC4B456A34}" destId="{E0FECEE0-FCC4-4878-A436-D3F20953F49A}" srcOrd="1" destOrd="0" presId="urn:microsoft.com/office/officeart/2005/8/layout/list1"/>
    <dgm:cxn modelId="{E413B60C-A438-4318-9A87-DA173FD8A37A}" type="presParOf" srcId="{7D687801-60CF-4092-B298-ACD547F9C7A9}" destId="{F8F33990-2F83-4199-9278-5FEABF71274F}" srcOrd="1" destOrd="0" presId="urn:microsoft.com/office/officeart/2005/8/layout/list1"/>
    <dgm:cxn modelId="{BCE4B32E-139C-4D55-813E-00133396B61C}" type="presParOf" srcId="{7D687801-60CF-4092-B298-ACD547F9C7A9}" destId="{C7ED3870-DF88-486E-AEB0-3C53B1F63C32}" srcOrd="2" destOrd="0" presId="urn:microsoft.com/office/officeart/2005/8/layout/list1"/>
    <dgm:cxn modelId="{31B294B8-01EA-4BB4-AD58-C80E767D7925}" type="presParOf" srcId="{7D687801-60CF-4092-B298-ACD547F9C7A9}" destId="{AA599791-1B43-4CED-A836-5136F5ACB448}" srcOrd="3" destOrd="0" presId="urn:microsoft.com/office/officeart/2005/8/layout/list1"/>
    <dgm:cxn modelId="{0C6CD576-0272-4EB7-8B76-8AB131A2BDAE}" type="presParOf" srcId="{7D687801-60CF-4092-B298-ACD547F9C7A9}" destId="{DAA267D9-4345-40A3-80FD-18E17C32C8E9}" srcOrd="4" destOrd="0" presId="urn:microsoft.com/office/officeart/2005/8/layout/list1"/>
    <dgm:cxn modelId="{18646E35-D082-4AFD-B018-F66524D226C0}" type="presParOf" srcId="{DAA267D9-4345-40A3-80FD-18E17C32C8E9}" destId="{70620989-3727-4867-9EC7-5232E4E56488}" srcOrd="0" destOrd="0" presId="urn:microsoft.com/office/officeart/2005/8/layout/list1"/>
    <dgm:cxn modelId="{D46D54FD-FBC7-4FA7-873E-31211C3E1C87}" type="presParOf" srcId="{DAA267D9-4345-40A3-80FD-18E17C32C8E9}" destId="{D68EB879-8834-492F-BD73-1548D4CB683B}" srcOrd="1" destOrd="0" presId="urn:microsoft.com/office/officeart/2005/8/layout/list1"/>
    <dgm:cxn modelId="{710FE24A-BCF3-465C-A2DA-4650E77514EF}" type="presParOf" srcId="{7D687801-60CF-4092-B298-ACD547F9C7A9}" destId="{444DBB64-8333-4F7D-984B-684DB0DE7D99}" srcOrd="5" destOrd="0" presId="urn:microsoft.com/office/officeart/2005/8/layout/list1"/>
    <dgm:cxn modelId="{BB6C271D-A2DA-442D-ABE5-C55AB9C7C028}" type="presParOf" srcId="{7D687801-60CF-4092-B298-ACD547F9C7A9}" destId="{F9CDD52B-9E58-4BF7-A047-D4ABE695E003}"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8EDAA1-9F6F-4590-929A-CC00B9889C8F}" type="doc">
      <dgm:prSet loTypeId="urn:microsoft.com/office/officeart/2008/layout/LinedList" loCatId="hierarchy" qsTypeId="urn:microsoft.com/office/officeart/2005/8/quickstyle/simple1" qsCatId="simple" csTypeId="urn:microsoft.com/office/officeart/2005/8/colors/colorful4" csCatId="colorful" phldr="1"/>
      <dgm:spPr/>
      <dgm:t>
        <a:bodyPr/>
        <a:lstStyle/>
        <a:p>
          <a:endParaRPr lang="zh-CN" altLang="en-US"/>
        </a:p>
      </dgm:t>
    </dgm:pt>
    <dgm:pt modelId="{8376560D-3F76-40C7-AB0B-8FD67350060C}">
      <dgm:prSet custT="1"/>
      <dgm:spPr>
        <a:solidFill>
          <a:schemeClr val="accent4">
            <a:lumMod val="20000"/>
            <a:lumOff val="80000"/>
          </a:schemeClr>
        </a:solidFill>
        <a:effectLst>
          <a:outerShdw blurRad="50800" dist="38100" dir="5400000" algn="t" rotWithShape="0">
            <a:prstClr val="black">
              <a:alpha val="40000"/>
            </a:prstClr>
          </a:outerShdw>
        </a:effectLst>
      </dgm:spPr>
      <dgm:t>
        <a:bodyPr/>
        <a:lstStyle/>
        <a:p>
          <a:pPr algn="l"/>
          <a:r>
            <a:rPr lang="zh-CN" altLang="en-US" sz="2800" b="1" dirty="0">
              <a:latin typeface="微软雅黑" panose="020B0503020204020204" pitchFamily="34" charset="-122"/>
              <a:ea typeface="微软雅黑" panose="020B0503020204020204" pitchFamily="34" charset="-122"/>
            </a:rPr>
            <a:t>优点</a:t>
          </a:r>
        </a:p>
      </dgm:t>
    </dgm:pt>
    <dgm:pt modelId="{39ABA927-478A-46C3-BFC7-0BCB7F484C99}" cxnId="{A112EAAA-EFE5-40AE-A32B-2A7137358567}" type="parTrans">
      <dgm:prSet/>
      <dgm:spPr/>
      <dgm:t>
        <a:bodyPr/>
        <a:lstStyle/>
        <a:p>
          <a:endParaRPr lang="zh-CN" altLang="en-US"/>
        </a:p>
      </dgm:t>
    </dgm:pt>
    <dgm:pt modelId="{44992A72-BFAF-4132-A33A-4B76C6AAC31C}" cxnId="{A112EAAA-EFE5-40AE-A32B-2A7137358567}" type="sibTrans">
      <dgm:prSet/>
      <dgm:spPr/>
      <dgm:t>
        <a:bodyPr/>
        <a:lstStyle/>
        <a:p>
          <a:endParaRPr lang="zh-CN" altLang="en-US"/>
        </a:p>
      </dgm:t>
    </dgm:pt>
    <dgm:pt modelId="{689217D3-B3C2-49E0-9244-D5854C2A02BF}">
      <dgm:prSet custT="1"/>
      <dgm:spPr/>
      <dgm:t>
        <a:bodyPr/>
        <a:lstStyle/>
        <a:p>
          <a:pPr>
            <a:lnSpc>
              <a:spcPct val="120000"/>
            </a:lnSpc>
          </a:pPr>
          <a:r>
            <a:rPr lang="zh-CN" altLang="en-US" sz="2200" b="0" dirty="0">
              <a:latin typeface="微软雅黑" panose="020B0503020204020204" pitchFamily="34" charset="-122"/>
              <a:ea typeface="微软雅黑" panose="020B0503020204020204" pitchFamily="34" charset="-122"/>
            </a:rPr>
            <a:t>第一，稳定的股利向市场传递公司正常发展的信息，有利于树立公司良好的形象，增强投资者对公司的信心，稳定股票的价格；</a:t>
          </a:r>
        </a:p>
      </dgm:t>
    </dgm:pt>
    <dgm:pt modelId="{E17A8747-EAB7-42C3-A33E-1822852CFBBE}" cxnId="{72933A69-A4C8-4613-AD2B-010ED7AE4110}" type="parTrans">
      <dgm:prSet/>
      <dgm:spPr/>
      <dgm:t>
        <a:bodyPr/>
        <a:lstStyle/>
        <a:p>
          <a:endParaRPr lang="zh-CN" altLang="en-US"/>
        </a:p>
      </dgm:t>
    </dgm:pt>
    <dgm:pt modelId="{9907571D-4FC3-4A16-9048-E101FD674109}" cxnId="{72933A69-A4C8-4613-AD2B-010ED7AE4110}" type="sibTrans">
      <dgm:prSet/>
      <dgm:spPr/>
      <dgm:t>
        <a:bodyPr/>
        <a:lstStyle/>
        <a:p>
          <a:endParaRPr lang="zh-CN" altLang="en-US"/>
        </a:p>
      </dgm:t>
    </dgm:pt>
    <dgm:pt modelId="{5962ECCD-6BD5-42D6-8458-DD52AC554235}">
      <dgm:prSet custT="1"/>
      <dgm:spPr/>
      <dgm:t>
        <a:bodyPr/>
        <a:lstStyle/>
        <a:p>
          <a:r>
            <a:rPr lang="zh-CN" altLang="en-US" sz="2200" b="0" dirty="0">
              <a:latin typeface="微软雅黑" panose="020B0503020204020204" pitchFamily="34" charset="-122"/>
              <a:ea typeface="微软雅黑" panose="020B0503020204020204" pitchFamily="34" charset="-122"/>
            </a:rPr>
            <a:t>第二，有利于投资者安排股利收入和支出。</a:t>
          </a:r>
        </a:p>
      </dgm:t>
    </dgm:pt>
    <dgm:pt modelId="{A672B262-F40B-488D-9ADF-A2DF4C3293A2}" cxnId="{98685417-4BB2-41BA-8949-D63C1343E809}" type="parTrans">
      <dgm:prSet/>
      <dgm:spPr/>
      <dgm:t>
        <a:bodyPr/>
        <a:lstStyle/>
        <a:p>
          <a:endParaRPr lang="zh-CN" altLang="en-US"/>
        </a:p>
      </dgm:t>
    </dgm:pt>
    <dgm:pt modelId="{DFD2B8CB-DD1B-4317-8CC1-52C33136AA01}" cxnId="{98685417-4BB2-41BA-8949-D63C1343E809}" type="sibTrans">
      <dgm:prSet/>
      <dgm:spPr/>
      <dgm:t>
        <a:bodyPr/>
        <a:lstStyle/>
        <a:p>
          <a:endParaRPr lang="zh-CN" altLang="en-US"/>
        </a:p>
      </dgm:t>
    </dgm:pt>
    <dgm:pt modelId="{104E77DD-BFF6-42DD-B3A3-54BBCC526772}">
      <dgm:prSet custT="1"/>
      <dgm:spPr>
        <a:solidFill>
          <a:schemeClr val="accent5">
            <a:lumMod val="20000"/>
            <a:lumOff val="80000"/>
          </a:schemeClr>
        </a:solidFill>
        <a:effectLst>
          <a:outerShdw blurRad="50800" dist="38100" dir="2700000" algn="tl" rotWithShape="0">
            <a:prstClr val="black">
              <a:alpha val="40000"/>
            </a:prstClr>
          </a:outerShdw>
        </a:effectLst>
      </dgm:spPr>
      <dgm:t>
        <a:bodyPr/>
        <a:lstStyle/>
        <a:p>
          <a:r>
            <a:rPr lang="zh-CN" altLang="en-US" sz="2800" b="1" dirty="0">
              <a:latin typeface="微软雅黑" panose="020B0503020204020204" pitchFamily="34" charset="-122"/>
              <a:ea typeface="微软雅黑" panose="020B0503020204020204" pitchFamily="34" charset="-122"/>
            </a:rPr>
            <a:t>缺点</a:t>
          </a:r>
        </a:p>
      </dgm:t>
    </dgm:pt>
    <dgm:pt modelId="{90D47ECA-02D4-4D66-A38E-FB681B8AD905}" cxnId="{8C8F42C8-FFB2-4958-BDAD-1DE4771159E9}" type="parTrans">
      <dgm:prSet/>
      <dgm:spPr/>
      <dgm:t>
        <a:bodyPr/>
        <a:lstStyle/>
        <a:p>
          <a:endParaRPr lang="zh-CN" altLang="en-US"/>
        </a:p>
      </dgm:t>
    </dgm:pt>
    <dgm:pt modelId="{59004699-2454-4AF8-87B2-5D4F979E7CF1}" cxnId="{8C8F42C8-FFB2-4958-BDAD-1DE4771159E9}" type="sibTrans">
      <dgm:prSet/>
      <dgm:spPr/>
      <dgm:t>
        <a:bodyPr/>
        <a:lstStyle/>
        <a:p>
          <a:endParaRPr lang="zh-CN" altLang="en-US"/>
        </a:p>
      </dgm:t>
    </dgm:pt>
    <dgm:pt modelId="{87745EAA-3111-401E-8DEC-41CE0F14E1DA}">
      <dgm:prSet/>
      <dgm:spPr/>
      <dgm:t>
        <a:bodyPr/>
        <a:lstStyle/>
        <a:p>
          <a:pPr>
            <a:lnSpc>
              <a:spcPct val="120000"/>
            </a:lnSpc>
          </a:pPr>
          <a:r>
            <a:rPr lang="zh-CN" b="0" i="0" dirty="0">
              <a:latin typeface="微软雅黑" panose="020B0503020204020204" pitchFamily="34" charset="-122"/>
              <a:ea typeface="微软雅黑" panose="020B0503020204020204" pitchFamily="34" charset="-122"/>
            </a:rPr>
            <a:t>主要是股利与盈利能力相脱节，没有考虑公司流动性与内部积累资金的要求，尤其是在盈利较少的年份，若仍要维持较高的股利，容易造成资金短缺，使公司财务状况恶化。</a:t>
          </a:r>
        </a:p>
      </dgm:t>
    </dgm:pt>
    <dgm:pt modelId="{0C3D04F8-E942-4E91-A01B-8765D7E294DA}" cxnId="{31A53E17-E108-45B7-B918-96F226197015}" type="parTrans">
      <dgm:prSet/>
      <dgm:spPr/>
      <dgm:t>
        <a:bodyPr/>
        <a:lstStyle/>
        <a:p>
          <a:endParaRPr lang="zh-CN" altLang="en-US"/>
        </a:p>
      </dgm:t>
    </dgm:pt>
    <dgm:pt modelId="{1612A473-1E94-4F8E-953C-997ACF6D4920}" cxnId="{31A53E17-E108-45B7-B918-96F226197015}" type="sibTrans">
      <dgm:prSet/>
      <dgm:spPr/>
      <dgm:t>
        <a:bodyPr/>
        <a:lstStyle/>
        <a:p>
          <a:endParaRPr lang="zh-CN" altLang="en-US"/>
        </a:p>
      </dgm:t>
    </dgm:pt>
    <dgm:pt modelId="{73CDF097-FA17-49FE-8E78-B6FD1787D9D8}" type="pres">
      <dgm:prSet presAssocID="{668EDAA1-9F6F-4590-929A-CC00B9889C8F}" presName="vert0" presStyleCnt="0">
        <dgm:presLayoutVars>
          <dgm:dir/>
          <dgm:animOne val="branch"/>
          <dgm:animLvl val="lvl"/>
        </dgm:presLayoutVars>
      </dgm:prSet>
      <dgm:spPr/>
      <dgm:t>
        <a:bodyPr/>
        <a:lstStyle/>
        <a:p>
          <a:endParaRPr lang="zh-CN" altLang="en-US"/>
        </a:p>
      </dgm:t>
    </dgm:pt>
    <dgm:pt modelId="{515DD2DF-1C9E-4FE3-B6F4-B08559551F56}" type="pres">
      <dgm:prSet presAssocID="{8376560D-3F76-40C7-AB0B-8FD67350060C}" presName="thickLine" presStyleLbl="alignNode1" presStyleIdx="0" presStyleCnt="2"/>
      <dgm:spPr/>
    </dgm:pt>
    <dgm:pt modelId="{F76349BD-1AD7-4911-8FB6-C006DB69D5D2}" type="pres">
      <dgm:prSet presAssocID="{8376560D-3F76-40C7-AB0B-8FD67350060C}" presName="horz1" presStyleCnt="0"/>
      <dgm:spPr/>
    </dgm:pt>
    <dgm:pt modelId="{9D8B338F-77C2-43C3-AB29-3A682190473F}" type="pres">
      <dgm:prSet presAssocID="{8376560D-3F76-40C7-AB0B-8FD67350060C}" presName="tx1" presStyleLbl="revTx" presStyleIdx="0" presStyleCnt="5" custScaleX="58398" custScaleY="47539" custLinFactNeighborX="193" custLinFactNeighborY="27724"/>
      <dgm:spPr/>
      <dgm:t>
        <a:bodyPr/>
        <a:lstStyle/>
        <a:p>
          <a:endParaRPr lang="zh-CN" altLang="en-US"/>
        </a:p>
      </dgm:t>
    </dgm:pt>
    <dgm:pt modelId="{719B23D6-7F49-47A7-A901-6ADDAE009E34}" type="pres">
      <dgm:prSet presAssocID="{8376560D-3F76-40C7-AB0B-8FD67350060C}" presName="vert1" presStyleCnt="0"/>
      <dgm:spPr/>
    </dgm:pt>
    <dgm:pt modelId="{69D2F844-EAA6-4CFE-8203-57A0E6CA62E7}" type="pres">
      <dgm:prSet presAssocID="{689217D3-B3C2-49E0-9244-D5854C2A02BF}" presName="vertSpace2a" presStyleCnt="0"/>
      <dgm:spPr/>
    </dgm:pt>
    <dgm:pt modelId="{C2B25886-14AC-42EB-BE0D-3BADC94B3423}" type="pres">
      <dgm:prSet presAssocID="{689217D3-B3C2-49E0-9244-D5854C2A02BF}" presName="horz2" presStyleCnt="0"/>
      <dgm:spPr/>
    </dgm:pt>
    <dgm:pt modelId="{255D2783-42B2-435A-A95A-3419F9CAE444}" type="pres">
      <dgm:prSet presAssocID="{689217D3-B3C2-49E0-9244-D5854C2A02BF}" presName="horzSpace2" presStyleCnt="0"/>
      <dgm:spPr/>
    </dgm:pt>
    <dgm:pt modelId="{5B1CEEB4-F34B-47FE-8FBF-F99AF8F3D7F9}" type="pres">
      <dgm:prSet presAssocID="{689217D3-B3C2-49E0-9244-D5854C2A02BF}" presName="tx2" presStyleLbl="revTx" presStyleIdx="1" presStyleCnt="5" custScaleX="110815"/>
      <dgm:spPr/>
      <dgm:t>
        <a:bodyPr/>
        <a:lstStyle/>
        <a:p>
          <a:endParaRPr lang="zh-CN" altLang="en-US"/>
        </a:p>
      </dgm:t>
    </dgm:pt>
    <dgm:pt modelId="{074100B3-8CE8-4AEA-83B2-0AA39AE53E9A}" type="pres">
      <dgm:prSet presAssocID="{689217D3-B3C2-49E0-9244-D5854C2A02BF}" presName="vert2" presStyleCnt="0"/>
      <dgm:spPr/>
    </dgm:pt>
    <dgm:pt modelId="{333FD14F-48D7-4FC3-BA9C-53BCE7B7A101}" type="pres">
      <dgm:prSet presAssocID="{689217D3-B3C2-49E0-9244-D5854C2A02BF}" presName="thinLine2b" presStyleLbl="callout" presStyleIdx="0" presStyleCnt="3" custLinFactY="-63230" custLinFactNeighborX="1593" custLinFactNeighborY="-100000"/>
      <dgm:spPr/>
    </dgm:pt>
    <dgm:pt modelId="{10013A41-0423-4C1E-922D-3836B7A3B2D6}" type="pres">
      <dgm:prSet presAssocID="{689217D3-B3C2-49E0-9244-D5854C2A02BF}" presName="vertSpace2b" presStyleCnt="0"/>
      <dgm:spPr/>
    </dgm:pt>
    <dgm:pt modelId="{1CA73D37-1F2F-4142-B01C-5E00D75B449B}" type="pres">
      <dgm:prSet presAssocID="{5962ECCD-6BD5-42D6-8458-DD52AC554235}" presName="horz2" presStyleCnt="0"/>
      <dgm:spPr/>
    </dgm:pt>
    <dgm:pt modelId="{BAD03B67-878C-4D9C-8AEC-CD888321B40C}" type="pres">
      <dgm:prSet presAssocID="{5962ECCD-6BD5-42D6-8458-DD52AC554235}" presName="horzSpace2" presStyleCnt="0"/>
      <dgm:spPr/>
    </dgm:pt>
    <dgm:pt modelId="{044AAB62-3AB5-480B-9364-CE4F06A0AC70}" type="pres">
      <dgm:prSet presAssocID="{5962ECCD-6BD5-42D6-8458-DD52AC554235}" presName="tx2" presStyleLbl="revTx" presStyleIdx="2" presStyleCnt="5" custScaleY="38966" custLinFactNeighborX="0" custLinFactNeighborY="-2207"/>
      <dgm:spPr/>
      <dgm:t>
        <a:bodyPr/>
        <a:lstStyle/>
        <a:p>
          <a:endParaRPr lang="zh-CN" altLang="en-US"/>
        </a:p>
      </dgm:t>
    </dgm:pt>
    <dgm:pt modelId="{DD9EA5AF-3564-4FD7-9BC4-D27481C0F772}" type="pres">
      <dgm:prSet presAssocID="{5962ECCD-6BD5-42D6-8458-DD52AC554235}" presName="vert2" presStyleCnt="0"/>
      <dgm:spPr/>
    </dgm:pt>
    <dgm:pt modelId="{B3E2F015-5927-4F85-9F2A-7974B471603C}" type="pres">
      <dgm:prSet presAssocID="{5962ECCD-6BD5-42D6-8458-DD52AC554235}" presName="thinLine2b" presStyleLbl="callout" presStyleIdx="1" presStyleCnt="3"/>
      <dgm:spPr/>
    </dgm:pt>
    <dgm:pt modelId="{00523CD1-C235-412F-93F2-7A6C8D7D8195}" type="pres">
      <dgm:prSet presAssocID="{5962ECCD-6BD5-42D6-8458-DD52AC554235}" presName="vertSpace2b" presStyleCnt="0"/>
      <dgm:spPr/>
    </dgm:pt>
    <dgm:pt modelId="{A886E625-1F4D-43F5-83E3-3E5B26290EC8}" type="pres">
      <dgm:prSet presAssocID="{104E77DD-BFF6-42DD-B3A3-54BBCC526772}" presName="thickLine" presStyleLbl="alignNode1" presStyleIdx="1" presStyleCnt="2"/>
      <dgm:spPr/>
    </dgm:pt>
    <dgm:pt modelId="{F1E5A43F-E8F7-42C5-8B9C-5095EE919FB7}" type="pres">
      <dgm:prSet presAssocID="{104E77DD-BFF6-42DD-B3A3-54BBCC526772}" presName="horz1" presStyleCnt="0"/>
      <dgm:spPr/>
    </dgm:pt>
    <dgm:pt modelId="{021FA01B-91D5-4754-91EF-3F91017CDC0E}" type="pres">
      <dgm:prSet presAssocID="{104E77DD-BFF6-42DD-B3A3-54BBCC526772}" presName="tx1" presStyleLbl="revTx" presStyleIdx="3" presStyleCnt="5" custScaleX="63020" custScaleY="48612" custLinFactNeighborX="-193" custLinFactNeighborY="17328"/>
      <dgm:spPr/>
      <dgm:t>
        <a:bodyPr/>
        <a:lstStyle/>
        <a:p>
          <a:endParaRPr lang="zh-CN" altLang="en-US"/>
        </a:p>
      </dgm:t>
    </dgm:pt>
    <dgm:pt modelId="{99F1E29B-1EFD-47CA-8164-F383AB03F35F}" type="pres">
      <dgm:prSet presAssocID="{104E77DD-BFF6-42DD-B3A3-54BBCC526772}" presName="vert1" presStyleCnt="0"/>
      <dgm:spPr/>
    </dgm:pt>
    <dgm:pt modelId="{08379679-5B65-454B-8D5F-39F16A9910D8}" type="pres">
      <dgm:prSet presAssocID="{87745EAA-3111-401E-8DEC-41CE0F14E1DA}" presName="vertSpace2a" presStyleCnt="0"/>
      <dgm:spPr/>
    </dgm:pt>
    <dgm:pt modelId="{E13955F3-BCEE-4845-BAAB-80F890FA74CC}" type="pres">
      <dgm:prSet presAssocID="{87745EAA-3111-401E-8DEC-41CE0F14E1DA}" presName="horz2" presStyleCnt="0"/>
      <dgm:spPr/>
    </dgm:pt>
    <dgm:pt modelId="{90DD7592-5D5F-4CFB-9900-9699AB0D087B}" type="pres">
      <dgm:prSet presAssocID="{87745EAA-3111-401E-8DEC-41CE0F14E1DA}" presName="horzSpace2" presStyleCnt="0"/>
      <dgm:spPr/>
    </dgm:pt>
    <dgm:pt modelId="{3AFC3F20-D06F-41EB-9FB7-70655802E4D2}" type="pres">
      <dgm:prSet presAssocID="{87745EAA-3111-401E-8DEC-41CE0F14E1DA}" presName="tx2" presStyleLbl="revTx" presStyleIdx="4" presStyleCnt="5" custScaleX="112924"/>
      <dgm:spPr/>
      <dgm:t>
        <a:bodyPr/>
        <a:lstStyle/>
        <a:p>
          <a:endParaRPr lang="zh-CN" altLang="en-US"/>
        </a:p>
      </dgm:t>
    </dgm:pt>
    <dgm:pt modelId="{72287971-7BC9-40FC-84CD-2640309F9F18}" type="pres">
      <dgm:prSet presAssocID="{87745EAA-3111-401E-8DEC-41CE0F14E1DA}" presName="vert2" presStyleCnt="0"/>
      <dgm:spPr/>
    </dgm:pt>
    <dgm:pt modelId="{32625D4C-5AB7-4CC4-A395-6D7D4760AB83}" type="pres">
      <dgm:prSet presAssocID="{87745EAA-3111-401E-8DEC-41CE0F14E1DA}" presName="thinLine2b" presStyleLbl="callout" presStyleIdx="2" presStyleCnt="3" custLinFactNeighborY="-67519"/>
      <dgm:spPr/>
    </dgm:pt>
    <dgm:pt modelId="{5170DDE4-96B8-4FDA-AA16-D9C5FDDF1B0D}" type="pres">
      <dgm:prSet presAssocID="{87745EAA-3111-401E-8DEC-41CE0F14E1DA}" presName="vertSpace2b" presStyleCnt="0"/>
      <dgm:spPr/>
    </dgm:pt>
  </dgm:ptLst>
  <dgm:cxnLst>
    <dgm:cxn modelId="{6B32C648-7067-415F-894C-0C3B810E7E9A}" type="presOf" srcId="{668EDAA1-9F6F-4590-929A-CC00B9889C8F}" destId="{73CDF097-FA17-49FE-8E78-B6FD1787D9D8}" srcOrd="0" destOrd="0" presId="urn:microsoft.com/office/officeart/2008/layout/LinedList"/>
    <dgm:cxn modelId="{8C8F42C8-FFB2-4958-BDAD-1DE4771159E9}" srcId="{668EDAA1-9F6F-4590-929A-CC00B9889C8F}" destId="{104E77DD-BFF6-42DD-B3A3-54BBCC526772}" srcOrd="1" destOrd="0" parTransId="{90D47ECA-02D4-4D66-A38E-FB681B8AD905}" sibTransId="{59004699-2454-4AF8-87B2-5D4F979E7CF1}"/>
    <dgm:cxn modelId="{33E0F531-6CCE-4D54-B45C-AD553F271E6D}" type="presOf" srcId="{5962ECCD-6BD5-42D6-8458-DD52AC554235}" destId="{044AAB62-3AB5-480B-9364-CE4F06A0AC70}" srcOrd="0" destOrd="0" presId="urn:microsoft.com/office/officeart/2008/layout/LinedList"/>
    <dgm:cxn modelId="{1004B01C-6A5A-4E96-9D31-C26EF7A79FAA}" type="presOf" srcId="{87745EAA-3111-401E-8DEC-41CE0F14E1DA}" destId="{3AFC3F20-D06F-41EB-9FB7-70655802E4D2}" srcOrd="0" destOrd="0" presId="urn:microsoft.com/office/officeart/2008/layout/LinedList"/>
    <dgm:cxn modelId="{A112EAAA-EFE5-40AE-A32B-2A7137358567}" srcId="{668EDAA1-9F6F-4590-929A-CC00B9889C8F}" destId="{8376560D-3F76-40C7-AB0B-8FD67350060C}" srcOrd="0" destOrd="0" parTransId="{39ABA927-478A-46C3-BFC7-0BCB7F484C99}" sibTransId="{44992A72-BFAF-4132-A33A-4B76C6AAC31C}"/>
    <dgm:cxn modelId="{89E8EE5F-2F7E-4F5E-A9F8-F88A3F85F844}" type="presOf" srcId="{104E77DD-BFF6-42DD-B3A3-54BBCC526772}" destId="{021FA01B-91D5-4754-91EF-3F91017CDC0E}" srcOrd="0" destOrd="0" presId="urn:microsoft.com/office/officeart/2008/layout/LinedList"/>
    <dgm:cxn modelId="{31A53E17-E108-45B7-B918-96F226197015}" srcId="{104E77DD-BFF6-42DD-B3A3-54BBCC526772}" destId="{87745EAA-3111-401E-8DEC-41CE0F14E1DA}" srcOrd="0" destOrd="0" parTransId="{0C3D04F8-E942-4E91-A01B-8765D7E294DA}" sibTransId="{1612A473-1E94-4F8E-953C-997ACF6D4920}"/>
    <dgm:cxn modelId="{98685417-4BB2-41BA-8949-D63C1343E809}" srcId="{8376560D-3F76-40C7-AB0B-8FD67350060C}" destId="{5962ECCD-6BD5-42D6-8458-DD52AC554235}" srcOrd="1" destOrd="0" parTransId="{A672B262-F40B-488D-9ADF-A2DF4C3293A2}" sibTransId="{DFD2B8CB-DD1B-4317-8CC1-52C33136AA01}"/>
    <dgm:cxn modelId="{72933A69-A4C8-4613-AD2B-010ED7AE4110}" srcId="{8376560D-3F76-40C7-AB0B-8FD67350060C}" destId="{689217D3-B3C2-49E0-9244-D5854C2A02BF}" srcOrd="0" destOrd="0" parTransId="{E17A8747-EAB7-42C3-A33E-1822852CFBBE}" sibTransId="{9907571D-4FC3-4A16-9048-E101FD674109}"/>
    <dgm:cxn modelId="{0CE10496-62D7-45A2-9179-4B3ED1E979C7}" type="presOf" srcId="{689217D3-B3C2-49E0-9244-D5854C2A02BF}" destId="{5B1CEEB4-F34B-47FE-8FBF-F99AF8F3D7F9}" srcOrd="0" destOrd="0" presId="urn:microsoft.com/office/officeart/2008/layout/LinedList"/>
    <dgm:cxn modelId="{780393F9-A5AA-40F1-978A-2893B1F78F10}" type="presOf" srcId="{8376560D-3F76-40C7-AB0B-8FD67350060C}" destId="{9D8B338F-77C2-43C3-AB29-3A682190473F}" srcOrd="0" destOrd="0" presId="urn:microsoft.com/office/officeart/2008/layout/LinedList"/>
    <dgm:cxn modelId="{98E3500A-E81C-4F7A-A00B-B8329D23F2E1}" type="presParOf" srcId="{73CDF097-FA17-49FE-8E78-B6FD1787D9D8}" destId="{515DD2DF-1C9E-4FE3-B6F4-B08559551F56}" srcOrd="0" destOrd="0" presId="urn:microsoft.com/office/officeart/2008/layout/LinedList"/>
    <dgm:cxn modelId="{7E4D03E8-9CEA-4F75-8857-97D4447660D6}" type="presParOf" srcId="{73CDF097-FA17-49FE-8E78-B6FD1787D9D8}" destId="{F76349BD-1AD7-4911-8FB6-C006DB69D5D2}" srcOrd="1" destOrd="0" presId="urn:microsoft.com/office/officeart/2008/layout/LinedList"/>
    <dgm:cxn modelId="{32AB5E57-0CA6-4506-B06B-48D58400343D}" type="presParOf" srcId="{F76349BD-1AD7-4911-8FB6-C006DB69D5D2}" destId="{9D8B338F-77C2-43C3-AB29-3A682190473F}" srcOrd="0" destOrd="0" presId="urn:microsoft.com/office/officeart/2008/layout/LinedList"/>
    <dgm:cxn modelId="{85B8BE0B-5ED9-4EDD-B781-95844391FFD8}" type="presParOf" srcId="{F76349BD-1AD7-4911-8FB6-C006DB69D5D2}" destId="{719B23D6-7F49-47A7-A901-6ADDAE009E34}" srcOrd="1" destOrd="0" presId="urn:microsoft.com/office/officeart/2008/layout/LinedList"/>
    <dgm:cxn modelId="{64BD9B62-6BF3-403A-BB71-D996E3A721E9}" type="presParOf" srcId="{719B23D6-7F49-47A7-A901-6ADDAE009E34}" destId="{69D2F844-EAA6-4CFE-8203-57A0E6CA62E7}" srcOrd="0" destOrd="0" presId="urn:microsoft.com/office/officeart/2008/layout/LinedList"/>
    <dgm:cxn modelId="{54590CDB-C632-4F06-809F-ADA15855B447}" type="presParOf" srcId="{719B23D6-7F49-47A7-A901-6ADDAE009E34}" destId="{C2B25886-14AC-42EB-BE0D-3BADC94B3423}" srcOrd="1" destOrd="0" presId="urn:microsoft.com/office/officeart/2008/layout/LinedList"/>
    <dgm:cxn modelId="{3BB0E615-B13B-42F1-84EE-41B7BF1ADBFD}" type="presParOf" srcId="{C2B25886-14AC-42EB-BE0D-3BADC94B3423}" destId="{255D2783-42B2-435A-A95A-3419F9CAE444}" srcOrd="0" destOrd="0" presId="urn:microsoft.com/office/officeart/2008/layout/LinedList"/>
    <dgm:cxn modelId="{5676E0D5-2982-414A-A86B-2148EC1C0997}" type="presParOf" srcId="{C2B25886-14AC-42EB-BE0D-3BADC94B3423}" destId="{5B1CEEB4-F34B-47FE-8FBF-F99AF8F3D7F9}" srcOrd="1" destOrd="0" presId="urn:microsoft.com/office/officeart/2008/layout/LinedList"/>
    <dgm:cxn modelId="{B9866672-EEA0-404D-9079-8155C37EBD3B}" type="presParOf" srcId="{C2B25886-14AC-42EB-BE0D-3BADC94B3423}" destId="{074100B3-8CE8-4AEA-83B2-0AA39AE53E9A}" srcOrd="2" destOrd="0" presId="urn:microsoft.com/office/officeart/2008/layout/LinedList"/>
    <dgm:cxn modelId="{ECCA00A1-04DC-4B19-BF9D-8B261D27156B}" type="presParOf" srcId="{719B23D6-7F49-47A7-A901-6ADDAE009E34}" destId="{333FD14F-48D7-4FC3-BA9C-53BCE7B7A101}" srcOrd="2" destOrd="0" presId="urn:microsoft.com/office/officeart/2008/layout/LinedList"/>
    <dgm:cxn modelId="{9E49E5DF-A281-4B0A-9691-31CCFC14F087}" type="presParOf" srcId="{719B23D6-7F49-47A7-A901-6ADDAE009E34}" destId="{10013A41-0423-4C1E-922D-3836B7A3B2D6}" srcOrd="3" destOrd="0" presId="urn:microsoft.com/office/officeart/2008/layout/LinedList"/>
    <dgm:cxn modelId="{74B97A86-EA57-4794-BFE3-973AADDB83DA}" type="presParOf" srcId="{719B23D6-7F49-47A7-A901-6ADDAE009E34}" destId="{1CA73D37-1F2F-4142-B01C-5E00D75B449B}" srcOrd="4" destOrd="0" presId="urn:microsoft.com/office/officeart/2008/layout/LinedList"/>
    <dgm:cxn modelId="{D11BCCA1-6090-4FA6-8D0C-D7EE2BF1269F}" type="presParOf" srcId="{1CA73D37-1F2F-4142-B01C-5E00D75B449B}" destId="{BAD03B67-878C-4D9C-8AEC-CD888321B40C}" srcOrd="0" destOrd="0" presId="urn:microsoft.com/office/officeart/2008/layout/LinedList"/>
    <dgm:cxn modelId="{8068840D-B3AC-4FE9-AAE0-6E76102A6BA9}" type="presParOf" srcId="{1CA73D37-1F2F-4142-B01C-5E00D75B449B}" destId="{044AAB62-3AB5-480B-9364-CE4F06A0AC70}" srcOrd="1" destOrd="0" presId="urn:microsoft.com/office/officeart/2008/layout/LinedList"/>
    <dgm:cxn modelId="{3A91A8F0-6C01-47BF-9BBD-45193269F64D}" type="presParOf" srcId="{1CA73D37-1F2F-4142-B01C-5E00D75B449B}" destId="{DD9EA5AF-3564-4FD7-9BC4-D27481C0F772}" srcOrd="2" destOrd="0" presId="urn:microsoft.com/office/officeart/2008/layout/LinedList"/>
    <dgm:cxn modelId="{D94F7805-78B0-4054-AA93-3AAF8B34355F}" type="presParOf" srcId="{719B23D6-7F49-47A7-A901-6ADDAE009E34}" destId="{B3E2F015-5927-4F85-9F2A-7974B471603C}" srcOrd="5" destOrd="0" presId="urn:microsoft.com/office/officeart/2008/layout/LinedList"/>
    <dgm:cxn modelId="{D0FA0575-7380-47CD-A925-8D18FB713A64}" type="presParOf" srcId="{719B23D6-7F49-47A7-A901-6ADDAE009E34}" destId="{00523CD1-C235-412F-93F2-7A6C8D7D8195}" srcOrd="6" destOrd="0" presId="urn:microsoft.com/office/officeart/2008/layout/LinedList"/>
    <dgm:cxn modelId="{C5AA1EF6-20A1-4523-8B01-83F0BC7C0CB8}" type="presParOf" srcId="{73CDF097-FA17-49FE-8E78-B6FD1787D9D8}" destId="{A886E625-1F4D-43F5-83E3-3E5B26290EC8}" srcOrd="2" destOrd="0" presId="urn:microsoft.com/office/officeart/2008/layout/LinedList"/>
    <dgm:cxn modelId="{5CBE0C0D-A533-43BA-A858-D5F1CD0D5554}" type="presParOf" srcId="{73CDF097-FA17-49FE-8E78-B6FD1787D9D8}" destId="{F1E5A43F-E8F7-42C5-8B9C-5095EE919FB7}" srcOrd="3" destOrd="0" presId="urn:microsoft.com/office/officeart/2008/layout/LinedList"/>
    <dgm:cxn modelId="{B189CB4B-148B-4D53-9878-FD0957A0B082}" type="presParOf" srcId="{F1E5A43F-E8F7-42C5-8B9C-5095EE919FB7}" destId="{021FA01B-91D5-4754-91EF-3F91017CDC0E}" srcOrd="0" destOrd="0" presId="urn:microsoft.com/office/officeart/2008/layout/LinedList"/>
    <dgm:cxn modelId="{1C53FB4B-6AA1-4074-8A89-81E162AAAF71}" type="presParOf" srcId="{F1E5A43F-E8F7-42C5-8B9C-5095EE919FB7}" destId="{99F1E29B-1EFD-47CA-8164-F383AB03F35F}" srcOrd="1" destOrd="0" presId="urn:microsoft.com/office/officeart/2008/layout/LinedList"/>
    <dgm:cxn modelId="{259ECCD6-C324-4EE9-B90D-2D51B4403448}" type="presParOf" srcId="{99F1E29B-1EFD-47CA-8164-F383AB03F35F}" destId="{08379679-5B65-454B-8D5F-39F16A9910D8}" srcOrd="0" destOrd="0" presId="urn:microsoft.com/office/officeart/2008/layout/LinedList"/>
    <dgm:cxn modelId="{7B054167-F295-4042-BA26-96E37000D642}" type="presParOf" srcId="{99F1E29B-1EFD-47CA-8164-F383AB03F35F}" destId="{E13955F3-BCEE-4845-BAAB-80F890FA74CC}" srcOrd="1" destOrd="0" presId="urn:microsoft.com/office/officeart/2008/layout/LinedList"/>
    <dgm:cxn modelId="{540F66D6-7A52-450C-A27E-5CB0268FB4E3}" type="presParOf" srcId="{E13955F3-BCEE-4845-BAAB-80F890FA74CC}" destId="{90DD7592-5D5F-4CFB-9900-9699AB0D087B}" srcOrd="0" destOrd="0" presId="urn:microsoft.com/office/officeart/2008/layout/LinedList"/>
    <dgm:cxn modelId="{7111FD85-805E-40A2-A8D2-6C1692C8619B}" type="presParOf" srcId="{E13955F3-BCEE-4845-BAAB-80F890FA74CC}" destId="{3AFC3F20-D06F-41EB-9FB7-70655802E4D2}" srcOrd="1" destOrd="0" presId="urn:microsoft.com/office/officeart/2008/layout/LinedList"/>
    <dgm:cxn modelId="{10DFFD76-95A3-425C-A0A6-D2D74BC1FA01}" type="presParOf" srcId="{E13955F3-BCEE-4845-BAAB-80F890FA74CC}" destId="{72287971-7BC9-40FC-84CD-2640309F9F18}" srcOrd="2" destOrd="0" presId="urn:microsoft.com/office/officeart/2008/layout/LinedList"/>
    <dgm:cxn modelId="{76DB2906-17ED-4426-B59A-A4291BC4426B}" type="presParOf" srcId="{99F1E29B-1EFD-47CA-8164-F383AB03F35F}" destId="{32625D4C-5AB7-4CC4-A395-6D7D4760AB83}" srcOrd="2" destOrd="0" presId="urn:microsoft.com/office/officeart/2008/layout/LinedList"/>
    <dgm:cxn modelId="{EAFE05C3-5F4D-4DAC-9B50-B690AB5640CA}" type="presParOf" srcId="{99F1E29B-1EFD-47CA-8164-F383AB03F35F}" destId="{5170DDE4-96B8-4FDA-AA16-D9C5FDDF1B0D}" srcOrd="3"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4D2195-2FCC-4778-A253-49E508B4904A}"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zh-CN" altLang="en-US"/>
        </a:p>
      </dgm:t>
    </dgm:pt>
    <dgm:pt modelId="{8DE40DB9-A94D-4BF8-BD7C-1ED343BC9BA2}">
      <dgm:prSet custT="1"/>
      <dgm:spPr/>
      <dgm:t>
        <a:bodyPr/>
        <a:lstStyle/>
        <a:p>
          <a:r>
            <a:rPr lang="zh-CN" altLang="en-US" sz="2400" b="0" dirty="0">
              <a:latin typeface="微软雅黑" panose="020B0503020204020204" pitchFamily="34" charset="-122"/>
              <a:ea typeface="微软雅黑" panose="020B0503020204020204" pitchFamily="34" charset="-122"/>
            </a:rPr>
            <a:t>这种政策具有较大灵活性，当公司盈余较少或投资需用较多资金时，可维持设定的较低的正常股利，股东不会有股利跌落感。当盈余有较大幅度增加时，则可适度增发股利，增强股东对公司的信心，有利于稳定股票的价格</a:t>
          </a:r>
          <a:r>
            <a:rPr lang="zh-CN" altLang="en-US" sz="2300" b="0" dirty="0">
              <a:latin typeface="微软雅黑" panose="020B0503020204020204" pitchFamily="34" charset="-122"/>
              <a:ea typeface="微软雅黑" panose="020B0503020204020204" pitchFamily="34" charset="-122"/>
            </a:rPr>
            <a:t>。</a:t>
          </a:r>
        </a:p>
      </dgm:t>
    </dgm:pt>
    <dgm:pt modelId="{F0C42180-0E8C-460E-8291-28509E8351DB}" cxnId="{140D0D44-CCF6-45A6-98A1-D76A09015A70}" type="parTrans">
      <dgm:prSet/>
      <dgm:spPr/>
      <dgm:t>
        <a:bodyPr/>
        <a:lstStyle/>
        <a:p>
          <a:endParaRPr lang="zh-CN" altLang="en-US"/>
        </a:p>
      </dgm:t>
    </dgm:pt>
    <dgm:pt modelId="{4C97DF2A-A92B-4639-BF47-5A994F6BDDF4}" cxnId="{140D0D44-CCF6-45A6-98A1-D76A09015A70}" type="sibTrans">
      <dgm:prSet/>
      <dgm:spPr/>
      <dgm:t>
        <a:bodyPr/>
        <a:lstStyle/>
        <a:p>
          <a:endParaRPr lang="zh-CN" altLang="en-US"/>
        </a:p>
      </dgm:t>
    </dgm:pt>
    <dgm:pt modelId="{F7C49138-E735-43B6-85C7-22BD2A3E2254}">
      <dgm:prSet custT="1"/>
      <dgm:spPr/>
      <dgm:t>
        <a:bodyPr/>
        <a:lstStyle/>
        <a:p>
          <a:r>
            <a:rPr lang="zh-CN" altLang="en-US" sz="2400" b="0" dirty="0">
              <a:latin typeface="微软雅黑" panose="020B0503020204020204" pitchFamily="34" charset="-122"/>
              <a:ea typeface="微软雅黑" panose="020B0503020204020204" pitchFamily="34" charset="-122"/>
            </a:rPr>
            <a:t>对于一些依靠股利度日的股东，每年至少可以得到虽然较低但比较稳定的股利收入，从而吸引住这部分股东。</a:t>
          </a:r>
        </a:p>
      </dgm:t>
    </dgm:pt>
    <dgm:pt modelId="{A67D5825-C327-4217-A51C-9ED8DEBEF8A8}" cxnId="{45F5FE8B-6BC7-4282-9D2D-569897E14A24}" type="parTrans">
      <dgm:prSet/>
      <dgm:spPr/>
      <dgm:t>
        <a:bodyPr/>
        <a:lstStyle/>
        <a:p>
          <a:endParaRPr lang="zh-CN" altLang="en-US"/>
        </a:p>
      </dgm:t>
    </dgm:pt>
    <dgm:pt modelId="{05CDB5BF-2CC7-454F-9738-5E4104F47EA9}" cxnId="{45F5FE8B-6BC7-4282-9D2D-569897E14A24}" type="sibTrans">
      <dgm:prSet/>
      <dgm:spPr/>
      <dgm:t>
        <a:bodyPr/>
        <a:lstStyle/>
        <a:p>
          <a:endParaRPr lang="zh-CN" altLang="en-US"/>
        </a:p>
      </dgm:t>
    </dgm:pt>
    <dgm:pt modelId="{728D63E1-3CC4-4670-ADD6-0A0EB2F3BB0F}" type="pres">
      <dgm:prSet presAssocID="{D64D2195-2FCC-4778-A253-49E508B4904A}" presName="Name0" presStyleCnt="0">
        <dgm:presLayoutVars>
          <dgm:dir/>
          <dgm:resizeHandles val="exact"/>
        </dgm:presLayoutVars>
      </dgm:prSet>
      <dgm:spPr/>
      <dgm:t>
        <a:bodyPr/>
        <a:lstStyle/>
        <a:p>
          <a:endParaRPr lang="zh-CN" altLang="en-US"/>
        </a:p>
      </dgm:t>
    </dgm:pt>
    <dgm:pt modelId="{0E235B82-9D51-47DC-A625-71343818FEE9}" type="pres">
      <dgm:prSet presAssocID="{8DE40DB9-A94D-4BF8-BD7C-1ED343BC9BA2}" presName="composite" presStyleCnt="0"/>
      <dgm:spPr/>
    </dgm:pt>
    <dgm:pt modelId="{D04AE97D-4259-4FB5-B125-322AC8A86DE7}" type="pres">
      <dgm:prSet presAssocID="{8DE40DB9-A94D-4BF8-BD7C-1ED343BC9BA2}" presName="rect1" presStyleLbl="trAlignAcc1" presStyleIdx="0" presStyleCnt="2" custScaleX="143810" custLinFactNeighborX="-3307" custLinFactNeighborY="3216">
        <dgm:presLayoutVars>
          <dgm:bulletEnabled val="1"/>
        </dgm:presLayoutVars>
      </dgm:prSet>
      <dgm:spPr/>
      <dgm:t>
        <a:bodyPr/>
        <a:lstStyle/>
        <a:p>
          <a:endParaRPr lang="zh-CN" altLang="en-US"/>
        </a:p>
      </dgm:t>
    </dgm:pt>
    <dgm:pt modelId="{AEF5B95C-562C-4919-B78C-0AE4C102709F}" type="pres">
      <dgm:prSet presAssocID="{8DE40DB9-A94D-4BF8-BD7C-1ED343BC9BA2}" presName="rect2" presStyleLbl="fgImgPlace1" presStyleIdx="0" presStyleCnt="2" custScaleX="62430" custScaleY="57967" custLinFactNeighborX="-99811" custLinFactNeighborY="1260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0" r="-20000"/>
          </a:stretch>
        </a:blipFill>
      </dgm:spPr>
    </dgm:pt>
    <dgm:pt modelId="{40E1CD52-7E53-4AD2-BE4A-F06E7618C3DB}" type="pres">
      <dgm:prSet presAssocID="{4C97DF2A-A92B-4639-BF47-5A994F6BDDF4}" presName="sibTrans" presStyleCnt="0"/>
      <dgm:spPr/>
    </dgm:pt>
    <dgm:pt modelId="{6922FC30-4D42-4ED2-AC04-526BF3BC25FE}" type="pres">
      <dgm:prSet presAssocID="{F7C49138-E735-43B6-85C7-22BD2A3E2254}" presName="composite" presStyleCnt="0"/>
      <dgm:spPr/>
    </dgm:pt>
    <dgm:pt modelId="{AA9E586B-4F14-4187-9FC6-FDC34CD9DAFA}" type="pres">
      <dgm:prSet presAssocID="{F7C49138-E735-43B6-85C7-22BD2A3E2254}" presName="rect1" presStyleLbl="trAlignAcc1" presStyleIdx="1" presStyleCnt="2" custScaleX="145628" custLinFactNeighborX="-2070">
        <dgm:presLayoutVars>
          <dgm:bulletEnabled val="1"/>
        </dgm:presLayoutVars>
      </dgm:prSet>
      <dgm:spPr/>
      <dgm:t>
        <a:bodyPr/>
        <a:lstStyle/>
        <a:p>
          <a:endParaRPr lang="zh-CN" altLang="en-US"/>
        </a:p>
      </dgm:t>
    </dgm:pt>
    <dgm:pt modelId="{66B92FE3-2FC3-4010-9079-94E72085050E}" type="pres">
      <dgm:prSet presAssocID="{F7C49138-E735-43B6-85C7-22BD2A3E2254}" presName="rect2" presStyleLbl="fgImgPlace1" presStyleIdx="1" presStyleCnt="2" custScaleX="62047" custScaleY="57047" custLinFactNeighborX="-97206" custLinFactNeighborY="1088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9000" r="-19000"/>
          </a:stretch>
        </a:blipFill>
      </dgm:spPr>
    </dgm:pt>
  </dgm:ptLst>
  <dgm:cxnLst>
    <dgm:cxn modelId="{140D0D44-CCF6-45A6-98A1-D76A09015A70}" srcId="{D64D2195-2FCC-4778-A253-49E508B4904A}" destId="{8DE40DB9-A94D-4BF8-BD7C-1ED343BC9BA2}" srcOrd="0" destOrd="0" parTransId="{F0C42180-0E8C-460E-8291-28509E8351DB}" sibTransId="{4C97DF2A-A92B-4639-BF47-5A994F6BDDF4}"/>
    <dgm:cxn modelId="{EB2313B4-D1CF-433E-AD72-E9B80FDE6288}" type="presOf" srcId="{8DE40DB9-A94D-4BF8-BD7C-1ED343BC9BA2}" destId="{D04AE97D-4259-4FB5-B125-322AC8A86DE7}" srcOrd="0" destOrd="0" presId="urn:microsoft.com/office/officeart/2008/layout/PictureStrips"/>
    <dgm:cxn modelId="{4357B26C-5FD4-4813-A9C5-25AA5D819460}" type="presOf" srcId="{F7C49138-E735-43B6-85C7-22BD2A3E2254}" destId="{AA9E586B-4F14-4187-9FC6-FDC34CD9DAFA}" srcOrd="0" destOrd="0" presId="urn:microsoft.com/office/officeart/2008/layout/PictureStrips"/>
    <dgm:cxn modelId="{0CB48043-2327-4C83-BA94-0F125067AF79}" type="presOf" srcId="{D64D2195-2FCC-4778-A253-49E508B4904A}" destId="{728D63E1-3CC4-4670-ADD6-0A0EB2F3BB0F}" srcOrd="0" destOrd="0" presId="urn:microsoft.com/office/officeart/2008/layout/PictureStrips"/>
    <dgm:cxn modelId="{45F5FE8B-6BC7-4282-9D2D-569897E14A24}" srcId="{D64D2195-2FCC-4778-A253-49E508B4904A}" destId="{F7C49138-E735-43B6-85C7-22BD2A3E2254}" srcOrd="1" destOrd="0" parTransId="{A67D5825-C327-4217-A51C-9ED8DEBEF8A8}" sibTransId="{05CDB5BF-2CC7-454F-9738-5E4104F47EA9}"/>
    <dgm:cxn modelId="{D7F18220-7712-40C2-8B8D-85E6BAA3C4F3}" type="presParOf" srcId="{728D63E1-3CC4-4670-ADD6-0A0EB2F3BB0F}" destId="{0E235B82-9D51-47DC-A625-71343818FEE9}" srcOrd="0" destOrd="0" presId="urn:microsoft.com/office/officeart/2008/layout/PictureStrips"/>
    <dgm:cxn modelId="{76B9975E-C425-4314-B02F-8D966496B2C5}" type="presParOf" srcId="{0E235B82-9D51-47DC-A625-71343818FEE9}" destId="{D04AE97D-4259-4FB5-B125-322AC8A86DE7}" srcOrd="0" destOrd="0" presId="urn:microsoft.com/office/officeart/2008/layout/PictureStrips"/>
    <dgm:cxn modelId="{CF146D7F-AEC9-4875-B4F2-496F424A4375}" type="presParOf" srcId="{0E235B82-9D51-47DC-A625-71343818FEE9}" destId="{AEF5B95C-562C-4919-B78C-0AE4C102709F}" srcOrd="1" destOrd="0" presId="urn:microsoft.com/office/officeart/2008/layout/PictureStrips"/>
    <dgm:cxn modelId="{543E6827-C292-457C-86C0-B65BC9F5A4DD}" type="presParOf" srcId="{728D63E1-3CC4-4670-ADD6-0A0EB2F3BB0F}" destId="{40E1CD52-7E53-4AD2-BE4A-F06E7618C3DB}" srcOrd="1" destOrd="0" presId="urn:microsoft.com/office/officeart/2008/layout/PictureStrips"/>
    <dgm:cxn modelId="{F4384BD4-FBF0-42AB-A467-7B4188FFEFCE}" type="presParOf" srcId="{728D63E1-3CC4-4670-ADD6-0A0EB2F3BB0F}" destId="{6922FC30-4D42-4ED2-AC04-526BF3BC25FE}" srcOrd="2" destOrd="0" presId="urn:microsoft.com/office/officeart/2008/layout/PictureStrips"/>
    <dgm:cxn modelId="{6402EF55-8B3C-494A-AE1D-9FDEBBFF6463}" type="presParOf" srcId="{6922FC30-4D42-4ED2-AC04-526BF3BC25FE}" destId="{AA9E586B-4F14-4187-9FC6-FDC34CD9DAFA}" srcOrd="0" destOrd="0" presId="urn:microsoft.com/office/officeart/2008/layout/PictureStrips"/>
    <dgm:cxn modelId="{A0FA6FFB-0017-4391-9DEE-1510519AE22D}" type="presParOf" srcId="{6922FC30-4D42-4ED2-AC04-526BF3BC25FE}" destId="{66B92FE3-2FC3-4010-9079-94E72085050E}" srcOrd="1" destOrd="0" presId="urn:microsoft.com/office/officeart/2008/layout/PictureStrip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97237" cy="3642722"/>
        <a:chOff x="0" y="0"/>
        <a:chExt cx="4397237" cy="3642722"/>
      </a:xfrm>
    </dsp:grpSpPr>
    <dsp:sp modelId="{D05E1647-E7DC-451C-9FA8-0F5B2550A276}">
      <dsp:nvSpPr>
        <dsp:cNvPr id="5" name="任意多边形 4"/>
        <dsp:cNvSpPr/>
      </dsp:nvSpPr>
      <dsp:spPr bwMode="white">
        <a:xfrm>
          <a:off x="1272259" y="1231939"/>
          <a:ext cx="1333853" cy="67574"/>
        </a:xfrm>
        <a:custGeom>
          <a:avLst/>
          <a:gdLst/>
          <a:ahLst/>
          <a:cxnLst/>
          <a:pathLst>
            <a:path w="2101" h="106">
              <a:moveTo>
                <a:pt x="110" y="522"/>
              </a:moveTo>
              <a:lnTo>
                <a:pt x="1990" y="-416"/>
              </a:lnTo>
            </a:path>
          </a:pathLst>
        </a:custGeom>
      </dsp:spPr>
      <dsp:style>
        <a:lnRef idx="2">
          <a:schemeClr val="accent2">
            <a:shade val="60000"/>
          </a:schemeClr>
        </a:lnRef>
        <a:fillRef idx="0">
          <a:schemeClr val="accent2"/>
        </a:fillRef>
        <a:effectRef idx="0">
          <a:scrgbClr r="0" g="0" b="0"/>
        </a:effectRef>
        <a:fontRef idx="minor"/>
      </dsp:style>
      <dsp:txXfrm>
        <a:off x="1272259" y="1231939"/>
        <a:ext cx="1333853" cy="67574"/>
      </dsp:txXfrm>
    </dsp:sp>
    <dsp:sp modelId="{A4F69F87-A450-45B5-A4E4-8EC22913D781}">
      <dsp:nvSpPr>
        <dsp:cNvPr id="8" name="任意多边形 7"/>
        <dsp:cNvSpPr/>
      </dsp:nvSpPr>
      <dsp:spPr bwMode="white">
        <a:xfrm>
          <a:off x="1403112" y="1798309"/>
          <a:ext cx="1275099" cy="67574"/>
        </a:xfrm>
        <a:custGeom>
          <a:avLst/>
          <a:gdLst/>
          <a:ahLst/>
          <a:cxnLst/>
          <a:pathLst>
            <a:path w="2008" h="106">
              <a:moveTo>
                <a:pt x="0" y="44"/>
              </a:moveTo>
              <a:lnTo>
                <a:pt x="2008" y="62"/>
              </a:lnTo>
            </a:path>
          </a:pathLst>
        </a:custGeom>
      </dsp:spPr>
      <dsp:style>
        <a:lnRef idx="2">
          <a:schemeClr val="accent2">
            <a:shade val="60000"/>
          </a:schemeClr>
        </a:lnRef>
        <a:fillRef idx="0">
          <a:schemeClr val="accent2"/>
        </a:fillRef>
        <a:effectRef idx="0">
          <a:scrgbClr r="0" g="0" b="0"/>
        </a:effectRef>
        <a:fontRef idx="minor"/>
      </dsp:style>
      <dsp:txXfrm>
        <a:off x="1403112" y="1798309"/>
        <a:ext cx="1275099" cy="67574"/>
      </dsp:txXfrm>
    </dsp:sp>
    <dsp:sp modelId="{FE201BE2-E42F-4ACF-91E4-C70166D25D6F}">
      <dsp:nvSpPr>
        <dsp:cNvPr id="11" name="任意多边形 10"/>
        <dsp:cNvSpPr/>
      </dsp:nvSpPr>
      <dsp:spPr bwMode="white">
        <a:xfrm>
          <a:off x="1267234" y="2358194"/>
          <a:ext cx="1375859" cy="67574"/>
        </a:xfrm>
        <a:custGeom>
          <a:avLst/>
          <a:gdLst/>
          <a:ahLst/>
          <a:cxnLst/>
          <a:pathLst>
            <a:path w="2167" h="106">
              <a:moveTo>
                <a:pt x="116" y="-435"/>
              </a:moveTo>
              <a:lnTo>
                <a:pt x="2050" y="542"/>
              </a:lnTo>
            </a:path>
          </a:pathLst>
        </a:custGeom>
      </dsp:spPr>
      <dsp:style>
        <a:lnRef idx="2">
          <a:schemeClr val="accent2">
            <a:shade val="60000"/>
          </a:schemeClr>
        </a:lnRef>
        <a:fillRef idx="0">
          <a:schemeClr val="accent2"/>
        </a:fillRef>
        <a:effectRef idx="0">
          <a:scrgbClr r="0" g="0" b="0"/>
        </a:effectRef>
        <a:fontRef idx="minor"/>
      </dsp:style>
      <dsp:txXfrm>
        <a:off x="1267234" y="2358194"/>
        <a:ext cx="1375859" cy="67574"/>
      </dsp:txXfrm>
    </dsp:sp>
    <dsp:sp modelId="{280BE8A9-3DD7-46A1-86A8-C98961AF5BE9}">
      <dsp:nvSpPr>
        <dsp:cNvPr id="4" name="椭圆 3"/>
        <dsp:cNvSpPr/>
      </dsp:nvSpPr>
      <dsp:spPr bwMode="white">
        <a:xfrm>
          <a:off x="273005" y="1058224"/>
          <a:ext cx="1650776" cy="1650776"/>
        </a:xfrm>
        <a:prstGeom prst="ellipse">
          <a:avLst/>
        </a:prstGeom>
        <a:blipFill>
          <a:blip r:embed="rId1" cstate="print">
            <a:extLst>
              <a:ext uri="{28A0092B-C50C-407E-A947-70E740481C1C}">
                <a14:useLocalDpi xmlns:a14="http://schemas.microsoft.com/office/drawing/2010/main" val="0"/>
              </a:ext>
            </a:extLst>
          </a:blip>
          <a:srcRect/>
          <a:stretch>
            <a:fillRect l="-17000" r="-17000"/>
          </a:stretch>
        </a:blipFill>
        <a:sp3d prstMaterial="dkEdge">
          <a:bevelT w="8200" h="38100"/>
        </a:sp3d>
      </dsp:spPr>
      <dsp:style>
        <a:lnRef idx="0">
          <a:schemeClr val="lt1"/>
        </a:lnRef>
        <a:fillRef idx="2">
          <a:schemeClr val="accent2"/>
        </a:fillRef>
        <a:effectRef idx="1">
          <a:scrgbClr r="0" g="0" b="0"/>
        </a:effectRef>
        <a:fontRef idx="minor">
          <a:schemeClr val="dk1"/>
        </a:fontRef>
      </dsp:style>
      <dsp:txXfrm>
        <a:off x="273005" y="1058224"/>
        <a:ext cx="1650776" cy="1650776"/>
      </dsp:txXfrm>
    </dsp:sp>
    <dsp:sp modelId="{30F1B350-FEEC-4B75-8214-5BE5C450EC6C}">
      <dsp:nvSpPr>
        <dsp:cNvPr id="6" name="椭圆 5"/>
        <dsp:cNvSpPr/>
      </dsp:nvSpPr>
      <dsp:spPr bwMode="white">
        <a:xfrm>
          <a:off x="2483891" y="251705"/>
          <a:ext cx="990466" cy="990466"/>
        </a:xfrm>
        <a:prstGeom prst="ellipse">
          <a:avLst/>
        </a:prstGeom>
        <a:sp3d prstMaterial="dkEdge">
          <a:bevelT w="8200" h="38100"/>
        </a:sp3d>
      </dsp:spPr>
      <dsp:style>
        <a:lnRef idx="0">
          <a:schemeClr val="lt1"/>
        </a:lnRef>
        <a:fillRef idx="2">
          <a:schemeClr val="accent2"/>
        </a:fillRef>
        <a:effectRef idx="1">
          <a:scrgbClr r="0" g="0" b="0"/>
        </a:effectRef>
        <a:fontRef idx="minor">
          <a:schemeClr val="dk1"/>
        </a:fontRef>
      </dsp:style>
      <dsp:txBody>
        <a:bodyPr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600" dirty="0"/>
            <a:t>营业利润</a:t>
          </a:r>
        </a:p>
      </dsp:txBody>
      <dsp:txXfrm>
        <a:off x="2483891" y="251705"/>
        <a:ext cx="990466" cy="990466"/>
      </dsp:txXfrm>
    </dsp:sp>
    <dsp:sp modelId="{4CA6FA0E-CAB6-4B46-B89E-8046CFD6E1F3}">
      <dsp:nvSpPr>
        <dsp:cNvPr id="9" name="椭圆 8"/>
        <dsp:cNvSpPr/>
      </dsp:nvSpPr>
      <dsp:spPr bwMode="white">
        <a:xfrm>
          <a:off x="2678167" y="1346869"/>
          <a:ext cx="990466" cy="990466"/>
        </a:xfrm>
        <a:prstGeom prst="ellipse">
          <a:avLst/>
        </a:prstGeom>
        <a:sp3d prstMaterial="dkEdge">
          <a:bevelT w="8200" h="38100"/>
        </a:sp3d>
      </dsp:spPr>
      <dsp:style>
        <a:lnRef idx="0">
          <a:schemeClr val="lt1"/>
        </a:lnRef>
        <a:fillRef idx="2">
          <a:schemeClr val="accent2"/>
        </a:fillRef>
        <a:effectRef idx="1">
          <a:scrgbClr r="0" g="0" b="0"/>
        </a:effectRef>
        <a:fontRef idx="minor">
          <a:schemeClr val="dk1"/>
        </a:fontRef>
      </dsp:style>
      <dsp:txBody>
        <a:bodyPr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600" dirty="0"/>
            <a:t>利润总额</a:t>
          </a:r>
        </a:p>
      </dsp:txBody>
      <dsp:txXfrm>
        <a:off x="2678167" y="1346869"/>
        <a:ext cx="990466" cy="990466"/>
      </dsp:txXfrm>
    </dsp:sp>
    <dsp:sp modelId="{6DC5196E-C349-408E-B84F-15C80A8FB8A4}">
      <dsp:nvSpPr>
        <dsp:cNvPr id="12" name="椭圆 11"/>
        <dsp:cNvSpPr/>
      </dsp:nvSpPr>
      <dsp:spPr bwMode="white">
        <a:xfrm>
          <a:off x="2516031" y="2430157"/>
          <a:ext cx="990466" cy="990466"/>
        </a:xfrm>
        <a:prstGeom prst="ellipse">
          <a:avLst/>
        </a:prstGeom>
        <a:sp3d prstMaterial="dkEdge">
          <a:bevelT w="8200" h="38100"/>
        </a:sp3d>
      </dsp:spPr>
      <dsp:style>
        <a:lnRef idx="0">
          <a:schemeClr val="lt1"/>
        </a:lnRef>
        <a:fillRef idx="2">
          <a:schemeClr val="accent2"/>
        </a:fillRef>
        <a:effectRef idx="1">
          <a:scrgbClr r="0" g="0" b="0"/>
        </a:effectRef>
        <a:fontRef idx="minor">
          <a:schemeClr val="dk1"/>
        </a:fontRef>
      </dsp:style>
      <dsp:txBody>
        <a:bodyPr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600" dirty="0"/>
            <a:t>净利润</a:t>
          </a:r>
        </a:p>
      </dsp:txBody>
      <dsp:txXfrm>
        <a:off x="2516031" y="2430157"/>
        <a:ext cx="990466" cy="990466"/>
      </dsp:txXfrm>
    </dsp:sp>
    <dsp:sp modelId="{4425913C-41EB-413C-B5C6-52B141F45FA2}">
      <dsp:nvSpPr>
        <dsp:cNvPr id="3" name="椭圆 2" hidden="1"/>
        <dsp:cNvSpPr/>
      </dsp:nvSpPr>
      <dsp:spPr>
        <a:xfrm>
          <a:off x="247616" y="1243589"/>
          <a:ext cx="1155543" cy="1155543"/>
        </a:xfrm>
        <a:prstGeom prst="ellipse">
          <a:avLst/>
        </a:prstGeom>
      </dsp:spPr>
      <dsp:txXfrm>
        <a:off x="247616" y="1243589"/>
        <a:ext cx="1155543" cy="1155543"/>
      </dsp:txXfrm>
    </dsp:sp>
    <dsp:sp modelId="{F57F442A-B3F7-4F64-91CC-F20D55032FCF}">
      <dsp:nvSpPr>
        <dsp:cNvPr id="7" name="矩形 6"/>
        <dsp:cNvSpPr/>
      </dsp:nvSpPr>
      <dsp:spPr bwMode="white">
        <a:xfrm>
          <a:off x="3573403" y="251705"/>
          <a:ext cx="1485698" cy="990466"/>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64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endParaRPr>
            <a:solidFill>
              <a:schemeClr val="tx1"/>
            </a:solidFill>
          </a:endParaRPr>
        </a:p>
      </dsp:txBody>
      <dsp:txXfrm>
        <a:off x="3573403" y="251705"/>
        <a:ext cx="1485698" cy="990466"/>
      </dsp:txXfrm>
    </dsp:sp>
    <dsp:sp modelId="{A463D47D-BCCE-4A34-9089-B157B9489202}">
      <dsp:nvSpPr>
        <dsp:cNvPr id="10" name="矩形 9"/>
        <dsp:cNvSpPr/>
      </dsp:nvSpPr>
      <dsp:spPr bwMode="white">
        <a:xfrm>
          <a:off x="3767679" y="1346869"/>
          <a:ext cx="1485698" cy="990466"/>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64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endParaRPr>
            <a:solidFill>
              <a:schemeClr val="tx1"/>
            </a:solidFill>
          </a:endParaRPr>
        </a:p>
      </dsp:txBody>
      <dsp:txXfrm>
        <a:off x="3767679" y="1346869"/>
        <a:ext cx="1485698" cy="990466"/>
      </dsp:txXfrm>
    </dsp:sp>
    <dsp:sp modelId="{DDFF4423-8FB7-4C83-8BEC-26582E006C55}">
      <dsp:nvSpPr>
        <dsp:cNvPr id="13" name="矩形 12"/>
        <dsp:cNvSpPr/>
      </dsp:nvSpPr>
      <dsp:spPr bwMode="white">
        <a:xfrm>
          <a:off x="3605543" y="2430157"/>
          <a:ext cx="1485698" cy="990466"/>
        </a:xfrm>
        <a:prstGeom prst="rect">
          <a:avLst/>
        </a:prstGeom>
        <a:noFill/>
        <a:ln>
          <a:noFill/>
        </a:ln>
      </dsp:spPr>
      <dsp:style>
        <a:lnRef idx="0">
          <a:scrgbClr r="0" g="0" b="0"/>
        </a:lnRef>
        <a:fillRef idx="0">
          <a:scrgbClr r="0" g="0" b="0"/>
        </a:fillRef>
        <a:effectRef idx="0">
          <a:scrgbClr r="0" g="0" b="0"/>
        </a:effectRef>
        <a:fontRef idx="minor"/>
      </dsp:style>
      <dsp:txBody>
        <a:bodyPr lIns="0" tIns="0" rIns="0" bIns="0" anchor="ctr"/>
        <a:lstStyle>
          <a:lvl1pPr algn="l">
            <a:defRPr sz="64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endParaRPr>
            <a:solidFill>
              <a:schemeClr val="tx1"/>
            </a:solidFill>
          </a:endParaRPr>
        </a:p>
      </dsp:txBody>
      <dsp:txXfrm>
        <a:off x="3605543" y="2430157"/>
        <a:ext cx="1485698" cy="990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59990" cy="3165476"/>
        <a:chOff x="0" y="0"/>
        <a:chExt cx="5859990" cy="3165476"/>
      </a:xfrm>
    </dsp:grpSpPr>
    <dsp:sp modelId="{5ACD40DF-BDDD-4160-9AAA-F4EA02DED0DE}">
      <dsp:nvSpPr>
        <dsp:cNvPr id="3" name="燕尾形 2"/>
        <dsp:cNvSpPr/>
      </dsp:nvSpPr>
      <dsp:spPr bwMode="white">
        <a:xfrm rot="5400000">
          <a:off x="-135961" y="135961"/>
          <a:ext cx="906410" cy="634487"/>
        </a:xfrm>
        <a:prstGeom prst="chevron">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rot="-5400000"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600" b="0" dirty="0"/>
            <a:t>（</a:t>
          </a:r>
          <a:r>
            <a:rPr lang="en-US" sz="2600" b="0" dirty="0"/>
            <a:t>1</a:t>
          </a:r>
          <a:r>
            <a:rPr lang="zh-CN" sz="2600" b="0" dirty="0"/>
            <a:t>）</a:t>
          </a:r>
        </a:p>
      </dsp:txBody>
      <dsp:txXfrm rot="5400000">
        <a:off x="-135961" y="135961"/>
        <a:ext cx="906410" cy="634487"/>
      </dsp:txXfrm>
    </dsp:sp>
    <dsp:sp modelId="{53519157-9823-4C74-8EF5-CB5A0BEBAB16}">
      <dsp:nvSpPr>
        <dsp:cNvPr id="4" name="同侧圆角矩形 3"/>
        <dsp:cNvSpPr/>
      </dsp:nvSpPr>
      <dsp:spPr bwMode="white">
        <a:xfrm rot="5400000">
          <a:off x="2943511" y="-2318168"/>
          <a:ext cx="589166" cy="5225503"/>
        </a:xfrm>
        <a:prstGeom prst="round2Same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rot="-5400000" lIns="199136" tIns="17780" rIns="17780" bIns="177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b="0" dirty="0" smtClean="0">
              <a:solidFill>
                <a:schemeClr val="dk1"/>
              </a:solidFill>
              <a:latin typeface="微软雅黑" panose="020B0503020204020204" pitchFamily="34" charset="-122"/>
              <a:ea typeface="微软雅黑" panose="020B0503020204020204" pitchFamily="34" charset="-122"/>
            </a:rPr>
            <a:t>弥补以前年度亏损</a:t>
          </a:r>
          <a:r>
            <a:rPr lang="zh-CN" altLang="en-US" sz="2800" b="0" dirty="0">
              <a:solidFill>
                <a:schemeClr val="dk1"/>
              </a:solidFill>
              <a:latin typeface="微软雅黑" panose="020B0503020204020204" pitchFamily="34" charset="-122"/>
              <a:ea typeface="微软雅黑" panose="020B0503020204020204" pitchFamily="34" charset="-122"/>
            </a:rPr>
            <a:t>。</a:t>
          </a:r>
          <a:endParaRPr>
            <a:solidFill>
              <a:schemeClr val="dk1"/>
            </a:solidFill>
          </a:endParaRPr>
        </a:p>
      </dsp:txBody>
      <dsp:txXfrm rot="5400000">
        <a:off x="2943511" y="-2318168"/>
        <a:ext cx="589166" cy="5225503"/>
      </dsp:txXfrm>
    </dsp:sp>
    <dsp:sp modelId="{FD719107-786E-4231-8199-97FA7CED5F4F}">
      <dsp:nvSpPr>
        <dsp:cNvPr id="5" name="燕尾形 4"/>
        <dsp:cNvSpPr/>
      </dsp:nvSpPr>
      <dsp:spPr bwMode="white">
        <a:xfrm rot="5400000">
          <a:off x="-135961" y="888984"/>
          <a:ext cx="906410" cy="634487"/>
        </a:xfrm>
        <a:prstGeom prst="chevron">
          <a:avLst/>
        </a:prstGeom>
      </dsp:spPr>
      <dsp:style>
        <a:lnRef idx="2">
          <a:schemeClr val="accent5">
            <a:hueOff val="5319999"/>
            <a:satOff val="-4443"/>
            <a:lumOff val="-1437"/>
            <a:alpha val="100000"/>
          </a:schemeClr>
        </a:lnRef>
        <a:fillRef idx="1">
          <a:schemeClr val="accent5">
            <a:hueOff val="5319999"/>
            <a:satOff val="-4443"/>
            <a:lumOff val="-1437"/>
            <a:alpha val="100000"/>
          </a:schemeClr>
        </a:fillRef>
        <a:effectRef idx="0">
          <a:scrgbClr r="0" g="0" b="0"/>
        </a:effectRef>
        <a:fontRef idx="minor">
          <a:schemeClr val="lt1"/>
        </a:fontRef>
      </dsp:style>
      <dsp:txBody>
        <a:bodyPr rot="-5400000"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600" b="0" dirty="0"/>
            <a:t>（</a:t>
          </a:r>
          <a:r>
            <a:rPr lang="en-US" sz="2600" b="0" dirty="0"/>
            <a:t>2</a:t>
          </a:r>
          <a:r>
            <a:rPr lang="zh-CN" sz="2600" b="0" dirty="0"/>
            <a:t>）</a:t>
          </a:r>
        </a:p>
      </dsp:txBody>
      <dsp:txXfrm rot="5400000">
        <a:off x="-135961" y="888984"/>
        <a:ext cx="906410" cy="634487"/>
      </dsp:txXfrm>
    </dsp:sp>
    <dsp:sp modelId="{3591788B-0090-46E9-83FC-37072C93F74C}">
      <dsp:nvSpPr>
        <dsp:cNvPr id="6" name="同侧圆角矩形 5"/>
        <dsp:cNvSpPr/>
      </dsp:nvSpPr>
      <dsp:spPr bwMode="white">
        <a:xfrm rot="5400000">
          <a:off x="2952655" y="-1565146"/>
          <a:ext cx="589166" cy="5225503"/>
        </a:xfrm>
        <a:prstGeom prst="round2SameRect">
          <a:avLst/>
        </a:prstGeom>
      </dsp:spPr>
      <dsp:style>
        <a:lnRef idx="2">
          <a:schemeClr val="accent5">
            <a:hueOff val="5319999"/>
            <a:satOff val="-4443"/>
            <a:lumOff val="-1437"/>
            <a:alpha val="100000"/>
          </a:schemeClr>
        </a:lnRef>
        <a:fillRef idx="1">
          <a:schemeClr val="lt1">
            <a:alpha val="90000"/>
          </a:schemeClr>
        </a:fillRef>
        <a:effectRef idx="0">
          <a:scrgbClr r="0" g="0" b="0"/>
        </a:effectRef>
        <a:fontRef idx="minor"/>
      </dsp:style>
      <dsp:txBody>
        <a:bodyPr rot="-5400000" lIns="199136" tIns="17780" rIns="17780" bIns="177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b="0" dirty="0">
              <a:solidFill>
                <a:schemeClr val="dk1"/>
              </a:solidFill>
              <a:latin typeface="微软雅黑" panose="020B0503020204020204" pitchFamily="34" charset="-122"/>
              <a:ea typeface="微软雅黑" panose="020B0503020204020204" pitchFamily="34" charset="-122"/>
            </a:rPr>
            <a:t>提取</a:t>
          </a:r>
          <a:r>
            <a:rPr lang="zh-CN" altLang="en-US" sz="2800" b="0" dirty="0" smtClean="0">
              <a:solidFill>
                <a:schemeClr val="dk1"/>
              </a:solidFill>
              <a:latin typeface="微软雅黑" panose="020B0503020204020204" pitchFamily="34" charset="-122"/>
              <a:ea typeface="微软雅黑" panose="020B0503020204020204" pitchFamily="34" charset="-122"/>
            </a:rPr>
            <a:t>法定公积金</a:t>
          </a:r>
          <a:r>
            <a:rPr lang="zh-CN" altLang="en-US" sz="2800" b="0" dirty="0">
              <a:solidFill>
                <a:schemeClr val="dk1"/>
              </a:solidFill>
              <a:latin typeface="微软雅黑" panose="020B0503020204020204" pitchFamily="34" charset="-122"/>
              <a:ea typeface="微软雅黑" panose="020B0503020204020204" pitchFamily="34" charset="-122"/>
            </a:rPr>
            <a:t>。</a:t>
          </a:r>
          <a:endParaRPr>
            <a:solidFill>
              <a:schemeClr val="dk1"/>
            </a:solidFill>
          </a:endParaRPr>
        </a:p>
      </dsp:txBody>
      <dsp:txXfrm rot="5400000">
        <a:off x="2952655" y="-1565146"/>
        <a:ext cx="589166" cy="5225503"/>
      </dsp:txXfrm>
    </dsp:sp>
    <dsp:sp modelId="{1ADD3825-CC21-4F35-9A9B-68B8DC34935E}">
      <dsp:nvSpPr>
        <dsp:cNvPr id="7" name="燕尾形 6"/>
        <dsp:cNvSpPr/>
      </dsp:nvSpPr>
      <dsp:spPr bwMode="white">
        <a:xfrm rot="5400000">
          <a:off x="-135961" y="1642006"/>
          <a:ext cx="906410" cy="634487"/>
        </a:xfrm>
        <a:prstGeom prst="chevron">
          <a:avLst/>
        </a:prstGeom>
      </dsp:spPr>
      <dsp:style>
        <a:lnRef idx="2">
          <a:schemeClr val="accent5">
            <a:hueOff val="10639999"/>
            <a:satOff val="-8888"/>
            <a:lumOff val="-2875"/>
            <a:alpha val="100000"/>
          </a:schemeClr>
        </a:lnRef>
        <a:fillRef idx="1">
          <a:schemeClr val="accent5">
            <a:hueOff val="10639999"/>
            <a:satOff val="-8888"/>
            <a:lumOff val="-2875"/>
            <a:alpha val="100000"/>
          </a:schemeClr>
        </a:fillRef>
        <a:effectRef idx="0">
          <a:scrgbClr r="0" g="0" b="0"/>
        </a:effectRef>
        <a:fontRef idx="minor">
          <a:schemeClr val="lt1"/>
        </a:fontRef>
      </dsp:style>
      <dsp:txBody>
        <a:bodyPr rot="-5400000"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600" b="0" dirty="0"/>
            <a:t>（</a:t>
          </a:r>
          <a:r>
            <a:rPr lang="en-US" sz="2600" b="0" dirty="0"/>
            <a:t>3</a:t>
          </a:r>
          <a:r>
            <a:rPr lang="zh-CN" sz="2600" b="0" dirty="0"/>
            <a:t>）</a:t>
          </a:r>
        </a:p>
      </dsp:txBody>
      <dsp:txXfrm rot="5400000">
        <a:off x="-135961" y="1642006"/>
        <a:ext cx="906410" cy="634487"/>
      </dsp:txXfrm>
    </dsp:sp>
    <dsp:sp modelId="{6A3F3BFF-A649-4EB3-BCC5-CE2A51748618}">
      <dsp:nvSpPr>
        <dsp:cNvPr id="8" name="同侧圆角矩形 7"/>
        <dsp:cNvSpPr/>
      </dsp:nvSpPr>
      <dsp:spPr bwMode="white">
        <a:xfrm rot="5400000">
          <a:off x="2952655" y="-812124"/>
          <a:ext cx="589166" cy="5225503"/>
        </a:xfrm>
        <a:prstGeom prst="round2SameRect">
          <a:avLst/>
        </a:prstGeom>
      </dsp:spPr>
      <dsp:style>
        <a:lnRef idx="2">
          <a:schemeClr val="accent5">
            <a:hueOff val="10639999"/>
            <a:satOff val="-8888"/>
            <a:lumOff val="-2875"/>
            <a:alpha val="100000"/>
          </a:schemeClr>
        </a:lnRef>
        <a:fillRef idx="1">
          <a:schemeClr val="lt1">
            <a:alpha val="90000"/>
          </a:schemeClr>
        </a:fillRef>
        <a:effectRef idx="0">
          <a:scrgbClr r="0" g="0" b="0"/>
        </a:effectRef>
        <a:fontRef idx="minor"/>
      </dsp:style>
      <dsp:txBody>
        <a:bodyPr rot="-5400000" lIns="199136" tIns="17780" rIns="17780" bIns="177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b="0" dirty="0">
              <a:solidFill>
                <a:schemeClr val="dk1"/>
              </a:solidFill>
              <a:latin typeface="微软雅黑" panose="020B0503020204020204" pitchFamily="34" charset="-122"/>
              <a:ea typeface="微软雅黑" panose="020B0503020204020204" pitchFamily="34" charset="-122"/>
            </a:rPr>
            <a:t>提取</a:t>
          </a:r>
          <a:r>
            <a:rPr lang="zh-CN" altLang="en-US" sz="2800" b="0" dirty="0" smtClean="0">
              <a:solidFill>
                <a:schemeClr val="dk1"/>
              </a:solidFill>
              <a:latin typeface="微软雅黑" panose="020B0503020204020204" pitchFamily="34" charset="-122"/>
              <a:ea typeface="微软雅黑" panose="020B0503020204020204" pitchFamily="34" charset="-122"/>
            </a:rPr>
            <a:t>任意公积金。</a:t>
          </a:r>
          <a:endParaRPr lang="zh-CN" altLang="en-US" sz="2800" b="0" dirty="0">
            <a:solidFill>
              <a:schemeClr val="dk1"/>
            </a:solidFill>
            <a:latin typeface="微软雅黑" panose="020B0503020204020204" pitchFamily="34" charset="-122"/>
            <a:ea typeface="微软雅黑" panose="020B0503020204020204" pitchFamily="34" charset="-122"/>
          </a:endParaRPr>
        </a:p>
      </dsp:txBody>
      <dsp:txXfrm rot="5400000">
        <a:off x="2952655" y="-812124"/>
        <a:ext cx="589166" cy="5225503"/>
      </dsp:txXfrm>
    </dsp:sp>
    <dsp:sp modelId="{E4AC8B98-82F7-4A9F-A1E2-2805FA2E18B2}">
      <dsp:nvSpPr>
        <dsp:cNvPr id="9" name="燕尾形 8"/>
        <dsp:cNvSpPr/>
      </dsp:nvSpPr>
      <dsp:spPr bwMode="white">
        <a:xfrm rot="5400000">
          <a:off x="-135961" y="2395028"/>
          <a:ext cx="906410" cy="634487"/>
        </a:xfrm>
        <a:prstGeom prst="chevron">
          <a:avLst/>
        </a:prstGeom>
      </dsp:spPr>
      <dsp:style>
        <a:lnRef idx="2">
          <a:schemeClr val="accent5">
            <a:hueOff val="15960000"/>
            <a:satOff val="-13332"/>
            <a:lumOff val="-4313"/>
            <a:alpha val="100000"/>
          </a:schemeClr>
        </a:lnRef>
        <a:fillRef idx="1">
          <a:schemeClr val="accent5">
            <a:hueOff val="15960000"/>
            <a:satOff val="-13332"/>
            <a:lumOff val="-4313"/>
            <a:alpha val="100000"/>
          </a:schemeClr>
        </a:fillRef>
        <a:effectRef idx="0">
          <a:scrgbClr r="0" g="0" b="0"/>
        </a:effectRef>
        <a:fontRef idx="minor">
          <a:schemeClr val="lt1"/>
        </a:fontRef>
      </dsp:style>
      <dsp:txBody>
        <a:bodyPr rot="-5400000" lIns="16510" tIns="16510" rIns="16510" bIns="1651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600" b="0" dirty="0"/>
            <a:t>（</a:t>
          </a:r>
          <a:r>
            <a:rPr lang="en-US" sz="2600" b="0" dirty="0"/>
            <a:t>4</a:t>
          </a:r>
          <a:r>
            <a:rPr lang="zh-CN" sz="2600" b="0" dirty="0"/>
            <a:t>）</a:t>
          </a:r>
        </a:p>
      </dsp:txBody>
      <dsp:txXfrm rot="5400000">
        <a:off x="-135961" y="2395028"/>
        <a:ext cx="906410" cy="634487"/>
      </dsp:txXfrm>
    </dsp:sp>
    <dsp:sp modelId="{677B8DBC-C9F2-4B5B-97CC-4D1ADE150F47}">
      <dsp:nvSpPr>
        <dsp:cNvPr id="10" name="同侧圆角矩形 9"/>
        <dsp:cNvSpPr/>
      </dsp:nvSpPr>
      <dsp:spPr bwMode="white">
        <a:xfrm rot="5400000">
          <a:off x="2952655" y="-59102"/>
          <a:ext cx="589166" cy="5225503"/>
        </a:xfrm>
        <a:prstGeom prst="round2SameRect">
          <a:avLst/>
        </a:prstGeom>
      </dsp:spPr>
      <dsp:style>
        <a:lnRef idx="2">
          <a:schemeClr val="accent5">
            <a:hueOff val="15960000"/>
            <a:satOff val="-13332"/>
            <a:lumOff val="-4313"/>
            <a:alpha val="100000"/>
          </a:schemeClr>
        </a:lnRef>
        <a:fillRef idx="1">
          <a:schemeClr val="lt1">
            <a:alpha val="90000"/>
          </a:schemeClr>
        </a:fillRef>
        <a:effectRef idx="0">
          <a:scrgbClr r="0" g="0" b="0"/>
        </a:effectRef>
        <a:fontRef idx="minor"/>
      </dsp:style>
      <dsp:txBody>
        <a:bodyPr rot="-5400000" lIns="199136" tIns="17780" rIns="17780" bIns="177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b="0" dirty="0">
              <a:solidFill>
                <a:schemeClr val="dk1"/>
              </a:solidFill>
              <a:latin typeface="微软雅黑" panose="020B0503020204020204" pitchFamily="34" charset="-122"/>
              <a:ea typeface="微软雅黑" panose="020B0503020204020204" pitchFamily="34" charset="-122"/>
            </a:rPr>
            <a:t>向投资者分配利润或股利。</a:t>
          </a:r>
          <a:endParaRPr>
            <a:solidFill>
              <a:schemeClr val="dk1"/>
            </a:solidFill>
          </a:endParaRPr>
        </a:p>
      </dsp:txBody>
      <dsp:txXfrm rot="5400000">
        <a:off x="2952655" y="-59102"/>
        <a:ext cx="589166" cy="5225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166585" cy="3169417"/>
        <a:chOff x="0" y="0"/>
        <a:chExt cx="6166585" cy="3169417"/>
      </a:xfrm>
    </dsp:grpSpPr>
    <dsp:sp modelId="{CB32BB0E-A55C-488C-AA22-94B754D49FA9}">
      <dsp:nvSpPr>
        <dsp:cNvPr id="3" name="等腰三角形 2"/>
        <dsp:cNvSpPr/>
      </dsp:nvSpPr>
      <dsp:spPr bwMode="white">
        <a:xfrm>
          <a:off x="0" y="0"/>
          <a:ext cx="3169417" cy="3169417"/>
        </a:xfrm>
        <a:prstGeom prst="triangle">
          <a:avLst/>
        </a:prstGeom>
      </dsp:spPr>
      <dsp:style>
        <a:lnRef idx="3">
          <a:schemeClr val="lt1"/>
        </a:lnRef>
        <a:fillRef idx="1">
          <a:schemeClr val="accent1">
            <a:shade val="50000"/>
            <a:hueOff val="0"/>
            <a:satOff val="0"/>
            <a:lumOff val="0"/>
            <a:alpha val="100000"/>
          </a:schemeClr>
        </a:fillRef>
        <a:effectRef idx="1">
          <a:scrgbClr r="0" g="0" b="0"/>
        </a:effectRef>
        <a:fontRef idx="minor">
          <a:schemeClr val="lt1"/>
        </a:fontRef>
      </dsp:style>
      <dsp:txXfrm>
        <a:off x="0" y="0"/>
        <a:ext cx="3169417" cy="3169417"/>
      </dsp:txXfrm>
    </dsp:sp>
    <dsp:sp modelId="{3E5027D7-3EA1-4997-AEB9-A037ED02B15B}">
      <dsp:nvSpPr>
        <dsp:cNvPr id="4" name="圆角矩形 3"/>
        <dsp:cNvSpPr/>
      </dsp:nvSpPr>
      <dsp:spPr bwMode="white">
        <a:xfrm>
          <a:off x="1675231" y="205401"/>
          <a:ext cx="3690810" cy="563452"/>
        </a:xfrm>
        <a:prstGeom prst="roundRect">
          <a:avLst/>
        </a:prstGeom>
      </dsp:spPr>
      <dsp:style>
        <a:lnRef idx="2">
          <a:schemeClr val="accent1">
            <a:shade val="50000"/>
            <a:hueOff val="0"/>
            <a:satOff val="0"/>
            <a:lumOff val="0"/>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solidFill>
                <a:schemeClr val="dk1"/>
              </a:solidFill>
            </a:rPr>
            <a:t>宣告日</a:t>
          </a:r>
          <a:endParaRPr>
            <a:solidFill>
              <a:schemeClr val="dk1"/>
            </a:solidFill>
          </a:endParaRPr>
        </a:p>
      </dsp:txBody>
      <dsp:txXfrm>
        <a:off x="1675231" y="205401"/>
        <a:ext cx="3690810" cy="563452"/>
      </dsp:txXfrm>
    </dsp:sp>
    <dsp:sp modelId="{6A396D7F-403D-4409-9AF6-01B39B969735}">
      <dsp:nvSpPr>
        <dsp:cNvPr id="5" name="圆角矩形 4"/>
        <dsp:cNvSpPr/>
      </dsp:nvSpPr>
      <dsp:spPr bwMode="white">
        <a:xfrm>
          <a:off x="1682977" y="990591"/>
          <a:ext cx="3726244" cy="563452"/>
        </a:xfrm>
        <a:prstGeom prst="roundRect">
          <a:avLst/>
        </a:prstGeom>
      </dsp:spPr>
      <dsp:style>
        <a:lnRef idx="2">
          <a:schemeClr val="accent1">
            <a:shade val="50000"/>
            <a:hueOff val="270000"/>
            <a:satOff val="-17646"/>
            <a:lumOff val="23725"/>
            <a:alpha val="100000"/>
          </a:schemeClr>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solidFill>
                <a:schemeClr val="dk1"/>
              </a:solidFill>
            </a:rPr>
            <a:t>登记日</a:t>
          </a:r>
          <a:endParaRPr>
            <a:solidFill>
              <a:schemeClr val="dk1"/>
            </a:solidFill>
          </a:endParaRPr>
        </a:p>
      </dsp:txBody>
      <dsp:txXfrm>
        <a:off x="1682977" y="990591"/>
        <a:ext cx="3726244" cy="563452"/>
      </dsp:txXfrm>
    </dsp:sp>
    <dsp:sp modelId="{D75B6197-74FF-46C2-8BB5-1F7E6176F3F0}">
      <dsp:nvSpPr>
        <dsp:cNvPr id="6" name="圆角矩形 5"/>
        <dsp:cNvSpPr/>
      </dsp:nvSpPr>
      <dsp:spPr bwMode="white">
        <a:xfrm>
          <a:off x="1622615" y="1667643"/>
          <a:ext cx="3784216" cy="563452"/>
        </a:xfrm>
        <a:prstGeom prst="roundRect">
          <a:avLst/>
        </a:prstGeom>
      </dsp:spPr>
      <dsp:style>
        <a:lnRef idx="2">
          <a:schemeClr val="accent1">
            <a:shade val="50000"/>
            <a:hueOff val="540000"/>
            <a:satOff val="-35293"/>
            <a:lumOff val="47451"/>
            <a:alpha val="100000"/>
          </a:schemeClr>
        </a:lnRef>
        <a:fillRef idx="1">
          <a:schemeClr val="lt1">
            <a:alpha val="90000"/>
          </a:schemeClr>
        </a:fillRef>
        <a:effectRef idx="0">
          <a:scrgbClr r="0" g="0" b="0"/>
        </a:effectRef>
        <a:fontRef idx="minor"/>
      </dsp:style>
      <dsp:txBody>
        <a:bodyPr vert="horz" wrap="square" lIns="106680" tIns="106680" rIns="106680" bIns="10668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244600">
            <a:lnSpc>
              <a:spcPct val="90000"/>
            </a:lnSpc>
            <a:spcBef>
              <a:spcPct val="0"/>
            </a:spcBef>
            <a:spcAft>
              <a:spcPct val="35000"/>
            </a:spcAft>
            <a:buNone/>
          </a:pPr>
          <a:r>
            <a:rPr lang="zh-CN" altLang="en-US" sz="2800" kern="1200" dirty="0">
              <a:solidFill>
                <a:schemeClr val="dk1"/>
              </a:solidFill>
              <a:latin typeface="Lato" panose="020F0502020204030203"/>
              <a:ea typeface="+mn-ea"/>
              <a:cs typeface="+mn-cs"/>
            </a:rPr>
            <a:t>除息日</a:t>
          </a:r>
          <a:endParaRPr>
            <a:solidFill>
              <a:schemeClr val="dk1"/>
            </a:solidFill>
          </a:endParaRPr>
        </a:p>
      </dsp:txBody>
      <dsp:txXfrm>
        <a:off x="1622615" y="1667643"/>
        <a:ext cx="3784216" cy="563452"/>
      </dsp:txXfrm>
    </dsp:sp>
    <dsp:sp modelId="{A8C74B9C-435A-4284-9FB6-0D7510D0A211}">
      <dsp:nvSpPr>
        <dsp:cNvPr id="7" name="圆角矩形 6"/>
        <dsp:cNvSpPr/>
      </dsp:nvSpPr>
      <dsp:spPr bwMode="white">
        <a:xfrm>
          <a:off x="1675231" y="2424894"/>
          <a:ext cx="3736957" cy="563452"/>
        </a:xfrm>
        <a:prstGeom prst="roundRect">
          <a:avLst/>
        </a:prstGeom>
      </dsp:spPr>
      <dsp:style>
        <a:lnRef idx="2">
          <a:schemeClr val="accent1">
            <a:tint val="55000"/>
            <a:hueOff val="-270000"/>
            <a:satOff val="17647"/>
            <a:lumOff val="-23724"/>
            <a:alpha val="100000"/>
          </a:schemeClr>
        </a:lnRef>
        <a:fillRef idx="1">
          <a:schemeClr val="lt1">
            <a:alpha val="90000"/>
          </a:schemeClr>
        </a:fillRef>
        <a:effectRef idx="0">
          <a:scrgbClr r="0" g="0" b="0"/>
        </a:effectRef>
        <a:fontRef idx="minor"/>
      </dsp:style>
      <dsp:txBody>
        <a:bodyPr vert="horz" wrap="square" lIns="106680" tIns="106680" rIns="106680" bIns="10668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244600">
            <a:lnSpc>
              <a:spcPct val="90000"/>
            </a:lnSpc>
            <a:spcBef>
              <a:spcPct val="0"/>
            </a:spcBef>
            <a:spcAft>
              <a:spcPct val="35000"/>
            </a:spcAft>
            <a:buNone/>
          </a:pPr>
          <a:r>
            <a:rPr lang="zh-CN" altLang="en-US" sz="2800" kern="1200" dirty="0">
              <a:solidFill>
                <a:schemeClr val="dk1"/>
              </a:solidFill>
              <a:latin typeface="Lato" panose="020F0502020204030203"/>
              <a:ea typeface="+mn-ea"/>
              <a:cs typeface="+mn-cs"/>
            </a:rPr>
            <a:t>发放日</a:t>
          </a:r>
          <a:endParaRPr>
            <a:solidFill>
              <a:schemeClr val="dk1"/>
            </a:solidFill>
          </a:endParaRPr>
        </a:p>
      </dsp:txBody>
      <dsp:txXfrm>
        <a:off x="1675231" y="2424894"/>
        <a:ext cx="3736957" cy="56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097266" cy="1926317"/>
        <a:chOff x="0" y="0"/>
        <a:chExt cx="11097266" cy="1926317"/>
      </a:xfrm>
    </dsp:grpSpPr>
    <dsp:sp modelId="{1C5F4F73-24F4-4971-9350-C161FF400843}">
      <dsp:nvSpPr>
        <dsp:cNvPr id="3" name="圆角矩形 2"/>
        <dsp:cNvSpPr/>
      </dsp:nvSpPr>
      <dsp:spPr bwMode="white">
        <a:xfrm>
          <a:off x="0" y="58147"/>
          <a:ext cx="11097266" cy="186817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118109" tIns="118109" rIns="118109" bIns="118109" anchor="ctr"/>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zh-CN" b="0" dirty="0">
              <a:solidFill>
                <a:schemeClr val="dk1"/>
              </a:solidFill>
              <a:latin typeface="微软雅黑" panose="020B0503020204020204" pitchFamily="34" charset="-122"/>
              <a:ea typeface="微软雅黑" panose="020B0503020204020204" pitchFamily="34" charset="-122"/>
            </a:rPr>
            <a:t>利润分配政策是指企业确定股利以及与之有关的事项所采取的方针和策略，其核心是正确处理</a:t>
          </a:r>
          <a:r>
            <a:rPr lang="zh-CN" b="0" dirty="0">
              <a:solidFill>
                <a:srgbClr val="FF0000"/>
              </a:solidFill>
              <a:latin typeface="微软雅黑" panose="020B0503020204020204" pitchFamily="34" charset="-122"/>
              <a:ea typeface="微软雅黑" panose="020B0503020204020204" pitchFamily="34" charset="-122"/>
            </a:rPr>
            <a:t>公司与投资者</a:t>
          </a:r>
          <a:r>
            <a:rPr lang="zh-CN" b="0" dirty="0">
              <a:solidFill>
                <a:schemeClr val="dk1"/>
              </a:solidFill>
              <a:latin typeface="微软雅黑" panose="020B0503020204020204" pitchFamily="34" charset="-122"/>
              <a:ea typeface="微软雅黑" panose="020B0503020204020204" pitchFamily="34" charset="-122"/>
            </a:rPr>
            <a:t>之间、</a:t>
          </a:r>
          <a:r>
            <a:rPr lang="zh-CN" b="0" dirty="0">
              <a:solidFill>
                <a:srgbClr val="FF0000"/>
              </a:solidFill>
              <a:latin typeface="微软雅黑" panose="020B0503020204020204" pitchFamily="34" charset="-122"/>
              <a:ea typeface="微软雅黑" panose="020B0503020204020204" pitchFamily="34" charset="-122"/>
            </a:rPr>
            <a:t>当前利益与长远利益</a:t>
          </a:r>
          <a:r>
            <a:rPr lang="zh-CN" b="0" dirty="0">
              <a:solidFill>
                <a:schemeClr val="dk1"/>
              </a:solidFill>
              <a:latin typeface="微软雅黑" panose="020B0503020204020204" pitchFamily="34" charset="-122"/>
              <a:ea typeface="微软雅黑" panose="020B0503020204020204" pitchFamily="34" charset="-122"/>
            </a:rPr>
            <a:t>之间的关系。</a:t>
          </a:r>
          <a:endParaRPr>
            <a:solidFill>
              <a:schemeClr val="dk1"/>
            </a:solidFill>
          </a:endParaRPr>
        </a:p>
      </dsp:txBody>
      <dsp:txXfrm>
        <a:off x="0" y="58147"/>
        <a:ext cx="11097266" cy="1868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81422" cy="4147793"/>
        <a:chOff x="0" y="0"/>
        <a:chExt cx="8481422" cy="4147793"/>
      </a:xfrm>
    </dsp:grpSpPr>
    <dsp:sp modelId="{C7ED3870-DF88-486E-AEB0-3C53B1F63C32}">
      <dsp:nvSpPr>
        <dsp:cNvPr id="5" name="矩形 4"/>
        <dsp:cNvSpPr/>
      </dsp:nvSpPr>
      <dsp:spPr bwMode="white">
        <a:xfrm>
          <a:off x="0" y="433182"/>
          <a:ext cx="8481422" cy="1567815"/>
        </a:xfrm>
        <a:prstGeom prst="rect">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658252" tIns="562355" rIns="658252" bIns="184912"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marL="228600" lvl="1" indent="-228600">
            <a:lnSpc>
              <a:spcPct val="100000"/>
            </a:lnSpc>
            <a:spcBef>
              <a:spcPct val="0"/>
            </a:spcBef>
            <a:spcAft>
              <a:spcPct val="15000"/>
            </a:spcAft>
            <a:buChar char="•"/>
          </a:pPr>
          <a:r>
            <a:rPr lang="zh-CN" altLang="en-US" sz="2600" b="0" dirty="0">
              <a:solidFill>
                <a:schemeClr val="dk1"/>
              </a:solidFill>
              <a:latin typeface="微软雅黑" panose="020B0503020204020204" pitchFamily="34" charset="-122"/>
              <a:ea typeface="微软雅黑" panose="020B0503020204020204" pitchFamily="34" charset="-122"/>
            </a:rPr>
            <a:t>能充分利用筹资成本最低的资金来源，保持理想的资金结构，使综合资金成本最低。</a:t>
          </a:r>
          <a:endParaRPr>
            <a:solidFill>
              <a:schemeClr val="dk1"/>
            </a:solidFill>
          </a:endParaRPr>
        </a:p>
      </dsp:txBody>
      <dsp:txXfrm>
        <a:off x="0" y="433182"/>
        <a:ext cx="8481422" cy="1567815"/>
      </dsp:txXfrm>
    </dsp:sp>
    <dsp:sp modelId="{E0FECEE0-FCC4-4878-A436-D3F20953F49A}">
      <dsp:nvSpPr>
        <dsp:cNvPr id="4" name="圆角矩形 3"/>
        <dsp:cNvSpPr/>
      </dsp:nvSpPr>
      <dsp:spPr bwMode="white">
        <a:xfrm flipH="1">
          <a:off x="424071" y="34662"/>
          <a:ext cx="2003914" cy="797040"/>
        </a:xfrm>
        <a:prstGeom prst="roundRect">
          <a:avLst/>
        </a:prstGeom>
        <a:effectLst>
          <a:outerShdw blurRad="50800" dist="38100" dir="5400000" algn="t" rotWithShape="0">
            <a:prstClr val="black">
              <a:alpha val="40000"/>
            </a:prstClr>
          </a:outerShdw>
        </a:effectLst>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224404" tIns="0" rIns="224404" bIns="0" anchor="ctr"/>
        <a:lstStyle>
          <a:lvl1pPr algn="l">
            <a:defRPr sz="27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sz="2600" b="1" dirty="0">
              <a:latin typeface="微软雅黑" panose="020B0503020204020204" pitchFamily="34" charset="-122"/>
              <a:ea typeface="微软雅黑" panose="020B0503020204020204" pitchFamily="34" charset="-122"/>
            </a:rPr>
            <a:t>优点：</a:t>
          </a:r>
        </a:p>
      </dsp:txBody>
      <dsp:txXfrm flipH="1">
        <a:off x="424071" y="34662"/>
        <a:ext cx="2003914" cy="797040"/>
      </dsp:txXfrm>
    </dsp:sp>
    <dsp:sp modelId="{F9CDD52B-9E58-4BF7-A047-D4ABE695E003}">
      <dsp:nvSpPr>
        <dsp:cNvPr id="8" name="矩形 7"/>
        <dsp:cNvSpPr/>
      </dsp:nvSpPr>
      <dsp:spPr bwMode="white">
        <a:xfrm>
          <a:off x="0" y="2545317"/>
          <a:ext cx="8481422" cy="1567815"/>
        </a:xfrm>
        <a:prstGeom prst="rect">
          <a:avLst/>
        </a:prstGeom>
      </dsp:spPr>
      <dsp:style>
        <a:lnRef idx="2">
          <a:schemeClr val="accent3">
            <a:hueOff val="-2580000"/>
            <a:satOff val="49020"/>
            <a:lumOff val="-3921"/>
            <a:alpha val="100000"/>
          </a:schemeClr>
        </a:lnRef>
        <a:fillRef idx="1">
          <a:schemeClr val="lt1">
            <a:alpha val="90000"/>
          </a:schemeClr>
        </a:fillRef>
        <a:effectRef idx="0">
          <a:scrgbClr r="0" g="0" b="0"/>
        </a:effectRef>
        <a:fontRef idx="minor"/>
      </dsp:style>
      <dsp:txBody>
        <a:bodyPr lIns="658252" tIns="562355" rIns="658252" bIns="184912" anchor="t"/>
        <a:lstStyle>
          <a:lvl1pPr algn="l">
            <a:defRPr sz="27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marL="228600" lvl="1" indent="-228600">
            <a:lnSpc>
              <a:spcPct val="100000"/>
            </a:lnSpc>
            <a:spcBef>
              <a:spcPct val="0"/>
            </a:spcBef>
            <a:spcAft>
              <a:spcPct val="15000"/>
            </a:spcAft>
            <a:buChar char="•"/>
          </a:pPr>
          <a:r>
            <a:rPr lang="zh-CN" altLang="en-US" sz="2600" b="0" dirty="0">
              <a:solidFill>
                <a:schemeClr val="dk1"/>
              </a:solidFill>
              <a:latin typeface="微软雅黑" panose="020B0503020204020204" pitchFamily="34" charset="-122"/>
              <a:ea typeface="微软雅黑" panose="020B0503020204020204" pitchFamily="34" charset="-122"/>
            </a:rPr>
            <a:t>不利于投资者安排收入的支出，也不利于公司树立良好的形象。</a:t>
          </a:r>
          <a:endParaRPr>
            <a:solidFill>
              <a:schemeClr val="dk1"/>
            </a:solidFill>
          </a:endParaRPr>
        </a:p>
      </dsp:txBody>
      <dsp:txXfrm>
        <a:off x="0" y="2545317"/>
        <a:ext cx="8481422" cy="1567815"/>
      </dsp:txXfrm>
    </dsp:sp>
    <dsp:sp modelId="{D68EB879-8834-492F-BD73-1548D4CB683B}">
      <dsp:nvSpPr>
        <dsp:cNvPr id="7" name="圆角矩形 6"/>
        <dsp:cNvSpPr/>
      </dsp:nvSpPr>
      <dsp:spPr bwMode="white">
        <a:xfrm flipH="1">
          <a:off x="424071" y="2146797"/>
          <a:ext cx="2065956" cy="797040"/>
        </a:xfrm>
        <a:prstGeom prst="roundRect">
          <a:avLst/>
        </a:prstGeom>
        <a:effectLst>
          <a:outerShdw blurRad="50800" dist="38100" dir="2700000" algn="tl" rotWithShape="0">
            <a:prstClr val="black">
              <a:alpha val="40000"/>
            </a:prstClr>
          </a:outerShdw>
        </a:effectLst>
      </dsp:spPr>
      <dsp:style>
        <a:lnRef idx="2">
          <a:schemeClr val="lt1"/>
        </a:lnRef>
        <a:fillRef idx="1">
          <a:schemeClr val="accent3">
            <a:hueOff val="-2580000"/>
            <a:satOff val="49020"/>
            <a:lumOff val="-3921"/>
            <a:alpha val="100000"/>
          </a:schemeClr>
        </a:fillRef>
        <a:effectRef idx="0">
          <a:scrgbClr r="0" g="0" b="0"/>
        </a:effectRef>
        <a:fontRef idx="minor">
          <a:schemeClr val="lt1"/>
        </a:fontRef>
      </dsp:style>
      <dsp:txBody>
        <a:bodyPr lIns="224404" tIns="0" rIns="224404" bIns="0" anchor="ctr"/>
        <a:lstStyle>
          <a:lvl1pPr algn="l">
            <a:defRPr sz="27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sz="2600" b="1" dirty="0">
              <a:latin typeface="微软雅黑" panose="020B0503020204020204" pitchFamily="34" charset="-122"/>
              <a:ea typeface="微软雅黑" panose="020B0503020204020204" pitchFamily="34" charset="-122"/>
            </a:rPr>
            <a:t>缺点：</a:t>
          </a:r>
          <a:endParaRPr lang="zh-CN" altLang="en-US" sz="2600" dirty="0">
            <a:latin typeface="微软雅黑" panose="020B0503020204020204" pitchFamily="34" charset="-122"/>
            <a:ea typeface="微软雅黑" panose="020B0503020204020204" pitchFamily="34" charset="-122"/>
          </a:endParaRPr>
        </a:p>
      </dsp:txBody>
      <dsp:txXfrm flipH="1">
        <a:off x="424071" y="2146797"/>
        <a:ext cx="2065956" cy="797040"/>
      </dsp:txXfrm>
    </dsp:sp>
    <dsp:sp modelId="{8746A27E-ED3A-4025-B93E-B8A5436FFF4F}">
      <dsp:nvSpPr>
        <dsp:cNvPr id="3" name="矩形 2" hidden="1"/>
        <dsp:cNvSpPr/>
      </dsp:nvSpPr>
      <dsp:spPr>
        <a:xfrm>
          <a:off x="0" y="34662"/>
          <a:ext cx="424071" cy="797040"/>
        </a:xfrm>
        <a:prstGeom prst="rect">
          <a:avLst/>
        </a:prstGeom>
      </dsp:spPr>
      <dsp:txXfrm>
        <a:off x="0" y="34662"/>
        <a:ext cx="424071" cy="797040"/>
      </dsp:txXfrm>
    </dsp:sp>
    <dsp:sp modelId="{70620989-3727-4867-9EC7-5232E4E56488}">
      <dsp:nvSpPr>
        <dsp:cNvPr id="6" name="矩形 5" hidden="1"/>
        <dsp:cNvSpPr/>
      </dsp:nvSpPr>
      <dsp:spPr>
        <a:xfrm>
          <a:off x="0" y="2146797"/>
          <a:ext cx="424071" cy="797040"/>
        </a:xfrm>
        <a:prstGeom prst="rect">
          <a:avLst/>
        </a:prstGeom>
      </dsp:spPr>
      <dsp:txXfrm>
        <a:off x="0" y="2146797"/>
        <a:ext cx="424071" cy="797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728618" cy="4325571"/>
        <a:chOff x="0" y="0"/>
        <a:chExt cx="9728618" cy="4325571"/>
      </a:xfrm>
    </dsp:grpSpPr>
    <dsp:sp modelId="{515DD2DF-1C9E-4FE3-B6F4-B08559551F56}">
      <dsp:nvSpPr>
        <dsp:cNvPr id="3" name="直接连接符 2"/>
        <dsp:cNvSpPr/>
      </dsp:nvSpPr>
      <dsp:spPr bwMode="white">
        <a:xfrm>
          <a:off x="0" y="0"/>
          <a:ext cx="9728618" cy="0"/>
        </a:xfrm>
        <a:prstGeom prst="line">
          <a:avLst/>
        </a:prstGeom>
      </dsp:spPr>
      <dsp:style>
        <a:lnRef idx="2">
          <a:schemeClr val="accent4">
            <a:hueOff val="0"/>
            <a:satOff val="0"/>
            <a:lumOff val="0"/>
            <a:alpha val="100000"/>
          </a:schemeClr>
        </a:lnRef>
        <a:fillRef idx="1">
          <a:schemeClr val="accent4">
            <a:hueOff val="0"/>
            <a:satOff val="0"/>
            <a:lumOff val="0"/>
            <a:alpha val="100000"/>
          </a:schemeClr>
        </a:fillRef>
        <a:effectRef idx="0">
          <a:scrgbClr r="0" g="0" b="0"/>
        </a:effectRef>
        <a:fontRef idx="minor">
          <a:schemeClr val="lt1"/>
        </a:fontRef>
      </dsp:style>
      <dsp:txXfrm>
        <a:off x="0" y="0"/>
        <a:ext cx="9728618" cy="0"/>
      </dsp:txXfrm>
    </dsp:sp>
    <dsp:sp modelId="{9D8B338F-77C2-43C3-AB29-3A682190473F}">
      <dsp:nvSpPr>
        <dsp:cNvPr id="4" name="矩形 3"/>
        <dsp:cNvSpPr/>
      </dsp:nvSpPr>
      <dsp:spPr bwMode="white">
        <a:xfrm>
          <a:off x="15021" y="1261303"/>
          <a:ext cx="1945724" cy="2162786"/>
        </a:xfrm>
        <a:prstGeom prst="rect">
          <a:avLst/>
        </a:prstGeom>
        <a:solidFill>
          <a:schemeClr val="accent4">
            <a:lumMod val="20000"/>
            <a:lumOff val="80000"/>
          </a:schemeClr>
        </a:solidFill>
        <a:effectLst>
          <a:outerShdw blurRad="50800" dist="38100" dir="5400000" algn="t" rotWithShape="0">
            <a:prstClr val="black">
              <a:alpha val="40000"/>
            </a:prstClr>
          </a:outerShdw>
        </a:effectLst>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00000"/>
            </a:lnSpc>
            <a:spcBef>
              <a:spcPct val="0"/>
            </a:spcBef>
            <a:spcAft>
              <a:spcPct val="35000"/>
            </a:spcAft>
          </a:pPr>
          <a:r>
            <a:rPr lang="zh-CN" altLang="en-US" sz="2800" b="1" dirty="0">
              <a:solidFill>
                <a:schemeClr val="tx1"/>
              </a:solidFill>
              <a:latin typeface="微软雅黑" panose="020B0503020204020204" pitchFamily="34" charset="-122"/>
              <a:ea typeface="微软雅黑" panose="020B0503020204020204" pitchFamily="34" charset="-122"/>
            </a:rPr>
            <a:t>优点</a:t>
          </a:r>
          <a:endParaRPr>
            <a:solidFill>
              <a:schemeClr val="tx1"/>
            </a:solidFill>
          </a:endParaRPr>
        </a:p>
      </dsp:txBody>
      <dsp:txXfrm>
        <a:off x="15021" y="1261303"/>
        <a:ext cx="1945724" cy="2162786"/>
      </dsp:txXfrm>
    </dsp:sp>
    <dsp:sp modelId="{5B1CEEB4-F34B-47FE-8FBF-F99AF8F3D7F9}">
      <dsp:nvSpPr>
        <dsp:cNvPr id="5" name="矩形 4"/>
        <dsp:cNvSpPr/>
      </dsp:nvSpPr>
      <dsp:spPr bwMode="white">
        <a:xfrm>
          <a:off x="2091653" y="50297"/>
          <a:ext cx="7636965" cy="100594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3820" tIns="83820" rIns="83820" bIns="83820"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20000"/>
            </a:lnSpc>
            <a:spcBef>
              <a:spcPct val="0"/>
            </a:spcBef>
            <a:spcAft>
              <a:spcPct val="35000"/>
            </a:spcAft>
          </a:pPr>
          <a:r>
            <a:rPr lang="zh-CN" altLang="en-US" sz="2200" b="0" dirty="0">
              <a:solidFill>
                <a:schemeClr val="tx1"/>
              </a:solidFill>
              <a:latin typeface="微软雅黑" panose="020B0503020204020204" pitchFamily="34" charset="-122"/>
              <a:ea typeface="微软雅黑" panose="020B0503020204020204" pitchFamily="34" charset="-122"/>
            </a:rPr>
            <a:t>第一，稳定的股利向市场传递公司正常发展的信息，有利于树立公司良好的形象，增强投资者对公司的信心，稳定股票的价格；</a:t>
          </a:r>
          <a:endParaRPr>
            <a:solidFill>
              <a:schemeClr val="tx1"/>
            </a:solidFill>
          </a:endParaRPr>
        </a:p>
      </dsp:txBody>
      <dsp:txXfrm>
        <a:off x="2091653" y="50297"/>
        <a:ext cx="7636965" cy="1005947"/>
      </dsp:txXfrm>
    </dsp:sp>
    <dsp:sp modelId="{333FD14F-48D7-4FC3-BA9C-53BCE7B7A101}">
      <dsp:nvSpPr>
        <dsp:cNvPr id="6" name="直接连接符 5"/>
        <dsp:cNvSpPr/>
      </dsp:nvSpPr>
      <dsp:spPr bwMode="white">
        <a:xfrm>
          <a:off x="1945724" y="1005947"/>
          <a:ext cx="7782894" cy="0"/>
        </a:xfrm>
        <a:prstGeom prst="line">
          <a:avLst/>
        </a:prstGeom>
      </dsp:spPr>
      <dsp:style>
        <a:lnRef idx="2">
          <a:schemeClr val="accent4">
            <a:tint val="50000"/>
          </a:schemeClr>
        </a:lnRef>
        <a:fillRef idx="1">
          <a:schemeClr val="accent4"/>
        </a:fillRef>
        <a:effectRef idx="0">
          <a:scrgbClr r="0" g="0" b="0"/>
        </a:effectRef>
        <a:fontRef idx="minor"/>
      </dsp:style>
      <dsp:txXfrm>
        <a:off x="1945724" y="1005947"/>
        <a:ext cx="7782894" cy="0"/>
      </dsp:txXfrm>
    </dsp:sp>
    <dsp:sp modelId="{044AAB62-3AB5-480B-9364-CE4F06A0AC70}">
      <dsp:nvSpPr>
        <dsp:cNvPr id="7" name="矩形 6"/>
        <dsp:cNvSpPr/>
      </dsp:nvSpPr>
      <dsp:spPr bwMode="white">
        <a:xfrm>
          <a:off x="2091653" y="1049565"/>
          <a:ext cx="7636965" cy="100594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3820" tIns="83820" rIns="83820" bIns="83820"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sz="2200" b="0" dirty="0">
              <a:solidFill>
                <a:schemeClr val="tx1"/>
              </a:solidFill>
              <a:latin typeface="微软雅黑" panose="020B0503020204020204" pitchFamily="34" charset="-122"/>
              <a:ea typeface="微软雅黑" panose="020B0503020204020204" pitchFamily="34" charset="-122"/>
            </a:rPr>
            <a:t>第二，有利于投资者安排股利收入和支出。</a:t>
          </a:r>
          <a:endParaRPr>
            <a:solidFill>
              <a:schemeClr val="tx1"/>
            </a:solidFill>
          </a:endParaRPr>
        </a:p>
      </dsp:txBody>
      <dsp:txXfrm>
        <a:off x="2091653" y="1049565"/>
        <a:ext cx="7636965" cy="1005947"/>
      </dsp:txXfrm>
    </dsp:sp>
    <dsp:sp modelId="{B3E2F015-5927-4F85-9F2A-7974B471603C}">
      <dsp:nvSpPr>
        <dsp:cNvPr id="8" name="直接连接符 7"/>
        <dsp:cNvSpPr/>
      </dsp:nvSpPr>
      <dsp:spPr bwMode="white">
        <a:xfrm>
          <a:off x="1945724" y="2112488"/>
          <a:ext cx="7782894" cy="0"/>
        </a:xfrm>
        <a:prstGeom prst="line">
          <a:avLst/>
        </a:prstGeom>
      </dsp:spPr>
      <dsp:style>
        <a:lnRef idx="2">
          <a:schemeClr val="accent4">
            <a:tint val="50000"/>
          </a:schemeClr>
        </a:lnRef>
        <a:fillRef idx="1">
          <a:schemeClr val="accent4"/>
        </a:fillRef>
        <a:effectRef idx="0">
          <a:scrgbClr r="0" g="0" b="0"/>
        </a:effectRef>
        <a:fontRef idx="minor"/>
      </dsp:style>
      <dsp:txXfrm>
        <a:off x="1945724" y="2112488"/>
        <a:ext cx="7782894" cy="0"/>
      </dsp:txXfrm>
    </dsp:sp>
    <dsp:sp modelId="{A886E625-1F4D-43F5-83E3-3E5B26290EC8}">
      <dsp:nvSpPr>
        <dsp:cNvPr id="9" name="直接连接符 8"/>
        <dsp:cNvSpPr/>
      </dsp:nvSpPr>
      <dsp:spPr bwMode="white">
        <a:xfrm>
          <a:off x="0" y="2162786"/>
          <a:ext cx="9728618" cy="0"/>
        </a:xfrm>
        <a:prstGeom prst="line">
          <a:avLst/>
        </a:prstGeom>
      </dsp:spPr>
      <dsp:style>
        <a:lnRef idx="2">
          <a:schemeClr val="accent4">
            <a:hueOff val="-1680000"/>
            <a:satOff val="-25097"/>
            <a:lumOff val="-6274"/>
            <a:alpha val="100000"/>
          </a:schemeClr>
        </a:lnRef>
        <a:fillRef idx="1">
          <a:schemeClr val="accent4">
            <a:hueOff val="-1680000"/>
            <a:satOff val="-25097"/>
            <a:lumOff val="-6274"/>
            <a:alpha val="100000"/>
          </a:schemeClr>
        </a:fillRef>
        <a:effectRef idx="0">
          <a:scrgbClr r="0" g="0" b="0"/>
        </a:effectRef>
        <a:fontRef idx="minor">
          <a:schemeClr val="lt1"/>
        </a:fontRef>
      </dsp:style>
      <dsp:txXfrm>
        <a:off x="0" y="2162786"/>
        <a:ext cx="9728618" cy="0"/>
      </dsp:txXfrm>
    </dsp:sp>
    <dsp:sp modelId="{021FA01B-91D5-4754-91EF-3F91017CDC0E}">
      <dsp:nvSpPr>
        <dsp:cNvPr id="10" name="矩形 9"/>
        <dsp:cNvSpPr/>
      </dsp:nvSpPr>
      <dsp:spPr bwMode="white">
        <a:xfrm>
          <a:off x="0" y="2162786"/>
          <a:ext cx="1945724" cy="2162786"/>
        </a:xfrm>
        <a:prstGeom prst="rect">
          <a:avLst/>
        </a:prstGeom>
        <a:solidFill>
          <a:schemeClr val="accent5">
            <a:lumMod val="20000"/>
            <a:lumOff val="80000"/>
          </a:schemeClr>
        </a:solidFill>
        <a:effectLst>
          <a:outerShdw blurRad="50800" dist="38100" dir="2700000" algn="tl" rotWithShape="0">
            <a:prstClr val="black">
              <a:alpha val="40000"/>
            </a:prstClr>
          </a:outerShdw>
        </a:effectLst>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a:solidFill>
                <a:schemeClr val="tx1"/>
              </a:solidFill>
              <a:latin typeface="微软雅黑" panose="020B0503020204020204" pitchFamily="34" charset="-122"/>
              <a:ea typeface="微软雅黑" panose="020B0503020204020204" pitchFamily="34" charset="-122"/>
            </a:rPr>
            <a:t>缺点</a:t>
          </a:r>
          <a:endParaRPr>
            <a:solidFill>
              <a:schemeClr val="tx1"/>
            </a:solidFill>
          </a:endParaRPr>
        </a:p>
      </dsp:txBody>
      <dsp:txXfrm>
        <a:off x="0" y="2162786"/>
        <a:ext cx="1945724" cy="2162786"/>
      </dsp:txXfrm>
    </dsp:sp>
    <dsp:sp modelId="{3AFC3F20-D06F-41EB-9FB7-70655802E4D2}">
      <dsp:nvSpPr>
        <dsp:cNvPr id="11" name="矩形 10"/>
        <dsp:cNvSpPr/>
      </dsp:nvSpPr>
      <dsp:spPr bwMode="white">
        <a:xfrm>
          <a:off x="2091653" y="2261094"/>
          <a:ext cx="7636965" cy="196616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20000"/>
            </a:lnSpc>
            <a:spcBef>
              <a:spcPct val="0"/>
            </a:spcBef>
            <a:spcAft>
              <a:spcPct val="35000"/>
            </a:spcAft>
          </a:pPr>
          <a:r>
            <a:rPr lang="zh-CN" b="0" i="0" dirty="0">
              <a:solidFill>
                <a:schemeClr val="tx1"/>
              </a:solidFill>
              <a:latin typeface="微软雅黑" panose="020B0503020204020204" pitchFamily="34" charset="-122"/>
              <a:ea typeface="微软雅黑" panose="020B0503020204020204" pitchFamily="34" charset="-122"/>
            </a:rPr>
            <a:t>主要是股利与盈利能力相脱节，没有考虑公司流动性与内部积累资金的要求，尤其是在盈利较少的年份，若仍要维持较高的股利，容易造成资金短缺，使公司财务状况恶化。</a:t>
          </a:r>
          <a:endParaRPr>
            <a:solidFill>
              <a:schemeClr val="tx1"/>
            </a:solidFill>
          </a:endParaRPr>
        </a:p>
      </dsp:txBody>
      <dsp:txXfrm>
        <a:off x="2091653" y="2261094"/>
        <a:ext cx="7636965" cy="1966169"/>
      </dsp:txXfrm>
    </dsp:sp>
    <dsp:sp modelId="{32625D4C-5AB7-4CC4-A395-6D7D4760AB83}">
      <dsp:nvSpPr>
        <dsp:cNvPr id="12" name="直接连接符 11"/>
        <dsp:cNvSpPr/>
      </dsp:nvSpPr>
      <dsp:spPr bwMode="white">
        <a:xfrm>
          <a:off x="1945724" y="4160886"/>
          <a:ext cx="7782894" cy="0"/>
        </a:xfrm>
        <a:prstGeom prst="line">
          <a:avLst/>
        </a:prstGeom>
      </dsp:spPr>
      <dsp:style>
        <a:lnRef idx="2">
          <a:schemeClr val="accent4">
            <a:tint val="50000"/>
          </a:schemeClr>
        </a:lnRef>
        <a:fillRef idx="1">
          <a:schemeClr val="accent4"/>
        </a:fillRef>
        <a:effectRef idx="0">
          <a:scrgbClr r="0" g="0" b="0"/>
        </a:effectRef>
        <a:fontRef idx="minor"/>
      </dsp:style>
      <dsp:txXfrm>
        <a:off x="1945724" y="4160886"/>
        <a:ext cx="7782894" cy="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63722" cy="4673675"/>
        <a:chOff x="0" y="0"/>
        <a:chExt cx="10963722" cy="4673675"/>
      </a:xfrm>
    </dsp:grpSpPr>
    <dsp:sp modelId="{D04AE97D-4259-4FB5-B125-322AC8A86DE7}">
      <dsp:nvSpPr>
        <dsp:cNvPr id="3" name="矩形 2"/>
        <dsp:cNvSpPr/>
      </dsp:nvSpPr>
      <dsp:spPr bwMode="white">
        <a:xfrm>
          <a:off x="2307653" y="316796"/>
          <a:ext cx="6326410" cy="1977003"/>
        </a:xfrm>
        <a:prstGeom prst="rect">
          <a:avLst/>
        </a:prstGeom>
      </dsp:spPr>
      <dsp:style>
        <a:lnRef idx="1">
          <a:schemeClr val="accent5"/>
        </a:lnRef>
        <a:fillRef idx="1">
          <a:schemeClr val="lt1">
            <a:alpha val="40000"/>
          </a:schemeClr>
        </a:fillRef>
        <a:effectRef idx="0">
          <a:scrgbClr r="0" g="0" b="0"/>
        </a:effectRef>
        <a:fontRef idx="minor"/>
      </dsp:style>
      <dsp:txBody>
        <a:bodyPr lIns="1339090"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0" dirty="0">
              <a:solidFill>
                <a:schemeClr val="dk1"/>
              </a:solidFill>
              <a:latin typeface="微软雅黑" panose="020B0503020204020204" pitchFamily="34" charset="-122"/>
              <a:ea typeface="微软雅黑" panose="020B0503020204020204" pitchFamily="34" charset="-122"/>
            </a:rPr>
            <a:t>这种政策具有较大灵活性，当公司盈余较少或投资需用较多资金时，可维持设定的较低的正常股利，股东不会有股利跌落感。当盈余有较大幅度增加时，则可适度增发股利，增强股东对公司的信心，有利于稳定股票的价格</a:t>
          </a:r>
          <a:r>
            <a:rPr lang="zh-CN" altLang="en-US" sz="2300" b="0" dirty="0">
              <a:solidFill>
                <a:schemeClr val="dk1"/>
              </a:solidFill>
              <a:latin typeface="微软雅黑" panose="020B0503020204020204" pitchFamily="34" charset="-122"/>
              <a:ea typeface="微软雅黑" panose="020B0503020204020204" pitchFamily="34" charset="-122"/>
            </a:rPr>
            <a:t>。</a:t>
          </a:r>
          <a:endParaRPr>
            <a:solidFill>
              <a:schemeClr val="dk1"/>
            </a:solidFill>
          </a:endParaRPr>
        </a:p>
      </dsp:txBody>
      <dsp:txXfrm>
        <a:off x="2307653" y="316796"/>
        <a:ext cx="6326410" cy="1977003"/>
      </dsp:txXfrm>
    </dsp:sp>
    <dsp:sp modelId="{AEF5B95C-562C-4919-B78C-0AE4C102709F}">
      <dsp:nvSpPr>
        <dsp:cNvPr id="4" name="矩形 3"/>
        <dsp:cNvSpPr/>
      </dsp:nvSpPr>
      <dsp:spPr bwMode="white">
        <a:xfrm>
          <a:off x="0" y="419153"/>
          <a:ext cx="1383902" cy="2075853"/>
        </a:xfrm>
        <a:prstGeom prst="rect">
          <a:avLst/>
        </a:prstGeom>
        <a: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0" r="-20000"/>
          </a:stretch>
        </a:blipFill>
      </dsp:spPr>
      <dsp:style>
        <a:lnRef idx="3">
          <a:schemeClr val="lt1"/>
        </a:lnRef>
        <a:fillRef idx="1">
          <a:schemeClr val="accent5">
            <a:tint val="50000"/>
            <a:hueOff val="0"/>
            <a:satOff val="0"/>
            <a:lumOff val="0"/>
            <a:alpha val="100000"/>
          </a:schemeClr>
        </a:fillRef>
        <a:effectRef idx="1">
          <a:scrgbClr r="0" g="0" b="0"/>
        </a:effectRef>
        <a:fontRef idx="minor"/>
      </dsp:style>
      <dsp:txXfrm>
        <a:off x="0" y="419153"/>
        <a:ext cx="1383902" cy="2075853"/>
      </dsp:txXfrm>
    </dsp:sp>
    <dsp:sp modelId="{AA9E586B-4F14-4187-9FC6-FDC34CD9DAFA}">
      <dsp:nvSpPr>
        <dsp:cNvPr id="5" name="矩形 4"/>
        <dsp:cNvSpPr/>
      </dsp:nvSpPr>
      <dsp:spPr bwMode="white">
        <a:xfrm>
          <a:off x="2363207" y="2696672"/>
          <a:ext cx="6326410" cy="1977003"/>
        </a:xfrm>
        <a:prstGeom prst="rect">
          <a:avLst/>
        </a:prstGeom>
      </dsp:spPr>
      <dsp:style>
        <a:lnRef idx="1">
          <a:schemeClr val="accent5"/>
        </a:lnRef>
        <a:fillRef idx="1">
          <a:schemeClr val="lt1">
            <a:alpha val="40000"/>
          </a:schemeClr>
        </a:fillRef>
        <a:effectRef idx="0">
          <a:scrgbClr r="0" g="0" b="0"/>
        </a:effectRef>
        <a:fontRef idx="minor"/>
      </dsp:style>
      <dsp:txBody>
        <a:bodyPr lIns="1339090"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b="0" dirty="0">
              <a:solidFill>
                <a:schemeClr val="dk1"/>
              </a:solidFill>
              <a:latin typeface="微软雅黑" panose="020B0503020204020204" pitchFamily="34" charset="-122"/>
              <a:ea typeface="微软雅黑" panose="020B0503020204020204" pitchFamily="34" charset="-122"/>
            </a:rPr>
            <a:t>对于一些依靠股利度日的股东，每年至少可以得到虽然较低但比较稳定的股利收入，从而吸引住这部分股东。</a:t>
          </a:r>
          <a:endParaRPr>
            <a:solidFill>
              <a:schemeClr val="dk1"/>
            </a:solidFill>
          </a:endParaRPr>
        </a:p>
      </dsp:txBody>
      <dsp:txXfrm>
        <a:off x="2363207" y="2696672"/>
        <a:ext cx="6326410" cy="1977003"/>
      </dsp:txXfrm>
    </dsp:sp>
    <dsp:sp modelId="{66B92FE3-2FC3-4010-9079-94E72085050E}">
      <dsp:nvSpPr>
        <dsp:cNvPr id="6" name="矩形 5"/>
        <dsp:cNvSpPr/>
      </dsp:nvSpPr>
      <dsp:spPr bwMode="white">
        <a:xfrm>
          <a:off x="21440" y="2597822"/>
          <a:ext cx="1383902" cy="2075853"/>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9000" r="-19000"/>
          </a:stretch>
        </a:blipFill>
      </dsp:spPr>
      <dsp:style>
        <a:lnRef idx="3">
          <a:schemeClr val="lt1"/>
        </a:lnRef>
        <a:fillRef idx="1">
          <a:schemeClr val="accent5">
            <a:tint val="50000"/>
            <a:hueOff val="15840000"/>
            <a:satOff val="-16470"/>
            <a:lumOff val="-2352"/>
            <a:alpha val="100000"/>
          </a:schemeClr>
        </a:fillRef>
        <a:effectRef idx="1">
          <a:scrgbClr r="0" g="0" b="0"/>
        </a:effectRef>
        <a:fontRef idx="minor"/>
      </dsp:style>
      <dsp:txXfrm>
        <a:off x="21440" y="2597822"/>
        <a:ext cx="1383902" cy="207585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4" Type="http://schemas.openxmlformats.org/officeDocument/2006/relationships/image" Target="../media/image28.wmf"/><Relationship Id="rId3" Type="http://schemas.openxmlformats.org/officeDocument/2006/relationships/image" Target="../media/image29.png"/><Relationship Id="rId2" Type="http://schemas.openxmlformats.org/officeDocument/2006/relationships/image" Target="../media/image26.wmf"/><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7" Type="http://schemas.openxmlformats.org/officeDocument/2006/relationships/image" Target="../media/image39.wmf"/><Relationship Id="rId6" Type="http://schemas.openxmlformats.org/officeDocument/2006/relationships/image" Target="../media/image40.jpeg"/><Relationship Id="rId5" Type="http://schemas.openxmlformats.org/officeDocument/2006/relationships/image" Target="../media/image37.wmf"/><Relationship Id="rId4" Type="http://schemas.openxmlformats.org/officeDocument/2006/relationships/image" Target="../media/image38.png"/><Relationship Id="rId3" Type="http://schemas.openxmlformats.org/officeDocument/2006/relationships/image" Target="../media/image35.wmf"/><Relationship Id="rId2" Type="http://schemas.openxmlformats.org/officeDocument/2006/relationships/image" Target="../media/image36.jpeg"/><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E71014A-5F05-4F73-8C63-A755F4D549A7}"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F45E502-2106-4970-9B24-C7497AAFC450}"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A6AEB48-25E9-4E26-B4BA-4A968222D044}"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AEC0317-2B64-4F56-9930-59548A884959}"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None/>
            </a:pPr>
            <a:fld id="{EC6CA074-9774-4BCA-9A11-3F3B63E5230D}"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1EBE0C3-1187-4A9F-848C-CD9037243DB2}"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1EBE0C3-1187-4A9F-848C-CD9037243DB2}"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1EBE0C3-1187-4A9F-848C-CD9037243DB2}" type="slidenum">
              <a:rPr lang="zh-CN" altLang="en-US"/>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9" name="图片占位符 8"/>
          <p:cNvSpPr>
            <a:spLocks noGrp="1"/>
          </p:cNvSpPr>
          <p:nvPr>
            <p:ph type="pic" sz="quarter" idx="13"/>
          </p:nvPr>
        </p:nvSpPr>
        <p:spPr>
          <a:xfrm>
            <a:off x="-1" y="1601971"/>
            <a:ext cx="2717822" cy="3919872"/>
          </a:xfrm>
          <a:custGeom>
            <a:avLst/>
            <a:gdLst>
              <a:gd name="connsiteX0" fmla="*/ 0 w 2717822"/>
              <a:gd name="connsiteY0" fmla="*/ 0 h 3919872"/>
              <a:gd name="connsiteX1" fmla="*/ 2717822 w 2717822"/>
              <a:gd name="connsiteY1" fmla="*/ 2332076 h 3919872"/>
              <a:gd name="connsiteX2" fmla="*/ 0 w 2717822"/>
              <a:gd name="connsiteY2" fmla="*/ 3919872 h 3919872"/>
            </a:gdLst>
            <a:ahLst/>
            <a:cxnLst>
              <a:cxn ang="0">
                <a:pos x="connsiteX0" y="connsiteY0"/>
              </a:cxn>
              <a:cxn ang="0">
                <a:pos x="connsiteX1" y="connsiteY1"/>
              </a:cxn>
              <a:cxn ang="0">
                <a:pos x="connsiteX2" y="connsiteY2"/>
              </a:cxn>
            </a:cxnLst>
            <a:rect l="l" t="t" r="r" b="b"/>
            <a:pathLst>
              <a:path w="2717822" h="3919872">
                <a:moveTo>
                  <a:pt x="0" y="0"/>
                </a:moveTo>
                <a:lnTo>
                  <a:pt x="2717822" y="2332076"/>
                </a:lnTo>
                <a:lnTo>
                  <a:pt x="0" y="3919872"/>
                </a:lnTo>
                <a:close/>
              </a:path>
            </a:pathLst>
          </a:custGeom>
        </p:spPr>
        <p:txBody>
          <a:bodyPr rtlCol="0">
            <a:noAutofit/>
          </a:bodyPr>
          <a:lstStyle/>
          <a:p>
            <a:pPr lvl="0"/>
            <a:endParaRPr lang="zh-CN" altLang="en-US" noProof="0"/>
          </a:p>
        </p:txBody>
      </p:sp>
      <p:sp>
        <p:nvSpPr>
          <p:cNvPr id="11" name="图片占位符 10"/>
          <p:cNvSpPr>
            <a:spLocks noGrp="1"/>
          </p:cNvSpPr>
          <p:nvPr>
            <p:ph type="pic" sz="quarter" idx="14"/>
          </p:nvPr>
        </p:nvSpPr>
        <p:spPr>
          <a:xfrm>
            <a:off x="0" y="0"/>
            <a:ext cx="12192000" cy="6858000"/>
          </a:xfrm>
        </p:spPr>
        <p:txBody>
          <a:bodyPr rtlCol="0">
            <a:normAutofit/>
          </a:bodyPr>
          <a:lstStyle/>
          <a:p>
            <a:pPr lvl="0"/>
            <a:endParaRPr lang="zh-CN" altLang="en-US" noProof="0"/>
          </a:p>
        </p:txBody>
      </p:sp>
      <p:sp>
        <p:nvSpPr>
          <p:cNvPr id="5" name="Date Placeholder 3"/>
          <p:cNvSpPr>
            <a:spLocks noGrp="1"/>
          </p:cNvSpPr>
          <p:nvPr>
            <p:ph type="dt" sz="half" idx="15"/>
          </p:nvPr>
        </p:nvSpPr>
        <p:spPr/>
        <p:txBody>
          <a:bodyPr/>
          <a:lstStyle>
            <a:lvl1pPr>
              <a:defRPr/>
            </a:lvl1pPr>
          </a:lstStyle>
          <a:p>
            <a:pPr>
              <a:defRPr/>
            </a:pPr>
            <a:fld id="{D36AD322-B698-4928-BE4C-BAF1EB3B5CA1}" type="datetime1">
              <a:rPr lang="en-US"/>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A49BF17-99EC-4C35-8FA9-4CF444CAF18C}" type="slidenum">
              <a:rPr lang="en-US"/>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8E06F743-D561-4FE5-A41E-837878A40FC4}"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C1D2F8-3DCA-43E2-B96B-A72DDE0438AD}" type="slidenum">
              <a:rPr lang="en-US"/>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303E1073-0351-42FC-896F-562A7754498C}"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B51812-D588-42B8-B3AE-18512E1FAD07}" type="slidenum">
              <a:rPr lang="en-US"/>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5D7CF08-5E62-459C-9232-46A50B14FB68}"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8D709F-2086-403A-8035-BCF4AAF004FE}" type="slidenum">
              <a:rPr lang="en-US"/>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0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636146" y="2030522"/>
            <a:ext cx="2454963" cy="3387184"/>
          </a:xfrm>
        </p:spPr>
        <p:txBody>
          <a:bodyPr rtlCol="0">
            <a:normAutofit/>
          </a:bodyPr>
          <a:lstStyle/>
          <a:p>
            <a:pPr lvl="0"/>
            <a:endParaRPr lang="en-US" noProof="0"/>
          </a:p>
        </p:txBody>
      </p:sp>
      <p:sp>
        <p:nvSpPr>
          <p:cNvPr id="11" name="Picture Placeholder 6"/>
          <p:cNvSpPr>
            <a:spLocks noGrp="1"/>
          </p:cNvSpPr>
          <p:nvPr>
            <p:ph type="pic" sz="quarter" idx="16"/>
          </p:nvPr>
        </p:nvSpPr>
        <p:spPr>
          <a:xfrm>
            <a:off x="3464012" y="2030522"/>
            <a:ext cx="2454963" cy="3387184"/>
          </a:xfrm>
        </p:spPr>
        <p:txBody>
          <a:bodyPr rtlCol="0">
            <a:normAutofit/>
          </a:bodyPr>
          <a:lstStyle/>
          <a:p>
            <a:pPr lvl="0"/>
            <a:endParaRPr lang="en-US" noProof="0"/>
          </a:p>
        </p:txBody>
      </p:sp>
      <p:sp>
        <p:nvSpPr>
          <p:cNvPr id="13" name="Picture Placeholder 6"/>
          <p:cNvSpPr>
            <a:spLocks noGrp="1"/>
          </p:cNvSpPr>
          <p:nvPr>
            <p:ph type="pic" sz="quarter" idx="17"/>
          </p:nvPr>
        </p:nvSpPr>
        <p:spPr>
          <a:xfrm>
            <a:off x="6291880" y="2030522"/>
            <a:ext cx="2454963" cy="3387184"/>
          </a:xfrm>
        </p:spPr>
        <p:txBody>
          <a:bodyPr rtlCol="0">
            <a:normAutofit/>
          </a:bodyPr>
          <a:lstStyle/>
          <a:p>
            <a:pPr lvl="0"/>
            <a:endParaRPr lang="en-US" noProof="0"/>
          </a:p>
        </p:txBody>
      </p:sp>
      <p:sp>
        <p:nvSpPr>
          <p:cNvPr id="14" name="Picture Placeholder 6"/>
          <p:cNvSpPr>
            <a:spLocks noGrp="1"/>
          </p:cNvSpPr>
          <p:nvPr>
            <p:ph type="pic" sz="quarter" idx="18"/>
          </p:nvPr>
        </p:nvSpPr>
        <p:spPr>
          <a:xfrm>
            <a:off x="9116747" y="2030522"/>
            <a:ext cx="2454963" cy="3387184"/>
          </a:xfrm>
        </p:spPr>
        <p:txBody>
          <a:bodyPr rtlCol="0">
            <a:normAutofit/>
          </a:bodyPr>
          <a:lstStyle/>
          <a:p>
            <a:pPr lvl="0"/>
            <a:endParaRPr lang="en-US" noProof="0"/>
          </a:p>
        </p:txBody>
      </p:sp>
      <p:sp>
        <p:nvSpPr>
          <p:cNvPr id="2" name="Title 1"/>
          <p:cNvSpPr>
            <a:spLocks noGrp="1"/>
          </p:cNvSpPr>
          <p:nvPr>
            <p:ph type="title"/>
          </p:nvPr>
        </p:nvSpPr>
        <p:spPr/>
        <p:txBody>
          <a:bodyPr/>
          <a:lstStyle>
            <a:lvl1pPr>
              <a:defRPr sz="4000" b="0"/>
            </a:lvl1pPr>
          </a:lstStyle>
          <a:p>
            <a:r>
              <a:rPr lang="zh-CN" altLang="en-US"/>
              <a:t>单击此处编辑母版标题样式</a:t>
            </a:r>
            <a:endParaRPr lang="en-US"/>
          </a:p>
        </p:txBody>
      </p:sp>
      <p:sp>
        <p:nvSpPr>
          <p:cNvPr id="7" name="Date Placeholder 2"/>
          <p:cNvSpPr>
            <a:spLocks noGrp="1"/>
          </p:cNvSpPr>
          <p:nvPr>
            <p:ph type="dt" sz="half" idx="19"/>
          </p:nvPr>
        </p:nvSpPr>
        <p:spPr/>
        <p:txBody>
          <a:bodyPr/>
          <a:lstStyle>
            <a:lvl1pPr>
              <a:defRPr/>
            </a:lvl1pPr>
          </a:lstStyle>
          <a:p>
            <a:pPr>
              <a:defRPr/>
            </a:pPr>
            <a:fld id="{C7E25365-EF47-4F3E-A845-345BD2B026B1}" type="datetime1">
              <a:rPr lang="en-US"/>
            </a:fld>
            <a:endParaRPr lang="en-US"/>
          </a:p>
        </p:txBody>
      </p:sp>
      <p:sp>
        <p:nvSpPr>
          <p:cNvPr id="8" name="Footer Placeholder 3"/>
          <p:cNvSpPr>
            <a:spLocks noGrp="1"/>
          </p:cNvSpPr>
          <p:nvPr>
            <p:ph type="ftr" sz="quarter" idx="20"/>
          </p:nvPr>
        </p:nvSpPr>
        <p:spPr/>
        <p:txBody>
          <a:bodyPr/>
          <a:lstStyle>
            <a:lvl1pPr>
              <a:defRPr>
                <a:solidFill>
                  <a:schemeClr val="bg2">
                    <a:lumMod val="75000"/>
                  </a:schemeClr>
                </a:solidFill>
              </a:defRPr>
            </a:lvl1pPr>
          </a:lstStyle>
          <a:p>
            <a:pPr>
              <a:defRPr/>
            </a:pPr>
            <a:endParaRPr lang="en-US"/>
          </a:p>
        </p:txBody>
      </p:sp>
      <p:sp>
        <p:nvSpPr>
          <p:cNvPr id="9" name="Slide Number Placeholder 4"/>
          <p:cNvSpPr>
            <a:spLocks noGrp="1"/>
          </p:cNvSpPr>
          <p:nvPr>
            <p:ph type="sldNum" sz="quarter" idx="21"/>
          </p:nvPr>
        </p:nvSpPr>
        <p:spPr>
          <a:xfrm>
            <a:off x="11323638" y="6229350"/>
            <a:ext cx="495300" cy="365125"/>
          </a:xfrm>
        </p:spPr>
        <p:txBody>
          <a:bodyPr/>
          <a:lstStyle>
            <a:lvl1pPr algn="ctr">
              <a:defRPr/>
            </a:lvl1pPr>
          </a:lstStyle>
          <a:p>
            <a:pPr>
              <a:defRPr/>
            </a:pPr>
            <a:fld id="{9B3CABC1-213C-43E8-A1F4-4D8A7EE62D2D}" type="slidenum">
              <a:rPr lang="en-US"/>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02167" y="685800"/>
            <a:ext cx="11387667"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06401" y="1981200"/>
            <a:ext cx="5592233" cy="3886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201834" y="1981200"/>
            <a:ext cx="5592233" cy="18669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01834" y="4000500"/>
            <a:ext cx="5592233" cy="18669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BEAA0762-8994-4EC4-9F0A-172E756346EE}" type="slidenum">
              <a:rPr lang="en-US" altLang="zh-CN"/>
            </a:fld>
            <a:endParaRPr lang="en-US" altLang="zh-CN"/>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C79DC5-C7CD-464E-BF89-84BCC10C48BA}"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05BB70-0C5D-4B36-B957-1687AAB5170A}" type="slidenum">
              <a:rPr lang="en-US"/>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F8B7D8D6-64AD-46E4-8004-925A8CD6F3FB}"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C79CC1-882A-42B9-97EC-139D5A81CC0F}" type="slidenum">
              <a:rPr lang="en-US"/>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AB591B8C-C29C-453F-9C97-F3C32D9CAF58}"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A8FB6-3EE4-4DA1-AB4E-E909C2BA4EA5}" type="slidenum">
              <a:rPr lang="en-US"/>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26739EBC-BB19-4347-BC2C-C0130D4B26E7}"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4A556A-F0C2-4733-B455-E7C27E7645AB}" type="slidenum">
              <a:rPr lang="en-US"/>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6935D325-D77E-4A19-A6CF-CD97E52BA6D0}" type="datetime1">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21FF9E-1F67-4EA7-8B6C-89EC36B3CA51}" type="slidenum">
              <a:rPr lang="en-US"/>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lvl1pPr>
              <a:defRPr/>
            </a:lvl1pPr>
          </a:lstStyle>
          <a:p>
            <a:pPr>
              <a:defRPr/>
            </a:pPr>
            <a:fld id="{A681DD4C-4954-4693-9AEF-E434495C6C43}" type="datetime1">
              <a:rPr lang="en-US"/>
            </a:fld>
            <a:endParaRPr lang="en-US"/>
          </a:p>
        </p:txBody>
      </p:sp>
      <p:sp>
        <p:nvSpPr>
          <p:cNvPr id="4" name="Footer Placeholder 3"/>
          <p:cNvSpPr>
            <a:spLocks noGrp="1"/>
          </p:cNvSpPr>
          <p:nvPr>
            <p:ph type="ftr" sz="quarter" idx="11"/>
          </p:nvPr>
        </p:nvSpPr>
        <p:spPr/>
        <p:txBody>
          <a:bodyPr/>
          <a:lstStyle>
            <a:lvl1pPr>
              <a:defRPr>
                <a:solidFill>
                  <a:schemeClr val="bg2">
                    <a:lumMod val="75000"/>
                  </a:schemeClr>
                </a:solidFill>
              </a:defRPr>
            </a:lvl1pPr>
          </a:lstStyle>
          <a:p>
            <a:pPr>
              <a:defRPr/>
            </a:pPr>
            <a:endParaRPr lang="en-US"/>
          </a:p>
        </p:txBody>
      </p:sp>
      <p:sp>
        <p:nvSpPr>
          <p:cNvPr id="5" name="Slide Number Placeholder 4"/>
          <p:cNvSpPr>
            <a:spLocks noGrp="1"/>
          </p:cNvSpPr>
          <p:nvPr>
            <p:ph type="sldNum" sz="quarter" idx="12"/>
          </p:nvPr>
        </p:nvSpPr>
        <p:spPr>
          <a:xfrm>
            <a:off x="11323638" y="6229350"/>
            <a:ext cx="495300" cy="365125"/>
          </a:xfrm>
        </p:spPr>
        <p:txBody>
          <a:bodyPr/>
          <a:lstStyle>
            <a:lvl1pPr algn="ctr">
              <a:defRPr/>
            </a:lvl1pPr>
          </a:lstStyle>
          <a:p>
            <a:pPr>
              <a:defRPr/>
            </a:pPr>
            <a:fld id="{D2039341-A92E-42EB-A035-3B0DC0F527FA}" type="slidenum">
              <a:rPr lang="en-US"/>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2F41B9-C473-4A65-AC3F-72AD61060773}" type="datetime1">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B2FD0E-F7C6-4935-8207-0E95804A8A2B}" type="slidenum">
              <a:rPr lang="en-US"/>
            </a:fld>
            <a:endParaRPr lang="en-US"/>
          </a:p>
        </p:txBody>
      </p:sp>
    </p:spTree>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F7ADCC15-8061-4366-920B-F7B759BBBB1A}"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DCD034-D3BE-4F0D-8B4D-127B71AB7C15}" type="slidenum">
              <a:rPr lang="en-US"/>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438150"/>
            <a:ext cx="10515600" cy="715963"/>
          </a:xfrm>
          <a:prstGeom prst="rect">
            <a:avLst/>
          </a:prstGeom>
          <a:noFill/>
          <a:ln w="9525">
            <a:noFill/>
            <a:miter lim="800000"/>
          </a:ln>
        </p:spPr>
        <p:txBody>
          <a:bodyPr vert="horz" wrap="square" lIns="36000" tIns="45720" rIns="36000" bIns="45720" numCol="1" anchor="ctr" anchorCtr="0" compatLnSpc="1"/>
          <a:lstStyle/>
          <a:p>
            <a:pPr lvl="0"/>
            <a:r>
              <a:rPr lang="en-US" altLang="zh-CN"/>
              <a:t>Click to edit Master title style</a:t>
            </a:r>
            <a:endParaRPr lang="en-US" altLang="zh-CN"/>
          </a:p>
        </p:txBody>
      </p:sp>
      <p:sp>
        <p:nvSpPr>
          <p:cNvPr id="1027" name="Text Placeholder 2"/>
          <p:cNvSpPr>
            <a:spLocks noGrp="1"/>
          </p:cNvSpPr>
          <p:nvPr>
            <p:ph type="body" idx="1"/>
          </p:nvPr>
        </p:nvSpPr>
        <p:spPr bwMode="auto">
          <a:xfrm>
            <a:off x="838200" y="1295400"/>
            <a:ext cx="10515600" cy="4881563"/>
          </a:xfrm>
          <a:prstGeom prst="rect">
            <a:avLst/>
          </a:prstGeom>
          <a:noFill/>
          <a:ln w="9525">
            <a:noFill/>
            <a:miter lim="800000"/>
          </a:ln>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5410200" y="624840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35CF48D-9833-4295-AB69-F05137CF57AA}" type="datetime1">
              <a:rPr lang="en-US"/>
            </a:fld>
            <a:endParaRPr lang="en-US"/>
          </a:p>
        </p:txBody>
      </p:sp>
      <p:sp>
        <p:nvSpPr>
          <p:cNvPr id="5" name="Footer Placeholder 4"/>
          <p:cNvSpPr>
            <a:spLocks noGrp="1"/>
          </p:cNvSpPr>
          <p:nvPr>
            <p:ph type="ftr" sz="quarter" idx="3"/>
          </p:nvPr>
        </p:nvSpPr>
        <p:spPr>
          <a:xfrm>
            <a:off x="838200" y="6248400"/>
            <a:ext cx="4114800" cy="365125"/>
          </a:xfrm>
          <a:prstGeom prst="rect">
            <a:avLst/>
          </a:prstGeom>
        </p:spPr>
        <p:txBody>
          <a:bodyPr vert="horz" lIns="0" tIns="45720" rIns="91440" bIns="45720"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endParaRPr lang="en-US"/>
          </a:p>
        </p:txBody>
      </p:sp>
      <p:sp>
        <p:nvSpPr>
          <p:cNvPr id="8" name="Rectangle 7"/>
          <p:cNvSpPr/>
          <p:nvPr/>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11310938" y="6224588"/>
            <a:ext cx="520700" cy="365125"/>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j-lt"/>
                <a:ea typeface="+mn-ea"/>
              </a:defRPr>
            </a:lvl1pPr>
          </a:lstStyle>
          <a:p>
            <a:pPr>
              <a:defRPr/>
            </a:pPr>
            <a:fld id="{EE64D31E-B9C9-4ECA-AEEB-71AC3539AECD}" type="slidenum">
              <a:rPr lang="en-US"/>
            </a:fld>
            <a:endParaRPr lang="en-US"/>
          </a:p>
        </p:txBody>
      </p:sp>
      <p:sp>
        <p:nvSpPr>
          <p:cNvPr id="9" name="Rectangle 8"/>
          <p:cNvSpPr/>
          <p:nvPr userDrawn="1"/>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rtl="0" eaLnBrk="0" fontAlgn="base" hangingPunct="0">
        <a:lnSpc>
          <a:spcPct val="90000"/>
        </a:lnSpc>
        <a:spcBef>
          <a:spcPct val="0"/>
        </a:spcBef>
        <a:spcAft>
          <a:spcPct val="0"/>
        </a:spcAft>
        <a:defRPr sz="4000" b="1" kern="1200">
          <a:solidFill>
            <a:srgbClr val="495A66"/>
          </a:solidFill>
          <a:latin typeface="+mj-lt"/>
          <a:ea typeface="+mj-ea"/>
          <a:cs typeface="+mj-cs"/>
        </a:defRPr>
      </a:lvl1pPr>
      <a:lvl2pPr algn="l" rtl="0" eaLnBrk="0" fontAlgn="base" hangingPunct="0">
        <a:lnSpc>
          <a:spcPct val="90000"/>
        </a:lnSpc>
        <a:spcBef>
          <a:spcPct val="0"/>
        </a:spcBef>
        <a:spcAft>
          <a:spcPct val="0"/>
        </a:spcAft>
        <a:defRPr sz="4000" b="1">
          <a:solidFill>
            <a:srgbClr val="495A66"/>
          </a:solidFill>
          <a:latin typeface="Lato" panose="020F0502020204030203"/>
        </a:defRPr>
      </a:lvl2pPr>
      <a:lvl3pPr algn="l" rtl="0" eaLnBrk="0" fontAlgn="base" hangingPunct="0">
        <a:lnSpc>
          <a:spcPct val="90000"/>
        </a:lnSpc>
        <a:spcBef>
          <a:spcPct val="0"/>
        </a:spcBef>
        <a:spcAft>
          <a:spcPct val="0"/>
        </a:spcAft>
        <a:defRPr sz="4000" b="1">
          <a:solidFill>
            <a:srgbClr val="495A66"/>
          </a:solidFill>
          <a:latin typeface="Lato" panose="020F0502020204030203"/>
        </a:defRPr>
      </a:lvl3pPr>
      <a:lvl4pPr algn="l" rtl="0" eaLnBrk="0" fontAlgn="base" hangingPunct="0">
        <a:lnSpc>
          <a:spcPct val="90000"/>
        </a:lnSpc>
        <a:spcBef>
          <a:spcPct val="0"/>
        </a:spcBef>
        <a:spcAft>
          <a:spcPct val="0"/>
        </a:spcAft>
        <a:defRPr sz="4000" b="1">
          <a:solidFill>
            <a:srgbClr val="495A66"/>
          </a:solidFill>
          <a:latin typeface="Lato" panose="020F0502020204030203"/>
        </a:defRPr>
      </a:lvl4pPr>
      <a:lvl5pPr algn="l" rtl="0" eaLnBrk="0" fontAlgn="base" hangingPunct="0">
        <a:lnSpc>
          <a:spcPct val="90000"/>
        </a:lnSpc>
        <a:spcBef>
          <a:spcPct val="0"/>
        </a:spcBef>
        <a:spcAft>
          <a:spcPct val="0"/>
        </a:spcAft>
        <a:defRPr sz="4000" b="1">
          <a:solidFill>
            <a:srgbClr val="495A66"/>
          </a:solidFill>
          <a:latin typeface="Lato" panose="020F0502020204030203"/>
        </a:defRPr>
      </a:lvl5pPr>
      <a:lvl6pPr marL="457200" algn="l" rtl="0" fontAlgn="base">
        <a:lnSpc>
          <a:spcPct val="90000"/>
        </a:lnSpc>
        <a:spcBef>
          <a:spcPct val="0"/>
        </a:spcBef>
        <a:spcAft>
          <a:spcPct val="0"/>
        </a:spcAft>
        <a:defRPr sz="4000" b="1">
          <a:solidFill>
            <a:srgbClr val="495A66"/>
          </a:solidFill>
          <a:latin typeface="Lato" panose="020F0502020204030203"/>
        </a:defRPr>
      </a:lvl6pPr>
      <a:lvl7pPr marL="914400" algn="l" rtl="0" fontAlgn="base">
        <a:lnSpc>
          <a:spcPct val="90000"/>
        </a:lnSpc>
        <a:spcBef>
          <a:spcPct val="0"/>
        </a:spcBef>
        <a:spcAft>
          <a:spcPct val="0"/>
        </a:spcAft>
        <a:defRPr sz="4000" b="1">
          <a:solidFill>
            <a:srgbClr val="495A66"/>
          </a:solidFill>
          <a:latin typeface="Lato" panose="020F0502020204030203"/>
        </a:defRPr>
      </a:lvl7pPr>
      <a:lvl8pPr marL="1371600" algn="l" rtl="0" fontAlgn="base">
        <a:lnSpc>
          <a:spcPct val="90000"/>
        </a:lnSpc>
        <a:spcBef>
          <a:spcPct val="0"/>
        </a:spcBef>
        <a:spcAft>
          <a:spcPct val="0"/>
        </a:spcAft>
        <a:defRPr sz="4000" b="1">
          <a:solidFill>
            <a:srgbClr val="495A66"/>
          </a:solidFill>
          <a:latin typeface="Lato" panose="020F0502020204030203"/>
        </a:defRPr>
      </a:lvl8pPr>
      <a:lvl9pPr marL="1828800" algn="l" rtl="0" fontAlgn="base">
        <a:lnSpc>
          <a:spcPct val="90000"/>
        </a:lnSpc>
        <a:spcBef>
          <a:spcPct val="0"/>
        </a:spcBef>
        <a:spcAft>
          <a:spcPct val="0"/>
        </a:spcAft>
        <a:defRPr sz="4000" b="1">
          <a:solidFill>
            <a:srgbClr val="495A66"/>
          </a:solidFill>
          <a:latin typeface="Lato" panose="020F0502020204030203"/>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E8798"/>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E8798"/>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4.xml"/><Relationship Id="rId7" Type="http://schemas.openxmlformats.org/officeDocument/2006/relationships/image" Target="../media/image9.jpeg"/><Relationship Id="rId6" Type="http://schemas.openxmlformats.org/officeDocument/2006/relationships/image" Target="../media/image8.jpe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4.xml"/><Relationship Id="rId6" Type="http://schemas.openxmlformats.org/officeDocument/2006/relationships/image" Target="../media/image11.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4.xml"/><Relationship Id="rId6" Type="http://schemas.openxmlformats.org/officeDocument/2006/relationships/image" Target="../media/image13.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4.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2.bin"/><Relationship Id="rId3" Type="http://schemas.openxmlformats.org/officeDocument/2006/relationships/image" Target="../media/image27.png"/><Relationship Id="rId2" Type="http://schemas.openxmlformats.org/officeDocument/2006/relationships/image" Target="../media/image26.wmf"/><Relationship Id="rId10" Type="http://schemas.openxmlformats.org/officeDocument/2006/relationships/notesSlide" Target="../notesSlides/notesSlide18.xml"/><Relationship Id="rId1"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8.xml"/><Relationship Id="rId2" Type="http://schemas.microsoft.com/office/2007/relationships/hdphoto" Target="../media/image32.wdp"/><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8.xml"/><Relationship Id="rId6" Type="http://schemas.openxmlformats.org/officeDocument/2006/relationships/image" Target="../media/image4.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wmf"/><Relationship Id="rId7" Type="http://schemas.openxmlformats.org/officeDocument/2006/relationships/oleObject" Target="../embeddings/oleObject5.bin"/><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oleObject" Target="../embeddings/oleObject4.bin"/><Relationship Id="rId3" Type="http://schemas.openxmlformats.org/officeDocument/2006/relationships/image" Target="../media/image34.wmf"/><Relationship Id="rId2" Type="http://schemas.openxmlformats.org/officeDocument/2006/relationships/oleObject" Target="../embeddings/oleObject3.bin"/><Relationship Id="rId14" Type="http://schemas.openxmlformats.org/officeDocument/2006/relationships/vmlDrawing" Target="../drawings/vmlDrawing2.vml"/><Relationship Id="rId13" Type="http://schemas.openxmlformats.org/officeDocument/2006/relationships/slideLayout" Target="../slideLayouts/slideLayout15.xml"/><Relationship Id="rId12" Type="http://schemas.openxmlformats.org/officeDocument/2006/relationships/image" Target="../media/image40.jpeg"/><Relationship Id="rId11" Type="http://schemas.openxmlformats.org/officeDocument/2006/relationships/image" Target="../media/image39.wmf"/><Relationship Id="rId10" Type="http://schemas.openxmlformats.org/officeDocument/2006/relationships/oleObject" Target="../embeddings/oleObject6.bin"/><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8.xml"/><Relationship Id="rId3" Type="http://schemas.openxmlformats.org/officeDocument/2006/relationships/image" Target="../media/image42.jpeg"/><Relationship Id="rId2" Type="http://schemas.openxmlformats.org/officeDocument/2006/relationships/image" Target="../media/image41.emf"/><Relationship Id="rId1"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8.xml"/><Relationship Id="rId4" Type="http://schemas.openxmlformats.org/officeDocument/2006/relationships/image" Target="../media/image44.emf"/><Relationship Id="rId3" Type="http://schemas.openxmlformats.org/officeDocument/2006/relationships/oleObject" Target="../embeddings/oleObject9.bin"/><Relationship Id="rId2" Type="http://schemas.openxmlformats.org/officeDocument/2006/relationships/image" Target="../media/image43.wmf"/><Relationship Id="rId1"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3.xml"/><Relationship Id="rId5" Type="http://schemas.openxmlformats.org/officeDocument/2006/relationships/image" Target="../media/image47.emf"/><Relationship Id="rId4" Type="http://schemas.openxmlformats.org/officeDocument/2006/relationships/image" Target="../media/image46.wmf"/><Relationship Id="rId3" Type="http://schemas.openxmlformats.org/officeDocument/2006/relationships/oleObject" Target="../embeddings/oleObject11.bin"/><Relationship Id="rId2" Type="http://schemas.openxmlformats.org/officeDocument/2006/relationships/image" Target="../media/image45.wmf"/><Relationship Id="rId1"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49.wmf"/><Relationship Id="rId2" Type="http://schemas.openxmlformats.org/officeDocument/2006/relationships/oleObject" Target="../embeddings/oleObject12.bin"/><Relationship Id="rId1" Type="http://schemas.openxmlformats.org/officeDocument/2006/relationships/image" Target="../media/image48.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51.wmf"/><Relationship Id="rId2" Type="http://schemas.openxmlformats.org/officeDocument/2006/relationships/oleObject" Target="../embeddings/oleObject13.bin"/><Relationship Id="rId1"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wmf"/><Relationship Id="rId3" Type="http://schemas.openxmlformats.org/officeDocument/2006/relationships/oleObject" Target="../embeddings/oleObject15.bin"/><Relationship Id="rId2" Type="http://schemas.openxmlformats.org/officeDocument/2006/relationships/image" Target="../media/image55.wmf"/><Relationship Id="rId1"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vmlDrawing" Target="../drawings/vmlDrawing9.vml"/><Relationship Id="rId4" Type="http://schemas.openxmlformats.org/officeDocument/2006/relationships/slideLayout" Target="../slideLayouts/slideLayout8.xml"/><Relationship Id="rId3" Type="http://schemas.openxmlformats.org/officeDocument/2006/relationships/image" Target="../media/image59.jpeg"/><Relationship Id="rId2" Type="http://schemas.openxmlformats.org/officeDocument/2006/relationships/image" Target="../media/image58.wmf"/><Relationship Id="rId1"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F6C8AC-87B6-4B8E-9DEE-E7BAEF3FB6C5}" type="slidenum">
              <a:rPr lang="en-US" altLang="zh-CN" smtClean="0">
                <a:solidFill>
                  <a:schemeClr val="bg1"/>
                </a:solidFill>
                <a:latin typeface="Lato" panose="020F0502020204030203"/>
              </a:rPr>
            </a:fld>
            <a:endParaRPr lang="en-US" altLang="zh-CN" smtClean="0">
              <a:solidFill>
                <a:schemeClr val="bg1"/>
              </a:solidFill>
              <a:latin typeface="Lato" panose="020F0502020204030203"/>
            </a:endParaRPr>
          </a:p>
        </p:txBody>
      </p:sp>
      <p:pic>
        <p:nvPicPr>
          <p:cNvPr id="174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7333" y="2924176"/>
            <a:ext cx="16584084"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矩形 1"/>
          <p:cNvSpPr>
            <a:spLocks noChangeArrowheads="1"/>
          </p:cNvSpPr>
          <p:nvPr/>
        </p:nvSpPr>
        <p:spPr bwMode="auto">
          <a:xfrm>
            <a:off x="3197964" y="2725739"/>
            <a:ext cx="5724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smtClean="0">
                <a:latin typeface="华文隶书" panose="02010800040101010101" pitchFamily="2" charset="-122"/>
                <a:ea typeface="华文隶书" panose="02010800040101010101" pitchFamily="2" charset="-122"/>
              </a:rPr>
              <a:t>项目五</a:t>
            </a:r>
            <a:r>
              <a:rPr lang="zh-CN" altLang="zh-CN" sz="4800" b="1" dirty="0" smtClean="0">
                <a:latin typeface="华文隶书" panose="02010800040101010101" pitchFamily="2" charset="-122"/>
                <a:ea typeface="华文隶书" panose="02010800040101010101" pitchFamily="2" charset="-122"/>
              </a:rPr>
              <a:t>收益</a:t>
            </a:r>
            <a:r>
              <a:rPr lang="zh-CN" altLang="zh-CN" sz="4800" b="1" dirty="0">
                <a:latin typeface="华文隶书" panose="02010800040101010101" pitchFamily="2" charset="-122"/>
                <a:ea typeface="华文隶书" panose="02010800040101010101" pitchFamily="2" charset="-122"/>
              </a:rPr>
              <a:t>分配管理</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 name="组合 36"/>
          <p:cNvGrpSpPr/>
          <p:nvPr/>
        </p:nvGrpSpPr>
        <p:grpSpPr bwMode="auto">
          <a:xfrm>
            <a:off x="4341616" y="1139483"/>
            <a:ext cx="3968212" cy="138455"/>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 name="图示 2"/>
          <p:cNvGraphicFramePr/>
          <p:nvPr/>
        </p:nvGraphicFramePr>
        <p:xfrm>
          <a:off x="452176" y="1766174"/>
          <a:ext cx="11097266" cy="19263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灯片编号占位符 2"/>
          <p:cNvSpPr txBox="1"/>
          <p:nvPr/>
        </p:nvSpPr>
        <p:spPr>
          <a:xfrm>
            <a:off x="11353800" y="6233664"/>
            <a:ext cx="391284" cy="372372"/>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sp>
        <p:nvSpPr>
          <p:cNvPr id="10" name="标题 4"/>
          <p:cNvSpPr txBox="1"/>
          <p:nvPr/>
        </p:nvSpPr>
        <p:spPr>
          <a:xfrm>
            <a:off x="382321" y="1488953"/>
            <a:ext cx="3677213" cy="535531"/>
          </a:xfrm>
          <a:prstGeom prst="rect">
            <a:avLst/>
          </a:prstGeom>
        </p:spPr>
        <p:txBody>
          <a:bodyPr wrap="square">
            <a:spAutoFit/>
          </a:bodyPr>
          <a:lstStyle/>
          <a:p>
            <a:pPr algn="ctr" fontAlgn="auto">
              <a:lnSpc>
                <a:spcPct val="90000"/>
              </a:lnSpc>
              <a:spcAft>
                <a:spcPts val="0"/>
              </a:spcAft>
              <a:defRPr/>
            </a:pPr>
            <a:r>
              <a:rPr lang="en-US" altLang="zh-CN" sz="3200" b="1" dirty="0" smtClean="0">
                <a:solidFill>
                  <a:schemeClr val="bg2">
                    <a:lumMod val="50000"/>
                  </a:schemeClr>
                </a:solidFill>
                <a:latin typeface="微软雅黑" panose="020B0503020204020204" pitchFamily="34" charset="-122"/>
                <a:ea typeface="微软雅黑" panose="020B0503020204020204" pitchFamily="34" charset="-122"/>
                <a:cs typeface="+mj-cs"/>
              </a:rPr>
              <a:t>5.</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股利</a:t>
            </a:r>
            <a:r>
              <a:rPr lang="zh-CN" altLang="en-US" sz="3200" b="1" dirty="0" smtClean="0">
                <a:solidFill>
                  <a:schemeClr val="bg2">
                    <a:lumMod val="50000"/>
                  </a:schemeClr>
                </a:solidFill>
                <a:latin typeface="微软雅黑" panose="020B0503020204020204" pitchFamily="34" charset="-122"/>
                <a:ea typeface="微软雅黑" panose="020B0503020204020204" pitchFamily="34" charset="-122"/>
                <a:cs typeface="+mj-cs"/>
              </a:rPr>
              <a:t>分配</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政策</a:t>
            </a:r>
            <a:endPar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pic>
        <p:nvPicPr>
          <p:cNvPr id="1026" name="Picture 2" descr="https://timgsa.baidu.com/timg?image&amp;quality=80&amp;size=b9999_10000&amp;sec=1529209331843&amp;di=00db7f49324a570cc561fd10e028134b&amp;imgtype=0&amp;src=http%3A%2F%2Fz1.dfcfw.com%2F2017%2F3%2F31%2F20170331145403159504667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751" y="3792964"/>
            <a:ext cx="3148350" cy="205131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3073743" y="4051693"/>
            <a:ext cx="6098622" cy="1916460"/>
            <a:chOff x="0" y="0"/>
            <a:chExt cx="9144772" cy="1916460"/>
          </a:xfrm>
        </p:grpSpPr>
        <p:sp>
          <p:nvSpPr>
            <p:cNvPr id="12" name="圆角矩形 11"/>
            <p:cNvSpPr/>
            <p:nvPr/>
          </p:nvSpPr>
          <p:spPr>
            <a:xfrm>
              <a:off x="0" y="0"/>
              <a:ext cx="9144772" cy="191646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圆角矩形 4"/>
            <p:cNvSpPr/>
            <p:nvPr/>
          </p:nvSpPr>
          <p:spPr>
            <a:xfrm>
              <a:off x="1250176" y="93554"/>
              <a:ext cx="7801041" cy="17293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CN" sz="2600" b="0" kern="1200" dirty="0">
                  <a:latin typeface="微软雅黑" panose="020B0503020204020204" pitchFamily="34" charset="-122"/>
                  <a:ea typeface="微软雅黑" panose="020B0503020204020204" pitchFamily="34" charset="-122"/>
                </a:rPr>
                <a:t>指</a:t>
              </a:r>
              <a:r>
                <a:rPr lang="zh-CN" altLang="en-US" sz="2600" b="0" kern="1200" dirty="0">
                  <a:latin typeface="微软雅黑" panose="020B0503020204020204" pitchFamily="34" charset="-122"/>
                  <a:ea typeface="微软雅黑" panose="020B0503020204020204" pitchFamily="34" charset="-122"/>
                </a:rPr>
                <a:t>在法律允许的范围内，企业是否发放股利、发放多少股利以及何时发放股利的方针及对策。最终目标是使企业价值最大化。</a:t>
              </a:r>
              <a:endParaRPr lang="zh-CN" sz="2600" b="0" kern="1200" dirty="0">
                <a:latin typeface="微软雅黑" panose="020B0503020204020204" pitchFamily="34" charset="-122"/>
                <a:ea typeface="微软雅黑" panose="020B0503020204020204" pitchFamily="34" charset="-122"/>
              </a:endParaRPr>
            </a:p>
          </p:txBody>
        </p:sp>
      </p:grpSp>
      <p:pic>
        <p:nvPicPr>
          <p:cNvPr id="14" name="Picture 2" descr="C:\Users\zhougezi\Desktop\11111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2365" y="3592008"/>
            <a:ext cx="3019635" cy="2604797"/>
          </a:xfrm>
          <a:prstGeom prst="rect">
            <a:avLst/>
          </a:prstGeom>
          <a:noFill/>
          <a:extLst>
            <a:ext uri="{909E8E84-426E-40DD-AFC4-6F175D3DCCD1}">
              <a14:hiddenFill xmlns:a14="http://schemas.microsoft.com/office/drawing/2010/main">
                <a:solidFill>
                  <a:srgbClr val="FFFFFF"/>
                </a:solidFill>
              </a14:hiddenFill>
            </a:ext>
          </a:extLst>
        </p:spPr>
      </p:pic>
      <p:sp>
        <p:nvSpPr>
          <p:cNvPr id="15" name="标题 4"/>
          <p:cNvSpPr txBox="1"/>
          <p:nvPr/>
        </p:nvSpPr>
        <p:spPr>
          <a:xfrm>
            <a:off x="838200" y="438150"/>
            <a:ext cx="10515600" cy="646113"/>
          </a:xfrm>
          <a:prstGeom prst="rect">
            <a:avLst/>
          </a:prstGeom>
        </p:spPr>
        <p:txBody>
          <a:bodyPr>
            <a:spAutoFit/>
          </a:bodyPr>
          <a:lstStyle/>
          <a:p>
            <a:pPr lvl="0"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rPr>
              <a:t>三、</a:t>
            </a:r>
            <a:r>
              <a:rPr lang="zh-CN" altLang="en-US" sz="4000" dirty="0">
                <a:latin typeface="微软雅黑" panose="020B0503020204020204" pitchFamily="34" charset="-122"/>
                <a:ea typeface="微软雅黑" panose="020B0503020204020204" pitchFamily="34" charset="-122"/>
              </a:rPr>
              <a:t>利润分配管理</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36"/>
          <p:cNvGrpSpPr/>
          <p:nvPr/>
        </p:nvGrpSpPr>
        <p:grpSpPr bwMode="auto">
          <a:xfrm>
            <a:off x="4341616" y="1139483"/>
            <a:ext cx="3968212" cy="138455"/>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灯片编号占位符 2"/>
          <p:cNvSpPr txBox="1"/>
          <p:nvPr/>
        </p:nvSpPr>
        <p:spPr>
          <a:xfrm>
            <a:off x="11353800" y="6233664"/>
            <a:ext cx="391284" cy="372372"/>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sp>
        <p:nvSpPr>
          <p:cNvPr id="10" name="标题 4"/>
          <p:cNvSpPr txBox="1"/>
          <p:nvPr/>
        </p:nvSpPr>
        <p:spPr>
          <a:xfrm>
            <a:off x="1082098" y="424143"/>
            <a:ext cx="10515600" cy="590931"/>
          </a:xfrm>
          <a:prstGeom prst="rect">
            <a:avLst/>
          </a:prstGeom>
        </p:spPr>
        <p:txBody>
          <a:bodyPr>
            <a:spAutoFit/>
          </a:bodyPr>
          <a:lstStyle/>
          <a:p>
            <a:pPr algn="ctr" fontAlgn="auto">
              <a:lnSpc>
                <a:spcPct val="90000"/>
              </a:lnSpc>
              <a:spcAft>
                <a:spcPts val="0"/>
              </a:spcAft>
              <a:defRPr/>
            </a:pP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股利分配政策的类型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11" name="椭圆 1"/>
          <p:cNvSpPr>
            <a:spLocks noChangeAspect="1" noChangeArrowheads="1"/>
          </p:cNvSpPr>
          <p:nvPr/>
        </p:nvSpPr>
        <p:spPr bwMode="auto">
          <a:xfrm>
            <a:off x="839788" y="2724150"/>
            <a:ext cx="2879725" cy="2879725"/>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空心弧 2"/>
          <p:cNvSpPr>
            <a:spLocks noChangeAspect="1"/>
          </p:cNvSpPr>
          <p:nvPr/>
        </p:nvSpPr>
        <p:spPr bwMode="auto">
          <a:xfrm>
            <a:off x="119063" y="2005013"/>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Lst>
            <a:ahLst/>
            <a:cxnLst>
              <a:cxn ang="0">
                <a:pos x="T0" y="T1"/>
              </a:cxn>
              <a:cxn ang="0">
                <a:pos x="T2" y="T3"/>
              </a:cxn>
              <a:cxn ang="0">
                <a:pos x="T4" y="T5"/>
              </a:cxn>
              <a:cxn ang="0">
                <a:pos x="T6" y="T7"/>
              </a:cxn>
              <a:cxn ang="0">
                <a:pos x="T8" y="T9"/>
              </a:cxn>
              <a:cxn ang="0">
                <a:pos x="T10" y="T11"/>
              </a:cxn>
              <a:cxn ang="0">
                <a:pos x="T12" y="T13"/>
              </a:cxn>
            </a:cxnLst>
            <a:rect l="0" t="0" r="r" b="b"/>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accent1">
              <a:lumMod val="50000"/>
            </a:schemeClr>
          </a:solidFill>
          <a:ln>
            <a:noFill/>
          </a:ln>
        </p:spPr>
        <p:txBody>
          <a:bodyPr anchor="ctr"/>
          <a:lstStyle/>
          <a:p>
            <a:endParaRPr lang="zh-CN" altLang="en-US"/>
          </a:p>
        </p:txBody>
      </p:sp>
      <p:sp>
        <p:nvSpPr>
          <p:cNvPr id="13" name="椭圆 5"/>
          <p:cNvSpPr>
            <a:spLocks noChangeAspect="1" noChangeArrowheads="1"/>
          </p:cNvSpPr>
          <p:nvPr/>
        </p:nvSpPr>
        <p:spPr bwMode="auto">
          <a:xfrm>
            <a:off x="4126448" y="3273768"/>
            <a:ext cx="449262" cy="449263"/>
          </a:xfrm>
          <a:prstGeom prst="ellipse">
            <a:avLst/>
          </a:prstGeom>
          <a:solidFill>
            <a:srgbClr val="ED7D3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4" name="椭圆 6"/>
          <p:cNvSpPr>
            <a:spLocks noChangeAspect="1" noChangeArrowheads="1"/>
          </p:cNvSpPr>
          <p:nvPr/>
        </p:nvSpPr>
        <p:spPr bwMode="auto">
          <a:xfrm>
            <a:off x="3183293" y="2119602"/>
            <a:ext cx="450850" cy="449263"/>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5" name="椭圆 7"/>
          <p:cNvSpPr>
            <a:spLocks noChangeAspect="1" noChangeArrowheads="1"/>
          </p:cNvSpPr>
          <p:nvPr/>
        </p:nvSpPr>
        <p:spPr bwMode="auto">
          <a:xfrm>
            <a:off x="4041806" y="4533933"/>
            <a:ext cx="450850" cy="450850"/>
          </a:xfrm>
          <a:prstGeom prst="ellipse">
            <a:avLst/>
          </a:prstGeom>
          <a:solidFill>
            <a:srgbClr val="0084C3"/>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6" name="椭圆 11"/>
          <p:cNvSpPr>
            <a:spLocks noChangeAspect="1" noChangeArrowheads="1"/>
          </p:cNvSpPr>
          <p:nvPr/>
        </p:nvSpPr>
        <p:spPr bwMode="auto">
          <a:xfrm>
            <a:off x="6167351" y="3048343"/>
            <a:ext cx="900113" cy="900113"/>
          </a:xfrm>
          <a:prstGeom prst="ellipse">
            <a:avLst/>
          </a:prstGeom>
          <a:solidFill>
            <a:srgbClr val="ED7D3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 name="椭圆 12"/>
          <p:cNvSpPr>
            <a:spLocks noChangeAspect="1" noChangeArrowheads="1"/>
          </p:cNvSpPr>
          <p:nvPr/>
        </p:nvSpPr>
        <p:spPr bwMode="auto">
          <a:xfrm>
            <a:off x="5428170" y="1894175"/>
            <a:ext cx="900113" cy="900113"/>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8" name="椭圆 13"/>
          <p:cNvSpPr>
            <a:spLocks noChangeAspect="1" noChangeArrowheads="1"/>
          </p:cNvSpPr>
          <p:nvPr/>
        </p:nvSpPr>
        <p:spPr bwMode="auto">
          <a:xfrm>
            <a:off x="5951830" y="4310095"/>
            <a:ext cx="900113" cy="898525"/>
          </a:xfrm>
          <a:prstGeom prst="ellipse">
            <a:avLst/>
          </a:prstGeom>
          <a:solidFill>
            <a:srgbClr val="0084C3"/>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19" name="直接连接符 4"/>
          <p:cNvCxnSpPr>
            <a:cxnSpLocks noChangeShapeType="1"/>
            <a:stCxn id="13" idx="6"/>
          </p:cNvCxnSpPr>
          <p:nvPr/>
        </p:nvCxnSpPr>
        <p:spPr bwMode="auto">
          <a:xfrm>
            <a:off x="4575710" y="3498400"/>
            <a:ext cx="1501748"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cxnSp>
        <p:nvCxnSpPr>
          <p:cNvPr id="20" name="直接连接符 16"/>
          <p:cNvCxnSpPr>
            <a:cxnSpLocks noChangeShapeType="1"/>
            <a:stCxn id="14" idx="6"/>
            <a:endCxn id="17" idx="2"/>
          </p:cNvCxnSpPr>
          <p:nvPr/>
        </p:nvCxnSpPr>
        <p:spPr bwMode="auto">
          <a:xfrm flipV="1">
            <a:off x="3634143" y="2344232"/>
            <a:ext cx="1794027" cy="2"/>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cxnSp>
        <p:nvCxnSpPr>
          <p:cNvPr id="21" name="直接连接符 18"/>
          <p:cNvCxnSpPr>
            <a:cxnSpLocks noChangeShapeType="1"/>
            <a:stCxn id="15" idx="6"/>
            <a:endCxn id="18" idx="2"/>
          </p:cNvCxnSpPr>
          <p:nvPr/>
        </p:nvCxnSpPr>
        <p:spPr bwMode="auto">
          <a:xfrm>
            <a:off x="4492656" y="4759358"/>
            <a:ext cx="1459174"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sp>
        <p:nvSpPr>
          <p:cNvPr id="22" name="KSO_Shape"/>
          <p:cNvSpPr>
            <a:spLocks noChangeAspect="1"/>
          </p:cNvSpPr>
          <p:nvPr/>
        </p:nvSpPr>
        <p:spPr bwMode="auto">
          <a:xfrm>
            <a:off x="6335626" y="3249956"/>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 name="KSO_Shape"/>
          <p:cNvSpPr>
            <a:spLocks noChangeAspect="1"/>
          </p:cNvSpPr>
          <p:nvPr/>
        </p:nvSpPr>
        <p:spPr bwMode="auto">
          <a:xfrm>
            <a:off x="6223293" y="4489483"/>
            <a:ext cx="396875" cy="53975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KSO_Shape"/>
          <p:cNvSpPr>
            <a:spLocks noChangeAspect="1"/>
          </p:cNvSpPr>
          <p:nvPr/>
        </p:nvSpPr>
        <p:spPr bwMode="auto">
          <a:xfrm>
            <a:off x="5677408" y="2057688"/>
            <a:ext cx="400050" cy="53975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 name="KSO_Shape"/>
          <p:cNvSpPr>
            <a:spLocks noChangeAspect="1"/>
          </p:cNvSpPr>
          <p:nvPr/>
        </p:nvSpPr>
        <p:spPr bwMode="auto">
          <a:xfrm>
            <a:off x="1727021" y="3075691"/>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 name="文本框 34"/>
          <p:cNvSpPr txBox="1">
            <a:spLocks noChangeArrowheads="1"/>
          </p:cNvSpPr>
          <p:nvPr/>
        </p:nvSpPr>
        <p:spPr bwMode="auto">
          <a:xfrm>
            <a:off x="1549786" y="4130559"/>
            <a:ext cx="1415773" cy="9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4800" b="1" dirty="0">
                <a:solidFill>
                  <a:schemeClr val="bg1"/>
                </a:solidFill>
              </a:rPr>
              <a:t>类型</a:t>
            </a:r>
            <a:endParaRPr lang="zh-CN" altLang="en-US" sz="4800" b="1" dirty="0">
              <a:solidFill>
                <a:schemeClr val="bg1"/>
              </a:solidFill>
            </a:endParaRPr>
          </a:p>
        </p:txBody>
      </p:sp>
      <p:sp>
        <p:nvSpPr>
          <p:cNvPr id="27" name="文本框 22"/>
          <p:cNvSpPr txBox="1">
            <a:spLocks noChangeArrowheads="1"/>
          </p:cNvSpPr>
          <p:nvPr/>
        </p:nvSpPr>
        <p:spPr bwMode="auto">
          <a:xfrm>
            <a:off x="7163190" y="3126380"/>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lvl="0"/>
            <a:r>
              <a:rPr lang="zh-CN" altLang="en-US" sz="3600" b="1" dirty="0">
                <a:solidFill>
                  <a:schemeClr val="accent2"/>
                </a:solidFill>
              </a:rPr>
              <a:t>固定股利政策</a:t>
            </a:r>
            <a:endParaRPr lang="zh-CN" altLang="en-US" sz="3600" b="1" dirty="0">
              <a:solidFill>
                <a:schemeClr val="accent2"/>
              </a:solidFill>
            </a:endParaRPr>
          </a:p>
        </p:txBody>
      </p:sp>
      <p:sp>
        <p:nvSpPr>
          <p:cNvPr id="28" name="文本框 23"/>
          <p:cNvSpPr txBox="1">
            <a:spLocks noChangeArrowheads="1"/>
          </p:cNvSpPr>
          <p:nvPr/>
        </p:nvSpPr>
        <p:spPr bwMode="auto">
          <a:xfrm>
            <a:off x="6974862" y="4357967"/>
            <a:ext cx="4339650" cy="72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lvl="0">
              <a:lnSpc>
                <a:spcPct val="125000"/>
              </a:lnSpc>
              <a:spcAft>
                <a:spcPts val="800"/>
              </a:spcAft>
            </a:pPr>
            <a:r>
              <a:rPr lang="zh-CN" altLang="en-US" sz="3600" b="1" dirty="0">
                <a:solidFill>
                  <a:srgbClr val="0084C3"/>
                </a:solidFill>
              </a:rPr>
              <a:t>固定股利支付率政策</a:t>
            </a:r>
            <a:endParaRPr lang="zh-CN" altLang="en-US" sz="3600" b="1" dirty="0">
              <a:solidFill>
                <a:srgbClr val="0084C3"/>
              </a:solidFill>
            </a:endParaRPr>
          </a:p>
        </p:txBody>
      </p:sp>
      <p:sp>
        <p:nvSpPr>
          <p:cNvPr id="29" name="文本框 23"/>
          <p:cNvSpPr txBox="1">
            <a:spLocks noChangeArrowheads="1"/>
          </p:cNvSpPr>
          <p:nvPr/>
        </p:nvSpPr>
        <p:spPr bwMode="auto">
          <a:xfrm>
            <a:off x="6497809" y="1984090"/>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lvl="0"/>
            <a:r>
              <a:rPr lang="zh-CN" altLang="en-US" sz="3200" b="1" dirty="0">
                <a:solidFill>
                  <a:srgbClr val="0084C3"/>
                </a:solidFill>
              </a:rPr>
              <a:t>剩余股利政策</a:t>
            </a:r>
            <a:endParaRPr lang="zh-CN" altLang="en-US" sz="3200" b="1" dirty="0">
              <a:solidFill>
                <a:srgbClr val="0084C3"/>
              </a:solidFill>
            </a:endParaRPr>
          </a:p>
        </p:txBody>
      </p:sp>
      <p:sp>
        <p:nvSpPr>
          <p:cNvPr id="2" name="TextBox 1"/>
          <p:cNvSpPr txBox="1"/>
          <p:nvPr/>
        </p:nvSpPr>
        <p:spPr>
          <a:xfrm>
            <a:off x="6558177" y="5600581"/>
            <a:ext cx="4476618" cy="710067"/>
          </a:xfrm>
          <a:prstGeom prst="rect">
            <a:avLst/>
          </a:prstGeom>
          <a:noFill/>
        </p:spPr>
        <p:txBody>
          <a:bodyPr wrap="square" lIns="36000" tIns="46800" rIns="36000" bIns="46800" rtlCol="0">
            <a:spAutoFit/>
          </a:bodyPr>
          <a:lstStyle/>
          <a:p>
            <a:pPr lvl="0">
              <a:lnSpc>
                <a:spcPct val="125000"/>
              </a:lnSpc>
            </a:pPr>
            <a:r>
              <a:rPr lang="zh-CN" altLang="en-US" sz="3200" b="1" dirty="0">
                <a:solidFill>
                  <a:schemeClr val="accent2"/>
                </a:solidFill>
                <a:latin typeface="Segoe UI" panose="020B0502040204020203" pitchFamily="34" charset="0"/>
                <a:ea typeface="微软雅黑" panose="020B0503020204020204" pitchFamily="34" charset="-122"/>
              </a:rPr>
              <a:t>低股利加额外股利政策</a:t>
            </a:r>
            <a:endParaRPr lang="zh-CN" altLang="en-US" sz="3200" b="1" dirty="0">
              <a:solidFill>
                <a:schemeClr val="accent2"/>
              </a:solidFill>
              <a:latin typeface="Segoe UI" panose="020B0502040204020203" pitchFamily="34" charset="0"/>
              <a:ea typeface="微软雅黑" panose="020B0503020204020204" pitchFamily="34" charset="-122"/>
            </a:endParaRPr>
          </a:p>
        </p:txBody>
      </p:sp>
      <p:sp>
        <p:nvSpPr>
          <p:cNvPr id="30" name="椭圆 5"/>
          <p:cNvSpPr>
            <a:spLocks noChangeAspect="1" noChangeArrowheads="1"/>
          </p:cNvSpPr>
          <p:nvPr/>
        </p:nvSpPr>
        <p:spPr bwMode="auto">
          <a:xfrm>
            <a:off x="3224984" y="5688876"/>
            <a:ext cx="449262" cy="449263"/>
          </a:xfrm>
          <a:prstGeom prst="ellipse">
            <a:avLst/>
          </a:prstGeom>
          <a:solidFill>
            <a:srgbClr val="ED7D3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1" name="椭圆 11"/>
          <p:cNvSpPr>
            <a:spLocks noChangeAspect="1" noChangeArrowheads="1"/>
          </p:cNvSpPr>
          <p:nvPr/>
        </p:nvSpPr>
        <p:spPr bwMode="auto">
          <a:xfrm>
            <a:off x="5358875" y="5463451"/>
            <a:ext cx="900113" cy="900113"/>
          </a:xfrm>
          <a:prstGeom prst="ellipse">
            <a:avLst/>
          </a:prstGeom>
          <a:solidFill>
            <a:srgbClr val="ED7D3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32" name="直接连接符 4"/>
          <p:cNvCxnSpPr>
            <a:cxnSpLocks noChangeShapeType="1"/>
            <a:stCxn id="30" idx="6"/>
            <a:endCxn id="31" idx="2"/>
          </p:cNvCxnSpPr>
          <p:nvPr/>
        </p:nvCxnSpPr>
        <p:spPr bwMode="auto">
          <a:xfrm>
            <a:off x="3674246" y="5913508"/>
            <a:ext cx="1684629"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sp>
        <p:nvSpPr>
          <p:cNvPr id="33" name="KSO_Shape"/>
          <p:cNvSpPr>
            <a:spLocks noChangeAspect="1"/>
          </p:cNvSpPr>
          <p:nvPr/>
        </p:nvSpPr>
        <p:spPr bwMode="auto">
          <a:xfrm>
            <a:off x="5527150" y="5665064"/>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7" grpId="0"/>
      <p:bldP spid="28" grpId="0"/>
      <p:bldP spid="29" grpId="0"/>
      <p:bldP spid="2" grpId="0"/>
      <p:bldP spid="31"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timgsa.baidu.com/timg?image&amp;quality=80&amp;size=b9999_10000&amp;sec=1529211644056&amp;di=bf3ee6c39a292fbb5ee011aa28170f02&amp;imgtype=0&amp;src=http%3A%2F%2Fimg1.gtimg.com%2Fgd%2Fpics%2Fhv1%2F128%2F58%2F1239%2F8058089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81948" y="3336009"/>
            <a:ext cx="3667090" cy="283282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149668" y="1386540"/>
            <a:ext cx="6651625" cy="2332946"/>
          </a:xfrm>
          <a:prstGeom prst="rect">
            <a:avLst/>
          </a:prstGeom>
          <a:solidFill>
            <a:schemeClr val="accent3">
              <a:lumMod val="20000"/>
              <a:lumOff val="80000"/>
            </a:schemeClr>
          </a:solidFill>
          <a:scene3d>
            <a:camera prst="orthographicFront"/>
            <a:lightRig rig="threePt" dir="t"/>
          </a:scene3d>
          <a:sp3d>
            <a:bevelT w="165100" prst="coolSlant"/>
          </a:sp3d>
        </p:spPr>
        <p:txBody>
          <a:bodyPr wrap="square" lIns="108000" rIns="252000">
            <a:spAutoFit/>
          </a:bodyPr>
          <a:lstStyle/>
          <a:p>
            <a:pPr marL="457200" indent="-457200" algn="just">
              <a:lnSpc>
                <a:spcPct val="130000"/>
              </a:lnSpc>
              <a:spcAft>
                <a:spcPts val="0"/>
              </a:spcAft>
              <a:buFont typeface="Wingdings" panose="05000000000000000000" pitchFamily="2" charset="2"/>
              <a:buChar char="ü"/>
            </a:pPr>
            <a:r>
              <a:rPr lang="zh-CN" altLang="zh-CN" sz="2800" dirty="0">
                <a:latin typeface="微软雅黑" panose="020B0503020204020204" pitchFamily="34" charset="-122"/>
                <a:ea typeface="微软雅黑" panose="020B0503020204020204" pitchFamily="34" charset="-122"/>
              </a:rPr>
              <a:t>在公司有着良好的投资机会时，根据</a:t>
            </a:r>
            <a:r>
              <a:rPr lang="zh-CN" altLang="zh-CN" sz="2800" dirty="0">
                <a:solidFill>
                  <a:srgbClr val="FF0000"/>
                </a:solidFill>
                <a:latin typeface="微软雅黑" panose="020B0503020204020204" pitchFamily="34" charset="-122"/>
                <a:ea typeface="微软雅黑" panose="020B0503020204020204" pitchFamily="34" charset="-122"/>
              </a:rPr>
              <a:t>一定的目标资本结构</a:t>
            </a:r>
            <a:r>
              <a:rPr lang="zh-CN" altLang="zh-CN" sz="2800" dirty="0">
                <a:latin typeface="微软雅黑" panose="020B0503020204020204" pitchFamily="34" charset="-122"/>
                <a:ea typeface="微软雅黑" panose="020B0503020204020204" pitchFamily="34" charset="-122"/>
              </a:rPr>
              <a:t>，测算出投资所需的权益资本，先</a:t>
            </a:r>
            <a:r>
              <a:rPr lang="zh-CN" altLang="zh-CN" sz="2800" dirty="0">
                <a:solidFill>
                  <a:schemeClr val="accent1">
                    <a:lumMod val="60000"/>
                    <a:lumOff val="40000"/>
                  </a:schemeClr>
                </a:solidFill>
                <a:latin typeface="微软雅黑" panose="020B0503020204020204" pitchFamily="34" charset="-122"/>
                <a:ea typeface="微软雅黑" panose="020B0503020204020204" pitchFamily="34" charset="-122"/>
              </a:rPr>
              <a:t>从盈余当中留用，然后将剩余的盈余作为股利予以分配</a:t>
            </a:r>
            <a:r>
              <a:rPr lang="zh-CN" altLang="zh-CN" sz="2800" dirty="0">
                <a:latin typeface="微软雅黑" panose="020B0503020204020204" pitchFamily="34" charset="-122"/>
                <a:ea typeface="微软雅黑" panose="020B0503020204020204" pitchFamily="34" charset="-122"/>
              </a:rPr>
              <a:t>。</a:t>
            </a:r>
            <a:endParaRPr lang="zh-CN"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灯片编号占位符 2"/>
          <p:cNvSpPr txBox="1"/>
          <p:nvPr/>
        </p:nvSpPr>
        <p:spPr>
          <a:xfrm>
            <a:off x="11353800" y="6233664"/>
            <a:ext cx="391284" cy="372372"/>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sp>
        <p:nvSpPr>
          <p:cNvPr id="9" name="标题 4"/>
          <p:cNvSpPr txBox="1"/>
          <p:nvPr/>
        </p:nvSpPr>
        <p:spPr>
          <a:xfrm>
            <a:off x="3704094" y="298666"/>
            <a:ext cx="4742482" cy="590931"/>
          </a:xfrm>
          <a:prstGeom prst="rect">
            <a:avLst/>
          </a:prstGeom>
        </p:spPr>
        <p:txBody>
          <a:bodyPr wrap="square">
            <a:spAutoFit/>
          </a:bodyPr>
          <a:lstStyle/>
          <a:p>
            <a:pPr algn="ctr" fontAlgn="auto">
              <a:lnSpc>
                <a:spcPct val="90000"/>
              </a:lnSpc>
              <a:spcAft>
                <a:spcPts val="0"/>
              </a:spcAft>
              <a:defRPr/>
            </a:pP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1</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剩余股利政策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p:nvCxnSpPr>
        <p:spPr>
          <a:xfrm flipV="1">
            <a:off x="0" y="618422"/>
            <a:ext cx="3952068" cy="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239932" y="615839"/>
            <a:ext cx="3952068" cy="151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灯片编号占位符 2"/>
          <p:cNvSpPr txBox="1"/>
          <p:nvPr/>
        </p:nvSpPr>
        <p:spPr>
          <a:xfrm>
            <a:off x="11353800" y="6233664"/>
            <a:ext cx="488430" cy="372372"/>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graphicFrame>
        <p:nvGraphicFramePr>
          <p:cNvPr id="2" name="图示 1"/>
          <p:cNvGraphicFramePr/>
          <p:nvPr/>
        </p:nvGraphicFramePr>
        <p:xfrm>
          <a:off x="1948936" y="1457451"/>
          <a:ext cx="8481422" cy="41477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26" name="Picture 2" descr="https://timgsa.baidu.com/timg?image&amp;quality=80&amp;size=b9999_10000&amp;sec=1529217227220&amp;di=3edbb05dde2aa57fd89028b7f2003587&amp;imgtype=0&amp;src=http%3A%2F%2Fa0.att.hudong.com%2F53%2F76%2F01300000040480119750768942565_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8" y="4946754"/>
            <a:ext cx="2548328" cy="1911246"/>
          </a:xfrm>
          <a:prstGeom prst="rect">
            <a:avLst/>
          </a:prstGeom>
          <a:noFill/>
          <a:extLst>
            <a:ext uri="{909E8E84-426E-40DD-AFC4-6F175D3DCCD1}">
              <a14:hiddenFill xmlns:a14="http://schemas.microsoft.com/office/drawing/2010/main">
                <a:solidFill>
                  <a:srgbClr val="FFFFFF"/>
                </a:solidFill>
              </a14:hiddenFill>
            </a:ext>
          </a:extLst>
        </p:spPr>
      </p:pic>
      <p:sp>
        <p:nvSpPr>
          <p:cNvPr id="9" name="标题 4"/>
          <p:cNvSpPr txBox="1"/>
          <p:nvPr/>
        </p:nvSpPr>
        <p:spPr>
          <a:xfrm>
            <a:off x="3704094" y="360659"/>
            <a:ext cx="4742482" cy="590931"/>
          </a:xfrm>
          <a:prstGeom prst="rect">
            <a:avLst/>
          </a:prstGeom>
        </p:spPr>
        <p:txBody>
          <a:bodyPr wrap="square">
            <a:spAutoFit/>
          </a:bodyPr>
          <a:lstStyle/>
          <a:p>
            <a:pPr algn="ctr" fontAlgn="auto">
              <a:lnSpc>
                <a:spcPct val="90000"/>
              </a:lnSpc>
              <a:spcAft>
                <a:spcPts val="0"/>
              </a:spcAft>
              <a:defRPr/>
            </a:pP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1</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剩余股利政策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p:nvCxnSpPr>
        <p:spPr>
          <a:xfrm flipV="1">
            <a:off x="0" y="618422"/>
            <a:ext cx="3952068" cy="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239932" y="615839"/>
            <a:ext cx="3952068" cy="151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0FECEE0-FCC4-4878-A436-D3F20953F49A}"/>
                                            </p:graphicEl>
                                          </p:spTgt>
                                        </p:tgtEl>
                                        <p:attrNameLst>
                                          <p:attrName>style.visibility</p:attrName>
                                        </p:attrNameLst>
                                      </p:cBhvr>
                                      <p:to>
                                        <p:strVal val="visible"/>
                                      </p:to>
                                    </p:set>
                                    <p:animEffect transition="in" filter="fade">
                                      <p:cBhvr>
                                        <p:cTn id="7" dur="500"/>
                                        <p:tgtEl>
                                          <p:spTgt spid="2">
                                            <p:graphicEl>
                                              <a:dgm id="{E0FECEE0-FCC4-4878-A436-D3F20953F4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C7ED3870-DF88-486E-AEB0-3C53B1F63C32}"/>
                                            </p:graphicEl>
                                          </p:spTgt>
                                        </p:tgtEl>
                                        <p:attrNameLst>
                                          <p:attrName>style.visibility</p:attrName>
                                        </p:attrNameLst>
                                      </p:cBhvr>
                                      <p:to>
                                        <p:strVal val="visible"/>
                                      </p:to>
                                    </p:set>
                                    <p:animEffect transition="in" filter="fade">
                                      <p:cBhvr>
                                        <p:cTn id="12" dur="500"/>
                                        <p:tgtEl>
                                          <p:spTgt spid="2">
                                            <p:graphicEl>
                                              <a:dgm id="{C7ED3870-DF88-486E-AEB0-3C53B1F63C3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68EB879-8834-492F-BD73-1548D4CB683B}"/>
                                            </p:graphicEl>
                                          </p:spTgt>
                                        </p:tgtEl>
                                        <p:attrNameLst>
                                          <p:attrName>style.visibility</p:attrName>
                                        </p:attrNameLst>
                                      </p:cBhvr>
                                      <p:to>
                                        <p:strVal val="visible"/>
                                      </p:to>
                                    </p:set>
                                    <p:animEffect transition="in" filter="fade">
                                      <p:cBhvr>
                                        <p:cTn id="17" dur="500"/>
                                        <p:tgtEl>
                                          <p:spTgt spid="2">
                                            <p:graphicEl>
                                              <a:dgm id="{D68EB879-8834-492F-BD73-1548D4CB683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F9CDD52B-9E58-4BF7-A047-D4ABE695E003}"/>
                                            </p:graphicEl>
                                          </p:spTgt>
                                        </p:tgtEl>
                                        <p:attrNameLst>
                                          <p:attrName>style.visibility</p:attrName>
                                        </p:attrNameLst>
                                      </p:cBhvr>
                                      <p:to>
                                        <p:strVal val="visible"/>
                                      </p:to>
                                    </p:set>
                                    <p:animEffect transition="in" filter="fade">
                                      <p:cBhvr>
                                        <p:cTn id="22" dur="500"/>
                                        <p:tgtEl>
                                          <p:spTgt spid="2">
                                            <p:graphicEl>
                                              <a:dgm id="{F9CDD52B-9E58-4BF7-A047-D4ABE695E0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09272" y="1466094"/>
            <a:ext cx="9728618" cy="1954509"/>
          </a:xfrm>
          <a:prstGeom prst="rect">
            <a:avLst/>
          </a:prstGeom>
          <a:solidFill>
            <a:schemeClr val="accent4">
              <a:lumMod val="20000"/>
              <a:lumOff val="80000"/>
            </a:schemeClr>
          </a:solidFill>
          <a:effectLst>
            <a:innerShdw blurRad="63500" dist="50800" dir="5400000">
              <a:prstClr val="black">
                <a:alpha val="50000"/>
              </a:prstClr>
            </a:innerShdw>
          </a:effectLst>
        </p:spPr>
        <p:txBody>
          <a:bodyPr wrap="square">
            <a:spAutoFit/>
          </a:bodyPr>
          <a:lstStyle/>
          <a:p>
            <a:pPr marL="457200" indent="-457200">
              <a:lnSpc>
                <a:spcPct val="150000"/>
              </a:lnSpc>
              <a:buFont typeface="Wingdings" panose="05000000000000000000" pitchFamily="2" charset="2"/>
              <a:buChar char="ü"/>
            </a:pP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将每年发放的股利稳定在</a:t>
            </a:r>
            <a:r>
              <a:rPr lang="zh-CN" altLang="en-US" sz="28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一个固定的水平上</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并在较长的时期内不变，只有当公司认为未来盈余将会显著地、不可逆转地增长时，才提高年度的股利发放额。</a:t>
            </a:r>
            <a:endParaRPr lang="zh-CN" altLang="en-US" sz="2800" dirty="0">
              <a:latin typeface="微软雅黑" panose="020B0503020204020204" pitchFamily="34" charset="-122"/>
              <a:ea typeface="微软雅黑" panose="020B0503020204020204" pitchFamily="34" charset="-122"/>
            </a:endParaRPr>
          </a:p>
        </p:txBody>
      </p:sp>
      <p:sp>
        <p:nvSpPr>
          <p:cNvPr id="9" name="灯片编号占位符 2"/>
          <p:cNvSpPr txBox="1"/>
          <p:nvPr/>
        </p:nvSpPr>
        <p:spPr>
          <a:xfrm>
            <a:off x="11353800" y="6233664"/>
            <a:ext cx="503420" cy="372372"/>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pic>
        <p:nvPicPr>
          <p:cNvPr id="2050" name="Picture 2" descr="https://timgsa.baidu.com/timg?image&amp;quality=80&amp;size=b9999_10000&amp;sec=1529217548224&amp;di=6c28e59a94e72ca15dce199397220e36&amp;imgtype=0&amp;src=http%3A%2F%2Fimg1.gtimg.com%2Ffinance%2Fpics%2Fhv1%2F70%2F37%2F1120%2F7283750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8358" y="3641622"/>
            <a:ext cx="4010446" cy="3216378"/>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4"/>
          <p:cNvSpPr txBox="1"/>
          <p:nvPr/>
        </p:nvSpPr>
        <p:spPr>
          <a:xfrm>
            <a:off x="1818752" y="605821"/>
            <a:ext cx="7616649" cy="590931"/>
          </a:xfrm>
          <a:prstGeom prst="rect">
            <a:avLst/>
          </a:prstGeom>
        </p:spPr>
        <p:txBody>
          <a:bodyPr wrap="square">
            <a:spAutoFit/>
          </a:bodyPr>
          <a:lstStyle/>
          <a:p>
            <a:pPr algn="ctr" fontAlgn="auto">
              <a:lnSpc>
                <a:spcPct val="90000"/>
              </a:lnSpc>
              <a:spcAft>
                <a:spcPts val="0"/>
              </a:spcAft>
              <a:defRPr/>
            </a:pP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）固定或稳定增长的股利</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1" name="直接连接符 10"/>
          <p:cNvCxnSpPr/>
          <p:nvPr/>
        </p:nvCxnSpPr>
        <p:spPr>
          <a:xfrm flipV="1">
            <a:off x="0" y="618422"/>
            <a:ext cx="3952068" cy="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239932" y="615839"/>
            <a:ext cx="3952068" cy="151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图示 2"/>
          <p:cNvGraphicFramePr/>
          <p:nvPr/>
        </p:nvGraphicFramePr>
        <p:xfrm>
          <a:off x="1625182" y="1623280"/>
          <a:ext cx="9728618" cy="43255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灯片编号占位符 2"/>
          <p:cNvSpPr txBox="1"/>
          <p:nvPr/>
        </p:nvSpPr>
        <p:spPr>
          <a:xfrm>
            <a:off x="11353800" y="6233664"/>
            <a:ext cx="503420" cy="372372"/>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69438"/>
            <a:ext cx="2406067" cy="1443640"/>
          </a:xfrm>
          <a:prstGeom prst="rect">
            <a:avLst/>
          </a:prstGeom>
        </p:spPr>
      </p:pic>
      <p:sp>
        <p:nvSpPr>
          <p:cNvPr id="10" name="标题 4"/>
          <p:cNvSpPr txBox="1"/>
          <p:nvPr/>
        </p:nvSpPr>
        <p:spPr>
          <a:xfrm>
            <a:off x="1748726" y="884891"/>
            <a:ext cx="8339819" cy="590931"/>
          </a:xfrm>
          <a:prstGeom prst="rect">
            <a:avLst/>
          </a:prstGeom>
        </p:spPr>
        <p:txBody>
          <a:bodyPr wrap="square">
            <a:spAutoFit/>
          </a:bodyPr>
          <a:lstStyle/>
          <a:p>
            <a:pPr algn="ctr" fontAlgn="auto">
              <a:lnSpc>
                <a:spcPct val="90000"/>
              </a:lnSpc>
              <a:spcAft>
                <a:spcPts val="0"/>
              </a:spcAft>
              <a:defRPr/>
            </a:pP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a:t>
            </a:r>
            <a:r>
              <a:rPr lang="en-US" altLang="zh-CN" sz="3600" b="1" dirty="0">
                <a:solidFill>
                  <a:schemeClr val="bg2">
                    <a:lumMod val="50000"/>
                  </a:schemeClr>
                </a:solidFill>
                <a:latin typeface="微软雅黑" panose="020B0503020204020204" pitchFamily="34" charset="-122"/>
                <a:ea typeface="微软雅黑" panose="020B0503020204020204" pitchFamily="34" charset="-122"/>
              </a:rPr>
              <a:t>2</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固定或稳定增长的股利</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0" y="618422"/>
            <a:ext cx="3952068" cy="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239932" y="615839"/>
            <a:ext cx="3952068" cy="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72339" y="5858359"/>
            <a:ext cx="974843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48726" y="1702231"/>
            <a:ext cx="974843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515DD2DF-1C9E-4FE3-B6F4-B08559551F56}"/>
                                            </p:graphicEl>
                                          </p:spTgt>
                                        </p:tgtEl>
                                        <p:attrNameLst>
                                          <p:attrName>style.visibility</p:attrName>
                                        </p:attrNameLst>
                                      </p:cBhvr>
                                      <p:to>
                                        <p:strVal val="visible"/>
                                      </p:to>
                                    </p:set>
                                    <p:animEffect transition="in" filter="wipe(left)">
                                      <p:cBhvr>
                                        <p:cTn id="7" dur="500"/>
                                        <p:tgtEl>
                                          <p:spTgt spid="3">
                                            <p:graphicEl>
                                              <a:dgm id="{515DD2DF-1C9E-4FE3-B6F4-B08559551F56}"/>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9D8B338F-77C2-43C3-AB29-3A682190473F}"/>
                                            </p:graphicEl>
                                          </p:spTgt>
                                        </p:tgtEl>
                                        <p:attrNameLst>
                                          <p:attrName>style.visibility</p:attrName>
                                        </p:attrNameLst>
                                      </p:cBhvr>
                                      <p:to>
                                        <p:strVal val="visible"/>
                                      </p:to>
                                    </p:set>
                                    <p:animEffect transition="in" filter="wipe(left)">
                                      <p:cBhvr>
                                        <p:cTn id="10" dur="500"/>
                                        <p:tgtEl>
                                          <p:spTgt spid="3">
                                            <p:graphicEl>
                                              <a:dgm id="{9D8B338F-77C2-43C3-AB29-3A682190473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dgm id="{333FD14F-48D7-4FC3-BA9C-53BCE7B7A101}"/>
                                            </p:graphicEl>
                                          </p:spTgt>
                                        </p:tgtEl>
                                        <p:attrNameLst>
                                          <p:attrName>style.visibility</p:attrName>
                                        </p:attrNameLst>
                                      </p:cBhvr>
                                      <p:to>
                                        <p:strVal val="visible"/>
                                      </p:to>
                                    </p:set>
                                    <p:animEffect transition="in" filter="wipe(left)">
                                      <p:cBhvr>
                                        <p:cTn id="15" dur="500"/>
                                        <p:tgtEl>
                                          <p:spTgt spid="3">
                                            <p:graphicEl>
                                              <a:dgm id="{333FD14F-48D7-4FC3-BA9C-53BCE7B7A101}"/>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graphicEl>
                                              <a:dgm id="{5B1CEEB4-F34B-47FE-8FBF-F99AF8F3D7F9}"/>
                                            </p:graphicEl>
                                          </p:spTgt>
                                        </p:tgtEl>
                                        <p:attrNameLst>
                                          <p:attrName>style.visibility</p:attrName>
                                        </p:attrNameLst>
                                      </p:cBhvr>
                                      <p:to>
                                        <p:strVal val="visible"/>
                                      </p:to>
                                    </p:set>
                                    <p:animEffect transition="in" filter="wipe(left)">
                                      <p:cBhvr>
                                        <p:cTn id="18" dur="500"/>
                                        <p:tgtEl>
                                          <p:spTgt spid="3">
                                            <p:graphicEl>
                                              <a:dgm id="{5B1CEEB4-F34B-47FE-8FBF-F99AF8F3D7F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B3E2F015-5927-4F85-9F2A-7974B471603C}"/>
                                            </p:graphicEl>
                                          </p:spTgt>
                                        </p:tgtEl>
                                        <p:attrNameLst>
                                          <p:attrName>style.visibility</p:attrName>
                                        </p:attrNameLst>
                                      </p:cBhvr>
                                      <p:to>
                                        <p:strVal val="visible"/>
                                      </p:to>
                                    </p:set>
                                    <p:animEffect transition="in" filter="wipe(left)">
                                      <p:cBhvr>
                                        <p:cTn id="23" dur="500"/>
                                        <p:tgtEl>
                                          <p:spTgt spid="3">
                                            <p:graphicEl>
                                              <a:dgm id="{B3E2F015-5927-4F85-9F2A-7974B471603C}"/>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044AAB62-3AB5-480B-9364-CE4F06A0AC70}"/>
                                            </p:graphicEl>
                                          </p:spTgt>
                                        </p:tgtEl>
                                        <p:attrNameLst>
                                          <p:attrName>style.visibility</p:attrName>
                                        </p:attrNameLst>
                                      </p:cBhvr>
                                      <p:to>
                                        <p:strVal val="visible"/>
                                      </p:to>
                                    </p:set>
                                    <p:animEffect transition="in" filter="wipe(left)">
                                      <p:cBhvr>
                                        <p:cTn id="26" dur="500"/>
                                        <p:tgtEl>
                                          <p:spTgt spid="3">
                                            <p:graphicEl>
                                              <a:dgm id="{044AAB62-3AB5-480B-9364-CE4F06A0AC7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graphicEl>
                                              <a:dgm id="{A886E625-1F4D-43F5-83E3-3E5B26290EC8}"/>
                                            </p:graphicEl>
                                          </p:spTgt>
                                        </p:tgtEl>
                                        <p:attrNameLst>
                                          <p:attrName>style.visibility</p:attrName>
                                        </p:attrNameLst>
                                      </p:cBhvr>
                                      <p:to>
                                        <p:strVal val="visible"/>
                                      </p:to>
                                    </p:set>
                                    <p:animEffect transition="in" filter="wipe(left)">
                                      <p:cBhvr>
                                        <p:cTn id="31" dur="500"/>
                                        <p:tgtEl>
                                          <p:spTgt spid="3">
                                            <p:graphicEl>
                                              <a:dgm id="{A886E625-1F4D-43F5-83E3-3E5B26290EC8}"/>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graphicEl>
                                              <a:dgm id="{021FA01B-91D5-4754-91EF-3F91017CDC0E}"/>
                                            </p:graphicEl>
                                          </p:spTgt>
                                        </p:tgtEl>
                                        <p:attrNameLst>
                                          <p:attrName>style.visibility</p:attrName>
                                        </p:attrNameLst>
                                      </p:cBhvr>
                                      <p:to>
                                        <p:strVal val="visible"/>
                                      </p:to>
                                    </p:set>
                                    <p:animEffect transition="in" filter="wipe(left)">
                                      <p:cBhvr>
                                        <p:cTn id="34" dur="500"/>
                                        <p:tgtEl>
                                          <p:spTgt spid="3">
                                            <p:graphicEl>
                                              <a:dgm id="{021FA01B-91D5-4754-91EF-3F91017CDC0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graphicEl>
                                              <a:dgm id="{32625D4C-5AB7-4CC4-A395-6D7D4760AB83}"/>
                                            </p:graphicEl>
                                          </p:spTgt>
                                        </p:tgtEl>
                                        <p:attrNameLst>
                                          <p:attrName>style.visibility</p:attrName>
                                        </p:attrNameLst>
                                      </p:cBhvr>
                                      <p:to>
                                        <p:strVal val="visible"/>
                                      </p:to>
                                    </p:set>
                                    <p:animEffect transition="in" filter="wipe(left)">
                                      <p:cBhvr>
                                        <p:cTn id="39" dur="500"/>
                                        <p:tgtEl>
                                          <p:spTgt spid="3">
                                            <p:graphicEl>
                                              <a:dgm id="{32625D4C-5AB7-4CC4-A395-6D7D4760AB83}"/>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graphicEl>
                                              <a:dgm id="{3AFC3F20-D06F-41EB-9FB7-70655802E4D2}"/>
                                            </p:graphicEl>
                                          </p:spTgt>
                                        </p:tgtEl>
                                        <p:attrNameLst>
                                          <p:attrName>style.visibility</p:attrName>
                                        </p:attrNameLst>
                                      </p:cBhvr>
                                      <p:to>
                                        <p:strVal val="visible"/>
                                      </p:to>
                                    </p:set>
                                    <p:animEffect transition="in" filter="wipe(left)">
                                      <p:cBhvr>
                                        <p:cTn id="42" dur="500"/>
                                        <p:tgtEl>
                                          <p:spTgt spid="3">
                                            <p:graphicEl>
                                              <a:dgm id="{3AFC3F20-D06F-41EB-9FB7-70655802E4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5"/>
          <p:cNvGrpSpPr/>
          <p:nvPr/>
        </p:nvGrpSpPr>
        <p:grpSpPr>
          <a:xfrm>
            <a:off x="1131377" y="2188881"/>
            <a:ext cx="5183030" cy="1974701"/>
            <a:chOff x="802037" y="1785925"/>
            <a:chExt cx="3887273" cy="1974701"/>
          </a:xfrm>
        </p:grpSpPr>
        <p:sp>
          <p:nvSpPr>
            <p:cNvPr id="33" name="圆角矩形 32"/>
            <p:cNvSpPr/>
            <p:nvPr/>
          </p:nvSpPr>
          <p:spPr>
            <a:xfrm>
              <a:off x="802037" y="1785925"/>
              <a:ext cx="2769831" cy="1794183"/>
            </a:xfrm>
            <a:prstGeom prst="roundRect">
              <a:avLst/>
            </a:prstGeom>
            <a:solidFill>
              <a:schemeClr val="bg1">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右箭头 31"/>
            <p:cNvSpPr/>
            <p:nvPr/>
          </p:nvSpPr>
          <p:spPr>
            <a:xfrm rot="2700000">
              <a:off x="3260550" y="2331866"/>
              <a:ext cx="1214446" cy="164307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4341449" y="2837877"/>
            <a:ext cx="1257317" cy="942988"/>
          </a:xfrm>
          <a:prstGeom prst="ellipse">
            <a:avLst/>
          </a:prstGeom>
          <a:gradFill>
            <a:gsLst>
              <a:gs pos="50000">
                <a:schemeClr val="bg1">
                  <a:lumMod val="85000"/>
                </a:schemeClr>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41448" y="2859429"/>
            <a:ext cx="1219200" cy="914400"/>
          </a:xfrm>
          <a:prstGeom prst="ellips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优点</a:t>
            </a:r>
            <a:endParaRPr lang="zh-CN" altLang="en-US" sz="2400" b="1"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rot="5400000">
            <a:off x="3883884" y="1748347"/>
            <a:ext cx="3500462" cy="466728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nvGrpSpPr>
          <p:cNvPr id="4" name="组合 36"/>
          <p:cNvGrpSpPr/>
          <p:nvPr/>
        </p:nvGrpSpPr>
        <p:grpSpPr>
          <a:xfrm flipH="1" flipV="1">
            <a:off x="5300738" y="3831956"/>
            <a:ext cx="5517077" cy="1933412"/>
            <a:chOff x="551502" y="1827214"/>
            <a:chExt cx="4137808" cy="1933412"/>
          </a:xfrm>
        </p:grpSpPr>
        <p:sp>
          <p:nvSpPr>
            <p:cNvPr id="38" name="圆角矩形 37"/>
            <p:cNvSpPr/>
            <p:nvPr/>
          </p:nvSpPr>
          <p:spPr>
            <a:xfrm>
              <a:off x="551502" y="1827214"/>
              <a:ext cx="3020368" cy="1813301"/>
            </a:xfrm>
            <a:prstGeom prst="roundRect">
              <a:avLst/>
            </a:prstGeom>
            <a:solidFill>
              <a:schemeClr val="bg1">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2700000">
              <a:off x="3260550" y="2331866"/>
              <a:ext cx="1214446" cy="164307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6085023" y="4124490"/>
            <a:ext cx="1257317" cy="942988"/>
          </a:xfrm>
          <a:prstGeom prst="ellipse">
            <a:avLst/>
          </a:prstGeom>
          <a:gradFill>
            <a:gsLst>
              <a:gs pos="50000">
                <a:schemeClr val="bg1">
                  <a:lumMod val="85000"/>
                </a:schemeClr>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100522" y="4130544"/>
            <a:ext cx="12192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缺点</a:t>
            </a:r>
            <a:endParaRPr lang="zh-CN" altLang="en-US" sz="2400" b="1" dirty="0">
              <a:latin typeface="微软雅黑" panose="020B0503020204020204" pitchFamily="34" charset="-122"/>
              <a:ea typeface="微软雅黑" panose="020B0503020204020204" pitchFamily="34" charset="-122"/>
            </a:endParaRPr>
          </a:p>
        </p:txBody>
      </p:sp>
      <p:sp>
        <p:nvSpPr>
          <p:cNvPr id="16" name="标题 4"/>
          <p:cNvSpPr txBox="1"/>
          <p:nvPr/>
        </p:nvSpPr>
        <p:spPr>
          <a:xfrm>
            <a:off x="605725" y="314163"/>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3</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固定股利支付率政策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7" name="直接连接符 16"/>
          <p:cNvCxnSpPr/>
          <p:nvPr/>
        </p:nvCxnSpPr>
        <p:spPr>
          <a:xfrm flipV="1">
            <a:off x="0" y="619932"/>
            <a:ext cx="336313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82007" y="573437"/>
            <a:ext cx="31099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50852" y="1260551"/>
            <a:ext cx="7007046" cy="523220"/>
          </a:xfrm>
          <a:prstGeom prst="rect">
            <a:avLst/>
          </a:prstGeom>
        </p:spPr>
        <p:txBody>
          <a:bodyPr wrap="none">
            <a:spAutoFit/>
          </a:bodyPr>
          <a:lstStyle/>
          <a:p>
            <a:pPr lvl="0"/>
            <a:r>
              <a:rPr lang="zh-CN" altLang="en-US" sz="2800" dirty="0">
                <a:latin typeface="微软雅黑" panose="020B0503020204020204" pitchFamily="34" charset="-122"/>
                <a:ea typeface="微软雅黑" panose="020B0503020204020204" pitchFamily="34" charset="-122"/>
              </a:rPr>
              <a:t>公司每年按固定比例从净利润中支付股利。</a:t>
            </a:r>
            <a:endParaRPr lang="zh-CN" altLang="en-US" sz="2800" dirty="0">
              <a:latin typeface="微软雅黑" panose="020B0503020204020204" pitchFamily="34" charset="-122"/>
              <a:ea typeface="微软雅黑" panose="020B0503020204020204" pitchFamily="34" charset="-122"/>
            </a:endParaRPr>
          </a:p>
        </p:txBody>
      </p:sp>
      <p:sp>
        <p:nvSpPr>
          <p:cNvPr id="21" name="矩形 20"/>
          <p:cNvSpPr/>
          <p:nvPr/>
        </p:nvSpPr>
        <p:spPr>
          <a:xfrm>
            <a:off x="1348352" y="2346417"/>
            <a:ext cx="3223648" cy="1446550"/>
          </a:xfrm>
          <a:prstGeom prst="rect">
            <a:avLst/>
          </a:prstGeom>
        </p:spPr>
        <p:txBody>
          <a:bodyPr wrap="square">
            <a:spAutoFit/>
          </a:bodyPr>
          <a:lstStyle/>
          <a:p>
            <a:pPr lvl="0"/>
            <a:r>
              <a:rPr lang="zh-CN" altLang="en-US" sz="2200" dirty="0">
                <a:latin typeface="微软雅黑" panose="020B0503020204020204" pitchFamily="34" charset="-122"/>
                <a:ea typeface="微软雅黑" panose="020B0503020204020204" pitchFamily="34" charset="-122"/>
              </a:rPr>
              <a:t>能使股利与公司盈余紧密配合，以体现多盈多分、少盈少分、无盈不分的原则。</a:t>
            </a:r>
            <a:endParaRPr lang="zh-CN" altLang="en-US" sz="2200" dirty="0">
              <a:latin typeface="微软雅黑" panose="020B0503020204020204" pitchFamily="34" charset="-122"/>
              <a:ea typeface="微软雅黑" panose="020B0503020204020204" pitchFamily="34" charset="-122"/>
            </a:endParaRPr>
          </a:p>
        </p:txBody>
      </p:sp>
      <p:sp>
        <p:nvSpPr>
          <p:cNvPr id="22" name="矩形 21"/>
          <p:cNvSpPr/>
          <p:nvPr/>
        </p:nvSpPr>
        <p:spPr>
          <a:xfrm>
            <a:off x="7310032" y="4159719"/>
            <a:ext cx="3368299" cy="1446550"/>
          </a:xfrm>
          <a:prstGeom prst="rect">
            <a:avLst/>
          </a:prstGeom>
        </p:spPr>
        <p:txBody>
          <a:bodyPr wrap="square">
            <a:spAutoFit/>
          </a:bodyPr>
          <a:lstStyle/>
          <a:p>
            <a:pPr lvl="0"/>
            <a:r>
              <a:rPr lang="zh-CN" altLang="en-US" sz="2200" dirty="0">
                <a:latin typeface="微软雅黑" panose="020B0503020204020204" pitchFamily="34" charset="-122"/>
                <a:ea typeface="微软雅黑" panose="020B0503020204020204" pitchFamily="34" charset="-122"/>
              </a:rPr>
              <a:t>由于股利波动容易使外界产生公司经营不稳定的印象，不利于股票价格的稳定与上涨。</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标题 4"/>
          <p:cNvSpPr txBox="1"/>
          <p:nvPr/>
        </p:nvSpPr>
        <p:spPr>
          <a:xfrm>
            <a:off x="3131949" y="345160"/>
            <a:ext cx="6477000" cy="590931"/>
          </a:xfrm>
          <a:prstGeom prst="rect">
            <a:avLst/>
          </a:prstGeom>
        </p:spPr>
        <p:txBody>
          <a:bodyPr wrap="square">
            <a:spAutoFit/>
          </a:bodyPr>
          <a:lstStyle/>
          <a:p>
            <a:pPr fontAlgn="auto">
              <a:lnSpc>
                <a:spcPct val="90000"/>
              </a:lnSpc>
              <a:spcAft>
                <a:spcPts val="0"/>
              </a:spcAft>
              <a:defRPr/>
            </a:pP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4</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低股利加额外股利政策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9" name="灯片编号占位符 2"/>
          <p:cNvSpPr txBox="1"/>
          <p:nvPr/>
        </p:nvSpPr>
        <p:spPr>
          <a:xfrm>
            <a:off x="11353800" y="6233663"/>
            <a:ext cx="506896" cy="405675"/>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pic>
        <p:nvPicPr>
          <p:cNvPr id="3074" name="Picture 2" descr="https://timgsa.baidu.com/timg?image&amp;quality=80&amp;size=b9999_10000&amp;sec=1529220684392&amp;di=85fe9df32dbed1462eebcf93fdf29802&amp;imgtype=0&amp;src=http%3A%2F%2Fphotocdn.sohu.com%2F20111110%2FImg32519092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05711" y="3497997"/>
            <a:ext cx="4537322" cy="28330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Rot="1" noChangeArrowheads="1"/>
          </p:cNvSpPr>
          <p:nvPr/>
        </p:nvSpPr>
        <p:spPr>
          <a:xfrm>
            <a:off x="1647548" y="1334321"/>
            <a:ext cx="8997507" cy="1914966"/>
          </a:xfrm>
          <a:prstGeom prst="rect">
            <a:avLst/>
          </a:prstGeom>
          <a:solidFill>
            <a:schemeClr val="accent3">
              <a:lumMod val="20000"/>
              <a:lumOff val="80000"/>
            </a:schemeClr>
          </a:solidFill>
          <a:effectLst>
            <a:outerShdw blurRad="50800" dist="38100" dir="5400000" algn="t" rotWithShape="0">
              <a:prstClr val="black">
                <a:alpha val="40000"/>
              </a:prstClr>
            </a:outerShdw>
          </a:effectLst>
          <a:scene3d>
            <a:camera prst="orthographicFront"/>
            <a:lightRig rig="threePt" dir="t"/>
          </a:scene3d>
          <a:sp3d>
            <a:bevelT prst="relaxedInset"/>
          </a:sp3d>
        </p:spPr>
        <p:txBody>
          <a:bodyPr lIns="90488" tIns="180000" rIns="90488" bIns="4445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E8798"/>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E8798"/>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30000"/>
              </a:lnSpc>
              <a:buClr>
                <a:srgbClr val="77F06E"/>
              </a:buClr>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公司每年按一固定较低的数额向股东支付正常股利，当企业年景好、盈利有较大幅度增加时，再根据实际需要，向股东临时发放一些额外股利。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1" name="直接连接符 10"/>
          <p:cNvCxnSpPr>
            <a:endCxn id="49" idx="1"/>
          </p:cNvCxnSpPr>
          <p:nvPr/>
        </p:nvCxnSpPr>
        <p:spPr>
          <a:xfrm>
            <a:off x="0" y="619934"/>
            <a:ext cx="31319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221492" y="588936"/>
            <a:ext cx="29705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1000" fill="hold"/>
                                        <p:tgtEl>
                                          <p:spTgt spid="10">
                                            <p:bg/>
                                          </p:spTgt>
                                        </p:tgtEl>
                                        <p:attrNameLst>
                                          <p:attrName>ppt_w</p:attrName>
                                        </p:attrNameLst>
                                      </p:cBhvr>
                                      <p:tavLst>
                                        <p:tav tm="0">
                                          <p:val>
                                            <p:strVal val="#ppt_w*0.70"/>
                                          </p:val>
                                        </p:tav>
                                        <p:tav tm="100000">
                                          <p:val>
                                            <p:strVal val="#ppt_w"/>
                                          </p:val>
                                        </p:tav>
                                      </p:tavLst>
                                    </p:anim>
                                    <p:anim calcmode="lin" valueType="num">
                                      <p:cBhvr>
                                        <p:cTn id="8" dur="1000" fill="hold"/>
                                        <p:tgtEl>
                                          <p:spTgt spid="10">
                                            <p:bg/>
                                          </p:spTgt>
                                        </p:tgtEl>
                                        <p:attrNameLst>
                                          <p:attrName>ppt_h</p:attrName>
                                        </p:attrNameLst>
                                      </p:cBhvr>
                                      <p:tavLst>
                                        <p:tav tm="0">
                                          <p:val>
                                            <p:strVal val="#ppt_h"/>
                                          </p:val>
                                        </p:tav>
                                        <p:tav tm="100000">
                                          <p:val>
                                            <p:strVal val="#ppt_h"/>
                                          </p:val>
                                        </p:tav>
                                      </p:tavLst>
                                    </p:anim>
                                    <p:animEffect transition="in" filter="fade">
                                      <p:cBhvr>
                                        <p:cTn id="9" dur="1000"/>
                                        <p:tgtEl>
                                          <p:spTgt spid="10">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灯片编号占位符 2"/>
          <p:cNvSpPr txBox="1"/>
          <p:nvPr/>
        </p:nvSpPr>
        <p:spPr>
          <a:xfrm>
            <a:off x="11353800" y="6233663"/>
            <a:ext cx="506896" cy="405675"/>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graphicFrame>
        <p:nvGraphicFramePr>
          <p:cNvPr id="2" name="图示 1"/>
          <p:cNvGraphicFramePr/>
          <p:nvPr/>
        </p:nvGraphicFramePr>
        <p:xfrm>
          <a:off x="956619" y="1410963"/>
          <a:ext cx="10963722" cy="46736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标题 4"/>
          <p:cNvSpPr txBox="1"/>
          <p:nvPr/>
        </p:nvSpPr>
        <p:spPr>
          <a:xfrm>
            <a:off x="3100953" y="329661"/>
            <a:ext cx="6802464" cy="590931"/>
          </a:xfrm>
          <a:prstGeom prst="rect">
            <a:avLst/>
          </a:prstGeom>
        </p:spPr>
        <p:txBody>
          <a:bodyPr wrap="square">
            <a:spAutoFit/>
          </a:bodyPr>
          <a:lstStyle/>
          <a:p>
            <a:pPr fontAlgn="auto">
              <a:lnSpc>
                <a:spcPct val="90000"/>
              </a:lnSpc>
              <a:spcAft>
                <a:spcPts val="0"/>
              </a:spcAft>
              <a:defRPr/>
            </a:pP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4</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低股利加额外股利政策</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0" name="直接连接符 9"/>
          <p:cNvCxnSpPr>
            <a:endCxn id="8" idx="1"/>
          </p:cNvCxnSpPr>
          <p:nvPr/>
        </p:nvCxnSpPr>
        <p:spPr>
          <a:xfrm>
            <a:off x="0" y="619934"/>
            <a:ext cx="31009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329980" y="601853"/>
            <a:ext cx="28620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标题 4"/>
          <p:cNvSpPr txBox="1"/>
          <p:nvPr/>
        </p:nvSpPr>
        <p:spPr>
          <a:xfrm>
            <a:off x="838200" y="391655"/>
            <a:ext cx="10515600" cy="535531"/>
          </a:xfrm>
          <a:prstGeom prst="rect">
            <a:avLst/>
          </a:prstGeom>
        </p:spPr>
        <p:txBody>
          <a:bodyPr>
            <a:spAutoFit/>
          </a:bodyPr>
          <a:lstStyle/>
          <a:p>
            <a:pPr algn="ctr" fontAlgn="auto">
              <a:lnSpc>
                <a:spcPct val="90000"/>
              </a:lnSpc>
              <a:spcAft>
                <a:spcPts val="0"/>
              </a:spcAft>
              <a:defRPr/>
            </a:pP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股利分配政策的选择</a:t>
            </a:r>
            <a:endPar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9" name="灯片编号占位符 2"/>
          <p:cNvSpPr txBox="1"/>
          <p:nvPr/>
        </p:nvSpPr>
        <p:spPr>
          <a:xfrm>
            <a:off x="11353800" y="6233663"/>
            <a:ext cx="506896" cy="405675"/>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sp>
        <p:nvSpPr>
          <p:cNvPr id="5" name="矩形 4"/>
          <p:cNvSpPr/>
          <p:nvPr/>
        </p:nvSpPr>
        <p:spPr>
          <a:xfrm>
            <a:off x="3492986" y="1184697"/>
            <a:ext cx="5852884" cy="492443"/>
          </a:xfrm>
          <a:prstGeom prst="rect">
            <a:avLst/>
          </a:prstGeom>
        </p:spPr>
        <p:txBody>
          <a:bodyPr wrap="none">
            <a:spAutoFit/>
          </a:bodyPr>
          <a:lstStyle/>
          <a:p>
            <a:r>
              <a:rPr lang="zh-CN" altLang="zh-CN" sz="2600" kern="1000" dirty="0">
                <a:latin typeface="微软雅黑" panose="020B0503020204020204" pitchFamily="34" charset="-122"/>
                <a:ea typeface="微软雅黑" panose="020B0503020204020204" pitchFamily="34" charset="-122"/>
                <a:cs typeface="Times New Roman" panose="02020603050405020304" pitchFamily="18" charset="0"/>
              </a:rPr>
              <a:t>不同发展阶段企业股利分配政策</a:t>
            </a:r>
            <a:r>
              <a:rPr lang="zh-CN" altLang="en-US" sz="2600" kern="1000" dirty="0">
                <a:latin typeface="微软雅黑" panose="020B0503020204020204" pitchFamily="34" charset="-122"/>
                <a:ea typeface="微软雅黑" panose="020B0503020204020204" pitchFamily="34" charset="-122"/>
                <a:cs typeface="Times New Roman" panose="02020603050405020304" pitchFamily="18" charset="0"/>
              </a:rPr>
              <a:t>的选择</a:t>
            </a:r>
            <a:endParaRPr lang="zh-CN" altLang="en-US" sz="2600"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0" y="588936"/>
            <a:ext cx="40450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152108" y="586356"/>
            <a:ext cx="4039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883404" y="3952066"/>
            <a:ext cx="3936569"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84880" y="5935850"/>
            <a:ext cx="990341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75624" y="6002086"/>
            <a:ext cx="9712915" cy="430887"/>
          </a:xfrm>
          <a:prstGeom prst="rect">
            <a:avLst/>
          </a:prstGeom>
        </p:spPr>
        <p:txBody>
          <a:bodyPr wrap="none">
            <a:spAutoFit/>
          </a:bodyPr>
          <a:lstStyle/>
          <a:p>
            <a:r>
              <a:rPr lang="zh-CN" altLang="en-US" sz="2200" kern="1000" dirty="0">
                <a:latin typeface="微软雅黑" panose="020B0503020204020204" pitchFamily="34" charset="-122"/>
                <a:ea typeface="微软雅黑" panose="020B0503020204020204" pitchFamily="34" charset="-122"/>
                <a:cs typeface="Times New Roman" panose="02020603050405020304" pitchFamily="18" charset="0"/>
              </a:rPr>
              <a:t>初创期            高速发展期       稳定发展期          成熟期               衰退期    </a:t>
            </a:r>
            <a:endParaRPr lang="zh-CN" altLang="en-US" sz="2200" dirty="0">
              <a:latin typeface="微软雅黑" panose="020B0503020204020204" pitchFamily="34" charset="-122"/>
              <a:ea typeface="微软雅黑" panose="020B0503020204020204" pitchFamily="34" charset="-122"/>
            </a:endParaRPr>
          </a:p>
        </p:txBody>
      </p:sp>
      <p:sp>
        <p:nvSpPr>
          <p:cNvPr id="20" name="矩形 19"/>
          <p:cNvSpPr/>
          <p:nvPr/>
        </p:nvSpPr>
        <p:spPr>
          <a:xfrm>
            <a:off x="1103483" y="4778663"/>
            <a:ext cx="1422740" cy="923330"/>
          </a:xfrm>
          <a:prstGeom prst="rect">
            <a:avLst/>
          </a:prstGeom>
          <a:ln>
            <a:solidFill>
              <a:srgbClr val="FF0000"/>
            </a:solidFill>
            <a:prstDash val="lgDashDot"/>
          </a:ln>
        </p:spPr>
        <p:txBody>
          <a:bodyPr wrap="square">
            <a:spAutoFit/>
          </a:bodyPr>
          <a:lstStyle/>
          <a:p>
            <a:pPr fontAlgn="ctr"/>
            <a:r>
              <a:rPr lang="zh-CN" altLang="en-US" dirty="0">
                <a:latin typeface="微软雅黑" panose="020B0503020204020204" pitchFamily="34" charset="-122"/>
                <a:ea typeface="微软雅黑" panose="020B0503020204020204" pitchFamily="34" charset="-122"/>
              </a:rPr>
              <a:t>经营风险高，融资能力差，现金流出多</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1173122" y="3972755"/>
            <a:ext cx="1569660" cy="369332"/>
          </a:xfrm>
          <a:prstGeom prst="rect">
            <a:avLst/>
          </a:prstGeom>
          <a:ln>
            <a:solidFill>
              <a:srgbClr val="FFFF66"/>
            </a:solidFill>
          </a:ln>
        </p:spPr>
        <p:txBody>
          <a:bodyPr wrap="none">
            <a:spAutoFit/>
          </a:bodyPr>
          <a:lstStyle/>
          <a:p>
            <a:pPr fontAlgn="ctr"/>
            <a:r>
              <a:rPr lang="zh-CN" altLang="en-US" dirty="0">
                <a:latin typeface="微软雅黑" panose="020B0503020204020204" pitchFamily="34" charset="-122"/>
                <a:ea typeface="微软雅黑" panose="020B0503020204020204" pitchFamily="34" charset="-122"/>
              </a:rPr>
              <a:t>剩余股利政策</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859797" y="1513668"/>
            <a:ext cx="9670942" cy="4096718"/>
          </a:xfrm>
          <a:custGeom>
            <a:avLst/>
            <a:gdLst>
              <a:gd name="connsiteX0" fmla="*/ 0 w 9670942"/>
              <a:gd name="connsiteY0" fmla="*/ 4096718 h 4096718"/>
              <a:gd name="connsiteX1" fmla="*/ 4897464 w 9670942"/>
              <a:gd name="connsiteY1" fmla="*/ 470115 h 4096718"/>
              <a:gd name="connsiteX2" fmla="*/ 8989017 w 9670942"/>
              <a:gd name="connsiteY2" fmla="*/ 1276027 h 4096718"/>
              <a:gd name="connsiteX3" fmla="*/ 8989017 w 9670942"/>
              <a:gd name="connsiteY3" fmla="*/ 1291525 h 4096718"/>
            </a:gdLst>
            <a:ahLst/>
            <a:cxnLst>
              <a:cxn ang="0">
                <a:pos x="connsiteX0" y="connsiteY0"/>
              </a:cxn>
              <a:cxn ang="0">
                <a:pos x="connsiteX1" y="connsiteY1"/>
              </a:cxn>
              <a:cxn ang="0">
                <a:pos x="connsiteX2" y="connsiteY2"/>
              </a:cxn>
              <a:cxn ang="0">
                <a:pos x="connsiteX3" y="connsiteY3"/>
              </a:cxn>
            </a:cxnLst>
            <a:rect l="l" t="t" r="r" b="b"/>
            <a:pathLst>
              <a:path w="9670942" h="4096718">
                <a:moveTo>
                  <a:pt x="0" y="4096718"/>
                </a:moveTo>
                <a:cubicBezTo>
                  <a:pt x="1699647" y="2518474"/>
                  <a:pt x="3399295" y="940230"/>
                  <a:pt x="4897464" y="470115"/>
                </a:cubicBezTo>
                <a:cubicBezTo>
                  <a:pt x="6395634" y="0"/>
                  <a:pt x="8307092" y="1139125"/>
                  <a:pt x="8989017" y="1276027"/>
                </a:cubicBezTo>
                <a:cubicBezTo>
                  <a:pt x="9670942" y="1412929"/>
                  <a:pt x="9329979" y="1352227"/>
                  <a:pt x="8989017" y="129152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p:cNvSpPr/>
          <p:nvPr/>
        </p:nvSpPr>
        <p:spPr>
          <a:xfrm>
            <a:off x="3358023" y="4298218"/>
            <a:ext cx="1446452" cy="923330"/>
          </a:xfrm>
          <a:prstGeom prst="rect">
            <a:avLst/>
          </a:prstGeom>
          <a:ln>
            <a:solidFill>
              <a:srgbClr val="FF0000"/>
            </a:solidFill>
            <a:prstDash val="lgDashDot"/>
          </a:ln>
        </p:spPr>
        <p:txBody>
          <a:bodyPr wrap="square">
            <a:spAutoFit/>
          </a:bodyPr>
          <a:lstStyle/>
          <a:p>
            <a:pPr fontAlgn="ctr"/>
            <a:r>
              <a:rPr lang="zh-CN" altLang="en-US" dirty="0">
                <a:latin typeface="微软雅黑" panose="020B0503020204020204" pitchFamily="34" charset="-122"/>
                <a:ea typeface="微软雅黑" panose="020B0503020204020204" pitchFamily="34" charset="-122"/>
              </a:rPr>
              <a:t>产品销量急剧上升，已有竞争优势</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2820869" y="3616293"/>
            <a:ext cx="2954655" cy="369332"/>
          </a:xfrm>
          <a:prstGeom prst="rect">
            <a:avLst/>
          </a:prstGeom>
          <a:ln>
            <a:solidFill>
              <a:srgbClr val="FFFF66"/>
            </a:solidFill>
          </a:ln>
        </p:spPr>
        <p:txBody>
          <a:bodyPr wrap="none">
            <a:spAutoFit/>
          </a:bodyPr>
          <a:lstStyle/>
          <a:p>
            <a:pPr fontAlgn="ctr"/>
            <a:r>
              <a:rPr lang="zh-CN" altLang="en-US" dirty="0">
                <a:latin typeface="微软雅黑" panose="020B0503020204020204" pitchFamily="34" charset="-122"/>
                <a:ea typeface="微软雅黑" panose="020B0503020204020204" pitchFamily="34" charset="-122"/>
              </a:rPr>
              <a:t>低正常股利加额外股利政策</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5277813" y="4251724"/>
            <a:ext cx="1680926" cy="923330"/>
          </a:xfrm>
          <a:prstGeom prst="rect">
            <a:avLst/>
          </a:prstGeom>
          <a:ln>
            <a:solidFill>
              <a:srgbClr val="FF0000"/>
            </a:solidFill>
            <a:prstDash val="lgDashDot"/>
          </a:ln>
        </p:spPr>
        <p:txBody>
          <a:bodyPr wrap="square">
            <a:spAutoFit/>
          </a:bodyPr>
          <a:lstStyle/>
          <a:p>
            <a:pPr fontAlgn="ctr"/>
            <a:r>
              <a:rPr lang="zh-CN" altLang="en-US" dirty="0">
                <a:latin typeface="微软雅黑" panose="020B0503020204020204" pitchFamily="34" charset="-122"/>
                <a:ea typeface="微软雅黑" panose="020B0503020204020204" pitchFamily="34" charset="-122"/>
              </a:rPr>
              <a:t>销售收入稳定增长，生产性投资需求减少</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5080337" y="3244334"/>
            <a:ext cx="2031325" cy="369332"/>
          </a:xfrm>
          <a:prstGeom prst="rect">
            <a:avLst/>
          </a:prstGeom>
          <a:ln>
            <a:solidFill>
              <a:srgbClr val="FFFF66"/>
            </a:solidFill>
          </a:ln>
        </p:spPr>
        <p:txBody>
          <a:bodyPr wrap="none">
            <a:spAutoFit/>
          </a:bodyPr>
          <a:lstStyle/>
          <a:p>
            <a:pPr fontAlgn="ctr"/>
            <a:r>
              <a:rPr lang="zh-CN" altLang="en-US" dirty="0">
                <a:latin typeface="微软雅黑" panose="020B0503020204020204" pitchFamily="34" charset="-122"/>
                <a:ea typeface="微软雅黑" panose="020B0503020204020204" pitchFamily="34" charset="-122"/>
              </a:rPr>
              <a:t>稳定增长股利政策</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7163679" y="3099661"/>
            <a:ext cx="1670356" cy="369332"/>
          </a:xfrm>
          <a:prstGeom prst="rect">
            <a:avLst/>
          </a:prstGeom>
          <a:ln>
            <a:solidFill>
              <a:srgbClr val="FFFF66"/>
            </a:solidFill>
          </a:ln>
        </p:spPr>
        <p:txBody>
          <a:bodyPr wrap="square">
            <a:spAutoFit/>
          </a:bodyPr>
          <a:lstStyle/>
          <a:p>
            <a:pPr fontAlgn="ctr"/>
            <a:r>
              <a:rPr lang="zh-CN" altLang="en-US" dirty="0">
                <a:latin typeface="微软雅黑" panose="020B0503020204020204" pitchFamily="34" charset="-122"/>
                <a:ea typeface="微软雅黑" panose="020B0503020204020204" pitchFamily="34" charset="-122"/>
              </a:rPr>
              <a:t>固定股利政策</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086189" y="4344714"/>
            <a:ext cx="1825338" cy="646331"/>
          </a:xfrm>
          <a:prstGeom prst="rect">
            <a:avLst/>
          </a:prstGeom>
          <a:ln>
            <a:solidFill>
              <a:srgbClr val="FF0000"/>
            </a:solidFill>
            <a:prstDash val="lgDashDot"/>
          </a:ln>
        </p:spPr>
        <p:txBody>
          <a:bodyPr wrap="square">
            <a:spAutoFit/>
          </a:bodyPr>
          <a:lstStyle/>
          <a:p>
            <a:pPr fontAlgn="ctr"/>
            <a:r>
              <a:rPr lang="zh-CN" altLang="en-US" dirty="0">
                <a:latin typeface="微软雅黑" panose="020B0503020204020204" pitchFamily="34" charset="-122"/>
                <a:ea typeface="微软雅黑" panose="020B0503020204020204" pitchFamily="34" charset="-122"/>
              </a:rPr>
              <a:t>已积累了相当的盈余和资金</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9178457" y="4732172"/>
            <a:ext cx="2104309" cy="646331"/>
          </a:xfrm>
          <a:prstGeom prst="rect">
            <a:avLst/>
          </a:prstGeom>
          <a:ln>
            <a:solidFill>
              <a:srgbClr val="FF0000"/>
            </a:solidFill>
            <a:prstDash val="lgDashDot"/>
          </a:ln>
        </p:spPr>
        <p:txBody>
          <a:bodyPr wrap="square">
            <a:spAutoFit/>
          </a:bodyPr>
          <a:lstStyle/>
          <a:p>
            <a:pPr fontAlgn="ctr"/>
            <a:r>
              <a:rPr lang="zh-CN" altLang="en-US" dirty="0">
                <a:latin typeface="微软雅黑" panose="020B0503020204020204" pitchFamily="34" charset="-122"/>
                <a:ea typeface="微软雅黑" panose="020B0503020204020204" pitchFamily="34" charset="-122"/>
              </a:rPr>
              <a:t>投资进入新的行业和领域，以求新生</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8953271" y="3461310"/>
            <a:ext cx="1569660" cy="369332"/>
          </a:xfrm>
          <a:prstGeom prst="rect">
            <a:avLst/>
          </a:prstGeom>
          <a:ln>
            <a:solidFill>
              <a:srgbClr val="FFFF66"/>
            </a:solidFill>
          </a:ln>
        </p:spPr>
        <p:txBody>
          <a:bodyPr wrap="none">
            <a:spAutoFit/>
          </a:bodyPr>
          <a:lstStyle/>
          <a:p>
            <a:pPr fontAlgn="ctr"/>
            <a:r>
              <a:rPr lang="zh-CN" altLang="en-US" dirty="0">
                <a:latin typeface="微软雅黑" panose="020B0503020204020204" pitchFamily="34" charset="-122"/>
                <a:ea typeface="微软雅黑" panose="020B0503020204020204" pitchFamily="34" charset="-122"/>
              </a:rPr>
              <a:t>剩余股利政策</a:t>
            </a:r>
            <a:endParaRPr lang="zh-CN" altLang="en-US"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3620" y="2028824"/>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78288"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722326" y="2045432"/>
            <a:ext cx="8296054" cy="2389188"/>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lvl="0"/>
            <a:r>
              <a:rPr lang="zh-CN" altLang="en-US" sz="4000" b="1" dirty="0" smtClean="0">
                <a:latin typeface="华文隶书" panose="02010800040101010101" pitchFamily="2" charset="-122"/>
                <a:ea typeface="华文隶书" panose="02010800040101010101" pitchFamily="2" charset="-122"/>
              </a:rPr>
              <a:t>一、利润预测管理</a:t>
            </a:r>
            <a:endParaRPr lang="zh-CN" altLang="en-US" sz="4000" b="1" dirty="0" smtClean="0">
              <a:latin typeface="华文隶书" panose="02010800040101010101" pitchFamily="2" charset="-122"/>
              <a:ea typeface="华文隶书" panose="02010800040101010101" pitchFamily="2" charset="-122"/>
            </a:endParaRPr>
          </a:p>
          <a:p>
            <a:pPr lvl="0"/>
            <a:r>
              <a:rPr lang="zh-CN" altLang="en-US" sz="4000" b="1" dirty="0" smtClean="0">
                <a:latin typeface="华文隶书" panose="02010800040101010101" pitchFamily="2" charset="-122"/>
                <a:ea typeface="华文隶书" panose="02010800040101010101" pitchFamily="2" charset="-122"/>
              </a:rPr>
              <a:t>二、纳税管理</a:t>
            </a:r>
            <a:endParaRPr lang="en-US" altLang="zh-CN" sz="4000" b="1" dirty="0" smtClean="0">
              <a:latin typeface="华文隶书" panose="02010800040101010101" pitchFamily="2" charset="-122"/>
              <a:ea typeface="华文隶书" panose="02010800040101010101" pitchFamily="2" charset="-122"/>
            </a:endParaRPr>
          </a:p>
          <a:p>
            <a:r>
              <a:rPr lang="zh-CN" altLang="en-US" sz="4000" b="1" dirty="0" smtClean="0">
                <a:latin typeface="华文隶书" panose="02010800040101010101" pitchFamily="2" charset="-122"/>
                <a:ea typeface="华文隶书" panose="02010800040101010101" pitchFamily="2" charset="-122"/>
              </a:rPr>
              <a:t>三、利润分配管理</a:t>
            </a:r>
            <a:endParaRPr lang="en-US" altLang="zh-CN" sz="3600" dirty="0" smtClean="0">
              <a:latin typeface="微软雅黑" panose="020B0503020204020204" pitchFamily="34" charset="-122"/>
              <a:ea typeface="微软雅黑" panose="020B0503020204020204" pitchFamily="34"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892242B0-3E0A-40C2-B193-4FB3FFEA0574}" type="slidenum">
              <a:rPr lang="en-US"/>
            </a:fld>
            <a:endParaRPr lang="en-US" dirty="0"/>
          </a:p>
        </p:txBody>
      </p:sp>
      <p:sp>
        <p:nvSpPr>
          <p:cNvPr id="12" name="Title 2"/>
          <p:cNvSpPr txBox="1"/>
          <p:nvPr/>
        </p:nvSpPr>
        <p:spPr bwMode="auto">
          <a:xfrm>
            <a:off x="2142481" y="317170"/>
            <a:ext cx="8046738" cy="1501162"/>
          </a:xfrm>
          <a:prstGeom prst="rect">
            <a:avLst/>
          </a:prstGeom>
          <a:noFill/>
          <a:ln w="9525">
            <a:noFill/>
            <a:miter lim="800000"/>
          </a:ln>
        </p:spPr>
        <p:txBody>
          <a:bodyPr lIns="36000" rIns="36000" anchor="b"/>
          <a:lstStyle/>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任务二  利润管理</a:t>
            </a:r>
            <a:endParaRPr lang="en-US" altLang="zh-CN" sz="4000" b="1" dirty="0" smtClean="0">
              <a:latin typeface="华文隶书" panose="02010800040101010101" pitchFamily="2" charset="-122"/>
              <a:ea typeface="华文隶书" panose="02010800040101010101" pitchFamily="2" charset="-122"/>
            </a:endParaRPr>
          </a:p>
          <a:p>
            <a:pPr marL="742950" indent="-742950">
              <a:lnSpc>
                <a:spcPct val="150000"/>
              </a:lnSpc>
            </a:pPr>
            <a:r>
              <a:rPr lang="zh-CN" altLang="en-US" sz="3600" b="1" dirty="0" smtClean="0">
                <a:latin typeface="华文隶书" panose="02010800040101010101" pitchFamily="2" charset="-122"/>
                <a:ea typeface="华文隶书" panose="02010800040101010101" pitchFamily="2" charset="-122"/>
              </a:rPr>
              <a:t>相关知识</a:t>
            </a:r>
            <a:endParaRPr lang="en-US" altLang="zh-CN" sz="36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94" y="2210355"/>
            <a:ext cx="12192000" cy="2678042"/>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9575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88660" y="2984360"/>
            <a:ext cx="7229475" cy="801457"/>
          </a:xfrm>
          <a:prstGeom prst="rect">
            <a:avLst/>
          </a:prstGeom>
          <a:noFill/>
          <a:ln w="9525">
            <a:noFill/>
            <a:miter lim="800000"/>
          </a:ln>
        </p:spPr>
        <p:txBody>
          <a:bodyPr lIns="36000" rIns="36000" anchor="b"/>
          <a:lstStyle/>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一、盈亏平衡点预测及分析</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D7B2561F-8D0C-4E92-B875-E1FFE0E129D5}" type="slidenum">
              <a:rPr lang="en-US"/>
            </a:fld>
            <a:endParaRPr lang="en-US" dirty="0"/>
          </a:p>
        </p:txBody>
      </p:sp>
      <p:sp>
        <p:nvSpPr>
          <p:cNvPr id="13" name="标题 4"/>
          <p:cNvSpPr txBox="1"/>
          <p:nvPr/>
        </p:nvSpPr>
        <p:spPr>
          <a:xfrm>
            <a:off x="1187172" y="661788"/>
            <a:ext cx="6406662" cy="933910"/>
          </a:xfrm>
          <a:prstGeom prst="rect">
            <a:avLst/>
          </a:prstGeom>
        </p:spPr>
        <p:txBody>
          <a:bodyPr wrap="square">
            <a:spAutoFit/>
          </a:bodyPr>
          <a:lstStyle/>
          <a:p>
            <a:pPr marL="742950" indent="-742950">
              <a:lnSpc>
                <a:spcPct val="150000"/>
              </a:lnSpc>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4000" b="1" dirty="0">
                <a:latin typeface="华文隶书" panose="02010800040101010101" pitchFamily="2" charset="-122"/>
                <a:ea typeface="华文隶书" panose="02010800040101010101" pitchFamily="2" charset="-122"/>
              </a:rPr>
              <a:t>任务实训</a:t>
            </a:r>
            <a:endParaRPr lang="en-US" altLang="zh-CN" sz="40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noChangeArrowheads="1"/>
          </p:cNvPicPr>
          <p:nvPr/>
        </p:nvPicPr>
        <p:blipFill>
          <a:blip r:embed="rId1" cstate="print"/>
          <a:srcRect/>
          <a:stretch>
            <a:fillRect/>
          </a:stretch>
        </p:blipFill>
        <p:spPr bwMode="auto">
          <a:xfrm>
            <a:off x="333204" y="3480178"/>
            <a:ext cx="10966943" cy="3226329"/>
          </a:xfrm>
          <a:prstGeom prst="rect">
            <a:avLst/>
          </a:prstGeom>
          <a:noFill/>
          <a:ln w="9525">
            <a:noFill/>
            <a:miter lim="800000"/>
            <a:headEnd/>
            <a:tailEnd/>
          </a:ln>
        </p:spPr>
      </p:pic>
      <p:sp>
        <p:nvSpPr>
          <p:cNvPr id="8196" name="Text Box 37"/>
          <p:cNvSpPr txBox="1">
            <a:spLocks noChangeArrowheads="1"/>
          </p:cNvSpPr>
          <p:nvPr/>
        </p:nvSpPr>
        <p:spPr bwMode="auto">
          <a:xfrm>
            <a:off x="1102946" y="1782373"/>
            <a:ext cx="10236200" cy="3062377"/>
          </a:xfrm>
          <a:prstGeom prst="rect">
            <a:avLst/>
          </a:prstGeom>
          <a:noFill/>
          <a:ln w="9525">
            <a:noFill/>
            <a:miter lim="800000"/>
          </a:ln>
        </p:spPr>
        <p:txBody>
          <a:bodyPr>
            <a:spAutoFit/>
          </a:bodyPr>
          <a:lstStyle/>
          <a:p>
            <a:pPr lvl="1">
              <a:lnSpc>
                <a:spcPct val="150000"/>
              </a:lnSpc>
            </a:pPr>
            <a:r>
              <a:rPr lang="ja-JP" altLang="en-US" sz="2600" dirty="0">
                <a:latin typeface="微软雅黑" panose="020B0503020204020204" pitchFamily="34" charset="-122"/>
                <a:ea typeface="微软雅黑" panose="020B0503020204020204" pitchFamily="34" charset="-122"/>
              </a:rPr>
              <a:t> </a:t>
            </a:r>
            <a:r>
              <a:rPr lang="en-US" altLang="zh-CN" sz="2600" dirty="0">
                <a:latin typeface="微软雅黑" panose="020B0503020204020204" pitchFamily="34" charset="-122"/>
                <a:ea typeface="微软雅黑" panose="020B0503020204020204" pitchFamily="34" charset="-122"/>
              </a:rPr>
              <a:t>1</a:t>
            </a:r>
            <a:r>
              <a:rPr lang="zh-CN" altLang="en-US" sz="2600" dirty="0">
                <a:latin typeface="微软雅黑" panose="020B0503020204020204" pitchFamily="34" charset="-122"/>
                <a:ea typeface="微软雅黑" panose="020B0503020204020204" pitchFamily="34" charset="-122"/>
              </a:rPr>
              <a:t>、量：产量或销量，记为</a:t>
            </a:r>
            <a:r>
              <a:rPr lang="en-US" altLang="zh-CN" sz="2600" dirty="0">
                <a:latin typeface="微软雅黑" panose="020B0503020204020204" pitchFamily="34" charset="-122"/>
                <a:ea typeface="微软雅黑" panose="020B0503020204020204" pitchFamily="34" charset="-122"/>
              </a:rPr>
              <a:t>Q</a:t>
            </a:r>
            <a:r>
              <a:rPr lang="zh-CN" altLang="en-US" sz="2600" dirty="0">
                <a:latin typeface="微软雅黑" panose="020B0503020204020204" pitchFamily="34" charset="-122"/>
                <a:ea typeface="微软雅黑" panose="020B0503020204020204" pitchFamily="34" charset="-122"/>
              </a:rPr>
              <a:t>；</a:t>
            </a:r>
            <a:endParaRPr lang="zh-CN" altLang="en-US" sz="2600" dirty="0">
              <a:latin typeface="微软雅黑" panose="020B0503020204020204" pitchFamily="34" charset="-122"/>
              <a:ea typeface="微软雅黑" panose="020B0503020204020204" pitchFamily="34" charset="-122"/>
            </a:endParaRPr>
          </a:p>
          <a:p>
            <a:pPr lvl="1">
              <a:lnSpc>
                <a:spcPct val="150000"/>
              </a:lnSpc>
            </a:pPr>
            <a:r>
              <a:rPr lang="en-US" altLang="zh-CN" sz="2600" dirty="0">
                <a:latin typeface="微软雅黑" panose="020B0503020204020204" pitchFamily="34" charset="-122"/>
                <a:ea typeface="微软雅黑" panose="020B0503020204020204" pitchFamily="34" charset="-122"/>
              </a:rPr>
              <a:t> 2</a:t>
            </a:r>
            <a:r>
              <a:rPr lang="zh-CN" altLang="en-US" sz="2600" dirty="0">
                <a:latin typeface="微软雅黑" panose="020B0503020204020204" pitchFamily="34" charset="-122"/>
                <a:ea typeface="微软雅黑" panose="020B0503020204020204" pitchFamily="34" charset="-122"/>
              </a:rPr>
              <a:t>、本：总成本，记为</a:t>
            </a:r>
            <a:r>
              <a:rPr lang="en-US" altLang="zh-CN" sz="2600" dirty="0">
                <a:latin typeface="微软雅黑" panose="020B0503020204020204" pitchFamily="34" charset="-122"/>
                <a:ea typeface="微软雅黑" panose="020B0503020204020204" pitchFamily="34" charset="-122"/>
              </a:rPr>
              <a:t>C</a:t>
            </a:r>
            <a:r>
              <a:rPr lang="zh-CN" altLang="en-US" sz="2600" dirty="0">
                <a:latin typeface="微软雅黑" panose="020B0503020204020204" pitchFamily="34" charset="-122"/>
                <a:ea typeface="微软雅黑" panose="020B0503020204020204" pitchFamily="34" charset="-122"/>
              </a:rPr>
              <a:t>；</a:t>
            </a:r>
            <a:endParaRPr lang="zh-CN" altLang="en-US" sz="2600" dirty="0">
              <a:latin typeface="微软雅黑" panose="020B0503020204020204" pitchFamily="34" charset="-122"/>
              <a:ea typeface="微软雅黑" panose="020B0503020204020204" pitchFamily="34" charset="-122"/>
            </a:endParaRPr>
          </a:p>
          <a:p>
            <a:pPr lvl="2">
              <a:lnSpc>
                <a:spcPct val="150000"/>
              </a:lnSpc>
            </a:pPr>
            <a:r>
              <a:rPr lang="zh-CN" altLang="en-US" sz="2600" dirty="0">
                <a:latin typeface="微软雅黑" panose="020B0503020204020204" pitchFamily="34" charset="-122"/>
                <a:ea typeface="微软雅黑" panose="020B0503020204020204" pitchFamily="34" charset="-122"/>
              </a:rPr>
              <a:t>固定成本：记为</a:t>
            </a:r>
            <a:r>
              <a:rPr lang="en-US" altLang="zh-CN" sz="2600" dirty="0">
                <a:latin typeface="微软雅黑" panose="020B0503020204020204" pitchFamily="34" charset="-122"/>
                <a:ea typeface="微软雅黑" panose="020B0503020204020204" pitchFamily="34" charset="-122"/>
              </a:rPr>
              <a:t>a</a:t>
            </a:r>
            <a:r>
              <a:rPr lang="zh-CN" altLang="en-US" sz="2600" dirty="0">
                <a:latin typeface="微软雅黑" panose="020B0503020204020204" pitchFamily="34" charset="-122"/>
                <a:ea typeface="微软雅黑" panose="020B0503020204020204" pitchFamily="34" charset="-122"/>
              </a:rPr>
              <a:t>；（与</a:t>
            </a:r>
            <a:r>
              <a:rPr lang="en-US" altLang="zh-CN" sz="2600" dirty="0">
                <a:latin typeface="微软雅黑" panose="020B0503020204020204" pitchFamily="34" charset="-122"/>
                <a:ea typeface="微软雅黑" panose="020B0503020204020204" pitchFamily="34" charset="-122"/>
              </a:rPr>
              <a:t>Q</a:t>
            </a:r>
            <a:r>
              <a:rPr lang="zh-CN" altLang="en-US" sz="2600" dirty="0">
                <a:latin typeface="微软雅黑" panose="020B0503020204020204" pitchFamily="34" charset="-122"/>
                <a:ea typeface="微软雅黑" panose="020B0503020204020204" pitchFamily="34" charset="-122"/>
              </a:rPr>
              <a:t>无关，如厂房、机器设备）</a:t>
            </a:r>
            <a:endParaRPr lang="zh-CN" altLang="en-US" sz="2600" dirty="0">
              <a:latin typeface="微软雅黑" panose="020B0503020204020204" pitchFamily="34" charset="-122"/>
              <a:ea typeface="微软雅黑" panose="020B0503020204020204" pitchFamily="34" charset="-122"/>
            </a:endParaRPr>
          </a:p>
          <a:p>
            <a:pPr>
              <a:lnSpc>
                <a:spcPct val="200000"/>
              </a:lnSpc>
            </a:pPr>
            <a:endParaRPr lang="en-US" altLang="ja-JP" sz="2600" dirty="0">
              <a:solidFill>
                <a:srgbClr val="FF0000"/>
              </a:solidFill>
              <a:latin typeface="微软雅黑" panose="020B0503020204020204" pitchFamily="34" charset="-122"/>
              <a:ea typeface="微软雅黑" panose="020B0503020204020204" pitchFamily="34" charset="-122"/>
            </a:endParaRPr>
          </a:p>
          <a:p>
            <a:endParaRPr lang="ja-JP" altLang="en-US" sz="2400" dirty="0">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333204" y="1195843"/>
            <a:ext cx="3888256"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b="1" dirty="0">
                <a:latin typeface="微软雅黑" panose="020B0503020204020204" pitchFamily="34" charset="-122"/>
                <a:ea typeface="微软雅黑" panose="020B0503020204020204" pitchFamily="34" charset="-122"/>
                <a:cs typeface="+mn-ea"/>
              </a:rPr>
              <a:t>量</a:t>
            </a:r>
            <a:r>
              <a:rPr lang="en-US" altLang="zh-CN" sz="3200" b="1" dirty="0">
                <a:latin typeface="微软雅黑" panose="020B0503020204020204" pitchFamily="34" charset="-122"/>
                <a:ea typeface="微软雅黑" panose="020B0503020204020204" pitchFamily="34" charset="-122"/>
                <a:cs typeface="+mn-ea"/>
              </a:rPr>
              <a:t>-</a:t>
            </a:r>
            <a:r>
              <a:rPr lang="zh-CN" altLang="en-US" sz="3200" b="1" dirty="0">
                <a:latin typeface="微软雅黑" panose="020B0503020204020204" pitchFamily="34" charset="-122"/>
                <a:ea typeface="微软雅黑" panose="020B0503020204020204" pitchFamily="34" charset="-122"/>
                <a:cs typeface="+mn-ea"/>
              </a:rPr>
              <a:t>本</a:t>
            </a:r>
            <a:r>
              <a:rPr lang="en-US" altLang="zh-CN" sz="3200" b="1" dirty="0">
                <a:latin typeface="微软雅黑" panose="020B0503020204020204" pitchFamily="34" charset="-122"/>
                <a:ea typeface="微软雅黑" panose="020B0503020204020204" pitchFamily="34" charset="-122"/>
                <a:cs typeface="+mn-ea"/>
              </a:rPr>
              <a:t>-</a:t>
            </a:r>
            <a:r>
              <a:rPr lang="zh-CN" altLang="en-US" sz="3200" b="1" dirty="0">
                <a:latin typeface="微软雅黑" panose="020B0503020204020204" pitchFamily="34" charset="-122"/>
                <a:ea typeface="微软雅黑" panose="020B0503020204020204" pitchFamily="34" charset="-122"/>
                <a:cs typeface="+mn-ea"/>
              </a:rPr>
              <a:t>利的字面涵义</a:t>
            </a:r>
            <a:endParaRPr lang="zh-CN" altLang="zh-CN" sz="32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E401847F-9350-406C-801E-A0E375A474C2}" type="slidenum">
              <a:rPr lang="en-US"/>
            </a:fld>
            <a:endParaRPr lang="en-US" dirty="0"/>
          </a:p>
        </p:txBody>
      </p:sp>
      <p:pic>
        <p:nvPicPr>
          <p:cNvPr id="15" name="图片 14" descr="201304161152169752"/>
          <p:cNvPicPr>
            <a:picLocks noChangeAspect="1"/>
          </p:cNvPicPr>
          <p:nvPr/>
        </p:nvPicPr>
        <p:blipFill>
          <a:blip r:embed="rId2">
            <a:lum bright="6000"/>
          </a:blip>
          <a:stretch>
            <a:fillRect/>
          </a:stretch>
        </p:blipFill>
        <p:spPr bwMode="auto">
          <a:xfrm>
            <a:off x="1308234" y="3807866"/>
            <a:ext cx="4448130" cy="2458297"/>
          </a:xfrm>
          <a:prstGeom prst="rect">
            <a:avLst/>
          </a:prstGeom>
          <a:ln>
            <a:solidFill>
              <a:srgbClr val="000000"/>
            </a:solidFill>
          </a:ln>
          <a:effectLst>
            <a:outerShdw blurRad="50800" dist="38100" dir="2700000" algn="tl" rotWithShape="0">
              <a:prstClr val="black">
                <a:alpha val="40000"/>
              </a:prstClr>
            </a:outerShdw>
          </a:effectLst>
        </p:spPr>
      </p:pic>
      <p:pic>
        <p:nvPicPr>
          <p:cNvPr id="17" name="图片 16" descr="201461022854358"/>
          <p:cNvPicPr>
            <a:picLocks noChangeAspect="1"/>
          </p:cNvPicPr>
          <p:nvPr/>
        </p:nvPicPr>
        <p:blipFill>
          <a:blip r:embed="rId3">
            <a:lum bright="6000"/>
          </a:blip>
          <a:stretch>
            <a:fillRect/>
          </a:stretch>
        </p:blipFill>
        <p:spPr bwMode="auto">
          <a:xfrm>
            <a:off x="6237191" y="3807866"/>
            <a:ext cx="4447375" cy="2458298"/>
          </a:xfrm>
          <a:prstGeom prst="rect">
            <a:avLst/>
          </a:prstGeom>
          <a:ln>
            <a:solidFill>
              <a:srgbClr val="000000"/>
            </a:solidFill>
          </a:ln>
          <a:effectLst>
            <a:outerShdw blurRad="50800" dist="38100" dir="2700000" algn="tl" rotWithShape="0">
              <a:prstClr val="black">
                <a:alpha val="40000"/>
              </a:prstClr>
            </a:outerShdw>
          </a:effectLst>
        </p:spPr>
      </p:pic>
      <p:sp>
        <p:nvSpPr>
          <p:cNvPr id="18" name="文本框 8"/>
          <p:cNvSpPr txBox="1">
            <a:spLocks noChangeArrowheads="1"/>
          </p:cNvSpPr>
          <p:nvPr/>
        </p:nvSpPr>
        <p:spPr bwMode="auto">
          <a:xfrm>
            <a:off x="3015704" y="5887159"/>
            <a:ext cx="1597660" cy="365760"/>
          </a:xfrm>
          <a:prstGeom prst="rect">
            <a:avLst/>
          </a:prstGeom>
          <a:solidFill>
            <a:srgbClr val="FFC000"/>
          </a:solidFill>
          <a:ln w="9525">
            <a:solidFill>
              <a:srgbClr val="000000"/>
            </a:solidFill>
            <a:rou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rPr>
              <a:t>  </a:t>
            </a:r>
            <a:r>
              <a:rPr kumimoji="0" lang="zh-CN" altLang="en-US" sz="1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rPr>
              <a:t>企业厂房 </a:t>
            </a:r>
            <a:endParaRPr kumimoji="0" lang="zh-CN" altLang="en-US" sz="1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9" name="文本框 9"/>
          <p:cNvSpPr txBox="1">
            <a:spLocks noChangeArrowheads="1"/>
          </p:cNvSpPr>
          <p:nvPr/>
        </p:nvSpPr>
        <p:spPr bwMode="auto">
          <a:xfrm>
            <a:off x="6926669" y="5885889"/>
            <a:ext cx="1690370" cy="365760"/>
          </a:xfrm>
          <a:prstGeom prst="rect">
            <a:avLst/>
          </a:prstGeom>
          <a:solidFill>
            <a:srgbClr val="FFC000"/>
          </a:solidFill>
          <a:ln w="9525">
            <a:solidFill>
              <a:srgbClr val="000000"/>
            </a:solidFill>
            <a:rou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rPr>
              <a:t>   织机设备</a:t>
            </a:r>
            <a:endParaRPr kumimoji="0" lang="zh-CN" altLang="en-US" sz="1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3" name="标题 4"/>
          <p:cNvSpPr txBox="1"/>
          <p:nvPr/>
        </p:nvSpPr>
        <p:spPr>
          <a:xfrm>
            <a:off x="2794909" y="48839"/>
            <a:ext cx="6406662" cy="1015663"/>
          </a:xfrm>
          <a:prstGeom prst="rect">
            <a:avLst/>
          </a:prstGeom>
        </p:spPr>
        <p:txBody>
          <a:bodyPr wrap="square">
            <a:spAutoFit/>
          </a:bodyPr>
          <a:lstStyle/>
          <a:p>
            <a:pPr marL="742950" indent="-742950">
              <a:lnSpc>
                <a:spcPct val="150000"/>
              </a:lnSpc>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latin typeface="微软雅黑" panose="020B0503020204020204" pitchFamily="34" charset="-122"/>
                <a:ea typeface="微软雅黑" panose="020B0503020204020204" pitchFamily="34" charset="-122"/>
                <a:cs typeface="+mn-ea"/>
              </a:rPr>
              <a:t>量</a:t>
            </a:r>
            <a:r>
              <a:rPr lang="zh-CN" altLang="en-US" sz="3600" b="1" dirty="0">
                <a:latin typeface="微软雅黑" panose="020B0503020204020204" pitchFamily="34" charset="-122"/>
                <a:ea typeface="微软雅黑" panose="020B0503020204020204" pitchFamily="34" charset="-122"/>
                <a:cs typeface="+mn-ea"/>
              </a:rPr>
              <a:t>本利分析法模式</a:t>
            </a:r>
            <a:endParaRPr lang="en-US" altLang="zh-CN" sz="3600" b="1" dirty="0">
              <a:latin typeface="微软雅黑" panose="020B0503020204020204" pitchFamily="34" charset="-122"/>
              <a:ea typeface="微软雅黑" panose="020B0503020204020204" pitchFamily="34" charset="-122"/>
              <a:cs typeface="+mn-ea"/>
            </a:endParaRPr>
          </a:p>
        </p:txBody>
      </p:sp>
      <p:grpSp>
        <p:nvGrpSpPr>
          <p:cNvPr id="14" name="组合 36"/>
          <p:cNvGrpSpPr/>
          <p:nvPr/>
        </p:nvGrpSpPr>
        <p:grpSpPr bwMode="auto">
          <a:xfrm>
            <a:off x="3508207" y="1041402"/>
            <a:ext cx="5712618" cy="134938"/>
            <a:chOff x="5357217" y="1143000"/>
            <a:chExt cx="1490133" cy="101600"/>
          </a:xfrm>
        </p:grpSpPr>
        <p:cxnSp>
          <p:nvCxnSpPr>
            <p:cNvPr id="1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noChangeArrowheads="1"/>
          </p:cNvPicPr>
          <p:nvPr/>
        </p:nvPicPr>
        <p:blipFill>
          <a:blip r:embed="rId1" cstate="print"/>
          <a:srcRect/>
          <a:stretch>
            <a:fillRect/>
          </a:stretch>
        </p:blipFill>
        <p:spPr bwMode="auto">
          <a:xfrm>
            <a:off x="333204" y="3480178"/>
            <a:ext cx="10966943" cy="3226329"/>
          </a:xfrm>
          <a:prstGeom prst="rect">
            <a:avLst/>
          </a:prstGeom>
          <a:noFill/>
          <a:ln w="9525">
            <a:noFill/>
            <a:miter lim="800000"/>
            <a:headEnd/>
            <a:tailEnd/>
          </a:ln>
        </p:spPr>
      </p:pic>
      <p:sp>
        <p:nvSpPr>
          <p:cNvPr id="8196" name="Text Box 37"/>
          <p:cNvSpPr txBox="1">
            <a:spLocks noChangeArrowheads="1"/>
          </p:cNvSpPr>
          <p:nvPr/>
        </p:nvSpPr>
        <p:spPr bwMode="auto">
          <a:xfrm>
            <a:off x="977900" y="1744775"/>
            <a:ext cx="10236200" cy="3739485"/>
          </a:xfrm>
          <a:prstGeom prst="rect">
            <a:avLst/>
          </a:prstGeom>
          <a:noFill/>
          <a:ln w="9525">
            <a:noFill/>
            <a:miter lim="800000"/>
          </a:ln>
        </p:spPr>
        <p:txBody>
          <a:bodyPr>
            <a:spAutoFit/>
          </a:bodyPr>
          <a:lstStyle/>
          <a:p>
            <a:pPr lvl="1">
              <a:lnSpc>
                <a:spcPct val="150000"/>
              </a:lnSpc>
            </a:pPr>
            <a:r>
              <a:rPr lang="ja-JP" altLang="en-US" sz="2600" dirty="0">
                <a:latin typeface="微软雅黑" panose="020B0503020204020204" pitchFamily="34" charset="-122"/>
                <a:ea typeface="微软雅黑" panose="020B0503020204020204" pitchFamily="34" charset="-122"/>
              </a:rPr>
              <a:t> </a:t>
            </a:r>
            <a:r>
              <a:rPr lang="en-US" altLang="zh-CN" sz="2600" noProof="1">
                <a:latin typeface="微软雅黑" panose="020B0503020204020204" pitchFamily="34" charset="-122"/>
                <a:ea typeface="微软雅黑" panose="020B0503020204020204" pitchFamily="34" charset="-122"/>
              </a:rPr>
              <a:t>2</a:t>
            </a:r>
            <a:r>
              <a:rPr lang="zh-CN" altLang="en-US" sz="2600" noProof="1">
                <a:latin typeface="微软雅黑" panose="020B0503020204020204" pitchFamily="34" charset="-122"/>
                <a:ea typeface="微软雅黑" panose="020B0503020204020204" pitchFamily="34" charset="-122"/>
              </a:rPr>
              <a:t>、本：总成本，记为</a:t>
            </a:r>
            <a:r>
              <a:rPr lang="en-US" altLang="x-none" sz="2600" noProof="1">
                <a:latin typeface="微软雅黑" panose="020B0503020204020204" pitchFamily="34" charset="-122"/>
                <a:ea typeface="微软雅黑" panose="020B0503020204020204" pitchFamily="34" charset="-122"/>
              </a:rPr>
              <a:t>C</a:t>
            </a:r>
            <a:r>
              <a:rPr lang="zh-CN" altLang="en-US" sz="2600" noProof="1">
                <a:latin typeface="微软雅黑" panose="020B0503020204020204" pitchFamily="34" charset="-122"/>
                <a:ea typeface="微软雅黑" panose="020B0503020204020204" pitchFamily="34" charset="-122"/>
              </a:rPr>
              <a:t>；</a:t>
            </a:r>
            <a:endParaRPr lang="zh-CN" altLang="en-US" sz="2600" noProof="1">
              <a:latin typeface="微软雅黑" panose="020B0503020204020204" pitchFamily="34" charset="-122"/>
              <a:ea typeface="微软雅黑" panose="020B0503020204020204" pitchFamily="34" charset="-122"/>
            </a:endParaRPr>
          </a:p>
          <a:p>
            <a:pPr lvl="2">
              <a:lnSpc>
                <a:spcPct val="150000"/>
              </a:lnSpc>
              <a:spcBef>
                <a:spcPts val="0"/>
              </a:spcBef>
              <a:spcAft>
                <a:spcPts val="0"/>
              </a:spcAft>
            </a:pPr>
            <a:r>
              <a:rPr lang="zh-CN" altLang="en-US" sz="2600" noProof="1">
                <a:latin typeface="微软雅黑" panose="020B0503020204020204" pitchFamily="34" charset="-122"/>
                <a:ea typeface="微软雅黑" panose="020B0503020204020204" pitchFamily="34" charset="-122"/>
              </a:rPr>
              <a:t>变动成本：记为</a:t>
            </a:r>
            <a:r>
              <a:rPr lang="en-US" altLang="x-none" sz="2600" noProof="1">
                <a:latin typeface="微软雅黑" panose="020B0503020204020204" pitchFamily="34" charset="-122"/>
                <a:ea typeface="微软雅黑" panose="020B0503020204020204" pitchFamily="34" charset="-122"/>
              </a:rPr>
              <a:t>V</a:t>
            </a:r>
            <a:r>
              <a:rPr lang="zh-CN" altLang="en-US" sz="2600" noProof="1">
                <a:latin typeface="微软雅黑" panose="020B0503020204020204" pitchFamily="34" charset="-122"/>
                <a:ea typeface="微软雅黑" panose="020B0503020204020204" pitchFamily="34" charset="-122"/>
              </a:rPr>
              <a:t>；</a:t>
            </a:r>
            <a:endParaRPr lang="zh-CN" altLang="en-US" sz="2600" noProof="1">
              <a:latin typeface="微软雅黑" panose="020B0503020204020204" pitchFamily="34" charset="-122"/>
              <a:ea typeface="微软雅黑" panose="020B0503020204020204" pitchFamily="34" charset="-122"/>
            </a:endParaRPr>
          </a:p>
          <a:p>
            <a:pPr marL="1257300" lvl="2" indent="-342900">
              <a:lnSpc>
                <a:spcPct val="150000"/>
              </a:lnSpc>
              <a:spcBef>
                <a:spcPts val="0"/>
              </a:spcBef>
              <a:spcAft>
                <a:spcPts val="0"/>
              </a:spcAft>
              <a:buFont typeface="Arial" panose="020B0604020202020204" pitchFamily="34" charset="0"/>
              <a:buChar char="•"/>
            </a:pPr>
            <a:r>
              <a:rPr lang="zh-CN" altLang="en-US" sz="2600" noProof="1">
                <a:latin typeface="微软雅黑" panose="020B0503020204020204" pitchFamily="34" charset="-122"/>
                <a:ea typeface="微软雅黑" panose="020B0503020204020204" pitchFamily="34" charset="-122"/>
                <a:sym typeface="+mn-ea"/>
              </a:rPr>
              <a:t>与</a:t>
            </a:r>
            <a:r>
              <a:rPr lang="en-US" altLang="zh-CN" sz="2600" noProof="1">
                <a:latin typeface="微软雅黑" panose="020B0503020204020204" pitchFamily="34" charset="-122"/>
                <a:ea typeface="微软雅黑" panose="020B0503020204020204" pitchFamily="34" charset="-122"/>
                <a:sym typeface="+mn-ea"/>
              </a:rPr>
              <a:t>Q</a:t>
            </a:r>
            <a:r>
              <a:rPr lang="zh-CN" altLang="en-US" sz="2600" noProof="1">
                <a:latin typeface="微软雅黑" panose="020B0503020204020204" pitchFamily="34" charset="-122"/>
                <a:ea typeface="微软雅黑" panose="020B0503020204020204" pitchFamily="34" charset="-122"/>
                <a:sym typeface="+mn-ea"/>
              </a:rPr>
              <a:t>有关，如原材料费；（单位变动成本记为</a:t>
            </a:r>
            <a:r>
              <a:rPr lang="en-US" altLang="x-none" sz="2600" noProof="1">
                <a:latin typeface="微软雅黑" panose="020B0503020204020204" pitchFamily="34" charset="-122"/>
                <a:ea typeface="微软雅黑" panose="020B0503020204020204" pitchFamily="34" charset="-122"/>
                <a:sym typeface="+mn-ea"/>
              </a:rPr>
              <a:t>v</a:t>
            </a:r>
            <a:r>
              <a:rPr lang="zh-CN" altLang="en-US" sz="2600" noProof="1">
                <a:latin typeface="微软雅黑" panose="020B0503020204020204" pitchFamily="34" charset="-122"/>
                <a:ea typeface="微软雅黑" panose="020B0503020204020204" pitchFamily="34" charset="-122"/>
                <a:sym typeface="+mn-ea"/>
              </a:rPr>
              <a:t>）</a:t>
            </a:r>
            <a:endParaRPr lang="zh-CN" altLang="en-US" sz="2600" noProof="1">
              <a:latin typeface="微软雅黑" panose="020B0503020204020204" pitchFamily="34" charset="-122"/>
              <a:ea typeface="微软雅黑" panose="020B0503020204020204" pitchFamily="34" charset="-122"/>
              <a:sym typeface="+mn-ea"/>
            </a:endParaRPr>
          </a:p>
          <a:p>
            <a:pPr lvl="2">
              <a:lnSpc>
                <a:spcPct val="150000"/>
              </a:lnSpc>
              <a:spcBef>
                <a:spcPts val="600"/>
              </a:spcBef>
              <a:spcAft>
                <a:spcPts val="0"/>
              </a:spcAft>
            </a:pPr>
            <a:r>
              <a:rPr lang="zh-CN" altLang="en-US" sz="2600" noProof="1">
                <a:latin typeface="微软雅黑" panose="020B0503020204020204" pitchFamily="34" charset="-122"/>
                <a:ea typeface="微软雅黑" panose="020B0503020204020204" pitchFamily="34" charset="-122"/>
              </a:rPr>
              <a:t>（</a:t>
            </a:r>
            <a:r>
              <a:rPr lang="zh-CN" altLang="en-US" sz="2600" noProof="1">
                <a:latin typeface="微软雅黑" panose="020B0503020204020204" pitchFamily="34" charset="-122"/>
                <a:ea typeface="微软雅黑" panose="020B0503020204020204" pitchFamily="34" charset="-122"/>
                <a:sym typeface="+mn-ea"/>
              </a:rPr>
              <a:t>变动成本</a:t>
            </a:r>
            <a:r>
              <a:rPr lang="en-US" altLang="x-none" sz="2600" noProof="1">
                <a:latin typeface="微软雅黑" panose="020B0503020204020204" pitchFamily="34" charset="-122"/>
                <a:ea typeface="微软雅黑" panose="020B0503020204020204" pitchFamily="34" charset="-122"/>
                <a:sym typeface="+mn-ea"/>
              </a:rPr>
              <a:t>=</a:t>
            </a:r>
            <a:r>
              <a:rPr lang="zh-CN" altLang="en-US" sz="2600" noProof="1">
                <a:latin typeface="微软雅黑" panose="020B0503020204020204" pitchFamily="34" charset="-122"/>
                <a:ea typeface="微软雅黑" panose="020B0503020204020204" pitchFamily="34" charset="-122"/>
                <a:sym typeface="+mn-ea"/>
              </a:rPr>
              <a:t>产销量</a:t>
            </a:r>
            <a:r>
              <a:rPr lang="en-US" altLang="x-none" sz="2600" noProof="1">
                <a:latin typeface="微软雅黑" panose="020B0503020204020204" pitchFamily="34" charset="-122"/>
                <a:ea typeface="微软雅黑" panose="020B0503020204020204" pitchFamily="34" charset="-122"/>
                <a:sym typeface="+mn-ea"/>
              </a:rPr>
              <a:t>×</a:t>
            </a:r>
            <a:r>
              <a:rPr lang="zh-CN" altLang="en-US" sz="2600" noProof="1">
                <a:latin typeface="微软雅黑" panose="020B0503020204020204" pitchFamily="34" charset="-122"/>
                <a:ea typeface="微软雅黑" panose="020B0503020204020204" pitchFamily="34" charset="-122"/>
                <a:sym typeface="+mn-ea"/>
              </a:rPr>
              <a:t>单位变动成本）</a:t>
            </a:r>
            <a:endParaRPr lang="zh-CN" altLang="en-US" sz="2600" noProof="1">
              <a:latin typeface="微软雅黑" panose="020B0503020204020204" pitchFamily="34" charset="-122"/>
              <a:ea typeface="微软雅黑" panose="020B0503020204020204" pitchFamily="34" charset="-122"/>
              <a:sym typeface="+mn-ea"/>
            </a:endParaRPr>
          </a:p>
          <a:p>
            <a:pPr>
              <a:lnSpc>
                <a:spcPct val="200000"/>
              </a:lnSpc>
            </a:pPr>
            <a:endParaRPr lang="en-US" altLang="ja-JP" sz="2600" dirty="0">
              <a:solidFill>
                <a:srgbClr val="FF0000"/>
              </a:solidFill>
              <a:latin typeface="微软雅黑" panose="020B0503020204020204" pitchFamily="34" charset="-122"/>
              <a:ea typeface="微软雅黑" panose="020B0503020204020204" pitchFamily="34" charset="-122"/>
            </a:endParaRPr>
          </a:p>
          <a:p>
            <a:endParaRPr lang="ja-JP" altLang="en-US" sz="2400" dirty="0">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463830" y="1220563"/>
            <a:ext cx="3888256"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b="1" dirty="0">
                <a:latin typeface="微软雅黑" panose="020B0503020204020204" pitchFamily="34" charset="-122"/>
                <a:ea typeface="微软雅黑" panose="020B0503020204020204" pitchFamily="34" charset="-122"/>
                <a:cs typeface="+mn-ea"/>
              </a:rPr>
              <a:t>量</a:t>
            </a:r>
            <a:r>
              <a:rPr lang="en-US" altLang="zh-CN" sz="3200" b="1" dirty="0">
                <a:latin typeface="微软雅黑" panose="020B0503020204020204" pitchFamily="34" charset="-122"/>
                <a:ea typeface="微软雅黑" panose="020B0503020204020204" pitchFamily="34" charset="-122"/>
                <a:cs typeface="+mn-ea"/>
              </a:rPr>
              <a:t>-</a:t>
            </a:r>
            <a:r>
              <a:rPr lang="zh-CN" altLang="en-US" sz="3200" b="1" dirty="0">
                <a:latin typeface="微软雅黑" panose="020B0503020204020204" pitchFamily="34" charset="-122"/>
                <a:ea typeface="微软雅黑" panose="020B0503020204020204" pitchFamily="34" charset="-122"/>
                <a:cs typeface="+mn-ea"/>
              </a:rPr>
              <a:t>本</a:t>
            </a:r>
            <a:r>
              <a:rPr lang="en-US" altLang="zh-CN" sz="3200" b="1" dirty="0">
                <a:latin typeface="微软雅黑" panose="020B0503020204020204" pitchFamily="34" charset="-122"/>
                <a:ea typeface="微软雅黑" panose="020B0503020204020204" pitchFamily="34" charset="-122"/>
                <a:cs typeface="+mn-ea"/>
              </a:rPr>
              <a:t>-</a:t>
            </a:r>
            <a:r>
              <a:rPr lang="zh-CN" altLang="en-US" sz="3200" b="1" dirty="0">
                <a:latin typeface="微软雅黑" panose="020B0503020204020204" pitchFamily="34" charset="-122"/>
                <a:ea typeface="微软雅黑" panose="020B0503020204020204" pitchFamily="34" charset="-122"/>
                <a:cs typeface="+mn-ea"/>
              </a:rPr>
              <a:t>利的字面涵义</a:t>
            </a:r>
            <a:endParaRPr lang="zh-CN" altLang="zh-CN" sz="32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E401847F-9350-406C-801E-A0E375A474C2}" type="slidenum">
              <a:rPr lang="en-US"/>
            </a:fld>
            <a:endParaRPr lang="en-US" dirty="0"/>
          </a:p>
        </p:txBody>
      </p:sp>
      <p:sp>
        <p:nvSpPr>
          <p:cNvPr id="13" name="文本框 1"/>
          <p:cNvSpPr txBox="1"/>
          <p:nvPr/>
        </p:nvSpPr>
        <p:spPr>
          <a:xfrm>
            <a:off x="1598951" y="4599497"/>
            <a:ext cx="4217724" cy="1323439"/>
          </a:xfrm>
          <a:prstGeom prst="rect">
            <a:avLst/>
          </a:prstGeom>
          <a:solidFill>
            <a:srgbClr val="FFFF00"/>
          </a:solidFill>
          <a:ln>
            <a:solidFill>
              <a:schemeClr val="tx1"/>
            </a:solidFill>
          </a:ln>
        </p:spPr>
        <p:txBody>
          <a:bodyPr wrap="square">
            <a:spAutoFit/>
          </a:bodyPr>
          <a:lstStyle/>
          <a:p>
            <a:pPr>
              <a:lnSpc>
                <a:spcPts val="4800"/>
              </a:lnSpc>
            </a:pPr>
            <a:r>
              <a:rPr lang="en-US" altLang="x-none"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C= </a:t>
            </a:r>
            <a:r>
              <a:rPr lang="en-US" altLang="zh-CN"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a</a:t>
            </a:r>
            <a:r>
              <a:rPr lang="en-US" altLang="x-none"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+V</a:t>
            </a:r>
            <a:endParaRPr lang="en-US" altLang="x-none"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endParaRPr>
          </a:p>
          <a:p>
            <a:pPr>
              <a:lnSpc>
                <a:spcPts val="4800"/>
              </a:lnSpc>
            </a:pPr>
            <a:r>
              <a:rPr lang="en-US" altLang="x-none"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  = </a:t>
            </a:r>
            <a:r>
              <a:rPr lang="en-US" altLang="zh-CN"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a</a:t>
            </a:r>
            <a:r>
              <a:rPr lang="en-US" altLang="x-none"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rPr>
              <a:t>+Q×v</a:t>
            </a:r>
            <a:endParaRPr lang="en-US" altLang="x-none" sz="4400" b="1" noProof="1">
              <a:ln>
                <a:solidFill>
                  <a:schemeClr val="bg1"/>
                </a:solidFill>
              </a:ln>
              <a:solidFill>
                <a:schemeClr val="tx1">
                  <a:lumMod val="95000"/>
                  <a:lumOff val="5000"/>
                </a:schemeClr>
              </a:solidFill>
              <a:latin typeface="微软雅黑" panose="020B0503020204020204" pitchFamily="34" charset="-122"/>
              <a:ea typeface="微软雅黑" panose="020B0503020204020204" pitchFamily="34" charset="-122"/>
              <a:cs typeface="+mn-ea"/>
              <a:sym typeface="+mn-ea"/>
            </a:endParaRPr>
          </a:p>
        </p:txBody>
      </p:sp>
      <p:grpSp>
        <p:nvGrpSpPr>
          <p:cNvPr id="14" name="组合 13"/>
          <p:cNvGrpSpPr/>
          <p:nvPr/>
        </p:nvGrpSpPr>
        <p:grpSpPr bwMode="auto">
          <a:xfrm>
            <a:off x="6388737" y="4238372"/>
            <a:ext cx="3909349" cy="2044964"/>
            <a:chOff x="8711" y="7325"/>
            <a:chExt cx="5245" cy="2812"/>
          </a:xfrm>
        </p:grpSpPr>
        <p:pic>
          <p:nvPicPr>
            <p:cNvPr id="16" name="图片 15" descr="58X58PICwiz_1024"/>
            <p:cNvPicPr>
              <a:picLocks noChangeAspect="1"/>
            </p:cNvPicPr>
            <p:nvPr/>
          </p:nvPicPr>
          <p:blipFill>
            <a:blip r:embed="rId2"/>
            <a:stretch>
              <a:fillRect/>
            </a:stretch>
          </p:blipFill>
          <p:spPr>
            <a:xfrm>
              <a:off x="8711" y="7350"/>
              <a:ext cx="4525" cy="2762"/>
            </a:xfrm>
            <a:prstGeom prst="rect">
              <a:avLst/>
            </a:prstGeom>
            <a:ln>
              <a:solidFill>
                <a:schemeClr val="tx1"/>
              </a:solidFill>
            </a:ln>
            <a:effectLst>
              <a:outerShdw blurRad="50800" dist="38100" dir="2700000" algn="tl" rotWithShape="0">
                <a:prstClr val="black">
                  <a:alpha val="40000"/>
                </a:prstClr>
              </a:outerShdw>
            </a:effectLst>
          </p:spPr>
        </p:pic>
        <p:sp>
          <p:nvSpPr>
            <p:cNvPr id="20" name="文本框 3"/>
            <p:cNvSpPr txBox="1">
              <a:spLocks noChangeArrowheads="1"/>
            </p:cNvSpPr>
            <p:nvPr/>
          </p:nvSpPr>
          <p:spPr bwMode="auto">
            <a:xfrm>
              <a:off x="13236" y="7325"/>
              <a:ext cx="720" cy="2813"/>
            </a:xfrm>
            <a:prstGeom prst="rect">
              <a:avLst/>
            </a:prstGeom>
            <a:solidFill>
              <a:srgbClr val="FFC000"/>
            </a:solidFill>
            <a:ln w="9525">
              <a:solidFill>
                <a:schemeClr val="tx1"/>
              </a:solidFill>
              <a:round/>
            </a:ln>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latin typeface="黑体" panose="02010609060101010101" pitchFamily="49" charset="-122"/>
                  <a:ea typeface="黑体" panose="02010609060101010101" pitchFamily="49" charset="-122"/>
                </a:rPr>
                <a:t>原材料</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棉花</a:t>
              </a:r>
              <a:endParaRPr lang="zh-CN" altLang="en-US" b="1" dirty="0">
                <a:latin typeface="黑体" panose="02010609060101010101" pitchFamily="49" charset="-122"/>
                <a:ea typeface="黑体" panose="02010609060101010101" pitchFamily="49" charset="-122"/>
              </a:endParaRPr>
            </a:p>
          </p:txBody>
        </p:sp>
      </p:grpSp>
      <p:sp>
        <p:nvSpPr>
          <p:cNvPr id="15" name="标题 4"/>
          <p:cNvSpPr txBox="1"/>
          <p:nvPr/>
        </p:nvSpPr>
        <p:spPr>
          <a:xfrm>
            <a:off x="838200" y="322038"/>
            <a:ext cx="10515600" cy="1144929"/>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latin typeface="微软雅黑" panose="020B0503020204020204" pitchFamily="34" charset="-122"/>
                <a:ea typeface="微软雅黑" panose="020B0503020204020204" pitchFamily="34" charset="-122"/>
                <a:cs typeface="+mn-ea"/>
              </a:rPr>
              <a:t>量</a:t>
            </a:r>
            <a:r>
              <a:rPr lang="zh-CN" altLang="en-US" sz="3600" b="1" dirty="0">
                <a:latin typeface="微软雅黑" panose="020B0503020204020204" pitchFamily="34" charset="-122"/>
                <a:ea typeface="微软雅黑" panose="020B0503020204020204" pitchFamily="34" charset="-122"/>
                <a:cs typeface="+mn-ea"/>
              </a:rPr>
              <a:t>本利分析法模式</a:t>
            </a:r>
            <a:endParaRPr lang="en-US" altLang="zh-CN" sz="3600" b="1" dirty="0">
              <a:latin typeface="微软雅黑" panose="020B0503020204020204" pitchFamily="34" charset="-122"/>
              <a:ea typeface="微软雅黑" panose="020B0503020204020204" pitchFamily="34" charset="-122"/>
              <a:cs typeface="+mn-ea"/>
            </a:endParaRPr>
          </a:p>
          <a:p>
            <a:pPr algn="ctr" fontAlgn="auto">
              <a:lnSpc>
                <a:spcPct val="90000"/>
              </a:lnSpc>
              <a:spcAft>
                <a:spcPts val="0"/>
              </a:spcAft>
              <a:defRPr/>
            </a:pP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7" name="组合 36"/>
          <p:cNvGrpSpPr/>
          <p:nvPr/>
        </p:nvGrpSpPr>
        <p:grpSpPr bwMode="auto">
          <a:xfrm>
            <a:off x="3508207" y="1041402"/>
            <a:ext cx="5712618" cy="134938"/>
            <a:chOff x="5357217" y="1143000"/>
            <a:chExt cx="1490133" cy="101600"/>
          </a:xfrm>
        </p:grpSpPr>
        <p:cxnSp>
          <p:nvCxnSpPr>
            <p:cNvPr id="1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noChangeArrowheads="1"/>
          </p:cNvPicPr>
          <p:nvPr/>
        </p:nvPicPr>
        <p:blipFill>
          <a:blip r:embed="rId1" cstate="print"/>
          <a:srcRect/>
          <a:stretch>
            <a:fillRect/>
          </a:stretch>
        </p:blipFill>
        <p:spPr bwMode="auto">
          <a:xfrm>
            <a:off x="333204" y="3480178"/>
            <a:ext cx="10966943" cy="3226329"/>
          </a:xfrm>
          <a:prstGeom prst="rect">
            <a:avLst/>
          </a:prstGeom>
          <a:noFill/>
          <a:ln w="9525">
            <a:noFill/>
            <a:miter lim="800000"/>
            <a:headEnd/>
            <a:tailEnd/>
          </a:ln>
        </p:spPr>
      </p:pic>
      <p:sp>
        <p:nvSpPr>
          <p:cNvPr id="8196" name="Text Box 37"/>
          <p:cNvSpPr txBox="1">
            <a:spLocks noChangeArrowheads="1"/>
          </p:cNvSpPr>
          <p:nvPr/>
        </p:nvSpPr>
        <p:spPr bwMode="auto">
          <a:xfrm>
            <a:off x="709685" y="2079895"/>
            <a:ext cx="10003808" cy="3062377"/>
          </a:xfrm>
          <a:prstGeom prst="rect">
            <a:avLst/>
          </a:prstGeom>
          <a:noFill/>
          <a:ln w="9525">
            <a:noFill/>
            <a:miter lim="800000"/>
          </a:ln>
        </p:spPr>
        <p:txBody>
          <a:bodyPr wrap="square">
            <a:spAutoFit/>
          </a:bodyPr>
          <a:lstStyle/>
          <a:p>
            <a:pPr lvl="1">
              <a:lnSpc>
                <a:spcPct val="150000"/>
              </a:lnSpc>
            </a:pPr>
            <a:r>
              <a:rPr lang="ja-JP" altLang="en-US" sz="2600" dirty="0">
                <a:latin typeface="微软雅黑" panose="020B0503020204020204" pitchFamily="34" charset="-122"/>
                <a:ea typeface="微软雅黑" panose="020B0503020204020204" pitchFamily="34" charset="-122"/>
              </a:rPr>
              <a:t> </a:t>
            </a:r>
            <a:r>
              <a:rPr lang="en-US" altLang="zh-CN" sz="2600" noProof="1">
                <a:latin typeface="微软雅黑" panose="020B0503020204020204" pitchFamily="34" charset="-122"/>
                <a:ea typeface="微软雅黑" panose="020B0503020204020204" pitchFamily="34" charset="-122"/>
              </a:rPr>
              <a:t>3</a:t>
            </a:r>
            <a:r>
              <a:rPr lang="zh-CN" altLang="en-US" sz="2600" noProof="1">
                <a:latin typeface="微软雅黑" panose="020B0503020204020204" pitchFamily="34" charset="-122"/>
                <a:ea typeface="微软雅黑" panose="020B0503020204020204" pitchFamily="34" charset="-122"/>
              </a:rPr>
              <a:t>、利：利润，记为</a:t>
            </a:r>
            <a:r>
              <a:rPr lang="en-US" altLang="zh-CN" sz="2600" noProof="1">
                <a:latin typeface="微软雅黑" panose="020B0503020204020204" pitchFamily="34" charset="-122"/>
                <a:ea typeface="微软雅黑" panose="020B0503020204020204" pitchFamily="34" charset="-122"/>
              </a:rPr>
              <a:t>E</a:t>
            </a:r>
            <a:r>
              <a:rPr lang="zh-CN" altLang="en-US" sz="2600" noProof="1">
                <a:latin typeface="微软雅黑" panose="020B0503020204020204" pitchFamily="34" charset="-122"/>
                <a:ea typeface="微软雅黑" panose="020B0503020204020204" pitchFamily="34" charset="-122"/>
              </a:rPr>
              <a:t>；</a:t>
            </a:r>
            <a:r>
              <a:rPr lang="en-US" altLang="x-none" sz="2600" noProof="1">
                <a:latin typeface="微软雅黑" panose="020B0503020204020204" pitchFamily="34" charset="-122"/>
                <a:ea typeface="微软雅黑" panose="020B0503020204020204" pitchFamily="34" charset="-122"/>
                <a:sym typeface="+mn-ea"/>
              </a:rPr>
              <a:t> </a:t>
            </a:r>
            <a:endParaRPr lang="zh-CN" altLang="en-US" sz="2600" noProof="1">
              <a:latin typeface="微软雅黑" panose="020B0503020204020204" pitchFamily="34" charset="-122"/>
              <a:ea typeface="微软雅黑" panose="020B0503020204020204" pitchFamily="34" charset="-122"/>
            </a:endParaRPr>
          </a:p>
          <a:p>
            <a:pPr marL="914400" lvl="1" indent="-457200">
              <a:lnSpc>
                <a:spcPct val="150000"/>
              </a:lnSpc>
              <a:buFont typeface="Wingdings" panose="05000000000000000000" charset="0"/>
              <a:buChar char="Ø"/>
            </a:pPr>
            <a:r>
              <a:rPr lang="zh-CN" altLang="en-US" sz="2600" noProof="1">
                <a:latin typeface="微软雅黑" panose="020B0503020204020204" pitchFamily="34" charset="-122"/>
                <a:ea typeface="微软雅黑" panose="020B0503020204020204" pitchFamily="34" charset="-122"/>
              </a:rPr>
              <a:t>量</a:t>
            </a:r>
            <a:r>
              <a:rPr lang="en-US" altLang="zh-CN" sz="2600" noProof="1">
                <a:latin typeface="微软雅黑" panose="020B0503020204020204" pitchFamily="34" charset="-122"/>
                <a:ea typeface="微软雅黑" panose="020B0503020204020204" pitchFamily="34" charset="-122"/>
              </a:rPr>
              <a:t>-</a:t>
            </a:r>
            <a:r>
              <a:rPr lang="zh-CN" altLang="en-US" sz="2600" noProof="1">
                <a:latin typeface="微软雅黑" panose="020B0503020204020204" pitchFamily="34" charset="-122"/>
                <a:ea typeface="微软雅黑" panose="020B0503020204020204" pitchFamily="34" charset="-122"/>
              </a:rPr>
              <a:t>本</a:t>
            </a:r>
            <a:r>
              <a:rPr lang="en-US" altLang="zh-CN" sz="2600" noProof="1">
                <a:latin typeface="微软雅黑" panose="020B0503020204020204" pitchFamily="34" charset="-122"/>
                <a:ea typeface="微软雅黑" panose="020B0503020204020204" pitchFamily="34" charset="-122"/>
              </a:rPr>
              <a:t>-</a:t>
            </a:r>
            <a:r>
              <a:rPr lang="zh-CN" altLang="en-US" sz="2600" noProof="1">
                <a:latin typeface="微软雅黑" panose="020B0503020204020204" pitchFamily="34" charset="-122"/>
                <a:ea typeface="微软雅黑" panose="020B0503020204020204" pitchFamily="34" charset="-122"/>
              </a:rPr>
              <a:t>利分析法是通过考察产销量（</a:t>
            </a:r>
            <a:r>
              <a:rPr lang="en-US" altLang="zh-CN" sz="2600" noProof="1">
                <a:latin typeface="微软雅黑" panose="020B0503020204020204" pitchFamily="34" charset="-122"/>
                <a:ea typeface="微软雅黑" panose="020B0503020204020204" pitchFamily="34" charset="-122"/>
              </a:rPr>
              <a:t>Q</a:t>
            </a:r>
            <a:r>
              <a:rPr lang="zh-CN" altLang="en-US" sz="2600" noProof="1">
                <a:latin typeface="微软雅黑" panose="020B0503020204020204" pitchFamily="34" charset="-122"/>
                <a:ea typeface="微软雅黑" panose="020B0503020204020204" pitchFamily="34" charset="-122"/>
              </a:rPr>
              <a:t>）、总成本</a:t>
            </a:r>
            <a:r>
              <a:rPr lang="zh-CN" altLang="en-US" sz="2600" noProof="1">
                <a:latin typeface="微软雅黑" panose="020B0503020204020204" pitchFamily="34" charset="-122"/>
                <a:ea typeface="微软雅黑" panose="020B0503020204020204" pitchFamily="34" charset="-122"/>
                <a:sym typeface="+mn-ea"/>
              </a:rPr>
              <a:t>（</a:t>
            </a:r>
            <a:r>
              <a:rPr lang="en-US" altLang="zh-CN" sz="2600" noProof="1">
                <a:latin typeface="微软雅黑" panose="020B0503020204020204" pitchFamily="34" charset="-122"/>
                <a:ea typeface="微软雅黑" panose="020B0503020204020204" pitchFamily="34" charset="-122"/>
                <a:sym typeface="+mn-ea"/>
              </a:rPr>
              <a:t>C</a:t>
            </a:r>
            <a:r>
              <a:rPr lang="zh-CN" altLang="en-US" sz="2600" noProof="1">
                <a:latin typeface="微软雅黑" panose="020B0503020204020204" pitchFamily="34" charset="-122"/>
                <a:ea typeface="微软雅黑" panose="020B0503020204020204" pitchFamily="34" charset="-122"/>
                <a:sym typeface="+mn-ea"/>
              </a:rPr>
              <a:t>）</a:t>
            </a:r>
            <a:r>
              <a:rPr lang="zh-CN" altLang="en-US" sz="2600" noProof="1">
                <a:latin typeface="微软雅黑" panose="020B0503020204020204" pitchFamily="34" charset="-122"/>
                <a:ea typeface="微软雅黑" panose="020B0503020204020204" pitchFamily="34" charset="-122"/>
              </a:rPr>
              <a:t>和利  润</a:t>
            </a:r>
            <a:r>
              <a:rPr lang="zh-CN" altLang="en-US" sz="2600" noProof="1">
                <a:latin typeface="微软雅黑" panose="020B0503020204020204" pitchFamily="34" charset="-122"/>
                <a:ea typeface="微软雅黑" panose="020B0503020204020204" pitchFamily="34" charset="-122"/>
                <a:sym typeface="+mn-ea"/>
              </a:rPr>
              <a:t>（</a:t>
            </a:r>
            <a:r>
              <a:rPr lang="en-US" altLang="zh-CN" sz="2600" noProof="1">
                <a:latin typeface="微软雅黑" panose="020B0503020204020204" pitchFamily="34" charset="-122"/>
                <a:ea typeface="微软雅黑" panose="020B0503020204020204" pitchFamily="34" charset="-122"/>
                <a:sym typeface="+mn-ea"/>
              </a:rPr>
              <a:t>E</a:t>
            </a:r>
            <a:r>
              <a:rPr lang="zh-CN" altLang="en-US" sz="2600" noProof="1">
                <a:latin typeface="微软雅黑" panose="020B0503020204020204" pitchFamily="34" charset="-122"/>
                <a:ea typeface="微软雅黑" panose="020B0503020204020204" pitchFamily="34" charset="-122"/>
                <a:sym typeface="+mn-ea"/>
              </a:rPr>
              <a:t>）三者之间的关系来为企业决策提供依据的方法。 </a:t>
            </a:r>
            <a:endParaRPr lang="zh-CN" altLang="en-US" sz="2600" noProof="1">
              <a:latin typeface="微软雅黑" panose="020B0503020204020204" pitchFamily="34" charset="-122"/>
              <a:ea typeface="微软雅黑" panose="020B0503020204020204" pitchFamily="34" charset="-122"/>
            </a:endParaRPr>
          </a:p>
          <a:p>
            <a:pPr>
              <a:lnSpc>
                <a:spcPct val="200000"/>
              </a:lnSpc>
            </a:pPr>
            <a:endParaRPr lang="en-US" altLang="ja-JP" sz="2600" dirty="0">
              <a:solidFill>
                <a:srgbClr val="FF0000"/>
              </a:solidFill>
              <a:latin typeface="微软雅黑" panose="020B0503020204020204" pitchFamily="34" charset="-122"/>
              <a:ea typeface="微软雅黑" panose="020B0503020204020204" pitchFamily="34" charset="-122"/>
            </a:endParaRPr>
          </a:p>
          <a:p>
            <a:endParaRPr lang="ja-JP" altLang="en-US" sz="2400" dirty="0">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405774" y="1210357"/>
            <a:ext cx="3888256"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b="1" dirty="0">
                <a:latin typeface="微软雅黑" panose="020B0503020204020204" pitchFamily="34" charset="-122"/>
                <a:ea typeface="微软雅黑" panose="020B0503020204020204" pitchFamily="34" charset="-122"/>
                <a:cs typeface="+mn-ea"/>
              </a:rPr>
              <a:t>量</a:t>
            </a:r>
            <a:r>
              <a:rPr lang="en-US" altLang="zh-CN" sz="3200" b="1" dirty="0">
                <a:latin typeface="微软雅黑" panose="020B0503020204020204" pitchFamily="34" charset="-122"/>
                <a:ea typeface="微软雅黑" panose="020B0503020204020204" pitchFamily="34" charset="-122"/>
                <a:cs typeface="+mn-ea"/>
              </a:rPr>
              <a:t>-</a:t>
            </a:r>
            <a:r>
              <a:rPr lang="zh-CN" altLang="en-US" sz="3200" b="1" dirty="0">
                <a:latin typeface="微软雅黑" panose="020B0503020204020204" pitchFamily="34" charset="-122"/>
                <a:ea typeface="微软雅黑" panose="020B0503020204020204" pitchFamily="34" charset="-122"/>
                <a:cs typeface="+mn-ea"/>
              </a:rPr>
              <a:t>本</a:t>
            </a:r>
            <a:r>
              <a:rPr lang="en-US" altLang="zh-CN" sz="3200" b="1" dirty="0">
                <a:latin typeface="微软雅黑" panose="020B0503020204020204" pitchFamily="34" charset="-122"/>
                <a:ea typeface="微软雅黑" panose="020B0503020204020204" pitchFamily="34" charset="-122"/>
                <a:cs typeface="+mn-ea"/>
              </a:rPr>
              <a:t>-</a:t>
            </a:r>
            <a:r>
              <a:rPr lang="zh-CN" altLang="en-US" sz="3200" b="1" dirty="0">
                <a:latin typeface="微软雅黑" panose="020B0503020204020204" pitchFamily="34" charset="-122"/>
                <a:ea typeface="微软雅黑" panose="020B0503020204020204" pitchFamily="34" charset="-122"/>
                <a:cs typeface="+mn-ea"/>
              </a:rPr>
              <a:t>利的字面涵义</a:t>
            </a:r>
            <a:endParaRPr lang="zh-CN" altLang="zh-CN" sz="3200"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E401847F-9350-406C-801E-A0E375A474C2}" type="slidenum">
              <a:rPr lang="en-US"/>
            </a:fld>
            <a:endParaRPr lang="en-US" dirty="0"/>
          </a:p>
        </p:txBody>
      </p:sp>
      <p:pic>
        <p:nvPicPr>
          <p:cNvPr id="9" name="图片 8" descr="1517444497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30" y="3873348"/>
            <a:ext cx="2700337" cy="2439987"/>
          </a:xfrm>
          <a:prstGeom prst="rect">
            <a:avLst/>
          </a:prstGeom>
          <a:noFill/>
          <a:ln>
            <a:noFill/>
          </a:ln>
        </p:spPr>
      </p:pic>
      <p:pic>
        <p:nvPicPr>
          <p:cNvPr id="10"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16840">
            <a:off x="8802806" y="4738688"/>
            <a:ext cx="14811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0531" y="443071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4"/>
          <p:cNvSpPr txBox="1"/>
          <p:nvPr/>
        </p:nvSpPr>
        <p:spPr>
          <a:xfrm>
            <a:off x="838200" y="322038"/>
            <a:ext cx="10515600" cy="1144929"/>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latin typeface="微软雅黑" panose="020B0503020204020204" pitchFamily="34" charset="-122"/>
                <a:ea typeface="微软雅黑" panose="020B0503020204020204" pitchFamily="34" charset="-122"/>
                <a:cs typeface="+mn-ea"/>
              </a:rPr>
              <a:t>量</a:t>
            </a:r>
            <a:r>
              <a:rPr lang="zh-CN" altLang="en-US" sz="3600" b="1" dirty="0">
                <a:latin typeface="微软雅黑" panose="020B0503020204020204" pitchFamily="34" charset="-122"/>
                <a:ea typeface="微软雅黑" panose="020B0503020204020204" pitchFamily="34" charset="-122"/>
                <a:cs typeface="+mn-ea"/>
              </a:rPr>
              <a:t>本利分析法模式</a:t>
            </a:r>
            <a:endParaRPr lang="en-US" altLang="zh-CN" sz="3600" b="1" dirty="0">
              <a:latin typeface="微软雅黑" panose="020B0503020204020204" pitchFamily="34" charset="-122"/>
              <a:ea typeface="微软雅黑" panose="020B0503020204020204" pitchFamily="34" charset="-122"/>
              <a:cs typeface="+mn-ea"/>
            </a:endParaRPr>
          </a:p>
          <a:p>
            <a:pPr algn="ctr" fontAlgn="auto">
              <a:lnSpc>
                <a:spcPct val="90000"/>
              </a:lnSpc>
              <a:spcAft>
                <a:spcPts val="0"/>
              </a:spcAft>
              <a:defRPr/>
            </a:pP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3" name="组合 36"/>
          <p:cNvGrpSpPr/>
          <p:nvPr/>
        </p:nvGrpSpPr>
        <p:grpSpPr bwMode="auto">
          <a:xfrm>
            <a:off x="3508207" y="1041402"/>
            <a:ext cx="5712618" cy="134938"/>
            <a:chOff x="5357217" y="1143000"/>
            <a:chExt cx="1490133" cy="101600"/>
          </a:xfrm>
        </p:grpSpPr>
        <p:cxnSp>
          <p:nvCxnSpPr>
            <p:cNvPr id="14"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 本量</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利分析模式</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20482" name="组合 36"/>
          <p:cNvGrpSpPr/>
          <p:nvPr/>
        </p:nvGrpSpPr>
        <p:grpSpPr bwMode="auto">
          <a:xfrm>
            <a:off x="4353636" y="1146412"/>
            <a:ext cx="4367283" cy="131526"/>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2"/>
          <p:cNvSpPr>
            <a:spLocks noChangeArrowheads="1"/>
          </p:cNvSpPr>
          <p:nvPr/>
        </p:nvSpPr>
        <p:spPr bwMode="auto">
          <a:xfrm>
            <a:off x="668740" y="1491266"/>
            <a:ext cx="10495128" cy="1650452"/>
          </a:xfrm>
          <a:prstGeom prst="rect">
            <a:avLst/>
          </a:prstGeom>
          <a:noFill/>
          <a:ln w="9525">
            <a:noFill/>
            <a:miter lim="800000"/>
          </a:ln>
        </p:spPr>
        <p:txBody>
          <a:bodyPr wrap="square">
            <a:spAutoFit/>
          </a:bodyPr>
          <a:lstStyle/>
          <a:p>
            <a:pPr marL="457200" indent="-457200">
              <a:lnSpc>
                <a:spcPct val="125000"/>
              </a:lnSpc>
            </a:pPr>
            <a:r>
              <a:rPr lang="zh-CN" altLang="en-US" sz="2700" dirty="0">
                <a:solidFill>
                  <a:srgbClr val="FF0000"/>
                </a:solidFill>
                <a:latin typeface="微软雅黑" panose="020B0503020204020204" pitchFamily="34" charset="-122"/>
                <a:ea typeface="微软雅黑" panose="020B0503020204020204" pitchFamily="34" charset="-122"/>
              </a:rPr>
              <a:t>     本量利分析</a:t>
            </a:r>
            <a:r>
              <a:rPr lang="zh-CN" altLang="en-US" sz="2700" dirty="0">
                <a:latin typeface="微软雅黑" panose="020B0503020204020204" pitchFamily="34" charset="-122"/>
                <a:ea typeface="微软雅黑" panose="020B0503020204020204" pitchFamily="34" charset="-122"/>
              </a:rPr>
              <a:t>，“成本</a:t>
            </a:r>
            <a:r>
              <a:rPr lang="en-US" altLang="zh-CN" sz="2700" dirty="0">
                <a:latin typeface="微软雅黑" panose="020B0503020204020204" pitchFamily="34" charset="-122"/>
                <a:ea typeface="微软雅黑" panose="020B0503020204020204" pitchFamily="34" charset="-122"/>
              </a:rPr>
              <a:t>—</a:t>
            </a:r>
            <a:r>
              <a:rPr lang="zh-CN" altLang="en-US" sz="2700" dirty="0">
                <a:latin typeface="微软雅黑" panose="020B0503020204020204" pitchFamily="34" charset="-122"/>
                <a:ea typeface="微软雅黑" panose="020B0503020204020204" pitchFamily="34" charset="-122"/>
              </a:rPr>
              <a:t>业务量</a:t>
            </a:r>
            <a:r>
              <a:rPr lang="en-US" altLang="zh-CN" sz="2700" dirty="0">
                <a:latin typeface="微软雅黑" panose="020B0503020204020204" pitchFamily="34" charset="-122"/>
                <a:ea typeface="微软雅黑" panose="020B0503020204020204" pitchFamily="34" charset="-122"/>
              </a:rPr>
              <a:t>—</a:t>
            </a:r>
            <a:r>
              <a:rPr lang="zh-CN" altLang="en-US" sz="2700" dirty="0">
                <a:latin typeface="微软雅黑" panose="020B0503020204020204" pitchFamily="34" charset="-122"/>
                <a:ea typeface="微软雅黑" panose="020B0503020204020204" pitchFamily="34" charset="-122"/>
              </a:rPr>
              <a:t>利润分析”的简称，是根据商品销售数量、成本和利润之间的相互关系进行综合分析，从而预测利润的常用方法。</a:t>
            </a:r>
            <a:endParaRPr lang="ja-JP" altLang="en-US" sz="27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4" name="矩形 3"/>
          <p:cNvSpPr/>
          <p:nvPr/>
        </p:nvSpPr>
        <p:spPr>
          <a:xfrm>
            <a:off x="2338361" y="3225915"/>
            <a:ext cx="7988397" cy="715627"/>
          </a:xfrm>
          <a:prstGeom prst="rect">
            <a:avLst/>
          </a:prstGeom>
          <a:solidFill>
            <a:schemeClr val="accent1">
              <a:lumMod val="20000"/>
              <a:lumOff val="80000"/>
            </a:schemeClr>
          </a:solidFill>
          <a:effectLst>
            <a:innerShdw blurRad="63500" dist="50800" dir="5400000">
              <a:prstClr val="black">
                <a:alpha val="50000"/>
              </a:prstClr>
            </a:innerShdw>
          </a:effectLst>
        </p:spPr>
        <p:txBody>
          <a:bodyPr wrap="square" tIns="0" bIns="144000">
            <a:spAutoFit/>
          </a:bodyPr>
          <a:lstStyle/>
          <a:p>
            <a:pPr>
              <a:lnSpc>
                <a:spcPct val="150000"/>
              </a:lnSpc>
            </a:pPr>
            <a:r>
              <a:rPr lang="zh-CN" altLang="en-US" sz="2800" b="1" dirty="0">
                <a:latin typeface="微软雅黑" panose="020B0503020204020204" pitchFamily="34" charset="-122"/>
                <a:ea typeface="微软雅黑" panose="020B0503020204020204" pitchFamily="34" charset="-122"/>
              </a:rPr>
              <a:t>利润</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单价</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销量</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单位变动成本</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销量</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固定成本</a:t>
            </a:r>
            <a:endParaRPr lang="en-US" altLang="zh-CN" sz="2800" b="1" dirty="0">
              <a:latin typeface="微软雅黑" panose="020B0503020204020204" pitchFamily="34" charset="-122"/>
              <a:ea typeface="微软雅黑" panose="020B0503020204020204" pitchFamily="34" charset="-122"/>
            </a:endParaRPr>
          </a:p>
        </p:txBody>
      </p:sp>
      <p:pic>
        <p:nvPicPr>
          <p:cNvPr id="4098" name="Picture 2" descr="https://timgsa.baidu.com/timg?image&amp;quality=80&amp;size=b9999_10000&amp;sec=1529311871173&amp;di=1e32c286b7e0e860c5fa40f8f8108d74&amp;imgtype=0&amp;src=http%3A%2F%2Fimgsrc.baidu.com%2Fimgad%2Fpic%2Fitem%2Fb812c8fcc3cec3fd28df7fe8dc88d43f8694274e.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0511" t="6598" r="3603" b="6720"/>
          <a:stretch>
            <a:fillRect/>
          </a:stretch>
        </p:blipFill>
        <p:spPr bwMode="auto">
          <a:xfrm>
            <a:off x="0" y="4296341"/>
            <a:ext cx="3140082" cy="233256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4256678" y="4012930"/>
            <a:ext cx="4844398" cy="715581"/>
          </a:xfrm>
          <a:prstGeom prst="rect">
            <a:avLst/>
          </a:prstGeom>
        </p:spPr>
        <p:txBody>
          <a:bodyPr wrap="square">
            <a:spAutoFit/>
          </a:bodyPr>
          <a:lstStyle/>
          <a:p>
            <a:pPr>
              <a:lnSpc>
                <a:spcPct val="150000"/>
              </a:lnSpc>
            </a:pPr>
            <a:r>
              <a:rPr lang="en-US" altLang="zh-CN" sz="3200" b="1" dirty="0">
                <a:latin typeface="黑体" panose="02010609060101010101" pitchFamily="49" charset="-122"/>
                <a:ea typeface="黑体" panose="02010609060101010101" pitchFamily="49" charset="-122"/>
              </a:rPr>
              <a:t>L=px-bx-a=</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p-b</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x-a</a:t>
            </a:r>
            <a:endParaRPr lang="zh-CN" altLang="en-US" sz="3200" b="1" dirty="0">
              <a:latin typeface="黑体" panose="02010609060101010101" pitchFamily="49" charset="-122"/>
              <a:ea typeface="黑体" panose="02010609060101010101" pitchFamily="49" charset="-122"/>
            </a:endParaRPr>
          </a:p>
        </p:txBody>
      </p:sp>
      <p:sp>
        <p:nvSpPr>
          <p:cNvPr id="12" name="矩形 11"/>
          <p:cNvSpPr/>
          <p:nvPr/>
        </p:nvSpPr>
        <p:spPr>
          <a:xfrm>
            <a:off x="3407231" y="4080463"/>
            <a:ext cx="906017" cy="637675"/>
          </a:xfrm>
          <a:prstGeom prst="rect">
            <a:avLst/>
          </a:prstGeom>
        </p:spPr>
        <p:txBody>
          <a:bodyPr wrap="square">
            <a:spAutoFit/>
          </a:bodyPr>
          <a:lstStyle/>
          <a:p>
            <a:pPr>
              <a:lnSpc>
                <a:spcPct val="150000"/>
              </a:lnSpc>
            </a:pPr>
            <a:r>
              <a:rPr lang="zh-CN" altLang="en-US" sz="2800" b="1" dirty="0">
                <a:latin typeface="黑体" panose="02010609060101010101" pitchFamily="49" charset="-122"/>
                <a:ea typeface="黑体" panose="02010609060101010101" pitchFamily="49" charset="-122"/>
              </a:rPr>
              <a:t>即：</a:t>
            </a:r>
            <a:endParaRPr lang="zh-CN" altLang="en-US" sz="2800" b="1" dirty="0">
              <a:latin typeface="黑体" panose="02010609060101010101" pitchFamily="49" charset="-122"/>
              <a:ea typeface="黑体" panose="02010609060101010101" pitchFamily="49" charset="-122"/>
            </a:endParaRPr>
          </a:p>
        </p:txBody>
      </p:sp>
      <p:sp>
        <p:nvSpPr>
          <p:cNvPr id="17" name="Rectangle 98"/>
          <p:cNvSpPr/>
          <p:nvPr/>
        </p:nvSpPr>
        <p:spPr>
          <a:xfrm>
            <a:off x="3104469" y="5524003"/>
            <a:ext cx="785144" cy="441403"/>
          </a:xfrm>
          <a:prstGeom prst="rect">
            <a:avLst/>
          </a:prstGeom>
        </p:spPr>
        <p:txBody>
          <a:bodyPr wrap="square">
            <a:spAutoFit/>
          </a:bodyPr>
          <a:lstStyle/>
          <a:p>
            <a:pPr defTabSz="1219200">
              <a:lnSpc>
                <a:spcPct val="125000"/>
              </a:lnSpc>
            </a:pPr>
            <a:r>
              <a:rPr lang="zh-CN" altLang="en-US" sz="2000" b="1" kern="1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利润</a:t>
            </a:r>
            <a:endParaRPr lang="en-US" sz="2000" b="1" dirty="0">
              <a:solidFill>
                <a:srgbClr val="000000"/>
              </a:solidFill>
              <a:latin typeface="Raleway thin" pitchFamily="34" charset="0"/>
            </a:endParaRPr>
          </a:p>
        </p:txBody>
      </p:sp>
      <p:sp>
        <p:nvSpPr>
          <p:cNvPr id="18" name="Rectangle 100"/>
          <p:cNvSpPr/>
          <p:nvPr/>
        </p:nvSpPr>
        <p:spPr>
          <a:xfrm>
            <a:off x="4323691" y="5510359"/>
            <a:ext cx="766926" cy="441916"/>
          </a:xfrm>
          <a:prstGeom prst="rect">
            <a:avLst/>
          </a:prstGeom>
        </p:spPr>
        <p:txBody>
          <a:bodyPr wrap="square">
            <a:spAutoFit/>
          </a:bodyPr>
          <a:lstStyle/>
          <a:p>
            <a:pPr defTabSz="1219200">
              <a:lnSpc>
                <a:spcPct val="125000"/>
              </a:lnSpc>
            </a:pPr>
            <a:r>
              <a:rPr lang="zh-CN" altLang="en-US" sz="2000" b="1" dirty="0">
                <a:solidFill>
                  <a:srgbClr val="000000"/>
                </a:solidFill>
                <a:latin typeface="微软雅黑" panose="020B0503020204020204" pitchFamily="34" charset="-122"/>
                <a:ea typeface="微软雅黑" panose="020B0503020204020204" pitchFamily="34" charset="-122"/>
              </a:rPr>
              <a:t>单价</a:t>
            </a:r>
            <a:endParaRPr lang="en-US" sz="2000" b="1" dirty="0">
              <a:solidFill>
                <a:srgbClr val="000000"/>
              </a:solidFill>
              <a:latin typeface="微软雅黑" panose="020B0503020204020204" pitchFamily="34" charset="-122"/>
              <a:ea typeface="微软雅黑" panose="020B0503020204020204" pitchFamily="34" charset="-122"/>
            </a:endParaRPr>
          </a:p>
        </p:txBody>
      </p:sp>
      <p:cxnSp>
        <p:nvCxnSpPr>
          <p:cNvPr id="19" name="Straight Connector 139"/>
          <p:cNvCxnSpPr/>
          <p:nvPr/>
        </p:nvCxnSpPr>
        <p:spPr>
          <a:xfrm>
            <a:off x="2952467" y="4992359"/>
            <a:ext cx="713919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Rectangle 99"/>
          <p:cNvSpPr/>
          <p:nvPr/>
        </p:nvSpPr>
        <p:spPr>
          <a:xfrm>
            <a:off x="3255565" y="4984085"/>
            <a:ext cx="442978" cy="609398"/>
          </a:xfrm>
          <a:prstGeom prst="rect">
            <a:avLst/>
          </a:prstGeom>
        </p:spPr>
        <p:txBody>
          <a:bodyPr wrap="square">
            <a:spAutoFit/>
          </a:bodyPr>
          <a:lstStyle/>
          <a:p>
            <a:pPr defTabSz="1219200">
              <a:lnSpc>
                <a:spcPct val="120000"/>
              </a:lnSpc>
            </a:pPr>
            <a:r>
              <a:rPr lang="en-US" altLang="zh-CN" sz="2800" i="1" kern="1000" dirty="0">
                <a:solidFill>
                  <a:srgbClr val="008778"/>
                </a:solidFill>
                <a:latin typeface="Aharoni" pitchFamily="2" charset="-79"/>
                <a:ea typeface="方正书宋简体"/>
                <a:cs typeface="Aharoni" pitchFamily="2" charset="-79"/>
              </a:rPr>
              <a:t>L</a:t>
            </a:r>
            <a:endParaRPr lang="en-US" sz="2800" dirty="0">
              <a:solidFill>
                <a:srgbClr val="008778"/>
              </a:solidFill>
              <a:latin typeface="Aharoni" pitchFamily="2" charset="-79"/>
              <a:cs typeface="Aharoni" pitchFamily="2" charset="-79"/>
            </a:endParaRPr>
          </a:p>
        </p:txBody>
      </p:sp>
      <p:sp>
        <p:nvSpPr>
          <p:cNvPr id="21" name="Rectangle 101"/>
          <p:cNvSpPr/>
          <p:nvPr/>
        </p:nvSpPr>
        <p:spPr>
          <a:xfrm>
            <a:off x="4549813" y="4981806"/>
            <a:ext cx="295145" cy="609398"/>
          </a:xfrm>
          <a:prstGeom prst="rect">
            <a:avLst/>
          </a:prstGeom>
        </p:spPr>
        <p:txBody>
          <a:bodyPr wrap="square">
            <a:spAutoFit/>
          </a:bodyPr>
          <a:lstStyle/>
          <a:p>
            <a:pPr defTabSz="1219200">
              <a:lnSpc>
                <a:spcPct val="120000"/>
              </a:lnSpc>
            </a:pPr>
            <a:r>
              <a:rPr lang="en-US" sz="2800" dirty="0">
                <a:solidFill>
                  <a:srgbClr val="008778"/>
                </a:solidFill>
                <a:latin typeface="Aharoni" pitchFamily="2" charset="-79"/>
                <a:cs typeface="Aharoni" pitchFamily="2" charset="-79"/>
              </a:rPr>
              <a:t>p</a:t>
            </a:r>
            <a:endParaRPr lang="en-US" sz="2800" dirty="0">
              <a:solidFill>
                <a:srgbClr val="008778"/>
              </a:solidFill>
              <a:latin typeface="Aharoni" pitchFamily="2" charset="-79"/>
              <a:cs typeface="Aharoni" pitchFamily="2" charset="-79"/>
            </a:endParaRPr>
          </a:p>
        </p:txBody>
      </p:sp>
      <p:sp>
        <p:nvSpPr>
          <p:cNvPr id="22" name="Rectangle 101"/>
          <p:cNvSpPr/>
          <p:nvPr/>
        </p:nvSpPr>
        <p:spPr>
          <a:xfrm>
            <a:off x="5957804" y="4984080"/>
            <a:ext cx="295145" cy="609398"/>
          </a:xfrm>
          <a:prstGeom prst="rect">
            <a:avLst/>
          </a:prstGeom>
        </p:spPr>
        <p:txBody>
          <a:bodyPr wrap="square">
            <a:spAutoFit/>
          </a:bodyPr>
          <a:lstStyle/>
          <a:p>
            <a:pPr defTabSz="1219200">
              <a:lnSpc>
                <a:spcPct val="120000"/>
              </a:lnSpc>
            </a:pPr>
            <a:r>
              <a:rPr lang="en-US" sz="2800" dirty="0">
                <a:solidFill>
                  <a:srgbClr val="008778"/>
                </a:solidFill>
                <a:latin typeface="Aharoni" pitchFamily="2" charset="-79"/>
                <a:cs typeface="Aharoni" pitchFamily="2" charset="-79"/>
              </a:rPr>
              <a:t>a</a:t>
            </a:r>
            <a:endParaRPr lang="en-US" sz="2800" dirty="0">
              <a:solidFill>
                <a:srgbClr val="008778"/>
              </a:solidFill>
              <a:latin typeface="Aharoni" pitchFamily="2" charset="-79"/>
              <a:cs typeface="Aharoni" pitchFamily="2" charset="-79"/>
            </a:endParaRPr>
          </a:p>
        </p:txBody>
      </p:sp>
      <p:sp>
        <p:nvSpPr>
          <p:cNvPr id="23" name="Rectangle 100"/>
          <p:cNvSpPr/>
          <p:nvPr/>
        </p:nvSpPr>
        <p:spPr>
          <a:xfrm>
            <a:off x="8938911" y="5471690"/>
            <a:ext cx="1078545" cy="441916"/>
          </a:xfrm>
          <a:prstGeom prst="rect">
            <a:avLst/>
          </a:prstGeom>
        </p:spPr>
        <p:txBody>
          <a:bodyPr wrap="square">
            <a:spAutoFit/>
          </a:bodyPr>
          <a:lstStyle/>
          <a:p>
            <a:pPr defTabSz="1219200">
              <a:lnSpc>
                <a:spcPct val="125000"/>
              </a:lnSpc>
            </a:pPr>
            <a:r>
              <a:rPr lang="zh-CN" altLang="en-US" sz="2000" b="1" dirty="0">
                <a:solidFill>
                  <a:srgbClr val="000000"/>
                </a:solidFill>
                <a:latin typeface="微软雅黑" panose="020B0503020204020204" pitchFamily="34" charset="-122"/>
                <a:ea typeface="微软雅黑" panose="020B0503020204020204" pitchFamily="34" charset="-122"/>
              </a:rPr>
              <a:t>销售量</a:t>
            </a:r>
            <a:endParaRPr lang="en-US" sz="2000" b="1" dirty="0">
              <a:solidFill>
                <a:srgbClr val="000000"/>
              </a:solidFill>
              <a:latin typeface="微软雅黑" panose="020B0503020204020204" pitchFamily="34" charset="-122"/>
              <a:ea typeface="微软雅黑" panose="020B0503020204020204" pitchFamily="34" charset="-122"/>
            </a:endParaRPr>
          </a:p>
        </p:txBody>
      </p:sp>
      <p:sp>
        <p:nvSpPr>
          <p:cNvPr id="24" name="Rectangle 101"/>
          <p:cNvSpPr/>
          <p:nvPr/>
        </p:nvSpPr>
        <p:spPr>
          <a:xfrm>
            <a:off x="7556874" y="4986355"/>
            <a:ext cx="295145" cy="587853"/>
          </a:xfrm>
          <a:prstGeom prst="rect">
            <a:avLst/>
          </a:prstGeom>
        </p:spPr>
        <p:txBody>
          <a:bodyPr wrap="square">
            <a:spAutoFit/>
          </a:bodyPr>
          <a:lstStyle/>
          <a:p>
            <a:pPr defTabSz="1219200">
              <a:lnSpc>
                <a:spcPct val="120000"/>
              </a:lnSpc>
            </a:pPr>
            <a:r>
              <a:rPr lang="en-US" sz="2800" dirty="0">
                <a:solidFill>
                  <a:srgbClr val="008778"/>
                </a:solidFill>
                <a:latin typeface="Aharoni" pitchFamily="2" charset="-79"/>
                <a:cs typeface="Aharoni" pitchFamily="2" charset="-79"/>
              </a:rPr>
              <a:t>b</a:t>
            </a:r>
            <a:endParaRPr lang="en-US" sz="2800" dirty="0">
              <a:solidFill>
                <a:srgbClr val="008778"/>
              </a:solidFill>
              <a:latin typeface="Aharoni" pitchFamily="2" charset="-79"/>
              <a:cs typeface="Aharoni" pitchFamily="2" charset="-79"/>
            </a:endParaRPr>
          </a:p>
        </p:txBody>
      </p:sp>
      <p:sp>
        <p:nvSpPr>
          <p:cNvPr id="25" name="Rectangle 100"/>
          <p:cNvSpPr/>
          <p:nvPr/>
        </p:nvSpPr>
        <p:spPr>
          <a:xfrm>
            <a:off x="6921315" y="5501262"/>
            <a:ext cx="2045264" cy="441916"/>
          </a:xfrm>
          <a:prstGeom prst="rect">
            <a:avLst/>
          </a:prstGeom>
        </p:spPr>
        <p:txBody>
          <a:bodyPr wrap="square">
            <a:spAutoFit/>
          </a:bodyPr>
          <a:lstStyle/>
          <a:p>
            <a:pPr defTabSz="1219200">
              <a:lnSpc>
                <a:spcPct val="125000"/>
              </a:lnSpc>
            </a:pPr>
            <a:r>
              <a:rPr lang="zh-CN" altLang="en-US" sz="2000" b="1" dirty="0">
                <a:solidFill>
                  <a:srgbClr val="000000"/>
                </a:solidFill>
                <a:latin typeface="微软雅黑" panose="020B0503020204020204" pitchFamily="34" charset="-122"/>
                <a:ea typeface="微软雅黑" panose="020B0503020204020204" pitchFamily="34" charset="-122"/>
              </a:rPr>
              <a:t>单位变动成本</a:t>
            </a:r>
            <a:endParaRPr lang="en-US" sz="2000" b="1" dirty="0">
              <a:solidFill>
                <a:srgbClr val="000000"/>
              </a:solidFill>
              <a:latin typeface="微软雅黑" panose="020B0503020204020204" pitchFamily="34" charset="-122"/>
              <a:ea typeface="微软雅黑" panose="020B0503020204020204" pitchFamily="34" charset="-122"/>
            </a:endParaRPr>
          </a:p>
        </p:txBody>
      </p:sp>
      <p:sp>
        <p:nvSpPr>
          <p:cNvPr id="26" name="Rectangle 100"/>
          <p:cNvSpPr/>
          <p:nvPr/>
        </p:nvSpPr>
        <p:spPr>
          <a:xfrm>
            <a:off x="5595210" y="5498987"/>
            <a:ext cx="1283264" cy="441916"/>
          </a:xfrm>
          <a:prstGeom prst="rect">
            <a:avLst/>
          </a:prstGeom>
        </p:spPr>
        <p:txBody>
          <a:bodyPr wrap="square">
            <a:spAutoFit/>
          </a:bodyPr>
          <a:lstStyle/>
          <a:p>
            <a:pPr defTabSz="1219200">
              <a:lnSpc>
                <a:spcPct val="125000"/>
              </a:lnSpc>
            </a:pPr>
            <a:r>
              <a:rPr lang="zh-CN" altLang="en-US" sz="2000" b="1" dirty="0">
                <a:solidFill>
                  <a:srgbClr val="000000"/>
                </a:solidFill>
                <a:latin typeface="微软雅黑" panose="020B0503020204020204" pitchFamily="34" charset="-122"/>
                <a:ea typeface="微软雅黑" panose="020B0503020204020204" pitchFamily="34" charset="-122"/>
              </a:rPr>
              <a:t>固定成本</a:t>
            </a:r>
            <a:endParaRPr lang="en-US" sz="2000" b="1" dirty="0">
              <a:solidFill>
                <a:srgbClr val="000000"/>
              </a:solidFill>
              <a:latin typeface="微软雅黑" panose="020B0503020204020204" pitchFamily="34" charset="-122"/>
              <a:ea typeface="微软雅黑" panose="020B0503020204020204" pitchFamily="34" charset="-122"/>
            </a:endParaRPr>
          </a:p>
        </p:txBody>
      </p:sp>
      <p:sp>
        <p:nvSpPr>
          <p:cNvPr id="27" name="Rectangle 101"/>
          <p:cNvSpPr/>
          <p:nvPr/>
        </p:nvSpPr>
        <p:spPr>
          <a:xfrm>
            <a:off x="9224171" y="4995080"/>
            <a:ext cx="424796" cy="609398"/>
          </a:xfrm>
          <a:prstGeom prst="rect">
            <a:avLst/>
          </a:prstGeom>
        </p:spPr>
        <p:txBody>
          <a:bodyPr wrap="square">
            <a:spAutoFit/>
          </a:bodyPr>
          <a:lstStyle/>
          <a:p>
            <a:pPr defTabSz="1219200">
              <a:lnSpc>
                <a:spcPct val="120000"/>
              </a:lnSpc>
            </a:pPr>
            <a:r>
              <a:rPr lang="en-US" sz="2800" dirty="0">
                <a:solidFill>
                  <a:srgbClr val="008778"/>
                </a:solidFill>
                <a:latin typeface="Aharoni" pitchFamily="2" charset="-79"/>
                <a:cs typeface="Aharoni" pitchFamily="2" charset="-79"/>
              </a:rPr>
              <a:t>x</a:t>
            </a:r>
            <a:endParaRPr lang="en-US" sz="2800" dirty="0">
              <a:solidFill>
                <a:srgbClr val="008778"/>
              </a:solidFill>
              <a:latin typeface="Aharoni" pitchFamily="2" charset="-79"/>
              <a:cs typeface="Aharoni" pitchFamily="2" charset="-79"/>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4" grpId="0" animBg="1"/>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36"/>
          <p:cNvGrpSpPr/>
          <p:nvPr/>
        </p:nvGrpSpPr>
        <p:grpSpPr bwMode="auto">
          <a:xfrm>
            <a:off x="4189864" y="1160060"/>
            <a:ext cx="4544704" cy="117878"/>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22"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4000" b="1" dirty="0" smtClean="0">
                <a:solidFill>
                  <a:schemeClr val="bg2">
                    <a:lumMod val="50000"/>
                  </a:schemeClr>
                </a:solidFill>
                <a:latin typeface="微软雅黑" panose="020B0503020204020204" pitchFamily="34" charset="-122"/>
                <a:ea typeface="微软雅黑" panose="020B0503020204020204" pitchFamily="34" charset="-122"/>
                <a:cs typeface="+mj-cs"/>
              </a:rPr>
              <a:t>1.</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盈亏平衡点</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销售量（额）</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预测及分析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6" name="矩形 25"/>
          <p:cNvSpPr/>
          <p:nvPr/>
        </p:nvSpPr>
        <p:spPr>
          <a:xfrm>
            <a:off x="1092362" y="1414198"/>
            <a:ext cx="9866789" cy="1169551"/>
          </a:xfrm>
          <a:prstGeom prst="rect">
            <a:avLst/>
          </a:prstGeom>
        </p:spPr>
        <p:txBody>
          <a:bodyPr wrap="square">
            <a:spAutoFit/>
          </a:bodyPr>
          <a:lstStyle/>
          <a:p>
            <a:pPr>
              <a:lnSpc>
                <a:spcPct val="125000"/>
              </a:lnSpc>
            </a:pPr>
            <a:r>
              <a:rPr lang="zh-CN" altLang="en-US" sz="28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盈亏平衡点</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，也称保本点，它是区分盈利和亏损的分界点，在这点上销售利润等于零，即销售净收入总额和成本总额相等。</a:t>
            </a:r>
            <a:endParaRPr lang="zh-CN" altLang="en-US" sz="2800" dirty="0">
              <a:latin typeface="微软雅黑" panose="020B0503020204020204" pitchFamily="34" charset="-122"/>
              <a:ea typeface="微软雅黑" panose="020B0503020204020204" pitchFamily="34" charset="-122"/>
            </a:endParaRPr>
          </a:p>
        </p:txBody>
      </p:sp>
      <p:pic>
        <p:nvPicPr>
          <p:cNvPr id="5122" name="Picture 2" descr="https://timgsa.baidu.com/timg?image&amp;quality=80&amp;size=b9999_10000&amp;sec=1529312936000&amp;di=0442d47b3488b204d1e14a5732a69b33&amp;imgtype=0&amp;src=http%3A%2F%2F5b0988e595225.cdn.sohucs.com%2Fimages%2F20171222%2F8bcadb2518854ca7803348dc371aa8b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69791" y="2791777"/>
            <a:ext cx="3415207" cy="197129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29269" y="2785498"/>
            <a:ext cx="5767317" cy="1949508"/>
          </a:xfrm>
          <a:prstGeom prst="rect">
            <a:avLst/>
          </a:prstGeom>
        </p:spPr>
        <p:txBody>
          <a:bodyPr wrap="square">
            <a:spAutoFit/>
          </a:bodyPr>
          <a:lstStyle/>
          <a:p>
            <a:pPr marL="457200" indent="-457200">
              <a:lnSpc>
                <a:spcPct val="150000"/>
              </a:lnSpc>
              <a:buFont typeface="Wingdings" panose="05000000000000000000" pitchFamily="2" charset="2"/>
              <a:buChar char="ü"/>
            </a:pPr>
            <a:r>
              <a:rPr lang="zh-CN" altLang="en-US" sz="2800" b="1" i="1" kern="1000" dirty="0">
                <a:latin typeface="Times New Roman" panose="02020603050405020304" pitchFamily="18" charset="0"/>
                <a:cs typeface="Times New Roman" panose="02020603050405020304" pitchFamily="18" charset="0"/>
              </a:rPr>
              <a:t>以盈亏平衡点的界限，当销售收入高于盈亏平衡点时企业盈利，反之，企业就亏损。</a:t>
            </a:r>
            <a:endParaRPr lang="zh-CN" altLang="en-US" sz="2800" b="1" i="1" kern="1000" dirty="0">
              <a:latin typeface="Times New Roman" panose="02020603050405020304" pitchFamily="18" charset="0"/>
              <a:cs typeface="Times New Roman" panose="02020603050405020304" pitchFamily="18" charset="0"/>
            </a:endParaRPr>
          </a:p>
        </p:txBody>
      </p:sp>
      <p:sp>
        <p:nvSpPr>
          <p:cNvPr id="5" name="矩形 4"/>
          <p:cNvSpPr/>
          <p:nvPr/>
        </p:nvSpPr>
        <p:spPr>
          <a:xfrm>
            <a:off x="1275377" y="5016523"/>
            <a:ext cx="9259098" cy="1120371"/>
          </a:xfrm>
          <a:prstGeom prst="rect">
            <a:avLst/>
          </a:prstGeom>
        </p:spPr>
        <p:txBody>
          <a:bodyPr wrap="square">
            <a:spAutoFit/>
          </a:bodyPr>
          <a:lstStyle/>
          <a:p>
            <a:pPr>
              <a:lnSpc>
                <a:spcPct val="125000"/>
              </a:lnSpc>
            </a:pP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盈亏平衡点可以用</a:t>
            </a:r>
            <a:r>
              <a:rPr lang="zh-CN" altLang="en-US" sz="2800" kern="10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销售量</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来表示，即</a:t>
            </a:r>
            <a:r>
              <a:rPr lang="zh-CN" altLang="en-US" sz="2800" kern="10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盈亏平衡点的销售量</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；也可以用</a:t>
            </a:r>
            <a:r>
              <a:rPr lang="zh-CN" altLang="en-US" sz="2800" kern="10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销售额</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来表示，即</a:t>
            </a:r>
            <a:r>
              <a:rPr lang="zh-CN" altLang="en-US" sz="2800" kern="1000"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盈亏平衡点的销售额</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1"/>
          <p:cNvPicPr>
            <a:picLocks noChangeAspect="1" noChangeArrowheads="1"/>
          </p:cNvPicPr>
          <p:nvPr/>
        </p:nvPicPr>
        <p:blipFill>
          <a:blip r:embed="rId1" cstate="print"/>
          <a:srcRect/>
          <a:stretch>
            <a:fillRect/>
          </a:stretch>
        </p:blipFill>
        <p:spPr bwMode="auto">
          <a:xfrm>
            <a:off x="333204" y="2784922"/>
            <a:ext cx="10966943" cy="3921585"/>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pPr>
              <a:defRPr/>
            </a:pPr>
            <a:fld id="{7E282E7F-8441-40C6-96D9-6A077E50E54B}" type="slidenum">
              <a:rPr lang="en-US" smtClean="0"/>
            </a:fld>
            <a:endParaRPr lang="en-US"/>
          </a:p>
        </p:txBody>
      </p:sp>
      <p:sp>
        <p:nvSpPr>
          <p:cNvPr id="10" name="Rectangle 3"/>
          <p:cNvSpPr txBox="1">
            <a:spLocks noChangeArrowheads="1"/>
          </p:cNvSpPr>
          <p:nvPr/>
        </p:nvSpPr>
        <p:spPr bwMode="auto">
          <a:xfrm>
            <a:off x="333204" y="1435286"/>
            <a:ext cx="8529638" cy="830263"/>
          </a:xfrm>
          <a:prstGeom prst="rect">
            <a:avLst/>
          </a:prstGeom>
          <a:noFill/>
          <a:ln w="9525">
            <a:noFill/>
            <a:miter lim="800000"/>
          </a:ln>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E8798"/>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E8798"/>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zh-CN" altLang="en-US" sz="3200" b="1" dirty="0" smtClean="0">
                <a:solidFill>
                  <a:schemeClr val="tx1"/>
                </a:solidFill>
                <a:latin typeface="微软雅黑" panose="020B0503020204020204" pitchFamily="34" charset="-122"/>
                <a:ea typeface="微软雅黑" panose="020B0503020204020204" pitchFamily="34" charset="-122"/>
                <a:cs typeface="+mn-ea"/>
                <a:sym typeface="宋体" panose="02010600030101010101" pitchFamily="2" charset="-122"/>
              </a:rPr>
              <a:t>（</a:t>
            </a:r>
            <a:r>
              <a:rPr lang="en-US" altLang="zh-CN" sz="3200" b="1" dirty="0" smtClean="0">
                <a:solidFill>
                  <a:schemeClr val="tx1"/>
                </a:solidFill>
                <a:latin typeface="微软雅黑" panose="020B0503020204020204" pitchFamily="34" charset="-122"/>
                <a:ea typeface="微软雅黑" panose="020B0503020204020204" pitchFamily="34" charset="-122"/>
                <a:cs typeface="+mn-ea"/>
                <a:sym typeface="宋体" panose="02010600030101010101" pitchFamily="2" charset="-122"/>
              </a:rPr>
              <a:t>1</a:t>
            </a:r>
            <a:r>
              <a:rPr lang="zh-CN" altLang="en-US" sz="3200" b="1" dirty="0" smtClean="0">
                <a:solidFill>
                  <a:schemeClr val="tx1"/>
                </a:solidFill>
                <a:latin typeface="微软雅黑" panose="020B0503020204020204" pitchFamily="34" charset="-122"/>
                <a:ea typeface="微软雅黑" panose="020B0503020204020204" pitchFamily="34" charset="-122"/>
                <a:cs typeface="+mn-ea"/>
                <a:sym typeface="宋体" panose="02010600030101010101" pitchFamily="2" charset="-122"/>
              </a:rPr>
              <a:t>）</a:t>
            </a:r>
            <a:r>
              <a:rPr lang="zh-CN" altLang="en-US" sz="3200" b="1" dirty="0">
                <a:solidFill>
                  <a:schemeClr val="tx1"/>
                </a:solidFill>
                <a:latin typeface="微软雅黑" panose="020B0503020204020204" pitchFamily="34" charset="-122"/>
                <a:ea typeface="微软雅黑" panose="020B0503020204020204" pitchFamily="34" charset="-122"/>
                <a:cs typeface="+mn-ea"/>
                <a:sym typeface="宋体" panose="02010600030101010101" pitchFamily="2" charset="-122"/>
              </a:rPr>
              <a:t>盈亏平衡及盈亏平衡点（</a:t>
            </a:r>
            <a:r>
              <a:rPr lang="zh-CN" altLang="en-US" sz="3200" b="1" dirty="0">
                <a:solidFill>
                  <a:schemeClr val="tx1"/>
                </a:solidFill>
                <a:latin typeface="微软雅黑" panose="020B0503020204020204" pitchFamily="34" charset="-122"/>
                <a:ea typeface="微软雅黑" panose="020B0503020204020204" pitchFamily="34" charset="-122"/>
                <a:cs typeface="+mn-ea"/>
              </a:rPr>
              <a:t>当</a:t>
            </a:r>
            <a:r>
              <a:rPr lang="en-US" altLang="zh-CN" sz="3200" b="1" dirty="0">
                <a:solidFill>
                  <a:schemeClr val="tx1"/>
                </a:solidFill>
                <a:latin typeface="微软雅黑" panose="020B0503020204020204" pitchFamily="34" charset="-122"/>
                <a:ea typeface="微软雅黑" panose="020B0503020204020204" pitchFamily="34" charset="-122"/>
                <a:cs typeface="+mn-ea"/>
              </a:rPr>
              <a:t>E</a:t>
            </a:r>
            <a:r>
              <a:rPr lang="zh-CN" altLang="en-US" sz="3200" b="1" dirty="0">
                <a:solidFill>
                  <a:schemeClr val="tx1"/>
                </a:solidFill>
                <a:latin typeface="微软雅黑" panose="020B0503020204020204" pitchFamily="34" charset="-122"/>
                <a:ea typeface="微软雅黑" panose="020B0503020204020204" pitchFamily="34" charset="-122"/>
                <a:cs typeface="+mn-ea"/>
              </a:rPr>
              <a:t>＝</a:t>
            </a:r>
            <a:r>
              <a:rPr lang="en-US" sz="3200" b="1" dirty="0">
                <a:solidFill>
                  <a:schemeClr val="tx1"/>
                </a:solidFill>
                <a:latin typeface="微软雅黑" panose="020B0503020204020204" pitchFamily="34" charset="-122"/>
                <a:ea typeface="微软雅黑" panose="020B0503020204020204" pitchFamily="34" charset="-122"/>
                <a:cs typeface="+mn-ea"/>
              </a:rPr>
              <a:t>0</a:t>
            </a:r>
            <a:r>
              <a:rPr lang="zh-CN" altLang="en-US" sz="3200" b="1" dirty="0">
                <a:solidFill>
                  <a:schemeClr val="tx1"/>
                </a:solidFill>
                <a:latin typeface="微软雅黑" panose="020B0503020204020204" pitchFamily="34" charset="-122"/>
                <a:ea typeface="微软雅黑" panose="020B0503020204020204" pitchFamily="34" charset="-122"/>
                <a:cs typeface="+mn-ea"/>
              </a:rPr>
              <a:t>时）</a:t>
            </a:r>
            <a:endParaRPr lang="zh-CN" altLang="en-US" sz="3200" b="1" dirty="0">
              <a:solidFill>
                <a:schemeClr val="tx1"/>
              </a:solidFill>
              <a:latin typeface="微软雅黑" panose="020B0503020204020204" pitchFamily="34" charset="-122"/>
              <a:ea typeface="微软雅黑" panose="020B0503020204020204" pitchFamily="34" charset="-122"/>
              <a:cs typeface="+mn-ea"/>
            </a:endParaRPr>
          </a:p>
        </p:txBody>
      </p:sp>
      <p:sp>
        <p:nvSpPr>
          <p:cNvPr id="11" name="文本框 1"/>
          <p:cNvSpPr txBox="1">
            <a:spLocks noChangeArrowheads="1"/>
          </p:cNvSpPr>
          <p:nvPr/>
        </p:nvSpPr>
        <p:spPr bwMode="auto">
          <a:xfrm>
            <a:off x="2241369" y="5836097"/>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a:latin typeface="Times New Roman" panose="02020603050405020304" pitchFamily="18" charset="0"/>
              </a:rPr>
              <a:t>0</a:t>
            </a:r>
            <a:endParaRPr lang="en-US" altLang="zh-CN" b="1">
              <a:latin typeface="Times New Roman" panose="02020603050405020304" pitchFamily="18" charset="0"/>
            </a:endParaRPr>
          </a:p>
        </p:txBody>
      </p:sp>
      <p:sp>
        <p:nvSpPr>
          <p:cNvPr id="15" name="文本框 2"/>
          <p:cNvSpPr txBox="1">
            <a:spLocks noChangeArrowheads="1"/>
          </p:cNvSpPr>
          <p:nvPr/>
        </p:nvSpPr>
        <p:spPr bwMode="auto">
          <a:xfrm>
            <a:off x="2176282" y="5045522"/>
            <a:ext cx="382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dirty="0">
                <a:latin typeface="Times New Roman" panose="02020603050405020304" pitchFamily="18" charset="0"/>
              </a:rPr>
              <a:t>a</a:t>
            </a:r>
            <a:endParaRPr lang="en-US" altLang="zh-CN" b="1" dirty="0">
              <a:latin typeface="Times New Roman" panose="02020603050405020304" pitchFamily="18" charset="0"/>
            </a:endParaRPr>
          </a:p>
        </p:txBody>
      </p:sp>
      <p:grpSp>
        <p:nvGrpSpPr>
          <p:cNvPr id="17" name="组合 17412"/>
          <p:cNvGrpSpPr/>
          <p:nvPr/>
        </p:nvGrpSpPr>
        <p:grpSpPr bwMode="auto">
          <a:xfrm>
            <a:off x="2549344" y="2664272"/>
            <a:ext cx="5740400" cy="3355975"/>
            <a:chOff x="0" y="0"/>
            <a:chExt cx="6400" cy="4336"/>
          </a:xfrm>
        </p:grpSpPr>
        <p:sp>
          <p:nvSpPr>
            <p:cNvPr id="18" name="Line 6"/>
            <p:cNvSpPr>
              <a:spLocks noChangeShapeType="1"/>
            </p:cNvSpPr>
            <p:nvPr/>
          </p:nvSpPr>
          <p:spPr bwMode="auto">
            <a:xfrm>
              <a:off x="10" y="4336"/>
              <a:ext cx="639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Line 7"/>
            <p:cNvSpPr>
              <a:spLocks noChangeShapeType="1"/>
            </p:cNvSpPr>
            <p:nvPr/>
          </p:nvSpPr>
          <p:spPr bwMode="auto">
            <a:xfrm flipV="1">
              <a:off x="0" y="0"/>
              <a:ext cx="0" cy="43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 name="Line 8"/>
            <p:cNvSpPr>
              <a:spLocks noChangeShapeType="1"/>
            </p:cNvSpPr>
            <p:nvPr/>
          </p:nvSpPr>
          <p:spPr bwMode="auto">
            <a:xfrm>
              <a:off x="0" y="3252"/>
              <a:ext cx="6100" cy="0"/>
            </a:xfrm>
            <a:prstGeom prst="line">
              <a:avLst/>
            </a:prstGeom>
            <a:noFill/>
            <a:ln w="952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1" name="组合 17416"/>
          <p:cNvGrpSpPr/>
          <p:nvPr/>
        </p:nvGrpSpPr>
        <p:grpSpPr bwMode="auto">
          <a:xfrm>
            <a:off x="2549344" y="2872235"/>
            <a:ext cx="4932363" cy="3148012"/>
            <a:chOff x="0" y="0"/>
            <a:chExt cx="5500" cy="4065"/>
          </a:xfrm>
        </p:grpSpPr>
        <p:sp>
          <p:nvSpPr>
            <p:cNvPr id="22" name="Line 11"/>
            <p:cNvSpPr>
              <a:spLocks noChangeShapeType="1"/>
            </p:cNvSpPr>
            <p:nvPr/>
          </p:nvSpPr>
          <p:spPr bwMode="auto">
            <a:xfrm flipV="1">
              <a:off x="0" y="0"/>
              <a:ext cx="5000" cy="406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Line 12"/>
            <p:cNvSpPr>
              <a:spLocks noChangeShapeType="1"/>
            </p:cNvSpPr>
            <p:nvPr/>
          </p:nvSpPr>
          <p:spPr bwMode="auto">
            <a:xfrm flipV="1">
              <a:off x="0" y="813"/>
              <a:ext cx="5500" cy="216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4" name="Line 13"/>
          <p:cNvSpPr>
            <a:spLocks noChangeShapeType="1"/>
          </p:cNvSpPr>
          <p:nvPr/>
        </p:nvSpPr>
        <p:spPr bwMode="auto">
          <a:xfrm>
            <a:off x="3087507" y="5005835"/>
            <a:ext cx="0" cy="6302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 name="Line 14"/>
          <p:cNvSpPr>
            <a:spLocks noChangeShapeType="1"/>
          </p:cNvSpPr>
          <p:nvPr/>
        </p:nvSpPr>
        <p:spPr bwMode="auto">
          <a:xfrm>
            <a:off x="3652657" y="4818510"/>
            <a:ext cx="0" cy="41910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Line 15"/>
          <p:cNvSpPr>
            <a:spLocks noChangeShapeType="1"/>
          </p:cNvSpPr>
          <p:nvPr/>
        </p:nvSpPr>
        <p:spPr bwMode="auto">
          <a:xfrm>
            <a:off x="6100582" y="3553272"/>
            <a:ext cx="0" cy="419100"/>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Freeform 16"/>
          <p:cNvSpPr>
            <a:spLocks noChangeArrowheads="1"/>
          </p:cNvSpPr>
          <p:nvPr/>
        </p:nvSpPr>
        <p:spPr bwMode="auto">
          <a:xfrm>
            <a:off x="6756219" y="3077022"/>
            <a:ext cx="4763" cy="692150"/>
          </a:xfrm>
          <a:custGeom>
            <a:avLst/>
            <a:gdLst>
              <a:gd name="T0" fmla="*/ 0 w 5"/>
              <a:gd name="T1" fmla="*/ 0 h 896"/>
              <a:gd name="T2" fmla="*/ 5 w 5"/>
              <a:gd name="T3" fmla="*/ 896 h 896"/>
            </a:gdLst>
            <a:ahLst/>
            <a:cxnLst>
              <a:cxn ang="0">
                <a:pos x="T0" y="T1"/>
              </a:cxn>
              <a:cxn ang="0">
                <a:pos x="T2" y="T3"/>
              </a:cxn>
            </a:cxnLst>
            <a:rect l="0" t="0" r="r" b="b"/>
            <a:pathLst>
              <a:path w="5" h="896">
                <a:moveTo>
                  <a:pt x="0" y="0"/>
                </a:moveTo>
                <a:lnTo>
                  <a:pt x="5" y="896"/>
                </a:lnTo>
              </a:path>
            </a:pathLst>
          </a:custGeom>
          <a:solidFill>
            <a:srgbClr val="FFFF99"/>
          </a:solidFill>
          <a:ln w="9525">
            <a:solidFill>
              <a:srgbClr val="008000"/>
            </a:solidFill>
            <a:bevel/>
          </a:ln>
        </p:spPr>
        <p:txBody>
          <a:bodyPr/>
          <a:lstStyle/>
          <a:p>
            <a:endParaRPr lang="zh-CN" altLang="en-US"/>
          </a:p>
        </p:txBody>
      </p:sp>
      <p:sp>
        <p:nvSpPr>
          <p:cNvPr id="28" name="WordArt 18"/>
          <p:cNvSpPr>
            <a:spLocks noChangeArrowheads="1" noChangeShapeType="1" noTextEdit="1"/>
          </p:cNvSpPr>
          <p:nvPr/>
        </p:nvSpPr>
        <p:spPr bwMode="auto">
          <a:xfrm>
            <a:off x="7740469" y="6096447"/>
            <a:ext cx="968375" cy="307975"/>
          </a:xfrm>
          <a:prstGeom prst="rect">
            <a:avLst/>
          </a:prstGeom>
        </p:spPr>
        <p:txBody>
          <a:bodyPr wrap="none" fromWordArt="1">
            <a:prstTxWarp prst="textPlain">
              <a:avLst>
                <a:gd name="adj" fmla="val 50000"/>
              </a:avLst>
            </a:prstTxWarp>
          </a:bodyPr>
          <a:lstStyle/>
          <a:p>
            <a:pPr algn="ctr"/>
            <a:r>
              <a:rPr lang="zh-CN" altLang="en-US" kern="10">
                <a:ln w="9525">
                  <a:solidFill>
                    <a:schemeClr val="tx1"/>
                  </a:solidFill>
                  <a:round/>
                </a:ln>
                <a:solidFill>
                  <a:srgbClr val="FFFF99"/>
                </a:solidFill>
                <a:latin typeface="宋体" panose="02010600030101010101" pitchFamily="2" charset="-122"/>
                <a:ea typeface="宋体" panose="02010600030101010101" pitchFamily="2" charset="-122"/>
              </a:rPr>
              <a:t>销售量</a:t>
            </a:r>
            <a:endParaRPr lang="zh-CN" altLang="en-US" kern="10">
              <a:ln w="9525">
                <a:solidFill>
                  <a:schemeClr val="tx1"/>
                </a:solidFill>
                <a:round/>
              </a:ln>
              <a:solidFill>
                <a:srgbClr val="FFFF99"/>
              </a:solidFill>
              <a:latin typeface="宋体" panose="02010600030101010101" pitchFamily="2" charset="-122"/>
              <a:ea typeface="宋体" panose="02010600030101010101" pitchFamily="2" charset="-122"/>
            </a:endParaRPr>
          </a:p>
        </p:txBody>
      </p:sp>
      <p:pic>
        <p:nvPicPr>
          <p:cNvPr id="29" name="WordArt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019" y="2664272"/>
            <a:ext cx="17240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WordArt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669" y="3908872"/>
            <a:ext cx="12223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WordArt 22"/>
          <p:cNvSpPr>
            <a:spLocks noChangeArrowheads="1" noChangeShapeType="1" noTextEdit="1"/>
          </p:cNvSpPr>
          <p:nvPr/>
        </p:nvSpPr>
        <p:spPr bwMode="auto">
          <a:xfrm>
            <a:off x="3806644" y="3923160"/>
            <a:ext cx="1276350" cy="219075"/>
          </a:xfrm>
          <a:prstGeom prst="rect">
            <a:avLst/>
          </a:prstGeom>
        </p:spPr>
        <p:txBody>
          <a:bodyPr wrap="none" fromWordArt="1">
            <a:prstTxWarp prst="textPlain">
              <a:avLst>
                <a:gd name="adj" fmla="val 50000"/>
              </a:avLst>
            </a:prstTxWarp>
          </a:bodyPr>
          <a:lstStyle/>
          <a:p>
            <a:pPr algn="ctr"/>
            <a:r>
              <a:rPr lang="zh-CN" altLang="en-US" sz="1400" kern="10" dirty="0">
                <a:ln w="9525">
                  <a:solidFill>
                    <a:schemeClr val="tx1"/>
                  </a:solidFill>
                  <a:round/>
                </a:ln>
                <a:solidFill>
                  <a:srgbClr val="FFFF99"/>
                </a:solidFill>
                <a:latin typeface="宋体" panose="02010600030101010101" pitchFamily="2" charset="-122"/>
                <a:ea typeface="宋体" panose="02010600030101010101" pitchFamily="2" charset="-122"/>
              </a:rPr>
              <a:t>盈亏平衡点</a:t>
            </a:r>
            <a:endParaRPr lang="zh-CN" altLang="en-US" sz="1400" kern="10" dirty="0">
              <a:ln w="9525">
                <a:solidFill>
                  <a:schemeClr val="tx1"/>
                </a:solidFill>
                <a:round/>
              </a:ln>
              <a:solidFill>
                <a:srgbClr val="FFFF99"/>
              </a:solidFill>
              <a:latin typeface="宋体" panose="02010600030101010101" pitchFamily="2" charset="-122"/>
              <a:ea typeface="宋体" panose="02010600030101010101" pitchFamily="2" charset="-122"/>
            </a:endParaRPr>
          </a:p>
        </p:txBody>
      </p:sp>
      <p:sp>
        <p:nvSpPr>
          <p:cNvPr id="32" name="WordArt 23"/>
          <p:cNvSpPr>
            <a:spLocks noTextEdit="1"/>
          </p:cNvSpPr>
          <p:nvPr/>
        </p:nvSpPr>
        <p:spPr>
          <a:xfrm>
            <a:off x="2182949" y="2628077"/>
            <a:ext cx="308610" cy="538480"/>
          </a:xfrm>
          <a:prstGeom prst="rect">
            <a:avLst/>
          </a:prstGeom>
        </p:spPr>
        <p:txBody>
          <a:bodyPr wrap="none" fromWordArt="1">
            <a:prstTxWarp prst="textPlain">
              <a:avLst>
                <a:gd name="adj" fmla="val 50000"/>
              </a:avLst>
            </a:prstTxWarp>
            <a:normAutofit/>
          </a:bodyPr>
          <a:lstStyle/>
          <a:p>
            <a:pPr algn="ctr"/>
            <a:r>
              <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cs typeface="+mn-ea"/>
              </a:rPr>
              <a:t>金</a:t>
            </a:r>
            <a:endPar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endParaRPr>
          </a:p>
          <a:p>
            <a:pPr algn="ctr"/>
            <a:r>
              <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cs typeface="+mn-ea"/>
              </a:rPr>
              <a:t>额</a:t>
            </a:r>
            <a:endPar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endParaRPr>
          </a:p>
        </p:txBody>
      </p:sp>
      <p:sp>
        <p:nvSpPr>
          <p:cNvPr id="33" name="Line 52"/>
          <p:cNvSpPr>
            <a:spLocks noChangeShapeType="1"/>
          </p:cNvSpPr>
          <p:nvPr/>
        </p:nvSpPr>
        <p:spPr bwMode="auto">
          <a:xfrm>
            <a:off x="2706507" y="5121722"/>
            <a:ext cx="0" cy="76835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 name="Line 53"/>
          <p:cNvSpPr>
            <a:spLocks noChangeShapeType="1"/>
          </p:cNvSpPr>
          <p:nvPr/>
        </p:nvSpPr>
        <p:spPr bwMode="auto">
          <a:xfrm>
            <a:off x="2889069" y="5077272"/>
            <a:ext cx="0" cy="67310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 name="Line 54"/>
          <p:cNvSpPr>
            <a:spLocks noChangeShapeType="1"/>
          </p:cNvSpPr>
          <p:nvPr/>
        </p:nvSpPr>
        <p:spPr bwMode="auto">
          <a:xfrm>
            <a:off x="3278007" y="4923285"/>
            <a:ext cx="0" cy="59690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6" name="Line 55"/>
          <p:cNvSpPr>
            <a:spLocks noChangeShapeType="1"/>
          </p:cNvSpPr>
          <p:nvPr/>
        </p:nvSpPr>
        <p:spPr bwMode="auto">
          <a:xfrm>
            <a:off x="3447869" y="4880422"/>
            <a:ext cx="0" cy="538163"/>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7" name="Line 56"/>
          <p:cNvSpPr>
            <a:spLocks noChangeShapeType="1"/>
          </p:cNvSpPr>
          <p:nvPr/>
        </p:nvSpPr>
        <p:spPr bwMode="auto">
          <a:xfrm>
            <a:off x="3838394" y="4759772"/>
            <a:ext cx="0" cy="328613"/>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 name="Line 57"/>
          <p:cNvSpPr>
            <a:spLocks noChangeShapeType="1"/>
          </p:cNvSpPr>
          <p:nvPr/>
        </p:nvSpPr>
        <p:spPr bwMode="auto">
          <a:xfrm>
            <a:off x="4041594" y="4658172"/>
            <a:ext cx="0" cy="328613"/>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9" name="Line 58"/>
          <p:cNvSpPr>
            <a:spLocks noChangeShapeType="1"/>
          </p:cNvSpPr>
          <p:nvPr/>
        </p:nvSpPr>
        <p:spPr bwMode="auto">
          <a:xfrm>
            <a:off x="4247969" y="4580385"/>
            <a:ext cx="0" cy="231775"/>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 name="Line 59"/>
          <p:cNvSpPr>
            <a:spLocks noChangeShapeType="1"/>
          </p:cNvSpPr>
          <p:nvPr/>
        </p:nvSpPr>
        <p:spPr bwMode="auto">
          <a:xfrm>
            <a:off x="4454344" y="4554985"/>
            <a:ext cx="0" cy="11588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1" name="Line 60"/>
          <p:cNvSpPr>
            <a:spLocks noChangeShapeType="1"/>
          </p:cNvSpPr>
          <p:nvPr/>
        </p:nvSpPr>
        <p:spPr bwMode="auto">
          <a:xfrm>
            <a:off x="5256032" y="4126360"/>
            <a:ext cx="0" cy="115887"/>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 name="Line 61"/>
          <p:cNvSpPr>
            <a:spLocks noChangeShapeType="1"/>
          </p:cNvSpPr>
          <p:nvPr/>
        </p:nvSpPr>
        <p:spPr bwMode="auto">
          <a:xfrm>
            <a:off x="5483044" y="3954910"/>
            <a:ext cx="0" cy="23177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 name="Line 62"/>
          <p:cNvSpPr>
            <a:spLocks noChangeShapeType="1"/>
          </p:cNvSpPr>
          <p:nvPr/>
        </p:nvSpPr>
        <p:spPr bwMode="auto">
          <a:xfrm>
            <a:off x="5689419" y="3800922"/>
            <a:ext cx="0" cy="32702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 name="Line 63"/>
          <p:cNvSpPr>
            <a:spLocks noChangeShapeType="1"/>
          </p:cNvSpPr>
          <p:nvPr/>
        </p:nvSpPr>
        <p:spPr bwMode="auto">
          <a:xfrm>
            <a:off x="5895794" y="3707260"/>
            <a:ext cx="0" cy="32702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5" name="Line 64"/>
          <p:cNvSpPr>
            <a:spLocks noChangeShapeType="1"/>
          </p:cNvSpPr>
          <p:nvPr/>
        </p:nvSpPr>
        <p:spPr bwMode="auto">
          <a:xfrm>
            <a:off x="6305369" y="3380235"/>
            <a:ext cx="0" cy="538162"/>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 name="Line 65"/>
          <p:cNvSpPr>
            <a:spLocks noChangeShapeType="1"/>
          </p:cNvSpPr>
          <p:nvPr/>
        </p:nvSpPr>
        <p:spPr bwMode="auto">
          <a:xfrm>
            <a:off x="6533969" y="3245297"/>
            <a:ext cx="0" cy="595313"/>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 name="Line 70"/>
          <p:cNvSpPr>
            <a:spLocks noChangeShapeType="1"/>
          </p:cNvSpPr>
          <p:nvPr/>
        </p:nvSpPr>
        <p:spPr bwMode="auto">
          <a:xfrm>
            <a:off x="7013394" y="2884935"/>
            <a:ext cx="0" cy="769937"/>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 name="AutoShape 71"/>
          <p:cNvSpPr>
            <a:spLocks noChangeArrowheads="1"/>
          </p:cNvSpPr>
          <p:nvPr/>
        </p:nvSpPr>
        <p:spPr bwMode="auto">
          <a:xfrm>
            <a:off x="4786132" y="4358135"/>
            <a:ext cx="101600" cy="76200"/>
          </a:xfrm>
          <a:prstGeom prst="sun">
            <a:avLst>
              <a:gd name="adj" fmla="val 25000"/>
            </a:avLst>
          </a:prstGeom>
          <a:solidFill>
            <a:srgbClr val="FFFF99"/>
          </a:solidFill>
          <a:ln w="9525">
            <a:solidFill>
              <a:srgbClr val="990000"/>
            </a:solidFill>
            <a:miter lim="800000"/>
          </a:ln>
        </p:spPr>
        <p:txBody>
          <a:bodyPr wrap="none" anchor="ctr"/>
          <a:lstStyle/>
          <a:p>
            <a:endParaRPr lang="zh-CN" altLang="en-US"/>
          </a:p>
        </p:txBody>
      </p:sp>
      <p:sp>
        <p:nvSpPr>
          <p:cNvPr id="50" name="文本框 3"/>
          <p:cNvSpPr txBox="1"/>
          <p:nvPr/>
        </p:nvSpPr>
        <p:spPr>
          <a:xfrm>
            <a:off x="3590744" y="3377060"/>
            <a:ext cx="1898650" cy="457200"/>
          </a:xfrm>
          <a:prstGeom prst="rect">
            <a:avLst/>
          </a:prstGeom>
          <a:solidFill>
            <a:srgbClr val="A4F2E3"/>
          </a:solidFill>
          <a:ln>
            <a:solidFill>
              <a:schemeClr val="tx1"/>
            </a:solidFill>
          </a:ln>
        </p:spPr>
        <p:txBody>
          <a:bodyPr>
            <a:spAutoFit/>
          </a:bodyPr>
          <a:lstStyle/>
          <a:p>
            <a:pPr>
              <a:buFont typeface="Wingdings" panose="05000000000000000000" charset="0"/>
              <a:buNone/>
            </a:pPr>
            <a:r>
              <a:rPr lang="zh-CN" altLang="en-US"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利润（</a:t>
            </a:r>
            <a:r>
              <a:rPr lang="en-US" altLang="zh-CN"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E</a:t>
            </a:r>
            <a:r>
              <a:rPr lang="zh-CN" altLang="en-US"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a:t>
            </a:r>
            <a:r>
              <a:rPr lang="en-US" altLang="zh-CN"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=0</a:t>
            </a:r>
            <a:endParaRPr lang="en-US" altLang="zh-CN"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51" name="WordArt 22"/>
          <p:cNvSpPr>
            <a:spLocks noChangeArrowheads="1" noChangeShapeType="1" noTextEdit="1"/>
          </p:cNvSpPr>
          <p:nvPr/>
        </p:nvSpPr>
        <p:spPr bwMode="auto">
          <a:xfrm>
            <a:off x="2952569" y="4286697"/>
            <a:ext cx="1276350" cy="219075"/>
          </a:xfrm>
          <a:prstGeom prst="rect">
            <a:avLst/>
          </a:prstGeom>
        </p:spPr>
        <p:txBody>
          <a:bodyPr wrap="none" numCol="1" fromWordArt="1">
            <a:prstTxWarp prst="textPlain">
              <a:avLst>
                <a:gd name="adj" fmla="val 50000"/>
              </a:avLst>
            </a:prstTxWarp>
          </a:bodyPr>
          <a:lstStyle/>
          <a:p>
            <a:pPr algn="ctr"/>
            <a:r>
              <a:rPr lang="zh-CN" altLang="en-US" sz="1400" kern="10" dirty="0">
                <a:ln w="9525">
                  <a:solidFill>
                    <a:schemeClr val="tx1"/>
                  </a:solidFill>
                  <a:round/>
                </a:ln>
                <a:latin typeface="宋体" panose="02010600030101010101" pitchFamily="2" charset="-122"/>
                <a:ea typeface="宋体" panose="02010600030101010101" pitchFamily="2" charset="-122"/>
              </a:rPr>
              <a:t>保本点</a:t>
            </a:r>
            <a:endParaRPr lang="zh-CN" altLang="en-US" sz="1400" kern="10" dirty="0">
              <a:ln w="9525">
                <a:solidFill>
                  <a:schemeClr val="tx1"/>
                </a:solidFill>
                <a:round/>
              </a:ln>
              <a:latin typeface="宋体" panose="02010600030101010101" pitchFamily="2" charset="-122"/>
              <a:ea typeface="宋体" panose="02010600030101010101" pitchFamily="2" charset="-122"/>
            </a:endParaRPr>
          </a:p>
        </p:txBody>
      </p:sp>
      <p:grpSp>
        <p:nvGrpSpPr>
          <p:cNvPr id="49" name="组合 36"/>
          <p:cNvGrpSpPr/>
          <p:nvPr/>
        </p:nvGrpSpPr>
        <p:grpSpPr bwMode="auto">
          <a:xfrm>
            <a:off x="3508207" y="1041402"/>
            <a:ext cx="5712618" cy="134938"/>
            <a:chOff x="5357217" y="1143000"/>
            <a:chExt cx="1490133" cy="101600"/>
          </a:xfrm>
        </p:grpSpPr>
        <p:cxnSp>
          <p:nvCxnSpPr>
            <p:cNvPr id="5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7" name="标题 4"/>
          <p:cNvSpPr txBox="1"/>
          <p:nvPr/>
        </p:nvSpPr>
        <p:spPr>
          <a:xfrm>
            <a:off x="838200" y="322038"/>
            <a:ext cx="10515600" cy="590931"/>
          </a:xfrm>
          <a:prstGeom prst="rect">
            <a:avLst/>
          </a:prstGeom>
        </p:spPr>
        <p:txBody>
          <a:bodyPr>
            <a:spAutoFit/>
          </a:bodyPr>
          <a:lstStyle/>
          <a:p>
            <a:pPr algn="ctr" fontAlgn="auto">
              <a:lnSpc>
                <a:spcPct val="90000"/>
              </a:lnSpc>
              <a:spcAft>
                <a:spcPts val="0"/>
              </a:spcAft>
              <a:defRPr/>
            </a:pPr>
            <a:r>
              <a:rPr lang="en-US" altLang="zh-CN" sz="3600" b="1" noProof="1" smtClean="0">
                <a:latin typeface="微软雅黑" panose="020B0503020204020204" pitchFamily="34" charset="-122"/>
                <a:ea typeface="微软雅黑" panose="020B0503020204020204" pitchFamily="34" charset="-122"/>
                <a:cs typeface="+mn-ea"/>
                <a:sym typeface="Arial" panose="020B0604020202020204"/>
              </a:rPr>
              <a:t>1.</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盈亏平衡点销售量（额）预测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9"/>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5"/>
                                        </p:tgtEl>
                                      </p:cBhvr>
                                      <p:by x="150000" y="150000"/>
                                    </p:animScale>
                                  </p:childTnLst>
                                </p:cTn>
                              </p:par>
                              <p:par>
                                <p:cTn id="13" presetID="6" presetClass="emph" presetSubtype="0" fill="hold" nodeType="withEffect">
                                  <p:stCondLst>
                                    <p:cond delay="0"/>
                                  </p:stCondLst>
                                  <p:childTnLst>
                                    <p:animScale>
                                      <p:cBhvr>
                                        <p:cTn id="14" dur="2000" fill="hold"/>
                                        <p:tgtEl>
                                          <p:spTgt spid="3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48"/>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diamond(in)">
                                      <p:cBhvr>
                                        <p:cTn id="23" dur="20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1" nodeType="clickEffect">
                                  <p:stCondLst>
                                    <p:cond delay="0"/>
                                  </p:stCondLst>
                                  <p:childTnLst>
                                    <p:animScale>
                                      <p:cBhvr>
                                        <p:cTn id="33" dur="2000" fill="hold"/>
                                        <p:tgtEl>
                                          <p:spTgt spid="31"/>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31" grpId="0" animBg="1"/>
      <p:bldP spid="31" grpId="1" animBg="1"/>
      <p:bldP spid="48" grpId="0" animBg="1"/>
      <p:bldP spid="50" grpId="0" animBg="1"/>
      <p:bldP spid="51" grpId="0"/>
      <p:bldP spid="5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7E282E7F-8441-40C6-96D9-6A077E50E54B}" type="slidenum">
              <a:rPr lang="en-US" smtClean="0"/>
            </a:fld>
            <a:endParaRPr lang="en-US"/>
          </a:p>
        </p:txBody>
      </p:sp>
      <p:sp>
        <p:nvSpPr>
          <p:cNvPr id="52" name="Rectangle 3"/>
          <p:cNvSpPr>
            <a:spLocks noGrp="1" noChangeArrowheads="1"/>
          </p:cNvSpPr>
          <p:nvPr/>
        </p:nvSpPr>
        <p:spPr bwMode="auto">
          <a:xfrm>
            <a:off x="1400306" y="1879363"/>
            <a:ext cx="84232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panose="020B0604020202020204" pitchFamily="34" charset="0"/>
              <a:buChar char="•"/>
            </a:pPr>
            <a:r>
              <a:rPr lang="zh-CN" altLang="en-US" sz="2600" dirty="0">
                <a:latin typeface="微软雅黑" panose="020B0503020204020204" pitchFamily="34" charset="-122"/>
                <a:ea typeface="微软雅黑" panose="020B0503020204020204" pitchFamily="34" charset="-122"/>
              </a:rPr>
              <a:t>若保证企业不亏损，则</a:t>
            </a:r>
            <a:r>
              <a:rPr lang="en-US" altLang="zh-CN" sz="2600" dirty="0">
                <a:solidFill>
                  <a:srgbClr val="FF0000"/>
                </a:solidFill>
                <a:latin typeface="微软雅黑" panose="020B0503020204020204" pitchFamily="34" charset="-122"/>
                <a:ea typeface="微软雅黑" panose="020B0503020204020204" pitchFamily="34" charset="-122"/>
              </a:rPr>
              <a:t>E</a:t>
            </a:r>
            <a:r>
              <a:rPr lang="en-US" sz="2600" dirty="0">
                <a:solidFill>
                  <a:srgbClr val="FF0000"/>
                </a:solidFill>
                <a:latin typeface="微软雅黑" panose="020B0503020204020204" pitchFamily="34" charset="-122"/>
                <a:ea typeface="微软雅黑" panose="020B0503020204020204" pitchFamily="34" charset="-122"/>
              </a:rPr>
              <a:t>≥0</a:t>
            </a:r>
            <a:r>
              <a:rPr lang="zh-CN" altLang="en-US" sz="2600" dirty="0">
                <a:solidFill>
                  <a:srgbClr val="FF0000"/>
                </a:solidFill>
                <a:latin typeface="微软雅黑" panose="020B0503020204020204" pitchFamily="34" charset="-122"/>
                <a:ea typeface="微软雅黑" panose="020B0503020204020204" pitchFamily="34" charset="-122"/>
              </a:rPr>
              <a:t>；</a:t>
            </a:r>
            <a:endParaRPr lang="zh-CN" altLang="en-US" sz="2600"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Font typeface="Arial" panose="020B0604020202020204" pitchFamily="34" charset="0"/>
              <a:buChar char="•"/>
            </a:pPr>
            <a:r>
              <a:rPr lang="zh-CN" altLang="en-US" sz="2600" dirty="0">
                <a:latin typeface="微软雅黑" panose="020B0503020204020204" pitchFamily="34" charset="-122"/>
                <a:ea typeface="微软雅黑" panose="020B0503020204020204" pitchFamily="34" charset="-122"/>
              </a:rPr>
              <a:t>若盈亏平衡，此时的销售量</a:t>
            </a:r>
            <a:r>
              <a:rPr lang="en-US" sz="2600" dirty="0">
                <a:latin typeface="微软雅黑" panose="020B0503020204020204" pitchFamily="34" charset="-122"/>
                <a:ea typeface="微软雅黑" panose="020B0503020204020204" pitchFamily="34" charset="-122"/>
              </a:rPr>
              <a:t>Q</a:t>
            </a:r>
            <a:r>
              <a:rPr lang="en-US" sz="2600" baseline="-25000" dirty="0">
                <a:latin typeface="微软雅黑" panose="020B0503020204020204" pitchFamily="34" charset="-122"/>
                <a:ea typeface="微软雅黑" panose="020B0503020204020204" pitchFamily="34" charset="-122"/>
              </a:rPr>
              <a:t>0</a:t>
            </a:r>
            <a:r>
              <a:rPr lang="zh-CN" altLang="en-US" sz="2600" dirty="0">
                <a:latin typeface="微软雅黑" panose="020B0503020204020204" pitchFamily="34" charset="-122"/>
                <a:ea typeface="微软雅黑" panose="020B0503020204020204" pitchFamily="34" charset="-122"/>
              </a:rPr>
              <a:t>被称为盈亏平衡销售量。</a:t>
            </a:r>
            <a:endParaRPr lang="zh-CN" altLang="en-US" sz="2600" dirty="0">
              <a:latin typeface="微软雅黑" panose="020B0503020204020204" pitchFamily="34" charset="-122"/>
              <a:ea typeface="微软雅黑" panose="020B0503020204020204" pitchFamily="34" charset="-122"/>
            </a:endParaRPr>
          </a:p>
        </p:txBody>
      </p:sp>
      <p:sp>
        <p:nvSpPr>
          <p:cNvPr id="54" name="文本框 2"/>
          <p:cNvSpPr txBox="1"/>
          <p:nvPr/>
        </p:nvSpPr>
        <p:spPr>
          <a:xfrm>
            <a:off x="3135270" y="3600500"/>
            <a:ext cx="1898650" cy="457200"/>
          </a:xfrm>
          <a:prstGeom prst="rect">
            <a:avLst/>
          </a:prstGeom>
          <a:solidFill>
            <a:srgbClr val="C6D99F"/>
          </a:solidFill>
          <a:ln>
            <a:solidFill>
              <a:schemeClr val="tx1"/>
            </a:solidFill>
          </a:ln>
        </p:spPr>
        <p:txBody>
          <a:bodyPr>
            <a:spAutoFit/>
          </a:bodyPr>
          <a:lstStyle/>
          <a:p>
            <a:pPr>
              <a:buFont typeface="Wingdings" panose="05000000000000000000" charset="0"/>
              <a:buNone/>
            </a:pPr>
            <a:r>
              <a:rPr lang="zh-CN" altLang="en-US"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利润（</a:t>
            </a:r>
            <a:r>
              <a:rPr lang="en-US" altLang="zh-CN"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E</a:t>
            </a:r>
            <a:r>
              <a:rPr lang="zh-CN" altLang="en-US"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a:t>
            </a:r>
            <a:r>
              <a:rPr lang="en-US" altLang="zh-CN"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=0</a:t>
            </a:r>
            <a:endParaRPr lang="en-US" altLang="zh-CN" sz="2400" b="1" i="1" u="sng"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grpSp>
        <p:nvGrpSpPr>
          <p:cNvPr id="55" name="组合 17412"/>
          <p:cNvGrpSpPr/>
          <p:nvPr/>
        </p:nvGrpSpPr>
        <p:grpSpPr bwMode="auto">
          <a:xfrm>
            <a:off x="1044896" y="3084562"/>
            <a:ext cx="6710363" cy="3036888"/>
            <a:chOff x="0" y="0"/>
            <a:chExt cx="6400" cy="4336"/>
          </a:xfrm>
        </p:grpSpPr>
        <p:sp>
          <p:nvSpPr>
            <p:cNvPr id="56" name="Line 6"/>
            <p:cNvSpPr>
              <a:spLocks noChangeShapeType="1"/>
            </p:cNvSpPr>
            <p:nvPr/>
          </p:nvSpPr>
          <p:spPr bwMode="auto">
            <a:xfrm>
              <a:off x="10" y="4336"/>
              <a:ext cx="639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 name="Line 7"/>
            <p:cNvSpPr>
              <a:spLocks noChangeShapeType="1"/>
            </p:cNvSpPr>
            <p:nvPr/>
          </p:nvSpPr>
          <p:spPr bwMode="auto">
            <a:xfrm flipV="1">
              <a:off x="0" y="0"/>
              <a:ext cx="0" cy="43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Line 8"/>
            <p:cNvSpPr>
              <a:spLocks noChangeShapeType="1"/>
            </p:cNvSpPr>
            <p:nvPr/>
          </p:nvSpPr>
          <p:spPr bwMode="auto">
            <a:xfrm>
              <a:off x="0" y="3252"/>
              <a:ext cx="6100" cy="0"/>
            </a:xfrm>
            <a:prstGeom prst="line">
              <a:avLst/>
            </a:prstGeom>
            <a:noFill/>
            <a:ln w="9525">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59" name="组合 17416"/>
          <p:cNvGrpSpPr/>
          <p:nvPr/>
        </p:nvGrpSpPr>
        <p:grpSpPr bwMode="auto">
          <a:xfrm>
            <a:off x="1236620" y="3154412"/>
            <a:ext cx="5765800" cy="2967038"/>
            <a:chOff x="0" y="-170"/>
            <a:chExt cx="5500" cy="4235"/>
          </a:xfrm>
        </p:grpSpPr>
        <p:sp>
          <p:nvSpPr>
            <p:cNvPr id="60" name="Line 11"/>
            <p:cNvSpPr>
              <a:spLocks noChangeShapeType="1"/>
            </p:cNvSpPr>
            <p:nvPr/>
          </p:nvSpPr>
          <p:spPr bwMode="auto">
            <a:xfrm flipV="1">
              <a:off x="0" y="-170"/>
              <a:ext cx="5240" cy="423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 name="Line 12"/>
            <p:cNvSpPr>
              <a:spLocks noChangeShapeType="1"/>
            </p:cNvSpPr>
            <p:nvPr/>
          </p:nvSpPr>
          <p:spPr bwMode="auto">
            <a:xfrm flipV="1">
              <a:off x="0" y="813"/>
              <a:ext cx="5500" cy="216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2" name="Line 13"/>
          <p:cNvSpPr>
            <a:spLocks noChangeShapeType="1"/>
          </p:cNvSpPr>
          <p:nvPr/>
        </p:nvSpPr>
        <p:spPr bwMode="auto">
          <a:xfrm>
            <a:off x="1865270" y="5203875"/>
            <a:ext cx="0" cy="569912"/>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 name="Line 14"/>
          <p:cNvSpPr>
            <a:spLocks noChangeShapeType="1"/>
          </p:cNvSpPr>
          <p:nvPr/>
        </p:nvSpPr>
        <p:spPr bwMode="auto">
          <a:xfrm>
            <a:off x="2525670" y="5034012"/>
            <a:ext cx="0" cy="379413"/>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Line 15"/>
          <p:cNvSpPr>
            <a:spLocks noChangeShapeType="1"/>
          </p:cNvSpPr>
          <p:nvPr/>
        </p:nvSpPr>
        <p:spPr bwMode="auto">
          <a:xfrm>
            <a:off x="5389520" y="3887837"/>
            <a:ext cx="0" cy="381000"/>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 name="Freeform 16"/>
          <p:cNvSpPr>
            <a:spLocks noChangeArrowheads="1"/>
          </p:cNvSpPr>
          <p:nvPr/>
        </p:nvSpPr>
        <p:spPr bwMode="auto">
          <a:xfrm>
            <a:off x="6154695" y="3457625"/>
            <a:ext cx="6350" cy="627062"/>
          </a:xfrm>
          <a:custGeom>
            <a:avLst/>
            <a:gdLst>
              <a:gd name="T0" fmla="*/ 0 w 5"/>
              <a:gd name="T1" fmla="*/ 0 h 896"/>
              <a:gd name="T2" fmla="*/ 5 w 5"/>
              <a:gd name="T3" fmla="*/ 896 h 896"/>
            </a:gdLst>
            <a:ahLst/>
            <a:cxnLst>
              <a:cxn ang="0">
                <a:pos x="T0" y="T1"/>
              </a:cxn>
              <a:cxn ang="0">
                <a:pos x="T2" y="T3"/>
              </a:cxn>
            </a:cxnLst>
            <a:rect l="0" t="0" r="r" b="b"/>
            <a:pathLst>
              <a:path w="5" h="896">
                <a:moveTo>
                  <a:pt x="0" y="0"/>
                </a:moveTo>
                <a:lnTo>
                  <a:pt x="5" y="896"/>
                </a:lnTo>
              </a:path>
            </a:pathLst>
          </a:custGeom>
          <a:solidFill>
            <a:srgbClr val="FFFF99"/>
          </a:solidFill>
          <a:ln w="9525">
            <a:solidFill>
              <a:srgbClr val="008000"/>
            </a:solidFill>
            <a:bevel/>
          </a:ln>
        </p:spPr>
        <p:txBody>
          <a:bodyPr/>
          <a:lstStyle/>
          <a:p>
            <a:endParaRPr lang="zh-CN" altLang="en-US"/>
          </a:p>
        </p:txBody>
      </p:sp>
      <p:sp>
        <p:nvSpPr>
          <p:cNvPr id="66" name="Freeform 17"/>
          <p:cNvSpPr>
            <a:spLocks noChangeArrowheads="1"/>
          </p:cNvSpPr>
          <p:nvPr/>
        </p:nvSpPr>
        <p:spPr bwMode="auto">
          <a:xfrm>
            <a:off x="3913145" y="4668887"/>
            <a:ext cx="0" cy="1462088"/>
          </a:xfrm>
          <a:custGeom>
            <a:avLst/>
            <a:gdLst>
              <a:gd name="T0" fmla="*/ 4 w 4"/>
              <a:gd name="T1" fmla="*/ 0 h 2087"/>
              <a:gd name="T2" fmla="*/ 0 w 4"/>
              <a:gd name="T3" fmla="*/ 2087 h 2087"/>
            </a:gdLst>
            <a:ahLst/>
            <a:cxnLst>
              <a:cxn ang="0">
                <a:pos x="T0" y="T1"/>
              </a:cxn>
              <a:cxn ang="0">
                <a:pos x="T2" y="T3"/>
              </a:cxn>
            </a:cxnLst>
            <a:rect l="0" t="0" r="r" b="b"/>
            <a:pathLst>
              <a:path w="4" h="2087">
                <a:moveTo>
                  <a:pt x="4" y="0"/>
                </a:moveTo>
                <a:lnTo>
                  <a:pt x="0" y="2087"/>
                </a:lnTo>
              </a:path>
            </a:pathLst>
          </a:custGeom>
          <a:solidFill>
            <a:srgbClr val="FFFF99"/>
          </a:solidFill>
          <a:ln w="9525">
            <a:solidFill>
              <a:schemeClr val="tx1"/>
            </a:solidFill>
            <a:prstDash val="dash"/>
            <a:bevel/>
          </a:ln>
        </p:spPr>
        <p:txBody>
          <a:bodyPr/>
          <a:lstStyle/>
          <a:p>
            <a:endParaRPr lang="zh-CN" altLang="en-US"/>
          </a:p>
        </p:txBody>
      </p:sp>
      <p:sp>
        <p:nvSpPr>
          <p:cNvPr id="67" name="WordArt 18"/>
          <p:cNvSpPr>
            <a:spLocks noChangeArrowheads="1" noChangeShapeType="1" noTextEdit="1"/>
          </p:cNvSpPr>
          <p:nvPr/>
        </p:nvSpPr>
        <p:spPr bwMode="auto">
          <a:xfrm>
            <a:off x="6712841" y="6191300"/>
            <a:ext cx="1131887" cy="277812"/>
          </a:xfrm>
          <a:prstGeom prst="rect">
            <a:avLst/>
          </a:prstGeom>
        </p:spPr>
        <p:txBody>
          <a:bodyPr wrap="none" fromWordArt="1">
            <a:prstTxWarp prst="textPlain">
              <a:avLst>
                <a:gd name="adj" fmla="val 50000"/>
              </a:avLst>
            </a:prstTxWarp>
          </a:bodyPr>
          <a:lstStyle/>
          <a:p>
            <a:pPr algn="ctr"/>
            <a:r>
              <a:rPr lang="zh-CN" altLang="en-US" kern="10" dirty="0">
                <a:ln w="9525">
                  <a:solidFill>
                    <a:schemeClr val="tx1"/>
                  </a:solidFill>
                  <a:round/>
                </a:ln>
                <a:solidFill>
                  <a:srgbClr val="FFFF99"/>
                </a:solidFill>
                <a:latin typeface="宋体" panose="02010600030101010101" pitchFamily="2" charset="-122"/>
                <a:ea typeface="宋体" panose="02010600030101010101" pitchFamily="2" charset="-122"/>
              </a:rPr>
              <a:t>销售量</a:t>
            </a:r>
            <a:endParaRPr lang="zh-CN" altLang="en-US" kern="10" dirty="0">
              <a:ln w="9525">
                <a:solidFill>
                  <a:schemeClr val="tx1"/>
                </a:solidFill>
                <a:round/>
              </a:ln>
              <a:solidFill>
                <a:srgbClr val="FFFF99"/>
              </a:solidFill>
              <a:latin typeface="宋体" panose="02010600030101010101" pitchFamily="2" charset="-122"/>
              <a:ea typeface="宋体" panose="02010600030101010101" pitchFamily="2" charset="-122"/>
            </a:endParaRPr>
          </a:p>
        </p:txBody>
      </p:sp>
      <p:sp>
        <p:nvSpPr>
          <p:cNvPr id="68" name="WordArt 19"/>
          <p:cNvSpPr>
            <a:spLocks noChangeArrowheads="1" noChangeShapeType="1" noTextEdit="1"/>
          </p:cNvSpPr>
          <p:nvPr/>
        </p:nvSpPr>
        <p:spPr bwMode="auto">
          <a:xfrm rot="20140591">
            <a:off x="5537158" y="3748137"/>
            <a:ext cx="895350" cy="200025"/>
          </a:xfrm>
          <a:prstGeom prst="rect">
            <a:avLst/>
          </a:prstGeom>
        </p:spPr>
        <p:txBody>
          <a:bodyPr wrap="none" fromWordArt="1">
            <a:prstTxWarp prst="textPlain">
              <a:avLst>
                <a:gd name="adj" fmla="val 50000"/>
              </a:avLst>
            </a:prstTxWarp>
          </a:bodyPr>
          <a:lstStyle/>
          <a:p>
            <a:pPr algn="ctr"/>
            <a:r>
              <a:rPr lang="zh-CN" altLang="en-US" sz="1400" kern="10">
                <a:ln w="9525">
                  <a:solidFill>
                    <a:srgbClr val="008000"/>
                  </a:solidFill>
                  <a:round/>
                </a:ln>
                <a:solidFill>
                  <a:srgbClr val="008000"/>
                </a:solidFill>
                <a:latin typeface="宋体" panose="02010600030101010101" pitchFamily="2" charset="-122"/>
                <a:ea typeface="宋体" panose="02010600030101010101" pitchFamily="2" charset="-122"/>
              </a:rPr>
              <a:t>盈利区</a:t>
            </a:r>
            <a:endParaRPr lang="zh-CN" altLang="en-US" sz="1400" kern="10">
              <a:ln w="9525">
                <a:solidFill>
                  <a:srgbClr val="008000"/>
                </a:solidFill>
                <a:round/>
              </a:ln>
              <a:solidFill>
                <a:srgbClr val="008000"/>
              </a:solidFill>
              <a:latin typeface="宋体" panose="02010600030101010101" pitchFamily="2" charset="-122"/>
              <a:ea typeface="宋体" panose="02010600030101010101" pitchFamily="2" charset="-122"/>
            </a:endParaRPr>
          </a:p>
        </p:txBody>
      </p:sp>
      <p:pic>
        <p:nvPicPr>
          <p:cNvPr id="69" name="WordArt 2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0133" y="3051542"/>
            <a:ext cx="2017712" cy="26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WordArt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095" y="4211687"/>
            <a:ext cx="14287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WordArt 22"/>
          <p:cNvSpPr>
            <a:spLocks noChangeArrowheads="1" noChangeShapeType="1" noTextEdit="1"/>
          </p:cNvSpPr>
          <p:nvPr/>
        </p:nvSpPr>
        <p:spPr bwMode="auto">
          <a:xfrm>
            <a:off x="2706645" y="4224387"/>
            <a:ext cx="1492250" cy="196850"/>
          </a:xfrm>
          <a:prstGeom prst="rect">
            <a:avLst/>
          </a:prstGeom>
        </p:spPr>
        <p:txBody>
          <a:bodyPr wrap="none" fromWordArt="1">
            <a:prstTxWarp prst="textPlain">
              <a:avLst>
                <a:gd name="adj" fmla="val 50000"/>
              </a:avLst>
            </a:prstTxWarp>
          </a:bodyPr>
          <a:lstStyle/>
          <a:p>
            <a:pPr algn="ctr"/>
            <a:r>
              <a:rPr lang="zh-CN" altLang="en-US" sz="1400" kern="10">
                <a:ln w="9525">
                  <a:solidFill>
                    <a:schemeClr val="tx1"/>
                  </a:solidFill>
                  <a:round/>
                </a:ln>
                <a:solidFill>
                  <a:srgbClr val="FFFF99"/>
                </a:solidFill>
                <a:latin typeface="宋体" panose="02010600030101010101" pitchFamily="2" charset="-122"/>
                <a:ea typeface="宋体" panose="02010600030101010101" pitchFamily="2" charset="-122"/>
              </a:rPr>
              <a:t>盈亏平衡点</a:t>
            </a:r>
            <a:endParaRPr lang="zh-CN" altLang="en-US" sz="1400" kern="10">
              <a:ln w="9525">
                <a:solidFill>
                  <a:schemeClr val="tx1"/>
                </a:solidFill>
                <a:round/>
              </a:ln>
              <a:solidFill>
                <a:srgbClr val="FFFF99"/>
              </a:solidFill>
              <a:latin typeface="宋体" panose="02010600030101010101" pitchFamily="2" charset="-122"/>
              <a:ea typeface="宋体" panose="02010600030101010101" pitchFamily="2" charset="-122"/>
            </a:endParaRPr>
          </a:p>
        </p:txBody>
      </p:sp>
      <p:sp>
        <p:nvSpPr>
          <p:cNvPr id="72" name="WordArt 23"/>
          <p:cNvSpPr>
            <a:spLocks noTextEdit="1"/>
          </p:cNvSpPr>
          <p:nvPr/>
        </p:nvSpPr>
        <p:spPr>
          <a:xfrm>
            <a:off x="601523" y="3051542"/>
            <a:ext cx="360680" cy="487680"/>
          </a:xfrm>
          <a:prstGeom prst="rect">
            <a:avLst/>
          </a:prstGeom>
        </p:spPr>
        <p:txBody>
          <a:bodyPr wrap="none" fromWordArt="1">
            <a:prstTxWarp prst="textPlain">
              <a:avLst>
                <a:gd name="adj" fmla="val 50000"/>
              </a:avLst>
            </a:prstTxWarp>
            <a:normAutofit lnSpcReduction="10000"/>
          </a:bodyPr>
          <a:lstStyle/>
          <a:p>
            <a:pPr algn="ctr"/>
            <a:r>
              <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cs typeface="+mn-ea"/>
              </a:rPr>
              <a:t>金</a:t>
            </a:r>
            <a:endPar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endParaRPr>
          </a:p>
          <a:p>
            <a:pPr algn="ctr"/>
            <a:r>
              <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cs typeface="+mn-ea"/>
              </a:rPr>
              <a:t>额</a:t>
            </a:r>
            <a:endParaRPr lang="zh-CN" altLang="en-US" sz="1400" noProof="1">
              <a:ln w="9525" cap="flat" cmpd="sng">
                <a:solidFill>
                  <a:schemeClr val="tx1"/>
                </a:solidFill>
                <a:prstDash val="solid"/>
                <a:headEnd type="none" w="med" len="med"/>
                <a:tailEnd type="none" w="med" len="med"/>
              </a:ln>
              <a:solidFill>
                <a:srgbClr val="FFFF99"/>
              </a:solidFill>
              <a:latin typeface="宋体" panose="02010600030101010101" pitchFamily="2" charset="-122"/>
            </a:endParaRPr>
          </a:p>
        </p:txBody>
      </p:sp>
      <p:grpSp>
        <p:nvGrpSpPr>
          <p:cNvPr id="73" name="组合 17430"/>
          <p:cNvGrpSpPr/>
          <p:nvPr/>
        </p:nvGrpSpPr>
        <p:grpSpPr bwMode="auto">
          <a:xfrm>
            <a:off x="3725820" y="6175425"/>
            <a:ext cx="400050" cy="282575"/>
            <a:chOff x="0" y="0"/>
            <a:chExt cx="380" cy="405"/>
          </a:xfrm>
        </p:grpSpPr>
        <p:sp>
          <p:nvSpPr>
            <p:cNvPr id="74" name="WordArt 25"/>
            <p:cNvSpPr>
              <a:spLocks noChangeArrowheads="1" noChangeShapeType="1" noTextEdit="1"/>
            </p:cNvSpPr>
            <p:nvPr/>
          </p:nvSpPr>
          <p:spPr bwMode="auto">
            <a:xfrm>
              <a:off x="0" y="0"/>
              <a:ext cx="210" cy="405"/>
            </a:xfrm>
            <a:prstGeom prst="rect">
              <a:avLst/>
            </a:prstGeom>
          </p:spPr>
          <p:txBody>
            <a:bodyPr wrap="none" fromWordArt="1">
              <a:prstTxWarp prst="textPlain">
                <a:avLst>
                  <a:gd name="adj" fmla="val 50000"/>
                </a:avLst>
              </a:prstTxWarp>
            </a:bodyPr>
            <a:lstStyle/>
            <a:p>
              <a:pPr algn="ctr"/>
              <a:r>
                <a:rPr lang="en-US" altLang="zh-CN" sz="2000" kern="10">
                  <a:ln w="9525">
                    <a:solidFill>
                      <a:schemeClr val="tx1"/>
                    </a:solidFill>
                    <a:round/>
                  </a:ln>
                  <a:solidFill>
                    <a:srgbClr val="FFFF99"/>
                  </a:solidFill>
                  <a:latin typeface="宋体" panose="02010600030101010101" pitchFamily="2" charset="-122"/>
                  <a:ea typeface="宋体" panose="02010600030101010101" pitchFamily="2" charset="-122"/>
                </a:rPr>
                <a:t>Q</a:t>
              </a:r>
              <a:endParaRPr lang="zh-CN" altLang="en-US" sz="2000" kern="10">
                <a:ln w="9525">
                  <a:solidFill>
                    <a:schemeClr val="tx1"/>
                  </a:solidFill>
                  <a:round/>
                </a:ln>
                <a:solidFill>
                  <a:srgbClr val="FFFF99"/>
                </a:solidFill>
                <a:latin typeface="宋体" panose="02010600030101010101" pitchFamily="2" charset="-122"/>
                <a:ea typeface="宋体" panose="02010600030101010101" pitchFamily="2" charset="-122"/>
              </a:endParaRPr>
            </a:p>
          </p:txBody>
        </p:sp>
        <p:sp>
          <p:nvSpPr>
            <p:cNvPr id="75" name="WordArt 26"/>
            <p:cNvSpPr>
              <a:spLocks noChangeArrowheads="1" noChangeShapeType="1" noTextEdit="1"/>
            </p:cNvSpPr>
            <p:nvPr/>
          </p:nvSpPr>
          <p:spPr bwMode="auto">
            <a:xfrm>
              <a:off x="290" y="195"/>
              <a:ext cx="90" cy="165"/>
            </a:xfrm>
            <a:prstGeom prst="rect">
              <a:avLst/>
            </a:prstGeom>
          </p:spPr>
          <p:txBody>
            <a:bodyPr wrap="none" fromWordArt="1">
              <a:prstTxWarp prst="textPlain">
                <a:avLst>
                  <a:gd name="adj" fmla="val 50000"/>
                </a:avLst>
              </a:prstTxWarp>
            </a:bodyPr>
            <a:lstStyle/>
            <a:p>
              <a:pPr algn="ctr"/>
              <a:r>
                <a:rPr lang="en-US" altLang="zh-CN" sz="800" kern="10">
                  <a:ln w="9525">
                    <a:solidFill>
                      <a:schemeClr val="tx1"/>
                    </a:solidFill>
                    <a:round/>
                  </a:ln>
                  <a:solidFill>
                    <a:srgbClr val="FFFF99"/>
                  </a:solidFill>
                  <a:latin typeface="宋体" panose="02010600030101010101" pitchFamily="2" charset="-122"/>
                  <a:ea typeface="宋体" panose="02010600030101010101" pitchFamily="2" charset="-122"/>
                </a:rPr>
                <a:t>0</a:t>
              </a:r>
              <a:endParaRPr lang="zh-CN" altLang="en-US" sz="800" kern="10">
                <a:ln w="9525">
                  <a:solidFill>
                    <a:schemeClr val="tx1"/>
                  </a:solidFill>
                  <a:round/>
                </a:ln>
                <a:solidFill>
                  <a:srgbClr val="FFFF99"/>
                </a:solidFill>
                <a:latin typeface="宋体" panose="02010600030101010101" pitchFamily="2" charset="-122"/>
                <a:ea typeface="宋体" panose="02010600030101010101" pitchFamily="2" charset="-122"/>
              </a:endParaRPr>
            </a:p>
          </p:txBody>
        </p:sp>
      </p:grpSp>
      <p:sp>
        <p:nvSpPr>
          <p:cNvPr id="76" name="WordArt 50"/>
          <p:cNvSpPr>
            <a:spLocks noChangeArrowheads="1" noChangeShapeType="1" noTextEdit="1"/>
          </p:cNvSpPr>
          <p:nvPr/>
        </p:nvSpPr>
        <p:spPr bwMode="auto">
          <a:xfrm rot="20140591">
            <a:off x="1781133" y="5214987"/>
            <a:ext cx="895350" cy="200025"/>
          </a:xfrm>
          <a:prstGeom prst="rect">
            <a:avLst/>
          </a:prstGeom>
        </p:spPr>
        <p:txBody>
          <a:bodyPr wrap="none" fromWordArt="1">
            <a:prstTxWarp prst="textPlain">
              <a:avLst>
                <a:gd name="adj" fmla="val 50000"/>
              </a:avLst>
            </a:prstTxWarp>
          </a:bodyPr>
          <a:lstStyle/>
          <a:p>
            <a:pPr algn="ctr"/>
            <a:r>
              <a:rPr lang="zh-CN" altLang="en-US" sz="1400" b="1" kern="10">
                <a:ln w="9525">
                  <a:solidFill>
                    <a:srgbClr val="FF0000"/>
                  </a:solidFill>
                  <a:round/>
                </a:ln>
                <a:solidFill>
                  <a:srgbClr val="FF0000"/>
                </a:solidFill>
                <a:latin typeface="宋体" panose="02010600030101010101" pitchFamily="2" charset="-122"/>
                <a:ea typeface="宋体" panose="02010600030101010101" pitchFamily="2" charset="-122"/>
              </a:rPr>
              <a:t>亏损区</a:t>
            </a:r>
            <a:endParaRPr lang="zh-CN" altLang="en-US" sz="1400" b="1" kern="10">
              <a:ln w="9525">
                <a:solidFill>
                  <a:srgbClr val="FF0000"/>
                </a:solidFill>
                <a:round/>
              </a:ln>
              <a:solidFill>
                <a:srgbClr val="FF0000"/>
              </a:solidFill>
              <a:latin typeface="宋体" panose="02010600030101010101" pitchFamily="2" charset="-122"/>
              <a:ea typeface="宋体" panose="02010600030101010101" pitchFamily="2" charset="-122"/>
            </a:endParaRPr>
          </a:p>
        </p:txBody>
      </p:sp>
      <p:sp>
        <p:nvSpPr>
          <p:cNvPr id="77" name="Line 52"/>
          <p:cNvSpPr>
            <a:spLocks noChangeShapeType="1"/>
          </p:cNvSpPr>
          <p:nvPr/>
        </p:nvSpPr>
        <p:spPr bwMode="auto">
          <a:xfrm>
            <a:off x="1420770" y="5307062"/>
            <a:ext cx="0" cy="696913"/>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 name="Line 53"/>
          <p:cNvSpPr>
            <a:spLocks noChangeShapeType="1"/>
          </p:cNvSpPr>
          <p:nvPr/>
        </p:nvSpPr>
        <p:spPr bwMode="auto">
          <a:xfrm>
            <a:off x="1633495" y="5267375"/>
            <a:ext cx="0" cy="61118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9" name="Line 54"/>
          <p:cNvSpPr>
            <a:spLocks noChangeShapeType="1"/>
          </p:cNvSpPr>
          <p:nvPr/>
        </p:nvSpPr>
        <p:spPr bwMode="auto">
          <a:xfrm>
            <a:off x="2087520" y="5129262"/>
            <a:ext cx="0" cy="53975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 name="Line 55"/>
          <p:cNvSpPr>
            <a:spLocks noChangeShapeType="1"/>
          </p:cNvSpPr>
          <p:nvPr/>
        </p:nvSpPr>
        <p:spPr bwMode="auto">
          <a:xfrm>
            <a:off x="2287545" y="5089575"/>
            <a:ext cx="0" cy="487362"/>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1" name="Line 56"/>
          <p:cNvSpPr>
            <a:spLocks noChangeShapeType="1"/>
          </p:cNvSpPr>
          <p:nvPr/>
        </p:nvSpPr>
        <p:spPr bwMode="auto">
          <a:xfrm>
            <a:off x="2743158" y="4981625"/>
            <a:ext cx="0" cy="296862"/>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2" name="Line 57"/>
          <p:cNvSpPr>
            <a:spLocks noChangeShapeType="1"/>
          </p:cNvSpPr>
          <p:nvPr/>
        </p:nvSpPr>
        <p:spPr bwMode="auto">
          <a:xfrm>
            <a:off x="2981283" y="4889550"/>
            <a:ext cx="0" cy="296862"/>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 name="Line 58"/>
          <p:cNvSpPr>
            <a:spLocks noChangeShapeType="1"/>
          </p:cNvSpPr>
          <p:nvPr/>
        </p:nvSpPr>
        <p:spPr bwMode="auto">
          <a:xfrm>
            <a:off x="3222583" y="4818112"/>
            <a:ext cx="0" cy="20955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 name="Line 59"/>
          <p:cNvSpPr>
            <a:spLocks noChangeShapeType="1"/>
          </p:cNvSpPr>
          <p:nvPr/>
        </p:nvSpPr>
        <p:spPr bwMode="auto">
          <a:xfrm>
            <a:off x="3463883" y="4795887"/>
            <a:ext cx="0" cy="104775"/>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5" name="Line 60"/>
          <p:cNvSpPr>
            <a:spLocks noChangeShapeType="1"/>
          </p:cNvSpPr>
          <p:nvPr/>
        </p:nvSpPr>
        <p:spPr bwMode="auto">
          <a:xfrm>
            <a:off x="4398920" y="4408537"/>
            <a:ext cx="0" cy="10477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6" name="Line 61"/>
          <p:cNvSpPr>
            <a:spLocks noChangeShapeType="1"/>
          </p:cNvSpPr>
          <p:nvPr/>
        </p:nvSpPr>
        <p:spPr bwMode="auto">
          <a:xfrm>
            <a:off x="4665620" y="4252962"/>
            <a:ext cx="0" cy="209550"/>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7" name="Line 62"/>
          <p:cNvSpPr>
            <a:spLocks noChangeShapeType="1"/>
          </p:cNvSpPr>
          <p:nvPr/>
        </p:nvSpPr>
        <p:spPr bwMode="auto">
          <a:xfrm>
            <a:off x="4906920" y="4113262"/>
            <a:ext cx="0" cy="29527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8" name="Line 63"/>
          <p:cNvSpPr>
            <a:spLocks noChangeShapeType="1"/>
          </p:cNvSpPr>
          <p:nvPr/>
        </p:nvSpPr>
        <p:spPr bwMode="auto">
          <a:xfrm>
            <a:off x="5148220" y="4027537"/>
            <a:ext cx="0" cy="296863"/>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9" name="Line 64"/>
          <p:cNvSpPr>
            <a:spLocks noChangeShapeType="1"/>
          </p:cNvSpPr>
          <p:nvPr/>
        </p:nvSpPr>
        <p:spPr bwMode="auto">
          <a:xfrm>
            <a:off x="5627645" y="3732262"/>
            <a:ext cx="0" cy="488950"/>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0" name="Line 65"/>
          <p:cNvSpPr>
            <a:spLocks noChangeShapeType="1"/>
          </p:cNvSpPr>
          <p:nvPr/>
        </p:nvSpPr>
        <p:spPr bwMode="auto">
          <a:xfrm>
            <a:off x="5894345" y="3610025"/>
            <a:ext cx="0" cy="539750"/>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1" name="Line 70"/>
          <p:cNvSpPr>
            <a:spLocks noChangeShapeType="1"/>
          </p:cNvSpPr>
          <p:nvPr/>
        </p:nvSpPr>
        <p:spPr bwMode="auto">
          <a:xfrm>
            <a:off x="6454733" y="3284587"/>
            <a:ext cx="0" cy="69532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 name="AutoShape 71"/>
          <p:cNvSpPr>
            <a:spLocks noChangeArrowheads="1"/>
          </p:cNvSpPr>
          <p:nvPr/>
        </p:nvSpPr>
        <p:spPr bwMode="auto">
          <a:xfrm>
            <a:off x="3851233" y="4618087"/>
            <a:ext cx="119062" cy="68263"/>
          </a:xfrm>
          <a:prstGeom prst="sun">
            <a:avLst>
              <a:gd name="adj" fmla="val 25000"/>
            </a:avLst>
          </a:prstGeom>
          <a:solidFill>
            <a:srgbClr val="FFFF99"/>
          </a:solidFill>
          <a:ln w="9525">
            <a:solidFill>
              <a:srgbClr val="990000"/>
            </a:solidFill>
            <a:miter lim="800000"/>
          </a:ln>
        </p:spPr>
        <p:txBody>
          <a:bodyPr wrap="none" anchor="ctr"/>
          <a:lstStyle/>
          <a:p>
            <a:endParaRPr lang="zh-CN" altLang="en-US"/>
          </a:p>
        </p:txBody>
      </p:sp>
      <p:sp>
        <p:nvSpPr>
          <p:cNvPr id="93" name="文本框 1"/>
          <p:cNvSpPr txBox="1">
            <a:spLocks noChangeArrowheads="1"/>
          </p:cNvSpPr>
          <p:nvPr/>
        </p:nvSpPr>
        <p:spPr bwMode="auto">
          <a:xfrm>
            <a:off x="927058" y="5986512"/>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a:latin typeface="Times New Roman" panose="02020603050405020304" pitchFamily="18" charset="0"/>
              </a:rPr>
              <a:t>0</a:t>
            </a:r>
            <a:endParaRPr lang="en-US" altLang="zh-CN" b="1">
              <a:latin typeface="Times New Roman" panose="02020603050405020304" pitchFamily="18" charset="0"/>
            </a:endParaRPr>
          </a:p>
        </p:txBody>
      </p:sp>
      <p:sp>
        <p:nvSpPr>
          <p:cNvPr id="94" name="文本框 2"/>
          <p:cNvSpPr txBox="1">
            <a:spLocks noChangeArrowheads="1"/>
          </p:cNvSpPr>
          <p:nvPr/>
        </p:nvSpPr>
        <p:spPr bwMode="auto">
          <a:xfrm>
            <a:off x="936583" y="5195937"/>
            <a:ext cx="39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dirty="0">
                <a:latin typeface="Times New Roman" panose="02020603050405020304" pitchFamily="18" charset="0"/>
              </a:rPr>
              <a:t>a</a:t>
            </a:r>
            <a:endParaRPr lang="en-US" altLang="zh-CN" b="1" dirty="0">
              <a:latin typeface="Times New Roman" panose="02020603050405020304" pitchFamily="18" charset="0"/>
            </a:endParaRPr>
          </a:p>
        </p:txBody>
      </p:sp>
      <p:sp>
        <p:nvSpPr>
          <p:cNvPr id="95" name="Line 70"/>
          <p:cNvSpPr>
            <a:spLocks noChangeShapeType="1"/>
          </p:cNvSpPr>
          <p:nvPr/>
        </p:nvSpPr>
        <p:spPr bwMode="auto">
          <a:xfrm>
            <a:off x="6730958" y="3195687"/>
            <a:ext cx="0" cy="695325"/>
          </a:xfrm>
          <a:prstGeom prst="line">
            <a:avLst/>
          </a:prstGeom>
          <a:noFill/>
          <a:ln w="9525">
            <a:solidFill>
              <a:srgbClr val="008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6" name="文本框 3"/>
          <p:cNvSpPr txBox="1"/>
          <p:nvPr/>
        </p:nvSpPr>
        <p:spPr>
          <a:xfrm>
            <a:off x="4184608" y="4922887"/>
            <a:ext cx="1619250" cy="366713"/>
          </a:xfrm>
          <a:prstGeom prst="rect">
            <a:avLst/>
          </a:prstGeom>
          <a:solidFill>
            <a:schemeClr val="bg1">
              <a:lumMod val="75000"/>
            </a:schemeClr>
          </a:solidFill>
          <a:ln>
            <a:solidFill>
              <a:schemeClr val="tx1"/>
            </a:solidFill>
          </a:ln>
        </p:spPr>
        <p:txBody>
          <a:bodyPr>
            <a:spAutoFit/>
          </a:bodyPr>
          <a:lstStyle/>
          <a:p>
            <a:pPr>
              <a:buFont typeface="Wingdings" panose="05000000000000000000" charset="0"/>
              <a:buNone/>
            </a:pPr>
            <a:r>
              <a:rPr lang="zh-CN" altLang="en-US"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利润（</a:t>
            </a:r>
            <a:r>
              <a:rPr lang="en-US" altLang="zh-CN"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E</a:t>
            </a:r>
            <a:r>
              <a:rPr lang="zh-CN" altLang="en-US"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a:t>
            </a:r>
            <a:r>
              <a:rPr lang="en-US" altLang="zh-CN" b="1" i="1" noProof="1">
                <a:effectLst>
                  <a:outerShdw blurRad="38100" dist="38100" dir="2700000" algn="tl">
                    <a:srgbClr val="000000">
                      <a:alpha val="43137"/>
                    </a:srgbClr>
                  </a:outerShdw>
                </a:effectLst>
                <a:ea typeface="黑体" panose="02010609060101010101" pitchFamily="49" charset="-122"/>
                <a:cs typeface="+mn-ea"/>
                <a:sym typeface="+mn-ea"/>
              </a:rPr>
              <a:t>&gt;</a:t>
            </a:r>
            <a:r>
              <a:rPr lang="en-US" altLang="zh-CN"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0</a:t>
            </a:r>
            <a:endParaRPr lang="en-US" altLang="zh-CN"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97" name="文本框 6"/>
          <p:cNvSpPr txBox="1"/>
          <p:nvPr/>
        </p:nvSpPr>
        <p:spPr>
          <a:xfrm>
            <a:off x="2287545" y="5669012"/>
            <a:ext cx="1538288" cy="369332"/>
          </a:xfrm>
          <a:prstGeom prst="rect">
            <a:avLst/>
          </a:prstGeom>
          <a:solidFill>
            <a:schemeClr val="bg1">
              <a:lumMod val="85000"/>
            </a:schemeClr>
          </a:solidFill>
          <a:ln>
            <a:solidFill>
              <a:schemeClr val="tx1"/>
            </a:solidFill>
          </a:ln>
        </p:spPr>
        <p:txBody>
          <a:bodyPr>
            <a:spAutoFit/>
          </a:bodyPr>
          <a:lstStyle/>
          <a:p>
            <a:pPr>
              <a:buFont typeface="Wingdings" panose="05000000000000000000" charset="0"/>
              <a:buNone/>
            </a:pPr>
            <a:r>
              <a:rPr lang="zh-CN" altLang="en-US"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利润（</a:t>
            </a:r>
            <a:r>
              <a:rPr lang="en-US" altLang="zh-CN"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E</a:t>
            </a:r>
            <a:r>
              <a:rPr lang="zh-CN" altLang="en-US"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a:t>
            </a:r>
            <a:r>
              <a:rPr lang="en-US" altLang="zh-CN" b="1" i="1" noProof="1">
                <a:effectLst>
                  <a:outerShdw blurRad="38100" dist="38100" dir="2700000" algn="tl">
                    <a:srgbClr val="000000">
                      <a:alpha val="43137"/>
                    </a:srgbClr>
                  </a:outerShdw>
                </a:effectLst>
                <a:ea typeface="黑体" panose="02010609060101010101" pitchFamily="49" charset="-122"/>
                <a:cs typeface="+mn-ea"/>
                <a:sym typeface="+mn-ea"/>
              </a:rPr>
              <a:t>&lt;</a:t>
            </a:r>
            <a:r>
              <a:rPr lang="en-US" altLang="zh-CN"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ea"/>
                <a:sym typeface="+mn-ea"/>
              </a:rPr>
              <a:t>0</a:t>
            </a:r>
            <a:endParaRPr lang="en-US" altLang="zh-CN" b="1" i="1" noProof="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98" name="Rectangle 3"/>
          <p:cNvSpPr txBox="1"/>
          <p:nvPr/>
        </p:nvSpPr>
        <p:spPr bwMode="auto">
          <a:xfrm>
            <a:off x="324760" y="1197266"/>
            <a:ext cx="8529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0" indent="0">
              <a:buFontTx/>
              <a:buNone/>
            </a:pPr>
            <a:r>
              <a:rPr lang="zh-CN" altLang="en-US" b="1" dirty="0">
                <a:latin typeface="微软雅黑" panose="020B0503020204020204" pitchFamily="34" charset="-122"/>
                <a:ea typeface="微软雅黑" panose="020B0503020204020204" pitchFamily="34" charset="-122"/>
                <a:cs typeface="+mn-ea"/>
                <a:sym typeface="宋体" panose="02010600030101010101" pitchFamily="2" charset="-122"/>
              </a:rPr>
              <a:t>盈亏平衡点的意义【</a:t>
            </a:r>
            <a:r>
              <a:rPr lang="en-US" b="1" dirty="0">
                <a:latin typeface="微软雅黑" panose="020B0503020204020204" pitchFamily="34" charset="-122"/>
                <a:ea typeface="微软雅黑" panose="020B0503020204020204" pitchFamily="34" charset="-122"/>
                <a:cs typeface="+mn-ea"/>
                <a:sym typeface="宋体" panose="02010600030101010101" pitchFamily="2" charset="-122"/>
              </a:rPr>
              <a:t>Q</a:t>
            </a:r>
            <a:r>
              <a:rPr lang="en-US" b="1" baseline="-25000" dirty="0">
                <a:latin typeface="微软雅黑" panose="020B0503020204020204" pitchFamily="34" charset="-122"/>
                <a:ea typeface="微软雅黑" panose="020B0503020204020204" pitchFamily="34" charset="-122"/>
                <a:cs typeface="+mn-ea"/>
                <a:sym typeface="宋体" panose="02010600030101010101" pitchFamily="2" charset="-122"/>
              </a:rPr>
              <a:t>0</a:t>
            </a:r>
            <a:r>
              <a:rPr lang="zh-CN" altLang="en-US" b="1" dirty="0">
                <a:latin typeface="微软雅黑" panose="020B0503020204020204" pitchFamily="34" charset="-122"/>
                <a:ea typeface="微软雅黑" panose="020B0503020204020204" pitchFamily="34" charset="-122"/>
                <a:cs typeface="+mn-ea"/>
                <a:sym typeface="宋体" panose="02010600030101010101" pitchFamily="2" charset="-122"/>
              </a:rPr>
              <a:t>＝</a:t>
            </a:r>
            <a:r>
              <a:rPr lang="en-US" altLang="zh-CN" b="1" dirty="0">
                <a:latin typeface="微软雅黑" panose="020B0503020204020204" pitchFamily="34" charset="-122"/>
                <a:ea typeface="微软雅黑" panose="020B0503020204020204" pitchFamily="34" charset="-122"/>
                <a:cs typeface="+mn-ea"/>
                <a:sym typeface="宋体" panose="02010600030101010101" pitchFamily="2" charset="-122"/>
              </a:rPr>
              <a:t>a</a:t>
            </a:r>
            <a:r>
              <a:rPr lang="en-US" b="1" dirty="0">
                <a:latin typeface="微软雅黑" panose="020B0503020204020204" pitchFamily="34" charset="-122"/>
                <a:ea typeface="微软雅黑" panose="020B0503020204020204" pitchFamily="34" charset="-122"/>
                <a:cs typeface="+mn-ea"/>
                <a:sym typeface="宋体" panose="02010600030101010101" pitchFamily="2" charset="-122"/>
              </a:rPr>
              <a:t>/(p</a:t>
            </a:r>
            <a:r>
              <a:rPr lang="zh-CN" altLang="en-US" b="1" dirty="0">
                <a:latin typeface="微软雅黑" panose="020B0503020204020204" pitchFamily="34" charset="-122"/>
                <a:ea typeface="微软雅黑" panose="020B0503020204020204" pitchFamily="34" charset="-122"/>
                <a:cs typeface="+mn-ea"/>
                <a:sym typeface="宋体" panose="02010600030101010101" pitchFamily="2" charset="-122"/>
              </a:rPr>
              <a:t>－</a:t>
            </a:r>
            <a:r>
              <a:rPr lang="en-US" b="1" dirty="0">
                <a:latin typeface="微软雅黑" panose="020B0503020204020204" pitchFamily="34" charset="-122"/>
                <a:ea typeface="微软雅黑" panose="020B0503020204020204" pitchFamily="34" charset="-122"/>
                <a:cs typeface="+mn-ea"/>
                <a:sym typeface="宋体" panose="02010600030101010101" pitchFamily="2" charset="-122"/>
              </a:rPr>
              <a:t>v)</a:t>
            </a:r>
            <a:r>
              <a:rPr lang="zh-CN" altLang="en-US" b="1" dirty="0">
                <a:latin typeface="微软雅黑" panose="020B0503020204020204" pitchFamily="34" charset="-122"/>
                <a:ea typeface="微软雅黑" panose="020B0503020204020204" pitchFamily="34" charset="-122"/>
                <a:cs typeface="+mn-ea"/>
                <a:sym typeface="宋体" panose="02010600030101010101" pitchFamily="2" charset="-122"/>
              </a:rPr>
              <a:t>】</a:t>
            </a:r>
            <a:endParaRPr lang="zh-CN" altLang="en-US" b="1" dirty="0">
              <a:latin typeface="微软雅黑" panose="020B0503020204020204" pitchFamily="34" charset="-122"/>
              <a:ea typeface="微软雅黑" panose="020B0503020204020204" pitchFamily="34" charset="-122"/>
              <a:cs typeface="+mn-ea"/>
              <a:sym typeface="宋体" panose="02010600030101010101" pitchFamily="2" charset="-122"/>
            </a:endParaRPr>
          </a:p>
        </p:txBody>
      </p:sp>
      <p:sp>
        <p:nvSpPr>
          <p:cNvPr id="99" name="文本框 2"/>
          <p:cNvSpPr txBox="1"/>
          <p:nvPr/>
        </p:nvSpPr>
        <p:spPr>
          <a:xfrm>
            <a:off x="7291383" y="3320834"/>
            <a:ext cx="4901097" cy="1569660"/>
          </a:xfrm>
          <a:prstGeom prst="rect">
            <a:avLst/>
          </a:prstGeom>
          <a:solidFill>
            <a:srgbClr val="FFFF00"/>
          </a:solidFill>
          <a:ln>
            <a:solidFill>
              <a:schemeClr val="tx1"/>
            </a:solidFill>
          </a:ln>
        </p:spPr>
        <p:txBody>
          <a:bodyPr wrap="square">
            <a:spAutoFit/>
          </a:bodyPr>
          <a:lstStyle/>
          <a:p>
            <a:pPr>
              <a:lnSpc>
                <a:spcPct val="150000"/>
              </a:lnSpc>
              <a:buFont typeface="Wingdings" panose="05000000000000000000" charset="0"/>
              <a:buNone/>
            </a:pPr>
            <a:r>
              <a:rPr lang="zh-CN" altLang="en-US" sz="16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备注：</a:t>
            </a:r>
            <a:endParaRPr lang="zh-CN" altLang="en-US" sz="16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a:p>
            <a:pPr>
              <a:lnSpc>
                <a:spcPct val="150000"/>
              </a:lnSpc>
              <a:buFont typeface="Wingdings" panose="05000000000000000000" charset="0"/>
              <a:buChar char="Ø"/>
            </a:pPr>
            <a:r>
              <a:rPr lang="zh-CN" altLang="en-US" sz="1600" b="1" noProof="1">
                <a:latin typeface="微软雅黑" panose="020B0503020204020204" pitchFamily="34" charset="-122"/>
                <a:ea typeface="微软雅黑" panose="020B0503020204020204" pitchFamily="34" charset="-122"/>
                <a:cs typeface="+mn-ea"/>
                <a:sym typeface="+mn-ea"/>
              </a:rPr>
              <a:t>利润</a:t>
            </a:r>
            <a:r>
              <a:rPr lang="zh-CN" altLang="en-US" sz="1600" b="1" dirty="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（单价</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单位变动成本）</a:t>
            </a:r>
            <a:r>
              <a:rPr lang="en-US" altLang="x-none" sz="1600" b="1" noProof="1">
                <a:latin typeface="微软雅黑" panose="020B0503020204020204" pitchFamily="34" charset="-122"/>
                <a:ea typeface="微软雅黑" panose="020B0503020204020204" pitchFamily="34" charset="-122"/>
                <a:sym typeface="+mn-ea"/>
              </a:rPr>
              <a:t>×</a:t>
            </a:r>
            <a:r>
              <a:rPr lang="zh-CN" altLang="en-US" sz="1600" b="1" noProof="1">
                <a:latin typeface="微软雅黑" panose="020B0503020204020204" pitchFamily="34" charset="-122"/>
                <a:ea typeface="微软雅黑" panose="020B0503020204020204" pitchFamily="34" charset="-122"/>
                <a:sym typeface="+mn-ea"/>
              </a:rPr>
              <a:t>销量</a:t>
            </a:r>
            <a:r>
              <a:rPr lang="en-US" altLang="zh-CN" sz="1600" b="1" noProof="1">
                <a:latin typeface="微软雅黑" panose="020B0503020204020204" pitchFamily="34" charset="-122"/>
                <a:ea typeface="微软雅黑" panose="020B0503020204020204" pitchFamily="34" charset="-122"/>
                <a:sym typeface="+mn-ea"/>
              </a:rPr>
              <a:t>-</a:t>
            </a:r>
            <a:r>
              <a:rPr lang="zh-CN" altLang="en-US" sz="1600" b="1" noProof="1">
                <a:latin typeface="微软雅黑" panose="020B0503020204020204" pitchFamily="34" charset="-122"/>
                <a:ea typeface="微软雅黑" panose="020B0503020204020204" pitchFamily="34" charset="-122"/>
                <a:sym typeface="+mn-ea"/>
              </a:rPr>
              <a:t>固定成本</a:t>
            </a:r>
            <a:endParaRPr lang="zh-CN" altLang="en-US" sz="1600" b="1" u="sng" noProof="1">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charset="0"/>
              <a:buChar char="Ø"/>
            </a:pPr>
            <a:r>
              <a:rPr lang="zh-CN" altLang="en-US" sz="1600" b="1" noProof="1">
                <a:latin typeface="微软雅黑" panose="020B0503020204020204" pitchFamily="34" charset="-122"/>
                <a:ea typeface="微软雅黑" panose="020B0503020204020204" pitchFamily="34" charset="-122"/>
                <a:cs typeface="+mn-ea"/>
                <a:sym typeface="+mn-ea"/>
              </a:rPr>
              <a:t>盈亏平衡点销量</a:t>
            </a:r>
            <a:r>
              <a:rPr lang="en-US" altLang="zh-CN" sz="1600" b="1" noProof="1">
                <a:latin typeface="微软雅黑" panose="020B0503020204020204" pitchFamily="34" charset="-122"/>
                <a:ea typeface="微软雅黑" panose="020B0503020204020204" pitchFamily="34" charset="-122"/>
                <a:cs typeface="+mn-ea"/>
                <a:sym typeface="+mn-ea"/>
              </a:rPr>
              <a:t>=</a:t>
            </a:r>
            <a:r>
              <a:rPr lang="zh-CN" altLang="en-US" sz="1600" b="1" noProof="1">
                <a:latin typeface="微软雅黑" panose="020B0503020204020204" pitchFamily="34" charset="-122"/>
                <a:ea typeface="微软雅黑" panose="020B0503020204020204" pitchFamily="34" charset="-122"/>
                <a:cs typeface="+mn-ea"/>
                <a:sym typeface="+mn-ea"/>
              </a:rPr>
              <a:t>固定成本</a:t>
            </a:r>
            <a:r>
              <a:rPr lang="en-US" altLang="x-none" sz="1600" b="1" noProof="1">
                <a:latin typeface="微软雅黑" panose="020B0503020204020204" pitchFamily="34" charset="-122"/>
                <a:ea typeface="微软雅黑" panose="020B0503020204020204" pitchFamily="34" charset="-122"/>
                <a:cs typeface="+mn-ea"/>
                <a:sym typeface="+mn-ea"/>
              </a:rPr>
              <a:t>÷</a:t>
            </a:r>
            <a:r>
              <a:rPr lang="zh-CN" altLang="en-US" sz="1600" b="1" noProof="1">
                <a:latin typeface="微软雅黑" panose="020B0503020204020204" pitchFamily="34" charset="-122"/>
                <a:ea typeface="微软雅黑" panose="020B0503020204020204" pitchFamily="34" charset="-122"/>
                <a:cs typeface="+mn-ea"/>
                <a:sym typeface="+mn-ea"/>
              </a:rPr>
              <a:t>（单价</a:t>
            </a:r>
            <a:r>
              <a:rPr lang="en-US" altLang="zh-CN" sz="1600" b="1" noProof="1">
                <a:latin typeface="微软雅黑" panose="020B0503020204020204" pitchFamily="34" charset="-122"/>
                <a:ea typeface="微软雅黑" panose="020B0503020204020204" pitchFamily="34" charset="-122"/>
                <a:cs typeface="+mn-ea"/>
                <a:sym typeface="+mn-ea"/>
              </a:rPr>
              <a:t>-</a:t>
            </a:r>
            <a:r>
              <a:rPr lang="zh-CN" altLang="en-US" sz="1600" b="1" noProof="1">
                <a:latin typeface="微软雅黑" panose="020B0503020204020204" pitchFamily="34" charset="-122"/>
                <a:ea typeface="微软雅黑" panose="020B0503020204020204" pitchFamily="34" charset="-122"/>
                <a:cs typeface="+mn-ea"/>
                <a:sym typeface="+mn-ea"/>
              </a:rPr>
              <a:t>单位变动成本）</a:t>
            </a:r>
            <a:endParaRPr lang="en-US" altLang="zh-CN" sz="1600" b="1" noProof="1">
              <a:latin typeface="微软雅黑" panose="020B0503020204020204" pitchFamily="34" charset="-122"/>
              <a:ea typeface="微软雅黑" panose="020B0503020204020204" pitchFamily="34" charset="-122"/>
              <a:cs typeface="+mn-ea"/>
              <a:sym typeface="+mn-ea"/>
            </a:endParaRPr>
          </a:p>
          <a:p>
            <a:pPr>
              <a:lnSpc>
                <a:spcPct val="1500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盈亏平衡点销售额</a:t>
            </a:r>
            <a:r>
              <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rPr>
              <a:t>=</a:t>
            </a:r>
            <a:r>
              <a:rPr lang="zh-CN" altLang="en-US" sz="1600" b="1" noProof="1">
                <a:latin typeface="微软雅黑" panose="020B0503020204020204" pitchFamily="34" charset="-122"/>
                <a:ea typeface="微软雅黑" panose="020B0503020204020204" pitchFamily="34" charset="-122"/>
                <a:sym typeface="+mn-ea"/>
              </a:rPr>
              <a:t>盈亏平衡点销售量</a:t>
            </a:r>
            <a:r>
              <a:rPr lang="en-US" altLang="x-none" sz="1600" b="1" noProof="1">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单价</a:t>
            </a:r>
            <a:endParaRPr lang="en-US" altLang="zh-CN" sz="1600" b="1" noProof="1">
              <a:latin typeface="微软雅黑" panose="020B0503020204020204" pitchFamily="34" charset="-122"/>
              <a:ea typeface="微软雅黑" panose="020B0503020204020204" pitchFamily="34" charset="-122"/>
              <a:sym typeface="+mn-ea"/>
            </a:endParaRPr>
          </a:p>
        </p:txBody>
      </p:sp>
      <p:sp>
        <p:nvSpPr>
          <p:cNvPr id="100" name="TextBox 99"/>
          <p:cNvSpPr txBox="1"/>
          <p:nvPr/>
        </p:nvSpPr>
        <p:spPr>
          <a:xfrm>
            <a:off x="7306130" y="4843394"/>
            <a:ext cx="4901097" cy="1202510"/>
          </a:xfrm>
          <a:prstGeom prst="rect">
            <a:avLst/>
          </a:prstGeom>
          <a:solidFill>
            <a:srgbClr val="FFC000"/>
          </a:solidFill>
          <a:ln>
            <a:solidFill>
              <a:schemeClr val="tx1"/>
            </a:solidFill>
          </a:ln>
        </p:spPr>
        <p:txBody>
          <a:bodyPr wrap="square" lIns="36000" tIns="46800" rIns="36000" bIns="46800" rtlCol="0">
            <a:spAutoFit/>
          </a:bodyPr>
          <a:lstStyle/>
          <a:p>
            <a:pPr>
              <a:lnSpc>
                <a:spcPct val="150000"/>
              </a:lnSpc>
              <a:buFont typeface="Wingdings" panose="05000000000000000000" charset="0"/>
              <a:buChar char="Ø"/>
            </a:pPr>
            <a:r>
              <a:rPr lang="zh-CN" altLang="en-US" sz="1600" b="1" noProof="1">
                <a:latin typeface="微软雅黑" panose="020B0503020204020204" pitchFamily="34" charset="-122"/>
                <a:ea typeface="微软雅黑" panose="020B0503020204020204" pitchFamily="34" charset="-122"/>
                <a:cs typeface="+mn-ea"/>
                <a:sym typeface="+mn-ea"/>
              </a:rPr>
              <a:t>利润（</a:t>
            </a:r>
            <a:r>
              <a:rPr lang="en-US" altLang="zh-CN" sz="1600" b="1" noProof="1">
                <a:latin typeface="微软雅黑" panose="020B0503020204020204" pitchFamily="34" charset="-122"/>
                <a:ea typeface="微软雅黑" panose="020B0503020204020204" pitchFamily="34" charset="-122"/>
                <a:cs typeface="+mn-ea"/>
                <a:sym typeface="+mn-ea"/>
              </a:rPr>
              <a:t> E </a:t>
            </a:r>
            <a:r>
              <a:rPr lang="zh-CN" altLang="en-US" sz="1600" b="1" noProof="1">
                <a:latin typeface="微软雅黑" panose="020B0503020204020204" pitchFamily="34" charset="-122"/>
                <a:ea typeface="微软雅黑" panose="020B0503020204020204" pitchFamily="34" charset="-122"/>
                <a:cs typeface="+mn-ea"/>
                <a:sym typeface="+mn-ea"/>
              </a:rPr>
              <a:t>）</a:t>
            </a:r>
            <a:r>
              <a:rPr lang="en-US" altLang="zh-CN" sz="1600" b="1" noProof="1">
                <a:latin typeface="微软雅黑" panose="020B0503020204020204" pitchFamily="34" charset="-122"/>
                <a:ea typeface="微软雅黑" panose="020B0503020204020204" pitchFamily="34" charset="-122"/>
                <a:cs typeface="+mn-ea"/>
                <a:sym typeface="+mn-ea"/>
              </a:rPr>
              <a:t>=</a:t>
            </a:r>
            <a:r>
              <a:rPr lang="zh-CN" altLang="en-US" sz="1600" b="1" noProof="1">
                <a:latin typeface="微软雅黑" panose="020B0503020204020204" pitchFamily="34" charset="-122"/>
                <a:ea typeface="微软雅黑" panose="020B0503020204020204" pitchFamily="34" charset="-122"/>
                <a:cs typeface="+mn-ea"/>
                <a:sym typeface="+mn-ea"/>
              </a:rPr>
              <a:t>（</a:t>
            </a:r>
            <a:r>
              <a:rPr lang="en-US" altLang="zh-CN" sz="1600" b="1" noProof="1">
                <a:latin typeface="微软雅黑" panose="020B0503020204020204" pitchFamily="34" charset="-122"/>
                <a:ea typeface="微软雅黑" panose="020B0503020204020204" pitchFamily="34" charset="-122"/>
                <a:cs typeface="+mn-ea"/>
                <a:sym typeface="+mn-ea"/>
              </a:rPr>
              <a:t>P-v</a:t>
            </a:r>
            <a:r>
              <a:rPr lang="zh-CN" altLang="en-US" sz="1600" b="1" noProof="1">
                <a:latin typeface="微软雅黑" panose="020B0503020204020204" pitchFamily="34" charset="-122"/>
                <a:ea typeface="微软雅黑" panose="020B0503020204020204" pitchFamily="34" charset="-122"/>
                <a:cs typeface="+mn-ea"/>
                <a:sym typeface="+mn-ea"/>
              </a:rPr>
              <a:t>）</a:t>
            </a:r>
            <a:r>
              <a:rPr lang="en-US" altLang="x-none" sz="1600" b="1" noProof="1">
                <a:latin typeface="微软雅黑" panose="020B0503020204020204" pitchFamily="34" charset="-122"/>
                <a:ea typeface="微软雅黑" panose="020B0503020204020204" pitchFamily="34" charset="-122"/>
                <a:cs typeface="+mn-ea"/>
                <a:sym typeface="+mn-ea"/>
              </a:rPr>
              <a:t> ×Q</a:t>
            </a:r>
            <a:r>
              <a:rPr lang="en-US" altLang="zh-CN" sz="1600" b="1" noProof="1">
                <a:latin typeface="微软雅黑" panose="020B0503020204020204" pitchFamily="34" charset="-122"/>
                <a:ea typeface="微软雅黑" panose="020B0503020204020204" pitchFamily="34" charset="-122"/>
                <a:cs typeface="+mn-ea"/>
                <a:sym typeface="+mn-ea"/>
              </a:rPr>
              <a:t>-a</a:t>
            </a:r>
            <a:endParaRPr lang="en-US" altLang="zh-CN" sz="1600" b="1" noProof="1">
              <a:latin typeface="微软雅黑" panose="020B0503020204020204" pitchFamily="34" charset="-122"/>
              <a:ea typeface="微软雅黑" panose="020B0503020204020204" pitchFamily="34" charset="-122"/>
              <a:cs typeface="+mn-ea"/>
              <a:sym typeface="+mn-ea"/>
            </a:endParaRPr>
          </a:p>
          <a:p>
            <a:pPr>
              <a:lnSpc>
                <a:spcPct val="1500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盈亏平衡点销售量（</a:t>
            </a:r>
            <a:r>
              <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rPr>
              <a:t> Q</a:t>
            </a:r>
            <a:r>
              <a:rPr lang="en-US" altLang="zh-CN" sz="1600" b="1" baseline="-25000" dirty="0">
                <a:latin typeface="微软雅黑" panose="020B0503020204020204" pitchFamily="34" charset="-122"/>
                <a:ea typeface="微软雅黑" panose="020B0503020204020204" pitchFamily="34" charset="-122"/>
                <a:cs typeface="+mn-ea"/>
                <a:sym typeface="宋体" panose="02010600030101010101" pitchFamily="2" charset="-122"/>
              </a:rPr>
              <a:t>0</a:t>
            </a: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a:t>
            </a:r>
            <a:r>
              <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rPr>
              <a:t>a/(p</a:t>
            </a: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a:t>
            </a:r>
            <a:r>
              <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rPr>
              <a:t>v)</a:t>
            </a:r>
            <a:endPar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endParaRPr>
          </a:p>
          <a:p>
            <a:pPr>
              <a:lnSpc>
                <a:spcPct val="150000"/>
              </a:lnSpc>
              <a:buFont typeface="Wingdings" panose="05000000000000000000" charset="0"/>
              <a:buChar char="Ø"/>
            </a:pP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盈亏平衡点销售额（</a:t>
            </a:r>
            <a:r>
              <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rPr>
              <a:t> S</a:t>
            </a:r>
            <a:r>
              <a:rPr lang="en-US" altLang="zh-CN" sz="1600" b="1" baseline="-25000" dirty="0">
                <a:latin typeface="微软雅黑" panose="020B0503020204020204" pitchFamily="34" charset="-122"/>
                <a:ea typeface="微软雅黑" panose="020B0503020204020204" pitchFamily="34" charset="-122"/>
                <a:cs typeface="+mn-ea"/>
                <a:sym typeface="宋体" panose="02010600030101010101" pitchFamily="2" charset="-122"/>
              </a:rPr>
              <a:t>0</a:t>
            </a:r>
            <a:r>
              <a:rPr lang="zh-CN" altLang="en-US" sz="1600" b="1" dirty="0">
                <a:latin typeface="微软雅黑" panose="020B0503020204020204" pitchFamily="34" charset="-122"/>
                <a:ea typeface="微软雅黑" panose="020B0503020204020204" pitchFamily="34" charset="-122"/>
                <a:cs typeface="+mn-ea"/>
                <a:sym typeface="宋体" panose="02010600030101010101" pitchFamily="2" charset="-122"/>
              </a:rPr>
              <a:t>）＝</a:t>
            </a:r>
            <a:r>
              <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rPr>
              <a:t>Q</a:t>
            </a:r>
            <a:r>
              <a:rPr lang="en-US" altLang="zh-CN" sz="1600" b="1" baseline="-25000" dirty="0">
                <a:latin typeface="微软雅黑" panose="020B0503020204020204" pitchFamily="34" charset="-122"/>
                <a:ea typeface="微软雅黑" panose="020B0503020204020204" pitchFamily="34" charset="-122"/>
                <a:cs typeface="+mn-ea"/>
                <a:sym typeface="宋体" panose="02010600030101010101" pitchFamily="2" charset="-122"/>
              </a:rPr>
              <a:t>0</a:t>
            </a:r>
            <a:r>
              <a:rPr lang="en-US" altLang="x-none" sz="1600" b="1" noProof="1">
                <a:latin typeface="微软雅黑" panose="020B0503020204020204" pitchFamily="34" charset="-122"/>
                <a:ea typeface="微软雅黑" panose="020B0503020204020204" pitchFamily="34" charset="-122"/>
                <a:cs typeface="+mn-ea"/>
                <a:sym typeface="+mn-ea"/>
              </a:rPr>
              <a:t> × </a:t>
            </a:r>
            <a:r>
              <a:rPr lang="en-US" altLang="zh-CN" sz="1600" b="1" noProof="1">
                <a:latin typeface="微软雅黑" panose="020B0503020204020204" pitchFamily="34" charset="-122"/>
                <a:ea typeface="微软雅黑" panose="020B0503020204020204" pitchFamily="34" charset="-122"/>
                <a:cs typeface="+mn-ea"/>
                <a:sym typeface="+mn-ea"/>
              </a:rPr>
              <a:t>p      </a:t>
            </a:r>
            <a:endParaRPr lang="en-US" altLang="zh-CN" sz="1600" b="1" dirty="0">
              <a:latin typeface="微软雅黑" panose="020B0503020204020204" pitchFamily="34" charset="-122"/>
              <a:ea typeface="微软雅黑" panose="020B0503020204020204" pitchFamily="34" charset="-122"/>
              <a:cs typeface="+mn-ea"/>
              <a:sym typeface="宋体" panose="02010600030101010101" pitchFamily="2" charset="-122"/>
            </a:endParaRPr>
          </a:p>
        </p:txBody>
      </p:sp>
      <p:grpSp>
        <p:nvGrpSpPr>
          <p:cNvPr id="101" name="组合 36"/>
          <p:cNvGrpSpPr/>
          <p:nvPr/>
        </p:nvGrpSpPr>
        <p:grpSpPr bwMode="auto">
          <a:xfrm>
            <a:off x="3508207" y="1041402"/>
            <a:ext cx="5712618" cy="134938"/>
            <a:chOff x="5357217" y="1143000"/>
            <a:chExt cx="1490133" cy="101600"/>
          </a:xfrm>
        </p:grpSpPr>
        <p:cxnSp>
          <p:nvCxnSpPr>
            <p:cNvPr id="10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4" name="标题 4"/>
          <p:cNvSpPr txBox="1"/>
          <p:nvPr/>
        </p:nvSpPr>
        <p:spPr>
          <a:xfrm>
            <a:off x="838200" y="322038"/>
            <a:ext cx="10515600" cy="1089529"/>
          </a:xfrm>
          <a:prstGeom prst="rect">
            <a:avLst/>
          </a:prstGeom>
        </p:spPr>
        <p:txBody>
          <a:bodyPr>
            <a:spAutoFit/>
          </a:bodyPr>
          <a:lstStyle/>
          <a:p>
            <a:pPr algn="ctr" fontAlgn="auto">
              <a:lnSpc>
                <a:spcPct val="90000"/>
              </a:lnSpc>
              <a:spcAft>
                <a:spcPts val="0"/>
              </a:spcAft>
              <a:defRPr/>
            </a:pPr>
            <a:r>
              <a:rPr lang="en-US" altLang="zh-CN" sz="3600" b="1" noProof="1">
                <a:latin typeface="微软雅黑" panose="020B0503020204020204" pitchFamily="34" charset="-122"/>
                <a:ea typeface="微软雅黑" panose="020B0503020204020204" pitchFamily="34" charset="-122"/>
                <a:cs typeface="+mn-ea"/>
                <a:sym typeface="Arial" panose="020B0604020202020204"/>
              </a:rPr>
              <a:t>1.</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盈亏平衡点销售量（额）预测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endParaRPr>
          </a:p>
          <a:p>
            <a:pPr algn="ctr" fontAlgn="auto">
              <a:lnSpc>
                <a:spcPct val="90000"/>
              </a:lnSpc>
              <a:spcAft>
                <a:spcPts val="0"/>
              </a:spcAft>
              <a:defRPr/>
            </a:pP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linds(horizontal)">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1000" fill="hold"/>
                                        <p:tgtEl>
                                          <p:spTgt spid="7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500" fill="hold"/>
                                        <p:tgtEl>
                                          <p:spTgt spid="96"/>
                                        </p:tgtEl>
                                        <p:attrNameLst>
                                          <p:attrName>ppt_x</p:attrName>
                                        </p:attrNameLst>
                                      </p:cBhvr>
                                      <p:tavLst>
                                        <p:tav tm="0">
                                          <p:val>
                                            <p:strVal val="#ppt_x"/>
                                          </p:val>
                                        </p:tav>
                                        <p:tav tm="100000">
                                          <p:val>
                                            <p:strVal val="#ppt_x"/>
                                          </p:val>
                                        </p:tav>
                                      </p:tavLst>
                                    </p:anim>
                                    <p:anim calcmode="lin" valueType="num">
                                      <p:cBhvr additive="base">
                                        <p:cTn id="29"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1000" fill="hold"/>
                                        <p:tgtEl>
                                          <p:spTgt spid="68"/>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right)">
                                      <p:cBhvr>
                                        <p:cTn id="38" dur="1000"/>
                                        <p:tgtEl>
                                          <p:spTgt spid="99"/>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right)">
                                      <p:cBhvr>
                                        <p:cTn id="41"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76" grpId="0" animBg="1"/>
      <p:bldP spid="96" grpId="0" animBg="1"/>
      <p:bldP spid="97" grpId="0" animBg="1"/>
      <p:bldP spid="99" grpId="0" animBg="1"/>
      <p:bldP spid="10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smtClean="0"/>
            </a:fld>
            <a:endParaRPr lang="en-US" dirty="0"/>
          </a:p>
        </p:txBody>
      </p:sp>
      <p:sp>
        <p:nvSpPr>
          <p:cNvPr id="26" name="矩形 25"/>
          <p:cNvSpPr/>
          <p:nvPr/>
        </p:nvSpPr>
        <p:spPr>
          <a:xfrm>
            <a:off x="1939148" y="1272987"/>
            <a:ext cx="9669344" cy="738664"/>
          </a:xfrm>
          <a:prstGeom prst="rect">
            <a:avLst/>
          </a:prstGeom>
        </p:spPr>
        <p:txBody>
          <a:bodyPr wrap="square">
            <a:spAutoFit/>
          </a:bodyPr>
          <a:lstStyle/>
          <a:p>
            <a:pPr>
              <a:lnSpc>
                <a:spcPct val="150000"/>
              </a:lnSpc>
            </a:pP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利润</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单价</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销量</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单位变动成本</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销量</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固定成本</a:t>
            </a:r>
            <a:endPar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标题 4"/>
          <p:cNvSpPr txBox="1"/>
          <p:nvPr/>
        </p:nvSpPr>
        <p:spPr>
          <a:xfrm>
            <a:off x="1916374" y="438151"/>
            <a:ext cx="7840575" cy="646331"/>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1</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单一产品盈亏</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平衡点的确定</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3322288" y="2054892"/>
            <a:ext cx="5146513" cy="656846"/>
          </a:xfrm>
          <a:prstGeom prst="rect">
            <a:avLst/>
          </a:prstGeom>
        </p:spPr>
        <p:txBody>
          <a:bodyPr wrap="square">
            <a:spAutoFit/>
          </a:bodyPr>
          <a:lstStyle/>
          <a:p>
            <a:pPr>
              <a:lnSpc>
                <a:spcPct val="150000"/>
              </a:lnSpc>
            </a:pPr>
            <a:r>
              <a:rPr lang="zh-CN" altLang="en-US" sz="2800" b="1" kern="1000" dirty="0">
                <a:latin typeface="微软雅黑" panose="020B0503020204020204" pitchFamily="34" charset="-122"/>
                <a:ea typeface="微软雅黑" panose="020B0503020204020204" pitchFamily="34" charset="-122"/>
                <a:cs typeface="Times New Roman" panose="02020603050405020304" pitchFamily="18" charset="0"/>
              </a:rPr>
              <a:t>当利润</a:t>
            </a:r>
            <a:r>
              <a:rPr lang="en-US" altLang="zh-CN" sz="2800" b="1" kern="1000" dirty="0">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2800" b="1" kern="1000" dirty="0">
                <a:latin typeface="微软雅黑" panose="020B0503020204020204" pitchFamily="34" charset="-122"/>
                <a:ea typeface="微软雅黑" panose="020B0503020204020204" pitchFamily="34" charset="-122"/>
                <a:cs typeface="Times New Roman" panose="02020603050405020304" pitchFamily="18" charset="0"/>
              </a:rPr>
              <a:t>时，可得如下公式：</a:t>
            </a:r>
            <a:endParaRPr lang="zh-CN" altLang="en-US" sz="2800" b="1"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2961564" y="2914959"/>
          <a:ext cx="8024883" cy="946748"/>
        </p:xfrm>
        <a:graphic>
          <a:graphicData uri="http://schemas.openxmlformats.org/presentationml/2006/ole">
            <mc:AlternateContent xmlns:mc="http://schemas.openxmlformats.org/markup-compatibility/2006">
              <mc:Choice xmlns:v="urn:schemas-microsoft-com:vml" Requires="v">
                <p:oleObj spid="_x0000_s1062" name="" r:id="rId1" imgW="2755900" imgH="317500" progId="">
                  <p:embed/>
                </p:oleObj>
              </mc:Choice>
              <mc:Fallback>
                <p:oleObj name="" r:id="rId1" imgW="2755900" imgH="317500" progId="">
                  <p:embed/>
                  <p:pic>
                    <p:nvPicPr>
                      <p:cNvPr id="0" name="图片 1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564" y="2914959"/>
                        <a:ext cx="8024883" cy="946748"/>
                      </a:xfrm>
                      <a:prstGeom prst="rect">
                        <a:avLst/>
                      </a:prstGeom>
                      <a:blipFill dpi="0" rotWithShape="0">
                        <a:blip r:embed="rId3"/>
                        <a:srcRect/>
                        <a:tile tx="0" ty="0" sx="100000" sy="100000" flip="none" algn="tl"/>
                      </a:blipFill>
                    </p:spPr>
                  </p:pic>
                </p:oleObj>
              </mc:Fallback>
            </mc:AlternateContent>
          </a:graphicData>
        </a:graphic>
      </p:graphicFrame>
      <p:graphicFrame>
        <p:nvGraphicFramePr>
          <p:cNvPr id="19" name="对象 18"/>
          <p:cNvGraphicFramePr>
            <a:graphicFrameLocks noChangeAspect="1"/>
          </p:cNvGraphicFramePr>
          <p:nvPr/>
        </p:nvGraphicFramePr>
        <p:xfrm>
          <a:off x="3876633" y="4376910"/>
          <a:ext cx="7164407" cy="937044"/>
        </p:xfrm>
        <a:graphic>
          <a:graphicData uri="http://schemas.openxmlformats.org/presentationml/2006/ole">
            <mc:AlternateContent xmlns:mc="http://schemas.openxmlformats.org/markup-compatibility/2006">
              <mc:Choice xmlns:v="urn:schemas-microsoft-com:vml" Requires="v">
                <p:oleObj spid="_x0000_s1063" name="" r:id="rId4" imgW="2476500" imgH="317500" progId="">
                  <p:embed/>
                </p:oleObj>
              </mc:Choice>
              <mc:Fallback>
                <p:oleObj name="" r:id="rId4" imgW="2476500" imgH="317500" progId="">
                  <p:embed/>
                  <p:pic>
                    <p:nvPicPr>
                      <p:cNvPr id="0" name="图片 10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633" y="4376910"/>
                        <a:ext cx="7164407" cy="937044"/>
                      </a:xfrm>
                      <a:prstGeom prst="rect">
                        <a:avLst/>
                      </a:prstGeom>
                      <a:blipFill dpi="0" rotWithShape="0">
                        <a:blip r:embed="rId6"/>
                        <a:srcRect/>
                        <a:tile tx="0" ty="0" sx="100000" sy="100000" flip="none" algn="tl"/>
                      </a:blipFill>
                    </p:spPr>
                  </p:pic>
                </p:oleObj>
              </mc:Fallback>
            </mc:AlternateContent>
          </a:graphicData>
        </a:graphic>
      </p:graphicFrame>
      <p:pic>
        <p:nvPicPr>
          <p:cNvPr id="27" name="图片 26" descr="图片包含 文字&#10;&#10;已生成极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861706"/>
            <a:ext cx="3786226" cy="2996293"/>
          </a:xfrm>
          <a:prstGeom prst="rect">
            <a:avLst/>
          </a:prstGeom>
        </p:spPr>
      </p:pic>
      <p:cxnSp>
        <p:nvCxnSpPr>
          <p:cNvPr id="13" name="直接连接符 12"/>
          <p:cNvCxnSpPr/>
          <p:nvPr/>
        </p:nvCxnSpPr>
        <p:spPr>
          <a:xfrm>
            <a:off x="0" y="736979"/>
            <a:ext cx="292062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993875" y="696035"/>
            <a:ext cx="3198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灯片编号占位符 2"/>
          <p:cNvSpPr>
            <a:spLocks noGrp="1"/>
          </p:cNvSpPr>
          <p:nvPr>
            <p:ph type="sldNum" sz="quarter" idx="12"/>
          </p:nvPr>
        </p:nvSpPr>
        <p:spPr>
          <a:xfrm>
            <a:off x="11323638" y="6240463"/>
            <a:ext cx="495300" cy="354012"/>
          </a:xfrm>
        </p:spPr>
        <p:txBody>
          <a:bodyPr/>
          <a:lstStyle/>
          <a:p>
            <a:pPr>
              <a:defRPr/>
            </a:pPr>
            <a:fld id="{D9778BB9-0879-437E-A7E1-5556301E1248}" type="slidenum">
              <a:rPr lang="en-US"/>
            </a:fld>
            <a:endParaRPr lang="en-US" dirty="0"/>
          </a:p>
        </p:txBody>
      </p:sp>
      <p:grpSp>
        <p:nvGrpSpPr>
          <p:cNvPr id="4" name="组合 3"/>
          <p:cNvGrpSpPr/>
          <p:nvPr/>
        </p:nvGrpSpPr>
        <p:grpSpPr>
          <a:xfrm>
            <a:off x="777922" y="1282888"/>
            <a:ext cx="10407670" cy="2620371"/>
            <a:chOff x="723894" y="907083"/>
            <a:chExt cx="10599744" cy="3650948"/>
          </a:xfrm>
        </p:grpSpPr>
        <p:grpSp>
          <p:nvGrpSpPr>
            <p:cNvPr id="12" name="组合 14"/>
            <p:cNvGrpSpPr/>
            <p:nvPr/>
          </p:nvGrpSpPr>
          <p:grpSpPr bwMode="auto">
            <a:xfrm>
              <a:off x="723894" y="907083"/>
              <a:ext cx="10599744" cy="3504146"/>
              <a:chOff x="545430" y="1969704"/>
              <a:chExt cx="8483927" cy="4495707"/>
            </a:xfrm>
          </p:grpSpPr>
          <p:sp>
            <p:nvSpPr>
              <p:cNvPr id="33799" name="矩形 8"/>
              <p:cNvSpPr/>
              <p:nvPr/>
            </p:nvSpPr>
            <p:spPr bwMode="auto">
              <a:xfrm>
                <a:off x="732641" y="2102138"/>
                <a:ext cx="8296716" cy="4363273"/>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45430" y="1969704"/>
                <a:ext cx="516626" cy="618390"/>
                <a:chOff x="1366326" y="387544"/>
                <a:chExt cx="3633864" cy="3533628"/>
              </a:xfrm>
              <a:effectLst>
                <a:outerShdw blurRad="444500" dist="254000" dir="8100000" algn="tr" rotWithShape="0">
                  <a:prstClr val="black">
                    <a:alpha val="50000"/>
                  </a:prstClr>
                </a:outerShdw>
              </a:effectLst>
            </p:grpSpPr>
            <p:sp>
              <p:nvSpPr>
                <p:cNvPr id="15" name="同心圆 28"/>
                <p:cNvSpPr/>
                <p:nvPr/>
              </p:nvSpPr>
              <p:spPr>
                <a:xfrm>
                  <a:off x="1366326" y="538953"/>
                  <a:ext cx="3633864" cy="3382219"/>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6" name="椭圆 15"/>
                <p:cNvSpPr/>
                <p:nvPr/>
              </p:nvSpPr>
              <p:spPr>
                <a:xfrm>
                  <a:off x="1366332" y="387544"/>
                  <a:ext cx="3476416" cy="344841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2" name="矩形 1"/>
            <p:cNvSpPr/>
            <p:nvPr/>
          </p:nvSpPr>
          <p:spPr>
            <a:xfrm>
              <a:off x="1341397" y="1233036"/>
              <a:ext cx="9923172" cy="3324995"/>
            </a:xfrm>
            <a:prstGeom prst="rect">
              <a:avLst/>
            </a:prstGeom>
          </p:spPr>
          <p:txBody>
            <a:bodyPr wrap="square">
              <a:spAutoFit/>
            </a:bodyPr>
            <a:lstStyle/>
            <a:p>
              <a:pPr eaLnBrk="1" hangingPunct="1">
                <a:lnSpc>
                  <a:spcPct val="125000"/>
                </a:lnSpc>
                <a:buFontTx/>
                <a:buNone/>
              </a:pPr>
              <a:r>
                <a:rPr lang="zh-CN" altLang="en-US" sz="2800" dirty="0">
                  <a:latin typeface="微软雅黑" panose="020B0503020204020204" pitchFamily="34" charset="-122"/>
                  <a:ea typeface="微软雅黑" panose="020B0503020204020204" pitchFamily="34" charset="-122"/>
                </a:rPr>
                <a:t>设某企业只生产</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产品，销售单价为</a:t>
              </a:r>
              <a:r>
                <a:rPr lang="en-US" altLang="zh-CN" sz="2800" dirty="0">
                  <a:latin typeface="微软雅黑" panose="020B0503020204020204" pitchFamily="34" charset="-122"/>
                  <a:ea typeface="微软雅黑" panose="020B0503020204020204" pitchFamily="34" charset="-122"/>
                </a:rPr>
                <a:t>25</a:t>
              </a:r>
              <a:r>
                <a:rPr lang="zh-CN" altLang="en-US" sz="2800" dirty="0">
                  <a:latin typeface="微软雅黑" panose="020B0503020204020204" pitchFamily="34" charset="-122"/>
                  <a:ea typeface="微软雅黑" panose="020B0503020204020204" pitchFamily="34" charset="-122"/>
                </a:rPr>
                <a:t>元，单位变动成本为</a:t>
              </a:r>
              <a:r>
                <a:rPr lang="en-US" altLang="zh-CN" sz="2800" dirty="0">
                  <a:latin typeface="微软雅黑" panose="020B0503020204020204" pitchFamily="34" charset="-122"/>
                  <a:ea typeface="微软雅黑" panose="020B0503020204020204" pitchFamily="34" charset="-122"/>
                </a:rPr>
                <a:t>15</a:t>
              </a:r>
              <a:r>
                <a:rPr lang="zh-CN" altLang="en-US" sz="2800" dirty="0">
                  <a:latin typeface="微软雅黑" panose="020B0503020204020204" pitchFamily="34" charset="-122"/>
                  <a:ea typeface="微软雅黑" panose="020B0503020204020204" pitchFamily="34" charset="-122"/>
                </a:rPr>
                <a:t>元，全年固定成本总额为</a:t>
              </a:r>
              <a:r>
                <a:rPr lang="en-US" altLang="zh-CN" sz="2800" dirty="0">
                  <a:latin typeface="微软雅黑" panose="020B0503020204020204" pitchFamily="34" charset="-122"/>
                  <a:ea typeface="微软雅黑" panose="020B0503020204020204" pitchFamily="34" charset="-122"/>
                </a:rPr>
                <a:t>4 000</a:t>
              </a:r>
              <a:r>
                <a:rPr lang="zh-CN" altLang="en-US" sz="2800" dirty="0">
                  <a:latin typeface="微软雅黑" panose="020B0503020204020204" pitchFamily="34" charset="-122"/>
                  <a:ea typeface="微软雅黑" panose="020B0503020204020204" pitchFamily="34" charset="-122"/>
                </a:rPr>
                <a:t>元，在产销平衡的情况下，全年正常产销量为</a:t>
              </a:r>
              <a:r>
                <a:rPr lang="en-US" altLang="zh-CN" sz="2800" dirty="0">
                  <a:latin typeface="微软雅黑" panose="020B0503020204020204" pitchFamily="34" charset="-122"/>
                  <a:ea typeface="微软雅黑" panose="020B0503020204020204" pitchFamily="34" charset="-122"/>
                </a:rPr>
                <a:t>2 000</a:t>
              </a:r>
              <a:r>
                <a:rPr lang="zh-CN" altLang="en-US" sz="2800" dirty="0">
                  <a:latin typeface="微软雅黑" panose="020B0503020204020204" pitchFamily="34" charset="-122"/>
                  <a:ea typeface="微软雅黑" panose="020B0503020204020204" pitchFamily="34" charset="-122"/>
                </a:rPr>
                <a:t>件，则企业盈亏平衡点销售量和盈亏平衡点销售额各为多少？</a:t>
              </a:r>
              <a:endParaRPr lang="en-US" altLang="zh-CN" sz="2800" dirty="0">
                <a:latin typeface="微软雅黑" panose="020B0503020204020204" pitchFamily="34" charset="-122"/>
                <a:ea typeface="微软雅黑" panose="020B0503020204020204" pitchFamily="34" charset="-122"/>
              </a:endParaRPr>
            </a:p>
          </p:txBody>
        </p:sp>
      </p:grpSp>
      <p:sp>
        <p:nvSpPr>
          <p:cNvPr id="3" name="矩形 2"/>
          <p:cNvSpPr/>
          <p:nvPr/>
        </p:nvSpPr>
        <p:spPr>
          <a:xfrm>
            <a:off x="3393295" y="3893822"/>
            <a:ext cx="7715984" cy="2332946"/>
          </a:xfrm>
          <a:prstGeom prst="rect">
            <a:avLst/>
          </a:prstGeom>
        </p:spPr>
        <p:txBody>
          <a:bodyPr wrap="square">
            <a:spAutoFit/>
          </a:bodyPr>
          <a:lstStyle/>
          <a:p>
            <a:pPr eaLnBrk="1" hangingPunct="1">
              <a:lnSpc>
                <a:spcPct val="110000"/>
              </a:lnSpc>
              <a:buFontTx/>
              <a:buNone/>
            </a:pPr>
            <a:r>
              <a:rPr lang="zh-CN" altLang="en-US" sz="2800" dirty="0">
                <a:latin typeface="微软雅黑" panose="020B0503020204020204" pitchFamily="34" charset="-122"/>
                <a:ea typeface="微软雅黑" panose="020B0503020204020204" pitchFamily="34" charset="-122"/>
              </a:rPr>
              <a:t>解析：</a:t>
            </a:r>
            <a:r>
              <a:rPr lang="zh-CN" altLang="en-US" sz="2800" dirty="0">
                <a:solidFill>
                  <a:srgbClr val="C00000"/>
                </a:solidFill>
                <a:latin typeface="微软雅黑" panose="020B0503020204020204" pitchFamily="34" charset="-122"/>
                <a:ea typeface="微软雅黑" panose="020B0503020204020204" pitchFamily="34" charset="-122"/>
              </a:rPr>
              <a:t>盈亏平衡点销售量</a:t>
            </a:r>
            <a:endParaRPr lang="en-US" altLang="zh-CN" sz="2800" dirty="0">
              <a:solidFill>
                <a:srgbClr val="C00000"/>
              </a:solidFill>
              <a:latin typeface="微软雅黑" panose="020B0503020204020204" pitchFamily="34" charset="-122"/>
              <a:ea typeface="微软雅黑" panose="020B0503020204020204" pitchFamily="34" charset="-122"/>
            </a:endParaRPr>
          </a:p>
          <a:p>
            <a:pPr eaLnBrk="1" hangingPunct="1">
              <a:lnSpc>
                <a:spcPct val="110000"/>
              </a:lnSpc>
              <a:buFontTx/>
              <a:buNone/>
            </a:pPr>
            <a:r>
              <a:rPr lang="en-US" altLang="zh-CN" sz="2800" dirty="0">
                <a:latin typeface="微软雅黑" panose="020B0503020204020204" pitchFamily="34" charset="-122"/>
                <a:ea typeface="微软雅黑" panose="020B0503020204020204" pitchFamily="34" charset="-122"/>
              </a:rPr>
              <a:t>                =4 000/</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25-15</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=400</a:t>
            </a:r>
            <a:r>
              <a:rPr lang="zh-CN" altLang="en-US" sz="2800" dirty="0">
                <a:latin typeface="微软雅黑" panose="020B0503020204020204" pitchFamily="34" charset="-122"/>
                <a:ea typeface="微软雅黑" panose="020B0503020204020204" pitchFamily="34" charset="-122"/>
              </a:rPr>
              <a:t>（件）</a:t>
            </a:r>
            <a:endParaRPr lang="zh-CN" altLang="en-US" sz="2800" dirty="0">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800" dirty="0">
                <a:latin typeface="微软雅黑" panose="020B0503020204020204" pitchFamily="34" charset="-122"/>
                <a:ea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rPr>
              <a:t>盈亏平衡点销售额</a:t>
            </a:r>
            <a:endParaRPr lang="en-US" altLang="zh-CN" sz="280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en-US" altLang="zh-CN" sz="2800" dirty="0">
                <a:latin typeface="微软雅黑" panose="020B0503020204020204" pitchFamily="34" charset="-122"/>
                <a:ea typeface="微软雅黑" panose="020B0503020204020204" pitchFamily="34" charset="-122"/>
              </a:rPr>
              <a:t>                =4 000/</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1-15/25</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=10 000</a:t>
            </a:r>
            <a:r>
              <a:rPr lang="zh-CN" altLang="en-US" sz="2800" dirty="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pic>
        <p:nvPicPr>
          <p:cNvPr id="9" name="图片 8" descr="图片包含 文字&#10;&#10;已生成高可信度的说明"/>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4478370"/>
            <a:ext cx="3775573" cy="2365982"/>
          </a:xfrm>
          <a:prstGeom prst="rect">
            <a:avLst/>
          </a:prstGeom>
        </p:spPr>
      </p:pic>
      <p:sp>
        <p:nvSpPr>
          <p:cNvPr id="17" name="标题 4"/>
          <p:cNvSpPr txBox="1"/>
          <p:nvPr/>
        </p:nvSpPr>
        <p:spPr>
          <a:xfrm>
            <a:off x="1916374" y="438151"/>
            <a:ext cx="8403283" cy="1144929"/>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a:t>
            </a:r>
            <a:r>
              <a:rPr lang="en-US" altLang="zh-CN" sz="3600" b="1" dirty="0">
                <a:solidFill>
                  <a:schemeClr val="bg2">
                    <a:lumMod val="50000"/>
                  </a:schemeClr>
                </a:solidFill>
                <a:latin typeface="微软雅黑" panose="020B0503020204020204" pitchFamily="34" charset="-122"/>
                <a:ea typeface="微软雅黑" panose="020B0503020204020204" pitchFamily="34" charset="-122"/>
              </a:rPr>
              <a:t>1</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）单一产品盈亏平衡点的确定</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endParaRPr>
          </a:p>
          <a:p>
            <a:pPr algn="ctr" fontAlgn="auto">
              <a:lnSpc>
                <a:spcPct val="90000"/>
              </a:lnSpc>
              <a:spcAft>
                <a:spcPts val="0"/>
              </a:spcAft>
              <a:defRPr/>
            </a:pP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21" name="直接连接符 20"/>
          <p:cNvCxnSpPr/>
          <p:nvPr/>
        </p:nvCxnSpPr>
        <p:spPr>
          <a:xfrm>
            <a:off x="0" y="736979"/>
            <a:ext cx="292062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8993875" y="696035"/>
            <a:ext cx="3198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标题 4"/>
          <p:cNvSpPr txBox="1"/>
          <p:nvPr/>
        </p:nvSpPr>
        <p:spPr>
          <a:xfrm>
            <a:off x="838200" y="438150"/>
            <a:ext cx="10515600" cy="590931"/>
          </a:xfrm>
          <a:prstGeom prst="rect">
            <a:avLst/>
          </a:prstGeom>
        </p:spPr>
        <p:txBody>
          <a:bodyPr>
            <a:spAutoFit/>
          </a:bodyPr>
          <a:lstStyle/>
          <a:p>
            <a:pPr algn="ctr" fontAlgn="auto">
              <a:lnSpc>
                <a:spcPct val="90000"/>
              </a:lnSpc>
              <a:spcAft>
                <a:spcPts val="0"/>
              </a:spcAft>
              <a:defRPr/>
            </a:pP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利润管理</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9" name="Rectangle 2"/>
          <p:cNvSpPr>
            <a:spLocks noChangeArrowheads="1"/>
          </p:cNvSpPr>
          <p:nvPr/>
        </p:nvSpPr>
        <p:spPr bwMode="auto">
          <a:xfrm>
            <a:off x="1314450" y="1487488"/>
            <a:ext cx="9822123" cy="738664"/>
          </a:xfrm>
          <a:prstGeom prst="rect">
            <a:avLst/>
          </a:prstGeom>
          <a:noFill/>
          <a:ln w="9525">
            <a:noFill/>
            <a:miter lim="800000"/>
          </a:ln>
        </p:spPr>
        <p:txBody>
          <a:bodyPr wrap="square">
            <a:spAutoFit/>
          </a:bodyPr>
          <a:lstStyle/>
          <a:p>
            <a:pPr marL="457200" indent="-457200">
              <a:lnSpc>
                <a:spcPct val="150000"/>
              </a:lnSpc>
              <a:buFont typeface="Wingdings" panose="05000000000000000000" pitchFamily="2" charset="2"/>
              <a:buChar char="u"/>
            </a:pPr>
            <a:r>
              <a:rPr lang="zh-CN" altLang="en-US" sz="2800" dirty="0">
                <a:solidFill>
                  <a:srgbClr val="FF0000"/>
                </a:solidFill>
                <a:latin typeface="微软雅黑" panose="020B0503020204020204" pitchFamily="34" charset="-122"/>
                <a:ea typeface="微软雅黑" panose="020B0503020204020204" pitchFamily="34" charset="-122"/>
              </a:rPr>
              <a:t>利润</a:t>
            </a:r>
            <a:r>
              <a:rPr lang="zh-CN" altLang="en-US" sz="2800" dirty="0">
                <a:latin typeface="微软雅黑" panose="020B0503020204020204" pitchFamily="34" charset="-122"/>
                <a:ea typeface="微软雅黑" panose="020B0503020204020204" pitchFamily="34" charset="-122"/>
              </a:rPr>
              <a:t>：企业在一定会计期间的经营成果。</a:t>
            </a:r>
            <a:endParaRPr lang="ja-JP" altLang="en-US" sz="28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graphicFrame>
        <p:nvGraphicFramePr>
          <p:cNvPr id="3" name="图示 2"/>
          <p:cNvGraphicFramePr/>
          <p:nvPr/>
        </p:nvGraphicFramePr>
        <p:xfrm>
          <a:off x="6096000" y="2456890"/>
          <a:ext cx="4397237" cy="36427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28" name="Picture 4" descr="https://timgsa.baidu.com/timg?image&amp;quality=80&amp;size=b9999_10000&amp;sec=1529202341585&amp;di=d49d74256e313e461ab7ceb61e9a01b9&amp;imgtype=0&amp;src=http%3A%2F%2Fimg.wood365.cn%2FEditor%2FCommercial%2F2016_11_11%2F20161111113723_817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004" y="2584263"/>
            <a:ext cx="4060411" cy="34499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36"/>
          <p:cNvGrpSpPr/>
          <p:nvPr/>
        </p:nvGrpSpPr>
        <p:grpSpPr bwMode="auto">
          <a:xfrm>
            <a:off x="4432517" y="1069383"/>
            <a:ext cx="3285640" cy="131063"/>
            <a:chOff x="5357217" y="1143000"/>
            <a:chExt cx="1490133" cy="101600"/>
          </a:xfrm>
        </p:grpSpPr>
        <p:cxnSp>
          <p:nvCxnSpPr>
            <p:cNvPr id="1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srcRect l="5316" t="4821" r="345" b="5525"/>
          <a:stretch>
            <a:fillRect/>
          </a:stretch>
        </p:blipFill>
        <p:spPr>
          <a:xfrm>
            <a:off x="0" y="3739954"/>
            <a:ext cx="2965490" cy="2854521"/>
          </a:xfrm>
          <a:prstGeom prst="rect">
            <a:avLst/>
          </a:prstGeom>
        </p:spPr>
      </p:pic>
      <p:graphicFrame>
        <p:nvGraphicFramePr>
          <p:cNvPr id="65540" name="Object 4"/>
          <p:cNvGraphicFramePr>
            <a:graphicFrameLocks noGrp="1" noChangeAspect="1"/>
          </p:cNvGraphicFramePr>
          <p:nvPr>
            <p:ph sz="quarter" idx="2"/>
          </p:nvPr>
        </p:nvGraphicFramePr>
        <p:xfrm>
          <a:off x="3368967" y="4262387"/>
          <a:ext cx="6624638" cy="911225"/>
        </p:xfrm>
        <a:graphic>
          <a:graphicData uri="http://schemas.openxmlformats.org/presentationml/2006/ole">
            <mc:AlternateContent xmlns:mc="http://schemas.openxmlformats.org/markup-compatibility/2006">
              <mc:Choice xmlns:v="urn:schemas-microsoft-com:vml" Requires="v">
                <p:oleObj spid="_x0000_s2122" name="公式" r:id="rId2" imgW="3022600" imgH="431800" progId="">
                  <p:embed/>
                </p:oleObj>
              </mc:Choice>
              <mc:Fallback>
                <p:oleObj name="公式" r:id="rId2" imgW="3022600" imgH="431800" progId="">
                  <p:embed/>
                  <p:pic>
                    <p:nvPicPr>
                      <p:cNvPr id="0" name="图片 212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967" y="4262387"/>
                        <a:ext cx="6624638" cy="911225"/>
                      </a:xfrm>
                      <a:prstGeom prst="rect">
                        <a:avLst/>
                      </a:prstGeom>
                      <a:gradFill rotWithShape="1">
                        <a:gsLst>
                          <a:gs pos="0">
                            <a:srgbClr val="FFFAF3"/>
                          </a:gs>
                          <a:gs pos="74001">
                            <a:srgbClr val="FAD294"/>
                          </a:gs>
                          <a:gs pos="83000">
                            <a:srgbClr val="FAD294"/>
                          </a:gs>
                          <a:gs pos="100000">
                            <a:srgbClr val="FCE1B8"/>
                          </a:gs>
                        </a:gsLst>
                        <a:lin ang="5400000" scaled="1"/>
                      </a:gradFill>
                    </p:spPr>
                  </p:pic>
                </p:oleObj>
              </mc:Fallback>
            </mc:AlternateContent>
          </a:graphicData>
        </a:graphic>
      </p:graphicFrame>
      <p:graphicFrame>
        <p:nvGraphicFramePr>
          <p:cNvPr id="65543" name="Object 7"/>
          <p:cNvGraphicFramePr>
            <a:graphicFrameLocks noChangeAspect="1"/>
          </p:cNvGraphicFramePr>
          <p:nvPr/>
        </p:nvGraphicFramePr>
        <p:xfrm>
          <a:off x="1840043" y="1381987"/>
          <a:ext cx="8675687" cy="1098550"/>
        </p:xfrm>
        <a:graphic>
          <a:graphicData uri="http://schemas.openxmlformats.org/presentationml/2006/ole">
            <mc:AlternateContent xmlns:mc="http://schemas.openxmlformats.org/markup-compatibility/2006">
              <mc:Choice xmlns:v="urn:schemas-microsoft-com:vml" Requires="v">
                <p:oleObj spid="_x0000_s2123" name="Equation" r:id="rId4" imgW="3771900" imgH="482600" progId="">
                  <p:embed/>
                </p:oleObj>
              </mc:Choice>
              <mc:Fallback>
                <p:oleObj name="Equation" r:id="rId4" imgW="3771900" imgH="482600" progId="">
                  <p:embed/>
                  <p:pic>
                    <p:nvPicPr>
                      <p:cNvPr id="0" name="图片 2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043" y="1381987"/>
                        <a:ext cx="8675687" cy="1098550"/>
                      </a:xfrm>
                      <a:prstGeom prst="rect">
                        <a:avLst/>
                      </a:prstGeom>
                      <a:blipFill dpi="0" rotWithShape="1">
                        <a:blip r:embed="rId6"/>
                        <a:srcRect/>
                        <a:tile tx="0" ty="0" sx="100000" sy="100000" flip="none" algn="tl"/>
                      </a:blipFill>
                    </p:spPr>
                  </p:pic>
                </p:oleObj>
              </mc:Fallback>
            </mc:AlternateContent>
          </a:graphicData>
        </a:graphic>
      </p:graphicFrame>
      <p:graphicFrame>
        <p:nvGraphicFramePr>
          <p:cNvPr id="65546" name="Object 10"/>
          <p:cNvGraphicFramePr>
            <a:graphicFrameLocks noGrp="1" noChangeAspect="1"/>
          </p:cNvGraphicFramePr>
          <p:nvPr>
            <p:ph sz="quarter" idx="3"/>
          </p:nvPr>
        </p:nvGraphicFramePr>
        <p:xfrm>
          <a:off x="2100084" y="2871190"/>
          <a:ext cx="8388350" cy="954088"/>
        </p:xfrm>
        <a:graphic>
          <a:graphicData uri="http://schemas.openxmlformats.org/presentationml/2006/ole">
            <mc:AlternateContent xmlns:mc="http://schemas.openxmlformats.org/markup-compatibility/2006">
              <mc:Choice xmlns:v="urn:schemas-microsoft-com:vml" Requires="v">
                <p:oleObj spid="_x0000_s2124" name="公式" r:id="rId7" imgW="3771900" imgH="444500" progId="">
                  <p:embed/>
                </p:oleObj>
              </mc:Choice>
              <mc:Fallback>
                <p:oleObj name="公式" r:id="rId7" imgW="3771900" imgH="444500" progId="">
                  <p:embed/>
                  <p:pic>
                    <p:nvPicPr>
                      <p:cNvPr id="0" name="图片 212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0084" y="2871190"/>
                        <a:ext cx="8388350" cy="954088"/>
                      </a:xfrm>
                      <a:prstGeom prst="rect">
                        <a:avLst/>
                      </a:prstGeom>
                      <a:blipFill dpi="0" rotWithShape="0">
                        <a:blip r:embed="rId9"/>
                        <a:srcRect/>
                        <a:tile tx="0" ty="0" sx="100000" sy="100000" flip="none" algn="tl"/>
                      </a:blipFill>
                    </p:spPr>
                  </p:pic>
                </p:oleObj>
              </mc:Fallback>
            </mc:AlternateContent>
          </a:graphicData>
        </a:graphic>
      </p:graphicFrame>
      <p:graphicFrame>
        <p:nvGraphicFramePr>
          <p:cNvPr id="4" name="对象 3"/>
          <p:cNvGraphicFramePr>
            <a:graphicFrameLocks noChangeAspect="1"/>
          </p:cNvGraphicFramePr>
          <p:nvPr/>
        </p:nvGraphicFramePr>
        <p:xfrm>
          <a:off x="2674601" y="5501540"/>
          <a:ext cx="8066381" cy="954088"/>
        </p:xfrm>
        <a:graphic>
          <a:graphicData uri="http://schemas.openxmlformats.org/presentationml/2006/ole">
            <mc:AlternateContent xmlns:mc="http://schemas.openxmlformats.org/markup-compatibility/2006">
              <mc:Choice xmlns:v="urn:schemas-microsoft-com:vml" Requires="v">
                <p:oleObj spid="_x0000_s2125" name="" r:id="rId10" imgW="2654300" imgH="317500" progId="">
                  <p:embed/>
                </p:oleObj>
              </mc:Choice>
              <mc:Fallback>
                <p:oleObj name="" r:id="rId10" imgW="2654300" imgH="317500" progId="">
                  <p:embed/>
                  <p:pic>
                    <p:nvPicPr>
                      <p:cNvPr id="0" name="图片 21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4601" y="5501540"/>
                        <a:ext cx="8066381" cy="954088"/>
                      </a:xfrm>
                      <a:prstGeom prst="rect">
                        <a:avLst/>
                      </a:prstGeom>
                      <a:blipFill dpi="0" rotWithShape="1">
                        <a:blip r:embed="rId12"/>
                        <a:srcRect/>
                        <a:tile tx="0" ty="0" sx="100000" sy="100000" flip="none" algn="tl"/>
                      </a:blipFill>
                    </p:spPr>
                  </p:pic>
                </p:oleObj>
              </mc:Fallback>
            </mc:AlternateContent>
          </a:graphicData>
        </a:graphic>
      </p:graphicFrame>
      <p:sp>
        <p:nvSpPr>
          <p:cNvPr id="15"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smtClean="0"/>
            </a:fld>
            <a:endParaRPr lang="en-US" dirty="0"/>
          </a:p>
        </p:txBody>
      </p:sp>
      <p:sp>
        <p:nvSpPr>
          <p:cNvPr id="13" name="标题 4"/>
          <p:cNvSpPr txBox="1"/>
          <p:nvPr/>
        </p:nvSpPr>
        <p:spPr>
          <a:xfrm>
            <a:off x="2148390" y="438151"/>
            <a:ext cx="7309513" cy="646331"/>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多产品盈亏</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平衡点</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的</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确定</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0" y="709683"/>
            <a:ext cx="3316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993875" y="696035"/>
            <a:ext cx="3198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anim calcmode="lin" valueType="num">
                                      <p:cBhvr additive="base">
                                        <p:cTn id="7" dur="500" fill="hold"/>
                                        <p:tgtEl>
                                          <p:spTgt spid="65543"/>
                                        </p:tgtEl>
                                        <p:attrNameLst>
                                          <p:attrName>ppt_x</p:attrName>
                                        </p:attrNameLst>
                                      </p:cBhvr>
                                      <p:tavLst>
                                        <p:tav tm="0">
                                          <p:val>
                                            <p:strVal val="0-#ppt_w/2"/>
                                          </p:val>
                                        </p:tav>
                                        <p:tav tm="100000">
                                          <p:val>
                                            <p:strVal val="#ppt_x"/>
                                          </p:val>
                                        </p:tav>
                                      </p:tavLst>
                                    </p:anim>
                                    <p:anim calcmode="lin" valueType="num">
                                      <p:cBhvr additive="base">
                                        <p:cTn id="8"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5546"/>
                                        </p:tgtEl>
                                        <p:attrNameLst>
                                          <p:attrName>style.visibility</p:attrName>
                                        </p:attrNameLst>
                                      </p:cBhvr>
                                      <p:to>
                                        <p:strVal val="visible"/>
                                      </p:to>
                                    </p:set>
                                    <p:anim calcmode="lin" valueType="num">
                                      <p:cBhvr additive="base">
                                        <p:cTn id="13" dur="500" fill="hold"/>
                                        <p:tgtEl>
                                          <p:spTgt spid="65546"/>
                                        </p:tgtEl>
                                        <p:attrNameLst>
                                          <p:attrName>ppt_x</p:attrName>
                                        </p:attrNameLst>
                                      </p:cBhvr>
                                      <p:tavLst>
                                        <p:tav tm="0">
                                          <p:val>
                                            <p:strVal val="0-#ppt_w/2"/>
                                          </p:val>
                                        </p:tav>
                                        <p:tav tm="100000">
                                          <p:val>
                                            <p:strVal val="#ppt_x"/>
                                          </p:val>
                                        </p:tav>
                                      </p:tavLst>
                                    </p:anim>
                                    <p:anim calcmode="lin" valueType="num">
                                      <p:cBhvr additive="base">
                                        <p:cTn id="14" dur="500" fill="hold"/>
                                        <p:tgtEl>
                                          <p:spTgt spid="655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5540"/>
                                        </p:tgtEl>
                                        <p:attrNameLst>
                                          <p:attrName>style.visibility</p:attrName>
                                        </p:attrNameLst>
                                      </p:cBhvr>
                                      <p:to>
                                        <p:strVal val="visible"/>
                                      </p:to>
                                    </p:set>
                                    <p:anim calcmode="lin" valueType="num">
                                      <p:cBhvr additive="base">
                                        <p:cTn id="19" dur="500" fill="hold"/>
                                        <p:tgtEl>
                                          <p:spTgt spid="65540"/>
                                        </p:tgtEl>
                                        <p:attrNameLst>
                                          <p:attrName>ppt_x</p:attrName>
                                        </p:attrNameLst>
                                      </p:cBhvr>
                                      <p:tavLst>
                                        <p:tav tm="0">
                                          <p:val>
                                            <p:strVal val="0-#ppt_w/2"/>
                                          </p:val>
                                        </p:tav>
                                        <p:tav tm="100000">
                                          <p:val>
                                            <p:strVal val="#ppt_x"/>
                                          </p:val>
                                        </p:tav>
                                      </p:tavLst>
                                    </p:anim>
                                    <p:anim calcmode="lin" valueType="num">
                                      <p:cBhvr additive="base">
                                        <p:cTn id="20"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Rot="1" noChangeArrowheads="1"/>
          </p:cNvSpPr>
          <p:nvPr>
            <p:ph type="body" idx="4294967295"/>
          </p:nvPr>
        </p:nvSpPr>
        <p:spPr>
          <a:xfrm>
            <a:off x="1808315" y="1222884"/>
            <a:ext cx="8247062" cy="450779"/>
          </a:xfrm>
        </p:spPr>
        <p:txBody>
          <a:bodyPr/>
          <a:lstStyle/>
          <a:p>
            <a:pPr eaLnBrk="1" hangingPunct="1">
              <a:lnSpc>
                <a:spcPct val="105000"/>
              </a:lnSpc>
            </a:pPr>
            <a:r>
              <a:rPr lang="zh-CN" altLang="en-US" dirty="0">
                <a:solidFill>
                  <a:schemeClr val="tx1"/>
                </a:solidFill>
                <a:latin typeface="微软雅黑" panose="020B0503020204020204" pitchFamily="34" charset="-122"/>
                <a:ea typeface="微软雅黑" panose="020B0503020204020204" pitchFamily="34" charset="-122"/>
              </a:rPr>
              <a:t>某企业生产甲、乙、丙三种产品，有关资料如下：                     </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69635" name="Object 3"/>
          <p:cNvGraphicFramePr>
            <a:graphicFrameLocks noChangeAspect="1"/>
          </p:cNvGraphicFramePr>
          <p:nvPr/>
        </p:nvGraphicFramePr>
        <p:xfrm>
          <a:off x="2442949" y="1965456"/>
          <a:ext cx="6942212" cy="2462793"/>
        </p:xfrm>
        <a:graphic>
          <a:graphicData uri="http://schemas.openxmlformats.org/presentationml/2006/ole">
            <mc:AlternateContent xmlns:mc="http://schemas.openxmlformats.org/markup-compatibility/2006">
              <mc:Choice xmlns:v="urn:schemas-microsoft-com:vml" Requires="v">
                <p:oleObj spid="_x0000_s3092" name="Worksheet" r:id="rId1" imgW="4165600" imgH="1371600" progId="">
                  <p:embed/>
                </p:oleObj>
              </mc:Choice>
              <mc:Fallback>
                <p:oleObj name="Worksheet" r:id="rId1" imgW="4165600" imgH="1371600" progId="">
                  <p:embed/>
                  <p:pic>
                    <p:nvPicPr>
                      <p:cNvPr id="0" name="图片 3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49" y="1965456"/>
                        <a:ext cx="6942212" cy="2462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6" name="Text Box 4"/>
          <p:cNvSpPr txBox="1">
            <a:spLocks noChangeArrowheads="1"/>
          </p:cNvSpPr>
          <p:nvPr/>
        </p:nvSpPr>
        <p:spPr bwMode="auto">
          <a:xfrm>
            <a:off x="2934227" y="4808714"/>
            <a:ext cx="6742036" cy="121548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eaLnBrk="1" hangingPunct="1">
              <a:lnSpc>
                <a:spcPct val="105000"/>
              </a:lnSpc>
              <a:spcBef>
                <a:spcPts val="1000"/>
              </a:spcBef>
              <a:buFont typeface="Arial" panose="020B0604020202020204" pitchFamily="34" charset="0"/>
              <a:buChar char="•"/>
              <a:defRPr sz="2800" b="1">
                <a:solidFill>
                  <a:schemeClr val="accent6">
                    <a:lumMod val="75000"/>
                  </a:schemeClr>
                </a:solidFill>
                <a:latin typeface="+mn-lt"/>
                <a:ea typeface="+mn-ea"/>
              </a:defRPr>
            </a:lvl1pPr>
            <a:lvl2pPr marL="685800" indent="-228600" eaLnBrk="0" hangingPunct="0">
              <a:lnSpc>
                <a:spcPct val="90000"/>
              </a:lnSpc>
              <a:spcBef>
                <a:spcPts val="500"/>
              </a:spcBef>
              <a:buFont typeface="Arial" panose="020B0604020202020204" pitchFamily="34" charset="0"/>
              <a:buChar char="•"/>
              <a:defRPr sz="2400">
                <a:solidFill>
                  <a:srgbClr val="6E8798"/>
                </a:solidFill>
                <a:latin typeface="+mn-lt"/>
                <a:ea typeface="+mn-ea"/>
              </a:defRPr>
            </a:lvl2pPr>
            <a:lvl3pPr marL="1143000" indent="-228600" eaLnBrk="0" hangingPunct="0">
              <a:lnSpc>
                <a:spcPct val="90000"/>
              </a:lnSpc>
              <a:spcBef>
                <a:spcPts val="500"/>
              </a:spcBef>
              <a:buFont typeface="Arial" panose="020B0604020202020204" pitchFamily="34" charset="0"/>
              <a:buChar char="•"/>
              <a:defRPr sz="2000">
                <a:solidFill>
                  <a:srgbClr val="6E8798"/>
                </a:solidFill>
                <a:latin typeface="+mn-lt"/>
                <a:ea typeface="+mn-ea"/>
              </a:defRPr>
            </a:lvl3pPr>
            <a:lvl4pPr marL="1600200" indent="-228600" eaLnBrk="0" hangingPunct="0">
              <a:lnSpc>
                <a:spcPct val="90000"/>
              </a:lnSpc>
              <a:spcBef>
                <a:spcPts val="500"/>
              </a:spcBef>
              <a:buFont typeface="Arial" panose="020B0604020202020204" pitchFamily="34" charset="0"/>
              <a:buChar char="•"/>
              <a:defRPr sz="2000">
                <a:solidFill>
                  <a:srgbClr val="6E8798"/>
                </a:solidFill>
                <a:latin typeface="+mn-lt"/>
                <a:ea typeface="+mn-ea"/>
              </a:defRPr>
            </a:lvl4pPr>
            <a:lvl5pPr marL="2057400" indent="-228600" eaLnBrk="0" hangingPunct="0">
              <a:lnSpc>
                <a:spcPct val="90000"/>
              </a:lnSpc>
              <a:spcBef>
                <a:spcPts val="500"/>
              </a:spcBef>
              <a:buFont typeface="Arial" panose="020B0604020202020204" pitchFamily="34" charset="0"/>
              <a:buChar char="•"/>
              <a:defRPr sz="2000">
                <a:solidFill>
                  <a:srgbClr val="6E8798"/>
                </a:solidFill>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lnSpc>
                <a:spcPct val="130000"/>
              </a:lnSpc>
              <a:buNone/>
            </a:pPr>
            <a:r>
              <a:rPr lang="zh-CN" altLang="en-US" b="0" dirty="0">
                <a:solidFill>
                  <a:schemeClr val="tx1"/>
                </a:solidFill>
                <a:latin typeface="微软雅黑" panose="020B0503020204020204" pitchFamily="34" charset="-122"/>
                <a:ea typeface="微软雅黑" panose="020B0503020204020204" pitchFamily="34" charset="-122"/>
              </a:rPr>
              <a:t>要求：根据上述资料计算综合边际贡献率，确定企业的保本点（保本额）。</a:t>
            </a:r>
            <a:endParaRPr lang="zh-CN" altLang="en-US" b="0" dirty="0">
              <a:solidFill>
                <a:schemeClr val="tx1"/>
              </a:solidFill>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smtClean="0"/>
            </a:fld>
            <a:endParaRPr lang="en-US" dirty="0"/>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7591"/>
          <a:stretch>
            <a:fillRect/>
          </a:stretch>
        </p:blipFill>
        <p:spPr>
          <a:xfrm>
            <a:off x="27305" y="4850436"/>
            <a:ext cx="2778915" cy="1964491"/>
          </a:xfrm>
          <a:prstGeom prst="rect">
            <a:avLst/>
          </a:prstGeom>
        </p:spPr>
      </p:pic>
      <p:sp>
        <p:nvSpPr>
          <p:cNvPr id="13" name="标题 4"/>
          <p:cNvSpPr txBox="1"/>
          <p:nvPr/>
        </p:nvSpPr>
        <p:spPr>
          <a:xfrm>
            <a:off x="1658203" y="287426"/>
            <a:ext cx="8852598" cy="1144929"/>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40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rPr>
              <a:t>多</a:t>
            </a:r>
            <a:r>
              <a:rPr lang="zh-CN" altLang="en-US" sz="4000" b="1" dirty="0">
                <a:solidFill>
                  <a:schemeClr val="bg2">
                    <a:lumMod val="50000"/>
                  </a:schemeClr>
                </a:solidFill>
                <a:latin typeface="微软雅黑" panose="020B0503020204020204" pitchFamily="34" charset="-122"/>
                <a:ea typeface="微软雅黑" panose="020B0503020204020204" pitchFamily="34" charset="-122"/>
              </a:rPr>
              <a:t>产品盈亏平衡点的确定</a:t>
            </a:r>
            <a:endParaRPr lang="zh-CN" altLang="en-US" sz="4000" b="1" dirty="0">
              <a:solidFill>
                <a:schemeClr val="bg2">
                  <a:lumMod val="50000"/>
                </a:schemeClr>
              </a:solidFill>
              <a:latin typeface="微软雅黑" panose="020B0503020204020204" pitchFamily="34" charset="-122"/>
              <a:ea typeface="微软雅黑" panose="020B0503020204020204" pitchFamily="34" charset="-122"/>
            </a:endParaRPr>
          </a:p>
          <a:p>
            <a:pPr algn="ctr" fontAlgn="auto">
              <a:lnSpc>
                <a:spcPct val="90000"/>
              </a:lnSpc>
              <a:spcAft>
                <a:spcPts val="0"/>
              </a:spcAft>
              <a:defRPr/>
            </a:pP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4" name="直接连接符 13"/>
          <p:cNvCxnSpPr/>
          <p:nvPr/>
        </p:nvCxnSpPr>
        <p:spPr>
          <a:xfrm>
            <a:off x="0" y="709683"/>
            <a:ext cx="3316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993875" y="696035"/>
            <a:ext cx="3198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wipe(left)">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wipe(left)">
                                      <p:cBhvr>
                                        <p:cTn id="12" dur="500"/>
                                        <p:tgtEl>
                                          <p:spTgt spid="696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6">
                                            <p:txEl>
                                              <p:pRg st="0" end="0"/>
                                            </p:txEl>
                                          </p:spTgt>
                                        </p:tgtEl>
                                        <p:attrNameLst>
                                          <p:attrName>style.visibility</p:attrName>
                                        </p:attrNameLst>
                                      </p:cBhvr>
                                      <p:to>
                                        <p:strVal val="visible"/>
                                      </p:to>
                                    </p:set>
                                    <p:animEffect transition="in" filter="wipe(left)">
                                      <p:cBhvr>
                                        <p:cTn id="17" dur="5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build="p"/>
      <p:bldP spid="69636" grpId="0"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p:cNvSpPr>
            <a:spLocks noChangeArrowheads="1"/>
          </p:cNvSpPr>
          <p:nvPr/>
        </p:nvSpPr>
        <p:spPr bwMode="auto">
          <a:xfrm>
            <a:off x="3638550" y="33289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70660" name="Object 4"/>
          <p:cNvGraphicFramePr>
            <a:graphicFrameLocks noChangeAspect="1"/>
          </p:cNvGraphicFramePr>
          <p:nvPr/>
        </p:nvGraphicFramePr>
        <p:xfrm>
          <a:off x="1745811" y="5414860"/>
          <a:ext cx="7778017" cy="890593"/>
        </p:xfrm>
        <a:graphic>
          <a:graphicData uri="http://schemas.openxmlformats.org/presentationml/2006/ole">
            <mc:AlternateContent xmlns:mc="http://schemas.openxmlformats.org/markup-compatibility/2006">
              <mc:Choice xmlns:v="urn:schemas-microsoft-com:vml" Requires="v">
                <p:oleObj spid="_x0000_s4134" name="Equation" r:id="rId1" imgW="3746500" imgH="406400" progId="">
                  <p:embed/>
                </p:oleObj>
              </mc:Choice>
              <mc:Fallback>
                <p:oleObj name="Equation" r:id="rId1" imgW="3746500" imgH="406400" progId="">
                  <p:embed/>
                  <p:pic>
                    <p:nvPicPr>
                      <p:cNvPr id="0" name="图片 4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811" y="5414860"/>
                        <a:ext cx="7778017" cy="890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5"/>
          <p:cNvSpPr>
            <a:spLocks noChangeArrowheads="1"/>
          </p:cNvSpPr>
          <p:nvPr/>
        </p:nvSpPr>
        <p:spPr bwMode="auto">
          <a:xfrm>
            <a:off x="4681538" y="32337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248" name="Rectangle 6"/>
          <p:cNvSpPr>
            <a:spLocks noChangeArrowheads="1"/>
          </p:cNvSpPr>
          <p:nvPr/>
        </p:nvSpPr>
        <p:spPr bwMode="auto">
          <a:xfrm>
            <a:off x="4000500" y="32337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9" name="Object 2"/>
          <p:cNvGraphicFramePr>
            <a:graphicFrameLocks noChangeAspect="1"/>
          </p:cNvGraphicFramePr>
          <p:nvPr/>
        </p:nvGraphicFramePr>
        <p:xfrm>
          <a:off x="1140959" y="1416728"/>
          <a:ext cx="9521923" cy="3824519"/>
        </p:xfrm>
        <a:graphic>
          <a:graphicData uri="http://schemas.openxmlformats.org/presentationml/2006/ole">
            <mc:AlternateContent xmlns:mc="http://schemas.openxmlformats.org/markup-compatibility/2006">
              <mc:Choice xmlns:v="urn:schemas-microsoft-com:vml" Requires="v">
                <p:oleObj spid="_x0000_s4135" name="Worksheet" r:id="rId3" imgW="6540500" imgH="2667000" progId="">
                  <p:embed/>
                </p:oleObj>
              </mc:Choice>
              <mc:Fallback>
                <p:oleObj name="Worksheet" r:id="rId3" imgW="6540500" imgH="2667000" progId="">
                  <p:embed/>
                  <p:pic>
                    <p:nvPicPr>
                      <p:cNvPr id="0" name="图片 4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959" y="1416728"/>
                        <a:ext cx="9521923" cy="3824519"/>
                      </a:xfrm>
                      <a:prstGeom prst="rect">
                        <a:avLst/>
                      </a:prstGeom>
                      <a:solidFill>
                        <a:schemeClr val="bg1"/>
                      </a:solidFill>
                    </p:spPr>
                  </p:pic>
                </p:oleObj>
              </mc:Fallback>
            </mc:AlternateContent>
          </a:graphicData>
        </a:graphic>
      </p:graphicFrame>
      <p:sp>
        <p:nvSpPr>
          <p:cNvPr id="2" name="矩形 1"/>
          <p:cNvSpPr/>
          <p:nvPr/>
        </p:nvSpPr>
        <p:spPr>
          <a:xfrm>
            <a:off x="1145808" y="908127"/>
            <a:ext cx="1266693"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解析：</a:t>
            </a:r>
            <a:endParaRPr lang="zh-CN" altLang="en-US" sz="2800" dirty="0">
              <a:latin typeface="微软雅黑" panose="020B0503020204020204" pitchFamily="34" charset="-122"/>
              <a:ea typeface="微软雅黑" panose="020B0503020204020204" pitchFamily="34" charset="-122"/>
            </a:endParaRPr>
          </a:p>
        </p:txBody>
      </p:sp>
      <p:sp>
        <p:nvSpPr>
          <p:cNvPr id="14"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smtClean="0"/>
            </a:fld>
            <a:endParaRPr lang="en-US" dirty="0"/>
          </a:p>
        </p:txBody>
      </p:sp>
      <p:sp>
        <p:nvSpPr>
          <p:cNvPr id="13" name="标题 4"/>
          <p:cNvSpPr txBox="1"/>
          <p:nvPr/>
        </p:nvSpPr>
        <p:spPr>
          <a:xfrm>
            <a:off x="1407560" y="438151"/>
            <a:ext cx="8050343" cy="646331"/>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40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多产品盈亏</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平衡点的确定</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5" name="直接连接符 14"/>
          <p:cNvCxnSpPr/>
          <p:nvPr/>
        </p:nvCxnSpPr>
        <p:spPr>
          <a:xfrm>
            <a:off x="0" y="709683"/>
            <a:ext cx="3316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993875" y="696035"/>
            <a:ext cx="3198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wipe(left)">
                                      <p:cBhvr>
                                        <p:cTn id="1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2" name="Object 4"/>
          <p:cNvGraphicFramePr>
            <a:graphicFrameLocks noChangeAspect="1"/>
          </p:cNvGraphicFramePr>
          <p:nvPr/>
        </p:nvGraphicFramePr>
        <p:xfrm>
          <a:off x="1415169" y="1223702"/>
          <a:ext cx="7060091" cy="922958"/>
        </p:xfrm>
        <a:graphic>
          <a:graphicData uri="http://schemas.openxmlformats.org/presentationml/2006/ole">
            <mc:AlternateContent xmlns:mc="http://schemas.openxmlformats.org/markup-compatibility/2006">
              <mc:Choice xmlns:v="urn:schemas-microsoft-com:vml" Requires="v">
                <p:oleObj spid="_x0000_s5158" name="Microsoft 公式 3.0" r:id="rId1" imgW="3263900" imgH="431800" progId="">
                  <p:embed/>
                </p:oleObj>
              </mc:Choice>
              <mc:Fallback>
                <p:oleObj name="Microsoft 公式 3.0" r:id="rId1" imgW="3263900" imgH="431800" progId="">
                  <p:embed/>
                  <p:pic>
                    <p:nvPicPr>
                      <p:cNvPr id="0" name="图片 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69" y="1223702"/>
                        <a:ext cx="7060091" cy="922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5744262" y="2277645"/>
          <a:ext cx="3792272" cy="861340"/>
        </p:xfrm>
        <a:graphic>
          <a:graphicData uri="http://schemas.openxmlformats.org/presentationml/2006/ole">
            <mc:AlternateContent xmlns:mc="http://schemas.openxmlformats.org/markup-compatibility/2006">
              <mc:Choice xmlns:v="urn:schemas-microsoft-com:vml" Requires="v">
                <p:oleObj spid="_x0000_s5159" name="Equation" r:id="rId3" imgW="1726565" imgH="393700" progId="">
                  <p:embed/>
                </p:oleObj>
              </mc:Choice>
              <mc:Fallback>
                <p:oleObj name="Equation" r:id="rId3" imgW="1726565" imgH="393700" progId="">
                  <p:embed/>
                  <p:pic>
                    <p:nvPicPr>
                      <p:cNvPr id="0" name="图片 5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262" y="2277645"/>
                        <a:ext cx="3792272" cy="861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9098" name="Picture 250"/>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0184" y="3330309"/>
            <a:ext cx="9262281" cy="2504282"/>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
        <p:nvSpPr>
          <p:cNvPr id="8"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smtClean="0"/>
            </a:fld>
            <a:endParaRPr lang="en-US" dirty="0"/>
          </a:p>
        </p:txBody>
      </p:sp>
      <p:sp>
        <p:nvSpPr>
          <p:cNvPr id="9" name="标题 4"/>
          <p:cNvSpPr txBox="1"/>
          <p:nvPr/>
        </p:nvSpPr>
        <p:spPr>
          <a:xfrm>
            <a:off x="2148390" y="438151"/>
            <a:ext cx="7309513" cy="646331"/>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en-US" altLang="zh-CN" sz="40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多产品盈亏</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平衡点的确定</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cxnSp>
        <p:nvCxnSpPr>
          <p:cNvPr id="10" name="直接连接符 9"/>
          <p:cNvCxnSpPr/>
          <p:nvPr/>
        </p:nvCxnSpPr>
        <p:spPr>
          <a:xfrm>
            <a:off x="0" y="709683"/>
            <a:ext cx="33164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993875" y="696035"/>
            <a:ext cx="3198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0-#ppt_w/2"/>
                                          </p:val>
                                        </p:tav>
                                        <p:tav tm="100000">
                                          <p:val>
                                            <p:strVal val="#ppt_x"/>
                                          </p:val>
                                        </p:tav>
                                      </p:tavLst>
                                    </p:anim>
                                    <p:anim calcmode="lin" valueType="num">
                                      <p:cBhvr additive="base">
                                        <p:cTn id="8"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anim calcmode="lin" valueType="num">
                                      <p:cBhvr additive="base">
                                        <p:cTn id="13" dur="500" fill="hold"/>
                                        <p:tgtEl>
                                          <p:spTgt spid="78853"/>
                                        </p:tgtEl>
                                        <p:attrNameLst>
                                          <p:attrName>ppt_x</p:attrName>
                                        </p:attrNameLst>
                                      </p:cBhvr>
                                      <p:tavLst>
                                        <p:tav tm="0">
                                          <p:val>
                                            <p:strVal val="0-#ppt_w/2"/>
                                          </p:val>
                                        </p:tav>
                                        <p:tav tm="100000">
                                          <p:val>
                                            <p:strVal val="#ppt_x"/>
                                          </p:val>
                                        </p:tav>
                                      </p:tavLst>
                                    </p:anim>
                                    <p:anim calcmode="lin" valueType="num">
                                      <p:cBhvr additive="base">
                                        <p:cTn id="14"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098"/>
                                        </p:tgtEl>
                                        <p:attrNameLst>
                                          <p:attrName>style.visibility</p:attrName>
                                        </p:attrNameLst>
                                      </p:cBhvr>
                                      <p:to>
                                        <p:strVal val="visible"/>
                                      </p:to>
                                    </p:set>
                                    <p:anim calcmode="lin" valueType="num">
                                      <p:cBhvr additive="base">
                                        <p:cTn id="19" dur="500" fill="hold"/>
                                        <p:tgtEl>
                                          <p:spTgt spid="79098"/>
                                        </p:tgtEl>
                                        <p:attrNameLst>
                                          <p:attrName>ppt_x</p:attrName>
                                        </p:attrNameLst>
                                      </p:cBhvr>
                                      <p:tavLst>
                                        <p:tav tm="0">
                                          <p:val>
                                            <p:strVal val="#ppt_x"/>
                                          </p:val>
                                        </p:tav>
                                        <p:tav tm="100000">
                                          <p:val>
                                            <p:strVal val="#ppt_x"/>
                                          </p:val>
                                        </p:tav>
                                      </p:tavLst>
                                    </p:anim>
                                    <p:anim calcmode="lin" valueType="num">
                                      <p:cBhvr additive="base">
                                        <p:cTn id="20" dur="500" fill="hold"/>
                                        <p:tgtEl>
                                          <p:spTgt spid="79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36"/>
          <p:cNvGrpSpPr/>
          <p:nvPr/>
        </p:nvGrpSpPr>
        <p:grpSpPr bwMode="auto">
          <a:xfrm>
            <a:off x="4067032" y="1173708"/>
            <a:ext cx="4804011" cy="131526"/>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22"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40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en-US" altLang="zh-CN" sz="3600" b="1" dirty="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盈亏</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平衡点分析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6" name="矩形 25"/>
          <p:cNvSpPr/>
          <p:nvPr/>
        </p:nvSpPr>
        <p:spPr>
          <a:xfrm>
            <a:off x="535590" y="1542826"/>
            <a:ext cx="10694504" cy="1083630"/>
          </a:xfrm>
          <a:prstGeom prst="rect">
            <a:avLst/>
          </a:prstGeom>
        </p:spPr>
        <p:txBody>
          <a:bodyPr wrap="square">
            <a:spAutoFit/>
          </a:bodyPr>
          <a:lstStyle/>
          <a:p>
            <a:pPr marL="457200" indent="-457200">
              <a:lnSpc>
                <a:spcPct val="125000"/>
              </a:lnSpc>
            </a:pPr>
            <a:r>
              <a:rPr lang="zh-CN" altLang="en-US" sz="2700" kern="10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盈亏平衡点作业率</a:t>
            </a:r>
            <a:r>
              <a:rPr lang="zh-CN" altLang="en-US" sz="2700" kern="1000" dirty="0">
                <a:latin typeface="微软雅黑" panose="020B0503020204020204" pitchFamily="34" charset="-122"/>
                <a:ea typeface="微软雅黑" panose="020B0503020204020204" pitchFamily="34" charset="-122"/>
                <a:cs typeface="Times New Roman" panose="02020603050405020304" pitchFamily="18" charset="0"/>
              </a:rPr>
              <a:t>也称为保本作业率，是指盈亏平衡点销售量占企业正常销售量的比重。</a:t>
            </a:r>
            <a:endParaRPr lang="en-US" altLang="zh-CN" sz="27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8364" y="4931088"/>
            <a:ext cx="3698543" cy="1926912"/>
          </a:xfrm>
          <a:prstGeom prst="rect">
            <a:avLst/>
          </a:prstGeom>
        </p:spPr>
      </p:pic>
      <p:graphicFrame>
        <p:nvGraphicFramePr>
          <p:cNvPr id="7" name="对象 6"/>
          <p:cNvGraphicFramePr>
            <a:graphicFrameLocks noChangeAspect="1"/>
          </p:cNvGraphicFramePr>
          <p:nvPr/>
        </p:nvGraphicFramePr>
        <p:xfrm>
          <a:off x="2866031" y="2788979"/>
          <a:ext cx="6851176" cy="981711"/>
        </p:xfrm>
        <a:graphic>
          <a:graphicData uri="http://schemas.openxmlformats.org/presentationml/2006/ole">
            <mc:AlternateContent xmlns:mc="http://schemas.openxmlformats.org/markup-compatibility/2006">
              <mc:Choice xmlns:v="urn:schemas-microsoft-com:vml" Requires="v">
                <p:oleObj spid="_x0000_s6164" name="" r:id="rId2" imgW="2489200" imgH="317500" progId="">
                  <p:embed/>
                </p:oleObj>
              </mc:Choice>
              <mc:Fallback>
                <p:oleObj name="" r:id="rId2" imgW="2489200" imgH="317500" progId="">
                  <p:embed/>
                  <p:pic>
                    <p:nvPicPr>
                      <p:cNvPr id="0" name="图片 6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31" y="2788979"/>
                        <a:ext cx="6851176" cy="981711"/>
                      </a:xfrm>
                      <a:prstGeom prst="rect">
                        <a:avLst/>
                      </a:prstGeom>
                      <a:gradFill rotWithShape="1">
                        <a:gsLst>
                          <a:gs pos="0">
                            <a:srgbClr val="FAFCF7"/>
                          </a:gs>
                          <a:gs pos="74001">
                            <a:srgbClr val="D3E2B5"/>
                          </a:gs>
                          <a:gs pos="83000">
                            <a:srgbClr val="D3E2B5"/>
                          </a:gs>
                          <a:gs pos="100000">
                            <a:srgbClr val="E2ECCE"/>
                          </a:gs>
                        </a:gsLst>
                        <a:lin ang="5400000" scaled="1"/>
                      </a:gradFill>
                    </p:spPr>
                  </p:pic>
                </p:oleObj>
              </mc:Fallback>
            </mc:AlternateContent>
          </a:graphicData>
        </a:graphic>
      </p:graphicFrame>
      <p:sp>
        <p:nvSpPr>
          <p:cNvPr id="8" name="矩形 7"/>
          <p:cNvSpPr/>
          <p:nvPr/>
        </p:nvSpPr>
        <p:spPr>
          <a:xfrm>
            <a:off x="3841479" y="5497583"/>
            <a:ext cx="4961328"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dirty="0">
                <a:latin typeface="楷体" panose="02010609060101010101" pitchFamily="49" charset="-122"/>
                <a:ea typeface="楷体" panose="02010609060101010101" pitchFamily="49" charset="-122"/>
              </a:rPr>
              <a:t>这个比率表明企业的生产经营能力达到怎样的利用程度时才可保本。</a:t>
            </a:r>
            <a:endParaRPr lang="zh-CN" altLang="en-US" sz="2400" b="1" dirty="0">
              <a:latin typeface="楷体" panose="02010609060101010101" pitchFamily="49" charset="-122"/>
              <a:ea typeface="楷体" panose="02010609060101010101" pitchFamily="49" charset="-122"/>
            </a:endParaRPr>
          </a:p>
        </p:txBody>
      </p:sp>
      <p:sp>
        <p:nvSpPr>
          <p:cNvPr id="11" name="矩形 10"/>
          <p:cNvSpPr/>
          <p:nvPr/>
        </p:nvSpPr>
        <p:spPr>
          <a:xfrm>
            <a:off x="2311020" y="4237588"/>
            <a:ext cx="7447129" cy="973472"/>
          </a:xfrm>
          <a:prstGeom prst="rect">
            <a:avLst/>
          </a:prstGeom>
        </p:spPr>
        <p:txBody>
          <a:bodyPr wrap="square">
            <a:spAutoFit/>
          </a:bodyPr>
          <a:lstStyle/>
          <a:p>
            <a:pPr marL="457200" indent="-457200">
              <a:lnSpc>
                <a:spcPct val="125000"/>
              </a:lnSpc>
            </a:pPr>
            <a:r>
              <a:rPr lang="zh-CN" altLang="en-US" sz="2400" kern="10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正常销售量</a:t>
            </a:r>
            <a:r>
              <a:rPr lang="zh-CN" altLang="en-US" sz="2400" kern="1000" dirty="0">
                <a:latin typeface="微软雅黑" panose="020B0503020204020204" pitchFamily="34" charset="-122"/>
                <a:ea typeface="微软雅黑" panose="020B0503020204020204" pitchFamily="34" charset="-122"/>
                <a:cs typeface="Times New Roman" panose="02020603050405020304" pitchFamily="18" charset="0"/>
              </a:rPr>
              <a:t>，是指正常市场和正常开工情况下企业     </a:t>
            </a:r>
            <a:endParaRPr lang="en-US" altLang="zh-CN" sz="2400" kern="10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125000"/>
              </a:lnSpc>
            </a:pPr>
            <a:r>
              <a:rPr lang="en-US" altLang="zh-CN" sz="2400" kern="10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kern="1000" dirty="0">
                <a:latin typeface="微软雅黑" panose="020B0503020204020204" pitchFamily="34" charset="-122"/>
                <a:ea typeface="微软雅黑" panose="020B0503020204020204" pitchFamily="34" charset="-122"/>
                <a:cs typeface="Times New Roman" panose="02020603050405020304" pitchFamily="18" charset="0"/>
              </a:rPr>
              <a:t>产品的销售数量或销售额。</a:t>
            </a:r>
            <a:endParaRPr lang="en-US" altLang="zh-CN" sz="24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2"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r="27727"/>
          <a:stretch>
            <a:fillRect/>
          </a:stretch>
        </p:blipFill>
        <p:spPr>
          <a:xfrm>
            <a:off x="8065827" y="3650731"/>
            <a:ext cx="3047046" cy="2129096"/>
          </a:xfrm>
          <a:prstGeom prst="rect">
            <a:avLst/>
          </a:prstGeom>
        </p:spPr>
      </p:pic>
      <p:grpSp>
        <p:nvGrpSpPr>
          <p:cNvPr id="55" name="组合 36"/>
          <p:cNvGrpSpPr/>
          <p:nvPr/>
        </p:nvGrpSpPr>
        <p:grpSpPr bwMode="auto">
          <a:xfrm>
            <a:off x="4176213" y="1173708"/>
            <a:ext cx="4490113" cy="131526"/>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22"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4000" b="1" dirty="0" smtClean="0">
                <a:solidFill>
                  <a:schemeClr val="bg2">
                    <a:lumMod val="50000"/>
                  </a:schemeClr>
                </a:solidFill>
                <a:latin typeface="微软雅黑" panose="020B0503020204020204" pitchFamily="34" charset="-122"/>
                <a:ea typeface="微软雅黑" panose="020B0503020204020204" pitchFamily="34" charset="-122"/>
                <a:cs typeface="+mj-cs"/>
              </a:rPr>
              <a:t>2</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盈亏</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平衡点分析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6" name="矩形 25"/>
          <p:cNvSpPr/>
          <p:nvPr/>
        </p:nvSpPr>
        <p:spPr>
          <a:xfrm>
            <a:off x="876784" y="1419996"/>
            <a:ext cx="10694504" cy="1083630"/>
          </a:xfrm>
          <a:prstGeom prst="rect">
            <a:avLst/>
          </a:prstGeom>
        </p:spPr>
        <p:txBody>
          <a:bodyPr wrap="square">
            <a:spAutoFit/>
          </a:bodyPr>
          <a:lstStyle/>
          <a:p>
            <a:pPr>
              <a:lnSpc>
                <a:spcPct val="125000"/>
              </a:lnSpc>
            </a:pPr>
            <a:r>
              <a:rPr lang="zh-CN" altLang="en-US" sz="27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安全边际</a:t>
            </a:r>
            <a:r>
              <a:rPr lang="zh-CN" altLang="en-US" sz="2700" kern="1000" dirty="0">
                <a:latin typeface="微软雅黑" panose="020B0503020204020204" pitchFamily="34" charset="-122"/>
                <a:ea typeface="微软雅黑" panose="020B0503020204020204" pitchFamily="34" charset="-122"/>
                <a:cs typeface="Times New Roman" panose="02020603050405020304" pitchFamily="18" charset="0"/>
              </a:rPr>
              <a:t>是指企业预算（或实际）销售量超过盈亏平衡点的差额。它表明销售额下降多少仍不至于亏损。</a:t>
            </a:r>
            <a:endParaRPr lang="en-US" altLang="zh-CN" sz="27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941696" y="5034767"/>
            <a:ext cx="6878471"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400" b="1" dirty="0">
                <a:latin typeface="楷体" panose="02010609060101010101" pitchFamily="49" charset="-122"/>
                <a:ea typeface="楷体" panose="02010609060101010101" pitchFamily="49" charset="-122"/>
              </a:rPr>
              <a:t>安全边际或安全边际率越大，说明企业发生亏损的可能性就越小，企业的经营就越安全。</a:t>
            </a:r>
            <a:endParaRPr lang="zh-CN" altLang="en-US" sz="2400" b="1" dirty="0">
              <a:latin typeface="楷体" panose="02010609060101010101" pitchFamily="49" charset="-122"/>
              <a:ea typeface="楷体" panose="02010609060101010101" pitchFamily="49" charset="-122"/>
            </a:endParaRPr>
          </a:p>
        </p:txBody>
      </p:sp>
      <p:sp>
        <p:nvSpPr>
          <p:cNvPr id="2" name="矩形 1"/>
          <p:cNvSpPr/>
          <p:nvPr/>
        </p:nvSpPr>
        <p:spPr>
          <a:xfrm>
            <a:off x="963830" y="2753273"/>
            <a:ext cx="10036265" cy="523220"/>
          </a:xfrm>
          <a:prstGeom prst="rect">
            <a:avLst/>
          </a:prstGeom>
          <a:solidFill>
            <a:schemeClr val="bg2">
              <a:lumMod val="20000"/>
              <a:lumOff val="80000"/>
            </a:schemeClr>
          </a:solidFill>
          <a:scene3d>
            <a:camera prst="orthographicFront"/>
            <a:lightRig rig="threePt" dir="t"/>
          </a:scene3d>
          <a:sp3d>
            <a:bevelT/>
          </a:sp3d>
        </p:spPr>
        <p:txBody>
          <a:bodyPr wrap="square">
            <a:spAutoFit/>
          </a:bodyPr>
          <a:lstStyle/>
          <a:p>
            <a:r>
              <a:rPr lang="zh-CN" altLang="zh-CN" sz="2800" kern="1000" dirty="0">
                <a:latin typeface="微软雅黑" panose="020B0503020204020204" pitchFamily="34" charset="-122"/>
                <a:ea typeface="微软雅黑" panose="020B0503020204020204" pitchFamily="34" charset="-122"/>
                <a:cs typeface="Times New Roman" panose="02020603050405020304" pitchFamily="18" charset="0"/>
              </a:rPr>
              <a:t>安全边际量（额）</a:t>
            </a:r>
            <a:r>
              <a:rPr lang="en-US" altLang="zh-CN" sz="2800" kern="1000" dirty="0">
                <a:latin typeface="微软雅黑" panose="020B0503020204020204" pitchFamily="34" charset="-122"/>
                <a:ea typeface="微软雅黑" panose="020B0503020204020204" pitchFamily="34" charset="-122"/>
              </a:rPr>
              <a:t>=</a:t>
            </a:r>
            <a:r>
              <a:rPr lang="zh-CN" altLang="zh-CN" sz="2800" kern="1000" dirty="0">
                <a:latin typeface="微软雅黑" panose="020B0503020204020204" pitchFamily="34" charset="-122"/>
                <a:ea typeface="微软雅黑" panose="020B0503020204020204" pitchFamily="34" charset="-122"/>
                <a:cs typeface="Times New Roman" panose="02020603050405020304" pitchFamily="18" charset="0"/>
              </a:rPr>
              <a:t>正常销售量（额）</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kern="1000" dirty="0">
                <a:latin typeface="微软雅黑" panose="020B0503020204020204" pitchFamily="34" charset="-122"/>
                <a:ea typeface="微软雅黑" panose="020B0503020204020204" pitchFamily="34" charset="-122"/>
                <a:cs typeface="Times New Roman" panose="02020603050405020304" pitchFamily="18" charset="0"/>
              </a:rPr>
              <a:t>盈亏平衡点销售量（额）</a:t>
            </a:r>
            <a:endParaRPr lang="zh-CN" altLang="en-US" sz="2800" dirty="0">
              <a:latin typeface="微软雅黑" panose="020B0503020204020204" pitchFamily="34" charset="-122"/>
              <a:ea typeface="微软雅黑" panose="020B0503020204020204" pitchFamily="34" charset="-122"/>
            </a:endParaRPr>
          </a:p>
        </p:txBody>
      </p:sp>
      <p:graphicFrame>
        <p:nvGraphicFramePr>
          <p:cNvPr id="6" name="对象 5"/>
          <p:cNvGraphicFramePr>
            <a:graphicFrameLocks noChangeAspect="1"/>
          </p:cNvGraphicFramePr>
          <p:nvPr/>
        </p:nvGraphicFramePr>
        <p:xfrm>
          <a:off x="982639" y="3654440"/>
          <a:ext cx="5172502" cy="912256"/>
        </p:xfrm>
        <a:graphic>
          <a:graphicData uri="http://schemas.openxmlformats.org/presentationml/2006/ole">
            <mc:AlternateContent xmlns:mc="http://schemas.openxmlformats.org/markup-compatibility/2006">
              <mc:Choice xmlns:v="urn:schemas-microsoft-com:vml" Requires="v">
                <p:oleObj spid="_x0000_s7188" name="" r:id="rId2" imgW="1841500" imgH="317500" progId="">
                  <p:embed/>
                </p:oleObj>
              </mc:Choice>
              <mc:Fallback>
                <p:oleObj name="" r:id="rId2" imgW="1841500" imgH="317500" progId="">
                  <p:embed/>
                  <p:pic>
                    <p:nvPicPr>
                      <p:cNvPr id="0" name="图片 7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9" y="3654440"/>
                        <a:ext cx="5172502" cy="912256"/>
                      </a:xfrm>
                      <a:prstGeom prst="rect">
                        <a:avLst/>
                      </a:prstGeom>
                      <a:gradFill rotWithShape="1">
                        <a:gsLst>
                          <a:gs pos="0">
                            <a:srgbClr val="FFFAF3"/>
                          </a:gs>
                          <a:gs pos="74001">
                            <a:srgbClr val="FAD294"/>
                          </a:gs>
                          <a:gs pos="83000">
                            <a:srgbClr val="FAD294"/>
                          </a:gs>
                          <a:gs pos="100000">
                            <a:srgbClr val="FCE1B8"/>
                          </a:gs>
                        </a:gsLst>
                        <a:lin ang="5400000" scaled="1"/>
                      </a:gradFill>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2" build="p"/>
      <p:bldP spid="8"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雨伞, 配件&#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7605" r="15895"/>
          <a:stretch>
            <a:fillRect/>
          </a:stretch>
        </p:blipFill>
        <p:spPr>
          <a:xfrm>
            <a:off x="8759796" y="3930555"/>
            <a:ext cx="2991340" cy="2108579"/>
          </a:xfrm>
          <a:prstGeom prst="rect">
            <a:avLst/>
          </a:prstGeom>
        </p:spPr>
      </p:pic>
      <p:sp>
        <p:nvSpPr>
          <p:cNvPr id="60" name="灯片编号占位符 2"/>
          <p:cNvSpPr>
            <a:spLocks noGrp="1"/>
          </p:cNvSpPr>
          <p:nvPr>
            <p:ph type="sldNum" sz="quarter" idx="12"/>
          </p:nvPr>
        </p:nvSpPr>
        <p:spPr>
          <a:xfrm>
            <a:off x="11323638" y="6240463"/>
            <a:ext cx="495300" cy="354012"/>
          </a:xfrm>
        </p:spPr>
        <p:txBody>
          <a:bodyPr/>
          <a:lstStyle/>
          <a:p>
            <a:pPr>
              <a:defRPr/>
            </a:pPr>
            <a:fld id="{D9778BB9-0879-437E-A7E1-5556301E1248}" type="slidenum">
              <a:rPr lang="en-US"/>
            </a:fld>
            <a:endParaRPr lang="en-US" dirty="0"/>
          </a:p>
        </p:txBody>
      </p:sp>
      <p:sp>
        <p:nvSpPr>
          <p:cNvPr id="18" name="Text Box 4"/>
          <p:cNvSpPr txBox="1">
            <a:spLocks noChangeArrowheads="1"/>
          </p:cNvSpPr>
          <p:nvPr/>
        </p:nvSpPr>
        <p:spPr bwMode="auto">
          <a:xfrm>
            <a:off x="4405793" y="225062"/>
            <a:ext cx="3458651"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盈亏</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平衡点分析</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Line 7"/>
          <p:cNvSpPr>
            <a:spLocks noChangeShapeType="1"/>
          </p:cNvSpPr>
          <p:nvPr/>
        </p:nvSpPr>
        <p:spPr bwMode="auto">
          <a:xfrm>
            <a:off x="7440157" y="437515"/>
            <a:ext cx="4751843"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Line 7"/>
          <p:cNvSpPr>
            <a:spLocks noChangeShapeType="1"/>
          </p:cNvSpPr>
          <p:nvPr/>
        </p:nvSpPr>
        <p:spPr bwMode="auto">
          <a:xfrm flipV="1">
            <a:off x="27305" y="437515"/>
            <a:ext cx="4408218" cy="1"/>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4" name="组合 3"/>
          <p:cNvGrpSpPr/>
          <p:nvPr/>
        </p:nvGrpSpPr>
        <p:grpSpPr>
          <a:xfrm>
            <a:off x="765736" y="840621"/>
            <a:ext cx="10458388" cy="2271069"/>
            <a:chOff x="672670" y="631474"/>
            <a:chExt cx="10651398" cy="3692816"/>
          </a:xfrm>
        </p:grpSpPr>
        <p:grpSp>
          <p:nvGrpSpPr>
            <p:cNvPr id="12" name="组合 14"/>
            <p:cNvGrpSpPr/>
            <p:nvPr/>
          </p:nvGrpSpPr>
          <p:grpSpPr bwMode="auto">
            <a:xfrm>
              <a:off x="672670" y="631474"/>
              <a:ext cx="10651398" cy="3692816"/>
              <a:chOff x="504431" y="1616106"/>
              <a:chExt cx="8525270" cy="4737766"/>
            </a:xfrm>
          </p:grpSpPr>
          <p:sp>
            <p:nvSpPr>
              <p:cNvPr id="33799" name="矩形 8"/>
              <p:cNvSpPr/>
              <p:nvPr/>
            </p:nvSpPr>
            <p:spPr bwMode="auto">
              <a:xfrm>
                <a:off x="732985" y="1999614"/>
                <a:ext cx="8296716" cy="4354258"/>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04431" y="1616106"/>
                <a:ext cx="568751" cy="733554"/>
                <a:chOff x="1077944" y="-1633000"/>
                <a:chExt cx="4000500" cy="4191703"/>
              </a:xfrm>
              <a:effectLst>
                <a:outerShdw blurRad="444500" dist="254000" dir="8100000" algn="tr" rotWithShape="0">
                  <a:prstClr val="black">
                    <a:alpha val="50000"/>
                  </a:prstClr>
                </a:outerShdw>
              </a:effectLst>
            </p:grpSpPr>
            <p:sp>
              <p:nvSpPr>
                <p:cNvPr id="15"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6" name="椭圆 15"/>
                <p:cNvSpPr/>
                <p:nvPr/>
              </p:nvSpPr>
              <p:spPr>
                <a:xfrm>
                  <a:off x="1077944" y="-1633000"/>
                  <a:ext cx="3121712" cy="399743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2" name="矩形 1"/>
            <p:cNvSpPr/>
            <p:nvPr/>
          </p:nvSpPr>
          <p:spPr>
            <a:xfrm>
              <a:off x="1341397" y="1233035"/>
              <a:ext cx="9685010" cy="2697544"/>
            </a:xfrm>
            <a:prstGeom prst="rect">
              <a:avLst/>
            </a:prstGeom>
          </p:spPr>
          <p:txBody>
            <a:bodyPr wrap="square">
              <a:spAutoFit/>
            </a:bodyPr>
            <a:lstStyle/>
            <a:p>
              <a:pPr eaLnBrk="1" hangingPunct="1">
                <a:lnSpc>
                  <a:spcPct val="125000"/>
                </a:lnSpc>
                <a:buFontTx/>
                <a:buNone/>
              </a:pPr>
              <a:r>
                <a:rPr lang="zh-CN" altLang="en-US" sz="2800" dirty="0">
                  <a:latin typeface="微软雅黑" panose="020B0503020204020204" pitchFamily="34" charset="-122"/>
                  <a:ea typeface="微软雅黑" panose="020B0503020204020204" pitchFamily="34" charset="-122"/>
                </a:rPr>
                <a:t>某企业正常销售额为</a:t>
              </a:r>
              <a:r>
                <a:rPr lang="en-US" altLang="zh-CN" sz="2800" dirty="0">
                  <a:latin typeface="微软雅黑" panose="020B0503020204020204" pitchFamily="34" charset="-122"/>
                  <a:ea typeface="微软雅黑" panose="020B0503020204020204" pitchFamily="34" charset="-122"/>
                </a:rPr>
                <a:t>200 000</a:t>
              </a:r>
              <a:r>
                <a:rPr lang="zh-CN" altLang="en-US" sz="2800" dirty="0">
                  <a:latin typeface="微软雅黑" panose="020B0503020204020204" pitchFamily="34" charset="-122"/>
                  <a:ea typeface="微软雅黑" panose="020B0503020204020204" pitchFamily="34" charset="-122"/>
                </a:rPr>
                <a:t>元，盈亏平衡点销售额为</a:t>
              </a:r>
              <a:endParaRPr lang="en-US" altLang="zh-CN" sz="2800" dirty="0">
                <a:latin typeface="微软雅黑" panose="020B0503020204020204" pitchFamily="34" charset="-122"/>
                <a:ea typeface="微软雅黑" panose="020B0503020204020204" pitchFamily="34" charset="-122"/>
              </a:endParaRPr>
            </a:p>
            <a:p>
              <a:pPr eaLnBrk="1" hangingPunct="1">
                <a:lnSpc>
                  <a:spcPct val="125000"/>
                </a:lnSpc>
                <a:buFontTx/>
                <a:buNone/>
              </a:pPr>
              <a:r>
                <a:rPr lang="en-US" altLang="zh-CN" sz="2800" dirty="0">
                  <a:latin typeface="微软雅黑" panose="020B0503020204020204" pitchFamily="34" charset="-122"/>
                  <a:ea typeface="微软雅黑" panose="020B0503020204020204" pitchFamily="34" charset="-122"/>
                </a:rPr>
                <a:t>120 000</a:t>
              </a:r>
              <a:r>
                <a:rPr lang="zh-CN" altLang="en-US" sz="2800" dirty="0">
                  <a:latin typeface="微软雅黑" panose="020B0503020204020204" pitchFamily="34" charset="-122"/>
                  <a:ea typeface="微软雅黑" panose="020B0503020204020204" pitchFamily="34" charset="-122"/>
                </a:rPr>
                <a:t>元，则企业盈亏平衡点作业率、安全边际和安全边际率各为多少？</a:t>
              </a:r>
              <a:endParaRPr lang="en-US" altLang="zh-CN" sz="2800" dirty="0">
                <a:latin typeface="微软雅黑" panose="020B0503020204020204" pitchFamily="34" charset="-122"/>
                <a:ea typeface="微软雅黑" panose="020B0503020204020204" pitchFamily="34" charset="-122"/>
              </a:endParaRPr>
            </a:p>
          </p:txBody>
        </p:sp>
      </p:grpSp>
      <p:sp>
        <p:nvSpPr>
          <p:cNvPr id="3" name="矩形 2"/>
          <p:cNvSpPr/>
          <p:nvPr/>
        </p:nvSpPr>
        <p:spPr>
          <a:xfrm>
            <a:off x="1921111" y="3267746"/>
            <a:ext cx="8032774" cy="1892826"/>
          </a:xfrm>
          <a:prstGeom prst="rect">
            <a:avLst/>
          </a:prstGeom>
        </p:spPr>
        <p:txBody>
          <a:bodyPr wrap="square">
            <a:spAutoFit/>
          </a:bodyPr>
          <a:lstStyle/>
          <a:p>
            <a:pPr eaLnBrk="1" hangingPunct="1">
              <a:lnSpc>
                <a:spcPct val="150000"/>
              </a:lnSpc>
              <a:buFontTx/>
              <a:buNone/>
            </a:pPr>
            <a:r>
              <a:rPr lang="zh-CN" altLang="en-US" sz="2600" dirty="0">
                <a:solidFill>
                  <a:srgbClr val="FF0000"/>
                </a:solidFill>
                <a:latin typeface="微软雅黑" panose="020B0503020204020204" pitchFamily="34" charset="-122"/>
                <a:ea typeface="微软雅黑" panose="020B0503020204020204" pitchFamily="34" charset="-122"/>
              </a:rPr>
              <a:t>盈亏平衡点作业率</a:t>
            </a:r>
            <a:r>
              <a:rPr lang="en-US" altLang="zh-CN" sz="2600" dirty="0">
                <a:latin typeface="微软雅黑" panose="020B0503020204020204" pitchFamily="34" charset="-122"/>
                <a:ea typeface="微软雅黑" panose="020B0503020204020204" pitchFamily="34" charset="-122"/>
              </a:rPr>
              <a:t>=120 000/200 000×100%=60%</a:t>
            </a:r>
            <a:endParaRPr lang="en-US" altLang="zh-CN" sz="2600" dirty="0">
              <a:solidFill>
                <a:srgbClr val="FF0000"/>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600" dirty="0">
                <a:solidFill>
                  <a:srgbClr val="FF0000"/>
                </a:solidFill>
                <a:latin typeface="微软雅黑" panose="020B0503020204020204" pitchFamily="34" charset="-122"/>
                <a:ea typeface="微软雅黑" panose="020B0503020204020204" pitchFamily="34" charset="-122"/>
              </a:rPr>
              <a:t>安全边际</a:t>
            </a:r>
            <a:r>
              <a:rPr lang="en-US" altLang="zh-CN" sz="2600" dirty="0">
                <a:latin typeface="微软雅黑" panose="020B0503020204020204" pitchFamily="34" charset="-122"/>
                <a:ea typeface="微软雅黑" panose="020B0503020204020204" pitchFamily="34" charset="-122"/>
              </a:rPr>
              <a:t>=200 000-120 000=80 000</a:t>
            </a:r>
            <a:r>
              <a:rPr lang="zh-CN" altLang="en-US" sz="2600" dirty="0">
                <a:latin typeface="微软雅黑" panose="020B0503020204020204" pitchFamily="34" charset="-122"/>
                <a:ea typeface="微软雅黑" panose="020B0503020204020204" pitchFamily="34" charset="-122"/>
              </a:rPr>
              <a:t>（元）</a:t>
            </a:r>
            <a:endParaRPr lang="zh-CN" altLang="en-US" sz="2600" dirty="0">
              <a:latin typeface="微软雅黑" panose="020B0503020204020204" pitchFamily="34" charset="-122"/>
              <a:ea typeface="微软雅黑" panose="020B0503020204020204" pitchFamily="34" charset="-122"/>
            </a:endParaRPr>
          </a:p>
          <a:p>
            <a:pPr eaLnBrk="1" hangingPunct="1">
              <a:lnSpc>
                <a:spcPct val="150000"/>
              </a:lnSpc>
              <a:buFontTx/>
              <a:buNone/>
            </a:pPr>
            <a:r>
              <a:rPr lang="zh-CN" altLang="en-US" sz="2600" dirty="0">
                <a:solidFill>
                  <a:srgbClr val="FF0000"/>
                </a:solidFill>
                <a:latin typeface="微软雅黑" panose="020B0503020204020204" pitchFamily="34" charset="-122"/>
                <a:ea typeface="微软雅黑" panose="020B0503020204020204" pitchFamily="34" charset="-122"/>
              </a:rPr>
              <a:t>安全边际率</a:t>
            </a:r>
            <a:r>
              <a:rPr lang="en-US" altLang="zh-CN" sz="2600" dirty="0">
                <a:latin typeface="微软雅黑" panose="020B0503020204020204" pitchFamily="34" charset="-122"/>
                <a:ea typeface="微软雅黑" panose="020B0503020204020204" pitchFamily="34" charset="-122"/>
              </a:rPr>
              <a:t>=80 000/200 000×100%=40%</a:t>
            </a:r>
            <a:endParaRPr lang="en-US" altLang="zh-CN" sz="2600" dirty="0">
              <a:latin typeface="微软雅黑" panose="020B0503020204020204" pitchFamily="34" charset="-122"/>
              <a:ea typeface="微软雅黑" panose="020B0503020204020204" pitchFamily="34" charset="-122"/>
            </a:endParaRPr>
          </a:p>
        </p:txBody>
      </p:sp>
      <p:sp>
        <p:nvSpPr>
          <p:cNvPr id="5" name="矩形 4"/>
          <p:cNvSpPr/>
          <p:nvPr/>
        </p:nvSpPr>
        <p:spPr>
          <a:xfrm>
            <a:off x="1965700" y="5385874"/>
            <a:ext cx="5317481" cy="492443"/>
          </a:xfrm>
          <a:prstGeom prst="rect">
            <a:avLst/>
          </a:prstGeom>
          <a:ln>
            <a:solidFill>
              <a:srgbClr val="0070C0"/>
            </a:solidFill>
          </a:ln>
        </p:spPr>
        <p:txBody>
          <a:bodyPr wrap="none">
            <a:spAutoFit/>
          </a:bodyPr>
          <a:lstStyle/>
          <a:p>
            <a:pPr indent="254000" algn="just">
              <a:spcAft>
                <a:spcPts val="0"/>
              </a:spcAft>
            </a:pPr>
            <a:r>
              <a:rPr lang="zh-CN" altLang="zh-CN" sz="2600" dirty="0">
                <a:latin typeface="Times New Roman" panose="02020603050405020304" pitchFamily="18" charset="0"/>
                <a:ea typeface="方正书宋简体"/>
              </a:rPr>
              <a:t>盈亏平衡点作业率</a:t>
            </a:r>
            <a:r>
              <a:rPr lang="en-US" altLang="zh-CN" sz="2600" dirty="0">
                <a:latin typeface="Times New Roman" panose="02020603050405020304" pitchFamily="18" charset="0"/>
                <a:ea typeface="方正书宋简体"/>
              </a:rPr>
              <a:t>+</a:t>
            </a:r>
            <a:r>
              <a:rPr lang="zh-CN" altLang="zh-CN" sz="2600" dirty="0">
                <a:latin typeface="Times New Roman" panose="02020603050405020304" pitchFamily="18" charset="0"/>
                <a:ea typeface="方正书宋简体"/>
              </a:rPr>
              <a:t>安全边际率</a:t>
            </a:r>
            <a:r>
              <a:rPr lang="en-US" altLang="zh-CN" sz="2600" dirty="0">
                <a:latin typeface="Times New Roman" panose="02020603050405020304" pitchFamily="18" charset="0"/>
                <a:ea typeface="方正书宋简体"/>
              </a:rPr>
              <a:t>=1</a:t>
            </a:r>
            <a:endParaRPr lang="zh-CN" altLang="zh-CN" sz="2600" dirty="0">
              <a:effectLst/>
              <a:latin typeface="Times New Roman" panose="02020603050405020304" pitchFamily="18" charset="0"/>
              <a:ea typeface="方正书宋简体"/>
            </a:endParaRPr>
          </a:p>
        </p:txBody>
      </p:sp>
      <p:sp>
        <p:nvSpPr>
          <p:cNvPr id="17" name="矩形 16"/>
          <p:cNvSpPr/>
          <p:nvPr/>
        </p:nvSpPr>
        <p:spPr>
          <a:xfrm>
            <a:off x="976236" y="3270619"/>
            <a:ext cx="1184940" cy="621773"/>
          </a:xfrm>
          <a:prstGeom prst="rect">
            <a:avLst/>
          </a:prstGeom>
        </p:spPr>
        <p:txBody>
          <a:bodyPr wrap="none">
            <a:spAutoFit/>
          </a:bodyPr>
          <a:lstStyle/>
          <a:p>
            <a:pPr eaLnBrk="1" hangingPunct="1">
              <a:lnSpc>
                <a:spcPct val="150000"/>
              </a:lnSpc>
              <a:buFontTx/>
              <a:buNone/>
            </a:pPr>
            <a:r>
              <a:rPr lang="zh-CN" altLang="en-US" sz="2600" dirty="0">
                <a:latin typeface="微软雅黑" panose="020B0503020204020204" pitchFamily="34" charset="-122"/>
                <a:ea typeface="微软雅黑" panose="020B0503020204020204" pitchFamily="34" charset="-122"/>
              </a:rPr>
              <a:t>解析：</a:t>
            </a:r>
            <a:endParaRPr lang="en-US" altLang="zh-CN" sz="2600" dirty="0">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94" y="2210355"/>
            <a:ext cx="12192000" cy="2678042"/>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9575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667597" y="2755017"/>
            <a:ext cx="7229475" cy="1588717"/>
          </a:xfrm>
          <a:prstGeom prst="rect">
            <a:avLst/>
          </a:prstGeom>
          <a:noFill/>
          <a:ln w="9525">
            <a:noFill/>
            <a:miter lim="800000"/>
          </a:ln>
        </p:spPr>
        <p:txBody>
          <a:bodyPr lIns="36000" rIns="36000" anchor="b"/>
          <a:lstStyle/>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a:t>
            </a:r>
            <a:r>
              <a:rPr lang="zh-CN" altLang="en-US" sz="4000" b="1" dirty="0" smtClean="0">
                <a:latin typeface="华文隶书" panose="02010800040101010101" pitchFamily="2" charset="-122"/>
                <a:ea typeface="华文隶书" panose="02010800040101010101" pitchFamily="2" charset="-122"/>
              </a:rPr>
              <a:t>、</a:t>
            </a:r>
            <a:r>
              <a:rPr lang="zh-CN" altLang="en-US" sz="4000" b="1" dirty="0">
                <a:latin typeface="华文隶书" panose="02010800040101010101" pitchFamily="2" charset="-122"/>
                <a:ea typeface="华文隶书" panose="02010800040101010101" pitchFamily="2" charset="-122"/>
              </a:rPr>
              <a:t>实现目标利润的</a:t>
            </a:r>
            <a:r>
              <a:rPr lang="zh-CN" altLang="en-US" sz="4000" b="1" dirty="0" smtClean="0">
                <a:latin typeface="华文隶书" panose="02010800040101010101" pitchFamily="2" charset="-122"/>
                <a:ea typeface="华文隶书" panose="02010800040101010101" pitchFamily="2" charset="-122"/>
              </a:rPr>
              <a:t>销售量</a:t>
            </a:r>
            <a:endParaRPr lang="en-US" altLang="zh-CN" sz="4000" b="1" dirty="0" smtClean="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             及销售</a:t>
            </a:r>
            <a:r>
              <a:rPr lang="zh-CN" altLang="en-US" sz="4000" b="1" dirty="0">
                <a:latin typeface="华文隶书" panose="02010800040101010101" pitchFamily="2" charset="-122"/>
                <a:ea typeface="华文隶书" panose="02010800040101010101" pitchFamily="2" charset="-122"/>
              </a:rPr>
              <a:t>收入预测</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D7B2561F-8D0C-4E92-B875-E1FFE0E129D5}" type="slidenum">
              <a:rPr lang="en-US"/>
            </a:fld>
            <a:endParaRPr lang="en-US" dirty="0"/>
          </a:p>
        </p:txBody>
      </p:sp>
      <p:sp>
        <p:nvSpPr>
          <p:cNvPr id="13" name="标题 4"/>
          <p:cNvSpPr txBox="1"/>
          <p:nvPr/>
        </p:nvSpPr>
        <p:spPr>
          <a:xfrm>
            <a:off x="1187172" y="661788"/>
            <a:ext cx="6406662" cy="933910"/>
          </a:xfrm>
          <a:prstGeom prst="rect">
            <a:avLst/>
          </a:prstGeom>
        </p:spPr>
        <p:txBody>
          <a:bodyPr wrap="square">
            <a:spAutoFit/>
          </a:bodyPr>
          <a:lstStyle/>
          <a:p>
            <a:pPr marL="742950" indent="-742950">
              <a:lnSpc>
                <a:spcPct val="150000"/>
              </a:lnSpc>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4000" b="1" dirty="0">
                <a:latin typeface="华文隶书" panose="02010800040101010101" pitchFamily="2" charset="-122"/>
                <a:ea typeface="华文隶书" panose="02010800040101010101" pitchFamily="2" charset="-122"/>
              </a:rPr>
              <a:t>任务实训</a:t>
            </a:r>
            <a:endParaRPr lang="en-US" altLang="zh-CN" sz="40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既定</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销售量下利润的预测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20482" name="组合 36"/>
          <p:cNvGrpSpPr/>
          <p:nvPr/>
        </p:nvGrpSpPr>
        <p:grpSpPr bwMode="auto">
          <a:xfrm>
            <a:off x="3698543" y="1146412"/>
            <a:ext cx="5404513" cy="131526"/>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2"/>
          <p:cNvSpPr>
            <a:spLocks noChangeArrowheads="1"/>
          </p:cNvSpPr>
          <p:nvPr/>
        </p:nvSpPr>
        <p:spPr bwMode="auto">
          <a:xfrm>
            <a:off x="532262" y="1504914"/>
            <a:ext cx="10549720" cy="1712777"/>
          </a:xfrm>
          <a:prstGeom prst="rect">
            <a:avLst/>
          </a:prstGeom>
          <a:noFill/>
          <a:ln w="9525">
            <a:noFill/>
            <a:miter lim="800000"/>
          </a:ln>
        </p:spPr>
        <p:txBody>
          <a:bodyPr wrap="square">
            <a:spAutoFit/>
          </a:bodyPr>
          <a:lstStyle/>
          <a:p>
            <a:pPr marL="457200" indent="-457200">
              <a:lnSpc>
                <a:spcPct val="130000"/>
              </a:lnSpc>
            </a:pPr>
            <a:r>
              <a:rPr lang="zh-CN" altLang="en-US" sz="2700" dirty="0" smtClean="0">
                <a:solidFill>
                  <a:srgbClr val="FF0000"/>
                </a:solidFill>
                <a:latin typeface="微软雅黑" panose="020B0503020204020204" pitchFamily="34" charset="-122"/>
                <a:ea typeface="微软雅黑" panose="020B0503020204020204" pitchFamily="34" charset="-122"/>
              </a:rPr>
              <a:t>     本</a:t>
            </a:r>
            <a:r>
              <a:rPr lang="zh-CN" altLang="en-US" sz="2700" dirty="0">
                <a:solidFill>
                  <a:srgbClr val="FF0000"/>
                </a:solidFill>
                <a:latin typeface="微软雅黑" panose="020B0503020204020204" pitchFamily="34" charset="-122"/>
                <a:ea typeface="微软雅黑" panose="020B0503020204020204" pitchFamily="34" charset="-122"/>
              </a:rPr>
              <a:t>量利分析</a:t>
            </a:r>
            <a:r>
              <a:rPr lang="zh-CN" altLang="en-US" sz="2700" dirty="0">
                <a:latin typeface="微软雅黑" panose="020B0503020204020204" pitchFamily="34" charset="-122"/>
                <a:ea typeface="微软雅黑" panose="020B0503020204020204" pitchFamily="34" charset="-122"/>
              </a:rPr>
              <a:t>，“成本</a:t>
            </a:r>
            <a:r>
              <a:rPr lang="en-US" altLang="zh-CN" sz="2700" dirty="0">
                <a:latin typeface="微软雅黑" panose="020B0503020204020204" pitchFamily="34" charset="-122"/>
                <a:ea typeface="微软雅黑" panose="020B0503020204020204" pitchFamily="34" charset="-122"/>
              </a:rPr>
              <a:t>—</a:t>
            </a:r>
            <a:r>
              <a:rPr lang="zh-CN" altLang="en-US" sz="2700" dirty="0">
                <a:latin typeface="微软雅黑" panose="020B0503020204020204" pitchFamily="34" charset="-122"/>
                <a:ea typeface="微软雅黑" panose="020B0503020204020204" pitchFamily="34" charset="-122"/>
              </a:rPr>
              <a:t>业务量</a:t>
            </a:r>
            <a:r>
              <a:rPr lang="en-US" altLang="zh-CN" sz="2700" dirty="0">
                <a:latin typeface="微软雅黑" panose="020B0503020204020204" pitchFamily="34" charset="-122"/>
                <a:ea typeface="微软雅黑" panose="020B0503020204020204" pitchFamily="34" charset="-122"/>
              </a:rPr>
              <a:t>—</a:t>
            </a:r>
            <a:r>
              <a:rPr lang="zh-CN" altLang="en-US" sz="2700" dirty="0">
                <a:latin typeface="微软雅黑" panose="020B0503020204020204" pitchFamily="34" charset="-122"/>
                <a:ea typeface="微软雅黑" panose="020B0503020204020204" pitchFamily="34" charset="-122"/>
              </a:rPr>
              <a:t>利润分析”的简称，是根据商品销售数量、成本和利润之间的相互关系进行综合分析，从而预测利润的常用方法。</a:t>
            </a:r>
            <a:endParaRPr lang="ja-JP" altLang="en-US" sz="27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4" name="矩形 3"/>
          <p:cNvSpPr/>
          <p:nvPr/>
        </p:nvSpPr>
        <p:spPr>
          <a:xfrm>
            <a:off x="1933664" y="3502990"/>
            <a:ext cx="7988397" cy="715627"/>
          </a:xfrm>
          <a:prstGeom prst="rect">
            <a:avLst/>
          </a:prstGeom>
          <a:solidFill>
            <a:schemeClr val="accent1">
              <a:lumMod val="20000"/>
              <a:lumOff val="80000"/>
            </a:schemeClr>
          </a:solidFill>
          <a:effectLst>
            <a:innerShdw blurRad="63500" dist="50800" dir="5400000">
              <a:prstClr val="black">
                <a:alpha val="50000"/>
              </a:prstClr>
            </a:innerShdw>
          </a:effectLst>
        </p:spPr>
        <p:txBody>
          <a:bodyPr wrap="square" tIns="0" bIns="144000">
            <a:spAutoFit/>
          </a:bodyPr>
          <a:lstStyle/>
          <a:p>
            <a:pPr>
              <a:lnSpc>
                <a:spcPct val="150000"/>
              </a:lnSpc>
            </a:pPr>
            <a:r>
              <a:rPr lang="zh-CN" altLang="en-US" sz="2800" b="1" dirty="0">
                <a:latin typeface="微软雅黑" panose="020B0503020204020204" pitchFamily="34" charset="-122"/>
                <a:ea typeface="微软雅黑" panose="020B0503020204020204" pitchFamily="34" charset="-122"/>
              </a:rPr>
              <a:t>利润</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单价</a:t>
            </a:r>
            <a:r>
              <a:rPr lang="en-US" altLang="zh-CN" sz="2800" b="1" dirty="0">
                <a:latin typeface="微软雅黑" panose="020B0503020204020204" pitchFamily="34" charset="-122"/>
                <a:ea typeface="微软雅黑" panose="020B0503020204020204" pitchFamily="34" charset="-122"/>
              </a:rPr>
              <a:t>×</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销量</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单位变动</a:t>
            </a:r>
            <a:r>
              <a:rPr lang="zh-CN" altLang="en-US" sz="2800" b="1" dirty="0">
                <a:solidFill>
                  <a:srgbClr val="FF0000"/>
                </a:solidFill>
                <a:latin typeface="微软雅黑" panose="020B0503020204020204" pitchFamily="34" charset="-122"/>
                <a:ea typeface="微软雅黑" panose="020B0503020204020204" pitchFamily="34" charset="-122"/>
              </a:rPr>
              <a:t>成本</a:t>
            </a:r>
            <a:r>
              <a:rPr lang="en-US" altLang="zh-CN" sz="2800" b="1" dirty="0">
                <a:latin typeface="微软雅黑" panose="020B0503020204020204" pitchFamily="34" charset="-122"/>
                <a:ea typeface="微软雅黑" panose="020B0503020204020204" pitchFamily="34" charset="-122"/>
              </a:rPr>
              <a:t>×</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rPr>
              <a:t>销量</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固定</a:t>
            </a:r>
            <a:r>
              <a:rPr lang="zh-CN" altLang="en-US" sz="2800" b="1" dirty="0">
                <a:solidFill>
                  <a:srgbClr val="FF0000"/>
                </a:solidFill>
                <a:latin typeface="微软雅黑" panose="020B0503020204020204" pitchFamily="34" charset="-122"/>
                <a:ea typeface="微软雅黑" panose="020B0503020204020204" pitchFamily="34" charset="-122"/>
              </a:rPr>
              <a:t>成本</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94831" y="4521943"/>
            <a:ext cx="2832803" cy="207675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灯片编号占位符 2"/>
          <p:cNvSpPr>
            <a:spLocks noGrp="1"/>
          </p:cNvSpPr>
          <p:nvPr>
            <p:ph type="sldNum" sz="quarter" idx="12"/>
          </p:nvPr>
        </p:nvSpPr>
        <p:spPr>
          <a:xfrm>
            <a:off x="11323638" y="6240463"/>
            <a:ext cx="495300" cy="354012"/>
          </a:xfrm>
        </p:spPr>
        <p:txBody>
          <a:bodyPr/>
          <a:lstStyle/>
          <a:p>
            <a:pPr>
              <a:defRPr/>
            </a:pPr>
            <a:fld id="{D9778BB9-0879-437E-A7E1-5556301E1248}" type="slidenum">
              <a:rPr lang="en-US"/>
            </a:fld>
            <a:endParaRPr lang="en-US" dirty="0"/>
          </a:p>
        </p:txBody>
      </p:sp>
      <p:grpSp>
        <p:nvGrpSpPr>
          <p:cNvPr id="4" name="组合 3"/>
          <p:cNvGrpSpPr/>
          <p:nvPr/>
        </p:nvGrpSpPr>
        <p:grpSpPr>
          <a:xfrm>
            <a:off x="686288" y="1378424"/>
            <a:ext cx="10764184" cy="1678675"/>
            <a:chOff x="672670" y="657555"/>
            <a:chExt cx="10650968" cy="2996313"/>
          </a:xfrm>
        </p:grpSpPr>
        <p:grpSp>
          <p:nvGrpSpPr>
            <p:cNvPr id="12" name="组合 14"/>
            <p:cNvGrpSpPr/>
            <p:nvPr/>
          </p:nvGrpSpPr>
          <p:grpSpPr bwMode="auto">
            <a:xfrm>
              <a:off x="672670" y="657555"/>
              <a:ext cx="10650968" cy="2996313"/>
              <a:chOff x="504431" y="1649567"/>
              <a:chExt cx="8524926" cy="3844173"/>
            </a:xfrm>
          </p:grpSpPr>
          <p:sp>
            <p:nvSpPr>
              <p:cNvPr id="33799" name="矩形 8"/>
              <p:cNvSpPr/>
              <p:nvPr/>
            </p:nvSpPr>
            <p:spPr bwMode="auto">
              <a:xfrm>
                <a:off x="732641" y="2102144"/>
                <a:ext cx="8296716" cy="3391596"/>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04431" y="1649567"/>
                <a:ext cx="568751" cy="774890"/>
                <a:chOff x="1077944" y="-1441797"/>
                <a:chExt cx="4000500" cy="4427904"/>
              </a:xfrm>
              <a:effectLst>
                <a:outerShdw blurRad="444500" dist="254000" dir="8100000" algn="tr" rotWithShape="0">
                  <a:prstClr val="black">
                    <a:alpha val="50000"/>
                  </a:prstClr>
                </a:outerShdw>
              </a:effectLst>
            </p:grpSpPr>
            <p:sp>
              <p:nvSpPr>
                <p:cNvPr id="15"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6" name="椭圆 15"/>
                <p:cNvSpPr/>
                <p:nvPr/>
              </p:nvSpPr>
              <p:spPr>
                <a:xfrm>
                  <a:off x="1234451" y="-1127069"/>
                  <a:ext cx="3264235" cy="41131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2" name="矩形 1"/>
            <p:cNvSpPr/>
            <p:nvPr/>
          </p:nvSpPr>
          <p:spPr>
            <a:xfrm>
              <a:off x="1177931" y="1349517"/>
              <a:ext cx="9923172" cy="1951924"/>
            </a:xfrm>
            <a:prstGeom prst="rect">
              <a:avLst/>
            </a:prstGeom>
          </p:spPr>
          <p:txBody>
            <a:bodyPr wrap="square">
              <a:spAutoFit/>
            </a:bodyPr>
            <a:lstStyle/>
            <a:p>
              <a:pPr eaLnBrk="1" hangingPunct="1">
                <a:lnSpc>
                  <a:spcPct val="130000"/>
                </a:lnSpc>
                <a:buFontTx/>
                <a:buNone/>
              </a:pPr>
              <a:r>
                <a:rPr lang="zh-CN" altLang="en-US" sz="2800" dirty="0">
                  <a:latin typeface="微软雅黑" panose="020B0503020204020204" pitchFamily="34" charset="-122"/>
                  <a:ea typeface="微软雅黑" panose="020B0503020204020204" pitchFamily="34" charset="-122"/>
                </a:rPr>
                <a:t>某企业生产一种产品，每月固定成本</a:t>
              </a:r>
              <a:r>
                <a:rPr lang="en-US" altLang="zh-CN" sz="2800" dirty="0">
                  <a:latin typeface="微软雅黑" panose="020B0503020204020204" pitchFamily="34" charset="-122"/>
                  <a:ea typeface="微软雅黑" panose="020B0503020204020204" pitchFamily="34" charset="-122"/>
                </a:rPr>
                <a:t>1000</a:t>
              </a:r>
              <a:r>
                <a:rPr lang="zh-CN" altLang="en-US" sz="2800" dirty="0">
                  <a:latin typeface="微软雅黑" panose="020B0503020204020204" pitchFamily="34" charset="-122"/>
                  <a:ea typeface="微软雅黑" panose="020B0503020204020204" pitchFamily="34" charset="-122"/>
                </a:rPr>
                <a:t>元，单位变动成本</a:t>
              </a:r>
              <a:r>
                <a:rPr lang="en-US" altLang="zh-CN" sz="2800" dirty="0">
                  <a:latin typeface="微软雅黑" panose="020B0503020204020204" pitchFamily="34" charset="-122"/>
                  <a:ea typeface="微软雅黑" panose="020B0503020204020204" pitchFamily="34" charset="-122"/>
                </a:rPr>
                <a:t>6</a:t>
              </a:r>
              <a:r>
                <a:rPr lang="zh-CN" altLang="en-US" sz="2800" dirty="0">
                  <a:latin typeface="微软雅黑" panose="020B0503020204020204" pitchFamily="34" charset="-122"/>
                  <a:ea typeface="微软雅黑" panose="020B0503020204020204" pitchFamily="34" charset="-122"/>
                </a:rPr>
                <a:t>元。本月计划销售</a:t>
              </a:r>
              <a:r>
                <a:rPr lang="en-US" altLang="zh-CN" sz="2800" dirty="0">
                  <a:latin typeface="微软雅黑" panose="020B0503020204020204" pitchFamily="34" charset="-122"/>
                  <a:ea typeface="微软雅黑" panose="020B0503020204020204" pitchFamily="34" charset="-122"/>
                </a:rPr>
                <a:t>500</a:t>
              </a:r>
              <a:r>
                <a:rPr lang="zh-CN" altLang="en-US" sz="2800" dirty="0">
                  <a:latin typeface="微软雅黑" panose="020B0503020204020204" pitchFamily="34" charset="-122"/>
                  <a:ea typeface="微软雅黑" panose="020B0503020204020204" pitchFamily="34" charset="-122"/>
                </a:rPr>
                <a:t>件，售价每件</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元，问预期利润是多少？</a:t>
              </a:r>
              <a:endParaRPr lang="zh-CN" altLang="en-US" sz="2800" dirty="0">
                <a:latin typeface="微软雅黑" panose="020B0503020204020204" pitchFamily="34" charset="-122"/>
                <a:ea typeface="微软雅黑" panose="020B0503020204020204" pitchFamily="34" charset="-122"/>
              </a:endParaRPr>
            </a:p>
          </p:txBody>
        </p:sp>
      </p:grpSp>
      <p:sp>
        <p:nvSpPr>
          <p:cNvPr id="3" name="矩形 2"/>
          <p:cNvSpPr/>
          <p:nvPr/>
        </p:nvSpPr>
        <p:spPr>
          <a:xfrm>
            <a:off x="1315765" y="3169573"/>
            <a:ext cx="9363674" cy="1212640"/>
          </a:xfrm>
          <a:prstGeom prst="rect">
            <a:avLst/>
          </a:prstGeom>
        </p:spPr>
        <p:txBody>
          <a:bodyPr wrap="square">
            <a:spAutoFit/>
          </a:bodyPr>
          <a:lstStyle/>
          <a:p>
            <a:pPr>
              <a:lnSpc>
                <a:spcPct val="130000"/>
              </a:lnSpc>
            </a:pPr>
            <a:r>
              <a:rPr lang="zh-CN" altLang="en-US" sz="2800" b="1" dirty="0">
                <a:latin typeface="微软雅黑" panose="020B0503020204020204" pitchFamily="34" charset="-122"/>
                <a:ea typeface="微软雅黑" panose="020B0503020204020204" pitchFamily="34" charset="-122"/>
              </a:rPr>
              <a:t>解析：</a:t>
            </a:r>
            <a:r>
              <a:rPr lang="zh-CN" altLang="en-US" sz="2800" dirty="0">
                <a:latin typeface="微软雅黑" panose="020B0503020204020204" pitchFamily="34" charset="-122"/>
                <a:ea typeface="微软雅黑" panose="020B0503020204020204" pitchFamily="34" charset="-122"/>
              </a:rPr>
              <a:t>利润</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单价</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销量</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单位变动成本</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销量</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固定成本</a:t>
            </a:r>
            <a:endParaRPr lang="en-US" altLang="zh-CN" sz="2800" dirty="0">
              <a:latin typeface="微软雅黑" panose="020B0503020204020204" pitchFamily="34" charset="-122"/>
              <a:ea typeface="微软雅黑" panose="020B0503020204020204" pitchFamily="34" charset="-122"/>
            </a:endParaRPr>
          </a:p>
          <a:p>
            <a:pPr eaLnBrk="1" hangingPunct="1">
              <a:lnSpc>
                <a:spcPct val="130000"/>
              </a:lnSpc>
              <a:buFontTx/>
              <a:buNone/>
            </a:pPr>
            <a:r>
              <a:rPr lang="zh-CN" altLang="en-US" sz="2800" dirty="0">
                <a:solidFill>
                  <a:srgbClr val="C00000"/>
                </a:solidFill>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预期</a:t>
            </a:r>
            <a:r>
              <a:rPr lang="zh-CN" altLang="en-US" sz="2800" dirty="0">
                <a:latin typeface="微软雅黑" panose="020B0503020204020204" pitchFamily="34" charset="-122"/>
                <a:ea typeface="微软雅黑" panose="020B0503020204020204" pitchFamily="34" charset="-122"/>
              </a:rPr>
              <a:t>利润</a:t>
            </a:r>
            <a:r>
              <a:rPr lang="en-US" altLang="zh-CN" sz="2800" dirty="0">
                <a:latin typeface="微软雅黑" panose="020B0503020204020204" pitchFamily="34" charset="-122"/>
                <a:ea typeface="微软雅黑" panose="020B0503020204020204" pitchFamily="34" charset="-122"/>
              </a:rPr>
              <a:t>=10 × 500-6 × 500-1000=1000</a:t>
            </a:r>
            <a:r>
              <a:rPr lang="zh-CN" altLang="en-US" sz="2800" dirty="0">
                <a:latin typeface="微软雅黑" panose="020B0503020204020204" pitchFamily="34" charset="-122"/>
                <a:ea typeface="微软雅黑" panose="020B0503020204020204" pitchFamily="34" charset="-122"/>
              </a:rPr>
              <a:t>（元） </a:t>
            </a:r>
            <a:endParaRPr lang="zh-CN" altLang="en-US" sz="2800" dirty="0">
              <a:latin typeface="微软雅黑" panose="020B0503020204020204" pitchFamily="34" charset="-122"/>
              <a:ea typeface="微软雅黑" panose="020B0503020204020204" pitchFamily="34" charset="-122"/>
            </a:endParaRPr>
          </a:p>
        </p:txBody>
      </p:sp>
      <p:pic>
        <p:nvPicPr>
          <p:cNvPr id="8" name="图片 7" descr="图片包含 屏幕截图, 文字&#10;&#10;已生成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69839" y="4435521"/>
            <a:ext cx="4398996" cy="1917511"/>
          </a:xfrm>
          <a:prstGeom prst="rect">
            <a:avLst/>
          </a:prstGeom>
        </p:spPr>
      </p:pic>
      <p:sp>
        <p:nvSpPr>
          <p:cNvPr id="17"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cs typeface="+mj-cs"/>
              </a:rPr>
              <a:t>既定</a:t>
            </a: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销售量下利润的预测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21" name="组合 36"/>
          <p:cNvGrpSpPr/>
          <p:nvPr/>
        </p:nvGrpSpPr>
        <p:grpSpPr bwMode="auto">
          <a:xfrm>
            <a:off x="3698543" y="1146412"/>
            <a:ext cx="5404513" cy="131526"/>
            <a:chOff x="5357217" y="1143000"/>
            <a:chExt cx="1490133" cy="101600"/>
          </a:xfrm>
        </p:grpSpPr>
        <p:cxnSp>
          <p:nvCxnSpPr>
            <p:cNvPr id="2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174" y="2059911"/>
            <a:ext cx="9867482" cy="2090057"/>
          </a:xfrm>
        </p:spPr>
        <p:txBody>
          <a:bodyPr/>
          <a:lstStyle/>
          <a:p>
            <a:pPr algn="l">
              <a:lnSpc>
                <a:spcPct val="150000"/>
              </a:lnSpc>
            </a:pPr>
            <a:r>
              <a:rPr lang="en-US" altLang="zh-CN" sz="2800" dirty="0" smtClean="0">
                <a:solidFill>
                  <a:schemeClr val="tx1"/>
                </a:solidFill>
                <a:latin typeface="微软雅黑" panose="020B0503020204020204" pitchFamily="34" charset="-122"/>
                <a:ea typeface="微软雅黑" panose="020B0503020204020204" pitchFamily="34" charset="-122"/>
                <a:cs typeface="+mn-cs"/>
              </a:rPr>
              <a:t>      </a:t>
            </a:r>
            <a:r>
              <a:rPr lang="zh-CN" altLang="zh-CN" sz="2800" dirty="0" smtClean="0">
                <a:solidFill>
                  <a:schemeClr val="tx1"/>
                </a:solidFill>
                <a:latin typeface="微软雅黑" panose="020B0503020204020204" pitchFamily="34" charset="-122"/>
                <a:ea typeface="微软雅黑" panose="020B0503020204020204" pitchFamily="34" charset="-122"/>
                <a:cs typeface="+mn-cs"/>
              </a:rPr>
              <a:t>利润预测</a:t>
            </a:r>
            <a:r>
              <a:rPr lang="zh-CN" altLang="zh-CN" sz="2800" dirty="0">
                <a:solidFill>
                  <a:schemeClr val="tx1"/>
                </a:solidFill>
                <a:latin typeface="微软雅黑" panose="020B0503020204020204" pitchFamily="34" charset="-122"/>
                <a:ea typeface="微软雅黑" panose="020B0503020204020204" pitchFamily="34" charset="-122"/>
                <a:cs typeface="+mn-cs"/>
              </a:rPr>
              <a:t>是指企业在收入预测的基础上，通过分析和研究销售量、商品或服务成本、营业费用以及其他对利润产生影响的因素，对其在未来某一时期可能实现的利润的预计和测算。</a:t>
            </a:r>
            <a:endParaRPr lang="zh-CN" altLang="en-US" sz="2800" dirty="0">
              <a:solidFill>
                <a:schemeClr val="tx1"/>
              </a:solidFill>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a:defRPr/>
            </a:pPr>
            <a:fld id="{BB05BB70-0C5D-4B36-B957-1687AAB5170A}" type="slidenum">
              <a:rPr lang="en-US" smtClean="0"/>
            </a:fld>
            <a:endParaRPr lang="en-US"/>
          </a:p>
        </p:txBody>
      </p:sp>
      <p:sp>
        <p:nvSpPr>
          <p:cNvPr id="5" name="标题 4"/>
          <p:cNvSpPr txBox="1"/>
          <p:nvPr/>
        </p:nvSpPr>
        <p:spPr>
          <a:xfrm>
            <a:off x="797152" y="669262"/>
            <a:ext cx="10515600" cy="1588127"/>
          </a:xfrm>
          <a:prstGeom prst="rect">
            <a:avLst/>
          </a:prstGeom>
        </p:spPr>
        <p:txBody>
          <a:bodyPr>
            <a:spAutoFit/>
          </a:bodyPr>
          <a:lstStyle/>
          <a:p>
            <a:pPr lvl="0" algn="ctr" fontAlgn="auto">
              <a:lnSpc>
                <a:spcPct val="90000"/>
              </a:lnSpc>
              <a:spcAft>
                <a:spcPts val="0"/>
              </a:spcAft>
              <a:defRPr/>
            </a:pPr>
            <a:r>
              <a:rPr lang="zh-CN" altLang="en-US" sz="3600" b="1" dirty="0">
                <a:latin typeface="微软雅黑" panose="020B0503020204020204" pitchFamily="34" charset="-122"/>
                <a:ea typeface="微软雅黑" panose="020B0503020204020204" pitchFamily="34" charset="-122"/>
              </a:rPr>
              <a:t>一、利润预测管理</a:t>
            </a:r>
            <a:endParaRPr lang="zh-CN" altLang="en-US" sz="3600" b="1" dirty="0">
              <a:latin typeface="微软雅黑" panose="020B0503020204020204" pitchFamily="34" charset="-122"/>
              <a:ea typeface="微软雅黑" panose="020B0503020204020204" pitchFamily="34" charset="-122"/>
            </a:endParaRPr>
          </a:p>
          <a:p>
            <a:pPr algn="ctr" fontAlgn="auto">
              <a:lnSpc>
                <a:spcPct val="90000"/>
              </a:lnSpc>
              <a:spcAft>
                <a:spcPts val="0"/>
              </a:spcAft>
              <a:defRPr/>
            </a:pPr>
            <a:br>
              <a:rPr lang="zh-CN" altLang="en-US" sz="3600" dirty="0">
                <a:latin typeface="微软雅黑" panose="020B0503020204020204" pitchFamily="34" charset="-122"/>
                <a:ea typeface="微软雅黑" panose="020B0503020204020204" pitchFamily="34" charset="-122"/>
              </a:rPr>
            </a:b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6" name="组合 36"/>
          <p:cNvGrpSpPr/>
          <p:nvPr/>
        </p:nvGrpSpPr>
        <p:grpSpPr bwMode="auto">
          <a:xfrm>
            <a:off x="4451077" y="1382772"/>
            <a:ext cx="3456121" cy="146561"/>
            <a:chOff x="5274901" y="1143000"/>
            <a:chExt cx="1490133" cy="101600"/>
          </a:xfrm>
        </p:grpSpPr>
        <p:cxnSp>
          <p:nvCxnSpPr>
            <p:cNvPr id="7" name="Straight Connector 30"/>
            <p:cNvCxnSpPr/>
            <p:nvPr/>
          </p:nvCxnSpPr>
          <p:spPr>
            <a:xfrm>
              <a:off x="5274901"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36"/>
          <p:cNvGrpSpPr/>
          <p:nvPr/>
        </p:nvGrpSpPr>
        <p:grpSpPr bwMode="auto">
          <a:xfrm>
            <a:off x="2169995" y="1050878"/>
            <a:ext cx="8065827" cy="117878"/>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smtClean="0"/>
            </a:fld>
            <a:endParaRPr lang="en-US" dirty="0"/>
          </a:p>
        </p:txBody>
      </p:sp>
      <p:sp>
        <p:nvSpPr>
          <p:cNvPr id="26" name="矩形 25"/>
          <p:cNvSpPr/>
          <p:nvPr/>
        </p:nvSpPr>
        <p:spPr>
          <a:xfrm>
            <a:off x="1901944" y="1541037"/>
            <a:ext cx="8593184" cy="738664"/>
          </a:xfrm>
          <a:prstGeom prst="rect">
            <a:avLst/>
          </a:prstGeom>
        </p:spPr>
        <p:txBody>
          <a:bodyPr wrap="square">
            <a:spAutoFit/>
          </a:bodyPr>
          <a:lstStyle/>
          <a:p>
            <a:pPr>
              <a:lnSpc>
                <a:spcPct val="150000"/>
              </a:lnSpc>
            </a:pP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由：利润</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单价</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销量</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单位变动成本</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销量</a:t>
            </a:r>
            <a:r>
              <a:rPr lang="en-US" altLang="zh-CN" sz="28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固定成本</a:t>
            </a:r>
            <a:endPar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标题 4"/>
          <p:cNvSpPr txBox="1"/>
          <p:nvPr/>
        </p:nvSpPr>
        <p:spPr>
          <a:xfrm>
            <a:off x="838200" y="438150"/>
            <a:ext cx="10515600" cy="590931"/>
          </a:xfrm>
          <a:prstGeom prst="rect">
            <a:avLst/>
          </a:prstGeom>
        </p:spPr>
        <p:txBody>
          <a:bodyPr>
            <a:spAutoFit/>
          </a:bodyPr>
          <a:lstStyle/>
          <a:p>
            <a:pPr algn="ctr" fontAlgn="auto">
              <a:lnSpc>
                <a:spcPct val="90000"/>
              </a:lnSpc>
              <a:spcAft>
                <a:spcPts val="0"/>
              </a:spcAft>
              <a:defRPr/>
            </a:pP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二</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、实现目标</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利润的销售量及销售收入预测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1764666" y="2466432"/>
            <a:ext cx="1150163" cy="662554"/>
          </a:xfrm>
          <a:prstGeom prst="rect">
            <a:avLst/>
          </a:prstGeom>
        </p:spPr>
        <p:txBody>
          <a:bodyPr wrap="square">
            <a:spAutoFit/>
          </a:bodyPr>
          <a:lstStyle/>
          <a:p>
            <a:pPr>
              <a:lnSpc>
                <a:spcPct val="150000"/>
              </a:lnSpc>
            </a:pPr>
            <a:r>
              <a:rPr lang="zh-CN" altLang="en-US" sz="2800" b="1" kern="1000" dirty="0">
                <a:latin typeface="微软雅黑" panose="020B0503020204020204" pitchFamily="34" charset="-122"/>
                <a:ea typeface="微软雅黑" panose="020B0503020204020204" pitchFamily="34" charset="-122"/>
                <a:cs typeface="Times New Roman" panose="02020603050405020304" pitchFamily="18" charset="0"/>
              </a:rPr>
              <a:t>可得：</a:t>
            </a:r>
            <a:endParaRPr lang="zh-CN" altLang="en-US" sz="2800" b="1"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2" name="Object 4"/>
          <p:cNvGraphicFramePr>
            <a:graphicFrameLocks noChangeAspect="1"/>
          </p:cNvGraphicFramePr>
          <p:nvPr/>
        </p:nvGraphicFramePr>
        <p:xfrm>
          <a:off x="3036403" y="2538268"/>
          <a:ext cx="6728791" cy="1082253"/>
        </p:xfrm>
        <a:graphic>
          <a:graphicData uri="http://schemas.openxmlformats.org/presentationml/2006/ole">
            <mc:AlternateContent xmlns:mc="http://schemas.openxmlformats.org/markup-compatibility/2006">
              <mc:Choice xmlns:v="urn:schemas-microsoft-com:vml" Requires="v">
                <p:oleObj spid="_x0000_s8230" name="Equation" r:id="rId1" imgW="2921000" imgH="419100" progId="">
                  <p:embed/>
                </p:oleObj>
              </mc:Choice>
              <mc:Fallback>
                <p:oleObj name="Equation" r:id="rId1" imgW="2921000" imgH="419100" progId="">
                  <p:embed/>
                  <p:pic>
                    <p:nvPicPr>
                      <p:cNvPr id="0" name="图片 8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403" y="2538268"/>
                        <a:ext cx="6728791" cy="1082253"/>
                      </a:xfrm>
                      <a:prstGeom prst="rect">
                        <a:avLst/>
                      </a:prstGeom>
                      <a:gradFill rotWithShape="1">
                        <a:gsLst>
                          <a:gs pos="0">
                            <a:srgbClr val="FAFCF7"/>
                          </a:gs>
                          <a:gs pos="74001">
                            <a:srgbClr val="D3E2B5"/>
                          </a:gs>
                          <a:gs pos="83000">
                            <a:srgbClr val="D3E2B5"/>
                          </a:gs>
                          <a:gs pos="100000">
                            <a:srgbClr val="E2ECCE"/>
                          </a:gs>
                        </a:gsLst>
                        <a:lin ang="5400000" scaled="1"/>
                      </a:gradFill>
                      <a:ln w="9525">
                        <a:solidFill>
                          <a:srgbClr val="378262"/>
                        </a:solidFill>
                        <a:miter lim="800000"/>
                        <a:headEnd/>
                        <a:tailEnd/>
                      </a:ln>
                    </p:spPr>
                  </p:pic>
                </p:oleObj>
              </mc:Fallback>
            </mc:AlternateContent>
          </a:graphicData>
        </a:graphic>
      </p:graphicFrame>
      <p:graphicFrame>
        <p:nvGraphicFramePr>
          <p:cNvPr id="13" name="Object 6"/>
          <p:cNvGraphicFramePr>
            <a:graphicFrameLocks noChangeAspect="1"/>
          </p:cNvGraphicFramePr>
          <p:nvPr/>
        </p:nvGraphicFramePr>
        <p:xfrm>
          <a:off x="2756036" y="3896517"/>
          <a:ext cx="7289524" cy="1068281"/>
        </p:xfrm>
        <a:graphic>
          <a:graphicData uri="http://schemas.openxmlformats.org/presentationml/2006/ole">
            <mc:AlternateContent xmlns:mc="http://schemas.openxmlformats.org/markup-compatibility/2006">
              <mc:Choice xmlns:v="urn:schemas-microsoft-com:vml" Requires="v">
                <p:oleObj spid="_x0000_s8231" name="Equation" r:id="rId3" imgW="3187700" imgH="419100" progId="">
                  <p:embed/>
                </p:oleObj>
              </mc:Choice>
              <mc:Fallback>
                <p:oleObj name="Equation" r:id="rId3" imgW="3187700" imgH="419100" progId="">
                  <p:embed/>
                  <p:pic>
                    <p:nvPicPr>
                      <p:cNvPr id="0" name="图片 8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036" y="3896517"/>
                        <a:ext cx="7289524" cy="1068281"/>
                      </a:xfrm>
                      <a:prstGeom prst="rect">
                        <a:avLst/>
                      </a:prstGeom>
                      <a:gradFill rotWithShape="1">
                        <a:gsLst>
                          <a:gs pos="0">
                            <a:srgbClr val="FFFAF3"/>
                          </a:gs>
                          <a:gs pos="74001">
                            <a:srgbClr val="FAD294"/>
                          </a:gs>
                          <a:gs pos="83000">
                            <a:srgbClr val="FAD294"/>
                          </a:gs>
                          <a:gs pos="100000">
                            <a:srgbClr val="FCE1B8"/>
                          </a:gs>
                        </a:gsLst>
                        <a:lin ang="5400000" scaled="1"/>
                      </a:gradFill>
                      <a:ln w="9525">
                        <a:solidFill>
                          <a:srgbClr val="F9C370"/>
                        </a:solidFill>
                        <a:miter lim="800000"/>
                        <a:headEnd/>
                        <a:tailEnd/>
                      </a:ln>
                    </p:spPr>
                  </p:pic>
                </p:oleObj>
              </mc:Fallback>
            </mc:AlternateContent>
          </a:graphicData>
        </a:graphic>
      </p:graphicFrame>
      <p:pic>
        <p:nvPicPr>
          <p:cNvPr id="5" name="图片 4" descr="图片包含 矢量图形&#10;&#10;已生成高可信度的说明"/>
          <p:cNvPicPr>
            <a:picLocks noChangeAspect="1"/>
          </p:cNvPicPr>
          <p:nvPr/>
        </p:nvPicPr>
        <p:blipFill rotWithShape="1">
          <a:blip r:embed="rId5">
            <a:extLst>
              <a:ext uri="{28A0092B-C50C-407E-A947-70E740481C1C}">
                <a14:useLocalDpi xmlns:a14="http://schemas.microsoft.com/office/drawing/2010/main" val="0"/>
              </a:ext>
            </a:extLst>
          </a:blip>
          <a:srcRect t="57977"/>
          <a:stretch>
            <a:fillRect/>
          </a:stretch>
        </p:blipFill>
        <p:spPr>
          <a:xfrm>
            <a:off x="1524000" y="5313703"/>
            <a:ext cx="9144000" cy="1544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
                                        <p:tgtEl>
                                          <p:spTgt spid="12"/>
                                        </p:tgtEl>
                                      </p:cBhvr>
                                    </p:animEffect>
                                    <p:anim calcmode="lin" valueType="num">
                                      <p:cBhvr>
                                        <p:cTn id="19" dur="400" fill="hold"/>
                                        <p:tgtEl>
                                          <p:spTgt spid="12"/>
                                        </p:tgtEl>
                                        <p:attrNameLst>
                                          <p:attrName>ppt_x</p:attrName>
                                        </p:attrNameLst>
                                      </p:cBhvr>
                                      <p:tavLst>
                                        <p:tav tm="0">
                                          <p:val>
                                            <p:strVal val="#ppt_x"/>
                                          </p:val>
                                        </p:tav>
                                        <p:tav tm="100000">
                                          <p:val>
                                            <p:strVal val="#ppt_x"/>
                                          </p:val>
                                        </p:tav>
                                      </p:tavLst>
                                    </p:anim>
                                    <p:anim calcmode="lin" valueType="num">
                                      <p:cBhvr>
                                        <p:cTn id="20" dur="400" fill="hold"/>
                                        <p:tgtEl>
                                          <p:spTgt spid="1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
                                        <p:tgtEl>
                                          <p:spTgt spid="13"/>
                                        </p:tgtEl>
                                      </p:cBhvr>
                                    </p:animEffect>
                                    <p:anim calcmode="lin" valueType="num">
                                      <p:cBhvr>
                                        <p:cTn id="28" dur="400" fill="hold"/>
                                        <p:tgtEl>
                                          <p:spTgt spid="13"/>
                                        </p:tgtEl>
                                        <p:attrNameLst>
                                          <p:attrName>ppt_x</p:attrName>
                                        </p:attrNameLst>
                                      </p:cBhvr>
                                      <p:tavLst>
                                        <p:tav tm="0">
                                          <p:val>
                                            <p:strVal val="#ppt_x"/>
                                          </p:val>
                                        </p:tav>
                                        <p:tav tm="100000">
                                          <p:val>
                                            <p:strVal val="#ppt_x"/>
                                          </p:val>
                                        </p:tav>
                                      </p:tavLst>
                                    </p:anim>
                                    <p:anim calcmode="lin" valueType="num">
                                      <p:cBhvr>
                                        <p:cTn id="29" dur="400" fill="hold"/>
                                        <p:tgtEl>
                                          <p:spTgt spid="13"/>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灯片编号占位符 2"/>
          <p:cNvSpPr>
            <a:spLocks noGrp="1"/>
          </p:cNvSpPr>
          <p:nvPr>
            <p:ph type="sldNum" sz="quarter" idx="12"/>
          </p:nvPr>
        </p:nvSpPr>
        <p:spPr>
          <a:xfrm>
            <a:off x="11323638" y="6240463"/>
            <a:ext cx="495300" cy="354012"/>
          </a:xfrm>
        </p:spPr>
        <p:txBody>
          <a:bodyPr/>
          <a:lstStyle/>
          <a:p>
            <a:pPr>
              <a:defRPr/>
            </a:pPr>
            <a:fld id="{D9778BB9-0879-437E-A7E1-5556301E1248}" type="slidenum">
              <a:rPr lang="en-US"/>
            </a:fld>
            <a:endParaRPr lang="en-US" dirty="0"/>
          </a:p>
        </p:txBody>
      </p:sp>
      <p:grpSp>
        <p:nvGrpSpPr>
          <p:cNvPr id="4" name="组合 3"/>
          <p:cNvGrpSpPr/>
          <p:nvPr/>
        </p:nvGrpSpPr>
        <p:grpSpPr>
          <a:xfrm>
            <a:off x="713583" y="1267506"/>
            <a:ext cx="10457966" cy="1939717"/>
            <a:chOff x="672670" y="843399"/>
            <a:chExt cx="10650968" cy="2934829"/>
          </a:xfrm>
        </p:grpSpPr>
        <p:grpSp>
          <p:nvGrpSpPr>
            <p:cNvPr id="12" name="组合 14"/>
            <p:cNvGrpSpPr/>
            <p:nvPr/>
          </p:nvGrpSpPr>
          <p:grpSpPr bwMode="auto">
            <a:xfrm>
              <a:off x="672670" y="843399"/>
              <a:ext cx="10650968" cy="2934829"/>
              <a:chOff x="504431" y="1887999"/>
              <a:chExt cx="8524926" cy="3765292"/>
            </a:xfrm>
          </p:grpSpPr>
          <p:sp>
            <p:nvSpPr>
              <p:cNvPr id="33799" name="矩形 8"/>
              <p:cNvSpPr/>
              <p:nvPr/>
            </p:nvSpPr>
            <p:spPr bwMode="auto">
              <a:xfrm>
                <a:off x="732641" y="2102141"/>
                <a:ext cx="8296716" cy="3551150"/>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1"/>
              <p:cNvGrpSpPr/>
              <p:nvPr/>
            </p:nvGrpSpPr>
            <p:grpSpPr>
              <a:xfrm>
                <a:off x="504431" y="1887999"/>
                <a:ext cx="568751" cy="700093"/>
                <a:chOff x="1077944" y="-79339"/>
                <a:chExt cx="4000500" cy="4000499"/>
              </a:xfrm>
              <a:effectLst>
                <a:outerShdw blurRad="444500" dist="254000" dir="8100000" algn="tr" rotWithShape="0">
                  <a:prstClr val="black">
                    <a:alpha val="50000"/>
                  </a:prstClr>
                </a:outerShdw>
              </a:effectLst>
            </p:grpSpPr>
            <p:sp>
              <p:nvSpPr>
                <p:cNvPr id="15" name="同心圆 28"/>
                <p:cNvSpPr/>
                <p:nvPr/>
              </p:nvSpPr>
              <p:spPr>
                <a:xfrm>
                  <a:off x="1077944" y="-79339"/>
                  <a:ext cx="4000500" cy="4000499"/>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6" name="椭圆 15"/>
                <p:cNvSpPr/>
                <p:nvPr/>
              </p:nvSpPr>
              <p:spPr>
                <a:xfrm>
                  <a:off x="1212096" y="91270"/>
                  <a:ext cx="3630664" cy="35932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2" name="矩形 1"/>
            <p:cNvSpPr/>
            <p:nvPr/>
          </p:nvSpPr>
          <p:spPr>
            <a:xfrm>
              <a:off x="1383262" y="1004467"/>
              <a:ext cx="9923172" cy="2599710"/>
            </a:xfrm>
            <a:prstGeom prst="rect">
              <a:avLst/>
            </a:prstGeom>
          </p:spPr>
          <p:txBody>
            <a:bodyPr wrap="square">
              <a:spAutoFit/>
            </a:bodyPr>
            <a:lstStyle/>
            <a:p>
              <a:pPr eaLnBrk="1" hangingPunct="1">
                <a:lnSpc>
                  <a:spcPct val="130000"/>
                </a:lnSpc>
                <a:buFontTx/>
                <a:buNone/>
              </a:pPr>
              <a:r>
                <a:rPr lang="zh-CN" altLang="en-US" sz="2800" dirty="0">
                  <a:latin typeface="微软雅黑" panose="020B0503020204020204" pitchFamily="34" charset="-122"/>
                  <a:ea typeface="微软雅黑" panose="020B0503020204020204" pitchFamily="34" charset="-122"/>
                </a:rPr>
                <a:t>某企业生产一种产品，每月固定成本</a:t>
              </a:r>
              <a:r>
                <a:rPr lang="en-US" altLang="zh-CN" sz="2800" dirty="0">
                  <a:latin typeface="微软雅黑" panose="020B0503020204020204" pitchFamily="34" charset="-122"/>
                  <a:ea typeface="微软雅黑" panose="020B0503020204020204" pitchFamily="34" charset="-122"/>
                </a:rPr>
                <a:t>1000</a:t>
              </a:r>
              <a:r>
                <a:rPr lang="zh-CN" altLang="en-US" sz="2800" dirty="0">
                  <a:latin typeface="微软雅黑" panose="020B0503020204020204" pitchFamily="34" charset="-122"/>
                  <a:ea typeface="微软雅黑" panose="020B0503020204020204" pitchFamily="34" charset="-122"/>
                </a:rPr>
                <a:t>元，单位变动成本</a:t>
              </a:r>
              <a:r>
                <a:rPr lang="en-US" altLang="zh-CN" sz="2800" dirty="0">
                  <a:latin typeface="微软雅黑" panose="020B0503020204020204" pitchFamily="34" charset="-122"/>
                  <a:ea typeface="微软雅黑" panose="020B0503020204020204" pitchFamily="34" charset="-122"/>
                </a:rPr>
                <a:t>6</a:t>
              </a:r>
              <a:r>
                <a:rPr lang="zh-CN" altLang="en-US" sz="2800" dirty="0">
                  <a:latin typeface="微软雅黑" panose="020B0503020204020204" pitchFamily="34" charset="-122"/>
                  <a:ea typeface="微软雅黑" panose="020B0503020204020204" pitchFamily="34" charset="-122"/>
                </a:rPr>
                <a:t>元，售价每件</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元。假设企业拟实现目标利润</a:t>
              </a:r>
              <a:r>
                <a:rPr lang="en-US" altLang="zh-CN" sz="2800" dirty="0">
                  <a:latin typeface="微软雅黑" panose="020B0503020204020204" pitchFamily="34" charset="-122"/>
                  <a:ea typeface="微软雅黑" panose="020B0503020204020204" pitchFamily="34" charset="-122"/>
                </a:rPr>
                <a:t>1100</a:t>
              </a:r>
              <a:r>
                <a:rPr lang="zh-CN" altLang="en-US" sz="2800" dirty="0">
                  <a:latin typeface="微软雅黑" panose="020B0503020204020204" pitchFamily="34" charset="-122"/>
                  <a:ea typeface="微软雅黑" panose="020B0503020204020204" pitchFamily="34" charset="-122"/>
                </a:rPr>
                <a:t>元，问应销售多少产品？销售收入要达到多少？</a:t>
              </a:r>
              <a:endParaRPr lang="zh-CN" altLang="en-US" sz="2800" dirty="0">
                <a:latin typeface="微软雅黑" panose="020B0503020204020204" pitchFamily="34" charset="-122"/>
                <a:ea typeface="微软雅黑" panose="020B0503020204020204" pitchFamily="34" charset="-122"/>
              </a:endParaRPr>
            </a:p>
          </p:txBody>
        </p:sp>
      </p:grpSp>
      <p:sp>
        <p:nvSpPr>
          <p:cNvPr id="3" name="矩形 2"/>
          <p:cNvSpPr/>
          <p:nvPr/>
        </p:nvSpPr>
        <p:spPr>
          <a:xfrm>
            <a:off x="1389157" y="3260504"/>
            <a:ext cx="4115899" cy="662554"/>
          </a:xfrm>
          <a:prstGeom prst="rect">
            <a:avLst/>
          </a:prstGeom>
        </p:spPr>
        <p:txBody>
          <a:bodyPr wrap="square">
            <a:spAutoFit/>
          </a:bodyPr>
          <a:lstStyle/>
          <a:p>
            <a:pPr>
              <a:lnSpc>
                <a:spcPct val="150000"/>
              </a:lnSpc>
            </a:pPr>
            <a:r>
              <a:rPr lang="zh-CN" altLang="en-US" sz="2800" b="1" dirty="0">
                <a:latin typeface="微软雅黑" panose="020B0503020204020204" pitchFamily="34" charset="-122"/>
                <a:ea typeface="微软雅黑" panose="020B0503020204020204" pitchFamily="34" charset="-122"/>
              </a:rPr>
              <a:t>解析：</a:t>
            </a:r>
            <a:r>
              <a:rPr lang="zh-CN" altLang="en-US" sz="2800" dirty="0">
                <a:latin typeface="微软雅黑" panose="020B0503020204020204" pitchFamily="34" charset="-122"/>
                <a:ea typeface="微软雅黑" panose="020B0503020204020204" pitchFamily="34" charset="-122"/>
              </a:rPr>
              <a:t>目标利润的销售量</a:t>
            </a:r>
            <a:endParaRPr lang="zh-CN" altLang="en-US" sz="2800" dirty="0">
              <a:latin typeface="微软雅黑" panose="020B0503020204020204" pitchFamily="34" charset="-122"/>
              <a:ea typeface="微软雅黑" panose="020B0503020204020204" pitchFamily="34" charset="-122"/>
            </a:endParaRPr>
          </a:p>
        </p:txBody>
      </p:sp>
      <p:graphicFrame>
        <p:nvGraphicFramePr>
          <p:cNvPr id="17" name="Object 5"/>
          <p:cNvGraphicFramePr>
            <a:graphicFrameLocks noChangeAspect="1"/>
          </p:cNvGraphicFramePr>
          <p:nvPr/>
        </p:nvGraphicFramePr>
        <p:xfrm>
          <a:off x="5431808" y="3259468"/>
          <a:ext cx="3225879" cy="823271"/>
        </p:xfrm>
        <a:graphic>
          <a:graphicData uri="http://schemas.openxmlformats.org/presentationml/2006/ole">
            <mc:AlternateContent xmlns:mc="http://schemas.openxmlformats.org/markup-compatibility/2006">
              <mc:Choice xmlns:v="urn:schemas-microsoft-com:vml" Requires="v">
                <p:oleObj spid="_x0000_s9236" name="公式" r:id="rId1" imgW="1536065" imgH="393700" progId="">
                  <p:embed/>
                </p:oleObj>
              </mc:Choice>
              <mc:Fallback>
                <p:oleObj name="公式" r:id="rId1" imgW="1536065" imgH="393700" progId="">
                  <p:embed/>
                  <p:pic>
                    <p:nvPicPr>
                      <p:cNvPr id="0" name="图片 9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808" y="3259468"/>
                        <a:ext cx="3225879" cy="823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矩形 20"/>
          <p:cNvSpPr/>
          <p:nvPr/>
        </p:nvSpPr>
        <p:spPr>
          <a:xfrm>
            <a:off x="2469284" y="3960040"/>
            <a:ext cx="8885654" cy="1212640"/>
          </a:xfrm>
          <a:prstGeom prst="rect">
            <a:avLst/>
          </a:prstGeom>
        </p:spPr>
        <p:txBody>
          <a:bodyPr wrap="square">
            <a:spAutoFit/>
          </a:bodyPr>
          <a:lstStyle/>
          <a:p>
            <a:pPr>
              <a:lnSpc>
                <a:spcPct val="130000"/>
              </a:lnSpc>
            </a:pPr>
            <a:r>
              <a:rPr lang="zh-CN" altLang="en-US" sz="2800" dirty="0">
                <a:latin typeface="微软雅黑" panose="020B0503020204020204" pitchFamily="34" charset="-122"/>
                <a:ea typeface="微软雅黑" panose="020B0503020204020204" pitchFamily="34" charset="-122"/>
              </a:rPr>
              <a:t>目标利润的销售收入</a:t>
            </a:r>
            <a:r>
              <a:rPr lang="en-US" altLang="zh-CN" sz="2800" dirty="0">
                <a:latin typeface="微软雅黑" panose="020B0503020204020204" pitchFamily="34" charset="-122"/>
                <a:ea typeface="微软雅黑" panose="020B0503020204020204" pitchFamily="34" charset="-122"/>
              </a:rPr>
              <a:t>=525×10=5250</a:t>
            </a:r>
            <a:r>
              <a:rPr lang="zh-CN" altLang="en-US" sz="2800" dirty="0">
                <a:latin typeface="微软雅黑" panose="020B0503020204020204" pitchFamily="34" charset="-122"/>
                <a:ea typeface="微软雅黑" panose="020B0503020204020204" pitchFamily="34" charset="-122"/>
              </a:rPr>
              <a:t>（元）</a:t>
            </a:r>
            <a:endParaRPr lang="en-US" altLang="zh-CN" sz="2800" dirty="0">
              <a:latin typeface="微软雅黑" panose="020B0503020204020204" pitchFamily="34" charset="-122"/>
              <a:ea typeface="微软雅黑" panose="020B0503020204020204" pitchFamily="34" charset="-122"/>
            </a:endParaRPr>
          </a:p>
          <a:p>
            <a:pPr>
              <a:lnSpc>
                <a:spcPct val="130000"/>
              </a:lnSpc>
            </a:pPr>
            <a:r>
              <a:rPr lang="zh-CN" altLang="en-US"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           或</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1000+1100</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1-6/10</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=5250</a:t>
            </a:r>
            <a:r>
              <a:rPr lang="zh-CN" altLang="en-US" sz="2800" dirty="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9537"/>
          <a:stretch>
            <a:fillRect/>
          </a:stretch>
        </p:blipFill>
        <p:spPr>
          <a:xfrm>
            <a:off x="0" y="5051026"/>
            <a:ext cx="3329093" cy="1806974"/>
          </a:xfrm>
          <a:prstGeom prst="rect">
            <a:avLst/>
          </a:prstGeom>
        </p:spPr>
      </p:pic>
      <p:grpSp>
        <p:nvGrpSpPr>
          <p:cNvPr id="22" name="组合 36"/>
          <p:cNvGrpSpPr/>
          <p:nvPr/>
        </p:nvGrpSpPr>
        <p:grpSpPr bwMode="auto">
          <a:xfrm>
            <a:off x="2169995" y="1050878"/>
            <a:ext cx="8065827" cy="117878"/>
            <a:chOff x="5357217" y="1143000"/>
            <a:chExt cx="1490133" cy="101600"/>
          </a:xfrm>
        </p:grpSpPr>
        <p:cxnSp>
          <p:nvCxnSpPr>
            <p:cNvPr id="23"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标题 4"/>
          <p:cNvSpPr txBox="1"/>
          <p:nvPr/>
        </p:nvSpPr>
        <p:spPr>
          <a:xfrm>
            <a:off x="838200" y="438150"/>
            <a:ext cx="10515600" cy="590931"/>
          </a:xfrm>
          <a:prstGeom prst="rect">
            <a:avLst/>
          </a:prstGeom>
        </p:spPr>
        <p:txBody>
          <a:bodyPr>
            <a:spAutoFit/>
          </a:bodyPr>
          <a:lstStyle/>
          <a:p>
            <a:pPr algn="ctr" fontAlgn="auto">
              <a:lnSpc>
                <a:spcPct val="90000"/>
              </a:lnSpc>
              <a:spcAft>
                <a:spcPts val="0"/>
              </a:spcAft>
              <a:defRPr/>
            </a:pP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二</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、实现目标</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利润的销售量及销售收入预测</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94" y="2210355"/>
            <a:ext cx="12192000" cy="2678042"/>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9575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536967" y="2883877"/>
            <a:ext cx="8219603" cy="1118213"/>
          </a:xfrm>
          <a:prstGeom prst="rect">
            <a:avLst/>
          </a:prstGeom>
          <a:noFill/>
          <a:ln w="9525">
            <a:noFill/>
            <a:miter lim="800000"/>
          </a:ln>
        </p:spPr>
        <p:txBody>
          <a:bodyPr lIns="36000" rIns="36000" anchor="b"/>
          <a:lstStyle/>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三</a:t>
            </a:r>
            <a:r>
              <a:rPr lang="zh-CN" altLang="en-US" sz="4000" b="1" dirty="0" smtClean="0">
                <a:latin typeface="华文隶书" panose="02010800040101010101" pitchFamily="2" charset="-122"/>
                <a:ea typeface="华文隶书" panose="02010800040101010101" pitchFamily="2" charset="-122"/>
              </a:rPr>
              <a:t>、影响预期利润变动的单因素分析</a:t>
            </a:r>
            <a:endParaRPr lang="en-US" altLang="zh-CN" sz="4000" b="1" dirty="0" smtClean="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D7B2561F-8D0C-4E92-B875-E1FFE0E129D5}" type="slidenum">
              <a:rPr lang="en-US"/>
            </a:fld>
            <a:endParaRPr lang="en-US" dirty="0"/>
          </a:p>
        </p:txBody>
      </p:sp>
      <p:sp>
        <p:nvSpPr>
          <p:cNvPr id="13" name="标题 4"/>
          <p:cNvSpPr txBox="1"/>
          <p:nvPr/>
        </p:nvSpPr>
        <p:spPr>
          <a:xfrm>
            <a:off x="1187172" y="661788"/>
            <a:ext cx="6406662" cy="933910"/>
          </a:xfrm>
          <a:prstGeom prst="rect">
            <a:avLst/>
          </a:prstGeom>
        </p:spPr>
        <p:txBody>
          <a:bodyPr wrap="square">
            <a:spAutoFit/>
          </a:bodyPr>
          <a:lstStyle/>
          <a:p>
            <a:pPr marL="742950" indent="-742950">
              <a:lnSpc>
                <a:spcPct val="150000"/>
              </a:lnSpc>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4000" b="1" dirty="0">
                <a:latin typeface="华文隶书" panose="02010800040101010101" pitchFamily="2" charset="-122"/>
                <a:ea typeface="华文隶书" panose="02010800040101010101" pitchFamily="2" charset="-122"/>
              </a:rPr>
              <a:t>任务实训</a:t>
            </a:r>
            <a:endParaRPr lang="en-US" altLang="zh-CN" sz="40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4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Horizontal)">
                                      <p:cBhvr>
                                        <p:cTn id="24" dur="500"/>
                                        <p:tgtEl>
                                          <p:spTgt spid="9"/>
                                        </p:tgtEl>
                                      </p:cBhvr>
                                    </p:animEffect>
                                  </p:childTnLst>
                                </p:cTn>
                              </p:par>
                            </p:childTnLst>
                          </p:cTn>
                        </p:par>
                        <p:par>
                          <p:cTn id="25" fill="hold">
                            <p:stCondLst>
                              <p:cond delay="2500"/>
                            </p:stCondLst>
                            <p:childTnLst>
                              <p:par>
                                <p:cTn id="26" presetID="17" presetClass="entr" presetSubtype="1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36"/>
          <p:cNvGrpSpPr/>
          <p:nvPr/>
        </p:nvGrpSpPr>
        <p:grpSpPr bwMode="auto">
          <a:xfrm>
            <a:off x="3698543" y="1146412"/>
            <a:ext cx="5404513" cy="131526"/>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22" name="标题 4"/>
          <p:cNvSpPr txBox="1"/>
          <p:nvPr/>
        </p:nvSpPr>
        <p:spPr>
          <a:xfrm>
            <a:off x="974676" y="207693"/>
            <a:ext cx="10515600" cy="938719"/>
          </a:xfrm>
          <a:prstGeom prst="rect">
            <a:avLst/>
          </a:prstGeom>
        </p:spPr>
        <p:txBody>
          <a:bodyPr>
            <a:spAutoFit/>
          </a:bodyPr>
          <a:lstStyle/>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           三</a:t>
            </a:r>
            <a:r>
              <a:rPr lang="zh-CN" altLang="en-US" sz="4000" b="1" dirty="0">
                <a:latin typeface="华文隶书" panose="02010800040101010101" pitchFamily="2" charset="-122"/>
                <a:ea typeface="华文隶书" panose="02010800040101010101" pitchFamily="2" charset="-122"/>
              </a:rPr>
              <a:t>、影响预期利润变动的单因素分析</a:t>
            </a:r>
            <a:endParaRPr lang="en-US" altLang="zh-CN" sz="4000" b="1" dirty="0">
              <a:latin typeface="华文隶书" panose="02010800040101010101" pitchFamily="2" charset="-122"/>
              <a:ea typeface="华文隶书" panose="02010800040101010101" pitchFamily="2" charset="-122"/>
            </a:endParaRPr>
          </a:p>
        </p:txBody>
      </p:sp>
      <p:sp>
        <p:nvSpPr>
          <p:cNvPr id="26" name="矩形 25"/>
          <p:cNvSpPr/>
          <p:nvPr/>
        </p:nvSpPr>
        <p:spPr>
          <a:xfrm>
            <a:off x="974676" y="1525969"/>
            <a:ext cx="10216487" cy="1150508"/>
          </a:xfrm>
          <a:prstGeom prst="rect">
            <a:avLst/>
          </a:prstGeom>
        </p:spPr>
        <p:txBody>
          <a:bodyPr wrap="square">
            <a:spAutoFit/>
          </a:bodyPr>
          <a:lstStyle/>
          <a:p>
            <a:pPr>
              <a:lnSpc>
                <a:spcPct val="130000"/>
              </a:lnSpc>
            </a:pPr>
            <a:r>
              <a:rPr lang="zh-CN" altLang="en-US" sz="2800" kern="1000" dirty="0">
                <a:latin typeface="Times New Roman" panose="02020603050405020304" pitchFamily="18" charset="0"/>
                <a:ea typeface="方正书宋简体"/>
                <a:cs typeface="Times New Roman" panose="02020603050405020304" pitchFamily="18" charset="0"/>
              </a:rPr>
              <a:t>单因素分析是研究和制约利润的有关因素发生某种变化时，利润变化程度的一种分析方法。</a:t>
            </a:r>
            <a:endParaRPr lang="zh-CN" altLang="en-US" sz="2800" dirty="0"/>
          </a:p>
        </p:txBody>
      </p:sp>
      <p:sp>
        <p:nvSpPr>
          <p:cNvPr id="5" name="矩形 4"/>
          <p:cNvSpPr/>
          <p:nvPr/>
        </p:nvSpPr>
        <p:spPr>
          <a:xfrm>
            <a:off x="883766" y="5059388"/>
            <a:ext cx="10211864" cy="1246495"/>
          </a:xfrm>
          <a:prstGeom prst="rect">
            <a:avLst/>
          </a:prstGeom>
          <a:ln>
            <a:solidFill>
              <a:srgbClr val="FFFF00"/>
            </a:solidFill>
          </a:ln>
        </p:spPr>
        <p:txBody>
          <a:bodyPr wrap="square">
            <a:spAutoFit/>
          </a:bodyPr>
          <a:lstStyle/>
          <a:p>
            <a:pPr>
              <a:lnSpc>
                <a:spcPct val="150000"/>
              </a:lnSpc>
            </a:pPr>
            <a:r>
              <a:rPr lang="zh-CN" altLang="en-US" sz="2500" kern="1000" dirty="0">
                <a:latin typeface="微软雅黑" panose="020B0503020204020204" pitchFamily="34" charset="-122"/>
                <a:ea typeface="微软雅黑" panose="020B0503020204020204" pitchFamily="34" charset="-122"/>
                <a:cs typeface="Times New Roman" panose="02020603050405020304" pitchFamily="18" charset="0"/>
              </a:rPr>
              <a:t>有些因素增长会导致利润增长</a:t>
            </a:r>
            <a:r>
              <a:rPr lang="en-US" altLang="zh-CN" sz="25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500" kern="1000" dirty="0">
                <a:latin typeface="微软雅黑" panose="020B0503020204020204" pitchFamily="34" charset="-122"/>
                <a:ea typeface="微软雅黑" panose="020B0503020204020204" pitchFamily="34" charset="-122"/>
                <a:cs typeface="Times New Roman" panose="02020603050405020304" pitchFamily="18" charset="0"/>
              </a:rPr>
              <a:t>如单价</a:t>
            </a:r>
            <a:r>
              <a:rPr lang="en-US" altLang="zh-CN" sz="25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500" kern="1000" dirty="0">
                <a:latin typeface="微软雅黑" panose="020B0503020204020204" pitchFamily="34" charset="-122"/>
                <a:ea typeface="微软雅黑" panose="020B0503020204020204" pitchFamily="34" charset="-122"/>
                <a:cs typeface="Times New Roman" panose="02020603050405020304" pitchFamily="18" charset="0"/>
              </a:rPr>
              <a:t>，而另一些因素降低才会使利润增长</a:t>
            </a:r>
            <a:r>
              <a:rPr lang="en-US" altLang="zh-CN" sz="25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500" kern="1000" dirty="0">
                <a:latin typeface="微软雅黑" panose="020B0503020204020204" pitchFamily="34" charset="-122"/>
                <a:ea typeface="微软雅黑" panose="020B0503020204020204" pitchFamily="34" charset="-122"/>
                <a:cs typeface="Times New Roman" panose="02020603050405020304" pitchFamily="18" charset="0"/>
              </a:rPr>
              <a:t>如单位变动成本</a:t>
            </a:r>
            <a:r>
              <a:rPr lang="en-US" altLang="zh-CN" sz="2500" kern="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500" kern="1000" dirty="0">
                <a:latin typeface="微软雅黑" panose="020B0503020204020204" pitchFamily="34" charset="-122"/>
                <a:ea typeface="微软雅黑" panose="020B0503020204020204" pitchFamily="34" charset="-122"/>
                <a:cs typeface="Times New Roman" panose="02020603050405020304" pitchFamily="18" charset="0"/>
              </a:rPr>
              <a:t>；有些因素略有变化就会使利润发生很大的变化。</a:t>
            </a:r>
            <a:endParaRPr lang="zh-CN" altLang="en-US" sz="25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1047541" y="2856078"/>
            <a:ext cx="5312318" cy="1776768"/>
          </a:xfrm>
          <a:prstGeom prst="rect">
            <a:avLst/>
          </a:prstGeom>
        </p:spPr>
        <p:txBody>
          <a:bodyPr wrap="square">
            <a:spAutoFit/>
          </a:bodyPr>
          <a:lstStyle/>
          <a:p>
            <a:pPr marL="457200" indent="-457200">
              <a:lnSpc>
                <a:spcPct val="135000"/>
              </a:lnSpc>
              <a:buFont typeface="Wingdings" panose="05000000000000000000" pitchFamily="2" charset="2"/>
              <a:buChar char="ü"/>
            </a:pPr>
            <a:r>
              <a:rPr lang="zh-CN" altLang="en-US" sz="2800" i="1" kern="1000" dirty="0">
                <a:latin typeface="Times New Roman" panose="02020603050405020304" pitchFamily="18" charset="0"/>
                <a:ea typeface="方正书宋简体"/>
                <a:cs typeface="Times New Roman" panose="02020603050405020304" pitchFamily="18" charset="0"/>
              </a:rPr>
              <a:t>影响利润的因素很多，如售价、单位变动成本、销量、固定成本等</a:t>
            </a:r>
            <a:endParaRPr lang="zh-CN" altLang="en-US" sz="2800" i="1" dirty="0"/>
          </a:p>
        </p:txBody>
      </p:sp>
      <p:pic>
        <p:nvPicPr>
          <p:cNvPr id="15362" name="Picture 2" descr="https://timgsa.baidu.com/timg?image&amp;quality=80&amp;size=b9999_10000&amp;sec=1529406365383&amp;di=1f9b4db40c19418a4b876437d1df96cd&amp;imgtype=0&amp;src=http%3A%2F%2Fimg.hibor.com.cn%2FNewsPDFImageXinDe%2F201804%2F2018042705433923842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06268" y="2797163"/>
            <a:ext cx="2614588" cy="1912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animBg="1"/>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12" name="标题 4"/>
          <p:cNvSpPr txBox="1"/>
          <p:nvPr/>
        </p:nvSpPr>
        <p:spPr>
          <a:xfrm>
            <a:off x="1794681" y="342614"/>
            <a:ext cx="8062752" cy="646331"/>
          </a:xfrm>
          <a:prstGeom prst="rect">
            <a:avLst/>
          </a:prstGeom>
        </p:spPr>
        <p:txBody>
          <a:bodyPr wrap="square">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3600" b="1" dirty="0">
                <a:solidFill>
                  <a:schemeClr val="bg2">
                    <a:lumMod val="50000"/>
                  </a:schemeClr>
                </a:solidFill>
                <a:latin typeface="微软雅黑" panose="020B0503020204020204" pitchFamily="34" charset="-122"/>
                <a:ea typeface="微软雅黑" panose="020B0503020204020204" pitchFamily="34" charset="-122"/>
              </a:rPr>
              <a:t>1.</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销售单价变动</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对预期利润的影响分析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3" name="组合 12"/>
          <p:cNvGrpSpPr/>
          <p:nvPr/>
        </p:nvGrpSpPr>
        <p:grpSpPr>
          <a:xfrm>
            <a:off x="719231" y="1277938"/>
            <a:ext cx="10457966" cy="1437966"/>
            <a:chOff x="672670" y="631474"/>
            <a:chExt cx="10650968" cy="2517732"/>
          </a:xfrm>
        </p:grpSpPr>
        <p:grpSp>
          <p:nvGrpSpPr>
            <p:cNvPr id="14" name="组合 14"/>
            <p:cNvGrpSpPr/>
            <p:nvPr/>
          </p:nvGrpSpPr>
          <p:grpSpPr bwMode="auto">
            <a:xfrm>
              <a:off x="672670" y="631474"/>
              <a:ext cx="10650968" cy="2517732"/>
              <a:chOff x="504431" y="1616106"/>
              <a:chExt cx="8524926" cy="3230169"/>
            </a:xfrm>
          </p:grpSpPr>
          <p:sp>
            <p:nvSpPr>
              <p:cNvPr id="16" name="矩形 8"/>
              <p:cNvSpPr/>
              <p:nvPr/>
            </p:nvSpPr>
            <p:spPr bwMode="auto">
              <a:xfrm>
                <a:off x="732641" y="2102142"/>
                <a:ext cx="8296716" cy="2744133"/>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1"/>
              <p:cNvGrpSpPr/>
              <p:nvPr/>
            </p:nvGrpSpPr>
            <p:grpSpPr>
              <a:xfrm>
                <a:off x="504431" y="1616106"/>
                <a:ext cx="568751" cy="751399"/>
                <a:chOff x="1077944" y="-1633000"/>
                <a:chExt cx="4000500" cy="4293675"/>
              </a:xfrm>
              <a:effectLst>
                <a:outerShdw blurRad="444500" dist="254000" dir="8100000" algn="tr" rotWithShape="0">
                  <a:prstClr val="black">
                    <a:alpha val="50000"/>
                  </a:prstClr>
                </a:outerShdw>
              </a:effectLst>
            </p:grpSpPr>
            <p:sp>
              <p:nvSpPr>
                <p:cNvPr id="18"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9" name="椭圆 18"/>
                <p:cNvSpPr/>
                <p:nvPr/>
              </p:nvSpPr>
              <p:spPr>
                <a:xfrm>
                  <a:off x="1077944" y="-1633000"/>
                  <a:ext cx="3764804" cy="42936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15" name="矩形 14"/>
            <p:cNvSpPr/>
            <p:nvPr/>
          </p:nvSpPr>
          <p:spPr>
            <a:xfrm>
              <a:off x="1383262" y="1004468"/>
              <a:ext cx="9923172" cy="1695142"/>
            </a:xfrm>
            <a:prstGeom prst="rect">
              <a:avLst/>
            </a:prstGeom>
          </p:spPr>
          <p:txBody>
            <a:bodyPr wrap="square">
              <a:spAutoFit/>
            </a:bodyPr>
            <a:lstStyle/>
            <a:p>
              <a:pPr eaLnBrk="1" hangingPunct="1">
                <a:lnSpc>
                  <a:spcPct val="125000"/>
                </a:lnSpc>
                <a:buFontTx/>
                <a:buNone/>
              </a:pPr>
              <a:r>
                <a:rPr lang="zh-CN" altLang="en-US" sz="2800" dirty="0">
                  <a:latin typeface="微软雅黑" panose="020B0503020204020204" pitchFamily="34" charset="-122"/>
                  <a:ea typeface="微软雅黑" panose="020B0503020204020204" pitchFamily="34" charset="-122"/>
                </a:rPr>
                <a:t>某企业产销一种产品，预计销售量为</a:t>
              </a:r>
              <a:r>
                <a:rPr lang="en-US" altLang="zh-CN" sz="2800" dirty="0">
                  <a:latin typeface="微软雅黑" panose="020B0503020204020204" pitchFamily="34" charset="-122"/>
                  <a:ea typeface="微软雅黑" panose="020B0503020204020204" pitchFamily="34" charset="-122"/>
                </a:rPr>
                <a:t>3000</a:t>
              </a:r>
              <a:r>
                <a:rPr lang="zh-CN" altLang="en-US" sz="2800" dirty="0">
                  <a:latin typeface="微软雅黑" panose="020B0503020204020204" pitchFamily="34" charset="-122"/>
                  <a:ea typeface="微软雅黑" panose="020B0503020204020204" pitchFamily="34" charset="-122"/>
                </a:rPr>
                <a:t>件，固定成本为</a:t>
              </a:r>
              <a:r>
                <a:rPr lang="en-US" altLang="zh-CN" sz="2800" dirty="0">
                  <a:latin typeface="微软雅黑" panose="020B0503020204020204" pitchFamily="34" charset="-122"/>
                  <a:ea typeface="微软雅黑" panose="020B0503020204020204" pitchFamily="34" charset="-122"/>
                </a:rPr>
                <a:t>50000</a:t>
              </a:r>
              <a:r>
                <a:rPr lang="zh-CN" altLang="en-US" sz="2800" dirty="0">
                  <a:latin typeface="微软雅黑" panose="020B0503020204020204" pitchFamily="34" charset="-122"/>
                  <a:ea typeface="微软雅黑" panose="020B0503020204020204" pitchFamily="34" charset="-122"/>
                </a:rPr>
                <a:t>元，产品单价</a:t>
              </a:r>
              <a:r>
                <a:rPr lang="en-US" altLang="zh-CN" sz="2800" dirty="0">
                  <a:latin typeface="微软雅黑" panose="020B0503020204020204" pitchFamily="34" charset="-122"/>
                  <a:ea typeface="微软雅黑" panose="020B0503020204020204" pitchFamily="34" charset="-122"/>
                </a:rPr>
                <a:t>50</a:t>
              </a:r>
              <a:r>
                <a:rPr lang="zh-CN" altLang="en-US" sz="2800" dirty="0">
                  <a:latin typeface="微软雅黑" panose="020B0503020204020204" pitchFamily="34" charset="-122"/>
                  <a:ea typeface="微软雅黑" panose="020B0503020204020204" pitchFamily="34" charset="-122"/>
                </a:rPr>
                <a:t>元，单位变动成本</a:t>
              </a:r>
              <a:r>
                <a:rPr lang="en-US" altLang="zh-CN" sz="2800" dirty="0">
                  <a:latin typeface="微软雅黑" panose="020B0503020204020204" pitchFamily="34" charset="-122"/>
                  <a:ea typeface="微软雅黑" panose="020B0503020204020204" pitchFamily="34" charset="-122"/>
                </a:rPr>
                <a:t>25</a:t>
              </a:r>
              <a:r>
                <a:rPr lang="zh-CN" altLang="en-US" sz="2800" dirty="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grpSp>
      <p:sp>
        <p:nvSpPr>
          <p:cNvPr id="2" name="矩形 1"/>
          <p:cNvSpPr/>
          <p:nvPr/>
        </p:nvSpPr>
        <p:spPr>
          <a:xfrm>
            <a:off x="2830998" y="3148244"/>
            <a:ext cx="7964557" cy="523220"/>
          </a:xfrm>
          <a:prstGeom prst="rect">
            <a:avLst/>
          </a:prstGeom>
          <a:solidFill>
            <a:schemeClr val="accent4">
              <a:lumMod val="20000"/>
              <a:lumOff val="80000"/>
            </a:schemeClr>
          </a:solidFill>
          <a:scene3d>
            <a:camera prst="orthographicFront"/>
            <a:lightRig rig="threePt" dir="t"/>
          </a:scene3d>
          <a:sp3d>
            <a:bevelT w="165100" prst="coolSlant"/>
          </a:sp3d>
        </p:spPr>
        <p:txBody>
          <a:bodyPr wrap="square">
            <a:spAutoFit/>
          </a:bodyPr>
          <a:lstStyle/>
          <a:p>
            <a:r>
              <a:rPr lang="zh-CN" altLang="en-US" sz="2800" b="1" dirty="0"/>
              <a:t>预期利润</a:t>
            </a:r>
            <a:r>
              <a:rPr lang="en-US" altLang="zh-CN" sz="2800" b="1" dirty="0"/>
              <a:t>=3000×</a:t>
            </a:r>
            <a:r>
              <a:rPr lang="zh-CN" altLang="en-US" sz="2800" b="1" dirty="0"/>
              <a:t>（</a:t>
            </a:r>
            <a:r>
              <a:rPr lang="en-US" altLang="zh-CN" sz="2800" b="1" dirty="0"/>
              <a:t>50-25</a:t>
            </a:r>
            <a:r>
              <a:rPr lang="zh-CN" altLang="en-US" sz="2800" b="1" dirty="0"/>
              <a:t>）</a:t>
            </a:r>
            <a:r>
              <a:rPr lang="en-US" altLang="zh-CN" sz="2800" b="1" dirty="0"/>
              <a:t>-50000=25000</a:t>
            </a:r>
            <a:r>
              <a:rPr lang="zh-CN" altLang="en-US" sz="2800" b="1" dirty="0"/>
              <a:t>（元）</a:t>
            </a:r>
            <a:endParaRPr lang="zh-CN" altLang="en-US" sz="2800" b="1" dirty="0"/>
          </a:p>
        </p:txBody>
      </p:sp>
      <p:sp>
        <p:nvSpPr>
          <p:cNvPr id="3" name="矩形 2"/>
          <p:cNvSpPr/>
          <p:nvPr/>
        </p:nvSpPr>
        <p:spPr>
          <a:xfrm>
            <a:off x="2522556" y="3849706"/>
            <a:ext cx="8067538" cy="662554"/>
          </a:xfrm>
          <a:prstGeom prst="rect">
            <a:avLst/>
          </a:prstGeom>
        </p:spPr>
        <p:txBody>
          <a:bodyPr wrap="square">
            <a:spAutoFit/>
          </a:bodyPr>
          <a:lstStyle/>
          <a:p>
            <a:pPr>
              <a:lnSpc>
                <a:spcPct val="150000"/>
              </a:lnSpc>
            </a:pPr>
            <a:r>
              <a:rPr lang="zh-CN" altLang="en-US" sz="2800" i="1" dirty="0">
                <a:latin typeface="微软雅黑" panose="020B0503020204020204" pitchFamily="34" charset="-122"/>
                <a:ea typeface="微软雅黑" panose="020B0503020204020204" pitchFamily="34" charset="-122"/>
              </a:rPr>
              <a:t>若其他因素不变，</a:t>
            </a:r>
            <a:r>
              <a:rPr lang="zh-CN" altLang="en-US" sz="2800" i="1" dirty="0">
                <a:solidFill>
                  <a:schemeClr val="accent6">
                    <a:lumMod val="75000"/>
                  </a:schemeClr>
                </a:solidFill>
                <a:latin typeface="微软雅黑" panose="020B0503020204020204" pitchFamily="34" charset="-122"/>
                <a:ea typeface="微软雅黑" panose="020B0503020204020204" pitchFamily="34" charset="-122"/>
              </a:rPr>
              <a:t>单价由</a:t>
            </a:r>
            <a:r>
              <a:rPr lang="en-US" altLang="zh-CN" sz="2800" i="1" dirty="0">
                <a:solidFill>
                  <a:schemeClr val="accent6">
                    <a:lumMod val="75000"/>
                  </a:schemeClr>
                </a:solidFill>
                <a:latin typeface="微软雅黑" panose="020B0503020204020204" pitchFamily="34" charset="-122"/>
                <a:ea typeface="微软雅黑" panose="020B0503020204020204" pitchFamily="34" charset="-122"/>
              </a:rPr>
              <a:t>50</a:t>
            </a:r>
            <a:r>
              <a:rPr lang="zh-CN" altLang="en-US" sz="2800" i="1" dirty="0">
                <a:solidFill>
                  <a:schemeClr val="accent6">
                    <a:lumMod val="75000"/>
                  </a:schemeClr>
                </a:solidFill>
                <a:latin typeface="微软雅黑" panose="020B0503020204020204" pitchFamily="34" charset="-122"/>
                <a:ea typeface="微软雅黑" panose="020B0503020204020204" pitchFamily="34" charset="-122"/>
              </a:rPr>
              <a:t>元降低到</a:t>
            </a:r>
            <a:r>
              <a:rPr lang="en-US" altLang="zh-CN" sz="2800" i="1" dirty="0">
                <a:solidFill>
                  <a:schemeClr val="accent6">
                    <a:lumMod val="75000"/>
                  </a:schemeClr>
                </a:solidFill>
                <a:latin typeface="微软雅黑" panose="020B0503020204020204" pitchFamily="34" charset="-122"/>
                <a:ea typeface="微软雅黑" panose="020B0503020204020204" pitchFamily="34" charset="-122"/>
              </a:rPr>
              <a:t>45</a:t>
            </a:r>
            <a:r>
              <a:rPr lang="zh-CN" altLang="en-US" sz="2800" i="1" dirty="0">
                <a:solidFill>
                  <a:schemeClr val="accent6">
                    <a:lumMod val="75000"/>
                  </a:schemeClr>
                </a:solidFill>
                <a:latin typeface="微软雅黑" panose="020B0503020204020204" pitchFamily="34" charset="-122"/>
                <a:ea typeface="微软雅黑" panose="020B0503020204020204" pitchFamily="34" charset="-122"/>
              </a:rPr>
              <a:t>元</a:t>
            </a:r>
            <a:r>
              <a:rPr lang="zh-CN" altLang="en-US" sz="2800" i="1" dirty="0">
                <a:latin typeface="微软雅黑" panose="020B0503020204020204" pitchFamily="34" charset="-122"/>
                <a:ea typeface="微软雅黑" panose="020B0503020204020204" pitchFamily="34" charset="-122"/>
              </a:rPr>
              <a:t>，则</a:t>
            </a:r>
            <a:endParaRPr lang="zh-CN" altLang="en-US" sz="2800" i="1" dirty="0">
              <a:latin typeface="微软雅黑" panose="020B0503020204020204" pitchFamily="34" charset="-122"/>
              <a:ea typeface="微软雅黑" panose="020B0503020204020204" pitchFamily="34" charset="-122"/>
            </a:endParaRPr>
          </a:p>
        </p:txBody>
      </p:sp>
      <p:sp>
        <p:nvSpPr>
          <p:cNvPr id="4" name="矩形 3"/>
          <p:cNvSpPr/>
          <p:nvPr/>
        </p:nvSpPr>
        <p:spPr>
          <a:xfrm>
            <a:off x="2908201" y="5393861"/>
            <a:ext cx="8927037" cy="52322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可见，由于单价下降</a:t>
            </a:r>
            <a:r>
              <a:rPr lang="en-US" altLang="zh-CN" sz="28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元，使利润减少</a:t>
            </a:r>
            <a:r>
              <a:rPr lang="en-US" altLang="zh-CN" sz="2800" dirty="0">
                <a:latin typeface="微软雅黑" panose="020B0503020204020204" pitchFamily="34" charset="-122"/>
                <a:ea typeface="微软雅黑" panose="020B0503020204020204" pitchFamily="34" charset="-122"/>
              </a:rPr>
              <a:t>15000</a:t>
            </a:r>
            <a:r>
              <a:rPr lang="zh-CN" altLang="en-US" sz="2800" dirty="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sp>
        <p:nvSpPr>
          <p:cNvPr id="7" name="矩形 6"/>
          <p:cNvSpPr/>
          <p:nvPr/>
        </p:nvSpPr>
        <p:spPr>
          <a:xfrm>
            <a:off x="2845119" y="4681224"/>
            <a:ext cx="8067538" cy="523220"/>
          </a:xfrm>
          <a:prstGeom prst="rect">
            <a:avLst/>
          </a:prstGeom>
          <a:solidFill>
            <a:schemeClr val="accent4">
              <a:lumMod val="40000"/>
              <a:lumOff val="60000"/>
            </a:schemeClr>
          </a:solidFill>
          <a:scene3d>
            <a:camera prst="orthographicFront"/>
            <a:lightRig rig="threePt" dir="t"/>
          </a:scene3d>
          <a:sp3d>
            <a:bevelT w="165100" prst="coolSlant"/>
          </a:sp3d>
        </p:spPr>
        <p:txBody>
          <a:bodyPr wrap="square">
            <a:spAutoFit/>
          </a:bodyPr>
          <a:lstStyle/>
          <a:p>
            <a:r>
              <a:rPr lang="zh-CN" altLang="en-US" sz="2800" b="1" dirty="0"/>
              <a:t>预计利润</a:t>
            </a:r>
            <a:r>
              <a:rPr lang="en-US" altLang="zh-CN" sz="2800" b="1" dirty="0"/>
              <a:t>= 3000 × </a:t>
            </a:r>
            <a:r>
              <a:rPr lang="zh-CN" altLang="en-US" sz="2800" b="1" dirty="0"/>
              <a:t>（</a:t>
            </a:r>
            <a:r>
              <a:rPr lang="en-US" altLang="zh-CN" sz="2800" b="1" dirty="0"/>
              <a:t>45-25</a:t>
            </a:r>
            <a:r>
              <a:rPr lang="zh-CN" altLang="en-US" sz="2800" b="1" dirty="0"/>
              <a:t>）</a:t>
            </a:r>
            <a:r>
              <a:rPr lang="en-US" altLang="zh-CN" sz="2800" b="1" dirty="0"/>
              <a:t>-50000=10000</a:t>
            </a:r>
            <a:r>
              <a:rPr lang="zh-CN" altLang="en-US" sz="2800" b="1" dirty="0"/>
              <a:t>（元）</a:t>
            </a:r>
            <a:endParaRPr lang="zh-CN" altLang="en-US" sz="2800" b="1" dirty="0"/>
          </a:p>
        </p:txBody>
      </p:sp>
      <p:sp>
        <p:nvSpPr>
          <p:cNvPr id="8" name="矩形 7"/>
          <p:cNvSpPr/>
          <p:nvPr/>
        </p:nvSpPr>
        <p:spPr>
          <a:xfrm>
            <a:off x="1641509" y="3137228"/>
            <a:ext cx="12666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解析：</a:t>
            </a:r>
            <a:endParaRPr lang="zh-CN" altLang="en-US" sz="2800" dirty="0">
              <a:latin typeface="微软雅黑" panose="020B0503020204020204" pitchFamily="34" charset="-122"/>
              <a:ea typeface="微软雅黑" panose="020B0503020204020204" pitchFamily="34" charset="-122"/>
            </a:endParaRPr>
          </a:p>
        </p:txBody>
      </p:sp>
      <p:pic>
        <p:nvPicPr>
          <p:cNvPr id="16386" name="Picture 2" descr="https://timgsa.baidu.com/timg?image&amp;quality=80&amp;size=b9999_10000&amp;sec=1529407243803&amp;di=d383b49c836cc33f8fe100e004a73eed&amp;imgtype=0&amp;src=http%3A%2F%2Fwww.shitutv.com%2Fuploads%2Fallimg%2F170921%2F104TOV1_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37" y="4990262"/>
            <a:ext cx="2804413" cy="186773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连接符 20"/>
          <p:cNvCxnSpPr/>
          <p:nvPr/>
        </p:nvCxnSpPr>
        <p:spPr>
          <a:xfrm>
            <a:off x="0" y="655091"/>
            <a:ext cx="358936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602639" y="643718"/>
            <a:ext cx="358936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12" name="标题 4"/>
          <p:cNvSpPr txBox="1"/>
          <p:nvPr/>
        </p:nvSpPr>
        <p:spPr>
          <a:xfrm>
            <a:off x="1286190" y="438150"/>
            <a:ext cx="9234434" cy="590931"/>
          </a:xfrm>
          <a:prstGeom prst="rect">
            <a:avLst/>
          </a:prstGeom>
        </p:spPr>
        <p:txBody>
          <a:bodyPr wrap="square">
            <a:spAutoFit/>
          </a:bodyPr>
          <a:lstStyle/>
          <a:p>
            <a:pPr algn="ctr" fontAlgn="auto">
              <a:lnSpc>
                <a:spcPct val="90000"/>
              </a:lnSpc>
              <a:spcAft>
                <a:spcPts val="0"/>
              </a:spcAft>
              <a:defRPr/>
            </a:pP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rPr>
              <a:t>2.</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单位</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变动成本</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变动对预期利润</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的</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影响分析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3" name="组合 12"/>
          <p:cNvGrpSpPr/>
          <p:nvPr/>
        </p:nvGrpSpPr>
        <p:grpSpPr>
          <a:xfrm>
            <a:off x="760173" y="1445301"/>
            <a:ext cx="10417024" cy="1496683"/>
            <a:chOff x="714368" y="884698"/>
            <a:chExt cx="10609270" cy="2264509"/>
          </a:xfrm>
        </p:grpSpPr>
        <p:grpSp>
          <p:nvGrpSpPr>
            <p:cNvPr id="14" name="组合 14"/>
            <p:cNvGrpSpPr/>
            <p:nvPr/>
          </p:nvGrpSpPr>
          <p:grpSpPr bwMode="auto">
            <a:xfrm>
              <a:off x="714368" y="884698"/>
              <a:ext cx="10609270" cy="2264509"/>
              <a:chOff x="537806" y="1940983"/>
              <a:chExt cx="8491551" cy="2905292"/>
            </a:xfrm>
          </p:grpSpPr>
          <p:sp>
            <p:nvSpPr>
              <p:cNvPr id="16" name="矩形 8"/>
              <p:cNvSpPr/>
              <p:nvPr/>
            </p:nvSpPr>
            <p:spPr bwMode="auto">
              <a:xfrm>
                <a:off x="732641" y="2102142"/>
                <a:ext cx="8296716" cy="2744133"/>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1"/>
              <p:cNvGrpSpPr/>
              <p:nvPr/>
            </p:nvGrpSpPr>
            <p:grpSpPr>
              <a:xfrm>
                <a:off x="537806" y="1940983"/>
                <a:ext cx="568751" cy="711676"/>
                <a:chOff x="1312699" y="223423"/>
                <a:chExt cx="4000500" cy="4066687"/>
              </a:xfrm>
              <a:effectLst>
                <a:outerShdw blurRad="444500" dist="254000" dir="8100000" algn="tr" rotWithShape="0">
                  <a:prstClr val="black">
                    <a:alpha val="50000"/>
                  </a:prstClr>
                </a:outerShdw>
              </a:effectLst>
            </p:grpSpPr>
            <p:sp>
              <p:nvSpPr>
                <p:cNvPr id="18" name="同心圆 28"/>
                <p:cNvSpPr/>
                <p:nvPr/>
              </p:nvSpPr>
              <p:spPr>
                <a:xfrm>
                  <a:off x="1312699" y="223423"/>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9" name="椭圆 18"/>
                <p:cNvSpPr/>
                <p:nvPr/>
              </p:nvSpPr>
              <p:spPr>
                <a:xfrm>
                  <a:off x="1649233" y="389906"/>
                  <a:ext cx="3193526" cy="390020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15" name="矩形 14"/>
            <p:cNvSpPr/>
            <p:nvPr/>
          </p:nvSpPr>
          <p:spPr>
            <a:xfrm>
              <a:off x="1383263" y="1169663"/>
              <a:ext cx="9923172" cy="1752187"/>
            </a:xfrm>
            <a:prstGeom prst="rect">
              <a:avLst/>
            </a:prstGeom>
          </p:spPr>
          <p:txBody>
            <a:bodyPr wrap="square">
              <a:spAutoFit/>
            </a:bodyPr>
            <a:lstStyle/>
            <a:p>
              <a:pPr eaLnBrk="1" hangingPunct="1">
                <a:lnSpc>
                  <a:spcPct val="130000"/>
                </a:lnSpc>
                <a:buFontTx/>
                <a:buNone/>
              </a:pPr>
              <a:r>
                <a:rPr lang="zh-CN" altLang="en-US" sz="2800" dirty="0">
                  <a:latin typeface="微软雅黑" panose="020B0503020204020204" pitchFamily="34" charset="-122"/>
                  <a:ea typeface="微软雅黑" panose="020B0503020204020204" pitchFamily="34" charset="-122"/>
                </a:rPr>
                <a:t>某企业产销一种产品，预计销售量为</a:t>
              </a:r>
              <a:r>
                <a:rPr lang="en-US" altLang="zh-CN" sz="2800" dirty="0">
                  <a:latin typeface="微软雅黑" panose="020B0503020204020204" pitchFamily="34" charset="-122"/>
                  <a:ea typeface="微软雅黑" panose="020B0503020204020204" pitchFamily="34" charset="-122"/>
                </a:rPr>
                <a:t>3000</a:t>
              </a:r>
              <a:r>
                <a:rPr lang="zh-CN" altLang="en-US" sz="2800" dirty="0">
                  <a:latin typeface="微软雅黑" panose="020B0503020204020204" pitchFamily="34" charset="-122"/>
                  <a:ea typeface="微软雅黑" panose="020B0503020204020204" pitchFamily="34" charset="-122"/>
                </a:rPr>
                <a:t>件，固定成本为</a:t>
              </a:r>
              <a:r>
                <a:rPr lang="en-US" altLang="zh-CN" sz="2800" dirty="0">
                  <a:latin typeface="微软雅黑" panose="020B0503020204020204" pitchFamily="34" charset="-122"/>
                  <a:ea typeface="微软雅黑" panose="020B0503020204020204" pitchFamily="34" charset="-122"/>
                </a:rPr>
                <a:t>50000</a:t>
              </a:r>
              <a:r>
                <a:rPr lang="zh-CN" altLang="en-US" sz="2800" dirty="0">
                  <a:latin typeface="微软雅黑" panose="020B0503020204020204" pitchFamily="34" charset="-122"/>
                  <a:ea typeface="微软雅黑" panose="020B0503020204020204" pitchFamily="34" charset="-122"/>
                </a:rPr>
                <a:t>元，产品单价</a:t>
              </a:r>
              <a:r>
                <a:rPr lang="en-US" altLang="zh-CN" sz="2800" dirty="0">
                  <a:latin typeface="微软雅黑" panose="020B0503020204020204" pitchFamily="34" charset="-122"/>
                  <a:ea typeface="微软雅黑" panose="020B0503020204020204" pitchFamily="34" charset="-122"/>
                </a:rPr>
                <a:t>50</a:t>
              </a:r>
              <a:r>
                <a:rPr lang="zh-CN" altLang="en-US" sz="2800" dirty="0">
                  <a:latin typeface="微软雅黑" panose="020B0503020204020204" pitchFamily="34" charset="-122"/>
                  <a:ea typeface="微软雅黑" panose="020B0503020204020204" pitchFamily="34" charset="-122"/>
                </a:rPr>
                <a:t>元，单位变动成本</a:t>
              </a:r>
              <a:r>
                <a:rPr lang="en-US" altLang="zh-CN" sz="2800" dirty="0">
                  <a:latin typeface="微软雅黑" panose="020B0503020204020204" pitchFamily="34" charset="-122"/>
                  <a:ea typeface="微软雅黑" panose="020B0503020204020204" pitchFamily="34" charset="-122"/>
                </a:rPr>
                <a:t>25</a:t>
              </a:r>
              <a:r>
                <a:rPr lang="zh-CN" altLang="en-US" sz="2800" dirty="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grpSp>
      <p:sp>
        <p:nvSpPr>
          <p:cNvPr id="2" name="矩形 1"/>
          <p:cNvSpPr/>
          <p:nvPr/>
        </p:nvSpPr>
        <p:spPr>
          <a:xfrm>
            <a:off x="2830998" y="3261815"/>
            <a:ext cx="8032620" cy="523220"/>
          </a:xfrm>
          <a:prstGeom prst="rect">
            <a:avLst/>
          </a:prstGeom>
          <a:solidFill>
            <a:schemeClr val="accent3">
              <a:lumMod val="40000"/>
              <a:lumOff val="60000"/>
            </a:schemeClr>
          </a:solidFill>
          <a:scene3d>
            <a:camera prst="orthographicFront"/>
            <a:lightRig rig="threePt" dir="t"/>
          </a:scene3d>
          <a:sp3d>
            <a:bevelT w="165100" prst="coolSlant"/>
          </a:sp3d>
        </p:spPr>
        <p:txBody>
          <a:bodyPr wrap="square">
            <a:spAutoFit/>
          </a:bodyPr>
          <a:lstStyle/>
          <a:p>
            <a:r>
              <a:rPr lang="zh-CN" altLang="en-US" sz="2800" b="1" dirty="0"/>
              <a:t>预期利润</a:t>
            </a:r>
            <a:r>
              <a:rPr lang="en-US" altLang="zh-CN" sz="2800" b="1" dirty="0"/>
              <a:t>=3000×</a:t>
            </a:r>
            <a:r>
              <a:rPr lang="zh-CN" altLang="en-US" sz="2800" b="1" dirty="0"/>
              <a:t>（</a:t>
            </a:r>
            <a:r>
              <a:rPr lang="en-US" altLang="zh-CN" sz="2800" b="1" dirty="0"/>
              <a:t>50-25</a:t>
            </a:r>
            <a:r>
              <a:rPr lang="zh-CN" altLang="en-US" sz="2800" b="1" dirty="0" smtClean="0"/>
              <a:t>）－</a:t>
            </a:r>
            <a:r>
              <a:rPr lang="en-US" altLang="zh-CN" sz="2800" b="1" dirty="0" smtClean="0"/>
              <a:t>50000=25000</a:t>
            </a:r>
            <a:r>
              <a:rPr lang="zh-CN" altLang="en-US" sz="2800" b="1" dirty="0"/>
              <a:t>（元）</a:t>
            </a:r>
            <a:endParaRPr lang="zh-CN" altLang="en-US" sz="2800" b="1" dirty="0"/>
          </a:p>
        </p:txBody>
      </p:sp>
      <p:sp>
        <p:nvSpPr>
          <p:cNvPr id="3" name="矩形 2"/>
          <p:cNvSpPr/>
          <p:nvPr/>
        </p:nvSpPr>
        <p:spPr>
          <a:xfrm>
            <a:off x="2064344" y="3845698"/>
            <a:ext cx="9112853" cy="662554"/>
          </a:xfrm>
          <a:prstGeom prst="rect">
            <a:avLst/>
          </a:prstGeom>
        </p:spPr>
        <p:txBody>
          <a:bodyPr wrap="square">
            <a:spAutoFit/>
          </a:bodyPr>
          <a:lstStyle/>
          <a:p>
            <a:pPr>
              <a:lnSpc>
                <a:spcPct val="150000"/>
              </a:lnSpc>
            </a:pPr>
            <a:r>
              <a:rPr lang="zh-CN" altLang="en-US" sz="2800" i="1" dirty="0">
                <a:latin typeface="微软雅黑" panose="020B0503020204020204" pitchFamily="34" charset="-122"/>
                <a:ea typeface="微软雅黑" panose="020B0503020204020204" pitchFamily="34" charset="-122"/>
              </a:rPr>
              <a:t>若其他因素不变，</a:t>
            </a:r>
            <a:r>
              <a:rPr lang="zh-CN" altLang="en-US" sz="2800" i="1" dirty="0">
                <a:solidFill>
                  <a:schemeClr val="accent6">
                    <a:lumMod val="75000"/>
                  </a:schemeClr>
                </a:solidFill>
                <a:latin typeface="微软雅黑" panose="020B0503020204020204" pitchFamily="34" charset="-122"/>
                <a:ea typeface="微软雅黑" panose="020B0503020204020204" pitchFamily="34" charset="-122"/>
              </a:rPr>
              <a:t>单位变动成本由</a:t>
            </a:r>
            <a:r>
              <a:rPr lang="en-US" altLang="zh-CN" sz="2800" i="1" dirty="0">
                <a:solidFill>
                  <a:schemeClr val="accent6">
                    <a:lumMod val="75000"/>
                  </a:schemeClr>
                </a:solidFill>
                <a:latin typeface="微软雅黑" panose="020B0503020204020204" pitchFamily="34" charset="-122"/>
                <a:ea typeface="微软雅黑" panose="020B0503020204020204" pitchFamily="34" charset="-122"/>
              </a:rPr>
              <a:t>25</a:t>
            </a:r>
            <a:r>
              <a:rPr lang="zh-CN" altLang="en-US" sz="2800" i="1" dirty="0">
                <a:solidFill>
                  <a:schemeClr val="accent6">
                    <a:lumMod val="75000"/>
                  </a:schemeClr>
                </a:solidFill>
                <a:latin typeface="微软雅黑" panose="020B0503020204020204" pitchFamily="34" charset="-122"/>
                <a:ea typeface="微软雅黑" panose="020B0503020204020204" pitchFamily="34" charset="-122"/>
              </a:rPr>
              <a:t>元降低到</a:t>
            </a:r>
            <a:r>
              <a:rPr lang="en-US" altLang="zh-CN" sz="2800" i="1" dirty="0">
                <a:solidFill>
                  <a:schemeClr val="accent6">
                    <a:lumMod val="75000"/>
                  </a:schemeClr>
                </a:solidFill>
                <a:latin typeface="微软雅黑" panose="020B0503020204020204" pitchFamily="34" charset="-122"/>
                <a:ea typeface="微软雅黑" panose="020B0503020204020204" pitchFamily="34" charset="-122"/>
              </a:rPr>
              <a:t>20</a:t>
            </a:r>
            <a:r>
              <a:rPr lang="zh-CN" altLang="en-US" sz="2800" i="1" dirty="0">
                <a:solidFill>
                  <a:schemeClr val="accent6">
                    <a:lumMod val="75000"/>
                  </a:schemeClr>
                </a:solidFill>
                <a:latin typeface="微软雅黑" panose="020B0503020204020204" pitchFamily="34" charset="-122"/>
                <a:ea typeface="微软雅黑" panose="020B0503020204020204" pitchFamily="34" charset="-122"/>
              </a:rPr>
              <a:t>元</a:t>
            </a:r>
            <a:r>
              <a:rPr lang="zh-CN" altLang="en-US" sz="2800" i="1" dirty="0">
                <a:latin typeface="微软雅黑" panose="020B0503020204020204" pitchFamily="34" charset="-122"/>
                <a:ea typeface="微软雅黑" panose="020B0503020204020204" pitchFamily="34" charset="-122"/>
              </a:rPr>
              <a:t>，则</a:t>
            </a:r>
            <a:endParaRPr lang="zh-CN" altLang="en-US" sz="2800" i="1" dirty="0">
              <a:latin typeface="微软雅黑" panose="020B0503020204020204" pitchFamily="34" charset="-122"/>
              <a:ea typeface="微软雅黑" panose="020B0503020204020204" pitchFamily="34" charset="-122"/>
            </a:endParaRPr>
          </a:p>
        </p:txBody>
      </p:sp>
      <p:sp>
        <p:nvSpPr>
          <p:cNvPr id="4" name="矩形 3"/>
          <p:cNvSpPr/>
          <p:nvPr/>
        </p:nvSpPr>
        <p:spPr>
          <a:xfrm>
            <a:off x="2810160" y="5480261"/>
            <a:ext cx="8927037" cy="492443"/>
          </a:xfrm>
          <a:prstGeom prst="rect">
            <a:avLst/>
          </a:prstGeom>
        </p:spPr>
        <p:txBody>
          <a:bodyPr wrap="square">
            <a:spAutoFit/>
          </a:bodyPr>
          <a:lstStyle/>
          <a:p>
            <a:r>
              <a:rPr lang="zh-CN" altLang="en-US" sz="2600" dirty="0">
                <a:latin typeface="微软雅黑" panose="020B0503020204020204" pitchFamily="34" charset="-122"/>
                <a:ea typeface="微软雅黑" panose="020B0503020204020204" pitchFamily="34" charset="-122"/>
              </a:rPr>
              <a:t>可见，由于单位变动成本下降</a:t>
            </a:r>
            <a:r>
              <a:rPr lang="en-US" altLang="zh-CN" sz="2600" dirty="0">
                <a:latin typeface="微软雅黑" panose="020B0503020204020204" pitchFamily="34" charset="-122"/>
                <a:ea typeface="微软雅黑" panose="020B0503020204020204" pitchFamily="34" charset="-122"/>
              </a:rPr>
              <a:t>5</a:t>
            </a:r>
            <a:r>
              <a:rPr lang="zh-CN" altLang="en-US" sz="2600" dirty="0">
                <a:latin typeface="微软雅黑" panose="020B0503020204020204" pitchFamily="34" charset="-122"/>
                <a:ea typeface="微软雅黑" panose="020B0503020204020204" pitchFamily="34" charset="-122"/>
              </a:rPr>
              <a:t>元，使利润上升</a:t>
            </a:r>
            <a:r>
              <a:rPr lang="en-US" altLang="zh-CN" sz="2600" dirty="0">
                <a:latin typeface="微软雅黑" panose="020B0503020204020204" pitchFamily="34" charset="-122"/>
                <a:ea typeface="微软雅黑" panose="020B0503020204020204" pitchFamily="34" charset="-122"/>
              </a:rPr>
              <a:t>15000</a:t>
            </a:r>
            <a:r>
              <a:rPr lang="zh-CN" altLang="en-US" sz="2600" dirty="0">
                <a:latin typeface="微软雅黑" panose="020B0503020204020204" pitchFamily="34" charset="-122"/>
                <a:ea typeface="微软雅黑" panose="020B0503020204020204" pitchFamily="34" charset="-122"/>
              </a:rPr>
              <a:t>元</a:t>
            </a:r>
            <a:endParaRPr lang="zh-CN" altLang="en-US" sz="2600" dirty="0">
              <a:latin typeface="微软雅黑" panose="020B0503020204020204" pitchFamily="34" charset="-122"/>
              <a:ea typeface="微软雅黑" panose="020B0503020204020204" pitchFamily="34" charset="-122"/>
            </a:endParaRPr>
          </a:p>
        </p:txBody>
      </p:sp>
      <p:sp>
        <p:nvSpPr>
          <p:cNvPr id="7" name="矩形 6"/>
          <p:cNvSpPr/>
          <p:nvPr/>
        </p:nvSpPr>
        <p:spPr>
          <a:xfrm>
            <a:off x="2845118" y="4681224"/>
            <a:ext cx="8127681" cy="523220"/>
          </a:xfrm>
          <a:prstGeom prst="rect">
            <a:avLst/>
          </a:prstGeom>
          <a:solidFill>
            <a:schemeClr val="accent3">
              <a:lumMod val="60000"/>
              <a:lumOff val="40000"/>
            </a:schemeClr>
          </a:solidFill>
          <a:scene3d>
            <a:camera prst="orthographicFront"/>
            <a:lightRig rig="threePt" dir="t"/>
          </a:scene3d>
          <a:sp3d>
            <a:bevelT w="165100" prst="coolSlant"/>
          </a:sp3d>
        </p:spPr>
        <p:txBody>
          <a:bodyPr wrap="square">
            <a:spAutoFit/>
          </a:bodyPr>
          <a:lstStyle/>
          <a:p>
            <a:r>
              <a:rPr lang="zh-CN" altLang="en-US" sz="2800" b="1" dirty="0"/>
              <a:t>预计利润</a:t>
            </a:r>
            <a:r>
              <a:rPr lang="en-US" altLang="zh-CN" sz="2800" b="1" dirty="0"/>
              <a:t>= 3000 </a:t>
            </a:r>
            <a:r>
              <a:rPr lang="en-US" altLang="zh-CN" sz="2800" b="1" dirty="0" smtClean="0"/>
              <a:t>×</a:t>
            </a:r>
            <a:r>
              <a:rPr lang="zh-CN" altLang="en-US" sz="2800" b="1" dirty="0" smtClean="0"/>
              <a:t>（</a:t>
            </a:r>
            <a:r>
              <a:rPr lang="en-US" altLang="zh-CN" sz="2800" b="1" dirty="0"/>
              <a:t>50-20</a:t>
            </a:r>
            <a:r>
              <a:rPr lang="zh-CN" altLang="en-US" sz="2800" b="1" dirty="0" smtClean="0"/>
              <a:t>）－</a:t>
            </a:r>
            <a:r>
              <a:rPr lang="en-US" altLang="zh-CN" sz="2800" b="1" dirty="0" smtClean="0"/>
              <a:t>50000=40000</a:t>
            </a:r>
            <a:r>
              <a:rPr lang="zh-CN" altLang="en-US" sz="2800" b="1" dirty="0"/>
              <a:t>（元）</a:t>
            </a:r>
            <a:endParaRPr lang="zh-CN" altLang="en-US" sz="2800" b="1" dirty="0"/>
          </a:p>
        </p:txBody>
      </p:sp>
      <p:sp>
        <p:nvSpPr>
          <p:cNvPr id="8" name="矩形 7"/>
          <p:cNvSpPr/>
          <p:nvPr/>
        </p:nvSpPr>
        <p:spPr>
          <a:xfrm>
            <a:off x="1723395" y="3260057"/>
            <a:ext cx="1266693" cy="523220"/>
          </a:xfrm>
          <a:prstGeom prst="rect">
            <a:avLst/>
          </a:prstGeom>
        </p:spPr>
        <p:txBody>
          <a:bodyPr wrap="none">
            <a:spAutoFit/>
          </a:bodyPr>
          <a:lstStyle/>
          <a:p>
            <a:r>
              <a:rPr lang="zh-CN" altLang="en-US" sz="2800" b="1" dirty="0">
                <a:latin typeface="黑体" panose="02010609060101010101" pitchFamily="49" charset="-122"/>
                <a:ea typeface="黑体" panose="02010609060101010101" pitchFamily="49" charset="-122"/>
              </a:rPr>
              <a:t>解析：</a:t>
            </a:r>
            <a:endParaRPr lang="zh-CN" altLang="en-US" sz="2800" dirty="0">
              <a:latin typeface="黑体" panose="02010609060101010101" pitchFamily="49" charset="-122"/>
              <a:ea typeface="黑体" panose="02010609060101010101" pitchFamily="49" charset="-122"/>
            </a:endParaRPr>
          </a:p>
        </p:txBody>
      </p:sp>
      <p:pic>
        <p:nvPicPr>
          <p:cNvPr id="17410" name="Picture 2" descr="https://timgsa.baidu.com/timg?image&amp;quality=80&amp;size=b9999_10000&amp;sec=1529407774562&amp;di=be85b6f5df086c6f314f2e677cc48d32&amp;imgtype=jpg&amp;src=http%3A%2F%2Fimg2.imgtn.bdimg.com%2Fit%2Fu%3D4044652352%2C3370666469%26fm%3D214%26gp%3D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4885899"/>
            <a:ext cx="2825736" cy="200865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a:xfrm flipV="1">
            <a:off x="0" y="641445"/>
            <a:ext cx="2811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9380561" y="630072"/>
            <a:ext cx="2811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12" name="标题 4"/>
          <p:cNvSpPr txBox="1"/>
          <p:nvPr/>
        </p:nvSpPr>
        <p:spPr>
          <a:xfrm>
            <a:off x="2817350" y="451798"/>
            <a:ext cx="7251098" cy="590931"/>
          </a:xfrm>
          <a:prstGeom prst="rect">
            <a:avLst/>
          </a:prstGeom>
        </p:spPr>
        <p:txBody>
          <a:bodyPr wrap="square">
            <a:spAutoFit/>
          </a:bodyPr>
          <a:lstStyle/>
          <a:p>
            <a:pPr algn="ctr" fontAlgn="auto">
              <a:lnSpc>
                <a:spcPct val="90000"/>
              </a:lnSpc>
              <a:spcAft>
                <a:spcPts val="0"/>
              </a:spcAft>
              <a:defRPr/>
            </a:pP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3.</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销量</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变动</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对预期利润</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的</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影响分析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3" name="组合 12"/>
          <p:cNvGrpSpPr/>
          <p:nvPr/>
        </p:nvGrpSpPr>
        <p:grpSpPr>
          <a:xfrm>
            <a:off x="719231" y="1277938"/>
            <a:ext cx="10457966" cy="1664046"/>
            <a:chOff x="672670" y="631474"/>
            <a:chExt cx="10650968" cy="2517732"/>
          </a:xfrm>
        </p:grpSpPr>
        <p:grpSp>
          <p:nvGrpSpPr>
            <p:cNvPr id="14" name="组合 14"/>
            <p:cNvGrpSpPr/>
            <p:nvPr/>
          </p:nvGrpSpPr>
          <p:grpSpPr bwMode="auto">
            <a:xfrm>
              <a:off x="672670" y="631474"/>
              <a:ext cx="10650968" cy="2517732"/>
              <a:chOff x="504431" y="1616106"/>
              <a:chExt cx="8524926" cy="3230169"/>
            </a:xfrm>
          </p:grpSpPr>
          <p:sp>
            <p:nvSpPr>
              <p:cNvPr id="16" name="矩形 8"/>
              <p:cNvSpPr/>
              <p:nvPr/>
            </p:nvSpPr>
            <p:spPr bwMode="auto">
              <a:xfrm>
                <a:off x="732641" y="2102142"/>
                <a:ext cx="8296716" cy="2744133"/>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1"/>
              <p:cNvGrpSpPr/>
              <p:nvPr/>
            </p:nvGrpSpPr>
            <p:grpSpPr>
              <a:xfrm>
                <a:off x="504431" y="1616106"/>
                <a:ext cx="568751" cy="733554"/>
                <a:chOff x="1077944" y="-1633000"/>
                <a:chExt cx="4000500" cy="4191703"/>
              </a:xfrm>
              <a:effectLst>
                <a:outerShdw blurRad="444500" dist="254000" dir="8100000" algn="tr" rotWithShape="0">
                  <a:prstClr val="black">
                    <a:alpha val="50000"/>
                  </a:prstClr>
                </a:outerShdw>
              </a:effectLst>
            </p:grpSpPr>
            <p:sp>
              <p:nvSpPr>
                <p:cNvPr id="18"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9" name="椭圆 18"/>
                <p:cNvSpPr/>
                <p:nvPr/>
              </p:nvSpPr>
              <p:spPr>
                <a:xfrm>
                  <a:off x="1077944" y="-1633000"/>
                  <a:ext cx="3764804" cy="41422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15" name="矩形 14"/>
            <p:cNvSpPr/>
            <p:nvPr/>
          </p:nvSpPr>
          <p:spPr>
            <a:xfrm>
              <a:off x="1383262" y="1004468"/>
              <a:ext cx="9923172" cy="1968918"/>
            </a:xfrm>
            <a:prstGeom prst="rect">
              <a:avLst/>
            </a:prstGeom>
          </p:spPr>
          <p:txBody>
            <a:bodyPr wrap="square">
              <a:spAutoFit/>
            </a:bodyPr>
            <a:lstStyle/>
            <a:p>
              <a:pPr eaLnBrk="1" hangingPunct="1">
                <a:lnSpc>
                  <a:spcPct val="150000"/>
                </a:lnSpc>
                <a:buFontTx/>
                <a:buNone/>
              </a:pPr>
              <a:r>
                <a:rPr lang="zh-CN" altLang="en-US" sz="2800" b="1" dirty="0">
                  <a:ea typeface="宋体" panose="02010600030101010101" pitchFamily="2" charset="-122"/>
                </a:rPr>
                <a:t>某企业产销一种产品，预计销售量为</a:t>
              </a:r>
              <a:r>
                <a:rPr lang="en-US" altLang="zh-CN" sz="2800" b="1" dirty="0">
                  <a:ea typeface="宋体" panose="02010600030101010101" pitchFamily="2" charset="-122"/>
                </a:rPr>
                <a:t>3000</a:t>
              </a:r>
              <a:r>
                <a:rPr lang="zh-CN" altLang="en-US" sz="2800" b="1" dirty="0">
                  <a:ea typeface="宋体" panose="02010600030101010101" pitchFamily="2" charset="-122"/>
                </a:rPr>
                <a:t>件，固定成本为</a:t>
              </a:r>
              <a:r>
                <a:rPr lang="en-US" altLang="zh-CN" sz="2800" b="1" dirty="0">
                  <a:ea typeface="宋体" panose="02010600030101010101" pitchFamily="2" charset="-122"/>
                </a:rPr>
                <a:t>50000</a:t>
              </a:r>
              <a:r>
                <a:rPr lang="zh-CN" altLang="en-US" sz="2800" b="1" dirty="0">
                  <a:ea typeface="宋体" panose="02010600030101010101" pitchFamily="2" charset="-122"/>
                </a:rPr>
                <a:t>元，产品单价</a:t>
              </a:r>
              <a:r>
                <a:rPr lang="en-US" altLang="zh-CN" sz="2800" b="1" dirty="0">
                  <a:ea typeface="宋体" panose="02010600030101010101" pitchFamily="2" charset="-122"/>
                </a:rPr>
                <a:t>50</a:t>
              </a:r>
              <a:r>
                <a:rPr lang="zh-CN" altLang="en-US" sz="2800" b="1" dirty="0">
                  <a:ea typeface="宋体" panose="02010600030101010101" pitchFamily="2" charset="-122"/>
                </a:rPr>
                <a:t>元，单位变动成本</a:t>
              </a:r>
              <a:r>
                <a:rPr lang="en-US" altLang="zh-CN" sz="2800" b="1" dirty="0">
                  <a:ea typeface="宋体" panose="02010600030101010101" pitchFamily="2" charset="-122"/>
                </a:rPr>
                <a:t>25</a:t>
              </a:r>
              <a:r>
                <a:rPr lang="zh-CN" altLang="en-US" sz="2800" b="1" dirty="0">
                  <a:ea typeface="宋体" panose="02010600030101010101" pitchFamily="2" charset="-122"/>
                </a:rPr>
                <a:t>元。</a:t>
              </a:r>
              <a:endParaRPr lang="zh-CN" altLang="en-US" sz="2800" b="1" dirty="0">
                <a:ea typeface="宋体" panose="02010600030101010101" pitchFamily="2" charset="-122"/>
              </a:endParaRPr>
            </a:p>
          </p:txBody>
        </p:sp>
      </p:grpSp>
      <p:sp>
        <p:nvSpPr>
          <p:cNvPr id="2" name="矩形 1"/>
          <p:cNvSpPr/>
          <p:nvPr/>
        </p:nvSpPr>
        <p:spPr>
          <a:xfrm>
            <a:off x="2817350" y="3257426"/>
            <a:ext cx="7964557" cy="523220"/>
          </a:xfrm>
          <a:prstGeom prst="rect">
            <a:avLst/>
          </a:prstGeom>
          <a:solidFill>
            <a:schemeClr val="accent2">
              <a:lumMod val="20000"/>
              <a:lumOff val="80000"/>
            </a:schemeClr>
          </a:solidFill>
          <a:scene3d>
            <a:camera prst="orthographicFront"/>
            <a:lightRig rig="threePt" dir="t"/>
          </a:scene3d>
          <a:sp3d>
            <a:bevelT w="165100" prst="coolSlant"/>
          </a:sp3d>
        </p:spPr>
        <p:txBody>
          <a:bodyPr wrap="square">
            <a:spAutoFit/>
          </a:bodyPr>
          <a:lstStyle/>
          <a:p>
            <a:r>
              <a:rPr lang="zh-CN" altLang="en-US" sz="2800" b="1" dirty="0"/>
              <a:t>预期利润</a:t>
            </a:r>
            <a:r>
              <a:rPr lang="en-US" altLang="zh-CN" sz="2800" b="1" dirty="0"/>
              <a:t>=3000×</a:t>
            </a:r>
            <a:r>
              <a:rPr lang="zh-CN" altLang="en-US" sz="2800" b="1" dirty="0"/>
              <a:t>（</a:t>
            </a:r>
            <a:r>
              <a:rPr lang="en-US" altLang="zh-CN" sz="2800" b="1" dirty="0"/>
              <a:t>50-25</a:t>
            </a:r>
            <a:r>
              <a:rPr lang="zh-CN" altLang="en-US" sz="2800" b="1" dirty="0"/>
              <a:t>）</a:t>
            </a:r>
            <a:r>
              <a:rPr lang="en-US" altLang="zh-CN" sz="2800" b="1" dirty="0"/>
              <a:t>-50000=25000</a:t>
            </a:r>
            <a:r>
              <a:rPr lang="zh-CN" altLang="en-US" sz="2800" b="1" dirty="0"/>
              <a:t>（元）</a:t>
            </a:r>
            <a:endParaRPr lang="zh-CN" altLang="en-US" sz="2800" b="1" dirty="0"/>
          </a:p>
        </p:txBody>
      </p:sp>
      <p:sp>
        <p:nvSpPr>
          <p:cNvPr id="3" name="矩形 2"/>
          <p:cNvSpPr/>
          <p:nvPr/>
        </p:nvSpPr>
        <p:spPr>
          <a:xfrm>
            <a:off x="2064344" y="3845698"/>
            <a:ext cx="9112853" cy="654988"/>
          </a:xfrm>
          <a:prstGeom prst="rect">
            <a:avLst/>
          </a:prstGeom>
        </p:spPr>
        <p:txBody>
          <a:bodyPr wrap="square">
            <a:spAutoFit/>
          </a:bodyPr>
          <a:lstStyle/>
          <a:p>
            <a:pPr>
              <a:lnSpc>
                <a:spcPct val="150000"/>
              </a:lnSpc>
            </a:pPr>
            <a:r>
              <a:rPr lang="zh-CN" altLang="en-US" sz="2800" b="1" i="1" dirty="0"/>
              <a:t>若其他因素不变，</a:t>
            </a:r>
            <a:r>
              <a:rPr lang="zh-CN" altLang="en-US" sz="2800" b="1" i="1" dirty="0">
                <a:solidFill>
                  <a:schemeClr val="accent6">
                    <a:lumMod val="75000"/>
                  </a:schemeClr>
                </a:solidFill>
              </a:rPr>
              <a:t>销售量由</a:t>
            </a:r>
            <a:r>
              <a:rPr lang="en-US" altLang="zh-CN" sz="2800" b="1" i="1" dirty="0">
                <a:solidFill>
                  <a:schemeClr val="accent6">
                    <a:lumMod val="75000"/>
                  </a:schemeClr>
                </a:solidFill>
              </a:rPr>
              <a:t>3000</a:t>
            </a:r>
            <a:r>
              <a:rPr lang="zh-CN" altLang="en-US" sz="2800" b="1" i="1" dirty="0">
                <a:solidFill>
                  <a:schemeClr val="accent6">
                    <a:lumMod val="75000"/>
                  </a:schemeClr>
                </a:solidFill>
              </a:rPr>
              <a:t>件上升到</a:t>
            </a:r>
            <a:r>
              <a:rPr lang="en-US" altLang="zh-CN" sz="2800" b="1" i="1" dirty="0">
                <a:solidFill>
                  <a:schemeClr val="accent6">
                    <a:lumMod val="75000"/>
                  </a:schemeClr>
                </a:solidFill>
              </a:rPr>
              <a:t>3500</a:t>
            </a:r>
            <a:r>
              <a:rPr lang="zh-CN" altLang="en-US" sz="2800" b="1" i="1" dirty="0">
                <a:solidFill>
                  <a:schemeClr val="accent6">
                    <a:lumMod val="75000"/>
                  </a:schemeClr>
                </a:solidFill>
              </a:rPr>
              <a:t>件</a:t>
            </a:r>
            <a:r>
              <a:rPr lang="zh-CN" altLang="en-US" sz="2800" b="1" i="1" dirty="0"/>
              <a:t>，则</a:t>
            </a:r>
            <a:endParaRPr lang="zh-CN" altLang="en-US" sz="2800" b="1" i="1" dirty="0"/>
          </a:p>
        </p:txBody>
      </p:sp>
      <p:sp>
        <p:nvSpPr>
          <p:cNvPr id="4" name="矩形 3"/>
          <p:cNvSpPr/>
          <p:nvPr/>
        </p:nvSpPr>
        <p:spPr>
          <a:xfrm>
            <a:off x="2990088" y="5503043"/>
            <a:ext cx="8927037" cy="523220"/>
          </a:xfrm>
          <a:prstGeom prst="rect">
            <a:avLst/>
          </a:prstGeom>
        </p:spPr>
        <p:txBody>
          <a:bodyPr wrap="square">
            <a:spAutoFit/>
          </a:bodyPr>
          <a:lstStyle/>
          <a:p>
            <a:r>
              <a:rPr lang="zh-CN" altLang="en-US" sz="2800" b="1" dirty="0"/>
              <a:t>可见，由于销售量上升</a:t>
            </a:r>
            <a:r>
              <a:rPr lang="en-US" altLang="zh-CN" sz="2800" b="1" dirty="0"/>
              <a:t>500</a:t>
            </a:r>
            <a:r>
              <a:rPr lang="zh-CN" altLang="en-US" sz="2800" b="1" dirty="0"/>
              <a:t>件，使利润上升</a:t>
            </a:r>
            <a:r>
              <a:rPr lang="en-US" altLang="zh-CN" sz="2800" b="1" dirty="0"/>
              <a:t>12500</a:t>
            </a:r>
            <a:r>
              <a:rPr lang="zh-CN" altLang="en-US" sz="2800" b="1" dirty="0"/>
              <a:t>元</a:t>
            </a:r>
            <a:endParaRPr lang="zh-CN" altLang="en-US" sz="2800" b="1" dirty="0"/>
          </a:p>
        </p:txBody>
      </p:sp>
      <p:sp>
        <p:nvSpPr>
          <p:cNvPr id="7" name="矩形 6"/>
          <p:cNvSpPr/>
          <p:nvPr/>
        </p:nvSpPr>
        <p:spPr>
          <a:xfrm>
            <a:off x="2953928" y="4684360"/>
            <a:ext cx="8127681" cy="523220"/>
          </a:xfrm>
          <a:prstGeom prst="rect">
            <a:avLst/>
          </a:prstGeom>
          <a:solidFill>
            <a:schemeClr val="accent1">
              <a:lumMod val="40000"/>
              <a:lumOff val="60000"/>
            </a:schemeClr>
          </a:solidFill>
          <a:scene3d>
            <a:camera prst="orthographicFront"/>
            <a:lightRig rig="threePt" dir="t"/>
          </a:scene3d>
          <a:sp3d>
            <a:bevelT w="165100" prst="coolSlant"/>
          </a:sp3d>
        </p:spPr>
        <p:txBody>
          <a:bodyPr wrap="square">
            <a:spAutoFit/>
          </a:bodyPr>
          <a:lstStyle/>
          <a:p>
            <a:r>
              <a:rPr lang="zh-CN" altLang="en-US" sz="2800" b="1" dirty="0"/>
              <a:t>预计利润</a:t>
            </a:r>
            <a:r>
              <a:rPr lang="en-US" altLang="zh-CN" sz="2800" b="1" dirty="0"/>
              <a:t>= 3500 × </a:t>
            </a:r>
            <a:r>
              <a:rPr lang="zh-CN" altLang="en-US" sz="2800" b="1" dirty="0"/>
              <a:t>（</a:t>
            </a:r>
            <a:r>
              <a:rPr lang="en-US" altLang="zh-CN" sz="2800" b="1" dirty="0"/>
              <a:t>50-25</a:t>
            </a:r>
            <a:r>
              <a:rPr lang="zh-CN" altLang="en-US" sz="2800" b="1" dirty="0"/>
              <a:t>）</a:t>
            </a:r>
            <a:r>
              <a:rPr lang="en-US" altLang="zh-CN" sz="2800" b="1" dirty="0"/>
              <a:t>-50000=37500</a:t>
            </a:r>
            <a:r>
              <a:rPr lang="zh-CN" altLang="en-US" sz="2800" b="1" dirty="0"/>
              <a:t>（元）</a:t>
            </a:r>
            <a:endParaRPr lang="zh-CN" altLang="en-US" sz="2800" b="1" dirty="0"/>
          </a:p>
        </p:txBody>
      </p:sp>
      <p:sp>
        <p:nvSpPr>
          <p:cNvPr id="8" name="矩形 7"/>
          <p:cNvSpPr/>
          <p:nvPr/>
        </p:nvSpPr>
        <p:spPr>
          <a:xfrm>
            <a:off x="1723395" y="3260057"/>
            <a:ext cx="1266693" cy="523220"/>
          </a:xfrm>
          <a:prstGeom prst="rect">
            <a:avLst/>
          </a:prstGeom>
        </p:spPr>
        <p:txBody>
          <a:bodyPr wrap="none">
            <a:spAutoFit/>
          </a:bodyPr>
          <a:lstStyle/>
          <a:p>
            <a:r>
              <a:rPr lang="zh-CN" altLang="en-US" sz="2800" b="1" dirty="0">
                <a:latin typeface="黑体" panose="02010609060101010101" pitchFamily="49" charset="-122"/>
                <a:ea typeface="黑体" panose="02010609060101010101" pitchFamily="49" charset="-122"/>
              </a:rPr>
              <a:t>解析：</a:t>
            </a:r>
            <a:endParaRPr lang="zh-CN" altLang="en-US" sz="28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tretch>
            <a:fillRect/>
          </a:stretch>
        </p:blipFill>
        <p:spPr>
          <a:xfrm>
            <a:off x="-6098" y="4775032"/>
            <a:ext cx="2873059" cy="2082968"/>
          </a:xfrm>
          <a:prstGeom prst="rect">
            <a:avLst/>
          </a:prstGeom>
        </p:spPr>
      </p:pic>
      <p:cxnSp>
        <p:nvCxnSpPr>
          <p:cNvPr id="20" name="直接连接符 19"/>
          <p:cNvCxnSpPr/>
          <p:nvPr/>
        </p:nvCxnSpPr>
        <p:spPr>
          <a:xfrm>
            <a:off x="0" y="641445"/>
            <a:ext cx="346653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725469" y="711958"/>
            <a:ext cx="346653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timgsa.baidu.com/timg?image&amp;quality=80&amp;size=b9999_10000&amp;sec=1529408752405&amp;di=92a5953ed7297a23bc3b1a9fa80d3d3e&amp;imgtype=0&amp;src=http%3A%2F%2Fwww.1nongjing.com%2Fuploads%2Fallimg%2F161028%2F886-16102QA349.jpg"/>
          <p:cNvPicPr>
            <a:picLocks noChangeAspect="1" noChangeArrowheads="1"/>
          </p:cNvPicPr>
          <p:nvPr/>
        </p:nvPicPr>
        <p:blipFill rotWithShape="1">
          <a:blip r:embed="rId1">
            <a:extLst>
              <a:ext uri="{28A0092B-C50C-407E-A947-70E740481C1C}">
                <a14:useLocalDpi xmlns:a14="http://schemas.microsoft.com/office/drawing/2010/main" val="0"/>
              </a:ext>
            </a:extLst>
          </a:blip>
          <a:srcRect l="9707" r="3144"/>
          <a:stretch>
            <a:fillRect/>
          </a:stretch>
        </p:blipFill>
        <p:spPr bwMode="auto">
          <a:xfrm>
            <a:off x="-40091" y="4719847"/>
            <a:ext cx="3192723" cy="2138153"/>
          </a:xfrm>
          <a:prstGeom prst="rect">
            <a:avLst/>
          </a:prstGeom>
          <a:noFill/>
          <a:extLst>
            <a:ext uri="{909E8E84-426E-40DD-AFC4-6F175D3DCCD1}">
              <a14:hiddenFill xmlns:a14="http://schemas.microsoft.com/office/drawing/2010/main">
                <a:solidFill>
                  <a:srgbClr val="FFFFFF"/>
                </a:solidFill>
              </a14:hiddenFill>
            </a:ext>
          </a:extLst>
        </p:spPr>
      </p:pic>
      <p:sp>
        <p:nvSpPr>
          <p:cNvPr id="23"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12" name="标题 4"/>
          <p:cNvSpPr txBox="1"/>
          <p:nvPr/>
        </p:nvSpPr>
        <p:spPr>
          <a:xfrm>
            <a:off x="838200" y="438150"/>
            <a:ext cx="10515600" cy="590931"/>
          </a:xfrm>
          <a:prstGeom prst="rect">
            <a:avLst/>
          </a:prstGeom>
        </p:spPr>
        <p:txBody>
          <a:bodyPr>
            <a:spAutoFit/>
          </a:bodyPr>
          <a:lstStyle/>
          <a:p>
            <a:pPr algn="ctr" fontAlgn="auto">
              <a:lnSpc>
                <a:spcPct val="90000"/>
              </a:lnSpc>
              <a:spcAft>
                <a:spcPts val="0"/>
              </a:spcAft>
              <a:defRPr/>
            </a:pPr>
            <a:r>
              <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3600" b="1" dirty="0" smtClean="0">
                <a:solidFill>
                  <a:schemeClr val="bg2">
                    <a:lumMod val="50000"/>
                  </a:schemeClr>
                </a:solidFill>
                <a:latin typeface="微软雅黑" panose="020B0503020204020204" pitchFamily="34" charset="-122"/>
                <a:ea typeface="微软雅黑" panose="020B0503020204020204" pitchFamily="34" charset="-122"/>
                <a:cs typeface="+mj-cs"/>
              </a:rPr>
              <a:t>4.</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固定</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成本变动</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对预期利润</a:t>
            </a:r>
            <a:r>
              <a:rPr lang="zh-CN" altLang="en-US" sz="3600" b="1" dirty="0">
                <a:solidFill>
                  <a:schemeClr val="bg2">
                    <a:lumMod val="50000"/>
                  </a:schemeClr>
                </a:solidFill>
                <a:latin typeface="微软雅黑" panose="020B0503020204020204" pitchFamily="34" charset="-122"/>
                <a:ea typeface="微软雅黑" panose="020B0503020204020204" pitchFamily="34" charset="-122"/>
              </a:rPr>
              <a:t>的</a:t>
            </a:r>
            <a:r>
              <a:rPr lang="zh-CN" altLang="en-US" sz="3600" b="1" dirty="0" smtClean="0">
                <a:solidFill>
                  <a:schemeClr val="bg2">
                    <a:lumMod val="50000"/>
                  </a:schemeClr>
                </a:solidFill>
                <a:latin typeface="微软雅黑" panose="020B0503020204020204" pitchFamily="34" charset="-122"/>
                <a:ea typeface="微软雅黑" panose="020B0503020204020204" pitchFamily="34" charset="-122"/>
              </a:rPr>
              <a:t>影响分析</a:t>
            </a: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13" name="组合 12"/>
          <p:cNvGrpSpPr/>
          <p:nvPr/>
        </p:nvGrpSpPr>
        <p:grpSpPr>
          <a:xfrm>
            <a:off x="719231" y="1277938"/>
            <a:ext cx="10457966" cy="1664046"/>
            <a:chOff x="672670" y="631474"/>
            <a:chExt cx="10650968" cy="2517732"/>
          </a:xfrm>
        </p:grpSpPr>
        <p:grpSp>
          <p:nvGrpSpPr>
            <p:cNvPr id="14" name="组合 14"/>
            <p:cNvGrpSpPr/>
            <p:nvPr/>
          </p:nvGrpSpPr>
          <p:grpSpPr bwMode="auto">
            <a:xfrm>
              <a:off x="672670" y="631474"/>
              <a:ext cx="10650968" cy="2517732"/>
              <a:chOff x="504431" y="1616106"/>
              <a:chExt cx="8524926" cy="3230169"/>
            </a:xfrm>
          </p:grpSpPr>
          <p:sp>
            <p:nvSpPr>
              <p:cNvPr id="16" name="矩形 8"/>
              <p:cNvSpPr/>
              <p:nvPr/>
            </p:nvSpPr>
            <p:spPr bwMode="auto">
              <a:xfrm>
                <a:off x="732641" y="2102142"/>
                <a:ext cx="8296716" cy="2744133"/>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1"/>
              <p:cNvGrpSpPr/>
              <p:nvPr/>
            </p:nvGrpSpPr>
            <p:grpSpPr>
              <a:xfrm>
                <a:off x="504431" y="1616106"/>
                <a:ext cx="568751" cy="733554"/>
                <a:chOff x="1077944" y="-1633000"/>
                <a:chExt cx="4000500" cy="4191703"/>
              </a:xfrm>
              <a:effectLst>
                <a:outerShdw blurRad="444500" dist="254000" dir="8100000" algn="tr" rotWithShape="0">
                  <a:prstClr val="black">
                    <a:alpha val="50000"/>
                  </a:prstClr>
                </a:outerShdw>
              </a:effectLst>
            </p:grpSpPr>
            <p:sp>
              <p:nvSpPr>
                <p:cNvPr id="18"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19" name="椭圆 18"/>
                <p:cNvSpPr/>
                <p:nvPr/>
              </p:nvSpPr>
              <p:spPr>
                <a:xfrm>
                  <a:off x="1077944" y="-1633000"/>
                  <a:ext cx="3764804" cy="399090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15" name="矩形 14"/>
            <p:cNvSpPr/>
            <p:nvPr/>
          </p:nvSpPr>
          <p:spPr>
            <a:xfrm>
              <a:off x="1341563" y="1252261"/>
              <a:ext cx="9923172" cy="1695142"/>
            </a:xfrm>
            <a:prstGeom prst="rect">
              <a:avLst/>
            </a:prstGeom>
          </p:spPr>
          <p:txBody>
            <a:bodyPr wrap="square">
              <a:spAutoFit/>
            </a:bodyPr>
            <a:lstStyle/>
            <a:p>
              <a:pPr eaLnBrk="1" hangingPunct="1">
                <a:lnSpc>
                  <a:spcPct val="125000"/>
                </a:lnSpc>
                <a:buFontTx/>
                <a:buNone/>
              </a:pPr>
              <a:r>
                <a:rPr lang="zh-CN" altLang="en-US" sz="2800" dirty="0">
                  <a:latin typeface="微软雅黑" panose="020B0503020204020204" pitchFamily="34" charset="-122"/>
                  <a:ea typeface="微软雅黑" panose="020B0503020204020204" pitchFamily="34" charset="-122"/>
                </a:rPr>
                <a:t>某企业产销一种产品，预计销售量为</a:t>
              </a:r>
              <a:r>
                <a:rPr lang="en-US" altLang="zh-CN" sz="2800" dirty="0">
                  <a:latin typeface="微软雅黑" panose="020B0503020204020204" pitchFamily="34" charset="-122"/>
                  <a:ea typeface="微软雅黑" panose="020B0503020204020204" pitchFamily="34" charset="-122"/>
                </a:rPr>
                <a:t>3000</a:t>
              </a:r>
              <a:r>
                <a:rPr lang="zh-CN" altLang="en-US" sz="2800" dirty="0">
                  <a:latin typeface="微软雅黑" panose="020B0503020204020204" pitchFamily="34" charset="-122"/>
                  <a:ea typeface="微软雅黑" panose="020B0503020204020204" pitchFamily="34" charset="-122"/>
                </a:rPr>
                <a:t>件，固定成本为</a:t>
              </a:r>
              <a:r>
                <a:rPr lang="en-US" altLang="zh-CN" sz="2800" dirty="0">
                  <a:latin typeface="微软雅黑" panose="020B0503020204020204" pitchFamily="34" charset="-122"/>
                  <a:ea typeface="微软雅黑" panose="020B0503020204020204" pitchFamily="34" charset="-122"/>
                </a:rPr>
                <a:t>50000</a:t>
              </a:r>
              <a:r>
                <a:rPr lang="zh-CN" altLang="en-US" sz="2800" dirty="0">
                  <a:latin typeface="微软雅黑" panose="020B0503020204020204" pitchFamily="34" charset="-122"/>
                  <a:ea typeface="微软雅黑" panose="020B0503020204020204" pitchFamily="34" charset="-122"/>
                </a:rPr>
                <a:t>元，产品单价</a:t>
              </a:r>
              <a:r>
                <a:rPr lang="en-US" altLang="zh-CN" sz="2800" dirty="0">
                  <a:latin typeface="微软雅黑" panose="020B0503020204020204" pitchFamily="34" charset="-122"/>
                  <a:ea typeface="微软雅黑" panose="020B0503020204020204" pitchFamily="34" charset="-122"/>
                </a:rPr>
                <a:t>50</a:t>
              </a:r>
              <a:r>
                <a:rPr lang="zh-CN" altLang="en-US" sz="2800" dirty="0">
                  <a:latin typeface="微软雅黑" panose="020B0503020204020204" pitchFamily="34" charset="-122"/>
                  <a:ea typeface="微软雅黑" panose="020B0503020204020204" pitchFamily="34" charset="-122"/>
                </a:rPr>
                <a:t>元，单位变动成本</a:t>
              </a:r>
              <a:r>
                <a:rPr lang="en-US" altLang="zh-CN" sz="2800" dirty="0">
                  <a:latin typeface="微软雅黑" panose="020B0503020204020204" pitchFamily="34" charset="-122"/>
                  <a:ea typeface="微软雅黑" panose="020B0503020204020204" pitchFamily="34" charset="-122"/>
                </a:rPr>
                <a:t>25</a:t>
              </a:r>
              <a:r>
                <a:rPr lang="zh-CN" altLang="en-US" sz="2800" dirty="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grpSp>
      <p:sp>
        <p:nvSpPr>
          <p:cNvPr id="2" name="矩形 1"/>
          <p:cNvSpPr/>
          <p:nvPr/>
        </p:nvSpPr>
        <p:spPr>
          <a:xfrm>
            <a:off x="2817350" y="3257426"/>
            <a:ext cx="7964557" cy="523220"/>
          </a:xfrm>
          <a:prstGeom prst="rect">
            <a:avLst/>
          </a:prstGeom>
          <a:solidFill>
            <a:schemeClr val="accent5">
              <a:lumMod val="40000"/>
              <a:lumOff val="60000"/>
            </a:schemeClr>
          </a:solidFill>
          <a:scene3d>
            <a:camera prst="orthographicFront"/>
            <a:lightRig rig="threePt" dir="t"/>
          </a:scene3d>
          <a:sp3d>
            <a:bevelT w="165100" prst="coolSlant"/>
          </a:sp3d>
        </p:spPr>
        <p:txBody>
          <a:bodyPr wrap="square">
            <a:spAutoFit/>
          </a:bodyPr>
          <a:lstStyle/>
          <a:p>
            <a:r>
              <a:rPr lang="zh-CN" altLang="en-US" sz="2800" b="1" dirty="0"/>
              <a:t>预期利润</a:t>
            </a:r>
            <a:r>
              <a:rPr lang="en-US" altLang="zh-CN" sz="2800" b="1" dirty="0"/>
              <a:t>=3000×</a:t>
            </a:r>
            <a:r>
              <a:rPr lang="zh-CN" altLang="en-US" sz="2800" b="1" dirty="0"/>
              <a:t>（</a:t>
            </a:r>
            <a:r>
              <a:rPr lang="en-US" altLang="zh-CN" sz="2800" b="1" dirty="0"/>
              <a:t>50-25</a:t>
            </a:r>
            <a:r>
              <a:rPr lang="zh-CN" altLang="en-US" sz="2800" b="1" dirty="0"/>
              <a:t>）</a:t>
            </a:r>
            <a:r>
              <a:rPr lang="en-US" altLang="zh-CN" sz="2800" b="1" dirty="0"/>
              <a:t>-50000=25000</a:t>
            </a:r>
            <a:r>
              <a:rPr lang="zh-CN" altLang="en-US" sz="2800" b="1" dirty="0"/>
              <a:t>（元）</a:t>
            </a:r>
            <a:endParaRPr lang="zh-CN" altLang="en-US" sz="2800" b="1" dirty="0"/>
          </a:p>
        </p:txBody>
      </p:sp>
      <p:sp>
        <p:nvSpPr>
          <p:cNvPr id="3" name="矩形 2"/>
          <p:cNvSpPr/>
          <p:nvPr/>
        </p:nvSpPr>
        <p:spPr>
          <a:xfrm>
            <a:off x="2021014" y="3838998"/>
            <a:ext cx="9522605" cy="662554"/>
          </a:xfrm>
          <a:prstGeom prst="rect">
            <a:avLst/>
          </a:prstGeom>
        </p:spPr>
        <p:txBody>
          <a:bodyPr wrap="square">
            <a:spAutoFit/>
          </a:bodyPr>
          <a:lstStyle/>
          <a:p>
            <a:pPr>
              <a:lnSpc>
                <a:spcPct val="150000"/>
              </a:lnSpc>
            </a:pPr>
            <a:r>
              <a:rPr lang="zh-CN" altLang="en-US" sz="2800" b="1" i="1" dirty="0">
                <a:latin typeface="微软雅黑" panose="020B0503020204020204" pitchFamily="34" charset="-122"/>
                <a:ea typeface="微软雅黑" panose="020B0503020204020204" pitchFamily="34" charset="-122"/>
              </a:rPr>
              <a:t>若其他因素不变，</a:t>
            </a:r>
            <a:r>
              <a:rPr lang="zh-CN" altLang="en-US" sz="2800" b="1" i="1" dirty="0">
                <a:solidFill>
                  <a:schemeClr val="accent6">
                    <a:lumMod val="75000"/>
                  </a:schemeClr>
                </a:solidFill>
                <a:latin typeface="微软雅黑" panose="020B0503020204020204" pitchFamily="34" charset="-122"/>
                <a:ea typeface="微软雅黑" panose="020B0503020204020204" pitchFamily="34" charset="-122"/>
              </a:rPr>
              <a:t>固定成本由</a:t>
            </a:r>
            <a:r>
              <a:rPr lang="en-US" altLang="zh-CN" sz="2800" b="1" i="1" dirty="0">
                <a:solidFill>
                  <a:schemeClr val="accent6">
                    <a:lumMod val="75000"/>
                  </a:schemeClr>
                </a:solidFill>
                <a:latin typeface="微软雅黑" panose="020B0503020204020204" pitchFamily="34" charset="-122"/>
                <a:ea typeface="微软雅黑" panose="020B0503020204020204" pitchFamily="34" charset="-122"/>
              </a:rPr>
              <a:t>50000</a:t>
            </a:r>
            <a:r>
              <a:rPr lang="zh-CN" altLang="en-US" sz="2800" b="1" i="1" dirty="0">
                <a:solidFill>
                  <a:schemeClr val="accent6">
                    <a:lumMod val="75000"/>
                  </a:schemeClr>
                </a:solidFill>
                <a:latin typeface="微软雅黑" panose="020B0503020204020204" pitchFamily="34" charset="-122"/>
                <a:ea typeface="微软雅黑" panose="020B0503020204020204" pitchFamily="34" charset="-122"/>
              </a:rPr>
              <a:t>元降低到</a:t>
            </a:r>
            <a:r>
              <a:rPr lang="en-US" altLang="zh-CN" sz="2800" b="1" i="1" dirty="0">
                <a:solidFill>
                  <a:schemeClr val="accent6">
                    <a:lumMod val="75000"/>
                  </a:schemeClr>
                </a:solidFill>
                <a:latin typeface="微软雅黑" panose="020B0503020204020204" pitchFamily="34" charset="-122"/>
                <a:ea typeface="微软雅黑" panose="020B0503020204020204" pitchFamily="34" charset="-122"/>
              </a:rPr>
              <a:t>40000</a:t>
            </a:r>
            <a:r>
              <a:rPr lang="zh-CN" altLang="en-US" sz="2800" b="1" i="1" dirty="0">
                <a:solidFill>
                  <a:schemeClr val="accent6">
                    <a:lumMod val="75000"/>
                  </a:schemeClr>
                </a:solidFill>
                <a:latin typeface="微软雅黑" panose="020B0503020204020204" pitchFamily="34" charset="-122"/>
                <a:ea typeface="微软雅黑" panose="020B0503020204020204" pitchFamily="34" charset="-122"/>
              </a:rPr>
              <a:t>元</a:t>
            </a:r>
            <a:r>
              <a:rPr lang="zh-CN" altLang="en-US" sz="2800" b="1" i="1" dirty="0">
                <a:latin typeface="微软雅黑" panose="020B0503020204020204" pitchFamily="34" charset="-122"/>
                <a:ea typeface="微软雅黑" panose="020B0503020204020204" pitchFamily="34" charset="-122"/>
              </a:rPr>
              <a:t>，则</a:t>
            </a:r>
            <a:endParaRPr lang="zh-CN" altLang="en-US" sz="2800" b="1" i="1" dirty="0">
              <a:latin typeface="微软雅黑" panose="020B0503020204020204" pitchFamily="34" charset="-122"/>
              <a:ea typeface="微软雅黑" panose="020B0503020204020204" pitchFamily="34" charset="-122"/>
            </a:endParaRPr>
          </a:p>
        </p:txBody>
      </p:sp>
      <p:sp>
        <p:nvSpPr>
          <p:cNvPr id="4" name="矩形 3"/>
          <p:cNvSpPr/>
          <p:nvPr/>
        </p:nvSpPr>
        <p:spPr>
          <a:xfrm>
            <a:off x="2990088" y="5503043"/>
            <a:ext cx="8927037" cy="523220"/>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可见，由于固定成本下降，使利润上升</a:t>
            </a:r>
            <a:r>
              <a:rPr lang="en-US" altLang="zh-CN" sz="2800" dirty="0">
                <a:latin typeface="微软雅黑" panose="020B0503020204020204" pitchFamily="34" charset="-122"/>
                <a:ea typeface="微软雅黑" panose="020B0503020204020204" pitchFamily="34" charset="-122"/>
              </a:rPr>
              <a:t>10000</a:t>
            </a:r>
            <a:r>
              <a:rPr lang="zh-CN" altLang="en-US" sz="2800" dirty="0" smtClean="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sp>
        <p:nvSpPr>
          <p:cNvPr id="7" name="矩形 6"/>
          <p:cNvSpPr/>
          <p:nvPr/>
        </p:nvSpPr>
        <p:spPr>
          <a:xfrm>
            <a:off x="2817350" y="4736904"/>
            <a:ext cx="8127681" cy="52322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zh-CN" altLang="en-US" sz="2800" b="1" dirty="0"/>
              <a:t>预计利润</a:t>
            </a:r>
            <a:r>
              <a:rPr lang="en-US" altLang="zh-CN" sz="2800" b="1" dirty="0"/>
              <a:t>= 3000 × </a:t>
            </a:r>
            <a:r>
              <a:rPr lang="zh-CN" altLang="en-US" sz="2800" b="1" dirty="0"/>
              <a:t>（</a:t>
            </a:r>
            <a:r>
              <a:rPr lang="en-US" altLang="zh-CN" sz="2800" b="1" dirty="0"/>
              <a:t>50-25</a:t>
            </a:r>
            <a:r>
              <a:rPr lang="zh-CN" altLang="en-US" sz="2800" b="1" dirty="0"/>
              <a:t>）</a:t>
            </a:r>
            <a:r>
              <a:rPr lang="en-US" altLang="zh-CN" sz="2800" b="1" dirty="0"/>
              <a:t>-40000=35000</a:t>
            </a:r>
            <a:r>
              <a:rPr lang="zh-CN" altLang="en-US" sz="2800" b="1" dirty="0"/>
              <a:t>（元）</a:t>
            </a:r>
            <a:endParaRPr lang="zh-CN" altLang="en-US" sz="2800" b="1" dirty="0"/>
          </a:p>
        </p:txBody>
      </p:sp>
      <p:sp>
        <p:nvSpPr>
          <p:cNvPr id="8" name="矩形 7"/>
          <p:cNvSpPr/>
          <p:nvPr/>
        </p:nvSpPr>
        <p:spPr>
          <a:xfrm>
            <a:off x="1723395" y="3260057"/>
            <a:ext cx="1266693" cy="523220"/>
          </a:xfrm>
          <a:prstGeom prst="rect">
            <a:avLst/>
          </a:prstGeom>
        </p:spPr>
        <p:txBody>
          <a:bodyPr wrap="none">
            <a:spAutoFit/>
          </a:bodyPr>
          <a:lstStyle/>
          <a:p>
            <a:r>
              <a:rPr lang="zh-CN" altLang="en-US" sz="2800" b="1" dirty="0">
                <a:latin typeface="黑体" panose="02010609060101010101" pitchFamily="49" charset="-122"/>
                <a:ea typeface="黑体" panose="02010609060101010101" pitchFamily="49" charset="-122"/>
              </a:rPr>
              <a:t>解析：</a:t>
            </a:r>
            <a:endParaRPr lang="zh-CN" altLang="en-US" sz="2800" dirty="0">
              <a:latin typeface="黑体" panose="02010609060101010101" pitchFamily="49" charset="-122"/>
              <a:ea typeface="黑体" panose="02010609060101010101" pitchFamily="49" charset="-122"/>
            </a:endParaRPr>
          </a:p>
        </p:txBody>
      </p:sp>
      <p:cxnSp>
        <p:nvCxnSpPr>
          <p:cNvPr id="20" name="直接连接符 19"/>
          <p:cNvCxnSpPr/>
          <p:nvPr/>
        </p:nvCxnSpPr>
        <p:spPr>
          <a:xfrm>
            <a:off x="0" y="641445"/>
            <a:ext cx="30025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4"/>
          <p:cNvSpPr txBox="1"/>
          <p:nvPr/>
        </p:nvSpPr>
        <p:spPr>
          <a:xfrm>
            <a:off x="838200" y="438150"/>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 习  题</a:t>
            </a:r>
            <a:endPar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50" name="组合 36"/>
          <p:cNvGrpSpPr/>
          <p:nvPr/>
        </p:nvGrpSpPr>
        <p:grpSpPr bwMode="auto">
          <a:xfrm>
            <a:off x="4656406" y="1139483"/>
            <a:ext cx="3968212" cy="138455"/>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69196" y="1384520"/>
            <a:ext cx="10831402" cy="3247620"/>
          </a:xfrm>
          <a:prstGeom prst="rect">
            <a:avLst/>
          </a:prstGeom>
        </p:spPr>
        <p:txBody>
          <a:bodyPr wrap="square">
            <a:spAutoFit/>
          </a:bodyPr>
          <a:lstStyle/>
          <a:p>
            <a:pPr>
              <a:lnSpc>
                <a:spcPct val="150000"/>
              </a:lnSpc>
            </a:pPr>
            <a:r>
              <a:rPr lang="en-US" altLang="zh-CN" sz="2800" kern="1000" dirty="0">
                <a:latin typeface="Times New Roman" panose="02020603050405020304" pitchFamily="18" charset="0"/>
                <a:ea typeface="方正书宋简体"/>
                <a:cs typeface="Times New Roman" panose="02020603050405020304" pitchFamily="18" charset="0"/>
              </a:rPr>
              <a:t>1</a:t>
            </a:r>
            <a:r>
              <a:rPr lang="zh-CN" altLang="en-US" sz="2800" kern="1000" dirty="0">
                <a:latin typeface="Times New Roman" panose="02020603050405020304" pitchFamily="18" charset="0"/>
                <a:ea typeface="方正书宋简体"/>
                <a:cs typeface="Times New Roman" panose="02020603050405020304" pitchFamily="18" charset="0"/>
              </a:rPr>
              <a:t>、某企业指生产一种产品，单价</a:t>
            </a:r>
            <a:r>
              <a:rPr lang="en-US" altLang="zh-CN" sz="2800" kern="1000" dirty="0">
                <a:latin typeface="Times New Roman" panose="02020603050405020304" pitchFamily="18" charset="0"/>
                <a:ea typeface="方正书宋简体"/>
                <a:cs typeface="Times New Roman" panose="02020603050405020304" pitchFamily="18" charset="0"/>
              </a:rPr>
              <a:t>12</a:t>
            </a:r>
            <a:r>
              <a:rPr lang="zh-CN" altLang="en-US" sz="2800" kern="1000" dirty="0">
                <a:latin typeface="Times New Roman" panose="02020603050405020304" pitchFamily="18" charset="0"/>
                <a:ea typeface="方正书宋简体"/>
                <a:cs typeface="Times New Roman" panose="02020603050405020304" pitchFamily="18" charset="0"/>
              </a:rPr>
              <a:t>元，单位变动成本</a:t>
            </a:r>
            <a:r>
              <a:rPr lang="en-US" altLang="zh-CN" sz="2800" kern="1000" dirty="0">
                <a:latin typeface="Times New Roman" panose="02020603050405020304" pitchFamily="18" charset="0"/>
                <a:ea typeface="方正书宋简体"/>
                <a:cs typeface="Times New Roman" panose="02020603050405020304" pitchFamily="18" charset="0"/>
              </a:rPr>
              <a:t>8</a:t>
            </a:r>
            <a:r>
              <a:rPr lang="zh-CN" altLang="en-US" sz="2800" kern="1000" dirty="0">
                <a:latin typeface="Times New Roman" panose="02020603050405020304" pitchFamily="18" charset="0"/>
                <a:ea typeface="方正书宋简体"/>
                <a:cs typeface="Times New Roman" panose="02020603050405020304" pitchFamily="18" charset="0"/>
              </a:rPr>
              <a:t>元，固定成本</a:t>
            </a:r>
            <a:r>
              <a:rPr lang="en-US" altLang="zh-CN" sz="2800" kern="1000" dirty="0">
                <a:latin typeface="Times New Roman" panose="02020603050405020304" pitchFamily="18" charset="0"/>
                <a:ea typeface="方正书宋简体"/>
                <a:cs typeface="Times New Roman" panose="02020603050405020304" pitchFamily="18" charset="0"/>
              </a:rPr>
              <a:t>2 000</a:t>
            </a:r>
            <a:r>
              <a:rPr lang="zh-CN" altLang="en-US" sz="2800" kern="1000" dirty="0">
                <a:latin typeface="Times New Roman" panose="02020603050405020304" pitchFamily="18" charset="0"/>
                <a:ea typeface="方正书宋简体"/>
                <a:cs typeface="Times New Roman" panose="02020603050405020304" pitchFamily="18" charset="0"/>
              </a:rPr>
              <a:t>元，销售量</a:t>
            </a:r>
            <a:r>
              <a:rPr lang="en-US" altLang="zh-CN" sz="2800" kern="1000" dirty="0">
                <a:latin typeface="Times New Roman" panose="02020603050405020304" pitchFamily="18" charset="0"/>
                <a:ea typeface="方正书宋简体"/>
                <a:cs typeface="Times New Roman" panose="02020603050405020304" pitchFamily="18" charset="0"/>
              </a:rPr>
              <a:t>1 000</a:t>
            </a:r>
            <a:r>
              <a:rPr lang="zh-CN" altLang="en-US" sz="2800" kern="1000" dirty="0">
                <a:latin typeface="Times New Roman" panose="02020603050405020304" pitchFamily="18" charset="0"/>
                <a:ea typeface="方正书宋简体"/>
                <a:cs typeface="Times New Roman" panose="02020603050405020304" pitchFamily="18" charset="0"/>
              </a:rPr>
              <a:t>件，欲实现目标利润</a:t>
            </a:r>
            <a:r>
              <a:rPr lang="en-US" altLang="zh-CN" sz="2800" kern="1000" dirty="0">
                <a:latin typeface="Times New Roman" panose="02020603050405020304" pitchFamily="18" charset="0"/>
                <a:ea typeface="方正书宋简体"/>
                <a:cs typeface="Times New Roman" panose="02020603050405020304" pitchFamily="18" charset="0"/>
              </a:rPr>
              <a:t>2730</a:t>
            </a:r>
            <a:r>
              <a:rPr lang="zh-CN" altLang="en-US" sz="2800" kern="1000" dirty="0">
                <a:latin typeface="Times New Roman" panose="02020603050405020304" pitchFamily="18" charset="0"/>
                <a:ea typeface="方正书宋简体"/>
                <a:cs typeface="Times New Roman" panose="02020603050405020304" pitchFamily="18" charset="0"/>
              </a:rPr>
              <a:t>元，若其他因素不变，企业可采取的措施有（     ）。</a:t>
            </a:r>
            <a:endParaRPr lang="zh-CN" altLang="en-US" sz="2800" kern="1000" dirty="0">
              <a:latin typeface="Times New Roman" panose="02020603050405020304" pitchFamily="18" charset="0"/>
              <a:ea typeface="方正书宋简体"/>
              <a:cs typeface="Times New Roman" panose="02020603050405020304" pitchFamily="18" charset="0"/>
            </a:endParaRPr>
          </a:p>
          <a:p>
            <a:pPr>
              <a:lnSpc>
                <a:spcPct val="150000"/>
              </a:lnSpc>
            </a:pPr>
            <a:r>
              <a:rPr lang="en-US" altLang="zh-CN" sz="2800" kern="1000" dirty="0">
                <a:latin typeface="Times New Roman" panose="02020603050405020304" pitchFamily="18" charset="0"/>
                <a:ea typeface="方正书宋简体"/>
                <a:cs typeface="Times New Roman" panose="02020603050405020304" pitchFamily="18" charset="0"/>
              </a:rPr>
              <a:t>A.</a:t>
            </a:r>
            <a:r>
              <a:rPr lang="zh-CN" altLang="en-US" sz="2800" kern="1000" dirty="0">
                <a:latin typeface="Times New Roman" panose="02020603050405020304" pitchFamily="18" charset="0"/>
                <a:ea typeface="方正书宋简体"/>
                <a:cs typeface="Times New Roman" panose="02020603050405020304" pitchFamily="18" charset="0"/>
              </a:rPr>
              <a:t>固定成本降低至</a:t>
            </a:r>
            <a:r>
              <a:rPr lang="en-US" altLang="zh-CN" sz="2800" kern="1000" dirty="0">
                <a:latin typeface="Times New Roman" panose="02020603050405020304" pitchFamily="18" charset="0"/>
                <a:ea typeface="方正书宋简体"/>
                <a:cs typeface="Times New Roman" panose="02020603050405020304" pitchFamily="18" charset="0"/>
              </a:rPr>
              <a:t>1 000</a:t>
            </a:r>
            <a:r>
              <a:rPr lang="zh-CN" altLang="en-US" sz="2800" kern="1000" dirty="0">
                <a:latin typeface="Times New Roman" panose="02020603050405020304" pitchFamily="18" charset="0"/>
                <a:ea typeface="方正书宋简体"/>
                <a:cs typeface="Times New Roman" panose="02020603050405020304" pitchFamily="18" charset="0"/>
              </a:rPr>
              <a:t>元以下      </a:t>
            </a:r>
            <a:r>
              <a:rPr lang="en-US" altLang="zh-CN" sz="2800" kern="1000" dirty="0">
                <a:latin typeface="Times New Roman" panose="02020603050405020304" pitchFamily="18" charset="0"/>
                <a:ea typeface="方正书宋简体"/>
                <a:cs typeface="Times New Roman" panose="02020603050405020304" pitchFamily="18" charset="0"/>
              </a:rPr>
              <a:t>B.</a:t>
            </a:r>
            <a:r>
              <a:rPr lang="zh-CN" altLang="en-US" sz="2800" kern="1000" dirty="0">
                <a:latin typeface="Times New Roman" panose="02020603050405020304" pitchFamily="18" charset="0"/>
                <a:ea typeface="方正书宋简体"/>
                <a:cs typeface="Times New Roman" panose="02020603050405020304" pitchFamily="18" charset="0"/>
              </a:rPr>
              <a:t>单价提高至</a:t>
            </a:r>
            <a:r>
              <a:rPr lang="en-US" altLang="zh-CN" sz="2800" kern="1000" dirty="0">
                <a:latin typeface="Times New Roman" panose="02020603050405020304" pitchFamily="18" charset="0"/>
                <a:ea typeface="方正书宋简体"/>
                <a:cs typeface="Times New Roman" panose="02020603050405020304" pitchFamily="18" charset="0"/>
              </a:rPr>
              <a:t>13</a:t>
            </a:r>
            <a:r>
              <a:rPr lang="zh-CN" altLang="en-US" sz="2800" kern="1000" dirty="0">
                <a:latin typeface="Times New Roman" panose="02020603050405020304" pitchFamily="18" charset="0"/>
                <a:ea typeface="方正书宋简体"/>
                <a:cs typeface="Times New Roman" panose="02020603050405020304" pitchFamily="18" charset="0"/>
              </a:rPr>
              <a:t>元以上</a:t>
            </a:r>
            <a:endParaRPr lang="zh-CN" altLang="en-US" sz="2800" kern="1000" dirty="0">
              <a:latin typeface="Times New Roman" panose="02020603050405020304" pitchFamily="18" charset="0"/>
              <a:ea typeface="方正书宋简体"/>
              <a:cs typeface="Times New Roman" panose="02020603050405020304" pitchFamily="18" charset="0"/>
            </a:endParaRPr>
          </a:p>
          <a:p>
            <a:pPr>
              <a:lnSpc>
                <a:spcPct val="150000"/>
              </a:lnSpc>
            </a:pPr>
            <a:r>
              <a:rPr lang="en-US" altLang="zh-CN" sz="2800" kern="1000" dirty="0">
                <a:latin typeface="Times New Roman" panose="02020603050405020304" pitchFamily="18" charset="0"/>
                <a:ea typeface="方正书宋简体"/>
                <a:cs typeface="Times New Roman" panose="02020603050405020304" pitchFamily="18" charset="0"/>
              </a:rPr>
              <a:t>C.</a:t>
            </a:r>
            <a:r>
              <a:rPr lang="zh-CN" altLang="en-US" sz="2800" kern="1000" dirty="0">
                <a:latin typeface="Times New Roman" panose="02020603050405020304" pitchFamily="18" charset="0"/>
                <a:ea typeface="方正书宋简体"/>
                <a:cs typeface="Times New Roman" panose="02020603050405020304" pitchFamily="18" charset="0"/>
              </a:rPr>
              <a:t>销售量增加至</a:t>
            </a:r>
            <a:r>
              <a:rPr lang="en-US" altLang="zh-CN" sz="2800" kern="1000" dirty="0">
                <a:latin typeface="Times New Roman" panose="02020603050405020304" pitchFamily="18" charset="0"/>
                <a:ea typeface="方正书宋简体"/>
                <a:cs typeface="Times New Roman" panose="02020603050405020304" pitchFamily="18" charset="0"/>
              </a:rPr>
              <a:t>1 200</a:t>
            </a:r>
            <a:r>
              <a:rPr lang="zh-CN" altLang="en-US" sz="2800" kern="1000" dirty="0">
                <a:latin typeface="Times New Roman" panose="02020603050405020304" pitchFamily="18" charset="0"/>
                <a:ea typeface="方正书宋简体"/>
                <a:cs typeface="Times New Roman" panose="02020603050405020304" pitchFamily="18" charset="0"/>
              </a:rPr>
              <a:t>件以上          </a:t>
            </a:r>
            <a:r>
              <a:rPr lang="en-US" altLang="zh-CN" sz="2800" kern="1000" dirty="0">
                <a:latin typeface="Times New Roman" panose="02020603050405020304" pitchFamily="18" charset="0"/>
                <a:ea typeface="方正书宋简体"/>
                <a:cs typeface="Times New Roman" panose="02020603050405020304" pitchFamily="18" charset="0"/>
              </a:rPr>
              <a:t>D.</a:t>
            </a:r>
            <a:r>
              <a:rPr lang="zh-CN" altLang="en-US" sz="2800" kern="1000" dirty="0">
                <a:latin typeface="Times New Roman" panose="02020603050405020304" pitchFamily="18" charset="0"/>
                <a:ea typeface="方正书宋简体"/>
                <a:cs typeface="Times New Roman" panose="02020603050405020304" pitchFamily="18" charset="0"/>
              </a:rPr>
              <a:t>单位变动成本降低至</a:t>
            </a:r>
            <a:r>
              <a:rPr lang="en-US" altLang="zh-CN" sz="2800" kern="1000" dirty="0">
                <a:latin typeface="Times New Roman" panose="02020603050405020304" pitchFamily="18" charset="0"/>
                <a:ea typeface="方正书宋简体"/>
                <a:cs typeface="Times New Roman" panose="02020603050405020304" pitchFamily="18" charset="0"/>
              </a:rPr>
              <a:t>7</a:t>
            </a:r>
            <a:r>
              <a:rPr lang="zh-CN" altLang="en-US" sz="2800" kern="1000" dirty="0">
                <a:latin typeface="Times New Roman" panose="02020603050405020304" pitchFamily="18" charset="0"/>
                <a:ea typeface="方正书宋简体"/>
                <a:cs typeface="Times New Roman" panose="02020603050405020304" pitchFamily="18" charset="0"/>
              </a:rPr>
              <a:t>元以下</a:t>
            </a:r>
            <a:endParaRPr lang="zh-CN" altLang="en-US" sz="2800" kern="1000" dirty="0">
              <a:latin typeface="Times New Roman" panose="02020603050405020304" pitchFamily="18" charset="0"/>
              <a:ea typeface="方正书宋简体"/>
              <a:cs typeface="Times New Roman" panose="02020603050405020304" pitchFamily="18" charset="0"/>
            </a:endParaRPr>
          </a:p>
        </p:txBody>
      </p:sp>
      <p:sp>
        <p:nvSpPr>
          <p:cNvPr id="9" name="灯片编号占位符 2"/>
          <p:cNvSpPr txBox="1"/>
          <p:nvPr/>
        </p:nvSpPr>
        <p:spPr>
          <a:xfrm>
            <a:off x="11353800" y="6233663"/>
            <a:ext cx="506896" cy="405675"/>
          </a:xfrm>
          <a:prstGeom prst="rect">
            <a:avLst/>
          </a:prstGeom>
          <a:solidFill>
            <a:schemeClr val="accent1">
              <a:lumMod val="50000"/>
            </a:schemeClr>
          </a:solidFill>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fld id="{EE03C083-5972-44AC-8407-15A2787036BF}" type="slidenum">
              <a:rPr lang="en-US" smtClean="0">
                <a:solidFill>
                  <a:schemeClr val="bg1"/>
                </a:solidFill>
              </a:rPr>
            </a:fld>
            <a:endParaRPr lang="en-US" dirty="0">
              <a:solidFill>
                <a:schemeClr val="bg1"/>
              </a:solidFill>
            </a:endParaRPr>
          </a:p>
        </p:txBody>
      </p:sp>
      <p:sp>
        <p:nvSpPr>
          <p:cNvPr id="10" name="矩形 9"/>
          <p:cNvSpPr/>
          <p:nvPr/>
        </p:nvSpPr>
        <p:spPr>
          <a:xfrm>
            <a:off x="769197" y="4730622"/>
            <a:ext cx="8606816" cy="1953868"/>
          </a:xfrm>
          <a:prstGeom prst="rect">
            <a:avLst/>
          </a:prstGeom>
        </p:spPr>
        <p:txBody>
          <a:bodyPr wrap="square">
            <a:spAutoFit/>
          </a:bodyPr>
          <a:lstStyle/>
          <a:p>
            <a:pPr>
              <a:lnSpc>
                <a:spcPct val="150000"/>
              </a:lnSpc>
            </a:pPr>
            <a:r>
              <a:rPr lang="en-US" altLang="zh-CN" sz="2800" kern="1000" dirty="0">
                <a:latin typeface="Times New Roman" panose="02020603050405020304" pitchFamily="18" charset="0"/>
                <a:ea typeface="方正书宋简体"/>
                <a:cs typeface="Times New Roman" panose="02020603050405020304" pitchFamily="18" charset="0"/>
              </a:rPr>
              <a:t>2. </a:t>
            </a:r>
            <a:r>
              <a:rPr lang="zh-CN" altLang="en-US" sz="2800" kern="1000" dirty="0">
                <a:latin typeface="Times New Roman" panose="02020603050405020304" pitchFamily="18" charset="0"/>
                <a:ea typeface="方正书宋简体"/>
                <a:cs typeface="Times New Roman" panose="02020603050405020304" pitchFamily="18" charset="0"/>
              </a:rPr>
              <a:t>在其他因素不变的情况下，固定成本的降低额即是目标利润的增加额。（     ）</a:t>
            </a:r>
            <a:endParaRPr lang="zh-CN" altLang="en-US" sz="2800" kern="1000" dirty="0">
              <a:latin typeface="Times New Roman" panose="02020603050405020304" pitchFamily="18" charset="0"/>
              <a:ea typeface="方正书宋简体"/>
              <a:cs typeface="Times New Roman" panose="02020603050405020304" pitchFamily="18" charset="0"/>
            </a:endParaRPr>
          </a:p>
          <a:p>
            <a:pPr>
              <a:lnSpc>
                <a:spcPct val="150000"/>
              </a:lnSpc>
            </a:pPr>
            <a:endParaRPr lang="en-US" altLang="zh-CN" sz="2800" kern="1000" dirty="0">
              <a:latin typeface="Times New Roman" panose="02020603050405020304" pitchFamily="18" charset="0"/>
              <a:ea typeface="方正书宋简体"/>
              <a:cs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9703558" y="5116199"/>
            <a:ext cx="1525959" cy="16311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build="p"/>
      <p:bldP spid="10" grpId="0" bldLvl="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3275" y="2257389"/>
            <a:ext cx="5318927" cy="1655762"/>
          </a:xfrm>
        </p:spPr>
        <p:txBody>
          <a:bodyPr/>
          <a:lstStyle/>
          <a:p>
            <a:pPr algn="l"/>
            <a:r>
              <a:rPr lang="en-US" altLang="zh-CN" sz="2800" b="1" dirty="0">
                <a:solidFill>
                  <a:schemeClr val="tx1"/>
                </a:solidFill>
                <a:latin typeface="微软雅黑" panose="020B0503020204020204" pitchFamily="34" charset="-122"/>
                <a:ea typeface="微软雅黑" panose="020B0503020204020204" pitchFamily="34" charset="-122"/>
              </a:rPr>
              <a:t>1.</a:t>
            </a:r>
            <a:r>
              <a:rPr lang="zh-CN" altLang="en-US" sz="2800" b="1" dirty="0">
                <a:solidFill>
                  <a:schemeClr val="tx1"/>
                </a:solidFill>
                <a:latin typeface="微软雅黑" panose="020B0503020204020204" pitchFamily="34" charset="-122"/>
                <a:ea typeface="微软雅黑" panose="020B0503020204020204" pitchFamily="34" charset="-122"/>
              </a:rPr>
              <a:t>企业所得税纳税管理</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l"/>
            <a:r>
              <a:rPr lang="en-US" altLang="zh-CN" sz="2800" b="1" dirty="0">
                <a:solidFill>
                  <a:schemeClr val="tx1"/>
                </a:solidFill>
                <a:latin typeface="微软雅黑" panose="020B0503020204020204" pitchFamily="34" charset="-122"/>
                <a:ea typeface="微软雅黑" panose="020B0503020204020204" pitchFamily="34" charset="-122"/>
              </a:rPr>
              <a:t>2.</a:t>
            </a:r>
            <a:r>
              <a:rPr lang="zh-CN" altLang="en-US" sz="2800" b="1" dirty="0">
                <a:solidFill>
                  <a:schemeClr val="tx1"/>
                </a:solidFill>
                <a:latin typeface="微软雅黑" panose="020B0503020204020204" pitchFamily="34" charset="-122"/>
                <a:ea typeface="微软雅黑" panose="020B0503020204020204" pitchFamily="34" charset="-122"/>
              </a:rPr>
              <a:t>股利分配纳税管理</a:t>
            </a:r>
            <a:endParaRPr lang="en-US" altLang="zh-CN" sz="2800" b="1" dirty="0">
              <a:solidFill>
                <a:schemeClr val="tx1"/>
              </a:solidFill>
              <a:latin typeface="微软雅黑" panose="020B0503020204020204" pitchFamily="34" charset="-122"/>
              <a:ea typeface="微软雅黑" panose="020B0503020204020204" pitchFamily="34" charset="-122"/>
            </a:endParaRPr>
          </a:p>
          <a:p>
            <a:pPr lvl="0" algn="l"/>
            <a:endParaRPr lang="zh-CN" altLang="en-US" sz="28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2"/>
          </p:nvPr>
        </p:nvSpPr>
        <p:spPr/>
        <p:txBody>
          <a:bodyPr/>
          <a:lstStyle/>
          <a:p>
            <a:pPr>
              <a:defRPr/>
            </a:pPr>
            <a:fld id="{BB05BB70-0C5D-4B36-B957-1687AAB5170A}" type="slidenum">
              <a:rPr lang="en-US" smtClean="0"/>
            </a:fld>
            <a:endParaRPr lang="en-US"/>
          </a:p>
        </p:txBody>
      </p:sp>
      <p:sp>
        <p:nvSpPr>
          <p:cNvPr id="5" name="标题 4"/>
          <p:cNvSpPr txBox="1"/>
          <p:nvPr/>
        </p:nvSpPr>
        <p:spPr>
          <a:xfrm>
            <a:off x="797152" y="669262"/>
            <a:ext cx="10515600" cy="1705082"/>
          </a:xfrm>
          <a:prstGeom prst="rect">
            <a:avLst/>
          </a:prstGeom>
        </p:spPr>
        <p:txBody>
          <a:bodyPr>
            <a:spAutoFit/>
          </a:bodyPr>
          <a:lstStyle/>
          <a:p>
            <a:pPr lvl="0"/>
            <a:r>
              <a:rPr lang="zh-CN" altLang="en-US" sz="3600" b="1" dirty="0" smtClean="0">
                <a:latin typeface="华文隶书" panose="02010800040101010101" pitchFamily="2" charset="-122"/>
                <a:ea typeface="华文隶书" panose="02010800040101010101" pitchFamily="2" charset="-122"/>
              </a:rPr>
              <a:t>                                   </a:t>
            </a:r>
            <a:r>
              <a:rPr lang="zh-CN" altLang="en-US" sz="3600" b="1" dirty="0">
                <a:latin typeface="微软雅黑" panose="020B0503020204020204" pitchFamily="34" charset="-122"/>
                <a:ea typeface="微软雅黑" panose="020B0503020204020204" pitchFamily="34" charset="-122"/>
              </a:rPr>
              <a:t>二</a:t>
            </a:r>
            <a:r>
              <a:rPr lang="zh-CN" altLang="en-US" sz="3600" b="1" dirty="0">
                <a:latin typeface="微软雅黑" panose="020B0503020204020204" pitchFamily="34" charset="-122"/>
                <a:ea typeface="微软雅黑" panose="020B0503020204020204" pitchFamily="34" charset="-122"/>
              </a:rPr>
              <a:t>、纳税管理</a:t>
            </a:r>
            <a:endParaRPr lang="en-US" altLang="zh-CN" sz="3600" b="1" dirty="0">
              <a:latin typeface="微软雅黑" panose="020B0503020204020204" pitchFamily="34" charset="-122"/>
              <a:ea typeface="微软雅黑" panose="020B0503020204020204" pitchFamily="34" charset="-122"/>
            </a:endParaRPr>
          </a:p>
          <a:p>
            <a:pPr algn="ctr" fontAlgn="auto">
              <a:lnSpc>
                <a:spcPct val="90000"/>
              </a:lnSpc>
              <a:spcAft>
                <a:spcPts val="0"/>
              </a:spcAft>
              <a:defRPr/>
            </a:pPr>
            <a:br>
              <a:rPr lang="zh-CN" altLang="en-US" sz="3600" dirty="0">
                <a:latin typeface="微软雅黑" panose="020B0503020204020204" pitchFamily="34" charset="-122"/>
                <a:ea typeface="微软雅黑" panose="020B0503020204020204" pitchFamily="34" charset="-122"/>
              </a:rPr>
            </a:br>
            <a:endParaRPr lang="zh-CN" altLang="en-US" sz="36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6" name="组合 36"/>
          <p:cNvGrpSpPr/>
          <p:nvPr/>
        </p:nvGrpSpPr>
        <p:grpSpPr bwMode="auto">
          <a:xfrm>
            <a:off x="4451077" y="1382772"/>
            <a:ext cx="3456121" cy="146561"/>
            <a:chOff x="5274901" y="1143000"/>
            <a:chExt cx="1490133" cy="101600"/>
          </a:xfrm>
        </p:grpSpPr>
        <p:cxnSp>
          <p:nvCxnSpPr>
            <p:cNvPr id="7" name="Straight Connector 30"/>
            <p:cNvCxnSpPr/>
            <p:nvPr/>
          </p:nvCxnSpPr>
          <p:spPr>
            <a:xfrm>
              <a:off x="5274901"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标题 4"/>
          <p:cNvSpPr txBox="1"/>
          <p:nvPr/>
        </p:nvSpPr>
        <p:spPr>
          <a:xfrm>
            <a:off x="1108605" y="475560"/>
            <a:ext cx="10515600" cy="646331"/>
          </a:xfrm>
          <a:prstGeom prst="rect">
            <a:avLst/>
          </a:prstGeom>
        </p:spPr>
        <p:txBody>
          <a:bodyPr>
            <a:spAutoFit/>
          </a:bodyPr>
          <a:lstStyle/>
          <a:p>
            <a:pPr lvl="0" algn="ctr" fontAlgn="auto">
              <a:lnSpc>
                <a:spcPct val="90000"/>
              </a:lnSpc>
              <a:spcAft>
                <a:spcPts val="0"/>
              </a:spcAft>
              <a:defRPr/>
            </a:pP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cs typeface="+mj-cs"/>
              </a:rPr>
              <a:t>三、</a:t>
            </a:r>
            <a:r>
              <a:rPr lang="zh-CN" altLang="en-US" sz="4000" dirty="0">
                <a:latin typeface="微软雅黑" panose="020B0503020204020204" pitchFamily="34" charset="-122"/>
                <a:ea typeface="微软雅黑" panose="020B0503020204020204" pitchFamily="34" charset="-122"/>
              </a:rPr>
              <a:t>利润分配</a:t>
            </a:r>
            <a:r>
              <a:rPr lang="zh-CN" altLang="en-US" sz="4000" dirty="0" smtClean="0">
                <a:latin typeface="微软雅黑" panose="020B0503020204020204" pitchFamily="34" charset="-122"/>
                <a:ea typeface="微软雅黑" panose="020B0503020204020204" pitchFamily="34" charset="-122"/>
              </a:rPr>
              <a:t>管理</a:t>
            </a:r>
            <a:endParaRPr lang="zh-CN" altLang="en-US" sz="4000" dirty="0">
              <a:latin typeface="微软雅黑" panose="020B0503020204020204" pitchFamily="34" charset="-122"/>
              <a:ea typeface="微软雅黑" panose="020B0503020204020204" pitchFamily="34" charset="-122"/>
            </a:endParaRPr>
          </a:p>
        </p:txBody>
      </p:sp>
      <p:sp>
        <p:nvSpPr>
          <p:cNvPr id="25" name="矩形 24"/>
          <p:cNvSpPr/>
          <p:nvPr/>
        </p:nvSpPr>
        <p:spPr>
          <a:xfrm>
            <a:off x="1274098" y="2008815"/>
            <a:ext cx="9581809" cy="1158074"/>
          </a:xfrm>
          <a:prstGeom prst="rect">
            <a:avLst/>
          </a:prstGeom>
          <a:noFill/>
        </p:spPr>
        <p:txBody>
          <a:bodyPr wrap="square">
            <a:spAutoFit/>
          </a:bodyPr>
          <a:lstStyle/>
          <a:p>
            <a:pPr marL="457200" indent="-457200">
              <a:lnSpc>
                <a:spcPct val="130000"/>
              </a:lnSpc>
              <a:buFont typeface="Wingdings" panose="05000000000000000000" pitchFamily="2" charset="2"/>
              <a:buChar char="ü"/>
            </a:pPr>
            <a:r>
              <a:rPr lang="zh-CN" altLang="en-US" sz="2800" kern="1000" dirty="0">
                <a:latin typeface="微软雅黑" panose="020B0503020204020204" pitchFamily="34" charset="-122"/>
                <a:ea typeface="微软雅黑" panose="020B0503020204020204" pitchFamily="34" charset="-122"/>
                <a:cs typeface="Times New Roman" panose="02020603050405020304" pitchFamily="18" charset="0"/>
              </a:rPr>
              <a:t>利润分配的对象是企业缴纳所得税后的净利润，即利润分配指的是税后净利润的分配。</a:t>
            </a:r>
            <a:endParaRPr lang="zh-CN" altLang="en-US" sz="2800" dirty="0">
              <a:latin typeface="微软雅黑" panose="020B0503020204020204" pitchFamily="34" charset="-122"/>
              <a:ea typeface="微软雅黑" panose="020B0503020204020204" pitchFamily="34" charset="-122"/>
            </a:endParaRPr>
          </a:p>
        </p:txBody>
      </p:sp>
      <p:pic>
        <p:nvPicPr>
          <p:cNvPr id="1026" name="Picture 2" descr="https://timgsa.baidu.com/timg?image&amp;quality=80&amp;size=b9999_10000&amp;sec=1529205678692&amp;di=a3d8bd5654fb1dbf988bd1fdffe2f88a&amp;imgtype=0&amp;src=http%3A%2F%2Fwww.yingjia360.com%2Fuploadfile%2F2015%2F1103%2F2015110310090421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860" y="2938123"/>
            <a:ext cx="4114800" cy="2828925"/>
          </a:xfrm>
          <a:prstGeom prst="rect">
            <a:avLst/>
          </a:prstGeom>
          <a:noFill/>
          <a:extLst>
            <a:ext uri="{909E8E84-426E-40DD-AFC4-6F175D3DCCD1}">
              <a14:hiddenFill xmlns:a14="http://schemas.microsoft.com/office/drawing/2010/main">
                <a:solidFill>
                  <a:srgbClr val="FFFFFF"/>
                </a:solidFill>
              </a14:hiddenFill>
            </a:ext>
          </a:extLst>
        </p:spPr>
      </p:pic>
      <p:sp>
        <p:nvSpPr>
          <p:cNvPr id="29"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
        <p:nvSpPr>
          <p:cNvPr id="2" name="矩形 1"/>
          <p:cNvSpPr/>
          <p:nvPr/>
        </p:nvSpPr>
        <p:spPr>
          <a:xfrm>
            <a:off x="3766000" y="3140884"/>
            <a:ext cx="7948237" cy="2593980"/>
          </a:xfrm>
          <a:prstGeom prst="rect">
            <a:avLst/>
          </a:prstGeom>
        </p:spPr>
        <p:txBody>
          <a:bodyPr wrap="square">
            <a:spAutoFit/>
          </a:bodyPr>
          <a:lstStyle/>
          <a:p>
            <a:pPr>
              <a:lnSpc>
                <a:spcPct val="150000"/>
              </a:lnSpc>
            </a:pP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rPr>
              <a:t>）遵守国家法律，履行企业的社会责任。</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zh-CN" sz="2800" dirty="0">
                <a:latin typeface="微软雅黑" panose="020B0503020204020204" pitchFamily="34" charset="-122"/>
                <a:ea typeface="微软雅黑" panose="020B0503020204020204" pitchFamily="34" charset="-122"/>
              </a:rPr>
              <a:t>）处理好分配与积累的关系，增强企业后劲。</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zh-CN" sz="2800" dirty="0">
                <a:latin typeface="微软雅黑" panose="020B0503020204020204" pitchFamily="34" charset="-122"/>
                <a:ea typeface="微软雅黑" panose="020B0503020204020204" pitchFamily="34" charset="-122"/>
              </a:rPr>
              <a:t>）体现投资与收益对等，贯彻公开、公平、公</a:t>
            </a:r>
            <a:r>
              <a:rPr lang="en-US" altLang="zh-CN"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正原则。</a:t>
            </a:r>
            <a:endParaRPr lang="zh-CN" altLang="zh-CN" sz="2800" dirty="0">
              <a:latin typeface="微软雅黑" panose="020B0503020204020204" pitchFamily="34" charset="-122"/>
              <a:ea typeface="微软雅黑" panose="020B0503020204020204" pitchFamily="34" charset="-122"/>
            </a:endParaRPr>
          </a:p>
        </p:txBody>
      </p:sp>
      <p:sp>
        <p:nvSpPr>
          <p:cNvPr id="3" name="矩形 2"/>
          <p:cNvSpPr/>
          <p:nvPr/>
        </p:nvSpPr>
        <p:spPr>
          <a:xfrm>
            <a:off x="863660" y="1528684"/>
            <a:ext cx="3129383" cy="480131"/>
          </a:xfrm>
          <a:prstGeom prst="rect">
            <a:avLst/>
          </a:prstGeom>
        </p:spPr>
        <p:txBody>
          <a:bodyPr wrap="none">
            <a:spAutoFit/>
          </a:bodyPr>
          <a:lstStyle/>
          <a:p>
            <a:pPr algn="ctr" fontAlgn="auto">
              <a:lnSpc>
                <a:spcPct val="90000"/>
              </a:lnSpc>
              <a:spcAft>
                <a:spcPts val="0"/>
              </a:spcAft>
              <a:defRPr/>
            </a:pPr>
            <a:r>
              <a:rPr lang="en-US" altLang="zh-CN" sz="2800" b="1" dirty="0" smtClean="0">
                <a:solidFill>
                  <a:schemeClr val="bg2">
                    <a:lumMod val="50000"/>
                  </a:schemeClr>
                </a:solidFill>
                <a:latin typeface="微软雅黑" panose="020B0503020204020204" pitchFamily="34" charset="-122"/>
                <a:ea typeface="微软雅黑" panose="020B0503020204020204" pitchFamily="34" charset="-122"/>
              </a:rPr>
              <a:t>1. </a:t>
            </a:r>
            <a:r>
              <a:rPr lang="zh-CN" altLang="en-US" sz="2800" b="1" dirty="0" smtClean="0">
                <a:solidFill>
                  <a:schemeClr val="bg2">
                    <a:lumMod val="50000"/>
                  </a:schemeClr>
                </a:solidFill>
                <a:latin typeface="微软雅黑" panose="020B0503020204020204" pitchFamily="34" charset="-122"/>
                <a:ea typeface="微软雅黑" panose="020B0503020204020204" pitchFamily="34" charset="-122"/>
              </a:rPr>
              <a:t>利润</a:t>
            </a:r>
            <a:r>
              <a:rPr lang="zh-CN" altLang="en-US" sz="2800" b="1" dirty="0">
                <a:solidFill>
                  <a:schemeClr val="bg2">
                    <a:lumMod val="50000"/>
                  </a:schemeClr>
                </a:solidFill>
                <a:latin typeface="微软雅黑" panose="020B0503020204020204" pitchFamily="34" charset="-122"/>
                <a:ea typeface="微软雅黑" panose="020B0503020204020204" pitchFamily="34" charset="-122"/>
              </a:rPr>
              <a:t>分配的原则</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8" name="组合 36"/>
          <p:cNvGrpSpPr/>
          <p:nvPr/>
        </p:nvGrpSpPr>
        <p:grpSpPr bwMode="auto">
          <a:xfrm>
            <a:off x="3921072" y="1193370"/>
            <a:ext cx="4866467" cy="131062"/>
            <a:chOff x="5357217" y="1143000"/>
            <a:chExt cx="1490133" cy="101600"/>
          </a:xfrm>
        </p:grpSpPr>
        <p:cxnSp>
          <p:nvCxnSpPr>
            <p:cNvPr id="9"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标题 4"/>
          <p:cNvSpPr txBox="1"/>
          <p:nvPr/>
        </p:nvSpPr>
        <p:spPr>
          <a:xfrm>
            <a:off x="1108605" y="475560"/>
            <a:ext cx="10515600" cy="646113"/>
          </a:xfrm>
          <a:prstGeom prst="rect">
            <a:avLst/>
          </a:prstGeom>
        </p:spPr>
        <p:txBody>
          <a:bodyPr>
            <a:spAutoFit/>
          </a:bodyPr>
          <a:lstStyle/>
          <a:p>
            <a:pPr lvl="0"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rPr>
              <a:t>三、</a:t>
            </a:r>
            <a:r>
              <a:rPr lang="zh-CN" altLang="en-US" sz="4000" dirty="0">
                <a:latin typeface="微软雅黑" panose="020B0503020204020204" pitchFamily="34" charset="-122"/>
                <a:ea typeface="微软雅黑" panose="020B0503020204020204" pitchFamily="34" charset="-122"/>
              </a:rPr>
              <a:t>利润分配管理</a:t>
            </a:r>
            <a:endParaRPr lang="zh-CN" altLang="en-US" sz="4000" dirty="0">
              <a:latin typeface="微软雅黑" panose="020B0503020204020204" pitchFamily="34" charset="-122"/>
              <a:ea typeface="微软雅黑" panose="020B0503020204020204" pitchFamily="34" charset="-122"/>
            </a:endParaRPr>
          </a:p>
        </p:txBody>
      </p:sp>
      <p:grpSp>
        <p:nvGrpSpPr>
          <p:cNvPr id="55" name="组合 36"/>
          <p:cNvGrpSpPr/>
          <p:nvPr/>
        </p:nvGrpSpPr>
        <p:grpSpPr bwMode="auto">
          <a:xfrm>
            <a:off x="3921072" y="1193370"/>
            <a:ext cx="4866467" cy="131062"/>
            <a:chOff x="5357217" y="1143000"/>
            <a:chExt cx="1490133" cy="101600"/>
          </a:xfrm>
        </p:grpSpPr>
        <p:cxnSp>
          <p:nvCxnSpPr>
            <p:cNvPr id="5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图示 6"/>
          <p:cNvGraphicFramePr/>
          <p:nvPr/>
        </p:nvGraphicFramePr>
        <p:xfrm>
          <a:off x="3040579" y="2691246"/>
          <a:ext cx="5859990" cy="31654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文本框 8"/>
          <p:cNvSpPr txBox="1"/>
          <p:nvPr/>
        </p:nvSpPr>
        <p:spPr>
          <a:xfrm>
            <a:off x="3037566" y="1704291"/>
            <a:ext cx="4246637" cy="710067"/>
          </a:xfrm>
          <a:prstGeom prst="rect">
            <a:avLst/>
          </a:prstGeom>
          <a:noFill/>
          <a:ln>
            <a:noFill/>
          </a:ln>
          <a:effectLst>
            <a:outerShdw blurRad="50800" dist="38100" dir="5400000" algn="t" rotWithShape="0">
              <a:prstClr val="black">
                <a:alpha val="40000"/>
              </a:prstClr>
            </a:outerShdw>
          </a:effectLst>
        </p:spPr>
        <p:txBody>
          <a:bodyPr vert="horz" wrap="square" lIns="36000" tIns="46800" rIns="36000" bIns="46800" rtlCol="0">
            <a:spAutoFit/>
          </a:bodyPr>
          <a:lstStyle/>
          <a:p>
            <a:pPr>
              <a:lnSpc>
                <a:spcPct val="125000"/>
              </a:lnSpc>
            </a:pPr>
            <a:r>
              <a:rPr lang="en-US" altLang="zh-CN" sz="3200" dirty="0" smtClean="0">
                <a:latin typeface="微软雅黑" panose="020B0503020204020204" pitchFamily="34" charset="-122"/>
                <a:ea typeface="微软雅黑" panose="020B0503020204020204" pitchFamily="34" charset="-122"/>
                <a:cs typeface="+mj-cs"/>
              </a:rPr>
              <a:t>2. </a:t>
            </a:r>
            <a:r>
              <a:rPr lang="zh-CN" altLang="en-US" sz="3200" dirty="0" smtClean="0">
                <a:latin typeface="微软雅黑" panose="020B0503020204020204" pitchFamily="34" charset="-122"/>
                <a:ea typeface="微软雅黑" panose="020B0503020204020204" pitchFamily="34" charset="-122"/>
                <a:cs typeface="+mj-cs"/>
              </a:rPr>
              <a:t>利润</a:t>
            </a:r>
            <a:r>
              <a:rPr lang="zh-CN" altLang="en-US" sz="3200" dirty="0">
                <a:latin typeface="微软雅黑" panose="020B0503020204020204" pitchFamily="34" charset="-122"/>
                <a:ea typeface="微软雅黑" panose="020B0503020204020204" pitchFamily="34" charset="-122"/>
                <a:cs typeface="+mj-cs"/>
              </a:rPr>
              <a:t>分配的</a:t>
            </a:r>
            <a:r>
              <a:rPr lang="zh-CN" altLang="en-US" sz="3200" dirty="0" smtClean="0">
                <a:latin typeface="微软雅黑" panose="020B0503020204020204" pitchFamily="34" charset="-122"/>
                <a:ea typeface="微软雅黑" panose="020B0503020204020204" pitchFamily="34" charset="-122"/>
                <a:cs typeface="+mj-cs"/>
              </a:rPr>
              <a:t>程序：</a:t>
            </a:r>
            <a:endParaRPr lang="zh-CN" altLang="en-US" sz="3200" dirty="0">
              <a:latin typeface="微软雅黑" panose="020B0503020204020204" pitchFamily="34" charset="-122"/>
              <a:ea typeface="微软雅黑" panose="020B0503020204020204" pitchFamily="34" charset="-122"/>
              <a:cs typeface="+mj-cs"/>
            </a:endParaRPr>
          </a:p>
        </p:txBody>
      </p:sp>
      <p:sp>
        <p:nvSpPr>
          <p:cNvPr id="29"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graphicEl>
                                              <a:dgm id="{5ACD40DF-BDDD-4160-9AAA-F4EA02DED0DE}"/>
                                            </p:graphicEl>
                                          </p:spTgt>
                                        </p:tgtEl>
                                        <p:attrNameLst>
                                          <p:attrName>style.visibility</p:attrName>
                                        </p:attrNameLst>
                                      </p:cBhvr>
                                      <p:to>
                                        <p:strVal val="visible"/>
                                      </p:to>
                                    </p:set>
                                    <p:animEffect transition="in" filter="wipe(up)">
                                      <p:cBhvr>
                                        <p:cTn id="12" dur="500"/>
                                        <p:tgtEl>
                                          <p:spTgt spid="7">
                                            <p:graphicEl>
                                              <a:dgm id="{5ACD40DF-BDDD-4160-9AAA-F4EA02DED0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graphicEl>
                                              <a:dgm id="{53519157-9823-4C74-8EF5-CB5A0BEBAB16}"/>
                                            </p:graphicEl>
                                          </p:spTgt>
                                        </p:tgtEl>
                                        <p:attrNameLst>
                                          <p:attrName>style.visibility</p:attrName>
                                        </p:attrNameLst>
                                      </p:cBhvr>
                                      <p:to>
                                        <p:strVal val="visible"/>
                                      </p:to>
                                    </p:set>
                                    <p:animEffect transition="in" filter="wipe(up)">
                                      <p:cBhvr>
                                        <p:cTn id="17" dur="500"/>
                                        <p:tgtEl>
                                          <p:spTgt spid="7">
                                            <p:graphicEl>
                                              <a:dgm id="{53519157-9823-4C74-8EF5-CB5A0BEBAB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graphicEl>
                                              <a:dgm id="{FD719107-786E-4231-8199-97FA7CED5F4F}"/>
                                            </p:graphicEl>
                                          </p:spTgt>
                                        </p:tgtEl>
                                        <p:attrNameLst>
                                          <p:attrName>style.visibility</p:attrName>
                                        </p:attrNameLst>
                                      </p:cBhvr>
                                      <p:to>
                                        <p:strVal val="visible"/>
                                      </p:to>
                                    </p:set>
                                    <p:animEffect transition="in" filter="wipe(up)">
                                      <p:cBhvr>
                                        <p:cTn id="22" dur="500"/>
                                        <p:tgtEl>
                                          <p:spTgt spid="7">
                                            <p:graphicEl>
                                              <a:dgm id="{FD719107-786E-4231-8199-97FA7CED5F4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graphicEl>
                                              <a:dgm id="{3591788B-0090-46E9-83FC-37072C93F74C}"/>
                                            </p:graphicEl>
                                          </p:spTgt>
                                        </p:tgtEl>
                                        <p:attrNameLst>
                                          <p:attrName>style.visibility</p:attrName>
                                        </p:attrNameLst>
                                      </p:cBhvr>
                                      <p:to>
                                        <p:strVal val="visible"/>
                                      </p:to>
                                    </p:set>
                                    <p:animEffect transition="in" filter="wipe(up)">
                                      <p:cBhvr>
                                        <p:cTn id="27" dur="500"/>
                                        <p:tgtEl>
                                          <p:spTgt spid="7">
                                            <p:graphicEl>
                                              <a:dgm id="{3591788B-0090-46E9-83FC-37072C93F74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graphicEl>
                                              <a:dgm id="{1ADD3825-CC21-4F35-9A9B-68B8DC34935E}"/>
                                            </p:graphicEl>
                                          </p:spTgt>
                                        </p:tgtEl>
                                        <p:attrNameLst>
                                          <p:attrName>style.visibility</p:attrName>
                                        </p:attrNameLst>
                                      </p:cBhvr>
                                      <p:to>
                                        <p:strVal val="visible"/>
                                      </p:to>
                                    </p:set>
                                    <p:animEffect transition="in" filter="wipe(up)">
                                      <p:cBhvr>
                                        <p:cTn id="32" dur="500"/>
                                        <p:tgtEl>
                                          <p:spTgt spid="7">
                                            <p:graphicEl>
                                              <a:dgm id="{1ADD3825-CC21-4F35-9A9B-68B8DC34935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graphicEl>
                                              <a:dgm id="{6A3F3BFF-A649-4EB3-BCC5-CE2A51748618}"/>
                                            </p:graphicEl>
                                          </p:spTgt>
                                        </p:tgtEl>
                                        <p:attrNameLst>
                                          <p:attrName>style.visibility</p:attrName>
                                        </p:attrNameLst>
                                      </p:cBhvr>
                                      <p:to>
                                        <p:strVal val="visible"/>
                                      </p:to>
                                    </p:set>
                                    <p:animEffect transition="in" filter="wipe(up)">
                                      <p:cBhvr>
                                        <p:cTn id="37" dur="500"/>
                                        <p:tgtEl>
                                          <p:spTgt spid="7">
                                            <p:graphicEl>
                                              <a:dgm id="{6A3F3BFF-A649-4EB3-BCC5-CE2A5174861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graphicEl>
                                              <a:dgm id="{E4AC8B98-82F7-4A9F-A1E2-2805FA2E18B2}"/>
                                            </p:graphicEl>
                                          </p:spTgt>
                                        </p:tgtEl>
                                        <p:attrNameLst>
                                          <p:attrName>style.visibility</p:attrName>
                                        </p:attrNameLst>
                                      </p:cBhvr>
                                      <p:to>
                                        <p:strVal val="visible"/>
                                      </p:to>
                                    </p:set>
                                    <p:animEffect transition="in" filter="wipe(up)">
                                      <p:cBhvr>
                                        <p:cTn id="42" dur="500"/>
                                        <p:tgtEl>
                                          <p:spTgt spid="7">
                                            <p:graphicEl>
                                              <a:dgm id="{E4AC8B98-82F7-4A9F-A1E2-2805FA2E18B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graphicEl>
                                              <a:dgm id="{677B8DBC-C9F2-4B5B-97CC-4D1ADE150F47}"/>
                                            </p:graphicEl>
                                          </p:spTgt>
                                        </p:tgtEl>
                                        <p:attrNameLst>
                                          <p:attrName>style.visibility</p:attrName>
                                        </p:attrNameLst>
                                      </p:cBhvr>
                                      <p:to>
                                        <p:strVal val="visible"/>
                                      </p:to>
                                    </p:set>
                                    <p:animEffect transition="in" filter="wipe(up)">
                                      <p:cBhvr>
                                        <p:cTn id="47" dur="500"/>
                                        <p:tgtEl>
                                          <p:spTgt spid="7">
                                            <p:graphicEl>
                                              <a:dgm id="{677B8DBC-C9F2-4B5B-97CC-4D1ADE150F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5" name="标题 4"/>
          <p:cNvSpPr txBox="1"/>
          <p:nvPr/>
        </p:nvSpPr>
        <p:spPr>
          <a:xfrm>
            <a:off x="838200" y="438150"/>
            <a:ext cx="10515600" cy="646331"/>
          </a:xfrm>
          <a:prstGeom prst="rect">
            <a:avLst/>
          </a:prstGeom>
        </p:spPr>
        <p:txBody>
          <a:bodyPr>
            <a:spAutoFit/>
          </a:bodyPr>
          <a:lstStyle/>
          <a:p>
            <a:pPr lvl="0" algn="ctr" fontAlgn="auto">
              <a:lnSpc>
                <a:spcPct val="90000"/>
              </a:lnSpc>
              <a:spcAft>
                <a:spcPts val="0"/>
              </a:spcAft>
              <a:defRPr/>
            </a:pPr>
            <a:r>
              <a:rPr lang="zh-CN" altLang="en-US" sz="4000" b="1" dirty="0" smtClean="0">
                <a:solidFill>
                  <a:schemeClr val="bg2">
                    <a:lumMod val="50000"/>
                  </a:schemeClr>
                </a:solidFill>
                <a:latin typeface="微软雅黑" panose="020B0503020204020204" pitchFamily="34" charset="-122"/>
                <a:ea typeface="微软雅黑" panose="020B0503020204020204" pitchFamily="34" charset="-122"/>
              </a:rPr>
              <a:t>三</a:t>
            </a:r>
            <a:r>
              <a:rPr lang="zh-CN" altLang="en-US" sz="40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利润分配管理</a:t>
            </a:r>
            <a:endParaRPr lang="zh-CN" altLang="en-US" sz="4000" dirty="0">
              <a:latin typeface="微软雅黑" panose="020B0503020204020204" pitchFamily="34" charset="-122"/>
              <a:ea typeface="微软雅黑" panose="020B0503020204020204" pitchFamily="34" charset="-122"/>
            </a:endParaRPr>
          </a:p>
        </p:txBody>
      </p:sp>
      <p:sp>
        <p:nvSpPr>
          <p:cNvPr id="6" name="矩形 5"/>
          <p:cNvSpPr/>
          <p:nvPr/>
        </p:nvSpPr>
        <p:spPr>
          <a:xfrm>
            <a:off x="1365045" y="1866822"/>
            <a:ext cx="9466721" cy="2046009"/>
          </a:xfrm>
          <a:prstGeom prst="rect">
            <a:avLst/>
          </a:prstGeom>
        </p:spPr>
        <p:txBody>
          <a:bodyPr wrap="square">
            <a:spAutoFit/>
          </a:bodyPr>
          <a:lstStyle/>
          <a:p>
            <a:pPr marL="457200" indent="-457200">
              <a:lnSpc>
                <a:spcPct val="125000"/>
              </a:lnSpc>
              <a:buFont typeface="Wingdings" panose="05000000000000000000" pitchFamily="2" charset="2"/>
              <a:buChar char="Ø"/>
            </a:pPr>
            <a:r>
              <a:rPr lang="zh-CN" altLang="en-US" sz="2600" kern="1000" dirty="0">
                <a:latin typeface="Times New Roman" panose="02020603050405020304" pitchFamily="18" charset="0"/>
                <a:ea typeface="方正书宋简体"/>
                <a:cs typeface="Times New Roman" panose="02020603050405020304" pitchFamily="18" charset="0"/>
              </a:rPr>
              <a:t>一般情况下，先由董事会提出分配预案，然后提交股东大会决议通过才能进行分配。</a:t>
            </a:r>
            <a:endParaRPr lang="en-US" altLang="zh-CN" sz="2600" kern="1000" dirty="0">
              <a:latin typeface="Times New Roman" panose="02020603050405020304" pitchFamily="18" charset="0"/>
              <a:ea typeface="方正书宋简体"/>
              <a:cs typeface="Times New Roman" panose="02020603050405020304" pitchFamily="18" charset="0"/>
            </a:endParaRPr>
          </a:p>
          <a:p>
            <a:pPr marL="457200" indent="-457200">
              <a:lnSpc>
                <a:spcPct val="125000"/>
              </a:lnSpc>
              <a:buFont typeface="Wingdings" panose="05000000000000000000" pitchFamily="2" charset="2"/>
              <a:buChar char="Ø"/>
            </a:pPr>
            <a:r>
              <a:rPr lang="zh-CN" altLang="en-US" sz="2600" kern="1000" dirty="0">
                <a:latin typeface="Times New Roman" panose="02020603050405020304" pitchFamily="18" charset="0"/>
                <a:ea typeface="方正书宋简体"/>
                <a:cs typeface="Times New Roman" panose="02020603050405020304" pitchFamily="18" charset="0"/>
              </a:rPr>
              <a:t>股东大会决议通过分配预案后，确定以下四个程序</a:t>
            </a:r>
            <a:endParaRPr lang="en-US" altLang="zh-CN" sz="2600" kern="1000" dirty="0">
              <a:latin typeface="Times New Roman" panose="02020603050405020304" pitchFamily="18" charset="0"/>
              <a:ea typeface="方正书宋简体"/>
              <a:cs typeface="Times New Roman" panose="02020603050405020304" pitchFamily="18" charset="0"/>
            </a:endParaRPr>
          </a:p>
          <a:p>
            <a:pPr marL="457200" indent="-457200">
              <a:lnSpc>
                <a:spcPct val="125000"/>
              </a:lnSpc>
              <a:buFont typeface="Wingdings" panose="05000000000000000000" pitchFamily="2" charset="2"/>
              <a:buChar char="Ø"/>
            </a:pPr>
            <a:endParaRPr lang="en-US" altLang="zh-CN" sz="2600" kern="1000" dirty="0">
              <a:latin typeface="Times New Roman" panose="02020603050405020304" pitchFamily="18" charset="0"/>
              <a:ea typeface="方正书宋简体"/>
              <a:cs typeface="Times New Roman" panose="02020603050405020304" pitchFamily="18" charset="0"/>
            </a:endParaRPr>
          </a:p>
        </p:txBody>
      </p:sp>
      <p:graphicFrame>
        <p:nvGraphicFramePr>
          <p:cNvPr id="7" name="图示 6"/>
          <p:cNvGraphicFramePr/>
          <p:nvPr/>
        </p:nvGraphicFramePr>
        <p:xfrm>
          <a:off x="4035841" y="3248052"/>
          <a:ext cx="6166585" cy="31694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灯片编号占位符 2"/>
          <p:cNvSpPr>
            <a:spLocks noGrp="1"/>
          </p:cNvSpPr>
          <p:nvPr>
            <p:ph type="sldNum" sz="quarter" idx="12"/>
          </p:nvPr>
        </p:nvSpPr>
        <p:spPr>
          <a:xfrm>
            <a:off x="11323638" y="6240463"/>
            <a:ext cx="495300" cy="354012"/>
          </a:xfrm>
        </p:spPr>
        <p:txBody>
          <a:bodyPr/>
          <a:lstStyle/>
          <a:p>
            <a:pPr>
              <a:defRPr/>
            </a:pPr>
            <a:fld id="{EE03C083-5972-44AC-8407-15A2787036BF}" type="slidenum">
              <a:rPr lang="en-US"/>
            </a:fld>
            <a:endParaRPr lang="en-US" dirty="0"/>
          </a:p>
        </p:txBody>
      </p:sp>
      <p:pic>
        <p:nvPicPr>
          <p:cNvPr id="2050" name="Picture 2" descr="https://timgsa.baidu.com/timg?image&amp;quality=80&amp;size=b9999_10000&amp;sec=1529206950177&amp;di=66ac17e723bffdff6cf4d0d25e21d898&amp;imgtype=0&amp;src=http%3A%2F%2Fpic.baike.soso.com%2Fp%2F20140624%2F20140624115224-127243289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960" y="3606911"/>
            <a:ext cx="1628583" cy="325108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36"/>
          <p:cNvGrpSpPr/>
          <p:nvPr/>
        </p:nvGrpSpPr>
        <p:grpSpPr bwMode="auto">
          <a:xfrm>
            <a:off x="3921072" y="1193370"/>
            <a:ext cx="4866467" cy="131062"/>
            <a:chOff x="5357217" y="1143000"/>
            <a:chExt cx="1490133" cy="101600"/>
          </a:xfrm>
        </p:grpSpPr>
        <p:cxnSp>
          <p:nvCxnSpPr>
            <p:cNvPr id="15"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标题 4"/>
          <p:cNvSpPr txBox="1"/>
          <p:nvPr/>
        </p:nvSpPr>
        <p:spPr>
          <a:xfrm>
            <a:off x="0" y="1324432"/>
            <a:ext cx="5158991" cy="535531"/>
          </a:xfrm>
          <a:prstGeom prst="rect">
            <a:avLst/>
          </a:prstGeom>
        </p:spPr>
        <p:txBody>
          <a:bodyPr wrap="square">
            <a:spAutoFit/>
          </a:bodyPr>
          <a:lstStyle/>
          <a:p>
            <a:pPr algn="ctr" fontAlgn="auto">
              <a:lnSpc>
                <a:spcPct val="90000"/>
              </a:lnSpc>
              <a:spcAft>
                <a:spcPts val="0"/>
              </a:spcAft>
              <a:defRPr/>
            </a:pPr>
            <a:r>
              <a:rPr lang="en-US" altLang="zh-CN" sz="3200" b="1" dirty="0" smtClean="0">
                <a:solidFill>
                  <a:schemeClr val="bg2">
                    <a:lumMod val="50000"/>
                  </a:schemeClr>
                </a:solidFill>
                <a:latin typeface="微软雅黑" panose="020B0503020204020204" pitchFamily="34" charset="-122"/>
                <a:ea typeface="微软雅黑" panose="020B0503020204020204" pitchFamily="34" charset="-122"/>
                <a:cs typeface="+mj-cs"/>
              </a:rPr>
              <a:t>3.</a:t>
            </a:r>
            <a:r>
              <a:rPr lang="zh-CN" altLang="en-US" sz="3200" b="1" dirty="0" smtClean="0">
                <a:solidFill>
                  <a:schemeClr val="bg2">
                    <a:lumMod val="50000"/>
                  </a:schemeClr>
                </a:solidFill>
                <a:latin typeface="微软雅黑" panose="020B0503020204020204" pitchFamily="34" charset="-122"/>
                <a:ea typeface="微软雅黑" panose="020B0503020204020204" pitchFamily="34" charset="-122"/>
                <a:cs typeface="+mj-cs"/>
              </a:rPr>
              <a:t>股利</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支付</a:t>
            </a:r>
            <a:r>
              <a:rPr lang="zh-CN" altLang="en-US" sz="3200" b="1" dirty="0" smtClean="0">
                <a:solidFill>
                  <a:schemeClr val="bg2">
                    <a:lumMod val="50000"/>
                  </a:schemeClr>
                </a:solidFill>
                <a:latin typeface="微软雅黑" panose="020B0503020204020204" pitchFamily="34" charset="-122"/>
                <a:ea typeface="微软雅黑" panose="020B0503020204020204" pitchFamily="34" charset="-122"/>
                <a:cs typeface="+mj-cs"/>
              </a:rPr>
              <a:t>程序</a:t>
            </a:r>
            <a:endPar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5" name="标题 4"/>
          <p:cNvSpPr txBox="1"/>
          <p:nvPr/>
        </p:nvSpPr>
        <p:spPr>
          <a:xfrm>
            <a:off x="838200" y="438150"/>
            <a:ext cx="10515600" cy="646113"/>
          </a:xfrm>
          <a:prstGeom prst="rect">
            <a:avLst/>
          </a:prstGeom>
        </p:spPr>
        <p:txBody>
          <a:bodyPr>
            <a:spAutoFit/>
          </a:bodyPr>
          <a:lstStyle/>
          <a:p>
            <a:pPr lvl="0"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rPr>
              <a:t>三、</a:t>
            </a:r>
            <a:r>
              <a:rPr lang="zh-CN" altLang="en-US" sz="4000" dirty="0">
                <a:latin typeface="微软雅黑" panose="020B0503020204020204" pitchFamily="34" charset="-122"/>
                <a:ea typeface="微软雅黑" panose="020B0503020204020204" pitchFamily="34" charset="-122"/>
              </a:rPr>
              <a:t>利润分配管理</a:t>
            </a:r>
            <a:endParaRPr lang="zh-CN" altLang="en-US" sz="4000" dirty="0">
              <a:latin typeface="微软雅黑" panose="020B0503020204020204" pitchFamily="34" charset="-122"/>
              <a:ea typeface="微软雅黑" panose="020B0503020204020204" pitchFamily="34" charset="-122"/>
            </a:endParaRPr>
          </a:p>
        </p:txBody>
      </p:sp>
      <p:grpSp>
        <p:nvGrpSpPr>
          <p:cNvPr id="56" name="组合 36"/>
          <p:cNvGrpSpPr/>
          <p:nvPr/>
        </p:nvGrpSpPr>
        <p:grpSpPr bwMode="auto">
          <a:xfrm>
            <a:off x="3698543" y="1146412"/>
            <a:ext cx="5404513" cy="131526"/>
            <a:chOff x="5357217" y="1143000"/>
            <a:chExt cx="1490133" cy="101600"/>
          </a:xfrm>
        </p:grpSpPr>
        <p:cxnSp>
          <p:nvCxnSpPr>
            <p:cNvPr id="5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042077" y="2118382"/>
            <a:ext cx="9466721" cy="546496"/>
          </a:xfrm>
          <a:prstGeom prst="rect">
            <a:avLst/>
          </a:prstGeom>
        </p:spPr>
        <p:txBody>
          <a:bodyPr wrap="square">
            <a:spAutoFit/>
          </a:bodyPr>
          <a:lstStyle/>
          <a:p>
            <a:pPr marL="457200" indent="-457200">
              <a:lnSpc>
                <a:spcPct val="125000"/>
              </a:lnSpc>
            </a:pPr>
            <a:r>
              <a:rPr lang="zh-CN" altLang="en-US" sz="2600" kern="1000" dirty="0">
                <a:latin typeface="微软雅黑" panose="020B0503020204020204" pitchFamily="34" charset="-122"/>
                <a:ea typeface="微软雅黑" panose="020B0503020204020204" pitchFamily="34" charset="-122"/>
                <a:cs typeface="Times New Roman" panose="02020603050405020304" pitchFamily="18" charset="0"/>
              </a:rPr>
              <a:t>股利支付形式可以分为不同的种类，主要有以下四种：</a:t>
            </a:r>
            <a:endParaRPr lang="en-US" altLang="zh-CN" sz="26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灯片编号占位符 2"/>
          <p:cNvSpPr>
            <a:spLocks noGrp="1"/>
          </p:cNvSpPr>
          <p:nvPr>
            <p:ph type="sldNum" sz="quarter" idx="12"/>
          </p:nvPr>
        </p:nvSpPr>
        <p:spPr>
          <a:xfrm>
            <a:off x="11312661" y="6242844"/>
            <a:ext cx="495300" cy="354012"/>
          </a:xfrm>
        </p:spPr>
        <p:txBody>
          <a:bodyPr/>
          <a:lstStyle/>
          <a:p>
            <a:pPr>
              <a:defRPr/>
            </a:pPr>
            <a:fld id="{EE03C083-5972-44AC-8407-15A2787036BF}" type="slidenum">
              <a:rPr lang="en-US"/>
            </a:fld>
            <a:endParaRPr lang="en-US" dirty="0"/>
          </a:p>
        </p:txBody>
      </p:sp>
      <p:pic>
        <p:nvPicPr>
          <p:cNvPr id="3074" name="Picture 2" descr="https://timgsa.baidu.com/timg?image&amp;quality=80&amp;size=b9999_10000&amp;sec=1529207425073&amp;di=d5f3652ef68dc17aa76eb396663911fa&amp;imgtype=0&amp;src=http%3A%2F%2Fh.hiphotos.baidu.com%2Fzhidao%2Fwh%253D450%252C600%2Fsign%3D294525eab1003af34defd464001aea6a%2F8601a18b87d6277f81b9f7db2f381f30e824fcae.jpg"/>
          <p:cNvPicPr>
            <a:picLocks noChangeAspect="1" noChangeArrowheads="1"/>
          </p:cNvPicPr>
          <p:nvPr/>
        </p:nvPicPr>
        <p:blipFill rotWithShape="1">
          <a:blip r:embed="rId1">
            <a:extLst>
              <a:ext uri="{28A0092B-C50C-407E-A947-70E740481C1C}">
                <a14:useLocalDpi xmlns:a14="http://schemas.microsoft.com/office/drawing/2010/main" val="0"/>
              </a:ext>
            </a:extLst>
          </a:blip>
          <a:srcRect b="6979"/>
          <a:stretch>
            <a:fillRect/>
          </a:stretch>
        </p:blipFill>
        <p:spPr bwMode="auto">
          <a:xfrm>
            <a:off x="7905750" y="3401221"/>
            <a:ext cx="4286250" cy="292387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02850" y="2664878"/>
            <a:ext cx="7331766" cy="572464"/>
          </a:xfrm>
          <a:prstGeom prst="rect">
            <a:avLst/>
          </a:prstGeom>
        </p:spPr>
        <p:txBody>
          <a:bodyPr wrap="square">
            <a:spAutoFit/>
          </a:bodyPr>
          <a:lstStyle/>
          <a:p>
            <a:pPr>
              <a:lnSpc>
                <a:spcPct val="130000"/>
              </a:lnSpc>
            </a:pPr>
            <a:r>
              <a:rPr lang="en-US"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现金股利</a:t>
            </a:r>
            <a:r>
              <a:rPr lang="zh-CN" altLang="en-US"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kern="1000" dirty="0">
                <a:latin typeface="微软雅黑" panose="020B0503020204020204" pitchFamily="34" charset="-122"/>
                <a:ea typeface="微软雅黑" panose="020B0503020204020204" pitchFamily="34" charset="-122"/>
                <a:cs typeface="Times New Roman" panose="02020603050405020304" pitchFamily="18" charset="0"/>
              </a:rPr>
              <a:t>以现金支付的股利</a:t>
            </a:r>
            <a:r>
              <a:rPr lang="zh-CN" altLang="en-US" sz="2400" kern="10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kern="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1187352" y="3396378"/>
            <a:ext cx="8092930" cy="572464"/>
          </a:xfrm>
          <a:prstGeom prst="rect">
            <a:avLst/>
          </a:prstGeom>
        </p:spPr>
        <p:txBody>
          <a:bodyPr wrap="square">
            <a:spAutoFit/>
          </a:bodyPr>
          <a:lstStyle/>
          <a:p>
            <a:pPr>
              <a:lnSpc>
                <a:spcPct val="130000"/>
              </a:lnSpc>
            </a:pPr>
            <a:r>
              <a:rPr lang="en-US"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财产股利</a:t>
            </a:r>
            <a:r>
              <a:rPr lang="zh-CN" altLang="en-US"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kern="1000" dirty="0">
                <a:latin typeface="微软雅黑" panose="020B0503020204020204" pitchFamily="34" charset="-122"/>
                <a:ea typeface="微软雅黑" panose="020B0503020204020204" pitchFamily="34" charset="-122"/>
                <a:cs typeface="Times New Roman" panose="02020603050405020304" pitchFamily="18" charset="0"/>
              </a:rPr>
              <a:t>以现金以外的其他资产支付的股利</a:t>
            </a:r>
            <a:r>
              <a:rPr lang="zh-CN" altLang="en-US" sz="2400" kern="10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endParaRPr>
          </a:p>
        </p:txBody>
      </p:sp>
      <p:sp>
        <p:nvSpPr>
          <p:cNvPr id="4" name="矩形 3"/>
          <p:cNvSpPr/>
          <p:nvPr/>
        </p:nvSpPr>
        <p:spPr>
          <a:xfrm>
            <a:off x="1175752" y="4132001"/>
            <a:ext cx="5455340" cy="572464"/>
          </a:xfrm>
          <a:prstGeom prst="rect">
            <a:avLst/>
          </a:prstGeom>
        </p:spPr>
        <p:txBody>
          <a:bodyPr wrap="none">
            <a:spAutoFit/>
          </a:bodyPr>
          <a:lstStyle/>
          <a:p>
            <a:pPr>
              <a:lnSpc>
                <a:spcPct val="130000"/>
              </a:lnSpc>
            </a:pPr>
            <a:r>
              <a:rPr lang="en-US"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负债股利</a:t>
            </a:r>
            <a:r>
              <a:rPr lang="zh-CN" altLang="en-US"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kern="1000" dirty="0">
                <a:latin typeface="微软雅黑" panose="020B0503020204020204" pitchFamily="34" charset="-122"/>
                <a:ea typeface="微软雅黑" panose="020B0503020204020204" pitchFamily="34" charset="-122"/>
                <a:cs typeface="Times New Roman" panose="02020603050405020304" pitchFamily="18" charset="0"/>
              </a:rPr>
              <a:t>以负债方式支付的股利</a:t>
            </a:r>
            <a:r>
              <a:rPr lang="zh-CN" altLang="en-US" sz="2400" kern="10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endParaRPr>
          </a:p>
        </p:txBody>
      </p:sp>
      <p:sp>
        <p:nvSpPr>
          <p:cNvPr id="5" name="矩形 4"/>
          <p:cNvSpPr/>
          <p:nvPr/>
        </p:nvSpPr>
        <p:spPr>
          <a:xfrm>
            <a:off x="1190678" y="4834979"/>
            <a:ext cx="7097711" cy="572464"/>
          </a:xfrm>
          <a:prstGeom prst="rect">
            <a:avLst/>
          </a:prstGeom>
        </p:spPr>
        <p:txBody>
          <a:bodyPr wrap="square">
            <a:spAutoFit/>
          </a:bodyPr>
          <a:lstStyle/>
          <a:p>
            <a:pPr>
              <a:lnSpc>
                <a:spcPct val="130000"/>
              </a:lnSpc>
            </a:pPr>
            <a:r>
              <a:rPr lang="en-US"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 </a:t>
            </a:r>
            <a:r>
              <a:rPr lang="zh-CN" altLang="zh-CN"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股票股利</a:t>
            </a:r>
            <a:r>
              <a:rPr lang="zh-CN" altLang="en-US" sz="2400" kern="1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kern="1000" dirty="0">
                <a:latin typeface="微软雅黑" panose="020B0503020204020204" pitchFamily="34" charset="-122"/>
                <a:ea typeface="微软雅黑" panose="020B0503020204020204" pitchFamily="34" charset="-122"/>
                <a:cs typeface="Times New Roman" panose="02020603050405020304" pitchFamily="18" charset="0"/>
              </a:rPr>
              <a:t>公司以增发股票的方式所支付的股利</a:t>
            </a:r>
            <a:r>
              <a:rPr lang="zh-CN" altLang="en-US" sz="2400" kern="10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endParaRPr>
          </a:p>
        </p:txBody>
      </p:sp>
      <p:sp>
        <p:nvSpPr>
          <p:cNvPr id="14" name="矩形 13"/>
          <p:cNvSpPr/>
          <p:nvPr/>
        </p:nvSpPr>
        <p:spPr>
          <a:xfrm>
            <a:off x="1220947" y="5549303"/>
            <a:ext cx="6246033" cy="572464"/>
          </a:xfrm>
          <a:prstGeom prst="rect">
            <a:avLst/>
          </a:prstGeom>
        </p:spPr>
        <p:txBody>
          <a:bodyPr wrap="square">
            <a:spAutoFit/>
          </a:bodyPr>
          <a:lstStyle/>
          <a:p>
            <a:pPr marL="285750" lvl="0" indent="-285750">
              <a:lnSpc>
                <a:spcPct val="130000"/>
              </a:lnSpc>
            </a:pPr>
            <a:r>
              <a:rPr lang="zh-CN" altLang="en-US" sz="2400" kern="1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注：现金股利</a:t>
            </a:r>
            <a:r>
              <a:rPr lang="zh-CN" altLang="zh-CN" sz="2400" kern="1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是股利支付的最常见的方式</a:t>
            </a:r>
            <a:r>
              <a:rPr lang="zh-CN" altLang="zh-CN" sz="2400" kern="1000" dirty="0">
                <a:solidFill>
                  <a:prstClr val="black"/>
                </a:solidFill>
                <a:latin typeface="宋体" panose="02010600030101010101" pitchFamily="2" charset="-122"/>
                <a:ea typeface="方正书宋简体"/>
                <a:cs typeface="Times New Roman" panose="02020603050405020304" pitchFamily="18" charset="0"/>
              </a:rPr>
              <a:t>。</a:t>
            </a:r>
            <a:endParaRPr lang="zh-CN" altLang="en-US" sz="2400" dirty="0">
              <a:solidFill>
                <a:prstClr val="black"/>
              </a:solidFill>
            </a:endParaRPr>
          </a:p>
        </p:txBody>
      </p:sp>
      <p:sp>
        <p:nvSpPr>
          <p:cNvPr id="15" name="标题 4"/>
          <p:cNvSpPr txBox="1"/>
          <p:nvPr/>
        </p:nvSpPr>
        <p:spPr>
          <a:xfrm>
            <a:off x="0" y="1482368"/>
            <a:ext cx="5158991" cy="535531"/>
          </a:xfrm>
          <a:prstGeom prst="rect">
            <a:avLst/>
          </a:prstGeom>
        </p:spPr>
        <p:txBody>
          <a:bodyPr wrap="square">
            <a:spAutoFit/>
          </a:bodyPr>
          <a:lstStyle/>
          <a:p>
            <a:pPr algn="ctr" fontAlgn="auto">
              <a:lnSpc>
                <a:spcPct val="90000"/>
              </a:lnSpc>
              <a:spcAft>
                <a:spcPts val="0"/>
              </a:spcAft>
              <a:defRPr/>
            </a:pPr>
            <a:r>
              <a:rPr lang="en-US" altLang="zh-CN" sz="3200" b="1" dirty="0">
                <a:solidFill>
                  <a:schemeClr val="bg2">
                    <a:lumMod val="50000"/>
                  </a:schemeClr>
                </a:solidFill>
                <a:latin typeface="微软雅黑" panose="020B0503020204020204" pitchFamily="34" charset="-122"/>
                <a:ea typeface="微软雅黑" panose="020B0503020204020204" pitchFamily="34" charset="-122"/>
                <a:cs typeface="+mj-cs"/>
              </a:rPr>
              <a:t>4</a:t>
            </a:r>
            <a:r>
              <a:rPr lang="en-US" altLang="zh-CN" sz="3200" b="1" dirty="0" smtClean="0">
                <a:solidFill>
                  <a:schemeClr val="bg2">
                    <a:lumMod val="50000"/>
                  </a:schemeClr>
                </a:solidFill>
                <a:latin typeface="微软雅黑" panose="020B0503020204020204" pitchFamily="34" charset="-122"/>
                <a:ea typeface="微软雅黑" panose="020B0503020204020204" pitchFamily="34" charset="-122"/>
                <a:cs typeface="+mj-cs"/>
              </a:rPr>
              <a:t>.</a:t>
            </a:r>
            <a:r>
              <a:rPr lang="zh-CN" altLang="en-US" sz="3200" b="1" dirty="0" smtClean="0">
                <a:solidFill>
                  <a:schemeClr val="bg2">
                    <a:lumMod val="50000"/>
                  </a:schemeClr>
                </a:solidFill>
                <a:latin typeface="微软雅黑" panose="020B0503020204020204" pitchFamily="34" charset="-122"/>
                <a:ea typeface="微软雅黑" panose="020B0503020204020204" pitchFamily="34" charset="-122"/>
                <a:cs typeface="+mj-cs"/>
              </a:rPr>
              <a:t>股利支付</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方式</a:t>
            </a:r>
            <a:endPar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p:bldP spid="2" grpId="0"/>
      <p:bldP spid="3" grpId="0"/>
      <p:bldP spid="4" grpId="0"/>
      <p:bldP spid="5" grpId="0"/>
    </p:bldLst>
  </p:timing>
</p:sld>
</file>

<file path=ppt/tags/tag1.xml><?xml version="1.0" encoding="utf-8"?>
<p:tagLst xmlns:p="http://schemas.openxmlformats.org/presentationml/2006/main">
  <p:tag name="ISPRING_ULTRA_SCORM_COURSE_ID" val="2454CE51-C1A2-4DC5-8282-A43D0CF0F6CD"/>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3"/>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Colored (Recommend)">
  <a:themeElements>
    <a:clrScheme name="Custom 39">
      <a:dk1>
        <a:sysClr val="windowText" lastClr="000000"/>
      </a:dk1>
      <a:lt1>
        <a:sysClr val="window" lastClr="FFFFFF"/>
      </a:lt1>
      <a:dk2>
        <a:srgbClr val="2A445D"/>
      </a:dk2>
      <a:lt2>
        <a:srgbClr val="A1B1BC"/>
      </a:lt2>
      <a:accent1>
        <a:srgbClr val="2580B7"/>
      </a:accent1>
      <a:accent2>
        <a:srgbClr val="179E86"/>
      </a:accent2>
      <a:accent3>
        <a:srgbClr val="9EBE5B"/>
      </a:accent3>
      <a:accent4>
        <a:srgbClr val="F59B11"/>
      </a:accent4>
      <a:accent5>
        <a:srgbClr val="C03B26"/>
      </a:accent5>
      <a:accent6>
        <a:srgbClr val="7030A0"/>
      </a:accent6>
      <a:hlink>
        <a:srgbClr val="0563C1"/>
      </a:hlink>
      <a:folHlink>
        <a:srgbClr val="954F72"/>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46800" rIns="36000" bIns="46800" rtlCol="0">
        <a:spAutoFit/>
      </a:bodyPr>
      <a:lstStyle>
        <a:defPPr>
          <a:lnSpc>
            <a:spcPct val="125000"/>
          </a:lnSpc>
          <a:defRPr sz="1200">
            <a:solidFill>
              <a:schemeClr val="bg2">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Business Plan 2016 Colour 1</Template>
  <TotalTime>0</TotalTime>
  <Words>4914</Words>
  <Application>WPS 演示</Application>
  <PresentationFormat>自定义</PresentationFormat>
  <Paragraphs>573</Paragraphs>
  <Slides>48</Slides>
  <Notes>32</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0</vt:i4>
      </vt:variant>
      <vt:variant>
        <vt:lpstr>幻灯片标题</vt:lpstr>
      </vt:variant>
      <vt:variant>
        <vt:i4>48</vt:i4>
      </vt:variant>
    </vt:vector>
  </HeadingPairs>
  <TitlesOfParts>
    <vt:vector size="69" baseType="lpstr">
      <vt:lpstr>Arial</vt:lpstr>
      <vt:lpstr>宋体</vt:lpstr>
      <vt:lpstr>Wingdings</vt:lpstr>
      <vt:lpstr>Lato</vt:lpstr>
      <vt:lpstr>华文隶书</vt:lpstr>
      <vt:lpstr>方正尚酷简体</vt:lpstr>
      <vt:lpstr>微软雅黑</vt:lpstr>
      <vt:lpstr>Times New Roman</vt:lpstr>
      <vt:lpstr>Calibri</vt:lpstr>
      <vt:lpstr>方正书宋简体</vt:lpstr>
      <vt:lpstr>Arial Unicode MS</vt:lpstr>
      <vt:lpstr>Segoe UI</vt:lpstr>
      <vt:lpstr>黑体</vt:lpstr>
      <vt:lpstr>Wingdings</vt:lpstr>
      <vt:lpstr>Raleway thin</vt:lpstr>
      <vt:lpstr>Segoe Print</vt:lpstr>
      <vt:lpstr>Aharoni</vt:lpstr>
      <vt:lpstr>Arial</vt:lpstr>
      <vt:lpstr>楷体</vt:lpstr>
      <vt:lpstr>Lato</vt:lpstr>
      <vt:lpstr>Colored (Recommend)</vt:lpstr>
      <vt:lpstr>PowerPoint 演示文稿</vt:lpstr>
      <vt:lpstr>PowerPoint 演示文稿</vt:lpstr>
      <vt:lpstr>PowerPoint 演示文稿</vt:lpstr>
      <vt:lpstr>      利润预测是指企业在收入预测的基础上，通过分析和研究销售量、商品或服务成本、营业费用以及其他对利润产生影响的因素，对其在未来某一时期可能实现的利润的预计和测算。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graphic design268</dc:creator>
  <cp:lastModifiedBy>乐天</cp:lastModifiedBy>
  <cp:revision>1729</cp:revision>
  <dcterms:created xsi:type="dcterms:W3CDTF">2016-05-25T07:00:00Z</dcterms:created>
  <dcterms:modified xsi:type="dcterms:W3CDTF">2025-08-28T08:32:52Z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A22D505381B6499096D407C3D3868579_12</vt:lpwstr>
  </property>
  <property fmtid="{D5CDD505-2E9C-101B-9397-08002B2CF9AE}" pid="3" name="KSOProductBuildVer">
    <vt:lpwstr>2052-12.1.0.22529</vt:lpwstr>
  </property>
</Properties>
</file>