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5" r:id="rId3"/>
    <p:sldId id="462" r:id="rId5"/>
    <p:sldId id="420" r:id="rId6"/>
    <p:sldId id="421" r:id="rId7"/>
    <p:sldId id="463" r:id="rId8"/>
    <p:sldId id="464" r:id="rId9"/>
    <p:sldId id="465" r:id="rId10"/>
    <p:sldId id="467" r:id="rId11"/>
    <p:sldId id="468" r:id="rId12"/>
    <p:sldId id="414" r:id="rId13"/>
    <p:sldId id="432" r:id="rId14"/>
    <p:sldId id="440" r:id="rId15"/>
    <p:sldId id="441" r:id="rId16"/>
    <p:sldId id="425" r:id="rId17"/>
    <p:sldId id="398" r:id="rId18"/>
    <p:sldId id="399" r:id="rId19"/>
    <p:sldId id="400" r:id="rId20"/>
    <p:sldId id="332" r:id="rId21"/>
    <p:sldId id="469" r:id="rId22"/>
    <p:sldId id="443" r:id="rId23"/>
    <p:sldId id="444" r:id="rId24"/>
    <p:sldId id="445" r:id="rId25"/>
    <p:sldId id="446" r:id="rId26"/>
    <p:sldId id="447" r:id="rId27"/>
    <p:sldId id="450" r:id="rId28"/>
    <p:sldId id="451" r:id="rId29"/>
    <p:sldId id="452" r:id="rId30"/>
    <p:sldId id="455" r:id="rId31"/>
    <p:sldId id="456" r:id="rId32"/>
    <p:sldId id="457" r:id="rId33"/>
    <p:sldId id="458" r:id="rId34"/>
    <p:sldId id="460" r:id="rId35"/>
    <p:sldId id="461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05" r:id="rId44"/>
  </p:sldIdLst>
  <p:sldSz cx="9906000" cy="6858000" type="A4"/>
  <p:notesSz cx="6858000" cy="9144000"/>
  <p:defaultTextStyle>
    <a:defPPr>
      <a:defRPr lang="ja-JP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600" b="0" i="0" u="none" kern="1200" baseline="0">
        <a:solidFill>
          <a:srgbClr val="6699FF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AE884"/>
    <a:srgbClr val="266C3D"/>
    <a:srgbClr val="87D5A1"/>
    <a:srgbClr val="D5D529"/>
    <a:srgbClr val="F0EA00"/>
    <a:srgbClr val="349454"/>
    <a:srgbClr val="1B4D2C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05"/>
    <p:restoredTop sz="88235"/>
  </p:normalViewPr>
  <p:slideViewPr>
    <p:cSldViewPr showGuides="1">
      <p:cViewPr varScale="1">
        <p:scale>
          <a:sx n="76" d="100"/>
          <a:sy n="76" d="100"/>
        </p:scale>
        <p:origin x="-1406" y="-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657D4C-2C9F-4EB9-9319-C2FEC6AEF36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10000"/>
              </a:lnSpc>
              <a:defRPr sz="1200"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lnSpc>
                <a:spcPct val="110000"/>
              </a:lnSpc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lnSpc>
                <a:spcPct val="110000"/>
              </a:lnSpc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/>
              <a:t>マスタ タイトルの書式設定</a:t>
            </a:r>
            <a:endParaRPr lang="ja-JP" altLang="en-US" noProof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ja-JP" altLang="en-US" noProof="0"/>
              <a:t>マスタ サブタイトルの書式設定</a:t>
            </a:r>
            <a:endParaRPr lang="ja-JP" altLang="en-US" noProof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21575" y="260350"/>
            <a:ext cx="1887538" cy="57610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57375" y="260350"/>
            <a:ext cx="5511800" cy="57610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857375" y="260350"/>
            <a:ext cx="7551738" cy="57610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342900"/>
            <a:ext cx="13970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15875" y="314325"/>
            <a:ext cx="1825625" cy="635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D7673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标题内容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D7673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B9E5-B5A8-4C82-B3A9-E6B74B8CC91D}" type="datetimeFigureOut">
              <a:rPr kumimoji="1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zh-CN" altLang="en-US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57375" y="1125538"/>
            <a:ext cx="3667125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76900" y="1125538"/>
            <a:ext cx="366871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>
              <a:buNone/>
            </a:pPr>
            <a:fld id="{9A0DB2DC-4C9A-4742-B13C-FB6460FD3503}" type="slidenum">
              <a:rPr lang="en-US" altLang="ja-JP" dirty="0"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ja-JP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7.png"/><Relationship Id="rId18" Type="http://schemas.openxmlformats.org/officeDocument/2006/relationships/image" Target="../media/image6.png"/><Relationship Id="rId17" Type="http://schemas.openxmlformats.org/officeDocument/2006/relationships/image" Target="../media/image5.png"/><Relationship Id="rId16" Type="http://schemas.openxmlformats.org/officeDocument/2006/relationships/image" Target="../media/image4.GIF"/><Relationship Id="rId15" Type="http://schemas.openxmlformats.org/officeDocument/2006/relationships/image" Target="../media/image3.GIF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" descr="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1928813" y="260350"/>
            <a:ext cx="74803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ja-JP" altLang="en-US" dirty="0"/>
              <a:t>マスタ タイトルの書式設定</a:t>
            </a:r>
            <a:endParaRPr lang="ja-JP" altLang="en-US" dirty="0"/>
          </a:p>
        </p:txBody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1857375" y="1125538"/>
            <a:ext cx="7488238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ja-JP" altLang="en-US" dirty="0"/>
              <a:t>マスタ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ja-JP" alt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304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5300" y="6245225"/>
            <a:ext cx="31369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lnSpc>
                <a:spcPct val="100000"/>
              </a:lnSpc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5388" y="6245225"/>
            <a:ext cx="186531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ja-JP" dirty="0"/>
            </a:fld>
            <a:endParaRPr lang="en-US" altLang="ja-JP" dirty="0"/>
          </a:p>
        </p:txBody>
      </p:sp>
      <p:sp>
        <p:nvSpPr>
          <p:cNvPr id="1032" name="Oval 2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7150" y="5949950"/>
            <a:ext cx="1368425" cy="574675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目录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33" name="Group 26"/>
          <p:cNvGrpSpPr/>
          <p:nvPr userDrawn="1"/>
        </p:nvGrpSpPr>
        <p:grpSpPr>
          <a:xfrm flipH="1">
            <a:off x="546100" y="2854325"/>
            <a:ext cx="360363" cy="1727200"/>
            <a:chOff x="5471" y="3791"/>
            <a:chExt cx="192" cy="513"/>
          </a:xfrm>
        </p:grpSpPr>
        <p:sp>
          <p:nvSpPr>
            <p:cNvPr id="1036" name="AutoShape 2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 rot="5464111">
              <a:off x="5440" y="3823"/>
              <a:ext cx="255" cy="191"/>
            </a:xfrm>
            <a:prstGeom prst="leftArrow">
              <a:avLst>
                <a:gd name="adj1" fmla="val 50000"/>
                <a:gd name="adj2" fmla="val 85173"/>
              </a:avLst>
            </a:prstGeom>
            <a:solidFill>
              <a:srgbClr val="FF9900"/>
            </a:solidFill>
            <a:ln w="12700" cap="sq">
              <a:solidFill>
                <a:srgbClr val="66CCFF"/>
              </a:solidFill>
              <a:miter lim="800000"/>
            </a:ln>
          </p:spPr>
          <p:txBody>
            <a:bodyPr vert="eaVert"/>
            <a:lstStyle>
              <a:lvl1pPr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7" name="AutoShape 28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 rot="5351288">
              <a:off x="5455" y="4096"/>
              <a:ext cx="224" cy="192"/>
            </a:xfrm>
            <a:prstGeom prst="rightArrow">
              <a:avLst>
                <a:gd name="adj1" fmla="val 50000"/>
                <a:gd name="adj2" fmla="val 74440"/>
              </a:avLst>
            </a:prstGeom>
            <a:solidFill>
              <a:srgbClr val="FF9900"/>
            </a:solidFill>
            <a:ln w="12700" cap="sq">
              <a:solidFill>
                <a:srgbClr val="66CCFF"/>
              </a:solidFill>
              <a:miter lim="800000"/>
            </a:ln>
          </p:spPr>
          <p:txBody>
            <a:bodyPr vert="eaVert"/>
            <a:lstStyle>
              <a:lvl1pPr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34" name="Picture 30" descr="GIF-39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flipV="1">
            <a:off x="2144713" y="1052513"/>
            <a:ext cx="6840537" cy="7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31" descr="GIF-38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44488" y="44450"/>
            <a:ext cx="936625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◆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Arial" panose="020B0604020202020204" pitchFamily="34" charset="0"/>
        <a:buChar char="▪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video" Target="NULL"/><Relationship Id="rId1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灯片编号占位符 3"/>
          <p:cNvSpPr txBox="1">
            <a:spLocks noGrp="1"/>
          </p:cNvSpPr>
          <p:nvPr>
            <p:ph type="sldNum" sz="quarter" idx="4"/>
          </p:nvPr>
        </p:nvSpPr>
        <p:spPr>
          <a:xfrm>
            <a:off x="7545388" y="6245225"/>
            <a:ext cx="1865312" cy="476250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536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7300" y="2890838"/>
            <a:ext cx="13471525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8" name="矩形 1"/>
          <p:cNvSpPr/>
          <p:nvPr/>
        </p:nvSpPr>
        <p:spPr>
          <a:xfrm>
            <a:off x="2378075" y="2776538"/>
            <a:ext cx="572452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项目六全面预算管理</a:t>
            </a:r>
            <a:endParaRPr lang="zh-CN" altLang="en-US" sz="48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六边形 55"/>
          <p:cNvSpPr/>
          <p:nvPr/>
        </p:nvSpPr>
        <p:spPr>
          <a:xfrm rot="16200000">
            <a:off x="734219" y="1593056"/>
            <a:ext cx="1563688" cy="1285875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57" name="TextBox 37"/>
          <p:cNvSpPr txBox="1"/>
          <p:nvPr/>
        </p:nvSpPr>
        <p:spPr>
          <a:xfrm>
            <a:off x="4964113" y="5207000"/>
            <a:ext cx="642938" cy="153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4265" kern="1200" cap="none" spc="0" normalizeH="0" baseline="0" noProof="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03</a:t>
            </a:r>
            <a:endParaRPr kumimoji="0" lang="zh-CN" altLang="en-US" sz="4265" kern="1200" cap="none" spc="0" normalizeH="0" baseline="0" noProof="0" dirty="0">
              <a:solidFill>
                <a:prstClr val="white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59" name="TextBox 39"/>
          <p:cNvSpPr txBox="1"/>
          <p:nvPr/>
        </p:nvSpPr>
        <p:spPr>
          <a:xfrm>
            <a:off x="2349500" y="1470025"/>
            <a:ext cx="6642100" cy="17541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121793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它是从企业全局出发，对企业一定时期内的销售、生产采购、成本费用以及财务状况等方面的预算进行汇总、协调而统一编制的预算。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9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/>
          <p:cNvSpPr txBox="1"/>
          <p:nvPr/>
        </p:nvSpPr>
        <p:spPr>
          <a:xfrm>
            <a:off x="3024188" y="428625"/>
            <a:ext cx="4429125" cy="715963"/>
          </a:xfrm>
          <a:prstGeom prst="rect">
            <a:avLst/>
          </a:prstGeom>
        </p:spPr>
        <p:txBody>
          <a:bodyPr/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1" lang="en-US" altLang="zh-CN" sz="40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</a:t>
            </a:r>
            <a:r>
              <a:rPr kumimoji="1" lang="en-US" altLang="zh-CN" sz="36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2.</a:t>
            </a:r>
            <a:r>
              <a:rPr kumimoji="0" lang="zh-CN" altLang="en-US" sz="3600" b="1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全面预算体系</a:t>
            </a:r>
            <a:endParaRPr kumimoji="0" lang="zh-CN" altLang="en-US" sz="3600" kern="1200" cap="none" spc="0" normalizeH="0" baseline="0" noProof="0" dirty="0">
              <a:solidFill>
                <a:srgbClr val="6699FF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4583" name="矩形 21"/>
          <p:cNvSpPr/>
          <p:nvPr/>
        </p:nvSpPr>
        <p:spPr>
          <a:xfrm>
            <a:off x="1114425" y="1706563"/>
            <a:ext cx="922338" cy="973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392738" y="4005263"/>
            <a:ext cx="4235450" cy="1754187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121793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“全面预算”的“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”是指公司遇到的所有问题，都可以在预算上寻求解决方案。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5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3224213"/>
            <a:ext cx="5038725" cy="3630612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chemeClr val="tx1"/>
            </a:outerShdw>
          </a:effec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" name="TextBox 37"/>
          <p:cNvSpPr txBox="1"/>
          <p:nvPr/>
        </p:nvSpPr>
        <p:spPr>
          <a:xfrm>
            <a:off x="4964113" y="5207000"/>
            <a:ext cx="642938" cy="153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4265" kern="1200" cap="none" spc="0" normalizeH="0" baseline="0" noProof="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03</a:t>
            </a:r>
            <a:endParaRPr kumimoji="0" lang="zh-CN" altLang="en-US" sz="4265" kern="1200" cap="none" spc="0" normalizeH="0" baseline="0" noProof="0" dirty="0">
              <a:solidFill>
                <a:prstClr val="white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9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/>
          <p:cNvSpPr txBox="1"/>
          <p:nvPr/>
        </p:nvSpPr>
        <p:spPr>
          <a:xfrm>
            <a:off x="3024188" y="428625"/>
            <a:ext cx="4429125" cy="7159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44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1" lang="en-US" altLang="zh-CN" sz="4000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全面预算体系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2649538" y="1484313"/>
            <a:ext cx="6316662" cy="120015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defTabSz="121793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“全面预算管理”就是配置合理的资源以推动业务运营系统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创造价值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 rot="16200000">
            <a:off x="549275" y="919163"/>
            <a:ext cx="1568450" cy="1546225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5607" name="矩形 21"/>
          <p:cNvSpPr/>
          <p:nvPr/>
        </p:nvSpPr>
        <p:spPr>
          <a:xfrm>
            <a:off x="874713" y="985838"/>
            <a:ext cx="922337" cy="141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预算管理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25608" name="Picture 15" descr="https://timgsa.baidu.com/timg?image&amp;quality=80&amp;size=b9999_10000&amp;sec=1542523888056&amp;di=d74650ee54077bab8ccda3a828d5b39f&amp;imgtype=0&amp;src=http%3A%2F%2Fimg02.mysteelcdn.com%2Fwz%2Fuploaded%2Fsteel%2F2018%2F01%2F24%2F15172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2852738"/>
            <a:ext cx="4776788" cy="389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2" descr="https://timgsa.baidu.com/timg?image&amp;quality=80&amp;size=b9999_10000&amp;sec=1542523888057&amp;di=124cc65ac665eb9b411d1a40dc63790c&amp;imgtype=0&amp;src=http%3A%2F%2Fimagemg.cnpp.cn%2Fupload%2Fimages%2F20150324%2F14373920025_631x4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38" y="2852738"/>
            <a:ext cx="5060950" cy="3890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1825" y="260350"/>
            <a:ext cx="8208963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0488" tIns="44450" rIns="90488" bIns="4445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全面预算体系</a:t>
            </a:r>
            <a:endParaRPr kumimoji="1" lang="zh-CN" alt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747" name="Rectangle 3"/>
          <p:cNvSpPr>
            <a:spLocks noGrp="1"/>
          </p:cNvSpPr>
          <p:nvPr>
            <p:ph type="body" idx="4294967295"/>
          </p:nvPr>
        </p:nvSpPr>
        <p:spPr>
          <a:xfrm>
            <a:off x="733425" y="1628775"/>
            <a:ext cx="7993063" cy="4751388"/>
          </a:xfrm>
          <a:ln/>
        </p:spPr>
        <p:txBody>
          <a:bodyPr vert="horz" wrap="square" lIns="90488" tIns="44450" rIns="90488" bIns="44450" anchor="t" anchorCtr="0"/>
          <a:p>
            <a:pPr eaLnBrk="1" hangingPunct="1">
              <a:lnSpc>
                <a:spcPct val="125000"/>
              </a:lnSpc>
              <a:buClr>
                <a:srgbClr val="77F06E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ea typeface="宋体" panose="02010600030101010101" pitchFamily="2" charset="-122"/>
              </a:rPr>
              <a:t>全面预算的编制，在研究和预测市场销售的基础上，以销售预算作为预算编制的出发点，然后依销售预算编制生产、存货各项成本费用、现金等预算，一环紧扣一环，最终以预计的财务报表为终结，使整个预算形成一个有机的整体。</a:t>
            </a:r>
            <a:r>
              <a:rPr lang="zh-CN" altLang="en-US" dirty="0"/>
              <a:t> </a:t>
            </a:r>
            <a:endParaRPr lang="zh-CN" altLang="en-US" sz="2800" b="1" dirty="0">
              <a:solidFill>
                <a:srgbClr val="333333"/>
              </a:solidFill>
              <a:ea typeface="宋体" panose="02010600030101010101" pitchFamily="2" charset="-122"/>
            </a:endParaRPr>
          </a:p>
        </p:txBody>
      </p:sp>
      <p:pic>
        <p:nvPicPr>
          <p:cNvPr id="2662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5388" y="5473700"/>
            <a:ext cx="2360612" cy="13843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7747">
                                            <p:txEl>
                                              <p:charRg st="0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065213" y="2603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dirty="0">
                <a:solidFill>
                  <a:srgbClr val="FF3300"/>
                </a:solidFill>
                <a:ea typeface="宋体" panose="02010600030101010101" pitchFamily="2" charset="-122"/>
              </a:rPr>
              <a:t>全面预算体系</a:t>
            </a:r>
            <a:endParaRPr lang="zh-CN" altLang="en-US" sz="4000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1052513"/>
            <a:ext cx="8985250" cy="535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itle 2"/>
          <p:cNvSpPr txBox="1"/>
          <p:nvPr/>
        </p:nvSpPr>
        <p:spPr>
          <a:xfrm>
            <a:off x="2865438" y="336550"/>
            <a:ext cx="4429125" cy="715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>
              <a:lnSpc>
                <a:spcPct val="11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全面预算体系</a:t>
            </a:r>
            <a:endParaRPr lang="en-US" altLang="zh-CN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矩形 3"/>
          <p:cNvSpPr/>
          <p:nvPr/>
        </p:nvSpPr>
        <p:spPr>
          <a:xfrm>
            <a:off x="704850" y="1341438"/>
            <a:ext cx="8208963" cy="973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一般将由业务预算、专门决策预算和财务预算组成的预算体系，称为全面预算体系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24213" y="1049338"/>
            <a:ext cx="3929062" cy="134937"/>
            <a:chOff x="5357217" y="1143000"/>
            <a:chExt cx="1490133" cy="101600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1"/>
            <p:cNvCxnSpPr/>
            <p:nvPr/>
          </p:nvCxnSpPr>
          <p:spPr>
            <a:xfrm>
              <a:off x="5509542" y="1244600"/>
              <a:ext cx="118548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组合 30728"/>
          <p:cNvGrpSpPr/>
          <p:nvPr/>
        </p:nvGrpSpPr>
        <p:grpSpPr>
          <a:xfrm>
            <a:off x="423863" y="2541588"/>
            <a:ext cx="9302750" cy="3940175"/>
            <a:chOff x="424272" y="2541651"/>
            <a:chExt cx="9301707" cy="3940334"/>
          </a:xfrm>
        </p:grpSpPr>
        <p:sp>
          <p:nvSpPr>
            <p:cNvPr id="8" name="11 Rectángulo"/>
            <p:cNvSpPr/>
            <p:nvPr/>
          </p:nvSpPr>
          <p:spPr>
            <a:xfrm>
              <a:off x="1856036" y="2565464"/>
              <a:ext cx="1328588" cy="663602"/>
            </a:xfrm>
            <a:prstGeom prst="rect">
              <a:avLst/>
            </a:prstGeom>
            <a:solidFill>
              <a:srgbClr val="D76739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业务预算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42 Rectángulo"/>
            <p:cNvSpPr/>
            <p:nvPr/>
          </p:nvSpPr>
          <p:spPr>
            <a:xfrm>
              <a:off x="1856036" y="3573568"/>
              <a:ext cx="1765102" cy="663602"/>
            </a:xfrm>
            <a:prstGeom prst="rect">
              <a:avLst/>
            </a:prstGeom>
            <a:solidFill>
              <a:srgbClr val="D76739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专门决策预算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51 Rectángulo"/>
            <p:cNvSpPr/>
            <p:nvPr/>
          </p:nvSpPr>
          <p:spPr>
            <a:xfrm>
              <a:off x="1856036" y="5078578"/>
              <a:ext cx="1252397" cy="663602"/>
            </a:xfrm>
            <a:prstGeom prst="rect">
              <a:avLst/>
            </a:prstGeom>
            <a:solidFill>
              <a:srgbClr val="D76739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财务预算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42 Rectángulo"/>
            <p:cNvSpPr/>
            <p:nvPr/>
          </p:nvSpPr>
          <p:spPr bwMode="auto">
            <a:xfrm>
              <a:off x="3781458" y="4562620"/>
              <a:ext cx="1407955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现金预算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5" name="42 Rectángulo"/>
            <p:cNvSpPr/>
            <p:nvPr/>
          </p:nvSpPr>
          <p:spPr bwMode="auto">
            <a:xfrm>
              <a:off x="5887834" y="5078578"/>
              <a:ext cx="1406367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利润表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6" name="42 Rectángulo"/>
            <p:cNvSpPr/>
            <p:nvPr/>
          </p:nvSpPr>
          <p:spPr bwMode="auto">
            <a:xfrm>
              <a:off x="5902120" y="5742180"/>
              <a:ext cx="1406367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预计资产负债表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42 Rectángulo"/>
            <p:cNvSpPr/>
            <p:nvPr/>
          </p:nvSpPr>
          <p:spPr bwMode="auto">
            <a:xfrm>
              <a:off x="3748124" y="5475469"/>
              <a:ext cx="1406367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预计财务报表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42 Rectángulo"/>
            <p:cNvSpPr/>
            <p:nvPr/>
          </p:nvSpPr>
          <p:spPr bwMode="auto">
            <a:xfrm>
              <a:off x="3849713" y="2567052"/>
              <a:ext cx="1339700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销售预算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（起点）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9" name="42 Rectángulo"/>
            <p:cNvSpPr/>
            <p:nvPr/>
          </p:nvSpPr>
          <p:spPr bwMode="auto">
            <a:xfrm>
              <a:off x="5079887" y="2555939"/>
              <a:ext cx="982553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生产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0" name="42 Rectángulo"/>
            <p:cNvSpPr/>
            <p:nvPr/>
          </p:nvSpPr>
          <p:spPr bwMode="auto">
            <a:xfrm>
              <a:off x="6070376" y="2552763"/>
              <a:ext cx="1406367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直接材料预算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42 Rectángulo"/>
            <p:cNvSpPr/>
            <p:nvPr/>
          </p:nvSpPr>
          <p:spPr bwMode="auto">
            <a:xfrm>
              <a:off x="7308487" y="2541651"/>
              <a:ext cx="588897" cy="663602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…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2" name="42 Rectángulo"/>
            <p:cNvSpPr/>
            <p:nvPr/>
          </p:nvSpPr>
          <p:spPr>
            <a:xfrm>
              <a:off x="4810042" y="3513240"/>
              <a:ext cx="2666701" cy="784257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资本支出预算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3" name="11 Rectángulo"/>
            <p:cNvSpPr/>
            <p:nvPr/>
          </p:nvSpPr>
          <p:spPr>
            <a:xfrm>
              <a:off x="424272" y="3512690"/>
              <a:ext cx="848544" cy="1107305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全面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体系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11 Rectángulo"/>
            <p:cNvSpPr/>
            <p:nvPr/>
          </p:nvSpPr>
          <p:spPr>
            <a:xfrm>
              <a:off x="8357826" y="3131735"/>
              <a:ext cx="1368153" cy="756905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辅助预算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（分预算）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5" name="11 Rectángulo"/>
            <p:cNvSpPr/>
            <p:nvPr/>
          </p:nvSpPr>
          <p:spPr>
            <a:xfrm>
              <a:off x="8074636" y="5226741"/>
              <a:ext cx="975990" cy="663574"/>
            </a:xfrm>
            <a:prstGeom prst="rect">
              <a:avLst/>
            </a:prstGeom>
            <a:solidFill>
              <a:schemeClr val="bg1"/>
            </a:solidFill>
            <a:ln w="63500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总预算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693" name="左大括号 1"/>
            <p:cNvSpPr/>
            <p:nvPr/>
          </p:nvSpPr>
          <p:spPr>
            <a:xfrm>
              <a:off x="1272816" y="2893278"/>
              <a:ext cx="379248" cy="2517278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4" name="左大括号 35"/>
            <p:cNvSpPr/>
            <p:nvPr/>
          </p:nvSpPr>
          <p:spPr>
            <a:xfrm>
              <a:off x="3291160" y="4744845"/>
              <a:ext cx="329606" cy="1329285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5" name="左大括号 36"/>
            <p:cNvSpPr/>
            <p:nvPr/>
          </p:nvSpPr>
          <p:spPr>
            <a:xfrm>
              <a:off x="5398268" y="5143248"/>
              <a:ext cx="329606" cy="1329285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6" name="右大括号 2"/>
            <p:cNvSpPr/>
            <p:nvPr/>
          </p:nvSpPr>
          <p:spPr>
            <a:xfrm>
              <a:off x="7603045" y="4744845"/>
              <a:ext cx="313715" cy="1737140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7" name="右大括号 38"/>
            <p:cNvSpPr/>
            <p:nvPr/>
          </p:nvSpPr>
          <p:spPr>
            <a:xfrm>
              <a:off x="7999705" y="2559775"/>
              <a:ext cx="313715" cy="1737140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8" name="右箭头 30727"/>
            <p:cNvSpPr/>
            <p:nvPr/>
          </p:nvSpPr>
          <p:spPr>
            <a:xfrm>
              <a:off x="3257645" y="2764840"/>
              <a:ext cx="501461" cy="267437"/>
            </a:xfrm>
            <a:prstGeom prst="rightArrow">
              <a:avLst>
                <a:gd name="adj1" fmla="val 50000"/>
                <a:gd name="adj2" fmla="val 50001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8699" name="右箭头 48"/>
            <p:cNvSpPr/>
            <p:nvPr/>
          </p:nvSpPr>
          <p:spPr>
            <a:xfrm>
              <a:off x="3855084" y="3722746"/>
              <a:ext cx="669698" cy="331787"/>
            </a:xfrm>
            <a:prstGeom prst="rightArrow">
              <a:avLst>
                <a:gd name="adj1" fmla="val 50000"/>
                <a:gd name="adj2" fmla="val 5000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http://img.mp.itc.cn/upload/20160830/6bd9efc6bec04dc0937b46286db1ab9f_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7325" y="1479550"/>
            <a:ext cx="3044825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633413" y="1636713"/>
            <a:ext cx="5041900" cy="7842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）各部门工作奋斗的目标。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3024188" y="428625"/>
            <a:ext cx="4429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二、预算的作用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9702" name="Rectangle 3"/>
          <p:cNvSpPr txBox="1"/>
          <p:nvPr/>
        </p:nvSpPr>
        <p:spPr>
          <a:xfrm>
            <a:off x="2309813" y="2420938"/>
            <a:ext cx="3887787" cy="784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预算是目标的具体化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703" name="组合 3"/>
          <p:cNvGrpSpPr/>
          <p:nvPr/>
        </p:nvGrpSpPr>
        <p:grpSpPr>
          <a:xfrm>
            <a:off x="920750" y="4540250"/>
            <a:ext cx="7400925" cy="1881188"/>
            <a:chOff x="848544" y="2245264"/>
            <a:chExt cx="7401272" cy="188087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512840" y="2245264"/>
              <a:ext cx="2448272" cy="5760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>
              <a:lvl1pPr marL="342900" indent="-3429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目标下达过程</a:t>
              </a:r>
              <a:endPara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4990489" y="3183865"/>
              <a:ext cx="1224136" cy="94227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>
              <a:lvl1pPr marL="342900" indent="-3429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部门年度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业务目标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889817" y="3209816"/>
              <a:ext cx="1298426" cy="890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>
              <a:lvl1pPr marL="342900" indent="-3429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公司年度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经营目标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848544" y="3185409"/>
              <a:ext cx="1345079" cy="90841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>
              <a:lvl1pPr marL="342900" indent="-3429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3~5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年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战略规划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6997777" y="3185409"/>
              <a:ext cx="1252039" cy="85795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/>
            <a:lstStyle>
              <a:lvl1pPr marL="342900" indent="-3429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rgbClr val="6699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责任中心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业务目标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710" name="右箭头 2"/>
            <p:cNvSpPr/>
            <p:nvPr/>
          </p:nvSpPr>
          <p:spPr>
            <a:xfrm>
              <a:off x="2271449" y="3372069"/>
              <a:ext cx="618368" cy="484632"/>
            </a:xfrm>
            <a:prstGeom prst="rightArrow">
              <a:avLst>
                <a:gd name="adj1" fmla="val 50000"/>
                <a:gd name="adj2" fmla="val 49998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9711" name="右箭头 15"/>
            <p:cNvSpPr/>
            <p:nvPr/>
          </p:nvSpPr>
          <p:spPr>
            <a:xfrm>
              <a:off x="4304928" y="3445778"/>
              <a:ext cx="618368" cy="484632"/>
            </a:xfrm>
            <a:prstGeom prst="rightArrow">
              <a:avLst>
                <a:gd name="adj1" fmla="val 50000"/>
                <a:gd name="adj2" fmla="val 49998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9712" name="右箭头 16"/>
            <p:cNvSpPr/>
            <p:nvPr/>
          </p:nvSpPr>
          <p:spPr>
            <a:xfrm>
              <a:off x="6284448" y="3445778"/>
              <a:ext cx="618368" cy="484632"/>
            </a:xfrm>
            <a:prstGeom prst="rightArrow">
              <a:avLst>
                <a:gd name="adj1" fmla="val 50000"/>
                <a:gd name="adj2" fmla="val 49998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9704" name="Picture 10" descr="C:\Users\hp\Desktop\5b8cb4c4-0386-4d46-a38c-6ced5cc442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3573463"/>
            <a:ext cx="6173788" cy="78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http://image20.it168.com/201507_800x800/2252/36ed50f5dc04c18b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5763" y="2997200"/>
            <a:ext cx="3689350" cy="242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704850" y="1700213"/>
            <a:ext cx="7848600" cy="7207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）各部门工作协调的工具。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3024188" y="428625"/>
            <a:ext cx="4429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二、预算的作用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6" name="Rectangle 3"/>
          <p:cNvSpPr txBox="1"/>
          <p:nvPr/>
        </p:nvSpPr>
        <p:spPr>
          <a:xfrm>
            <a:off x="695325" y="2811463"/>
            <a:ext cx="4537075" cy="1397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预算是企业资源的统筹安排，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各部门分工协作，共同完成。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4697" y="4923179"/>
            <a:ext cx="2194832" cy="496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“以销定产”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1074" y="4897165"/>
            <a:ext cx="2194832" cy="4965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“以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产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购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”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128588" y="1196975"/>
            <a:ext cx="4679950" cy="576263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）各部门工作控制的标准。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976313"/>
            <a:ext cx="3929063" cy="134937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3024188" y="260350"/>
            <a:ext cx="4429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二、预算的作用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1749" name="Picture 2" descr="C:\Users\Administrator\AppData\Roaming\Tencent\Users\112645491\QQ\WinTemp\RichOle\DF[%I[W{{EAU(E7P%MLIW9Y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00388"/>
            <a:ext cx="2252663" cy="238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4" descr="https://timgsa.baidu.com/timg?image&amp;quality=80&amp;size=b9999_10000&amp;sec=1528604220573&amp;di=b58b4cca8887c833363cd3cf53a3248d&amp;imgtype=0&amp;src=http%3A%2F%2Fimgsrc.baidu.com%2Fimgad%2Fpic%2Fitem%2F0dd7912397dda1443f6a8996b8b7d0a20cf486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3" y="3511550"/>
            <a:ext cx="1244600" cy="156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Rectangle 3"/>
          <p:cNvSpPr txBox="1"/>
          <p:nvPr/>
        </p:nvSpPr>
        <p:spPr>
          <a:xfrm>
            <a:off x="357188" y="2014538"/>
            <a:ext cx="3024187" cy="7048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预算重在执行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749675" y="2565400"/>
          <a:ext cx="5954713" cy="2163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663"/>
                <a:gridCol w="1190663"/>
                <a:gridCol w="1190663"/>
                <a:gridCol w="1191362"/>
                <a:gridCol w="1191362"/>
              </a:tblGrid>
              <a:tr h="4361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开发进度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</a:tr>
              <a:tr h="431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完成时间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月底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月底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月底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zh-CN" sz="1800" kern="100" dirty="0">
                          <a:solidFill>
                            <a:schemeClr val="tx1"/>
                          </a:solidFill>
                          <a:effectLst/>
                        </a:rPr>
                        <a:t>月底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</a:tr>
              <a:tr h="431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</a:rPr>
                        <a:t>费用预算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</a:tr>
              <a:tr h="431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chemeClr val="tx1"/>
                          </a:solidFill>
                          <a:effectLst/>
                        </a:rPr>
                        <a:t>实际费用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r>
                        <a:rPr lang="zh-CN" sz="1600" kern="10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850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r>
                        <a:rPr lang="zh-CN" sz="1600" kern="100" dirty="0">
                          <a:solidFill>
                            <a:schemeClr val="tx1"/>
                          </a:solidFill>
                          <a:effectLst/>
                        </a:rPr>
                        <a:t>万元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</a:tr>
              <a:tr h="431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实际进度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751263" y="4948238"/>
          <a:ext cx="5994400" cy="1528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656"/>
                <a:gridCol w="1123856"/>
                <a:gridCol w="1123856"/>
                <a:gridCol w="1124516"/>
                <a:gridCol w="1124516"/>
              </a:tblGrid>
              <a:tr h="359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费用完成率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110%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120%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121%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110%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</a:tr>
              <a:tr h="431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业务完成率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</a:tr>
              <a:tr h="431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费用差异率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chemeClr val="tx1"/>
                          </a:solidFill>
                          <a:effectLst/>
                        </a:rPr>
                        <a:t>业务差异率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-75%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-60%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-29%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-20%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31822" name="Rectangle 10"/>
          <p:cNvSpPr/>
          <p:nvPr/>
        </p:nvSpPr>
        <p:spPr>
          <a:xfrm>
            <a:off x="4976813" y="1943100"/>
            <a:ext cx="3600450" cy="495300"/>
          </a:xfrm>
          <a:prstGeom prst="rect">
            <a:avLst/>
          </a:prstGeom>
          <a:noFill/>
          <a:ln w="12700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 lIns="90488" tIns="44450" rIns="90488" bIns="44450" anchor="ctr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CN" alt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某项目组年度预算承诺</a:t>
            </a: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42825" y="5805264"/>
            <a:ext cx="3252910" cy="7048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marL="342900" indent="-3429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分析差异，找出问题！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701675" y="1484313"/>
            <a:ext cx="7920038" cy="792162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2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）各部门工作考核的依据。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2"/>
          <p:cNvSpPr txBox="1"/>
          <p:nvPr/>
        </p:nvSpPr>
        <p:spPr bwMode="auto">
          <a:xfrm>
            <a:off x="3024188" y="428625"/>
            <a:ext cx="4429125" cy="71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二、预算的作用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2773" name="Picture 8" descr="https://timgsa.baidu.com/timg?image&amp;quality=80&amp;size=b9999_10000&amp;sec=1528604887538&amp;di=c607bdd2acdda29d29d7f3ac851d443a&amp;imgtype=jpg&amp;src=http%3A%2F%2Fimg3.imgtn.bdimg.com%2Fit%2Fu%3D1021393348%2C586419960%26fm%3D214%26gp%3D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29313" y="1419225"/>
            <a:ext cx="2762250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4" name="Rectangle 3"/>
          <p:cNvSpPr txBox="1"/>
          <p:nvPr/>
        </p:nvSpPr>
        <p:spPr>
          <a:xfrm>
            <a:off x="992188" y="2287588"/>
            <a:ext cx="4533900" cy="714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预算的完成程度与业绩挂钩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AutoShape 12" descr="data:image/jpeg;base64,/9j/4AAQSkZJRgABAQAAAQABAAD/2wBDAAgGBgcGBQgHBwcJCQgKDBQNDAsLDBkSEw8UHRofHh0aHBwgJC4nICIsIxwcKDcpLDAxNDQ0Hyc5PTgyPC4zNDL/2wBDAQkJCQwLDBgNDRgyIRwhMjIyMjIyMjIyMjIyMjIyMjIyMjIyMjIyMjIyMjIyMjIyMjIyMjIyMjIyMjIyMjIyMjL/wAARCAEs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iGwhkhRyXyygnBp/9nQer/nU9t/x6xf7g/lUleVKrO71P07D5Xg5Uot01sip/Z0Hq/50f2dD6v8AnVuij2s+5t/ZOC/59oqf2dD6v+dH9nQ+r/nVuij2s+4f2Tgv+faKn9nQ+r/nR/Z0Hq/51bope1n3F/ZOC/59oovYwrjl+SB1rXi8P2DH5jL/AN9f/WqjP0X/AHh/Ougxg8VnUrVLaM5KuWYTnsqaIo/C2mP1M/8A33/9arDeDNN2blac/wDA/wD61WbabHBrYtn3cHpXn1cViIv4mcNTL8PH7COWPhPTx3n/AO+//rU8eEdOI6z/APff/wBaupmtsfMoqBUII4qPr1Zr4iVg8K18COZfwnYJ3mx/v/8A1qX/AIRTTyMgz/8Aff8A9auoeDeuarqhV9p6VSxtZr4ilgsK/sIxY/CGmyL96fP+/wD/AFqhfwnYKTzN/wB9/wD1q6eNTG4I6GpJ7cMu8CksbWT+In6lhk/gRyf/AAimnkZzN/33/wDWpY/CmnMcFp/++/8A61dAqYOCKDGVbpV/XK38zL+o4X+RGGPCOmiUBjPtP+3/APWq9P4F0pFR0NwVbr+8/wDrVrGMvEGHUVpW/wC/s9p6gVhPG11rzMwqYLDrVQRy8ngTShFvQ3Gcf89P/rVUHg7TWiJBn3D/AG//AK1dxAm6Moe1UzDsuGQjg0o4+vtzMiGEw+zgjjh4R07B5nyP9v8A+tTj4Q07yQ4M/v8AP/8AWrpWi2yYI9qekWYZExyK1+u1v5jZ4PDfyIwIvBWlyRbs3Gcf3/8A61SweBdJki3E3Gf+un/1q6KxXMe38KtWiYDr6GspY6uvtMwng8OvsI5S28C6TMrbjcZB7Sf/AFqsL8P9HIXJueT/AM9P/rV01rHtmlWrKrg4rOWYYi/xsylhaF/hRyX/AAr7Rsjm56/89P8A61PHw70Ukc3X/fz/AOtXWheB9aUD5hWf9o4n+dmf1ah/Kjln+HGiCPIN1n/rr/8AWqrcfD7R49u03OT6yf8A1q75k/d4qldJmRBTjmGJ/nZMMNQv8KOBufBGlxMAhuOfWT/61UJvCunpnBm/77/+tXc3iZm+grGnTMir6nNdlLG13vJno0cFhnvBHO/8IrYcczZP+3/9apX8JacoAzPk/wC3/wDWrejj3zgVI6ZlPoKt4ytf4maPA4W/wI5xfCWnlsZn/wC+/wD61a8PgDSWhUubjcev7z/61aVlb+ZIuR1OTXQxpxmuetmFdaKTOavhMMtFBHGzeAdHiTINzn/rp/8AWqungXS2xk3HP/TT/wCtXZXCl3Apvl7UJ7npULH4i2s2ZLC0LfCjjJfBOlKTtNxgf9NP/rVUfwjpyngz/wDff/1q7OZMKapLCXkzjgVrHHV+smdEMHhusEc0PCGnbckz/wDff/1qmg8FadIu5zOB2+f/AOtXSCHe4UDgdaueWFUKBRLHV/5mKeEwy2gjkj4J0sDrcf8Afz/61QSeD9MXoZ/++/8A61de44qm6FmPFEcbX6yY4YLDveCOX/4RLT/WfH+//wDWqCfw1p8Z2q0xP+//APWrqZyIE9zWXIerN1rpp4qtLVyZ008vwsteRGC+gWSjrLn/AHqiGh2x7yf99VsMC5ppGOBXSsRU7nVHLcJ/z7RkHRLUd5P++qT+xbUdTJ/31WrjHJqJzk1arVH1NFleDf8Ay7RltpNt2Mn/AH1Tf7Jt/V/zrSK0bav20+5X9l4L/n2jPTSLcsATJ1/vVQhtYpJZEJbCsQOa6ONMOufWsG0/4+pv98/zqo1ptPU555dhFWhFU1Zj/wCzofV/zo/s6H1f86t0Ue2n3O/+ycF/z7RU/s6H1f8AOj+zofV/zq3RR7WfcP7JwX/PtFT+zoPV/wA6P7Oh9X/OrdFHtZ9w/snBf8+0VP7Oh9X/ADo/s6D1f86t0Uvaz7h/ZOC/59ojtv8Aj2i/3B/KpKitv+PaL/cH8qlqZbs6cN/Bh6IKKKKk3CiiigAooooAim6J/vCujK4rnJuif7wrqcBhWNZ2scFd2qEAypyK07KcEjcaolaRCY2zmuacVNWMZxU0dXA6yLt60yW22tntVKwug2B3rbXEkfNeZO8GeXNOnIpRrnimT2xYZAq55W09KlRAy4qee2pPtLO6MuNd4245FWYVypQ0+SAxvkU9UAww61TlfUcp3RQuLcq2QOKTyt8ecc1qyRCRM45qssexyD0NEZ3QRq3RVt15Knoat2gMUpQ9DTTFsfdU5T7r96UndCnK5Mq7JeKbcw5KygdKnA3AGpFQOjIefSsVKzOfmszKuIckMKbHHiU+jCtIxbosHqKriPBHsa1U9DVVNLEFomyVlPrVyNNk7+9MVNtyfcVZK/Ore1RKRE5XGIm25b3FSgfvKdt/eA+1OK4dazbuZN6hj5fxpVX5x9aft+U/WnKvzj60iOYsFP3dU51zMPYVpsn7scVRmH741co2M6ctTGukzI5rGKZuT/siuguE++feshU+WV/U1005WR6dGWhHaRffc0nlnYT3Y4q6kWy0A/vU5Yf3iL2UZoc+pTqasksrfYucc9BWnt2qBUdtFyq+nNWWHBNcs5XZxVJ3kUimWJ7mlZOPpUyrk5pHHBpXDm1MydSSQKYsOxPerhjy5NBj3SAdq2Ujbn0sQQw7Vz3NOK1aKYGKikFFyea7KUg7VE4EcZY9qtFR1NZ13J5jEfwd60irs6IauxnXDeY5Zvu9qz5CZHwBxVq4fe2xegqPYEXnrXoQtFHow0RXYBRjvUZGOTVgrjlqrSsScVtHU2jqQucmmEZqTaTQErW9ja9iPbTgtShKsQ2rSNwKmVRJXZMqiWpXhhZ5F+tcza/8fc//AF0b+dekWWmEsMr6V5xbjF7cD/po386rD1VUUrdDjjVU8TFIu0UUVse0FFFFABRRRQAUUUUARW3/AB7Rf7g/lUtRW3/HtF/uD+VS1Ut2YYb+DD0QtGK7r4bWVleT6gLu3jmKxrgOucA5zWr4Z/4RbX728gtdEMRjUndNghhnHAzxXm1swVOU1yNqNrv1PPxGbRoVJU3Bvl6nnulaXPrGoxWNsF82TOC3AGBnmjVdLuNG1GSxuwolTBO05BB6Gu68Kafa+Hlv/EOpP5NrGzx2+/qV3dQO5OBitbxDo/hZVbXtYabbcFBu3t6cAAe1YTzPkxHLZuO2i3fY5J52o4iyV4W+dzyLFJivTLSy+Hd8QsN1EGPaSZkP/j2K5jxjH4etLyGy0MCSVfmnkWQuqjsAc4zXVRxyq1PZqEk/NHZRzenVqKmou7OVm6J/vCupA2GuXl5ZP94fzrtJLYp1FaYmSVkzTEySqEAAcUxovWplRg4Cg8nGKsvbSKspkjZfJGZMjG0e9c130Od1FF7lGKQwyAiuj0+5EqDLc1zgkhm/1ciN9DVi2me3kGelZ1qfPHzIr0+deZ1hANPQc1Xtp1mjBHYc1LFKjYKsrD1BzXmNSR5bTWhYaISLUCx7GwRVuI06SLI3CoUraGSnbQrhMZBqKSEHmrYFDJ7U1JoalYqCMunI5FEa8EEVZCYfPanNFzuAquYfMQIMDmplO1gRSBeKeoyuKhslse0eGyOjVXlh2k8VcDKLZmc4CcknsKnt7KS7iZ2Hlgj93nqfr6VpGLexl7Xk1ZlMmHU1IVJTOOlSbGivrZXBB83awP0NWfEhktPDt7cQj54UEg/BgacKUpzURyq6xS6lcLkA4p7rypqPw9Ouqr9siG638oAA8jceT+XFP1K+trfWLbTtoWWWJpOvoeB/P8qfsZarqhNv2nJbVE23g0jMsIMj8KvJNRX08doLaeWQRxrMu5j0Awal/t/RpMJ9uhO7jB70vZysmlcm02rpXRoqBIoC9xkVnXTLEZJHOFXrWmdkUZkLhUVSxbPQVmDXdGmYR/boWLHGD3p+/NfCZU+ZtuKuiC4spTA7hRgKWPNY/k/uVX1NdlIY4InldwqKpZm9BWaNe0XI/wBPg6+tOmptWsb0q9SzsrmQ0XzomOAKksbf7YskkJBCuUOTjkVPODPdyC2w8kxYQgdDwT+VWfDOk3Wm6OIL0D7QXZ3wcjJNU6bUGy51kqd76ix27QFg4w1NlGAqcZboPWnn7U3iqbz1EVksW2JnYYkbua2BplvcSJMYkkaL5gTxtNN4aSlY5pVuWzkY32eRIi2xto74quwwMV0W0shj+9GRjbVYabC7DKsPoax5OiCOIt8RhbMLmnxw4GT3qdIt79OBUrJ7U4xZu6hSdcCqzLmrsoycVXkyin1pmkWUbg4XatYl3JtzGnOa072by0OOWNZyQ4y79+ldFNJas9CirK7KixeWNzDk0xl6s3SrbJzubp2qjPJuJUdK6YtyOuLbZWmfccdqgK5qYrmlWMld2OD37V1J2R0pqKIQhp6pkgVYSBnIAFaVvZRRAPcSJGv+2wFZzq2M51kina6e8rDiugs9KCKCV5q1phsZ4HltpUkSI4dgeAa1RAQAcYBGRXn1qs5bo8nEYuTfLsVI4FXAUYNeJwf8f1z/ANdW/nXvaw8jArwSH/j/ALn/AK6t/Ou3LL8s/kVlsubEIuUUv4UoUkgDknoBXpXPqroTFbz+EtQj8Nf222xYMbthPzbc9a0/D3hAmL+1dcP2TTohvIkOC4Hr6Ctl/iFpN7M+n3elSLo0o2LM4+8PXb6V5lfF1HJLDrmS3/yXmeFjM0mqihhvetueaUV6RqHw7tL+AXmg3qmNxuVGbcp+jVx+oeF9Y00n7RYy7R/Gg3L+Yrejj6FXRSs+z0Z3YfMsPX2lZ9noY9FKylThgQR2IpK7DvTuRW3/AB7Rf7g/lUtRW3/HtF/uD+VS1Ut2YYb+DD0R3vwuP/E0vlPQwjP51teEX8NR3uojRGuTPHG28zA4wD2/GsP4ZSRRajfmWRUHkA5Y4AGea2vD1l4b0o6lc2OtxXJaNg4Mi/IOTXzWNjerVTvry7bP1Plc0a+s1E21ovn6nm+p6zqWvSxy6lcmVU/1cSjai++B3969e1+5srHwrayX+mvqEY8sCJVyc46+1eJxYKLjpXtvifW7nw94WivLWKKSXMaAS524P0rbM6f7yhCC6vTY1zOhGnGjCmt/+AcFfaxoVxZypD4NnWZlIRmGAD2JxXICMwjYybWHUYxXZH4n67j/AI8dPz9G/wAa5fUdQutW1Ca/vDH5spBKxjCrgYwK9DCQqwupxsv8TZ6GWUq1ObU4NJ9W7lKTl4/98fzr1KS0Dg5ry1v9ZF/vr/OvZfLBFY5lLl5Sczny1Uc+1kBKoZtiZ5bGcCptTlWRLy+u7xxpsyGJYCDvLgDB9uma2GtlcdKy9R0dLuIxS7tmc8HHNc2HxSi7M89TjUmnJ2PNZCiTERsWUdDjFelwppN/4HstUukkWVAIJJITg5HGT26etYJ8IwSTBVuXiBPLPyAK61tP0W90a20DTdSMKKSW/dndM5HU5r0ZVqc4XudeY4qnN01FvR6vyKsV3pf/AAi2qRaX5jvDGge5kI3NuPYDp0rzSG7uLZt0E0kZ/wBlsV6P4e0S38L2s93rlxJGsztGtrgFZFHcj8a4nxAuki9kk0yYiMnPltzj6YrSPLe25eWzpKrOEbyi+rJrPxhqdqQHZJ1HZxg/mK6Ky8f2b4W7tpYj3ZPmFee5U96UjPepng6M90ehVwFCr0+49dtda0u+x9nvImY/wE7T+RrRChh614eQRV201nUrAj7NdyoB/DuyPyPFcU8rX2JHn1Moa+CX3nsO3Bwfwp6YfKEjIrzqy8e3gZFv41kUH78Y2sKgvtfe11KOXTp5XkiUIZnbImUdAV/TNZRy6dnd6nGsvruXKz0tYJJI2kjQsqNtbH8J96rXl1Hp1n9suQy2/mLGXxxk1Fb3Gr3XhK8v7e1kiu7hUMUcTfMGH8X0xisSwtdY8W+Gbu3vWeNzL5sc0pAQsuRsx26/pV08DB2cmccIu7c2rJ2fc6y3aOTDKVeKQdRyCKt6ZL9kufsEhJifPkMe3qv+Fec+DdQ1DT/EsGiXuRFvPyNzj6ex616/5cOQSiAqcg46VLw7oy5W9DDHQ9jLk3T2OR1fX7GbXrWxgjlknWZd8qr8gIPQn1rodasmvdCv7ZFLPLbuigdyVOK0AEBzgc01LiGSR40kRnT7yg8r9atSipKS6HFKr8PKrWOU8IR6jY6ZFZT6JJbRoQN/mKck9Sec1k6t4S8Raj4uOqRm2ijjkURb5D9wfQd/612uqa3Y6NCkt9MIlckLx1NULDxzod7ceWszlR1YrwK6KfvS0W51U62JUpVqcN79LlPWdPivtHENwhMUrIPT+IVEvw10FCrKs4YHIIlp8+oC9WaztCHdJ1NvvOAwJ3Dnt0Iqe/fxPd2E9vHa2sUkiFVkScgqfXpWaj7NuCeg41a8YpRny331H/8ACG2ZBH2y9KkYI889Kor8NdCSQOv2kMDkES9KwoPDfjb7RH5+okw7hv2XBzjvjiumuvC04tJTbazqJuNh8sPMNpbHGeOmarZ25i5zlRdo1737EjeDLNkZHvL4qwKkGfgg1QHwz0EEt/pP/fz/AOtWLb6B45juI3kvwyKwJH2g812SXmvZAfTrbb0JE/OPyou4uyYqkq1L+HWTv2Zz9hr1np/ilLEDcYodgUDqTjge+AK71IfMhWYoyhhnDDBrx7wLplxrvjKbVbhcQxSNI2e5zwBXtk06yKFXgjpXUqNJUrTexz5kowqRUNXbU5kS6V4jFxabfMNuxVgQQUJ44P4VqRwiGJYlJ2qAOT1rMn0PF5Lc6fdPZSTHMuxAQ59cHpUdto96uqRXd3qbzpGhAQAoCc8EgHBrik430exk1BrSVl2LOm6JFpbzmKWaQStuxI+dv0pmoaVeXV/bzW+pPbRR/fhVAQ/45pddtdRvLJF0y7FtOkgbJPDLjkH9Ko/a/ElmhkubexkhjUs5SQhsAc9R1ojFN37lQ55e8pK/mTJGI1wetMlGBiuD0TX9S1jxM2qyIy2Nsjkr1RFxxn1JrasPGA1DStSvotOLS2sQZYlYnPYnHoKUsK7WR31MNUpvXXa/lc132oQGYbm+6M8nvVC6k2LvPHHHvXn9r4ilu9bF3qMsgJBSNo2wIMjGQParOoeNHdY47aEv5a7PMmOd+OhxUywMtLM9FYCtGaVrnRCEyP5r/d7VXuri3t+Z5o0X0LCuJuNe1K7G2S5dV/up8o/SqBLMcnknua2hgX9pno08DJ/Ezp77XrYkrDucD0GBWTLq0r/cRV+vNZ+2lxXXChCCsj0KeGhBbEzXEsp+Z2P413Pg24s4fDOpyajbie2iZDtzgqScZB7HmuJsooJJ1FxL5cYPOOp+lelxWmh654fOjaTdSW9xtLhOP37AZAY//XpyaTUTz82nFU1Tadrq7XRDvDlloF7qM5iluLhIlMv7wjaoHbjrXm+q3n2/VLm5PSSVmUegzwPyr0bwzo6eF0iudSuzC86sslsyZDDp2qsfAOk3t3Jc2l/N9kdsrEE2lPbmsoVKcbu5wYbF0KGInKUm1ayf5mP4dt0utNez02+Md8X8yXIIDoB0FejQObmCOR0dH2AMsgwQQMflWXpHhPTdGuPtEHmtLjG53z+la0swQEA1xYmtGXoefjK0a1Vyp7COyRV89Qc39z/11b+Zr3d5GduTXhEH/H/c/wDXRv5mtssnzKfyOvK48tdGzpRsRqMH9ohzZ7sS7DyB616IureA/DsPn2jQ3M+PlWLMshP49P0ry6ljbypFkULuUgjIrbE4NV2uaTS7J7ntY7ASxLuptLt3Os8QzeKPFbRyS6Xcw6fndDbIhwfQt6mt4ahqFxpEVjqXgue4WNAivGQOgxkcZFc3c/ELxLcKEiuLe1RRj9zDkn/vrNNsPEXi7Ur2K2t9WuJJHYAARpgfXjpXHLDVfZpOMUo7avT7jx5YLEKkk4KKj1vqS2154g8Hzi9WyktLKeQ4tZm3KR6E9j713Fv8R/D8mmm5uZzBKo+a3ZSXJ9sdfrWL8T9QKWGmaUzq9yzedKR2AGM47ZJ/SvNz16Cohg6WPpRrVo2fl2Lw+AhmFFVJLll3XU0Nb1eTXdZuL9ohFG52xR/3VHTPv3rPoor2YxUUox2R9HQoxo01TjsiK2/49ov9wfyqWorb/j2i/wBwfyqWrluycN/Bh6IGAZSDnmmGKMjBQYp9FSaunBu7QDj8K6PxB40vfEGnRaebSK3t0ZWYhtzOR07cCucorOVKE5KcldrYwrYSlWlGU18OwUUUVodIxv8AWRf76/zr2RGx1rxtv9ZF/vr/ADr2EV5OafZ+Z8/mv8RFtGFSmMSDGKpK2Ku2zCSVULBc8ZPrXkJanjTVtSrNZDk7aqLC0FwsqDDocg46VqXbahak403z1H/PKUZ/I4rIk1sG4W3k0nUUlchVHkg5P1BrphCb+HUunKUl3RhePb+41K9toY43YFBhVBOT/wDrrjr2xm0+5NvcoFlUAsvp7V73ZWMVkodlD3JHORxH7fWvI/HkHleJZ2/v/NmvVwteN1S6o9PKMapyWHgrRS+85YqvpSbB2Jp1NrvPoGkJ8w6NRuYHkA0E0lMl6AXB6rSrJsYMpII5HtTa6rw34VtPEtm/l3zW93H95WQMrD9CKzqVI04809jmxFeNGPPPYz9N8Wapp93DL9slaNGGULcYre8Z+IZNS+zvp5aOyRB5hj4Bkf5iPyFEfww1AX6JNc2xts/NIhO4D6EVueKtL0638BNFpqoYradGLL3PKnP51y+3oOqox1uePOvhniITgru9vv7nmUOoT2t0tzFKVmT7r9xV6LXNVv7mOL7bO7uwUDcaxzC0sqomMk4GTgV6r4J8DJprJqd/Ik1wRmNEOVT3z3NaYqtTow5pnXjcRTormklfod7p8bW2m28LsSyRqpJPfFcf4R1IXXjDXiGyryErz2BxWp4s8Qx6Ho8pDgXUqlIl75Pf8K4P4b3Kr4ilVn5eI9+przaLlLDzqM8HD4Vyw9WtJb7fedP8VIy/hy2lH/LO5H6qf8KoeE/B9jrWg2t21xNbyAktjBUke1d7cwQXcJguYY5YjyUkUMP1qMS2WnW4QNDbxIOBkKBWUMxtTjCKu0YwxNSOH9jC6d7nBXbT+HvEJit3Fw1u+7DnbuygPT0rU0/xprmp3HlW+jZ5wWbIUfjXMX3iy3Pjtr0RJNaZEQLLnjABI/I13d74u0XTbcP56MWGQkfJrrxMmmrQu2ddSlNRjGdPmk0dHFJIYkMoVZCBuAPANP315Jd+OrrWNXtbaH/R7UzLkA/M3Pc16Bq9/Euh37R3CB1tpGUqwyDtNck6VWEoxlvI4q+AqUXFT3f4F7U7jUILXzNOt47iUHmNm2kj2rin+IuoQX6WlzpDRTM4XY+VPX3rP8PfEUxKtvqgMijgSjr+Nd29/pV3p5u3MNzEqGQAgMcAdQOua3inSly1IfM1lhnhHy1qfMnszmvCd9b6ffPFFMrW/lu8km3aRg5x713F5ceXp090pKosLSBvoua8P1PVBdajaLaqYoCRhBj5RnoMdq9f1TUoX8K3UJeMotqy8H/ZxXTUUOZc73JxmGcXCol8R5rZ+Idf8S6usdjcTRuSAxU/KFHc+hr1q23Q2sUckpkdVALn+I+tcn4W1DRrPw6J41htVj4m5xz9e9Um1y38Z3E2lWl3NaJGQ6SqBmTHsa46s5VJuytFdTXE03WlyxhyxjudNdWmstcSSWuqRrGxysbwg7R6Zrn/ABPqeu6Hoc015PZzxS/uNqKVb5gRWzoejTaOsgl1Ga734x5nAX6CuL+KeqJKbPS0fJQmaQA9Ow/rTwlZVK/IrNEYWmp4iNNWkvQ5nQ9f1XSlSW2kdbQSBXwvy/Q1s6740+xXgtfD6x29uq/vCq53MeT+Fafw/tLRvDmotfxI9rI22QOOMAf/AF6oX3wzuW1DOm3kDWD/ADI0hO5R6cDn613PEUedqTtY9arWwzxMlVja33P180cLLIZ5nkIVS5JIUYH4CmgCux17wZa+HNGN1dX7TXLsEijRQoJ7k9eAK4zPpXVSqxqx5oO6PWw1enWjzU9iUYFLkVECacK0OxSJM0UyloLuPUFmAHc10Ok2+oaH4jtg8EivuUggEhlPQg+hrDs08y7iTrlhX0FZpGLGC3lHCxqqtjlcCuPE4iFNqEup4ub454dKHLdSTuQz7Z3DsoOOmR0pOFFZWq68mk3xtJNPvpnIyjQxblceoOabFqGpXoBj0ieJT/FO6r+gya8+cXBanzEaUuVS6F+abHAqk+WOTVmSB4o1MxUSNyVU5wPrVV2Arz6km3qa00ugw9a8Kg/4/wC5/wCurfzr295lU9a8Qg/4/rg/9NG/nXr5Uvdn8j1MuVq6LtFFFeofUig111r8QJNN09LfTtDtIbgLtM27gn1xjP61yFH4VlVoU6ySqK5y4rB08SkqnQlurq5v72W8vZjNcyn5nP8AIegqKiitUklZG9OnGnFQgrJBRRRQWRW3/HtF/uD+VS1Fbf8AHtF/uD+VS1Ut2YYb+DD0QUYpRXd2HhHQYtGiu9Z1lLeWZQygSqoUH69a5q+IhRScr69lcjFYynhknU6nB0V6Fp/g/wAK6ncm3stfNzKF3FInUnHr096W+8JeEtOuTbXniAwTqASkkigjPTjFc39pUebks79rM4v7awt7a/ceeYorq9a0bwxY6XLcWXiGO4uAP3cIZWLnPoK5SuujVVWPMk16qx3YbF08Sm6fQjf78f8Avj+deuRSFhg15G/34v8AfH869eEJHSuDM9onlZp/ERLjNPUkGmKpHWpNteOzyHY6G2n+0Wyvn5hw31rm9V8ZJo2rNbXNsQoA2uD1ra0mJlgnlY4Q4VR6tXAePp/tl+kEFu0kkQwWVSeavD0VLEKMtmvuM8FQp1cQ6c9jU0rxg+reMLa3V9tq+4Bc8Z2kjPrVP4haRdXF3He28DSRhMMVGcVxel2V9d6rDa2Sst4zYTnaVPf6V7No1le2emCHU7qO5uM/wDhR6EnrXfiorB8tanbT8T0cXGngK8KlJrbb9TwoqR1HSmlTXq/ibwtpFzG9wZUtJzyGHAY/TvXmN1bm2naPergdGX/PFd+ExkMTHmie1g8bDFRutGVSppNh9KkorsOzlREUb0rovBNzdWniOAQKWEh2uB6Vhiuw8I6lpGiK9zeS5uXHyhRnaK5cY37GSSu2cWPjahJJXb6F/wCId5NZ6pbtZXUsczQnzkQ8Y7GneCJrrUNKk0y804zabKSHkZse/wBeoFblr4u0TVbsWuN3mDafNQYYelGrtH4U8L3D6eNp8weWG5wWP+Ga8n2s/ZRoqNp+f5nzfPJUo4aULS6P+uxyPijwA1hG93pk6yQjkwysFdfof4v50/SdV8R+G/DhubiBJbJyBE7SAlSenFcnqOs3uoSb7q4eQnsTwPwr0rSZLC8+HitqUZktIgGkAJzw3HT6121ueNOMa65tdTtxEKlGnFVnz6nK3Okap4h0e48QTXkcgjUt5ZznA7DsKfofhR7eyj1m/wBSbTkJBj2LljXZaLLpN94e1C10qF44BG67WJOSV+vtWZ4ktLjW/B2nvpiGfyGBeKPk424zj2P86zhWqTSpr3VdrboYvFzlL2Mvdje3oirrdhq0MFvqFvrMt5YSOqOynayAnGfpUfi7wpNZ6QuoWdzc3CRjM6SNkhf7w9vWtDSxJpHgCePU1MckmVSN+uSRj9eava9rv9j3GkyyYe0uI2jmQ8gjjqPxqYTmpx5UrK9/MzVatGajT1s3bTc5jUPCVt/YOk3mml1vLidFLM2QMgnp9RV280zwt4fkgsNRhlubmRQXk3kFc/Q8Vv6xe2Om6FYzWxT7PDdRsADnapDf41geKdAfxHqcGp6dfWhieNRIHkwVx7U4TnU5XOTS1/MKVac5fvW0tf8AgDV8E2Vl4ssGUvPpd2jtGGYhkYDOMj2P86vTWnht9bk0R7G5EmdhdZXxyPr71fbWLOPVNJ0yO4jf7OGaR88L8m0c/nVJvFkq+OZdObyXtlcKHOOmAc5/Gs3KtUfNrojOKryfvXej62PO/EmnR6H4ludNgkaSGMrsLdQCAcH6Zr0QWGh6L4csb+5FyPOCqxjkOckZ/pVbx/4S0e10ga/ZNKbmadA373erbuvX/Grura2mkeEdNkEUFzuKIY5AGA+UnP1rrxEpyUFHW+5r7aeIpU4q71s+hga74Ts/sFpquizzMJ5VjEUp6Fs8g/hV6Tw7pGlxxWuq6vdLczpyI34H4elat3fWs2laNqzHyVimXMKn5fmzzj1FY/jDw/qer6/BqGnxi4tZYkXerj5COuefxrGM6k7KUrWTHSqzdqVSTUddf0uZl94LurfXLTT/ALaz6fd5aKYDuOxHrWZq9rN4S1421veNJKiK3mKu08jOK9MeWFdR0bTvMV54AZGwc4wuK4Dxtp9/P4vvZksrhojsCusTEEBR0OK2w9d1ZcstrG2ExNSVVQqPRp79dS8974sfw0+sR6gn2ZBlgWIYc44/Oqvh/wAI3niKY32o3WEY5Y7t0jf4Vt6q32D4VRx9DKY1x65bP9K4Cx1W7spA9tO8ZHoeKKcJzpS9laLuzWhGVXn9m1F3stD0fxVHP4f8NPp2mae/2KRR5twGzt5HUde1YXgi8mudcgW8upfLRT5SE/KTXU+GdQbxR4durbUTv3ZjfHBwen48VNd65ofhtodOYDMajAVQSv196891WqTw/Leet/8AM4oznGM8O43nff8AU5D4k3F3N4hS3kQrBDEDF6Nnq358fhXGbG9K9F8U6zoniPTFEU228t8tEXGNwPVf615/XsYTSjFWt5Ht5XH9woyjZojCGlCmn0V0npqCG7TS4pyjcwHAz6nFdz4W8L6ZdFZr26SWTtADj/8AXXPiMRGhDmkYYnEQw8OaRh+GNGvL7VIJUt3aFHBZ8cCvQPGmvTaIumtbuQzuxcD+6MdR+NdAlqkdm8FsVtzsxGwXIU+4FeS+LtM1jT7yJ9VnWdZd3lSI2VwOuB27V5WHqLH1faStZdOp8/TqwzDFJ1LJLZdzrh8Q4ZRFFFb+ZKcDGeM+3FdrE+5Fdxt+XLD0rxLw+z2Oq291Pau0QIOShxXs7f6TpkrQn5tocD1XvXNjcNGNWMIf15HJmmGpYeSjTWhmXVyZZGc9zxWfNcbQeabPOAOtZF1e9QDWcKbkVRo30RNPc4bg15Pb83lwf+mjfzrvnuGZ/wAa4C2/4+5/+ujfzr3cBT5IyPTw1PkrxL1FFa/h3RhrmqraPOsEYBd3Yj7o9Peuqc1CLk9ke5VqRpQc5bIyMUV3914b8FQSlG8SxxsOq+ehq6PAHh7+zf7ROrS/Y9m/z9yhdvrnFcEszoxSbTV/Jnl/23hbXd/uPM6K7seHfBb/AHPFMf4ypXKazb6faapJb6bei9gVQfOXpk9Rkda6aOJjVfKk/mmjow+ZUK8+SF7+hn0UUV0HeRW3/HtF/uD+VS1Fbf8AHtF/uD+VS1Ut2YYb+DD0Qucc11+j+E9BuNFW/wBX1aG1ln5jBkUbQPUHrXH0JAJZQBHuc8AAZJrnrU5TjZS5THG0J1oJQly26nrXgzQ/D1nqUlxpWrJfTpHtcIykKCevH0qj4k0Xwpe+ILma/wBdW1vG2+ZEzLxgADr7Vc8I6YnhLw1eatqK+VIyeYyngqo6D6k/zrO0+80n4hW/2bUoEtNXVcxyJ/GPb1+lfOrn+sTrqcnBaOStf8tkfJt1PrEqik2lo5JHN63ovhzTrFriw1+G7nyAkKAEtk+3SucNb+teDdT0R2Z7fzbcdJolyMe/pWDivoMNKMoXjPm8z6rL3enf2nORt/rIv99f517Oorxhv9ZF/vr/ADr2gYIGK4c12j8zzc2/iIkVA1TRWxllVF/iOKqTTCBNxUnJ6CqkusMsbItpI4YYIB615UNZank+znJe6dRPdWluqQCeJY4xjJYDJ7mq8V/YtLsiuIDI56KwJNcY89+FJtNAiLdi0ef51HHD4xnYPHb2tsByBhRj+daywntJOpzW+YRwKUdZJfM6i08N2lp4lOsoxVtrfuwONxGM1j+LvFVxpM4tbYAMVyW7109k85toxdhFuNvzhTkZ9q8o8aXP2jxDNg8Kdv8AT+laYSnKvVUK2qib5fR+sYn97rZGVe6xe3rlpZmOeuDVHdRim19BGEYq0VY+rjGMFaKsG40hY5qxb2N3dsFt7aaYnoI0Lfyrds/APiS9I26c8Sn+KZgv/wBeqckjCri6NP45pfM5gsfWkJNekWXwg1GUKbzUIIc9VjUuf6V0Vn8I9Fgw1zcXVyfTcFH6VPOkeZVzvCQ2lf0PFVd43DoxVhyCK6u612+17w5b6aLeaeeOUOSiFsqFIHT616/ZeCfD1gB5Ol25I/ikXef1rbjgihXbFGiAdlUCspSi2nbY8qvndOUlKMLtdz5Zuo5IXKSxsjDgqwwRXX+FLzV9U0O+0PTbNZ1ELGTc2DhuBj3r22+0fTdSTZe2MFwv/TRAaraJ4U0fw/cXE+m2xha4wHG4kcZxjPTrVOUZrVbGVfOlVhrDX8DwqPU9a8JtJbNDLalzlhLHjP51Ws9W1qxtPtdm1wtqzFdyg7N3pmvpG6sLS+iMV3bRTxnqsiBh+tJb6faWkHkW9rDFCDnYiAL+Qoag91uJ55dXdNXe589Xdr4l1DTbfU5Le7ubeQkoyAvtIJByB06UqeHfFerac9w2nXckMR4WQFWOf7qnk19FhQBjgD0p2OMYoi4rZGbz2tayijwuT4f69P4Ws7qCCf7YSyT2krYOAx2sMn0xRc/DnxHDpVnPZws0rx4ntjKAyNk9OcEEYr3PFOxTv5GKzjEqx4Pa/DLxK9hc3csYiuVAENv5g3OcjOT0AxmtS7+G1/8A8IlZy22nga6JT5587qnPvj+7XslFHMRLNsTJpt7O55hqfhPVV+GVppUNsZdQEyyyorjg5JPJPbiuXv8A4eeIV0KylS3mnvZJGM0AkGI1x8vU8nr+de6kc0uKSk+wqeZ16a073PnS/wDCfiyw2RS6ddSRuobEPzj6HHcVYvNH8W6RpVvO0d2izMQIYwWZQO7Y6da+g8UEUOz3R0f25XaSlFM+XoNT1LTrprgG4jnPV3Ug/rWnF481pD/x+E4/vDNfRbwRSDDxow/2lBqhN4f0aeQSy6XZvIDkM0Ckj9KTVN6tG/8AbcZfHSTPFIvGurWmmRGayV7PIRWki+UkdvesTV9X/t65gaGwigdVKlYExvJPXAr6A1rw5pmv2Udpfwb4I3Eiop28gEdvrT9P0LStJTZYWEEHuiDJ/GpjyQ1ihQzelB88adpHiulalqnhbTbsNYXCSTgeWZIiFU+tcnNPNcTvNNIzyscszHkmvqRo1fhlBHoRWdd+F9F1Ak3Wl20jHqxjAP5iiDipOSWrNKWeQU3UnDV9j5qGR3pQx9a90vfhT4duQTAk9qx/55yEj8jmudvfg3KpJsdUVh/dmjx+o/wrfmR6dHPcLLdtep5eGPrS7jXW3vw08SWYJS1S4Ud4ZAf0OKwLvRdUsGIu9PuYfdozj86d0epSx1Cp8E0/mUwxqe3vJ7ZgYpGX27VWxg4paTimtTr0krPU7jw/41vVuoba4PmRswHzc4H867jX9Dt/EFraxzOUMEu8EDOVI5FeLWj+XdRPnGGFe4W94n9lw3LEYaMH6nFeHjqTw9RVKOjeh83muHVCrCpRVmO32OnWsds7xRRBdqq5AyB9amg1K0Dq0VzCSOwcV55qura/LePILaFoc/InBIH51npe3kzH7TYhT67a5o4CTtNy19TCOWOceaUtzqvE0P2O9LQsDbzfOhB6eo/CuZkYtzViOR5IfKyQmchewNNkt2QjocjPFdqlBSOzDwdOCjJ3aKoGWH1rh7X/AI+5/wDro3869BW2YsDjvXn9t/x9z/8AXRv516OFknGVjek08REu1e0nTV1bU4LGSVIklPzOxwAO9UaCMggjINbSTaaTsexWi503Fbs7ufwr4Kgl2nxHDGAMFPMQnP1rtbrTtJj8EGwmu/L0wwKv2jI+6SCDmvJvDfhybXNSigigIgDAyybeFXvz616N4q8XW/hy9sdKS2S4iaP/AEmLukfQY9/b2r53G0qkq1OlCblJa9NLfqfH46jVjONFT5327HMN4Z8GOuY/FEA/3mSuU1KCytdQmt9Pu1u4ExiZRgMcdq7jVPAtlrFouq+G3jaKQbvIPT6D0Psa4W7sLnTpjBdW8kMg7OuK9PBVYzv+8bfZ20PXyyfPK7q38mrMrUUUV6J7pFbf8e0X+4P5VKaitv8Aj2i/3B/KpaqW7MMN/Bj6I7Lw2fBtzbRxaupt7xeC0kjBJPfI4H04rrTrngnw3Bvt5bMv2W3HmSN+X9a8g60gRQchQPoK8uvlsa07ynK3a+h5eIymVabftHbsdF4p8YXniiQQCM2umo24Q5+aQjoW/wAKwopXgmSWJ2SRDuR1OCD6io6K7qdGFKCpwVkejh8FSoU/ZxWnXzPZvB3i2LX7T7NdFF1CMYZTwJB/eH9RWJ8Q7fw/p1iStrENVnbESxHafdmA7V5qrMjBkZkYdGU4I/GkOXkaWR3kkbq7sWJ/E15tPKo08R7aEml2/roeSsmlTxHPSlaIx/8AWRZ/vr/OvYlcqa8df/WRf74/nXrqSqw5p5otI/MM0X7xF1JNzAetaaaVdPyUA+prGix5qEeoruVPArgw9GNS7Z89iasqbSiZMejS/wAcgH05q7FpsSAbmZv0q4DS5Fd0KEI7I4JVZvdkZtIGjKCMDPfvXnF18Lrq/wBUuLibUo0idyV2oS2D616bketGRXRD3XdGmHxlfDNuk7XODtPhVosO03M1zcEdcttB/L/GuhsvB/h+x5h0u33f3nXefzOa3KM1blIKuNxFX45t/MZHBHCoWONUUdAowKfRmlpWucrfcBTxTKBTV0Kw/GaQjFKppeKuyYhlKDTjikx70crQDqKSlqhBRRmjNABRRmjNABRRRQAneloozQAUUZozQAUhpc000mA09aMZp2Pel4qVG47iBadRRketWlYQU2lJFMLVLdhpATTGAPXB+tKTTS3vWTkUkZl74e0e/BF1pttIT1bywD+fWuevfhp4euSTFHNbH/plIcfkc12RPvTaXPI6qWJr0vgm18zy+7+E7KS1lqYJHIWWP+o/wrs9P0CGHSLezux5zxrgsCQM+1bmM0baU3z/ABG1bH4itFRqSvY5q48I20nMU0iH0PIrNl8G3SsfLmice+RXcbR60u0CsnSiKGOrR2Z563ha/U8wgj2IquumhTgjmvSSK4qVhvb6muTEr2drHZQxlWq2pFFbNFIrxuD/AI/bj/ro3869qZmyMDvXilv/AMftx/11b+dduWNuM7+R6mBbeIVzZ02Syiv4m1CF5rXP7xEODj1Fej6ZB8PvLE8U9oxHOLmQgj6q1eWUhVW6qPyrfE4T2/23H0Z62NwE8Q7xqOJ6jrHxG0rTbdrXw/ClzNyAyJthT39/wrzOe4nvLqa7vJWmuZm3O57n/CowAOlFPC4Olhl+73e7e7Fgssp4V828u50XhTxPP4dvucvYyn99F6f7Q9/5169Kmla1pommSC5tGXcHfBAHrntXz/Sl5DEYfOlER5MYchT+HSuXGZXDEVFUjLll3RzY/KPbz9rRfLLqaWvS6ZJrlyujxlbFDtVtxIY9yM9qzKQAAYAwKWvShHkio9j1cPTdKmoN3a6kVt/x7Rf7g/lUtRW3/HtF/uD+VS1pLdiw38GHogooq/Z6PqF/azXNpavLFD99l5x+FZynGKvJms6kYK8nZFCig8GtTQtDutfv/slqVDBS5ZzwBROcYRcpOyQqlWNODnJ2SMuirN/ZTadfzWdwu2aFtrAdKrU001dDjJTipR2YxhmSIerr/OvZ/wCzip4rxn/lrD/10X+dfQahSORXBj1flPnM5qOFVW7GLFbssqcdxXaKPlFY6wxll471uBa58PBK581ianO0MxXk3xI1S/s/Eccdte3MCeQp2xyFRnJ9K9dxXjHxU48URf8AXuv8zXbSXvHdkcYzxiUldWZzH9v6x/0Fb3/v+3+NJ/wkGs/9BW9/7/t/jWdRXVZH2v1Wj/IvuNH/AISDWf8AoLXv/f8Ab/Gl/wCEg1n/AKCt7/3/AG/xrNop2QfVaP8AIvuN7Sdd1eTWLFH1O8ZWuIwwM7EEbh719Bg5WvmzRv8AkN2H/XzH/wChCvpIfdFY1dLHyfEVOEKsFBW0PDvGWtapb+LtRih1G7ijWQBUSZgB8o6AGsL/AISDWf8AoLXv/f8Ab/Gr3jj/AJHTU/8ArqP/AEEVz9apaH0eCw1F4eDcVsuhpf8ACQaz/wBBa9/7/t/jS/8ACQ6z/wBBa+/7/t/jWZRTOn6rQ/kX3Gn/AMJDrP8A0Fr7/v8At/jXQ+BdZ1S68Y2EM+o3UsTM25HmYg/KexNcXXTfD7/keNN/3m/9BNDOTH4ajHC1GorZ9D1b4h3M9n4QuZraaSGUOgDxsVI+YdxXiv8AwkOs/wDQWvv+/wC3+Ney/Ez/AJEq6/66J/6EK8IqY7HlcO0ac8NJzinqaX/CQ61/0F77/v8At/jR/wAJDrP/AEF77/v+3+NZtFUfQfVaH8i+40v+Eh1n/oLX3/f9v8aP+Eh1n/oL33/f9v8AGs2igPqtD+Rfce9/Du6uLzwfbS3M0k0hdwXkYsT8x7msr4q393Y6bYNaXU0DNMQxicqSMe1aHwy/5Em1/wCukn/oRrH+MH/IL07/AK7H+VR9o+Hw8IvNeVrTmf6nmn/CQ6z/ANBa+/7/ALf40n/CQ6z/ANBe+/7/ALf41m0VZ9x9VofyL7jS/wCEh1n/AKC19/3/AG/xo/4SDWf+gvff9/2/xrNooD6rQ/kX3Gn/AMJDrP8A0Fr7/v8At/jX0B4dkebw5p0krs7tboWZjkk7RyTXzZX0j4Z/5FjS/wDr2j/9BFTPY+Z4kpU6dOHIktWea/E7VdRsvE8cVrfXMEf2dTtjlKjOW5wK4v8A4SHWf+gvff8Af9v8a6j4sf8AI2R/9ey/zauEprY9bKsPSlg6blFN27Gn/wAJDrP/AEFr7/v+3+NH/CQ6z/0F77/v+3+NZlFM9D6rQ/kX3Gl/wkGs/wDQWvv+/wC3+NWdO17V21O0VtUvSpmQEGdjkbh71iVa0z/kK2f/AF3T/wBCFJozrYaiqcrQW3Y+lOq/hXgOt65q0eu6gianeKi3EgVVnYADceOtfQBHy/hXzhr3/Iw6l/18yf8AoRrClHVny/DtOE6s1JX0F/t/WP8AoK3v/f8Ab/Gj+39Y/wCgre/9/wBv8azaK3sj636tR/kX3Gl/b+sf9BW9/wC/7f40f2/rH/QVvf8Av+3+NZtFFkL6rR/kX3HoHw41XULzxQYrm+uZo/IY7ZJSwzkdia9dxmvF/haM+Lj/ANe7/wAxXtYHWuarH3j4rPYxhi2oq2iGFeK5RrHc7cd667HFYzFVJ571w4immlc8/DzabsZa2AHUV4BD/wAf9z/11b+Zr6MedRXznDzf3P8A11b+Zrpy6yUkvI93KZN4hXLlFFKql2CgZJOAB3rveh9e3YSir2o6Rf6U6Je2zw7xld3Q/jVGlGSkrxehMJxmuaLugorcuPC9/b+HotacJ9mfBKg/MoPAJrDqYVIVLuLvbQilXp1b8jvbQKKKKs1Irb/j2i/3B/Kpaitv+PaL/cH8qlqpbsww38GHojT0jQdQ1t5VsIfMMYyxJwPp9a9L8JaZfeH/AApePLZu92zNIsAwS2BgD8awvhZd7b++tcffjVwfocf1pdT0Px1Pqt28OoXQgaVjGI7naAmeMDtxXgYypKtWlh5SUYqz16nzuZ16tatLDSaUVZ6nNXnhTXLXTX1S9tNili8gyMpk9SOwrsvhppbW1ndarP8Au1kwkZY4G0dT+f8AKtO7ujoXgKP/AISJJrxsrHMm/cz5bgE9+K59Dd/EOwu4oHGnafaACG0TkynHG8jt7ConXq4qhKM7KN7OXS3kc9THV6+HdGS91O1+lh2p+A9V1vWrzUDfWW2eQsu1icKOAOnoBXI674evvD90IbtQVYZSReVaodDWaz1+y+zl4ZhcKpAJH8QBBFdv8Vrs50qzGMkvKx78AAfzNdUJ16OJhQ5lKLXa1rHfRq4nC16dByUos82P+uh/66L/ADr6FUDAr56P+uh/66L/ADr6ASdSAK2xzS5bmGeJurH0LC/eH1raFYiOpZcHvW4BxWVC2tj5mvugrxj4q/8AI0xf9ey/zNez14x8Vf8AkaYv+vZf5muyl8R6eQf76vRnC0UUV0n3gUUUUAXtG/5Dmn/9fMf/AKEK+lQvyivmrRf+Q5p//XzH/wChCvpcfdFZzVz43id/vafoz578c/8AI6ap/wBdR/6CK56uh8df8jrqn/XUf+giuerRbH1GB/3an6IKKKKDqCum+H3/ACPGm/7zf+gmuZrpvh9/yPGm/wC83/oJoZx5h/ulT0Z6j8Tf+RKuv+uif+hCvCK93+Jv/Il3X/XRP/QhXhFKOx5PDX+6y9f8gooopn0QUUUUDPdvhl/yJNr/ANdJP/QjWP8AGD/kF6f/ANdz/Ktj4Zf8iTa/9dJP/QjWP8YP+QXp/wD13P8AKo+0fA4b/kb/APbz/U8hoooqz70KKKKACvpLwz/yLGl/9e0f/oIr5tr6R8Mf8ixpn/XtH/6CKmex8txP/Dp+rPKfix/yNkf/AF7J/wChNXCV3fxY/wCRsj/69k/9CauEqkexlH+5U/QKKKKD0Qq3pn/IWs/+u6f+hCqlW9M/5C1l/wBd0/8AQhQZVv4cvRn0zt+X8K+bNf8A+Ri1L/r6k/8AQjX0kT8v4V826/8A8jFqX/X1J/6Eazha58lwz/Gn6GdRRRWh9kFFFFAHbfC3/kbT/wBe7/zFe1ZrxT4X/wDI2/8AbBv5ivaa5az94+Fz9f7Y/RCluK5Ka5Yu31rq26VyMkR3t9TXl41uyODCJXdyJpSTXhMH/H/cf9dW/nXu/lHPSvCIP+P+5/66t/M11ZT8M/ke9ltvrCsXBXWaZ4J1o3+nzSWhWB3V2bcPlXOea5QHBB9K9l1YaxrHguyk0WZ4LqQRuxR9p245AP1xVZhiKlJwjFpKWl30PTzbF1aCjGFrSutTP8fadq2t3enabYWRaBSZZJzgKD0Az+Z/KvP5PD2oQ62mkywFblyAADkEHv8ASu28NaL4wttdtp9Rvbp7RSfMWS53KeD2p/iTxlaaR4gu4LPTfN1VQkQuZT8iAgH68bulcWGrVaLWGo2kkt13v1PHwuLr4X9xTtLTobfiLRprzwvHoVjc28MhCIxmbGUXrjHfiuKuvhrq1vaPOk1vO6jPlxk5P0yKo+MvDNzp0sGo3l3JfPd8yTMMBW64HoPT6V1Xwull/sm+WR2aGOQbAxJ28c4/SoXtMJhfa0aikr66btvUKMsRhcN9YpTTTeq8zy91KOVYEMDgg9jSVNdXJvL66uiMedM749AWNQ19Cr21PrKM3OmpPqiK2/49ov8AcH8qlqK2/wCPaL/cH8qlq5bsjDfwYeiO3+GH/Ixz/wDXuf5ina34T8VXOt3s8LXLwSTM8ey6wApPAxniuY0TWrrQdQF7aKjOFKlH6MD2qa78WeIb66ed9VuINxyIrdyiKPQD/GvLnhsR9ZlVptWaW54+KweIljHUpxTTXU7PxdaXVn8NLG2u2YzxzRiQs24557964W0vtV0C7320stpMQMqy8MO2QetP1TxJq+s2dvaX90JYIW3jCAM7dAWPfGa39F8XaebWKx8SWCXUUQ2xXHlhmUehHX8RSp0qtCg1KKndttLz9SKNCthaElUp8ybd0iLwil34g8bJf3SxkofNkMabVBAwPxJpfiVd/aPFwhBBW2t1XA7FiWP6YroJ/iD4b0iyZNCszLOw+VEhMa59WJrzS4ubi9u57y7ffcTuXkb39B7VOFp1auI+sThyxSsk9ycFCeIxaq8nLCKsrkLf62L/AH1/nXt4VxjrXiB/10P/AF0X+de/r5RxTzOHNyk51K1VFaJnEi/UV1Sk4FYcccZZSMda3gBisMJBxT1PmcTJNoM14z8VP+Roj/69l/ma9mxXjPxU/wCRoj/69l/ma9Gj8R6OQf76vRnC0UUV1H3YUUUUAXtG/wCQ5p//AF8x/wDoQr6VUnaK+atG/wCQ5p//AF8x/wDoQr6VU/KKzqHx3E38Wn6M+ffHP/I6ap/11H/oIrnq6Hxz/wAjrqn/AF1H/oIrnq0Wx9Pgf92p+iCiiig6grpvh9/yPGm/7zf+gmuZrpvh9/yPGm/7zf8AoJoZx5h/ulT0Z6j8Tf8AkS7r/ron/oQrwivd/ib/AMiXdf8AXRP/AEIV4RSjseTw1/usvX9EFFFFM+iCiiigD3f4Zf8AIk2v/XST/wBCNYvxg/5BWnf9dz/Ktr4ZD/iibX/fk/8AQjWL8X/+QVp3/XY/yqPtHwWG/wCRv/28/wBTyKiiirPvQooooAK+kfDH/IsaZ/17R/8AoIr5ur6R8Mf8ixpn/XtH/wCgipnsfLcT/wAOn6s8p+LH/I2R/wDXsn/oTVwld38WP+Rsj/69k/8AQmrhKpHsZR/uVP0Ciiig9EKt6Z/yFrP/AK7p/wChCqlW9M/5C1n/ANd0/wDQhQzKt/Dl6M+mCPl/Cvm3X/8AkYtS/wCvqT/0I19JE/L+FfNuv/8AIxal/wBfUn/oRrOFrnyXDP8AGn6GdRRRWh9kFFFFAHa/C4Z8Wn/r3f8AmK9rxXinwu/5G0/9e7/zFe15rlq/EfC8Qf74/RARxXPSIgY/WugJ4rlpZTvbnvXnYuSSR5uGTbZIdgr55h/4/wC5/wCurfzNe9mTJrwSH/j/ALn/AK6t/OujK5XjP5Hv5XG2IRcr1m607UtU+HGnW+mO63G2Njsk2EqOozXk1dBH411y20OPSrWWOFE4E6j94F9B2/GtMbh6tVwdK14u+p62bYarXjD2au0zpfCHhrxFp/iKC5vzcLbIG3+Zc7wcggcZNcz4rt55vGGtMkbuElDMVGdo2jk1FZeLvENhP5qarPP2KXDeYp/A9PwqDTte1Cx1iTVfME1zMxaZXHyyA9QR6VNOhiI1pVpWellbQ5aOExVOu6zittlsOfxHrEmkvpclys1qwAAlQMyY/unrXoOgxNoHw0vLyQbJXikmAIxyRhf6VSsvFXglwLm601LW6HLKbbdz7ECsPxh43PiKAadp8Lw6cGDSO4w0uOgx2FctSFXEyjSVLlindv0OStzYiSoUqTjd3ZyEYxGo9qdRRXtn1cVyxSIrb/j2i/3B/Kpaitv+PaL/AHB/KpaqW7McN/Bh6IKKKKk3CiiigAooooAaf9bF/vr/ADr25ZiBXiDf6yL/AH1/nXtiqfSvIzX7PzPnM4/iIsxTHzF57iusB4FcfHGTIvHcV14HArnwTbTPmcWldDs14z8VDnxRF/17L/M17LXjXxT/AORoi/69l/ma9Sj8R3ZB/vq9GcNRRRXWfdhRRRQBe0b/AJDmn/8AXzH/AOhCvpQDgV816L/yHNP/AOvmP/0IV9LKOBWdRXPjuJv4tP0Z8+eOf+R01T/rqP8A0EVz1dD45/5HTVP+uo/9BFc9Wi2Pp8D/ALtT9EFFFFB1BXTfD7/keNN/3m/9BNczXTfD7/keNN/3m/8AQTQzjzD/AHSp6M9R+Jv/ACJd1/10T/0IV4RXu/xN/wCRLuv+uif+hCvCKUdjyeGv91l6/ogooopn0YUUUUAe7/DL/kSbX/fk/wDQjWL8X/8AkFad/wBdj/Ktr4Zf8iTaf78n/oRrF+L/APyCtO/67H+VR9o+Bw3/ACN/+3n+p5FRRRVn3oUUUUAFfSPhj/kWNM/69o//AEEV83V9I+GP+RY0z/r2j/8AQRUz2PluJ/4dP1Z5T8WP+Rsj/wCvZP8A0Jq4Su7+LH/I2R/9ey/+hNXCVSPYyj/cqfoFFFFB6QVb0z/kLWf/AF3T/wBCFVKt6Z/yFrP/AK7p/wChChmVb+HL0Z9LkfLXzdr/APyMWpf9fUn/AKEa+kj938K+bdf/AORi1L/r6k/9CNZU1qz5Hhn+NP0M6iiitT7IKKKKAO1+F5x4sP8A1wf+Yr2jNeLfC/8A5G0/9cH/AJivasVyVviPhs//AN8fohpNcbK53t9TXZkcVxk0ZDt9TXl41bHDg7XZH5mT+NeGwf8AH9c/9dW/ma9uZSD0714jB/x/XA/6aN/M115UrRn8j3su/wB4Rcooor1D6kKKKKACiiigLBRRRQBFbf8AHtF/uD+VS1Fbf8e0X+4P5VLVS3Zhhv4MPRCqpYgKMk9q14/C+tuUxptxhsYOyqWmRzS6pax28gSZpVEbEZAbPBr0fVbbUrCeMX/j1LZmG7y2iROPYZ6VwYrESpyUItXfq/yPOzLH1MNKMIW1MXxB8P7mwhtn0xJ7suMSrgZQ460/RPh9Ne6RdTXyz212pIhQgYPHf8a6S5u08U3EFnpXixYZIkLOtouWk6ZJOeB7e9Rpqdp4cjvNKv8AxY7XrDKvdREtFkdR2IryPreLdNU0/f32d7X9Dwv7Uxfs+S+t/meev4U11FLNpc4AGT8tY1ej2Olya0721r8QJrnKHMcbYYj6Z6VwOoWDaXqFxYMwZrdzGWHfHevYw2IdSThJ6rya/M97LswniJOFS1/mVD/rYf8Arov8694VUx0rwc/66H/rov8AOvoBIRgVhmMXLlPPzt2qr0EjjXePrXRgVhpHhh9a3QOKyw0LJnzGId2g4ryf4kaHqmo+Io5rOwnnjECruRcjOTXrFMeaKM4eRFPX5iBXbCXK7l4LFzwtX2sFdnz1/wAInr//AECLv/v2aP8AhE9f/wCgTdf9+zX0H9qt/wDnvH/30KX7Vb/894/++hWvtX2PZ/1jxP8AIvxPnv8A4RPX/wDoEXf/AH7o/wCET8Qf9Ai7/wC/Zr6E+1W//PeP/vsUourf/nvH/wB9in7R9hf6x4r+RfieDaV4W12LWLGR9KulRJ42YlOAAw5r6AX7oqEXMBIAmjJP+0Kmocrnk5jj6mMkpVFax4f4w8N61eeLNRuLfTLmWF5AVdUyCMCsP/hEvEH/AECLv/v2a+iDcQIxVpYwR1BYUn2q2/57Rf8AfYquY9Gjn+JpU4wUFZK3U+eP+ES8Qf8AQIu/+/Zo/wCES8Qf9Ai7/wC/Zr6H+1W//PaL/vsUfabc/wDLeL/vsUc3kaf6x4r+RfifPH/CJeIP+gRd/wDfs10Pgjw5rNl4vsLm5024ihRm3O6YA+U17P8Aabf/AJ7xf99ilWeB2CpLGxPYMDRzGVfP8RVpypygrNW6nN/ECyudQ8JXFvaQPNMzoQiDJPIrxr/hEvEH/QIu/wDv2a+jGdEXLsFHqTio/tNt/wA94v8AvsUlKyOXL82rYOm6dOKavc+d/wDhEvEH/QIu/wDv2aP+ES8Qf9Ai7/79mvoj7Tbf894v++hR9ptv+e8X/fYp8/kd/wDrJiv5F+J87/8ACJeIP+gRd/8Afs0v/CJeIP8AoEXf/fs19D/abb/nvF/32KPtNv8A894v++xRzeQf6yYr+Rfic58PrK5sPCNtb3cDwzK7ko4wRljWV8UdLvtT02xSxtZbhklJYRrnAxXdq6uNyMGXsQc0PJHHzI6rn+8cUr63PFp4ycMV9YS1vex86f8ACJeIP+gRd/8Afs0f8Il4g/6BF3/37NfRH2m3/wCe8X/fYo+023/PeL/vsU+byPa/1kxX8i/E+d/+ES8Qf9Ai7/79mj/hEvEH/QIu/wDv2a+iPtNt/wA94v8AvsUfabf/AJ7xf99ijm8g/wBZMV/IvxPnf/hEvEH/AECLv/v2a988PQyW/h7ToZkKSJborKeoIUcVc+02/wDz3i/77FSghgGBBB6EUpO6PNzHM6uNjFVI2seSfEvQtV1LxNHNZWE88X2dV3xrkZy3Fcd/wiXiD/oEXf8A37NfRLzxRtteRFOM4LAU37Tbf894v++xTUtDqwue4ihRjSjBNL1Pnf8A4RLxB/0CLv8A79mj/hEvEH/QIu/+/Zr6I+023/PeL/vsUfabf/nvF/32KOfyOj/WTFfyL8T53/4RLxB/0CLv/v2as6f4V16PU7R30m6VVmQkmPoMivfvtVv/AM94/wDvsUguYCQBNGSenzChz8iZ8Q4mUXFwWvqPP3fwrwTW/C+uTa7fyx6XcvG9xIysE4ILHBr32oTcQAkGaMEdiwrKMmjzcvx9TBycqavc+ev+ET1//oE3X/fs0f8ACJ6//wBAm7/7919B/abf/ntH/wB9Cj7Tb/8APeP/AL6FV7V9j1v9YsT/ACL8T58/4RPX/wDoE3f/AH7pP+EU1/8A6BF3/wB+zX0H9qt/+e0f/fQo+1W//PaP/voUvavsH+sWJ/kX4nlXw60LVdO8TGe8sJ4IvJYb3XAzkV6zTEnikO1JEY+gOafmspy5mePjcXPFVfaTVmIelcpKnzt9TXVnkVzEjDe31rzsbshYW92VWiya8Gg/4/7n/rq3869+JFeAw/8AH/c/9dW/ma6cqfuz+R7+WP8A2hFytTRvD+oa68i2MQbyx8zMcAVUsLC41K8jtLWPfNIcKK7qy8F+K9JRv7O1WC2EmC4Vuv5qa6cViY0lyqSUntc9zH4yNCPLGSUvMxG+H3iJf+XRD9JBWHe6Xe6feG0uoGS4wDs6kg/SvQv+Ef8AHxHPiNP0/wDiapDTNZ8HS3XiLUvJ1WXaELSTkMuTgEZH6Vx0cdNuznGT6JX1fzPKpZvWT95xfku5wkFvJNcpAqnzHYIFxzkmuq8b+G7Dw9Fp5tXYSzgh42Oc4A+aul8HeIbnxJqszXWj2MUcS7vOjB3Buw5/Gr4Hh3xxe3iPbvLNYMYBKSVGD3XB9QaxrY+rCuvaRtGK962u+xnXzWssRHni4qO63PG6Kt6naCw1a7s1feIJWj3euDVSvcjJSSaPpqc1Ugpx2ZFbf8e0X+4P5VLUVt/x7Rf7g/lUtXLdmeG/gw9EW9NuFs9Ttbl87YpVc49Ac10Wo+ItGvvGVzqc2nyalbeUkUKYxkgcnB980/wrpPhnUbQtqmoGC6RuY3lCKR2IzWzdeJfCHhlTHo1pHfXg6GL5gD7uf6V5FeqpVuWNOTla3ZfeeDmNelUr8qjJyWhueD7aCXzNQHh6PSS3ER3Zdx3yMDAp/iPTopp3ubfQbLVZ1AEytKFkHHHY9q5fwbrup6741+0ahccCF/LgTiNOnQdz71T8Xate6N8Qbm6sZzHII4twzlWG3owrzlhKrxrV9eW9ru3pe9zylg67xHs9pWvv+BStNVi0rxlBqE+kNpcEQKvAmWPQgnoPUVh6pfDU9Yvr5UZFuJ2dVbqF7Z/CvW9F1nR/GlkYru2hN0g/eQOMke6n0rlfHPh3QdBtBLbSyR3crARW4fcCO5x1Artw2Nj9Y9lUg1PburHpYPF0qeISqRamlbucD/y2h/66L/OvoVOlfPTf6+H/AK6L/OvoRXGBXVjnbluTnv8AFj6Eq/eH1raHSsRGBYfWtsVjR1Pmq61QGvGPimzL4oiwxH+jr0Pua9orxf4q/wDI0xf9ey/zNddL4j0shSeMV+zOH8xv7zfnR5jf3m/Om0V1WPu+SPYdvb+8350b2/vN+dNoosHJHsaGjux1uw+Zv+PmPv8A7Qr6SH3a+a9G/wCQ5Yf9fMf/AKEK+lR92sqh8fxLFKrTsuh8/eN3YeM9TG4/60d/9kVgeY395vzre8c/8jpqn/XUf+giuerRbH02BhF4anp0Q7zG/vN+dG9v7zfnTaKZ1ckew7zH/vN+ddN8P3Y+N9NBYnLN3/2TXL103w+/5HjTf95v/QTQzjzCEfqtTToz1H4lkr4LuiDj50/9CFeFeY/95vzr3X4m/wDIlXX/AF0T/wBCFeEVMdjyuG4p4aV11HeY/wDeb86PMb+83502iqPoeSPYd5jf3m/OjzG/vN+dNooDkj2Pd/hoS3gm2yScySdf941jfF8ldK07Bx++PT6VsfDL/kSbX/rpJ/6Eax/jB/yC9P8A+ux/lUfaPg8Ml/a1v7z/AFPI/Mf++350eY395vzptFWfeckew7zG/vN+dHmP/eb86bRQHJHsO8xv7zfnX0f4ay3hnTM/8+0f/oIr5ur6R8Mf8ixpf/XtH/6CKmZ8vxOkqdOy6s8q+K7MPFkYDED7Mvf3auF8x/7zfnXc/Fj/AJGyP/r1X/0Jq4Smj18ojF4Knp0HeY/95vzo8x/77fnTaKZ6PJHsO8xv7zfnVvTHY6rZjc3+vTv/ALQqlVrTP+QtZ/8AXdP/AEIUGVaEfZy06M+mDwn4V84a87f8JDqXzN/x9Sd/9o19JH7v4V816/8A8jFqX/X1J/6EazgtWfJ8NJOtO66FDzG/vN+dHmN/eb86bRWlj7Hkj2Hb2/vN+dHmN/eb86bRRYOSPY7b4YMT4sILH/j3fqfcV7RXi3wv/wCRsP8A1wb+Yr2muSt8R8PnySxjt2QhPFcfIT5jc9zXYN0rjZVPmNz3NeVjtkcOEWrE3HNeEwf8f1z/ANdW/nXuJ3Bq8Og/4/7n/rq38668o+GfyPey5f7QjWsL+60y8W7spfKnTO1sA9eOhrsNL0S+1KybxH4jvL26t4x5kduhJMmPRRwBXC1s2nizX7GOGK31JlhhACRFFK49DxmuvE0ZzV6dk+r8u1z1Mzwc60VKlFc3fyOj0S6v/FviSZdXtJzaSoRGgZkFsB0Ixjk9zWVr3hDUbTX4dNiluLqK4O63LyMwx3z24ro9Pv8AxX4x08pBNY6dbE7JZ4cmU+uB2rWuL7TPBGmww3F/Je3+NkInfc4z/wCgr3NeU69SlV5YJX25Vrbzv0PnVVeHre7BX2tvr3MjXb2HwP4Zj0awcNqd2vzOOqA9XP8AIVJ4QRfC/gS91mcbWdS6A/xADC/mT+tVLTwFquqa62o6zdQyxytvZ4mzuXsq+gqv8SNcillg8PWTL5Fth7jZ0yPup+HX8qmMIVWsNB8zbvN/p+hpGKq2owfNKbvJ/ocKXkkZpZWLSyMXdj3Y8miiivoT7KnBQioroRW3/HtF/uD+VS1Fbf8AHtF/uD+VS1Ut2ZYb+DD0QMFYYZQfrQAFGFAH0ooqTblV72J7W9urGdZ7S4eCZc4dDgiopZZp55J7iaSeeQ5eSQ5LGm0UrK9yPYw5/aW17kkU0tvMs0EskMq8q8bFWH4imyyS3Fw1xcTSTzt1klcsx/E02inZXuDo03Pna17jT/rof+ui/wA699Q8V4Ef9bD/ANdF/nXu4evLzOVuX5nzmdq9VFyNhuH1roB0rlklw68966YNxWOFmmmfM4iNmiSvFvir/wAjTF/17L/M17Nk14x8U/8AkaYv+vZf5mvQov3j0cgX+2r0Zw9FFFdR94FFFFAF3Rv+Q5p//XzH/wChCvpQfdr5s0b/AJDlh/18x/8AoQr6UHQVlU6Hx3E38Wn6M+ffHH/I6ap/11H/AKCK5+ug8cf8jpqn/XUf+giufrRbH0+B/wB2p+i/IKKKKZ1BXTfD7/keNN/3m/8AQTXM103w+/5HfTf95v8A0E0M48w/3Sp6M9R+Jv8AyJd1/wBdE/8AQhXhFe7/ABM/5Eq5/wB9P/QhXhFTHY8nhr/dZev+QUUUVR9EFFFFAz3b4Zf8iTa/9dJP/QjWP8YP+QXp/wD13P8AKtj4Zf8AIk2v/XST/wBCNY/xg/5Ben/9dz/Ko+0fA4b/AJG//bz/AFPIaKKKs+9CiiigAr6R8Mf8ixpn/XtH/wCgivm6vpHwx/yLGl/9e0f/AKCKmex8txP/AA6fqzyn4sf8jbH/ANeq/wA2rhK7r4sf8jbH/wBeq/zauFqkevlH+5U/QKKKKD0gq1pn/IVs/wDrun/oQqrVvTP+QrZ/9d0/9CFDM638OXoz6X3fJ+FfN2v/APIxal/19Sf+hGvo/wDh/CvnDXv+Rh1L/r5k/wDQjWNJ3Z8lw1/Gn6GdRRRWx9iFFFFAHa/C/wD5Gw/9cG/mK9prxb4X/wDI2H/rg38xXtNclb4j4XP/APfH6IQ9K4+VsO31NdgelchKvzt9TXlY7ocOE3ZXZ+cV4ZB/x/3H/XRv517oyZIrwyD/AI/rn/rq38668p+GfyPey7+Oi5RRRXqn1Q8SSJny5pYyevluVz+VRhAGLnlz1Zjk/nS0UGfsafNz8quaMWv63b2n2W31a6hgAwERug9j1FZqqFzjJLHJJOST65paKmMIx+FWIp4alTk5Qik2FFFFUbkVt/x7Rf7g/lUtRW3/AB7Rf7g/lUtVLdmGG/gw9EFFPjieaRY41Lu5wqqMkmu88J6LdaLqTS6to08sckeEZI/M2H3ArmxGIjRjfd9u5ni8ZDDQcnv2OAoxXoFvoU2leNhdw6XcXOmli4zCRs3dsHHQ/pUtz4Pl1Pxo1xHayw6YxWWQyJt57qB1/wD11zvMKaeu1r3/AE9Ti/tmipK+zV/+AedkEdQRSV6H440+81a7tU03Q7lUgVg8xjChhxgAda8/mieCZ4pUKSIdrKeoI7Vvhq6rQUtn2OvA42OKp82z7ER/1kX++v8AOvaw5IrxQj97F/vr/Ovco4elcGaq/L8zyc4aVRX7DYg5kX6iuwUcCubhVVdeO9dMDxWGCjZM+XxUrtABivGfir/yNMX/AF7L/M17Nu4rxf4pnPimL/r2X+Zr1KPxHfkH++r0Zw9FFFdR94FFFFAF7Rv+Q5Yf9fMf/oQr6THSvmzRv+Q5Yf8AXzH/AOhCvpMdKxq9D47ib+LT9GfP3jj/AJHTU/8ArqP/AEEVz9dD44/5HTU/+uo/9BFc9Wsdj6fA/wC7U/RBRRRTOoK6b4ff8jxpv+83/oJrma6b4f8A/I76b/vN/wCgmhnHmH+61PRnqPxM/wCRKuf+uif+hCvCK92+Jh/4ou6/30/9CFeE1MHoeVw1/usvX/IKKKKo+hCiiigD3b4Zf8iTa/8AXST/ANCNY/xg/wCQXp//AF3P8q2fhl/yJNr/AL8n/oRrF+MH/IK07/ruf5VH2j4LDf8AI3/7ef6nkVFFFWfehRRRQAV9I+Gf+RY0v/r2j/8AQRXzcK+j/DJ/4pjTP+vaP/0EVE3ZHy3E/wDDp+rPK/ix/wAjZH/16r/6E1cJXdfFf/kbI/8Ar1X+bVwtUtj2Mo/3Kn6BRRRTPRCremf8hWz/AOu6f+hCqlW9M/5Ctp/13T/0IUMzrfw5ejPpLPy185a9/wAjDqX/AF8yf+hGvo4j5fwr5x17/kYdS/6+ZP8A0I1z0d2fJ8Nfxp+hn0UUV0H2AUUUUAdt8LRnxaf+vd/5ivacV4t8Lf8Akbj/ANe7/wAxXtlc1ZanwnEH++P0RERxXHygiRvqa7NuhrmJowWb615WNjdKxwYWVmzNJORXhkH/AB/XP/XVv51728OK8Eh/4/7n/rq3866cpXuz+R7+Wu+IRcooqWCCS4mjhiUtI7BVUdya9Vu2p9U2krsior0Sz+F0z2Za6vliuCMqirkD6ms25+G2twk+Sbecf7L4J/OuGOZYVycec8+ObYSTa5zjgOM44pK9f0bw7HoXhC6F/ZC4uJFZ5YkXex44UYryd7G8hi3z2k0YHUshAFPDY6GIlJR2Tt6hhcyp4ipKC2Wz7kFFB60V2nokVt/x7Rf7g/lUp61Fbf8AHtF/uD+VSmqluzDDfwY+iOg0bQ/EQuIL3TrGUOvzRyOo289+etdlpvh3xHc3STeIfEM8SFsi3hmCbvb5cfpXF2njTxBYactjaXkaxKMKzxBmUegJqjbwaj4k1eNJ57i8uGPV2ztXvgdBXlVqNeo5ObjFd7Xf47Hh4zDYmvKUqijFLr5Hp+o3+oSa75dw2n/2RGu0Q/bgjuf7zH29PeqNvd3FhfyQR31pdaNL96C41FDJH67WznHsTULWE8chWLTNUCrgApY2oH4ZGaZNaXjL/wAg3VnPo1laH+lckaNLlUbq39a+vmfNqyL994Kj1GNrjQ/EF5Hn+FbtpEz6ZB4rhdW8Iazo0Us91DvgU5acPuByepzzVmO41zwXqxuRbyQxXDFvJlChZB7hOAR7UzxL4z1DxNDHavAlpaKwd0RyxkI6ZPpXRhqeLhUSjJSpvr1/A97AU8XSlF0kpRfU5o/62H/rov8AOvc/NAHWvC3/ANbF/vr/ADr2USE0s205beZtm8b1EXkuMyKPcV1gOQK4yCMtKpPqK7RRwK5sFdpnzWLSTVgxXjfxTGPFEX/Xsv8AM17OBXjPxV/5GmL/AK9l/ma9Wj8R25C/9tXozhaKKK6z7sKKKKALujf8hyw/6+Y//QhX0ovQV82aN/yG7D/r5j/9CFfSY+6KxrdD47ib+LT9GfP/AI4/5HTU/wDrqP8A0EVz1dB44/5HTU/+uo/9BFc/Wsdj6fA/7tT9EFFFFM6grpvh/wD8jtp3+83/AKCa5mum+H//ACO2nf7zf+gmk9jjzD/danoz0/4lf8iVdf8AXRP/AEIV4VXuvxK/5Eu6/wCuif8AoQrwqpp7HlcN/wC7S9f8goooqz6EKKKKBnu/wy/5Ei0/35P/AEI1jfGD/kFad/12P8q2Phn/AMiTa/78n/oRrG+L/wDyCtO/67H/ANBqL+8fA4b/AJG//bz/AFPIqKKKs+9CiiigAFfR3hr/AJFjTP8Ar2j/APQRXziK+jfDX/IsaZ/17R/+gisqux8vxN/Dp+rPLPit/wAjXF/16r/Nq4Wu5+Kv/I1x/wDXqv8ANq4arjsj18p/3Kn6BRRRVHpBVvTP+QrZ/wDXdP8A0IVUq1pn/IVs/wDrun/oQoZlW/hy9GfSp+7Xzhr3/Iw6l/18yf8AoRr6QP3Pwr5w17/kYdS/6+ZP/QjWFHdnyXDX8afoZ1FFFbn2IUUUUAdr8LzjxaT/ANMG/mK9r3V4l8Mf+RrP/XBv5ivaAa5Kz94+Gz9Xxj9ESk8VzUhyzfWuhLcVyhuAXYe9eZjJWSPNw0btkjda+fof+P8Auf8Arq38zXvvmAmvAoP+P+5/66t/M11ZU7xn8j3srX+0IuU+OV4ZFkjdkkU5VlOCDTcHGauWGk3+pyBLO1lmJ7qvA/HpXpSlGKvJ6H1NScIxfO9CGS9v55TJNqN47n+Izt/jXdeB9M1VmGr3+q3kOnQgsFlnbbJjuQT0qbSvAtppFv8A2n4juIkii+YxbvlH1Pf6Vg+LfGMuvqLCwja20lfba0+OnHZfavLqVfrb9jh17vWVtPReZ85iJ0sTL2GEgvN2LurfErVLjVnbSHjisYztTzI9xl/2j6Cu21e+jl+H9xe6jCiGSz3Mg6byOAPxIrzHwv4auNe1CNFQraIwMsmMAD0HvXSfE7WY9tr4ftm4TEtwAegH3V/r+VctfC0HiKVCgrOOra7Luc+JwlGFanh6HxdWeeDO0Z645paKK+gPrkrKxFbf8e0X+4P5VLUVt/x7Rf7g/lUtVLdmOG/gw9EFbfhPU4tI8RW13cSbIASsjegIrEorKpTVSDhLZlV6Sq03TezO61/W/COo6pLcPqGszlsDbalhGMDHGcVRsb/wiL2Jjc69bhWB3u5K/jgk1ydFc8cFCMORSf3nkRyOCjy87Ov+IXiCz1rVbOCwuEngto2ZnQ5BZscZ+g/WuQo49KK2oUY0Kapx2R6OCwqwtJU07jG/1kX++v8AOvaoouOa8WP+th/31/nXuSgCvNzX7PzPHzh2qIkgXDrx3FdWvSuVSQK6/UV1APFc+CejPmMUndDi2K838deENX17XUurGKN4hCEJZwOQT/jXo2M04ACvRjNxdycLiZ4Wp7SnueH/APCtPEn/AD7w/wDf0Uv/AArTxJ/z7w/9/RXuGaK19tI9P/WHGeX3Hh//AArTxL/z7w/9/RR/wrTxL/z7w/8Af0V7l+NFHtZB/rDjPL7jxbTfh14httTtJ5IIRHHMjsRKOgIJr2fotKTimk1E6jluedjMdVxklKr07Hk3ifwHrup+JL69tYYmhlcMpMgB6Csn/hWniT/n3h/7+ivcBTqtVWdtLPcVTgoRtZeR4b/wrTxJ/wA+8P8A39FH/CtPEn/PvD/39Fe5UUe2kaf6w4zy+48N/wCFaeJP+feH/v6K2vCXgXXNJ8T2d9dwxLBEWLFZATypH9a9YoBo9q2ZVs8xVWDpytZ+Rz/jTSbvWvDU9lZqrTu6lQxwMA5615b/AMKz8S/8+8P/AH9Fe50tOM2jnwea4jCQcKVrM8L/AOFZ+Jf+feH/AL+ij/hWniT/AJ94f+/or3M0lHtWdn+sOM8vuPDf+FaeJf8An3h/7+ik/wCFaeJf+feH/v6K9zoo9qw/1hxnl9xgeCdKutF8MwWV4qrMrOSFORyxI5rO+IXh7UPENhZxafGjvFKWbc4XjFdiOlLSU9bnlQxVSGI+sL4r3PC/+FZ+JR/y7w/9/hR/wrTxL/z7w/8Af0V7melJT9qz1f8AWHGeX3Hhv/Cs/Ev/AD7Q/wDf0Uf8Kz8S/wDPvD/39Fe6A8Uhp+1Yv9YcZ5fceGf8K08Sf8+8P/f0V7FottLZaLZWswAkihRGA55Aq+aKzlNyOPG5jWxiSq20PNvHng/V9e15LuxhjaIQqmWcDkE/41y//CtPEn/PvD/39Fe40U1VaVjow+dYqhTVOFrLyPDv+FaeJP8An3h/7+ik/wCFaeJP+feH/v6K9zop+2kbf6w4zy+48M/4Vp4kH/LvD/39FT2Xw68Qw31tK9vDsSVWY+aOgINe1kZpp4NJ1pCln+LknF218hcHbXjWrfDzxBdaxe3EUERjlnd1JlHILEivZQ1BGamM3F3R5+Dx1XBycqfU8O/4Vr4k/wCfeH/v6KT/AIVt4jH/AC7w/wDf0V7jSVXtpHpf6wYzy+48OPw38R/8+8P/AH9FJ/wrnxF/z7w/9/RXuBWmEUvbSGs/xfl9x5r4J8Jatoev/a72KNYvKZcq4PJxXpIfNMIpvNRKTk7s87FYieKqe0qbk2eK4dywkb6muy34BrzhdWUzOGP8RFefjISklY3wNNycrGushBrxCD/j/uf+urfzr2WK6SQj5hXjUH/H7cf9dW/nXTlKajO/kezgFbEI29Hv4tM1OG7mtluY4yd0TY5B4713s3xR0u2ttunaVcGXHCMqxoD7kE15nRmurEYGjiJJ1Ve3mevi8tpYqanNvQv6zrepeIbkTalPuQHKQJxGn4dz7mtvw54j0mytRZ65pwuYUYmKVYwxTPJB9s1ytFazw9OVP2drLy0Kll1F0fZRVvTc9J1L4l6da2JtvD9i7SkYVnj8uNPfHU15w8ks00s9xI0s8rFpJG6sTTaKjDYSlh0/Zrfd9RYPLaWFbktX3YUUUV0noEVt/wAe0X+4P5VLUVt/x7Rf7g/lUtVLdmGG/gw9EFFFFSbhRRRQAUUUUAMP+ti/31/nXtbTcYzXijf6yL/fH869iBJavHzb7HzPns2V6qLMTFpV+ortVHArjrdRvQ+4rsRwo+lc+C0TPmcY9UOpM0macK77nExRS0hNA61VxCigmkJxTM0nIEhaUUg6UopLUY4DFLTc0ueKskcMZqVUU9RUCdasJXRRSe5MjlbvxeLXWJbH+zVaKJiGnM+MYOMY29fQZ7jmr0HiS0mDEW0qr5ZkR2BCOAwXhiNvcd8Z45q1L4Z02e5e5dbjznJJK3Mig5OcbQ20jPbHr6mrA0mFWyks6fIyAK+MBn3Ng4yM4xnPA6YPNej7OnbYwuzMh8SQ3GkpqEFi8kbMilUlUsu8gLnB9W6e1ahvbWKxju7t4raN8YLyDbz0+bpzTl0y2jgMEalIPMSVYl4VGVg3A7AkAkUXumW1/ZraSqVgEiuUT5Q2G3YPsT19aXJDsF2VotZ0yS3eWSaOIxvKjIzjcDETv4HpjP0IqT+1dJHlj7ZbgybdgMgBO4ZH5jmlTRNNjcutom4s7EsSeW+8eT3/AMPSmS6Bp8zwOYiDE6twx+fClQGz1GDj3wM9KPZ0+wXZHFrmkvpiXzzxxoYPPZCwLKAMkEDuP6Vfhms5y4iljcx437WztyMjNVo9B0uKNkSzQKyeW2STlduzHJ/u8D0BOOpzZisbaB3eOIK0nDnJO76+vU/iSe5pclPsO7IrXUNNvZTFa3UE0gXcVRwTjOM/TPFV9R1ix0y/s7O4Vw93u8tuAoC43EkkYwCD+fpVm30qxtbgXEEASUJ5YYMfu+nWnXWm2d7NHNc26SvGrKm/kAN146c0+SF9guyK5vrW3torgI80UrBVaEbuvfr/AC5PQAmqsWuWM0TOkE+VhaYqQAdoCN1zj7sinr35weKvNpto0UMZiIWFt8YV2G04x1B9M/XJpkej2EYKpbKAY2iIyTlGxkdfRVH0AHQUezp9guzPXxNpvmpC0U6TP92NlG5gGKnAB5wwK4656Ajmll8RWMXl77W5DSI7oML8wX72PmxwBnPQjoTV6XRNNmd3ktEZnJLHJ5ycn8M846Z5680h0PTmVQ1vuwuwFnYkDvyTnnofUcdOKOSn2FdmbdeKdMsxmaC5XkgAqBuwM8Zbv+Y74qSTxHp8LRCWCZPMCsv3WBBBJOQx6YP17Zq+mj2CLtEHGWIBdjjPXGTx+HTJx1pP7E00kE2qHGMZJPse/fv/AHu+aXJT7DuzPh8TadcTSRR28+9IBOwYovylSw6tySoz7Z5xzgfxNpaMymOfdGFMo2f6vO0c884Lqpxnkn0ONFNF05F2raJt2lcEkjBG3+RIHoOBxTJdD0uW4luHsomllIMjEffx0yOh9ceoB7UOFPsF2LZXcOoWaXMKsqMWGGxkEEg9CR1B6GpT1pIoI7WEQwrtQZIGSeSSSSTySSc0ua86ta+htEKQjNLSViUMIxShqU1GTip2KWo880lIDSmlcBM0hGaM0mTQMYy1GRU/UVGRmi5SZA/3TXi87slxJg/xn+de1SfdNeL3Sjz5P94/zpp3Pcyf4pCw30iOOe9cPbHN3P8A9dG/nXXY+cfWuQtv+Pqb/ro38668PBJOx7cIpYiLReooorU9oKKKKACiiigAooooA//Z"/>
          <p:cNvSpPr>
            <a:spLocks noChangeAspect="1"/>
          </p:cNvSpPr>
          <p:nvPr/>
        </p:nvSpPr>
        <p:spPr>
          <a:xfrm>
            <a:off x="173038" y="-217487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76" name="AutoShape 14" descr="data:image/jpeg;base64,/9j/4AAQSkZJRgABAQAAAQABAAD/2wBDAAgGBgcGBQgHBwcJCQgKDBQNDAsLDBkSEw8UHRofHh0aHBwgJC4nICIsIxwcKDcpLDAxNDQ0Hyc5PTgyPC4zNDL/2wBDAQkJCQwLDBgNDRgyIRwhMjIyMjIyMjIyMjIyMjIyMjIyMjIyMjIyMjIyMjIyMjIyMjIyMjIyMjIyMjIyMjIyMjL/wAARCAEsAg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iGwhkhRyXyygnBp/9nQer/nU9t/x6xf7g/lUleVKrO71P07D5Xg5Uot01sip/Z0Hq/50f2dD6v8AnVuij2s+5t/ZOC/59oqf2dD6v+dH9nQ+r/nVuij2s+4f2Tgv+faKn9nQ+r/nR/Z0Hq/51bope1n3F/ZOC/59oovYwrjl+SB1rXi8P2DH5jL/AN9f/WqjP0X/AHh/Ougxg8VnUrVLaM5KuWYTnsqaIo/C2mP1M/8A33/9arDeDNN2blac/wDA/wD61WbabHBrYtn3cHpXn1cViIv4mcNTL8PH7COWPhPTx3n/AO+//rU8eEdOI6z/APff/wBaupmtsfMoqBUII4qPr1Zr4iVg8K18COZfwnYJ3mx/v/8A1qX/AIRTTyMgz/8Aff8A9auoeDeuarqhV9p6VSxtZr4ilgsK/sIxY/CGmyL96fP+/wD/AFqhfwnYKTzN/wB9/wD1q6eNTG4I6GpJ7cMu8CksbWT+In6lhk/gRyf/AAimnkZzN/33/wDWpY/CmnMcFp/++/8A61dAqYOCKDGVbpV/XK38zL+o4X+RGGPCOmiUBjPtP+3/APWq9P4F0pFR0NwVbr+8/wDrVrGMvEGHUVpW/wC/s9p6gVhPG11rzMwqYLDrVQRy8ngTShFvQ3Gcf89P/rVUHg7TWiJBn3D/AG//AK1dxAm6Moe1UzDsuGQjg0o4+vtzMiGEw+zgjjh4R07B5nyP9v8A+tTj4Q07yQ4M/v8AP/8AWrpWi2yYI9qekWYZExyK1+u1v5jZ4PDfyIwIvBWlyRbs3Gcf3/8A61SweBdJki3E3Gf+un/1q6KxXMe38KtWiYDr6GspY6uvtMwng8OvsI5S28C6TMrbjcZB7Sf/AFqsL8P9HIXJueT/AM9P/rV01rHtmlWrKrg4rOWYYi/xsylhaF/hRyX/AAr7Rsjm56/89P8A61PHw70Ukc3X/fz/AOtXWheB9aUD5hWf9o4n+dmf1ah/Kjln+HGiCPIN1n/rr/8AWqrcfD7R49u03OT6yf8A1q75k/d4qldJmRBTjmGJ/nZMMNQv8KOBufBGlxMAhuOfWT/61UJvCunpnBm/77/+tXc3iZm+grGnTMir6nNdlLG13vJno0cFhnvBHO/8IrYcczZP+3/9apX8JacoAzPk/wC3/wDWrejj3zgVI6ZlPoKt4ytf4maPA4W/wI5xfCWnlsZn/wC+/wD61a8PgDSWhUubjcev7z/61aVlb+ZIuR1OTXQxpxmuetmFdaKTOavhMMtFBHGzeAdHiTINzn/rp/8AWqungXS2xk3HP/TT/wCtXZXCl3Apvl7UJ7npULH4i2s2ZLC0LfCjjJfBOlKTtNxgf9NP/rVUfwjpyngz/wDff/1q7OZMKapLCXkzjgVrHHV+smdEMHhusEc0PCGnbckz/wDff/1qmg8FadIu5zOB2+f/AOtXSCHe4UDgdaueWFUKBRLHV/5mKeEwy2gjkj4J0sDrcf8Afz/61QSeD9MXoZ/++/8A61de44qm6FmPFEcbX6yY4YLDveCOX/4RLT/WfH+//wDWqCfw1p8Z2q0xP+//APWrqZyIE9zWXIerN1rpp4qtLVyZ008vwsteRGC+gWSjrLn/AHqiGh2x7yf99VsMC5ppGOBXSsRU7nVHLcJ/z7RkHRLUd5P++qT+xbUdTJ/31WrjHJqJzk1arVH1NFleDf8Ay7RltpNt2Mn/AH1Tf7Jt/V/zrSK0bav20+5X9l4L/n2jPTSLcsATJ1/vVQhtYpJZEJbCsQOa6ONMOufWsG0/4+pv98/zqo1ptPU555dhFWhFU1Zj/wCzofV/zo/s6H1f86t0Ue2n3O/+ycF/z7RU/s6H1f8AOj+zofV/zq3RR7WfcP7JwX/PtFT+zoPV/wA6P7Oh9X/OrdFHtZ9w/snBf8+0VP7Oh9X/ADo/s6D1f86t0Uvaz7h/ZOC/59ojtv8Aj2i/3B/KpKitv+PaL/cH8qlqZbs6cN/Bh6IKKKKk3CiiigAooooAim6J/vCujK4rnJuif7wrqcBhWNZ2scFd2qEAypyK07KcEjcaolaRCY2zmuacVNWMZxU0dXA6yLt60yW22tntVKwug2B3rbXEkfNeZO8GeXNOnIpRrnimT2xYZAq55W09KlRAy4qee2pPtLO6MuNd4245FWYVypQ0+SAxvkU9UAww61TlfUcp3RQuLcq2QOKTyt8ecc1qyRCRM45qssexyD0NEZ3QRq3RVt15Knoat2gMUpQ9DTTFsfdU5T7r96UndCnK5Mq7JeKbcw5KygdKnA3AGpFQOjIefSsVKzOfmszKuIckMKbHHiU+jCtIxbosHqKriPBHsa1U9DVVNLEFomyVlPrVyNNk7+9MVNtyfcVZK/Ore1RKRE5XGIm25b3FSgfvKdt/eA+1OK4dazbuZN6hj5fxpVX5x9aft+U/WnKvzj60iOYsFP3dU51zMPYVpsn7scVRmH741co2M6ctTGukzI5rGKZuT/siuguE++feshU+WV/U1005WR6dGWhHaRffc0nlnYT3Y4q6kWy0A/vU5Yf3iL2UZoc+pTqasksrfYucc9BWnt2qBUdtFyq+nNWWHBNcs5XZxVJ3kUimWJ7mlZOPpUyrk5pHHBpXDm1MydSSQKYsOxPerhjy5NBj3SAdq2Ujbn0sQQw7Vz3NOK1aKYGKikFFyea7KUg7VE4EcZY9qtFR1NZ13J5jEfwd60irs6IauxnXDeY5Zvu9qz5CZHwBxVq4fe2xegqPYEXnrXoQtFHow0RXYBRjvUZGOTVgrjlqrSsScVtHU2jqQucmmEZqTaTQErW9ja9iPbTgtShKsQ2rSNwKmVRJXZMqiWpXhhZ5F+tcza/8fc//AF0b+dekWWmEsMr6V5xbjF7cD/po386rD1VUUrdDjjVU8TFIu0UUVse0FFFFABRRRQAUUUUARW3/AB7Rf7g/lUtRW3/HtF/uD+VS1Ut2YYb+DD0QtGK7r4bWVleT6gLu3jmKxrgOucA5zWr4Z/4RbX728gtdEMRjUndNghhnHAzxXm1swVOU1yNqNrv1PPxGbRoVJU3Bvl6nnulaXPrGoxWNsF82TOC3AGBnmjVdLuNG1GSxuwolTBO05BB6Gu68Kafa+Hlv/EOpP5NrGzx2+/qV3dQO5OBitbxDo/hZVbXtYabbcFBu3t6cAAe1YTzPkxHLZuO2i3fY5J52o4iyV4W+dzyLFJivTLSy+Hd8QsN1EGPaSZkP/j2K5jxjH4etLyGy0MCSVfmnkWQuqjsAc4zXVRxyq1PZqEk/NHZRzenVqKmou7OVm6J/vCupA2GuXl5ZP94fzrtJLYp1FaYmSVkzTEySqEAAcUxovWplRg4Cg8nGKsvbSKspkjZfJGZMjG0e9c130Od1FF7lGKQwyAiuj0+5EqDLc1zgkhm/1ciN9DVi2me3kGelZ1qfPHzIr0+deZ1hANPQc1Xtp1mjBHYc1LFKjYKsrD1BzXmNSR5bTWhYaISLUCx7GwRVuI06SLI3CoUraGSnbQrhMZBqKSEHmrYFDJ7U1JoalYqCMunI5FEa8EEVZCYfPanNFzuAquYfMQIMDmplO1gRSBeKeoyuKhslse0eGyOjVXlh2k8VcDKLZmc4CcknsKnt7KS7iZ2Hlgj93nqfr6VpGLexl7Xk1ZlMmHU1IVJTOOlSbGivrZXBB83awP0NWfEhktPDt7cQj54UEg/BgacKUpzURyq6xS6lcLkA4p7rypqPw9Ouqr9siG638oAA8jceT+XFP1K+trfWLbTtoWWWJpOvoeB/P8qfsZarqhNv2nJbVE23g0jMsIMj8KvJNRX08doLaeWQRxrMu5j0Awal/t/RpMJ9uhO7jB70vZysmlcm02rpXRoqBIoC9xkVnXTLEZJHOFXrWmdkUZkLhUVSxbPQVmDXdGmYR/boWLHGD3p+/NfCZU+ZtuKuiC4spTA7hRgKWPNY/k/uVX1NdlIY4InldwqKpZm9BWaNe0XI/wBPg6+tOmptWsb0q9SzsrmQ0XzomOAKksbf7YskkJBCuUOTjkVPODPdyC2w8kxYQgdDwT+VWfDOk3Wm6OIL0D7QXZ3wcjJNU6bUGy51kqd76ix27QFg4w1NlGAqcZboPWnn7U3iqbz1EVksW2JnYYkbua2BplvcSJMYkkaL5gTxtNN4aSlY5pVuWzkY32eRIi2xto74quwwMV0W0shj+9GRjbVYabC7DKsPoax5OiCOIt8RhbMLmnxw4GT3qdIt79OBUrJ7U4xZu6hSdcCqzLmrsoycVXkyin1pmkWUbg4XatYl3JtzGnOa072by0OOWNZyQ4y79+ldFNJas9CirK7KixeWNzDk0xl6s3SrbJzubp2qjPJuJUdK6YtyOuLbZWmfccdqgK5qYrmlWMld2OD37V1J2R0pqKIQhp6pkgVYSBnIAFaVvZRRAPcSJGv+2wFZzq2M51kina6e8rDiugs9KCKCV5q1phsZ4HltpUkSI4dgeAa1RAQAcYBGRXn1qs5bo8nEYuTfLsVI4FXAUYNeJwf8f1z/ANdW/nXvaw8jArwSH/j/ALn/AK6t/Ou3LL8s/kVlsubEIuUUv4UoUkgDknoBXpXPqroTFbz+EtQj8Nf222xYMbthPzbc9a0/D3hAmL+1dcP2TTohvIkOC4Hr6Ctl/iFpN7M+n3elSLo0o2LM4+8PXb6V5lfF1HJLDrmS3/yXmeFjM0mqihhvetueaUV6RqHw7tL+AXmg3qmNxuVGbcp+jVx+oeF9Y00n7RYy7R/Gg3L+Yrejj6FXRSs+z0Z3YfMsPX2lZ9noY9FKylThgQR2IpK7DvTuRW3/AB7Rf7g/lUtRW3/HtF/uD+VS1Ut2YYb+DD0R3vwuP/E0vlPQwjP51teEX8NR3uojRGuTPHG28zA4wD2/GsP4ZSRRajfmWRUHkA5Y4AGea2vD1l4b0o6lc2OtxXJaNg4Mi/IOTXzWNjerVTvry7bP1Plc0a+s1E21ovn6nm+p6zqWvSxy6lcmVU/1cSjai++B3969e1+5srHwrayX+mvqEY8sCJVyc46+1eJxYKLjpXtvifW7nw94WivLWKKSXMaAS524P0rbM6f7yhCC6vTY1zOhGnGjCmt/+AcFfaxoVxZypD4NnWZlIRmGAD2JxXICMwjYybWHUYxXZH4n67j/AI8dPz9G/wAa5fUdQutW1Ca/vDH5spBKxjCrgYwK9DCQqwupxsv8TZ6GWUq1ObU4NJ9W7lKTl4/98fzr1KS0Dg5ry1v9ZF/vr/OvZfLBFY5lLl5Sczny1Uc+1kBKoZtiZ5bGcCptTlWRLy+u7xxpsyGJYCDvLgDB9uma2GtlcdKy9R0dLuIxS7tmc8HHNc2HxSi7M89TjUmnJ2PNZCiTERsWUdDjFelwppN/4HstUukkWVAIJJITg5HGT26etYJ8IwSTBVuXiBPLPyAK61tP0W90a20DTdSMKKSW/dndM5HU5r0ZVqc4XudeY4qnN01FvR6vyKsV3pf/AAi2qRaX5jvDGge5kI3NuPYDp0rzSG7uLZt0E0kZ/wBlsV6P4e0S38L2s93rlxJGsztGtrgFZFHcj8a4nxAuki9kk0yYiMnPltzj6YrSPLe25eWzpKrOEbyi+rJrPxhqdqQHZJ1HZxg/mK6Ky8f2b4W7tpYj3ZPmFee5U96UjPepng6M90ehVwFCr0+49dtda0u+x9nvImY/wE7T+RrRChh614eQRV201nUrAj7NdyoB/DuyPyPFcU8rX2JHn1Moa+CX3nsO3Bwfwp6YfKEjIrzqy8e3gZFv41kUH78Y2sKgvtfe11KOXTp5XkiUIZnbImUdAV/TNZRy6dnd6nGsvruXKz0tYJJI2kjQsqNtbH8J96rXl1Hp1n9suQy2/mLGXxxk1Fb3Gr3XhK8v7e1kiu7hUMUcTfMGH8X0xisSwtdY8W+Gbu3vWeNzL5sc0pAQsuRsx26/pV08DB2cmccIu7c2rJ2fc6y3aOTDKVeKQdRyCKt6ZL9kufsEhJifPkMe3qv+Fec+DdQ1DT/EsGiXuRFvPyNzj6ex616/5cOQSiAqcg46VLw7oy5W9DDHQ9jLk3T2OR1fX7GbXrWxgjlknWZd8qr8gIPQn1rodasmvdCv7ZFLPLbuigdyVOK0AEBzgc01LiGSR40kRnT7yg8r9atSipKS6HFKr8PKrWOU8IR6jY6ZFZT6JJbRoQN/mKck9Sec1k6t4S8Raj4uOqRm2ijjkURb5D9wfQd/612uqa3Y6NCkt9MIlckLx1NULDxzod7ceWszlR1YrwK6KfvS0W51U62JUpVqcN79LlPWdPivtHENwhMUrIPT+IVEvw10FCrKs4YHIIlp8+oC9WaztCHdJ1NvvOAwJ3Dnt0Iqe/fxPd2E9vHa2sUkiFVkScgqfXpWaj7NuCeg41a8YpRny331H/8ACG2ZBH2y9KkYI889Kor8NdCSQOv2kMDkES9KwoPDfjb7RH5+okw7hv2XBzjvjiumuvC04tJTbazqJuNh8sPMNpbHGeOmarZ25i5zlRdo1737EjeDLNkZHvL4qwKkGfgg1QHwz0EEt/pP/fz/AOtWLb6B45juI3kvwyKwJH2g812SXmvZAfTrbb0JE/OPyou4uyYqkq1L+HWTv2Zz9hr1np/ilLEDcYodgUDqTjge+AK71IfMhWYoyhhnDDBrx7wLplxrvjKbVbhcQxSNI2e5zwBXtk06yKFXgjpXUqNJUrTexz5kowqRUNXbU5kS6V4jFxabfMNuxVgQQUJ44P4VqRwiGJYlJ2qAOT1rMn0PF5Lc6fdPZSTHMuxAQ59cHpUdto96uqRXd3qbzpGhAQAoCc8EgHBrik430exk1BrSVl2LOm6JFpbzmKWaQStuxI+dv0pmoaVeXV/bzW+pPbRR/fhVAQ/45pddtdRvLJF0y7FtOkgbJPDLjkH9Ko/a/ElmhkubexkhjUs5SQhsAc9R1ojFN37lQ55e8pK/mTJGI1wetMlGBiuD0TX9S1jxM2qyIy2Nsjkr1RFxxn1JrasPGA1DStSvotOLS2sQZYlYnPYnHoKUsK7WR31MNUpvXXa/lc132oQGYbm+6M8nvVC6k2LvPHHHvXn9r4ilu9bF3qMsgJBSNo2wIMjGQParOoeNHdY47aEv5a7PMmOd+OhxUywMtLM9FYCtGaVrnRCEyP5r/d7VXuri3t+Z5o0X0LCuJuNe1K7G2S5dV/up8o/SqBLMcnknua2hgX9pno08DJ/Ezp77XrYkrDucD0GBWTLq0r/cRV+vNZ+2lxXXChCCsj0KeGhBbEzXEsp+Z2P413Pg24s4fDOpyajbie2iZDtzgqScZB7HmuJsooJJ1FxL5cYPOOp+lelxWmh654fOjaTdSW9xtLhOP37AZAY//XpyaTUTz82nFU1Tadrq7XRDvDlloF7qM5iluLhIlMv7wjaoHbjrXm+q3n2/VLm5PSSVmUegzwPyr0bwzo6eF0iudSuzC86sslsyZDDp2qsfAOk3t3Jc2l/N9kdsrEE2lPbmsoVKcbu5wYbF0KGInKUm1ayf5mP4dt0utNez02+Md8X8yXIIDoB0FejQObmCOR0dH2AMsgwQQMflWXpHhPTdGuPtEHmtLjG53z+la0swQEA1xYmtGXoefjK0a1Vyp7COyRV89Qc39z/11b+Zr3d5GduTXhEH/H/c/wDXRv5mtssnzKfyOvK48tdGzpRsRqMH9ohzZ7sS7DyB616IureA/DsPn2jQ3M+PlWLMshP49P0ry6ljbypFkULuUgjIrbE4NV2uaTS7J7ntY7ASxLuptLt3Os8QzeKPFbRyS6Xcw6fndDbIhwfQt6mt4ahqFxpEVjqXgue4WNAivGQOgxkcZFc3c/ELxLcKEiuLe1RRj9zDkn/vrNNsPEXi7Ur2K2t9WuJJHYAARpgfXjpXHLDVfZpOMUo7avT7jx5YLEKkk4KKj1vqS2154g8Hzi9WyktLKeQ4tZm3KR6E9j713Fv8R/D8mmm5uZzBKo+a3ZSXJ9sdfrWL8T9QKWGmaUzq9yzedKR2AGM47ZJ/SvNz16Cohg6WPpRrVo2fl2Lw+AhmFFVJLll3XU0Nb1eTXdZuL9ohFG52xR/3VHTPv3rPoor2YxUUox2R9HQoxo01TjsiK2/49ov9wfyqWorb/j2i/wBwfyqWrluycN/Bh6IGAZSDnmmGKMjBQYp9FSaunBu7QDj8K6PxB40vfEGnRaebSK3t0ZWYhtzOR07cCucorOVKE5KcldrYwrYSlWlGU18OwUUUVodIxv8AWRf76/zr2RGx1rxtv9ZF/vr/ADr2EV5OafZ+Z8/mv8RFtGFSmMSDGKpK2Ku2zCSVULBc8ZPrXkJanjTVtSrNZDk7aqLC0FwsqDDocg46VqXbahak403z1H/PKUZ/I4rIk1sG4W3k0nUUlchVHkg5P1BrphCb+HUunKUl3RhePb+41K9toY43YFBhVBOT/wDrrjr2xm0+5NvcoFlUAsvp7V73ZWMVkodlD3JHORxH7fWvI/HkHleJZ2/v/NmvVwteN1S6o9PKMapyWHgrRS+85YqvpSbB2Jp1NrvPoGkJ8w6NRuYHkA0E0lMl6AXB6rSrJsYMpII5HtTa6rw34VtPEtm/l3zW93H95WQMrD9CKzqVI04809jmxFeNGPPPYz9N8Wapp93DL9slaNGGULcYre8Z+IZNS+zvp5aOyRB5hj4Bkf5iPyFEfww1AX6JNc2xts/NIhO4D6EVueKtL0638BNFpqoYradGLL3PKnP51y+3oOqox1uePOvhniITgru9vv7nmUOoT2t0tzFKVmT7r9xV6LXNVv7mOL7bO7uwUDcaxzC0sqomMk4GTgV6r4J8DJprJqd/Ik1wRmNEOVT3z3NaYqtTow5pnXjcRTormklfod7p8bW2m28LsSyRqpJPfFcf4R1IXXjDXiGyryErz2BxWp4s8Qx6Ho8pDgXUqlIl75Pf8K4P4b3Kr4ilVn5eI9+przaLlLDzqM8HD4Vyw9WtJb7fedP8VIy/hy2lH/LO5H6qf8KoeE/B9jrWg2t21xNbyAktjBUke1d7cwQXcJguYY5YjyUkUMP1qMS2WnW4QNDbxIOBkKBWUMxtTjCKu0YwxNSOH9jC6d7nBXbT+HvEJit3Fw1u+7DnbuygPT0rU0/xprmp3HlW+jZ5wWbIUfjXMX3iy3Pjtr0RJNaZEQLLnjABI/I13d74u0XTbcP56MWGQkfJrrxMmmrQu2ddSlNRjGdPmk0dHFJIYkMoVZCBuAPANP315Jd+OrrWNXtbaH/R7UzLkA/M3Pc16Bq9/Euh37R3CB1tpGUqwyDtNck6VWEoxlvI4q+AqUXFT3f4F7U7jUILXzNOt47iUHmNm2kj2rin+IuoQX6WlzpDRTM4XY+VPX3rP8PfEUxKtvqgMijgSjr+Nd29/pV3p5u3MNzEqGQAgMcAdQOua3inSly1IfM1lhnhHy1qfMnszmvCd9b6ffPFFMrW/lu8km3aRg5x713F5ceXp090pKosLSBvoua8P1PVBdajaLaqYoCRhBj5RnoMdq9f1TUoX8K3UJeMotqy8H/ZxXTUUOZc73JxmGcXCol8R5rZ+Idf8S6usdjcTRuSAxU/KFHc+hr1q23Q2sUckpkdVALn+I+tcn4W1DRrPw6J41htVj4m5xz9e9Um1y38Z3E2lWl3NaJGQ6SqBmTHsa46s5VJuytFdTXE03WlyxhyxjudNdWmstcSSWuqRrGxysbwg7R6Zrn/ABPqeu6Hoc015PZzxS/uNqKVb5gRWzoejTaOsgl1Ga734x5nAX6CuL+KeqJKbPS0fJQmaQA9Ow/rTwlZVK/IrNEYWmp4iNNWkvQ5nQ9f1XSlSW2kdbQSBXwvy/Q1s6740+xXgtfD6x29uq/vCq53MeT+Fafw/tLRvDmotfxI9rI22QOOMAf/AF6oX3wzuW1DOm3kDWD/ADI0hO5R6cDn613PEUedqTtY9arWwzxMlVja33P180cLLIZ5nkIVS5JIUYH4CmgCux17wZa+HNGN1dX7TXLsEijRQoJ7k9eAK4zPpXVSqxqx5oO6PWw1enWjzU9iUYFLkVECacK0OxSJM0UyloLuPUFmAHc10Ok2+oaH4jtg8EivuUggEhlPQg+hrDs08y7iTrlhX0FZpGLGC3lHCxqqtjlcCuPE4iFNqEup4ub454dKHLdSTuQz7Z3DsoOOmR0pOFFZWq68mk3xtJNPvpnIyjQxblceoOabFqGpXoBj0ieJT/FO6r+gya8+cXBanzEaUuVS6F+abHAqk+WOTVmSB4o1MxUSNyVU5wPrVV2Arz6km3qa00ugw9a8Kg/4/wC5/wCurfzr295lU9a8Qg/4/rg/9NG/nXr5Uvdn8j1MuVq6LtFFFeofUig111r8QJNN09LfTtDtIbgLtM27gn1xjP61yFH4VlVoU6ySqK5y4rB08SkqnQlurq5v72W8vZjNcyn5nP8AIegqKiitUklZG9OnGnFQgrJBRRRQWRW3/HtF/uD+VS1Fbf8AHtF/uD+VS1Ut2YYb+DD0QUYpRXd2HhHQYtGiu9Z1lLeWZQygSqoUH69a5q+IhRScr69lcjFYynhknU6nB0V6Fp/g/wAK6ncm3stfNzKF3FInUnHr096W+8JeEtOuTbXniAwTqASkkigjPTjFc39pUebks79rM4v7awt7a/ceeYorq9a0bwxY6XLcWXiGO4uAP3cIZWLnPoK5SuujVVWPMk16qx3YbF08Sm6fQjf78f8Avj+deuRSFhg15G/34v8AfH869eEJHSuDM9onlZp/ERLjNPUkGmKpHWpNteOzyHY6G2n+0Wyvn5hw31rm9V8ZJo2rNbXNsQoA2uD1ra0mJlgnlY4Q4VR6tXAePp/tl+kEFu0kkQwWVSeavD0VLEKMtmvuM8FQp1cQ6c9jU0rxg+reMLa3V9tq+4Bc8Z2kjPrVP4haRdXF3He28DSRhMMVGcVxel2V9d6rDa2Sst4zYTnaVPf6V7No1le2emCHU7qO5uM/wDhR6EnrXfiorB8tanbT8T0cXGngK8KlJrbb9TwoqR1HSmlTXq/ibwtpFzG9wZUtJzyGHAY/TvXmN1bm2naPergdGX/PFd+ExkMTHmie1g8bDFRutGVSppNh9KkorsOzlREUb0rovBNzdWniOAQKWEh2uB6Vhiuw8I6lpGiK9zeS5uXHyhRnaK5cY37GSSu2cWPjahJJXb6F/wCId5NZ6pbtZXUsczQnzkQ8Y7GneCJrrUNKk0y804zabKSHkZse/wBeoFblr4u0TVbsWuN3mDafNQYYelGrtH4U8L3D6eNp8weWG5wWP+Ga8n2s/ZRoqNp+f5nzfPJUo4aULS6P+uxyPijwA1hG93pk6yQjkwysFdfof4v50/SdV8R+G/DhubiBJbJyBE7SAlSenFcnqOs3uoSb7q4eQnsTwPwr0rSZLC8+HitqUZktIgGkAJzw3HT6121ueNOMa65tdTtxEKlGnFVnz6nK3Okap4h0e48QTXkcgjUt5ZznA7DsKfofhR7eyj1m/wBSbTkJBj2LljXZaLLpN94e1C10qF44BG67WJOSV+vtWZ4ktLjW/B2nvpiGfyGBeKPk424zj2P86zhWqTSpr3VdrboYvFzlL2Mvdje3oirrdhq0MFvqFvrMt5YSOqOynayAnGfpUfi7wpNZ6QuoWdzc3CRjM6SNkhf7w9vWtDSxJpHgCePU1MckmVSN+uSRj9eava9rv9j3GkyyYe0uI2jmQ8gjjqPxqYTmpx5UrK9/MzVatGajT1s3bTc5jUPCVt/YOk3mml1vLidFLM2QMgnp9RV280zwt4fkgsNRhlubmRQXk3kFc/Q8Vv6xe2Om6FYzWxT7PDdRsADnapDf41geKdAfxHqcGp6dfWhieNRIHkwVx7U4TnU5XOTS1/MKVac5fvW0tf8AgDV8E2Vl4ssGUvPpd2jtGGYhkYDOMj2P86vTWnht9bk0R7G5EmdhdZXxyPr71fbWLOPVNJ0yO4jf7OGaR88L8m0c/nVJvFkq+OZdObyXtlcKHOOmAc5/Gs3KtUfNrojOKryfvXej62PO/EmnR6H4ludNgkaSGMrsLdQCAcH6Zr0QWGh6L4csb+5FyPOCqxjkOckZ/pVbx/4S0e10ga/ZNKbmadA373erbuvX/Grura2mkeEdNkEUFzuKIY5AGA+UnP1rrxEpyUFHW+5r7aeIpU4q71s+hga74Ts/sFpquizzMJ5VjEUp6Fs8g/hV6Tw7pGlxxWuq6vdLczpyI34H4elat3fWs2laNqzHyVimXMKn5fmzzj1FY/jDw/qer6/BqGnxi4tZYkXerj5COuefxrGM6k7KUrWTHSqzdqVSTUddf0uZl94LurfXLTT/ALaz6fd5aKYDuOxHrWZq9rN4S1421veNJKiK3mKu08jOK9MeWFdR0bTvMV54AZGwc4wuK4Dxtp9/P4vvZksrhojsCusTEEBR0OK2w9d1ZcstrG2ExNSVVQqPRp79dS8974sfw0+sR6gn2ZBlgWIYc44/Oqvh/wAI3niKY32o3WEY5Y7t0jf4Vt6q32D4VRx9DKY1x65bP9K4Cx1W7spA9tO8ZHoeKKcJzpS9laLuzWhGVXn9m1F3stD0fxVHP4f8NPp2mae/2KRR5twGzt5HUde1YXgi8mudcgW8upfLRT5SE/KTXU+GdQbxR4durbUTv3ZjfHBwen48VNd65ofhtodOYDMajAVQSv196891WqTw/Leet/8AM4oznGM8O43nff8AU5D4k3F3N4hS3kQrBDEDF6Nnq358fhXGbG9K9F8U6zoniPTFEU228t8tEXGNwPVf615/XsYTSjFWt5Ht5XH9woyjZojCGlCmn0V0npqCG7TS4pyjcwHAz6nFdz4W8L6ZdFZr26SWTtADj/8AXXPiMRGhDmkYYnEQw8OaRh+GNGvL7VIJUt3aFHBZ8cCvQPGmvTaIumtbuQzuxcD+6MdR+NdAlqkdm8FsVtzsxGwXIU+4FeS+LtM1jT7yJ9VnWdZd3lSI2VwOuB27V5WHqLH1faStZdOp8/TqwzDFJ1LJLZdzrh8Q4ZRFFFb+ZKcDGeM+3FdrE+5Fdxt+XLD0rxLw+z2Oq291Pau0QIOShxXs7f6TpkrQn5tocD1XvXNjcNGNWMIf15HJmmGpYeSjTWhmXVyZZGc9zxWfNcbQeabPOAOtZF1e9QDWcKbkVRo30RNPc4bg15Pb83lwf+mjfzrvnuGZ/wAa4C2/4+5/+ujfzr3cBT5IyPTw1PkrxL1FFa/h3RhrmqraPOsEYBd3Yj7o9Peuqc1CLk9ke5VqRpQc5bIyMUV3914b8FQSlG8SxxsOq+ehq6PAHh7+zf7ROrS/Y9m/z9yhdvrnFcEszoxSbTV/Jnl/23hbXd/uPM6K7seHfBb/AHPFMf4ypXKazb6faapJb6bei9gVQfOXpk9Rkda6aOJjVfKk/mmjow+ZUK8+SF7+hn0UUV0HeRW3/HtF/uD+VS1Fbf8AHtF/uD+VS1Ut2YYb+DD0Qucc11+j+E9BuNFW/wBX1aG1ln5jBkUbQPUHrXH0JAJZQBHuc8AAZJrnrU5TjZS5THG0J1oJQly26nrXgzQ/D1nqUlxpWrJfTpHtcIykKCevH0qj4k0Xwpe+ILma/wBdW1vG2+ZEzLxgADr7Vc8I6YnhLw1eatqK+VIyeYyngqo6D6k/zrO0+80n4hW/2bUoEtNXVcxyJ/GPb1+lfOrn+sTrqcnBaOStf8tkfJt1PrEqik2lo5JHN63ovhzTrFriw1+G7nyAkKAEtk+3SucNb+teDdT0R2Z7fzbcdJolyMe/pWDivoMNKMoXjPm8z6rL3enf2nORt/rIv99f517Oorxhv9ZF/vr/ADr2gYIGK4c12j8zzc2/iIkVA1TRWxllVF/iOKqTTCBNxUnJ6CqkusMsbItpI4YYIB615UNZank+znJe6dRPdWluqQCeJY4xjJYDJ7mq8V/YtLsiuIDI56KwJNcY89+FJtNAiLdi0ef51HHD4xnYPHb2tsByBhRj+daywntJOpzW+YRwKUdZJfM6i08N2lp4lOsoxVtrfuwONxGM1j+LvFVxpM4tbYAMVyW7109k85toxdhFuNvzhTkZ9q8o8aXP2jxDNg8Kdv8AT+laYSnKvVUK2qib5fR+sYn97rZGVe6xe3rlpZmOeuDVHdRim19BGEYq0VY+rjGMFaKsG40hY5qxb2N3dsFt7aaYnoI0Lfyrds/APiS9I26c8Sn+KZgv/wBeqckjCri6NP45pfM5gsfWkJNekWXwg1GUKbzUIIc9VjUuf6V0Vn8I9Fgw1zcXVyfTcFH6VPOkeZVzvCQ2lf0PFVd43DoxVhyCK6u612+17w5b6aLeaeeOUOSiFsqFIHT616/ZeCfD1gB5Ol25I/ikXef1rbjgihXbFGiAdlUCspSi2nbY8qvndOUlKMLtdz5Zuo5IXKSxsjDgqwwRXX+FLzV9U0O+0PTbNZ1ELGTc2DhuBj3r22+0fTdSTZe2MFwv/TRAaraJ4U0fw/cXE+m2xha4wHG4kcZxjPTrVOUZrVbGVfOlVhrDX8DwqPU9a8JtJbNDLalzlhLHjP51Ws9W1qxtPtdm1wtqzFdyg7N3pmvpG6sLS+iMV3bRTxnqsiBh+tJb6faWkHkW9rDFCDnYiAL+Qoag91uJ55dXdNXe589Xdr4l1DTbfU5Le7ubeQkoyAvtIJByB06UqeHfFerac9w2nXckMR4WQFWOf7qnk19FhQBjgD0p2OMYoi4rZGbz2tayijwuT4f69P4Ws7qCCf7YSyT2krYOAx2sMn0xRc/DnxHDpVnPZws0rx4ntjKAyNk9OcEEYr3PFOxTv5GKzjEqx4Pa/DLxK9hc3csYiuVAENv5g3OcjOT0AxmtS7+G1/8A8IlZy22nga6JT5587qnPvj+7XslFHMRLNsTJpt7O55hqfhPVV+GVppUNsZdQEyyyorjg5JPJPbiuXv8A4eeIV0KylS3mnvZJGM0AkGI1x8vU8nr+de6kc0uKSk+wqeZ16a073PnS/wDCfiyw2RS6ddSRuobEPzj6HHcVYvNH8W6RpVvO0d2izMQIYwWZQO7Y6da+g8UEUOz3R0f25XaSlFM+XoNT1LTrprgG4jnPV3Ug/rWnF481pD/x+E4/vDNfRbwRSDDxow/2lBqhN4f0aeQSy6XZvIDkM0Ckj9KTVN6tG/8AbcZfHSTPFIvGurWmmRGayV7PIRWki+UkdvesTV9X/t65gaGwigdVKlYExvJPXAr6A1rw5pmv2Udpfwb4I3Eiop28gEdvrT9P0LStJTZYWEEHuiDJ/GpjyQ1ihQzelB88adpHiulalqnhbTbsNYXCSTgeWZIiFU+tcnNPNcTvNNIzyscszHkmvqRo1fhlBHoRWdd+F9F1Ak3Wl20jHqxjAP5iiDipOSWrNKWeQU3UnDV9j5qGR3pQx9a90vfhT4duQTAk9qx/55yEj8jmudvfg3KpJsdUVh/dmjx+o/wrfmR6dHPcLLdtep5eGPrS7jXW3vw08SWYJS1S4Ud4ZAf0OKwLvRdUsGIu9PuYfdozj86d0epSx1Cp8E0/mUwxqe3vJ7ZgYpGX27VWxg4paTimtTr0krPU7jw/41vVuoba4PmRswHzc4H867jX9Dt/EFraxzOUMEu8EDOVI5FeLWj+XdRPnGGFe4W94n9lw3LEYaMH6nFeHjqTw9RVKOjeh83muHVCrCpRVmO32OnWsds7xRRBdqq5AyB9amg1K0Dq0VzCSOwcV55qura/LePILaFoc/InBIH51npe3kzH7TYhT67a5o4CTtNy19TCOWOceaUtzqvE0P2O9LQsDbzfOhB6eo/CuZkYtzViOR5IfKyQmchewNNkt2QjocjPFdqlBSOzDwdOCjJ3aKoGWH1rh7X/AI+5/wDro3869BW2YsDjvXn9t/x9z/8AXRv516OFknGVjek08REu1e0nTV1bU4LGSVIklPzOxwAO9UaCMggjINbSTaaTsexWi503Fbs7ufwr4Kgl2nxHDGAMFPMQnP1rtbrTtJj8EGwmu/L0wwKv2jI+6SCDmvJvDfhybXNSigigIgDAyybeFXvz616N4q8XW/hy9sdKS2S4iaP/AEmLukfQY9/b2r53G0qkq1OlCblJa9NLfqfH46jVjONFT5327HMN4Z8GOuY/FEA/3mSuU1KCytdQmt9Pu1u4ExiZRgMcdq7jVPAtlrFouq+G3jaKQbvIPT6D0Psa4W7sLnTpjBdW8kMg7OuK9PBVYzv+8bfZ20PXyyfPK7q38mrMrUUUV6J7pFbf8e0X+4P5VKaitv8Aj2i/3B/KpaqW7MMN/Bj6I7Lw2fBtzbRxaupt7xeC0kjBJPfI4H04rrTrngnw3Bvt5bMv2W3HmSN+X9a8g60gRQchQPoK8uvlsa07ynK3a+h5eIymVabftHbsdF4p8YXniiQQCM2umo24Q5+aQjoW/wAKwopXgmSWJ2SRDuR1OCD6io6K7qdGFKCpwVkejh8FSoU/ZxWnXzPZvB3i2LX7T7NdFF1CMYZTwJB/eH9RWJ8Q7fw/p1iStrENVnbESxHafdmA7V5qrMjBkZkYdGU4I/GkOXkaWR3kkbq7sWJ/E15tPKo08R7aEml2/roeSsmlTxHPSlaIx/8AWRZ/vr/OvYlcqa8df/WRf74/nXrqSqw5p5otI/MM0X7xF1JNzAetaaaVdPyUA+prGix5qEeoruVPArgw9GNS7Z89iasqbSiZMejS/wAcgH05q7FpsSAbmZv0q4DS5Fd0KEI7I4JVZvdkZtIGjKCMDPfvXnF18Lrq/wBUuLibUo0idyV2oS2D616bketGRXRD3XdGmHxlfDNuk7XODtPhVosO03M1zcEdcttB/L/GuhsvB/h+x5h0u33f3nXefzOa3KM1blIKuNxFX45t/MZHBHCoWONUUdAowKfRmlpWucrfcBTxTKBTV0Kw/GaQjFKppeKuyYhlKDTjikx70crQDqKSlqhBRRmjNABRRmjNABRRRQAneloozQAUUZozQAUhpc000mA09aMZp2Pel4qVG47iBadRRketWlYQU2lJFMLVLdhpATTGAPXB+tKTTS3vWTkUkZl74e0e/BF1pttIT1bywD+fWuevfhp4euSTFHNbH/plIcfkc12RPvTaXPI6qWJr0vgm18zy+7+E7KS1lqYJHIWWP+o/wrs9P0CGHSLezux5zxrgsCQM+1bmM0baU3z/ABG1bH4itFRqSvY5q48I20nMU0iH0PIrNl8G3SsfLmice+RXcbR60u0CsnSiKGOrR2Z563ha/U8wgj2IquumhTgjmvSSK4qVhvb6muTEr2drHZQxlWq2pFFbNFIrxuD/AI/bj/ro3869qZmyMDvXilv/AMftx/11b+dduWNuM7+R6mBbeIVzZ02Syiv4m1CF5rXP7xEODj1Fej6ZB8PvLE8U9oxHOLmQgj6q1eWUhVW6qPyrfE4T2/23H0Z62NwE8Q7xqOJ6jrHxG0rTbdrXw/ClzNyAyJthT39/wrzOe4nvLqa7vJWmuZm3O57n/CowAOlFPC4Olhl+73e7e7Fgssp4V828u50XhTxPP4dvucvYyn99F6f7Q9/5169Kmla1pommSC5tGXcHfBAHrntXz/Sl5DEYfOlER5MYchT+HSuXGZXDEVFUjLll3RzY/KPbz9rRfLLqaWvS6ZJrlyujxlbFDtVtxIY9yM9qzKQAAYAwKWvShHkio9j1cPTdKmoN3a6kVt/x7Rf7g/lUtRW3/HtF/uD+VS1pLdiw38GHogooq/Z6PqF/azXNpavLFD99l5x+FZynGKvJms6kYK8nZFCig8GtTQtDutfv/slqVDBS5ZzwBROcYRcpOyQqlWNODnJ2SMuirN/ZTadfzWdwu2aFtrAdKrU001dDjJTipR2YxhmSIerr/OvZ/wCzip4rxn/lrD/10X+dfQahSORXBj1flPnM5qOFVW7GLFbssqcdxXaKPlFY6wxll471uBa58PBK581ianO0MxXk3xI1S/s/Eccdte3MCeQp2xyFRnJ9K9dxXjHxU48URf8AXuv8zXbSXvHdkcYzxiUldWZzH9v6x/0Fb3/v+3+NJ/wkGs/9BW9/7/t/jWdRXVZH2v1Wj/IvuNH/AISDWf8AoLXv/f8Ab/Gl/wCEg1n/AKCt7/3/AG/xrNop2QfVaP8AIvuN7Sdd1eTWLFH1O8ZWuIwwM7EEbh719Bg5WvmzRv8AkN2H/XzH/wChCvpIfdFY1dLHyfEVOEKsFBW0PDvGWtapb+LtRih1G7ijWQBUSZgB8o6AGsL/AISDWf8AoLXv/f8Ab/Gr3jj/AJHTU/8ArqP/AEEVz9apaH0eCw1F4eDcVsuhpf8ACQaz/wBBa9/7/t/jS/8ACQ6z/wBBa+/7/t/jWZRTOn6rQ/kX3Gn/AMJDrP8A0Fr7/v8At/jXQ+BdZ1S68Y2EM+o3UsTM25HmYg/KexNcXXTfD7/keNN/3m/9BNDOTH4ajHC1GorZ9D1b4h3M9n4QuZraaSGUOgDxsVI+YdxXiv8AwkOs/wDQWvv+/wC3+Ney/Ez/AJEq6/66J/6EK8IqY7HlcO0ac8NJzinqaX/CQ61/0F77/v8At/jR/wAJDrP/AEF77/v+3+NZtFUfQfVaH8i+40v+Eh1n/oLX3/f9v8aP+Eh1n/oL33/f9v8AGs2igPqtD+Rfce9/Du6uLzwfbS3M0k0hdwXkYsT8x7msr4q393Y6bYNaXU0DNMQxicqSMe1aHwy/5Em1/wCukn/oRrH+MH/IL07/AK7H+VR9o+Hw8IvNeVrTmf6nmn/CQ6z/ANBa+/7/ALf40n/CQ6z/ANBe+/7/ALf41m0VZ9x9VofyL7jS/wCEh1n/AKC19/3/AG/xo/4SDWf+gvff9/2/xrNooD6rQ/kX3Gn/AMJDrP8A0Fr7/v8At/jX0B4dkebw5p0krs7tboWZjkk7RyTXzZX0j4Z/5FjS/wDr2j/9BFTPY+Z4kpU6dOHIktWea/E7VdRsvE8cVrfXMEf2dTtjlKjOW5wK4v8A4SHWf+gvff8Af9v8a6j4sf8AI2R/9ey/zauEprY9bKsPSlg6blFN27Gn/wAJDrP/AEFr7/v+3+NH/CQ6z/0F77/v+3+NZlFM9D6rQ/kX3Gl/wkGs/wDQWvv+/wC3+NWdO17V21O0VtUvSpmQEGdjkbh71iVa0z/kK2f/AF3T/wBCFJozrYaiqcrQW3Y+lOq/hXgOt65q0eu6gianeKi3EgVVnYADceOtfQBHy/hXzhr3/Iw6l/18yf8AoRrClHVny/DtOE6s1JX0F/t/WP8AoK3v/f8Ab/Gj+39Y/wCgre/9/wBv8azaK3sj636tR/kX3Gl/b+sf9BW9/wC/7f40f2/rH/QVvf8Av+3+NZtFFkL6rR/kX3HoHw41XULzxQYrm+uZo/IY7ZJSwzkdia9dxmvF/haM+Lj/ANe7/wAxXtYHWuarH3j4rPYxhi2oq2iGFeK5RrHc7cd667HFYzFVJ571w4immlc8/DzabsZa2AHUV4BD/wAf9z/11b+Zr6MedRXznDzf3P8A11b+Zrpy6yUkvI93KZN4hXLlFFKql2CgZJOAB3rveh9e3YSir2o6Rf6U6Je2zw7xld3Q/jVGlGSkrxehMJxmuaLugorcuPC9/b+HotacJ9mfBKg/MoPAJrDqYVIVLuLvbQilXp1b8jvbQKKKKs1Irb/j2i/3B/Kpaitv+PaL/cH8qlqpbsww38GHojT0jQdQ1t5VsIfMMYyxJwPp9a9L8JaZfeH/AApePLZu92zNIsAwS2BgD8awvhZd7b++tcffjVwfocf1pdT0Px1Pqt28OoXQgaVjGI7naAmeMDtxXgYypKtWlh5SUYqz16nzuZ16tatLDSaUVZ6nNXnhTXLXTX1S9tNili8gyMpk9SOwrsvhppbW1ndarP8Au1kwkZY4G0dT+f8AKtO7ujoXgKP/AISJJrxsrHMm/cz5bgE9+K59Dd/EOwu4oHGnafaACG0TkynHG8jt7ConXq4qhKM7KN7OXS3kc9THV6+HdGS91O1+lh2p+A9V1vWrzUDfWW2eQsu1icKOAOnoBXI674evvD90IbtQVYZSReVaodDWaz1+y+zl4ZhcKpAJH8QBBFdv8Vrs50qzGMkvKx78AAfzNdUJ16OJhQ5lKLXa1rHfRq4nC16dByUos82P+uh/66L/ADr6FUDAr56P+uh/66L/ADr6ASdSAK2xzS5bmGeJurH0LC/eH1raFYiOpZcHvW4BxWVC2tj5mvugrxj4q/8AI0xf9ey/zNez14x8Vf8AkaYv+vZf5muyl8R6eQf76vRnC0UUV0n3gUUUUAXtG/5Dmn/9fMf/AKEK+lQvyivmrRf+Q5p//XzH/wChCvpcfdFZzVz43id/vafoz578c/8AI6ap/wBdR/6CK56uh8df8jrqn/XUf+giuerRbH1GB/3an6IKKKKDqCum+H3/ACPGm/7zf+gmuZrpvh9/yPGm/wC83/oJoZx5h/ulT0Z6j8Tf+RKuv+uif+hCvCK93+Jv/Il3X/XRP/QhXhFKOx5PDX+6y9f8gooopn0QUUUUDPdvhl/yJNr/ANdJP/QjWP8AGD/kF6f/ANdz/Ktj4Zf8iTa/9dJP/QjWP8YP+QXp/wD13P8AKo+0fA4b/kb/APbz/U8hoooqz70KKKKACvpLwz/yLGl/9e0f/oIr5tr6R8Mf8ixpn/XtH/6CKmex8txP/Dp+rPKfix/yNkf/AF7J/wChNXCV3fxY/wCRsj/69k/9CauEqkexlH+5U/QKKKKD0Qq3pn/IWs/+u6f+hCqlW9M/5C1l/wBd0/8AQhQZVv4cvRn0zt+X8K+bNf8A+Ri1L/r6k/8AQjX0kT8v4V826/8A8jFqX/X1J/6Eazha58lwz/Gn6GdRRRWh9kFFFFAHbfC3/kbT/wBe7/zFe1ZrxT4X/wDI2/8AbBv5ivaa5az94+Fz9f7Y/RCluK5Ka5Yu31rq26VyMkR3t9TXl41uyODCJXdyJpSTXhMH/H/cf9dW/nXu/lHPSvCIP+P+5/66t/M11ZT8M/ke9ltvrCsXBXWaZ4J1o3+nzSWhWB3V2bcPlXOea5QHBB9K9l1YaxrHguyk0WZ4LqQRuxR9p245AP1xVZhiKlJwjFpKWl30PTzbF1aCjGFrSutTP8fadq2t3enabYWRaBSZZJzgKD0Az+Z/KvP5PD2oQ62mkywFblyAADkEHv8ASu28NaL4wttdtp9Rvbp7RSfMWS53KeD2p/iTxlaaR4gu4LPTfN1VQkQuZT8iAgH68bulcWGrVaLWGo2kkt13v1PHwuLr4X9xTtLTobfiLRprzwvHoVjc28MhCIxmbGUXrjHfiuKuvhrq1vaPOk1vO6jPlxk5P0yKo+MvDNzp0sGo3l3JfPd8yTMMBW64HoPT6V1Xwull/sm+WR2aGOQbAxJ28c4/SoXtMJhfa0aikr66btvUKMsRhcN9YpTTTeq8zy91KOVYEMDgg9jSVNdXJvL66uiMedM749AWNQ19Cr21PrKM3OmpPqiK2/49ov8AcH8qlqK2/wCPaL/cH8qlq5bsjDfwYeiO3+GH/Ixz/wDXuf5ina34T8VXOt3s8LXLwSTM8ey6wApPAxniuY0TWrrQdQF7aKjOFKlH6MD2qa78WeIb66ed9VuINxyIrdyiKPQD/GvLnhsR9ZlVptWaW54+KweIljHUpxTTXU7PxdaXVn8NLG2u2YzxzRiQs24557964W0vtV0C7320stpMQMqy8MO2QetP1TxJq+s2dvaX90JYIW3jCAM7dAWPfGa39F8XaebWKx8SWCXUUQ2xXHlhmUehHX8RSp0qtCg1KKndttLz9SKNCthaElUp8ybd0iLwil34g8bJf3SxkofNkMabVBAwPxJpfiVd/aPFwhBBW2t1XA7FiWP6YroJ/iD4b0iyZNCszLOw+VEhMa59WJrzS4ubi9u57y7ffcTuXkb39B7VOFp1auI+sThyxSsk9ycFCeIxaq8nLCKsrkLf62L/AH1/nXt4VxjrXiB/10P/AF0X+de/r5RxTzOHNyk51K1VFaJnEi/UV1Sk4FYcccZZSMda3gBisMJBxT1PmcTJNoM14z8VP+Roj/69l/ma9mxXjPxU/wCRoj/69l/ma9Gj8R6OQf76vRnC0UUV1H3YUUUUAXtG/wCQ5p//AF8x/wDoQr6VUnaK+atG/wCQ5p//AF8x/wDoQr6VU/KKzqHx3E38Wn6M+ffHP/I6ap/11H/oIrnq6Hxz/wAjrqn/AF1H/oIrnq0Wx9Pgf92p+iCiiig6grpvh9/yPGm/7zf+gmuZrpvh9/yPGm/7zf8AoJoZx5h/ulT0Z6j8Tf8AkS7r/ron/oQrwivd/ib/AMiXdf8AXRP/AEIV4RSjseTw1/usvX9EFFFFM+iCiiigD3f4Zf8AIk2v/XST/wBCNYvxg/5BWnf9dz/Ktr4ZD/iibX/fk/8AQjWL8X/+QVp3/XY/yqPtHwWG/wCRv/28/wBTyKiiirPvQooooAK+kfDH/IsaZ/17R/8AoIr5ur6R8Mf8ixpn/XtH/wCgipnsfLcT/wAOn6s8p+LH/I2R/wDXsn/oTVwld38WP+Rsj/69k/8AQmrhKpHsZR/uVP0Ciiig9EKt6Z/yFrP/AK7p/wChCqlW9M/5C1n/ANd0/wDQhQzKt/Dl6M+mCPl/Cvm3X/8AkYtS/wCvqT/0I19JE/L+FfNuv/8AIxal/wBfUn/oRrOFrnyXDP8AGn6GdRRRWh9kFFFFAHa/C4Z8Wn/r3f8AmK9rxXinwu/5G0/9e7/zFe15rlq/EfC8Qf74/RARxXPSIgY/WugJ4rlpZTvbnvXnYuSSR5uGTbZIdgr55h/4/wC5/wCurfzNe9mTJrwSH/j/ALn/AK6t/OujK5XjP5Hv5XG2IRcr1m607UtU+HGnW+mO63G2Njsk2EqOozXk1dBH411y20OPSrWWOFE4E6j94F9B2/GtMbh6tVwdK14u+p62bYarXjD2au0zpfCHhrxFp/iKC5vzcLbIG3+Zc7wcggcZNcz4rt55vGGtMkbuElDMVGdo2jk1FZeLvENhP5qarPP2KXDeYp/A9PwqDTte1Cx1iTVfME1zMxaZXHyyA9QR6VNOhiI1pVpWellbQ5aOExVOu6zittlsOfxHrEmkvpclys1qwAAlQMyY/unrXoOgxNoHw0vLyQbJXikmAIxyRhf6VSsvFXglwLm601LW6HLKbbdz7ECsPxh43PiKAadp8Lw6cGDSO4w0uOgx2FctSFXEyjSVLlindv0OStzYiSoUqTjd3ZyEYxGo9qdRRXtn1cVyxSIrb/j2i/3B/Kpaitv+PaL/AHB/KpaqW7McN/Bh6IKKKKk3CiiigAooooAaf9bF/vr/ADr25ZiBXiDf6yL/AH1/nXtiqfSvIzX7PzPnM4/iIsxTHzF57iusB4FcfHGTIvHcV14HArnwTbTPmcWldDs14z8VDnxRF/17L/M17LXjXxT/AORoi/69l/ma9Sj8R3ZB/vq9GcNRRRXWfdhRRRQBe0b/AJDmn/8AXzH/AOhCvpQDgV816L/yHNP/AOvmP/0IV9LKOBWdRXPjuJv4tP0Z8+eOf+R01T/rqP8A0EVz1dD45/5HTVP+uo/9BFc9Wi2Pp8D/ALtT9EFFFFB1BXTfD7/keNN/3m/9BNczXTfD7/keNN/3m/8AQTQzjzD/AHSp6M9R+Jv/ACJd1/10T/0IV4RXu/xN/wCRLuv+uif+hCvCKUdjyeGv91l6/ogooopn0YUUUUAe7/DL/kSbX/fk/wDQjWL8X/8AkFad/wBdj/Ktr4Zf8iTaf78n/oRrF+L/APyCtO/67H+VR9o+Bw3/ACN/+3n+p5FRRRVn3oUUUUAFfSPhj/kWNM/69o//AEEV83V9I+GP+RY0z/r2j/8AQRUz2PluJ/4dP1Z5T8WP+Rsj/wCvZP8A0Jq4Su7+LH/I2R/9ey/+hNXCVSPYyj/cqfoFFFFB6QVb0z/kLWf/AF3T/wBCFVKt6Z/yFrP/AK7p/wChChmVb+HL0Z9LkfLXzdr/APyMWpf9fUn/AKEa+kj938K+bdf/AORi1L/r6k/9CNZU1qz5Hhn+NP0M6iiitT7IKKKKAO1+F5x4sP8A1wf+Yr2jNeLfC/8A5G0/9cH/AJivasVyVviPhs//AN8fohpNcbK53t9TXZkcVxk0ZDt9TXl41bHDg7XZH5mT+NeGwf8AH9c/9dW/ma9uZSD0714jB/x/XA/6aN/M115UrRn8j3su/wB4Rcooor1D6kKKKKACiiigLBRRRQBFbf8AHtF/uD+VS1Fbf8e0X+4P5VLVS3Zhhv4MPRCqpYgKMk9q14/C+tuUxptxhsYOyqWmRzS6pax28gSZpVEbEZAbPBr0fVbbUrCeMX/j1LZmG7y2iROPYZ6VwYrESpyUItXfq/yPOzLH1MNKMIW1MXxB8P7mwhtn0xJ7suMSrgZQ460/RPh9Ne6RdTXyz212pIhQgYPHf8a6S5u08U3EFnpXixYZIkLOtouWk6ZJOeB7e9Rpqdp4cjvNKv8AxY7XrDKvdREtFkdR2IryPreLdNU0/f32d7X9Dwv7Uxfs+S+t/meev4U11FLNpc4AGT8tY1ej2Olya0721r8QJrnKHMcbYYj6Z6VwOoWDaXqFxYMwZrdzGWHfHevYw2IdSThJ6rya/M97LswniJOFS1/mVD/rYf8Arov8694VUx0rwc/66H/rov8AOvoBIRgVhmMXLlPPzt2qr0EjjXePrXRgVhpHhh9a3QOKyw0LJnzGId2g4ryf4kaHqmo+Io5rOwnnjECruRcjOTXrFMeaKM4eRFPX5iBXbCXK7l4LFzwtX2sFdnz1/wAInr//AECLv/v2aP8AhE9f/wCgTdf9+zX0H9qt/wDnvH/30KX7Vb/894/++hWvtX2PZ/1jxP8AIvxPnv8A4RPX/wDoEXf/AH7o/wCET8Qf9Ai7/wC/Zr6E+1W//PeP/vsUourf/nvH/wB9in7R9hf6x4r+RfieDaV4W12LWLGR9KulRJ42YlOAAw5r6AX7oqEXMBIAmjJP+0Kmocrnk5jj6mMkpVFax4f4w8N61eeLNRuLfTLmWF5AVdUyCMCsP/hEvEH/AECLv/v2a+iDcQIxVpYwR1BYUn2q2/57Rf8AfYquY9Gjn+JpU4wUFZK3U+eP+ES8Qf8AQIu/+/Zo/wCES8Qf9Ai7/wC/Zr6H+1W//PaL/vsUfabc/wDLeL/vsUc3kaf6x4r+RfifPH/CJeIP+gRd/wDfs10Pgjw5rNl4vsLm5024ihRm3O6YA+U17P8Aabf/AJ7xf99ilWeB2CpLGxPYMDRzGVfP8RVpypygrNW6nN/ECyudQ8JXFvaQPNMzoQiDJPIrxr/hEvEH/QIu/wDv2a+jGdEXLsFHqTio/tNt/wA94v8AvsUlKyOXL82rYOm6dOKavc+d/wDhEvEH/QIu/wDv2aP+ES8Qf9Ai7/79mvoj7Tbf894v++hR9ptv+e8X/fYp8/kd/wDrJiv5F+J87/8ACJeIP+gRd/8Afs0v/CJeIP8AoEXf/fs19D/abb/nvF/32KPtNv8A894v++xRzeQf6yYr+Rfic58PrK5sPCNtb3cDwzK7ko4wRljWV8UdLvtT02xSxtZbhklJYRrnAxXdq6uNyMGXsQc0PJHHzI6rn+8cUr63PFp4ycMV9YS1vex86f8ACJeIP+gRd/8Afs0f8Il4g/6BF3/37NfRH2m3/wCe8X/fYo+023/PeL/vsU+byPa/1kxX8i/E+d/+ES8Qf9Ai7/79mj/hEvEH/QIu/wDv2a+iPtNt/wA94v8AvsUfabf/AJ7xf99ijm8g/wBZMV/IvxPnf/hEvEH/AECLv/v2a988PQyW/h7ToZkKSJborKeoIUcVc+02/wDz3i/77FSghgGBBB6EUpO6PNzHM6uNjFVI2seSfEvQtV1LxNHNZWE88X2dV3xrkZy3Fcd/wiXiD/oEXf8A37NfRLzxRtteRFOM4LAU37Tbf894v++xTUtDqwue4ihRjSjBNL1Pnf8A4RLxB/0CLv8A79mj/hEvEH/QIu/+/Zr6I+023/PeL/vsUfabf/nvF/32KOfyOj/WTFfyL8T53/4RLxB/0CLv/v2as6f4V16PU7R30m6VVmQkmPoMivfvtVv/AM94/wDvsUguYCQBNGSenzChz8iZ8Q4mUXFwWvqPP3fwrwTW/C+uTa7fyx6XcvG9xIysE4ILHBr32oTcQAkGaMEdiwrKMmjzcvx9TBycqavc+ev+ET1//oE3X/fs0f8ACJ6//wBAm7/7919B/abf/ntH/wB9Cj7Tb/8APeP/AL6FV7V9j1v9YsT/ACL8T58/4RPX/wDoE3f/AH7pP+EU1/8A6BF3/wB+zX0H9qt/+e0f/fQo+1W//PaP/voUvavsH+sWJ/kX4nlXw60LVdO8TGe8sJ4IvJYb3XAzkV6zTEnikO1JEY+gOafmspy5mePjcXPFVfaTVmIelcpKnzt9TXVnkVzEjDe31rzsbshYW92VWiya8Gg/4/7n/rq3869+JFeAw/8AH/c/9dW/ma6cqfuz+R7+WP8A2hFytTRvD+oa68i2MQbyx8zMcAVUsLC41K8jtLWPfNIcKK7qy8F+K9JRv7O1WC2EmC4Vuv5qa6cViY0lyqSUntc9zH4yNCPLGSUvMxG+H3iJf+XRD9JBWHe6Xe6feG0uoGS4wDs6kg/SvQv+Ef8AHxHPiNP0/wDiapDTNZ8HS3XiLUvJ1WXaELSTkMuTgEZH6Vx0cdNuznGT6JX1fzPKpZvWT95xfku5wkFvJNcpAqnzHYIFxzkmuq8b+G7Dw9Fp5tXYSzgh42Oc4A+aul8HeIbnxJqszXWj2MUcS7vOjB3Buw5/Gr4Hh3xxe3iPbvLNYMYBKSVGD3XB9QaxrY+rCuvaRtGK962u+xnXzWssRHni4qO63PG6Kt6naCw1a7s1feIJWj3euDVSvcjJSSaPpqc1Ugpx2ZFbf8e0X+4P5VLUVt/x7Rf7g/lUtXLdmeG/gw9EW9NuFs9Ttbl87YpVc49Ac10Wo+ItGvvGVzqc2nyalbeUkUKYxkgcnB980/wrpPhnUbQtqmoGC6RuY3lCKR2IzWzdeJfCHhlTHo1pHfXg6GL5gD7uf6V5FeqpVuWNOTla3ZfeeDmNelUr8qjJyWhueD7aCXzNQHh6PSS3ER3Zdx3yMDAp/iPTopp3ubfQbLVZ1AEytKFkHHHY9q5fwbrup6741+0ahccCF/LgTiNOnQdz71T8Xate6N8Qbm6sZzHII4twzlWG3owrzlhKrxrV9eW9ru3pe9zylg67xHs9pWvv+BStNVi0rxlBqE+kNpcEQKvAmWPQgnoPUVh6pfDU9Yvr5UZFuJ2dVbqF7Z/CvW9F1nR/GlkYru2hN0g/eQOMke6n0rlfHPh3QdBtBLbSyR3crARW4fcCO5x1Artw2Nj9Y9lUg1PburHpYPF0qeISqRamlbucD/y2h/66L/OvoVOlfPTf6+H/AK6L/OvoRXGBXVjnbluTnv8AFj6Eq/eH1raHSsRGBYfWtsVjR1Pmq61QGvGPimzL4oiwxH+jr0Pua9orxf4q/wDI0xf9ey/zNddL4j0shSeMV+zOH8xv7zfnR5jf3m/Om0V1WPu+SPYdvb+8350b2/vN+dNoosHJHsaGjux1uw+Zv+PmPv8A7Qr6SH3a+a9G/wCQ5Yf9fMf/AKEK+lR92sqh8fxLFKrTsuh8/eN3YeM9TG4/60d/9kVgeY395vzre8c/8jpqn/XUf+giuerRbH02BhF4anp0Q7zG/vN+dG9v7zfnTaKZ1ckew7zH/vN+ddN8P3Y+N9NBYnLN3/2TXL103w+/5HjTf95v/QTQzjzCEfqtTToz1H4lkr4LuiDj50/9CFeFeY/95vzr3X4m/wDIlXX/AF0T/wBCFeEVMdjyuG4p4aV11HeY/wDeb86PMb+83502iqPoeSPYd5jf3m/OjzG/vN+dNooDkj2Pd/hoS3gm2yScySdf941jfF8ldK07Bx++PT6VsfDL/kSbX/rpJ/6Eax/jB/yC9P8A+ux/lUfaPg8Ml/a1v7z/AFPI/Mf++350eY395vzptFWfeckew7zG/vN+dHmP/eb86bRQHJHsO8xv7zfnX0f4ay3hnTM/8+0f/oIr5ur6R8Mf8ixpf/XtH/6CKmZ8vxOkqdOy6s8q+K7MPFkYDED7Mvf3auF8x/7zfnXc/Fj/AJGyP/r1X/0Jq4Smj18ojF4Knp0HeY/95vzo8x/77fnTaKZ6PJHsO8xv7zfnVvTHY6rZjc3+vTv/ALQqlVrTP+QtZ/8AXdP/AEIUGVaEfZy06M+mDwn4V84a87f8JDqXzN/x9Sd/9o19JH7v4V816/8A8jFqX/X1J/6EazgtWfJ8NJOtO66FDzG/vN+dHmN/eb86bRWlj7Hkj2Hb2/vN+dHmN/eb86bRRYOSPY7b4YMT4sILH/j3fqfcV7RXi3wv/wCRsP8A1wb+Yr2muSt8R8PnySxjt2QhPFcfIT5jc9zXYN0rjZVPmNz3NeVjtkcOEWrE3HNeEwf8f1z/ANdW/nXuJ3Bq8Og/4/7n/rq38668o+GfyPey5f7QjWsL+60y8W7spfKnTO1sA9eOhrsNL0S+1KybxH4jvL26t4x5kduhJMmPRRwBXC1s2nizX7GOGK31JlhhACRFFK49DxmuvE0ZzV6dk+r8u1z1Mzwc60VKlFc3fyOj0S6v/FviSZdXtJzaSoRGgZkFsB0Ixjk9zWVr3hDUbTX4dNiluLqK4O63LyMwx3z24ro9Pv8AxX4x08pBNY6dbE7JZ4cmU+uB2rWuL7TPBGmww3F/Je3+NkInfc4z/wCgr3NeU69SlV5YJX25Vrbzv0PnVVeHre7BX2tvr3MjXb2HwP4Zj0awcNqd2vzOOqA9XP8AIVJ4QRfC/gS91mcbWdS6A/xADC/mT+tVLTwFquqa62o6zdQyxytvZ4mzuXsq+gqv8SNcillg8PWTL5Fth7jZ0yPup+HX8qmMIVWsNB8zbvN/p+hpGKq2owfNKbvJ/ocKXkkZpZWLSyMXdj3Y8miiivoT7KnBQioroRW3/HtF/uD+VS1Fbf8AHtF/uD+VS1Ut2ZYb+DD0QMFYYZQfrQAFGFAH0ooqTblV72J7W9urGdZ7S4eCZc4dDgiopZZp55J7iaSeeQ5eSQ5LGm0UrK9yPYw5/aW17kkU0tvMs0EskMq8q8bFWH4imyyS3Fw1xcTSTzt1klcsx/E02inZXuDo03Pna17jT/rof+ui/wA699Q8V4Ef9bD/ANdF/nXu4evLzOVuX5nzmdq9VFyNhuH1roB0rlklw68966YNxWOFmmmfM4iNmiSvFvir/wAjTF/17L/M17Nk14x8U/8AkaYv+vZf5mvQov3j0cgX+2r0Zw9FFFdR94FFFFAF3Rv+Q5p//XzH/wChCvpQfdr5s0b/AJDlh/18x/8AoQr6UHQVlU6Hx3E38Wn6M+ffHH/I6ap/11H/AKCK5+ug8cf8jpqn/XUf+giufrRbH0+B/wB2p+i/IKKKKZ1BXTfD7/keNN/3m/8AQTXM103w+/5HfTf95v8A0E0M48w/3Sp6M9R+Jv8AyJd1/wBdE/8AQhXhFe7/ABM/5Eq5/wB9P/QhXhFTHY8nhr/dZev+QUUUVR9EFFFFAz3b4Zf8iTa/9dJP/QjWP8YP+QXp/wD13P8AKtj4Zf8AIk2v/XST/wBCNY/xg/5Ben/9dz/Ko+0fA4b/AJG//bz/AFPIaKKKs+9CiiigAr6R8Mf8ixpn/XtH/wCgivm6vpHwx/yLGl/9e0f/AKCKmex8txP/AA6fqzyn4sf8jbH/ANeq/wA2rhK7r4sf8jbH/wBeq/zauFqkevlH+5U/QKKKKD0gq1pn/IVs/wDrun/oQqrVvTP+QrZ/9d0/9CFDM638OXoz6X3fJ+FfN2v/APIxal/19Sf+hGvo/wDh/CvnDXv+Rh1L/r5k/wDQjWNJ3Z8lw1/Gn6GdRRRWx9iFFFFAHa/C/wD5Gw/9cG/mK9prxb4X/wDI2H/rg38xXtNclb4j4XP/APfH6IQ9K4+VsO31NdgelchKvzt9TXlY7ocOE3ZXZ+cV4ZB/x/3H/XRv517oyZIrwyD/AI/rn/rq38668p+GfyPey7+Oi5RRRXqn1Q8SSJny5pYyevluVz+VRhAGLnlz1Zjk/nS0UGfsafNz8quaMWv63b2n2W31a6hgAwERug9j1FZqqFzjJLHJJOST65paKmMIx+FWIp4alTk5Qik2FFFFUbkVt/x7Rf7g/lUtRW3/AB7Rf7g/lUtVLdmGG/gw9EFFPjieaRY41Lu5wqqMkmu88J6LdaLqTS6to08sckeEZI/M2H3ArmxGIjRjfd9u5ni8ZDDQcnv2OAoxXoFvoU2leNhdw6XcXOmli4zCRs3dsHHQ/pUtz4Pl1Pxo1xHayw6YxWWQyJt57qB1/wD11zvMKaeu1r3/AE9Ti/tmipK+zV/+AedkEdQRSV6H440+81a7tU03Q7lUgVg8xjChhxgAda8/mieCZ4pUKSIdrKeoI7Vvhq6rQUtn2OvA42OKp82z7ER/1kX++v8AOvaw5IrxQj97F/vr/Ovco4elcGaq/L8zyc4aVRX7DYg5kX6iuwUcCubhVVdeO9dMDxWGCjZM+XxUrtABivGfir/yNMX/AF7L/M17Nu4rxf4pnPimL/r2X+Zr1KPxHfkH++r0Zw9FFFdR94FFFFAF7Rv+Q5Yf9fMf/oQr6THSvmzRv+Q5Yf8AXzH/AOhCvpMdKxq9D47ib+LT9GfP3jj/AJHTU/8ArqP/AEEVz9dD44/5HTU/+uo/9BFc9Wsdj6fA/wC7U/RBRRRTOoK6b4ff8jxpv+83/oJrma6b4f8A/I76b/vN/wCgmhnHmH+61PRnqPxM/wCRKuf+uif+hCvCK92+Jh/4ou6/30/9CFeE1MHoeVw1/usvX/IKKKKo+hCiiigD3b4Zf8iTa/8AXST/ANCNY/xg/wCQXp//AF3P8q2fhl/yJNr/AL8n/oRrF+MH/IK07/ruf5VH2j4LDf8AI3/7ef6nkVFFFWfehRRRQAV9I+Gf+RY0v/r2j/8AQRXzcK+j/DJ/4pjTP+vaP/0EVE3ZHy3E/wDDp+rPK/ix/wAjZH/16r/6E1cJXdfFf/kbI/8Ar1X+bVwtUtj2Mo/3Kn6BRRRTPRCremf8hWz/AOu6f+hCqlW9M/5Ctp/13T/0IUMzrfw5ejPpLPy185a9/wAjDqX/AF8yf+hGvo4j5fwr5x17/kYdS/6+ZP8A0I1z0d2fJ8Nfxp+hn0UUV0H2AUUUUAdt8LRnxaf+vd/5ivacV4t8Lf8Akbj/ANe7/wAxXtlc1ZanwnEH++P0RERxXHygiRvqa7NuhrmJowWb615WNjdKxwYWVmzNJORXhkH/AB/XP/XVv51728OK8Eh/4/7n/rq3866cpXuz+R7+Wu+IRcooqWCCS4mjhiUtI7BVUdya9Vu2p9U2krsior0Sz+F0z2Za6vliuCMqirkD6ms25+G2twk+Sbecf7L4J/OuGOZYVycec8+ObYSTa5zjgOM44pK9f0bw7HoXhC6F/ZC4uJFZ5YkXex44UYryd7G8hi3z2k0YHUshAFPDY6GIlJR2Tt6hhcyp4ipKC2Wz7kFFB60V2nokVt/x7Rf7g/lUp61Fbf8AHtF/uD+VSmqluzDDfwY+iOg0bQ/EQuIL3TrGUOvzRyOo289+etdlpvh3xHc3STeIfEM8SFsi3hmCbvb5cfpXF2njTxBYactjaXkaxKMKzxBmUegJqjbwaj4k1eNJ57i8uGPV2ztXvgdBXlVqNeo5ObjFd7Xf47Hh4zDYmvKUqijFLr5Hp+o3+oSa75dw2n/2RGu0Q/bgjuf7zH29PeqNvd3FhfyQR31pdaNL96C41FDJH67WznHsTULWE8chWLTNUCrgApY2oH4ZGaZNaXjL/wAg3VnPo1laH+lckaNLlUbq39a+vmfNqyL994Kj1GNrjQ/EF5Hn+FbtpEz6ZB4rhdW8Iazo0Us91DvgU5acPuByepzzVmO41zwXqxuRbyQxXDFvJlChZB7hOAR7UzxL4z1DxNDHavAlpaKwd0RyxkI6ZPpXRhqeLhUSjJSpvr1/A97AU8XSlF0kpRfU5o/62H/rov8AOvc/NAHWvC3/ANbF/vr/ADr2USE0s205beZtm8b1EXkuMyKPcV1gOQK4yCMtKpPqK7RRwK5sFdpnzWLSTVgxXjfxTGPFEX/Xsv8AM17OBXjPxV/5GmL/AK9l/ma9Wj8R25C/9tXozhaKKK6z7sKKKKALujf8hyw/6+Y//QhX0ovQV82aN/yG7D/r5j/9CFfSY+6KxrdD47ib+LT9GfP/AI4/5HTU/wDrqP8A0EVz1dB44/5HTU/+uo/9BFc/Wsdj6fA/7tT9EFFFFM6grpvh/wD8jtp3+83/AKCa5mum+H//ACO2nf7zf+gmk9jjzD/danoz0/4lf8iVdf8AXRP/AEIV4VXuvxK/5Eu6/wCuif8AoQrwqpp7HlcN/wC7S9f8goooqz6EKKKKBnu/wy/5Ei0/35P/AEI1jfGD/kFad/12P8q2Phn/AMiTa/78n/oRrG+L/wDyCtO/67H/ANBqL+8fA4b/AJG//bz/AFPIqKKKs+9CiiigAFfR3hr/AJFjTP8Ar2j/APQRXziK+jfDX/IsaZ/17R/+gisqux8vxN/Dp+rPLPit/wAjXF/16r/Nq4Wu5+Kv/I1x/wDXqv8ANq4arjsj18p/3Kn6BRRRVHpBVvTP+QrZ/wDXdP8A0IVUq1pn/IVs/wDrun/oQoZlW/hy9GfSp+7Xzhr3/Iw6l/18yf8AoRr6QP3Pwr5w17/kYdS/6+ZP/QjWFHdnyXDX8afoZ1FFFbn2IUUUUAdr8LzjxaT/ANMG/mK9r3V4l8Mf+RrP/XBv5ivaAa5Kz94+Gz9Xxj9ESk8VzUhyzfWuhLcVyhuAXYe9eZjJWSPNw0btkjda+fof+P8Auf8Arq38zXvvmAmvAoP+P+5/66t/M11ZU7xn8j3srX+0IuU+OV4ZFkjdkkU5VlOCDTcHGauWGk3+pyBLO1lmJ7qvA/HpXpSlGKvJ6H1NScIxfO9CGS9v55TJNqN47n+Izt/jXdeB9M1VmGr3+q3kOnQgsFlnbbJjuQT0qbSvAtppFv8A2n4juIkii+YxbvlH1Pf6Vg+LfGMuvqLCwja20lfba0+OnHZfavLqVfrb9jh17vWVtPReZ85iJ0sTL2GEgvN2LurfErVLjVnbSHjisYztTzI9xl/2j6Cu21e+jl+H9xe6jCiGSz3Mg6byOAPxIrzHwv4auNe1CNFQraIwMsmMAD0HvXSfE7WY9tr4ftm4TEtwAegH3V/r+VctfC0HiKVCgrOOra7Luc+JwlGFanh6HxdWeeDO0Z645paKK+gPrkrKxFbf8e0X+4P5VLUVt/x7Rf7g/lUtVLdmOG/gw9EFbfhPU4tI8RW13cSbIASsjegIrEorKpTVSDhLZlV6Sq03TezO61/W/COo6pLcPqGszlsDbalhGMDHGcVRsb/wiL2Jjc69bhWB3u5K/jgk1ydFc8cFCMORSf3nkRyOCjy87Ov+IXiCz1rVbOCwuEngto2ZnQ5BZscZ+g/WuQo49KK2oUY0Kapx2R6OCwqwtJU07jG/1kX++v8AOvaoouOa8WP+th/31/nXuSgCvNzX7PzPHzh2qIkgXDrx3FdWvSuVSQK6/UV1APFc+CejPmMUndDi2K838deENX17XUurGKN4hCEJZwOQT/jXo2M04ACvRjNxdycLiZ4Wp7SnueH/APCtPEn/AD7w/wDf0Uv/AArTxJ/z7w/9/RXuGaK19tI9P/WHGeX3Hh//AArTxL/z7w/9/RR/wrTxL/z7w/8Af0V7l+NFHtZB/rDjPL7jxbTfh14httTtJ5IIRHHMjsRKOgIJr2fotKTimk1E6jluedjMdVxklKr07Hk3ifwHrup+JL69tYYmhlcMpMgB6Csn/hWniT/n3h/7+ivcBTqtVWdtLPcVTgoRtZeR4b/wrTxJ/wA+8P8A39FH/CtPEn/PvD/39Fe5UUe2kaf6w4zy+48N/wCFaeJP+feH/v6K2vCXgXXNJ8T2d9dwxLBEWLFZATypH9a9YoBo9q2ZVs8xVWDpytZ+Rz/jTSbvWvDU9lZqrTu6lQxwMA5615b/AMKz8S/8+8P/AH9Fe50tOM2jnwea4jCQcKVrM8L/AOFZ+Jf+feH/AL+ij/hWniT/AJ94f+/or3M0lHtWdn+sOM8vuPDf+FaeJf8An3h/7+ik/wCFaeJf+feH/v6K9zoo9qw/1hxnl9xgeCdKutF8MwWV4qrMrOSFORyxI5rO+IXh7UPENhZxafGjvFKWbc4XjFdiOlLSU9bnlQxVSGI+sL4r3PC/+FZ+JR/y7w/9/hR/wrTxL/z7w/8Af0V7melJT9qz1f8AWHGeX3Hhv/Cs/Ev/AD7Q/wDf0Uf8Kz8S/wDPvD/39Fe6A8Uhp+1Yv9YcZ5fceGf8K08Sf8+8P/f0V7FottLZaLZWswAkihRGA55Aq+aKzlNyOPG5jWxiSq20PNvHng/V9e15LuxhjaIQqmWcDkE/41y//CtPEn/PvD/39Fe40U1VaVjow+dYqhTVOFrLyPDv+FaeJP8An3h/7+ik/wCFaeJP+feH/v6K9zop+2kbf6w4zy+48M/4Vp4kH/LvD/39FT2Xw68Qw31tK9vDsSVWY+aOgINe1kZpp4NJ1pCln+LknF218hcHbXjWrfDzxBdaxe3EUERjlnd1JlHILEivZQ1BGamM3F3R5+Dx1XBycqfU8O/4Vr4k/wCfeH/v6KT/AIVt4jH/AC7w/wDf0V7jSVXtpHpf6wYzy+48OPw38R/8+8P/AH9FJ/wrnxF/z7w/9/RXuBWmEUvbSGs/xfl9x5r4J8Jatoev/a72KNYvKZcq4PJxXpIfNMIpvNRKTk7s87FYieKqe0qbk2eK4dywkb6muy34BrzhdWUzOGP8RFefjISklY3wNNycrGushBrxCD/j/uf+urfzr2WK6SQj5hXjUH/H7cf9dW/nXTlKajO/kezgFbEI29Hv4tM1OG7mtluY4yd0TY5B4713s3xR0u2ttunaVcGXHCMqxoD7kE15nRmurEYGjiJJ1Ve3mevi8tpYqanNvQv6zrepeIbkTalPuQHKQJxGn4dz7mtvw54j0mytRZ65pwuYUYmKVYwxTPJB9s1ytFazw9OVP2drLy0Kll1F0fZRVvTc9J1L4l6da2JtvD9i7SkYVnj8uNPfHU15w8ks00s9xI0s8rFpJG6sTTaKjDYSlh0/Zrfd9RYPLaWFbktX3YUUUV0noEVt/wAe0X+4P5VLUVt/x7Rf7g/lUtVLdmGG/gw9EFFFFSbhRRRQAUUUUAMP+ti/31/nXtbTcYzXijf6yL/fH869iBJavHzb7HzPns2V6qLMTFpV+ortVHArjrdRvQ+4rsRwo+lc+C0TPmcY9UOpM0macK77nExRS0hNA61VxCigmkJxTM0nIEhaUUg6UopLUY4DFLTc0ueKskcMZqVUU9RUCdasJXRRSe5MjlbvxeLXWJbH+zVaKJiGnM+MYOMY29fQZ7jmr0HiS0mDEW0qr5ZkR2BCOAwXhiNvcd8Z45q1L4Z02e5e5dbjznJJK3Mig5OcbQ20jPbHr6mrA0mFWyks6fIyAK+MBn3Ng4yM4xnPA6YPNej7OnbYwuzMh8SQ3GkpqEFi8kbMilUlUsu8gLnB9W6e1ahvbWKxju7t4raN8YLyDbz0+bpzTl0y2jgMEalIPMSVYl4VGVg3A7AkAkUXumW1/ZraSqVgEiuUT5Q2G3YPsT19aXJDsF2VotZ0yS3eWSaOIxvKjIzjcDETv4HpjP0IqT+1dJHlj7ZbgybdgMgBO4ZH5jmlTRNNjcutom4s7EsSeW+8eT3/AMPSmS6Bp8zwOYiDE6twx+fClQGz1GDj3wM9KPZ0+wXZHFrmkvpiXzzxxoYPPZCwLKAMkEDuP6Vfhms5y4iljcx437WztyMjNVo9B0uKNkSzQKyeW2STlduzHJ/u8D0BOOpzZisbaB3eOIK0nDnJO76+vU/iSe5pclPsO7IrXUNNvZTFa3UE0gXcVRwTjOM/TPFV9R1ix0y/s7O4Vw93u8tuAoC43EkkYwCD+fpVm30qxtbgXEEASUJ5YYMfu+nWnXWm2d7NHNc26SvGrKm/kAN146c0+SF9guyK5vrW3torgI80UrBVaEbuvfr/AC5PQAmqsWuWM0TOkE+VhaYqQAdoCN1zj7sinr35weKvNpto0UMZiIWFt8YV2G04x1B9M/XJpkej2EYKpbKAY2iIyTlGxkdfRVH0AHQUezp9guzPXxNpvmpC0U6TP92NlG5gGKnAB5wwK4656Ajmll8RWMXl77W5DSI7oML8wX72PmxwBnPQjoTV6XRNNmd3ktEZnJLHJ5ycn8M846Z5680h0PTmVQ1vuwuwFnYkDvyTnnofUcdOKOSn2FdmbdeKdMsxmaC5XkgAqBuwM8Zbv+Y74qSTxHp8LRCWCZPMCsv3WBBBJOQx6YP17Zq+mj2CLtEHGWIBdjjPXGTx+HTJx1pP7E00kE2qHGMZJPse/fv/AHu+aXJT7DuzPh8TadcTSRR28+9IBOwYovylSw6tySoz7Z5xzgfxNpaMymOfdGFMo2f6vO0c884Lqpxnkn0ONFNF05F2raJt2lcEkjBG3+RIHoOBxTJdD0uW4luHsomllIMjEffx0yOh9ceoB7UOFPsF2LZXcOoWaXMKsqMWGGxkEEg9CR1B6GpT1pIoI7WEQwrtQZIGSeSSSSTySSc0ua86ta+htEKQjNLSViUMIxShqU1GTip2KWo880lIDSmlcBM0hGaM0mTQMYy1GRU/UVGRmi5SZA/3TXi87slxJg/xn+de1SfdNeL3Sjz5P94/zpp3Pcyf4pCw30iOOe9cPbHN3P8A9dG/nXXY+cfWuQtv+Pqb/ro38668PBJOx7cIpYiLReooorU9oKKKKACiiigAooooA//Z"/>
          <p:cNvSpPr>
            <a:spLocks noChangeAspect="1"/>
          </p:cNvSpPr>
          <p:nvPr/>
        </p:nvSpPr>
        <p:spPr>
          <a:xfrm>
            <a:off x="325438" y="-65087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2777" name="Picture 16" descr="http://pic29.photophoto.cn/20131228/0017030242529902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3429000"/>
            <a:ext cx="3640138" cy="335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0" descr="http://img0.imgtn.bdimg.com/it/u=3991050316,3405264540&amp;fm=200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4021138"/>
            <a:ext cx="3386138" cy="2805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9" name="AutoShape 20" descr="http://img2.imgtn.bdimg.com/it/u=1121863701,2841527201&amp;fm=15&amp;gp=0.jpg"/>
          <p:cNvSpPr>
            <a:spLocks noChangeAspect="1"/>
          </p:cNvSpPr>
          <p:nvPr/>
        </p:nvSpPr>
        <p:spPr>
          <a:xfrm>
            <a:off x="477838" y="87313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2780" name="AutoShape 22" descr="http://img2.imgtn.bdimg.com/it/u=1121863701,2841527201&amp;fm=15&amp;gp=0.jpg"/>
          <p:cNvSpPr>
            <a:spLocks noChangeAspect="1"/>
          </p:cNvSpPr>
          <p:nvPr/>
        </p:nvSpPr>
        <p:spPr>
          <a:xfrm>
            <a:off x="630238" y="239713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32781" name="Picture 24" descr="http://img95.699pic.com/photo/40008/3913.jpg_wh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725" y="4064000"/>
            <a:ext cx="4156075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1255713" y="492125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三、预算的编制方法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>
          <a:xfrm>
            <a:off x="1414463" y="1879600"/>
            <a:ext cx="7488237" cy="2894013"/>
          </a:xfrm>
          <a:ln/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</a:pPr>
            <a:r>
              <a:rPr lang="en-US" altLang="zh-CN" b="1" dirty="0">
                <a:latin typeface="方正尚酷简体"/>
                <a:ea typeface="方正尚酷简体"/>
              </a:rPr>
              <a:t>1.</a:t>
            </a:r>
            <a:r>
              <a:rPr lang="zh-CN" altLang="en-US" b="1" dirty="0">
                <a:latin typeface="方正尚酷简体"/>
                <a:ea typeface="方正尚酷简体"/>
              </a:rPr>
              <a:t>固定预算和弹性预算</a:t>
            </a:r>
            <a:endParaRPr lang="en-US" altLang="zh-CN" b="1" dirty="0">
              <a:latin typeface="方正尚酷简体"/>
              <a:ea typeface="方正尚酷简体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方正尚酷简体"/>
                <a:ea typeface="方正尚酷简体"/>
              </a:rPr>
              <a:t>2.</a:t>
            </a:r>
            <a:r>
              <a:rPr lang="zh-CN" altLang="en-US" b="1" dirty="0">
                <a:latin typeface="方正尚酷简体"/>
                <a:ea typeface="方正尚酷简体"/>
              </a:rPr>
              <a:t>增量预算和零基预算</a:t>
            </a:r>
            <a:endParaRPr lang="en-US" altLang="zh-CN" b="1" dirty="0">
              <a:latin typeface="方正尚酷简体"/>
              <a:ea typeface="方正尚酷简体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方正尚酷简体"/>
                <a:ea typeface="方正尚酷简体"/>
              </a:rPr>
              <a:t>3.</a:t>
            </a:r>
            <a:r>
              <a:rPr lang="zh-CN" altLang="en-US" b="1" dirty="0">
                <a:latin typeface="方正尚酷简体"/>
                <a:ea typeface="方正尚酷简体"/>
              </a:rPr>
              <a:t>定期预算和滚动预算</a:t>
            </a:r>
            <a:endParaRPr lang="zh-CN" altLang="zh-CN" b="1" dirty="0">
              <a:latin typeface="方正尚酷简体"/>
              <a:ea typeface="方正尚酷简体"/>
            </a:endParaRPr>
          </a:p>
        </p:txBody>
      </p:sp>
      <p:grpSp>
        <p:nvGrpSpPr>
          <p:cNvPr id="4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5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-141287" y="202882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29723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itle 2"/>
          <p:cNvSpPr txBox="1"/>
          <p:nvPr/>
        </p:nvSpPr>
        <p:spPr>
          <a:xfrm>
            <a:off x="2717800" y="2197100"/>
            <a:ext cx="6740525" cy="2389188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一、全面预算概述</a:t>
            </a:r>
            <a:endParaRPr lang="en-US" altLang="zh-CN" sz="4000" dirty="0">
              <a:solidFill>
                <a:schemeClr val="tx1"/>
              </a:solidFill>
              <a:latin typeface="方正尚酷简体"/>
              <a:ea typeface="方正尚酷简体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二、预算的作用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三、预算的编制方法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392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2"/>
          <p:cNvSpPr txBox="1"/>
          <p:nvPr/>
        </p:nvSpPr>
        <p:spPr>
          <a:xfrm>
            <a:off x="1706563" y="701675"/>
            <a:ext cx="6537325" cy="1125538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任务一  全面预算体系和方法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相关知识</a:t>
            </a:r>
            <a:endParaRPr lang="en-US" altLang="zh-CN" sz="36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2276475"/>
            <a:ext cx="8429625" cy="128587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固定预算：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根据预算期内正常的、可能实现的</a:t>
            </a:r>
            <a:r>
              <a:rPr kumimoji="1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某一业</a:t>
            </a:r>
            <a:endParaRPr kumimoji="1" lang="en-US" altLang="zh-CN" sz="2800" b="0" i="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务活动水平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而编制的预算。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0" name="Title 2"/>
          <p:cNvSpPr>
            <a:spLocks noGrp="1"/>
          </p:cNvSpPr>
          <p:nvPr>
            <p:ph type="title"/>
          </p:nvPr>
        </p:nvSpPr>
        <p:spPr>
          <a:xfrm>
            <a:off x="2438400" y="427038"/>
            <a:ext cx="5815013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固定预算和弹性预算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矩形 8"/>
          <p:cNvSpPr/>
          <p:nvPr/>
        </p:nvSpPr>
        <p:spPr>
          <a:xfrm>
            <a:off x="595313" y="1360488"/>
            <a:ext cx="71088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按其业务量的基础数量特征不同，分为：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595313" y="4005263"/>
            <a:ext cx="8429625" cy="121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弹性预算：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根据可预见的</a:t>
            </a:r>
            <a:r>
              <a:rPr kumimoji="1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不同业务活动水平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，分别规      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定相应目标和任务的预算。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24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2060575"/>
            <a:ext cx="8534400" cy="14398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固定预算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：某一固定业务量（生产量、销售量等）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1.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适应性差；        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可比性差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4" name="Title 2"/>
          <p:cNvSpPr>
            <a:spLocks noGrp="1"/>
          </p:cNvSpPr>
          <p:nvPr>
            <p:ph type="title"/>
          </p:nvPr>
        </p:nvSpPr>
        <p:spPr>
          <a:xfrm>
            <a:off x="2438400" y="427038"/>
            <a:ext cx="5815013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固定预算和弹性预算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5" name="矩形 8"/>
          <p:cNvSpPr/>
          <p:nvPr/>
        </p:nvSpPr>
        <p:spPr>
          <a:xfrm>
            <a:off x="595313" y="1360488"/>
            <a:ext cx="1338262" cy="598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595313" y="3789363"/>
            <a:ext cx="8429625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弹性预算：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可能的一系列业务量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（生产量、销售量、工时等）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1.</a:t>
            </a:r>
            <a:r>
              <a:rPr kumimoji="1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预算范围宽；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2.</a:t>
            </a:r>
            <a:r>
              <a:rPr kumimoji="1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可比性强</a:t>
            </a:r>
            <a:endParaRPr kumimoji="1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47" name="文本框 9"/>
          <p:cNvSpPr txBox="1"/>
          <p:nvPr/>
        </p:nvSpPr>
        <p:spPr>
          <a:xfrm>
            <a:off x="401638" y="5715000"/>
            <a:ext cx="90154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u="sng" dirty="0">
                <a:solidFill>
                  <a:srgbClr val="A50021"/>
                </a:solidFill>
                <a:latin typeface="VNNNDN+SimSun" charset="-122"/>
                <a:ea typeface="VNNNDN+SimSun" charset="-122"/>
              </a:rPr>
              <a:t>业务量是指产量、销售量、作业量等与预算项目相关的弹性变量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2276475"/>
            <a:ext cx="8534400" cy="143986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固定预算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：适用于经济业务稳定的企业，也可用于编</a:t>
            </a:r>
            <a:endParaRPr kumimoji="1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制固定费用预算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68" name="Title 2"/>
          <p:cNvSpPr>
            <a:spLocks noGrp="1"/>
          </p:cNvSpPr>
          <p:nvPr>
            <p:ph type="title"/>
          </p:nvPr>
        </p:nvSpPr>
        <p:spPr>
          <a:xfrm>
            <a:off x="2438400" y="427038"/>
            <a:ext cx="5815013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固定预算和弹性预算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9" name="矩形 8"/>
          <p:cNvSpPr/>
          <p:nvPr/>
        </p:nvSpPr>
        <p:spPr>
          <a:xfrm>
            <a:off x="595313" y="1360488"/>
            <a:ext cx="2108200" cy="5984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适用范围：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595313" y="4052888"/>
            <a:ext cx="8429625" cy="56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弹性预算：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主要用于成本费用预算和利润预算</a:t>
            </a:r>
            <a:endParaRPr kumimoji="1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24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2216150" y="427038"/>
            <a:ext cx="6265863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固定预算和弹性预算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2" name="矩形 8"/>
          <p:cNvSpPr/>
          <p:nvPr/>
        </p:nvSpPr>
        <p:spPr>
          <a:xfrm>
            <a:off x="1281113" y="1277938"/>
            <a:ext cx="6519862" cy="5730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某企业的制造费用项目的资料如下表所示：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211263" y="1851025"/>
          <a:ext cx="6643688" cy="3530600"/>
        </p:xfrm>
        <a:graphic>
          <a:graphicData uri="http://schemas.openxmlformats.org/drawingml/2006/table">
            <a:tbl>
              <a:tblPr/>
              <a:tblGrid>
                <a:gridCol w="1686758"/>
                <a:gridCol w="1813679"/>
                <a:gridCol w="1483167"/>
                <a:gridCol w="1660084"/>
              </a:tblGrid>
              <a:tr h="7213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费用明细</a:t>
                      </a:r>
                      <a:endParaRPr lang="en-US" alt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单位变动费用（元</a:t>
                      </a: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工时）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费用明细项目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固定费用（元）</a:t>
                      </a:r>
                      <a:endParaRPr lang="zh-CN" sz="2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00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变动费用：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间接人工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间接材料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维修费用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水电费用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机物料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0.5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0.6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0.4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0.3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0.2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固定费用：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维修费用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折旧费用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管理费用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保险费用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财产税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en-US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12 000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30 000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5 000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小计</a:t>
                      </a:r>
                      <a:endParaRPr lang="zh-CN" sz="2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2.0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小计</a:t>
                      </a:r>
                      <a:endParaRPr lang="zh-CN" sz="2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77 000</a:t>
                      </a:r>
                      <a:endParaRPr lang="zh-CN" sz="2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415925" y="5518150"/>
            <a:ext cx="9221788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预算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成本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总额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=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预算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固定成本总额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+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预算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单位变动成本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*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预计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业务量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         即，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Y=</a:t>
            </a:r>
            <a:r>
              <a:rPr kumimoji="1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a+bx</a:t>
            </a:r>
            <a:endParaRPr kumimoji="1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5" name="Title 2"/>
          <p:cNvSpPr>
            <a:spLocks noGrp="1"/>
          </p:cNvSpPr>
          <p:nvPr>
            <p:ph type="title"/>
          </p:nvPr>
        </p:nvSpPr>
        <p:spPr>
          <a:xfrm>
            <a:off x="2073275" y="461963"/>
            <a:ext cx="6005513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固定预算和弹性预算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矩形 8"/>
          <p:cNvSpPr/>
          <p:nvPr/>
        </p:nvSpPr>
        <p:spPr>
          <a:xfrm>
            <a:off x="415925" y="1371600"/>
            <a:ext cx="7610475" cy="979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固定预算：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编制工时为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的制造费用预算。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Y=77 000+2.0×50 000=177 000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7" name="矩形 9"/>
          <p:cNvSpPr/>
          <p:nvPr/>
        </p:nvSpPr>
        <p:spPr>
          <a:xfrm>
            <a:off x="415925" y="2492375"/>
            <a:ext cx="9361488" cy="536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弹性预算：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编制工时分别为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的制造费用预算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144713" y="4292600"/>
          <a:ext cx="5356225" cy="2063750"/>
        </p:xfrm>
        <a:graphic>
          <a:graphicData uri="http://schemas.openxmlformats.org/drawingml/2006/table">
            <a:tbl>
              <a:tblPr/>
              <a:tblGrid>
                <a:gridCol w="1359885"/>
                <a:gridCol w="1462211"/>
                <a:gridCol w="1195748"/>
                <a:gridCol w="1338380"/>
              </a:tblGrid>
              <a:tr h="660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alt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工时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变动费用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alt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固定费用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zh-CN" alt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合计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3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49000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50000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51000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4" marR="6858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98000</a:t>
                      </a:r>
                      <a:endParaRPr lang="en-US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100000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102000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77000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77000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alt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77000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4" marR="6858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175000</a:t>
                      </a:r>
                      <a:endParaRPr lang="en-US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177000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altLang="zh-CN" sz="20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179000</a:t>
                      </a:r>
                      <a:endParaRPr lang="zh-CN" sz="20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4" marR="685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33" name="矩形 2"/>
          <p:cNvSpPr/>
          <p:nvPr/>
        </p:nvSpPr>
        <p:spPr>
          <a:xfrm>
            <a:off x="704850" y="3141663"/>
            <a:ext cx="8674100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公式法</a:t>
            </a:r>
            <a:r>
              <a:rPr lang="en-US" altLang="zh-CN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: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则，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Y1=77 000+2.0×49 000=175 000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Y2=77 000+2.0×51 000=179 000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34" name="文本框 11"/>
          <p:cNvSpPr txBox="1"/>
          <p:nvPr/>
        </p:nvSpPr>
        <p:spPr>
          <a:xfrm>
            <a:off x="709613" y="4198938"/>
            <a:ext cx="1439862" cy="636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spcBef>
                <a:spcPts val="215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列表法</a:t>
            </a:r>
            <a:r>
              <a:rPr lang="en-US" altLang="zh-CN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:</a:t>
            </a:r>
            <a:endParaRPr lang="zh-CN" altLang="en-US" sz="2800" dirty="0">
              <a:solidFill>
                <a:srgbClr val="000000"/>
              </a:solidFill>
              <a:latin typeface="VNNNDN+SimSun" charset="-122"/>
              <a:ea typeface="VNNNDN+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2286000"/>
            <a:ext cx="8572500" cy="17145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增量预算：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</a:t>
            </a:r>
            <a:r>
              <a:rPr kumimoji="1" lang="zh-CN" altLang="en-US" sz="2600" b="0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基期成本费用水平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为基础，结合预算期业务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量水平及有关影响成本因素的未来变动情况，通过调整有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关原有费用项目而编制预算的方法。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40" name="Title 2"/>
          <p:cNvSpPr>
            <a:spLocks noGrp="1"/>
          </p:cNvSpPr>
          <p:nvPr>
            <p:ph type="title"/>
          </p:nvPr>
        </p:nvSpPr>
        <p:spPr>
          <a:xfrm>
            <a:off x="2216150" y="428625"/>
            <a:ext cx="5880100" cy="7159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增量预算和零基预算</a:t>
            </a:r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1" name="矩形 8"/>
          <p:cNvSpPr/>
          <p:nvPr/>
        </p:nvSpPr>
        <p:spPr>
          <a:xfrm>
            <a:off x="595313" y="1571625"/>
            <a:ext cx="44164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按编制基础不同，分为：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5313" y="4286250"/>
            <a:ext cx="8572500" cy="17145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/>
          <a:lstStyle/>
          <a:p>
            <a:pPr marL="342900" marR="0" indent="-342900" defTabSz="914400" eaLnBrk="1" hangingPunct="1">
              <a:lnSpc>
                <a:spcPct val="120000"/>
              </a:lnSpc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零基预算：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</a:t>
            </a:r>
            <a:r>
              <a:rPr kumimoji="1" lang="zh-CN" altLang="en-US" u="sng" kern="0" cap="none" spc="0" normalizeH="0" baseline="0" noProof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实际需要</a:t>
            </a: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逐项审议预算期内各项费用的内容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及开支标准是否合理，在综合平衡的基础上编制费用预算</a:t>
            </a:r>
            <a:endParaRPr kumimoji="1" lang="en-US" altLang="zh-CN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15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的方法。</a:t>
            </a:r>
            <a:endParaRPr kumimoji="1" lang="zh-CN" altLang="en-US" sz="2800" b="1" kern="0" cap="none" spc="0" normalizeH="0" baseline="0" noProof="0" dirty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52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charRg st="52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charRg st="52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1916113"/>
            <a:ext cx="8894763" cy="165735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增量预算：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编制工作量小。可能导致无效费用开支项目无法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得到有效控制，可能使原来不合理的费用继续开支而得不到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控制，形成不必要开支合理化，造成预算上的浪费</a:t>
            </a:r>
            <a:endParaRPr kumimoji="1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64" name="Title 2"/>
          <p:cNvSpPr>
            <a:spLocks noGrp="1"/>
          </p:cNvSpPr>
          <p:nvPr>
            <p:ph type="title"/>
          </p:nvPr>
        </p:nvSpPr>
        <p:spPr>
          <a:xfrm>
            <a:off x="2216150" y="428625"/>
            <a:ext cx="5880100" cy="7159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增量预算和零基预算</a:t>
            </a:r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5" name="矩形 8"/>
          <p:cNvSpPr/>
          <p:nvPr/>
        </p:nvSpPr>
        <p:spPr>
          <a:xfrm>
            <a:off x="595313" y="1174750"/>
            <a:ext cx="1338262" cy="600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95313" y="4286250"/>
            <a:ext cx="8572500" cy="17145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/>
          <a:lstStyle/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零基预算：</a:t>
            </a: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编制工作量大。不受现有费用项目限制，有利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于调动各方面节约费用的积极性，有利于促使各基层单位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精打细算，合理使用资金我。</a:t>
            </a:r>
            <a:endParaRPr kumimoji="1" lang="zh-CN" altLang="en-US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charRg st="54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52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charRg st="52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2349500"/>
            <a:ext cx="8461375" cy="71913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增量预算：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一般适用于销售预算和利润预算的编制。</a:t>
            </a:r>
            <a:endParaRPr kumimoji="1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88" name="Title 2"/>
          <p:cNvSpPr>
            <a:spLocks noGrp="1"/>
          </p:cNvSpPr>
          <p:nvPr>
            <p:ph type="title"/>
          </p:nvPr>
        </p:nvSpPr>
        <p:spPr>
          <a:xfrm>
            <a:off x="2216150" y="428625"/>
            <a:ext cx="5880100" cy="715963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zh-CN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增量预算和零基预算</a:t>
            </a:r>
            <a:endParaRPr lang="en-US" altLang="zh-CN" sz="4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矩形 8"/>
          <p:cNvSpPr/>
          <p:nvPr/>
        </p:nvSpPr>
        <p:spPr>
          <a:xfrm>
            <a:off x="603250" y="1477963"/>
            <a:ext cx="2108200" cy="600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适用范围：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6263" y="3500438"/>
            <a:ext cx="8572500" cy="10874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/>
          <a:lstStyle/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零基预算：</a:t>
            </a: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一般适用于费用预算的编制。如，招待费、培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训费、电话费、会议费等可控预算费用的编制</a:t>
            </a:r>
            <a:endParaRPr kumimoji="1" lang="zh-CN" altLang="en-US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91" name="文本框 9"/>
          <p:cNvSpPr txBox="1"/>
          <p:nvPr/>
        </p:nvSpPr>
        <p:spPr>
          <a:xfrm>
            <a:off x="1651000" y="5040313"/>
            <a:ext cx="4956175" cy="4921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你会如何预测会议费？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2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charRg st="2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内容占位符 2"/>
          <p:cNvSpPr>
            <a:spLocks noGrp="1" noChangeArrowheads="1"/>
          </p:cNvSpPr>
          <p:nvPr>
            <p:ph idx="1"/>
          </p:nvPr>
        </p:nvSpPr>
        <p:spPr>
          <a:xfrm>
            <a:off x="920750" y="1125538"/>
            <a:ext cx="8424863" cy="4895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268605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n-cs"/>
              </a:rPr>
              <a:t>某企业上年的制造费用为 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n-cs"/>
              </a:rPr>
              <a:t>50000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n-cs"/>
              </a:rPr>
              <a:t>元，考虑到本年生产任务增大 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n-cs"/>
              </a:rPr>
              <a:t>10%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n-cs"/>
              </a:rPr>
              <a:t>，按增量预算法编制计划年度的制造费用预算。</a:t>
            </a:r>
            <a:endParaRPr kumimoji="1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内容占位符 2"/>
          <p:cNvSpPr>
            <a:spLocks noGrp="1"/>
          </p:cNvSpPr>
          <p:nvPr>
            <p:ph idx="1"/>
          </p:nvPr>
        </p:nvSpPr>
        <p:spPr>
          <a:xfrm>
            <a:off x="920750" y="1125538"/>
            <a:ext cx="8424863" cy="4895850"/>
          </a:xfrm>
          <a:ln/>
        </p:spPr>
        <p:txBody>
          <a:bodyPr vert="horz" wrap="square" lIns="91440" tIns="45720" rIns="91440" bIns="45720" anchor="t" anchorCtr="0"/>
          <a:p>
            <a:pPr marL="268605" indent="-343535">
              <a:lnSpc>
                <a:spcPct val="15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某企业上年的制造费用为 </a:t>
            </a:r>
            <a:r>
              <a:rPr lang="en-US" altLang="zh-CN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50000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元，考虑到本年生产任务增大 </a:t>
            </a:r>
            <a:r>
              <a:rPr lang="en-US" altLang="zh-CN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10%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，按增量预算法编制计划年度的制造费用预算。</a:t>
            </a:r>
            <a:endParaRPr lang="zh-CN" altLang="en-US" sz="2800" dirty="0">
              <a:solidFill>
                <a:srgbClr val="000000"/>
              </a:solidFill>
              <a:latin typeface="VNNNDN+SimSun" charset="-122"/>
              <a:ea typeface="VNNNDN+SimSun" charset="-122"/>
            </a:endParaRPr>
          </a:p>
          <a:p>
            <a:pPr marL="268605" indent="-343535">
              <a:lnSpc>
                <a:spcPct val="150000"/>
              </a:lnSpc>
            </a:pPr>
            <a:endParaRPr lang="en-US" altLang="zh-CN" dirty="0"/>
          </a:p>
          <a:p>
            <a:pPr marL="268605" indent="-343535"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计划年度制造费用预算＝</a:t>
            </a:r>
            <a:r>
              <a:rPr lang="en-US" altLang="zh-CN" sz="2800" dirty="0">
                <a:solidFill>
                  <a:srgbClr val="000000"/>
                </a:solidFill>
                <a:latin typeface="NNMUAG+SimSun" charset="-122"/>
                <a:ea typeface="NNMUAG+SimSun" charset="-122"/>
              </a:rPr>
              <a:t>50000</a:t>
            </a:r>
            <a:r>
              <a:rPr lang="en-US" altLang="zh-CN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×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NNMUAG+SimSun" charset="-122"/>
                <a:ea typeface="NNMUAG+SimSun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＋</a:t>
            </a:r>
            <a:r>
              <a:rPr lang="en-US" altLang="zh-CN" sz="2800" dirty="0">
                <a:solidFill>
                  <a:srgbClr val="000000"/>
                </a:solidFill>
                <a:latin typeface="NNMUAG+SimSun" charset="-122"/>
                <a:ea typeface="NNMUAG+SimSun" charset="-122"/>
              </a:rPr>
              <a:t>10%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）＝</a:t>
            </a:r>
            <a:r>
              <a:rPr lang="en-US" altLang="zh-CN" sz="2800" dirty="0">
                <a:solidFill>
                  <a:srgbClr val="000000"/>
                </a:solidFill>
                <a:latin typeface="NNMUAG+SimSun" charset="-122"/>
                <a:ea typeface="NNMUAG+SimSun" charset="-122"/>
              </a:rPr>
              <a:t>55000</a:t>
            </a:r>
            <a:r>
              <a:rPr lang="zh-CN" altLang="en-US" sz="2800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（元）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" name="TextBox 37"/>
          <p:cNvSpPr txBox="1"/>
          <p:nvPr/>
        </p:nvSpPr>
        <p:spPr>
          <a:xfrm>
            <a:off x="4916488" y="5407025"/>
            <a:ext cx="642938" cy="153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4265" kern="1200" cap="none" spc="0" normalizeH="0" baseline="0" noProof="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03</a:t>
            </a:r>
            <a:endParaRPr kumimoji="0" lang="zh-CN" altLang="en-US" sz="4265" kern="1200" cap="none" spc="0" normalizeH="0" baseline="0" noProof="0" dirty="0">
              <a:solidFill>
                <a:prstClr val="white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60" name="TextBox 40"/>
          <p:cNvSpPr txBox="1"/>
          <p:nvPr/>
        </p:nvSpPr>
        <p:spPr>
          <a:xfrm>
            <a:off x="776288" y="2781300"/>
            <a:ext cx="860107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7930">
              <a:lnSpc>
                <a:spcPct val="15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预算是企业在预测、决策的基础上，以数量和金额的形式反映企业未来一定时期内经营、投资、财务等活动的具体计划，是为实现企业目标而对各种资源和企业活动的详细安排。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9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Title 2"/>
          <p:cNvSpPr txBox="1"/>
          <p:nvPr/>
        </p:nvSpPr>
        <p:spPr>
          <a:xfrm>
            <a:off x="3024188" y="428625"/>
            <a:ext cx="4429125" cy="71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一、全面预算概述</a:t>
            </a:r>
            <a:endParaRPr lang="en-US" altLang="zh-CN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矩形 22"/>
          <p:cNvSpPr/>
          <p:nvPr/>
        </p:nvSpPr>
        <p:spPr>
          <a:xfrm>
            <a:off x="685800" y="1441450"/>
            <a:ext cx="337978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预算的概念与分类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TextBox 40"/>
          <p:cNvSpPr txBox="1"/>
          <p:nvPr/>
        </p:nvSpPr>
        <p:spPr bwMode="auto">
          <a:xfrm>
            <a:off x="900113" y="4546600"/>
            <a:ext cx="8034338" cy="17541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marR="0" defTabSz="1219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要点：</a:t>
            </a:r>
            <a:endParaRPr kumimoji="0" lang="en-US" altLang="zh-CN" sz="2400" kern="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  <a:p>
            <a:pPr marR="0" defTabSz="1219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，预算是目标的具体化，要与企业目标保持一致；</a:t>
            </a:r>
            <a:endParaRPr kumimoji="0" lang="en-US" altLang="zh-CN" sz="24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1219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，计划是指具体行动方案（</a:t>
            </a:r>
            <a:r>
              <a:rPr kumimoji="0" lang="en-US" altLang="zh-CN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Action Planning)</a:t>
            </a:r>
            <a:endParaRPr kumimoji="0" lang="en-US" altLang="zh-CN" sz="24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6" name="矩形 22"/>
          <p:cNvSpPr/>
          <p:nvPr/>
        </p:nvSpPr>
        <p:spPr>
          <a:xfrm>
            <a:off x="560388" y="2182813"/>
            <a:ext cx="2301875" cy="5667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预算的概念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595313" y="2143125"/>
            <a:ext cx="8572500" cy="1143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定期预算：</a:t>
            </a: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在编制预算时以不变的会计期间（如日历年</a:t>
            </a:r>
            <a:endParaRPr kumimoji="1" lang="en-US" altLang="zh-CN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度）作为预算期的预算编制的方法。</a:t>
            </a:r>
            <a:endParaRPr kumimoji="1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2"/>
          <p:cNvSpPr>
            <a:spLocks noGrp="1"/>
          </p:cNvSpPr>
          <p:nvPr>
            <p:ph type="title"/>
          </p:nvPr>
        </p:nvSpPr>
        <p:spPr>
          <a:xfrm>
            <a:off x="2073275" y="428625"/>
            <a:ext cx="6022975" cy="715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定期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预算和滚动预算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061" name="矩形 8"/>
          <p:cNvSpPr/>
          <p:nvPr/>
        </p:nvSpPr>
        <p:spPr>
          <a:xfrm>
            <a:off x="809625" y="1428750"/>
            <a:ext cx="441642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按编制期间不同，分为：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95313" y="3571875"/>
            <a:ext cx="8572500" cy="223361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/>
          <a:lstStyle/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滚动预算：</a:t>
            </a: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是指在编制预算时，将预算期与会计期间脱离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开，随着预算的执行不断地补充后续的预算，逐期向后滚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动，使预算期始终保持为一个固定长度（一般为</a:t>
            </a:r>
            <a:r>
              <a:rPr kumimoji="1" lang="en-US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</a:t>
            </a: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个月）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的一种预算方法。</a:t>
            </a:r>
            <a:endParaRPr kumimoji="1" lang="zh-CN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2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  </a:t>
            </a:r>
            <a:endParaRPr kumimoji="1" lang="zh-CN" altLang="en-US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5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charRg st="25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charRg st="2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52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charRg st="52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79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charRg st="79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8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charRg st="88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build="p"/>
      <p:bldP spid="14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9"/>
          <p:cNvGrpSpPr/>
          <p:nvPr/>
        </p:nvGrpSpPr>
        <p:grpSpPr>
          <a:xfrm>
            <a:off x="3398838" y="1206500"/>
            <a:ext cx="3929062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9" name="Title 2"/>
          <p:cNvSpPr>
            <a:spLocks noGrp="1"/>
          </p:cNvSpPr>
          <p:nvPr>
            <p:ph type="title"/>
          </p:nvPr>
        </p:nvSpPr>
        <p:spPr>
          <a:xfrm>
            <a:off x="2416175" y="290513"/>
            <a:ext cx="5857875" cy="715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</a:t>
            </a:r>
            <a:r>
              <a:rPr kumimoji="1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定期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预算和滚动预算</a:t>
            </a:r>
            <a:endParaRPr kumimoji="1" lang="en-US" altLang="zh-CN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084" name="文本框 13"/>
          <p:cNvSpPr txBox="1"/>
          <p:nvPr/>
        </p:nvSpPr>
        <p:spPr>
          <a:xfrm>
            <a:off x="128588" y="1795463"/>
            <a:ext cx="9118600" cy="9366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滚动预算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（永续预算）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可分为中期滚动预算（周期通常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3-5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年， 以年为滚动频率）和短期滚动预算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（逐月、逐季、混合）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内容占位符 2"/>
          <p:cNvSpPr txBox="1"/>
          <p:nvPr/>
        </p:nvSpPr>
        <p:spPr>
          <a:xfrm>
            <a:off x="1281113" y="3068638"/>
            <a:ext cx="7488237" cy="187166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逐月：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精确，但工作量大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逐季：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不够精确，但工作量小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混合：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近期逐月、远期逐季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2143125"/>
            <a:ext cx="9288463" cy="1573213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定期预算：</a:t>
            </a:r>
            <a:r>
              <a:rPr kumimoji="1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预算期间与会计期间相对应，有利于实际和预算比</a:t>
            </a:r>
            <a:endParaRPr kumimoji="1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较，有利于分析评价</a:t>
            </a:r>
            <a:r>
              <a: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1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便于考核和评价预算的执行结果。但远期</a:t>
            </a:r>
            <a:endParaRPr kumimoji="1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指导性差、灵活性差和连续性差。</a:t>
            </a:r>
            <a:endParaRPr kumimoji="1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2"/>
          <p:cNvSpPr>
            <a:spLocks noGrp="1"/>
          </p:cNvSpPr>
          <p:nvPr>
            <p:ph type="title"/>
          </p:nvPr>
        </p:nvSpPr>
        <p:spPr>
          <a:xfrm>
            <a:off x="2073275" y="428625"/>
            <a:ext cx="6022975" cy="715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1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定期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预算和滚动预算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109" name="矩形 8"/>
          <p:cNvSpPr/>
          <p:nvPr/>
        </p:nvSpPr>
        <p:spPr>
          <a:xfrm>
            <a:off x="809625" y="1428750"/>
            <a:ext cx="1338263" cy="600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73050" y="4076700"/>
            <a:ext cx="9504363" cy="25923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txBody>
          <a:bodyPr/>
          <a:lstStyle/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sz="2800" kern="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滚动预算：</a:t>
            </a: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预算期间与会计期间相分离。但预算与生产过程一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致，动态反映市场、建立跨期综合平衡，有效指导企业营运；强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化预算的决策与控制职能。</a:t>
            </a: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既具有严肃性又有灵活性。便于企业</a:t>
            </a:r>
            <a:endParaRPr kumimoji="1" lang="en-US" altLang="zh-CN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indent="-342900" defTabSz="914400" eaLnBrk="1" hangingPunct="1">
              <a:lnSpc>
                <a:spcPct val="11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1" lang="zh-CN" altLang="zh-CN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日常控制。</a:t>
            </a:r>
            <a:r>
              <a:rPr kumimoji="1" lang="zh-CN" altLang="en-US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工作量大；</a:t>
            </a:r>
            <a:r>
              <a:rPr kumimoji="1" lang="zh-CN" altLang="en-US" u="sng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增加管理层的不稳定感</a:t>
            </a:r>
            <a:r>
              <a:rPr kumimoji="1" lang="en-US" altLang="zh-CN" u="sng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endParaRPr kumimoji="1" lang="zh-CN" altLang="en-US" u="sng" kern="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charRg st="57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1">
                                            <p:txEl>
                                              <p:charRg st="57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charRg st="28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57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charRg st="57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86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charRg st="86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build="p"/>
      <p:bldP spid="14" grpId="0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圆角矩形 8"/>
          <p:cNvSpPr/>
          <p:nvPr/>
        </p:nvSpPr>
        <p:spPr>
          <a:xfrm>
            <a:off x="958278" y="2852936"/>
            <a:ext cx="8603233" cy="1217866"/>
          </a:xfrm>
          <a:prstGeom prst="roundRect">
            <a:avLst>
              <a:gd name="adj" fmla="val 50000"/>
            </a:avLst>
          </a:prstGeom>
          <a:solidFill>
            <a:srgbClr val="F7B1AD"/>
          </a:solidFill>
          <a:ln w="50800">
            <a:noFill/>
          </a:ln>
          <a:effectLst/>
          <a:scene3d>
            <a:camera prst="orthographicFront"/>
            <a:lightRig rig="threePt" dir="t"/>
          </a:scene3d>
          <a:sp3d prstMaterial="softEdge">
            <a:bevelT w="0" h="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7" tIns="53639" rIns="107277" bIns="53639" anchor="ctr"/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grpSp>
        <p:nvGrpSpPr>
          <p:cNvPr id="16" name="组合 4"/>
          <p:cNvGrpSpPr/>
          <p:nvPr/>
        </p:nvGrpSpPr>
        <p:grpSpPr>
          <a:xfrm>
            <a:off x="1358900" y="3217863"/>
            <a:ext cx="781050" cy="919162"/>
            <a:chOff x="4240335" y="3008435"/>
            <a:chExt cx="3711332" cy="3711332"/>
          </a:xfrm>
        </p:grpSpPr>
        <p:sp>
          <p:nvSpPr>
            <p:cNvPr id="17" name="椭圆 16"/>
            <p:cNvSpPr/>
            <p:nvPr/>
          </p:nvSpPr>
          <p:spPr>
            <a:xfrm>
              <a:off x="4240335" y="3008435"/>
              <a:ext cx="3711332" cy="371133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grpSp>
          <p:nvGrpSpPr>
            <p:cNvPr id="48144" name="组合 6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504972" y="2059934"/>
                <a:ext cx="2034162" cy="203416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</p:grp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Title 2"/>
          <p:cNvSpPr>
            <a:spLocks noGrp="1"/>
          </p:cNvSpPr>
          <p:nvPr>
            <p:ph type="title"/>
          </p:nvPr>
        </p:nvSpPr>
        <p:spPr>
          <a:xfrm>
            <a:off x="2073275" y="428625"/>
            <a:ext cx="6022975" cy="715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三、定期预算和滚动预算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136" name="矩形 8"/>
          <p:cNvSpPr/>
          <p:nvPr/>
        </p:nvSpPr>
        <p:spPr>
          <a:xfrm>
            <a:off x="1085850" y="1916113"/>
            <a:ext cx="210820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适用范围：</a:t>
            </a:r>
            <a:endParaRPr lang="zh-CN" altLang="en-US" sz="3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2488" y="3187700"/>
            <a:ext cx="7218362" cy="625475"/>
          </a:xfrm>
          <a:prstGeom prst="rect">
            <a:avLst/>
          </a:prstGeom>
          <a:noFill/>
          <a:ln w="9525">
            <a:noFill/>
          </a:ln>
        </p:spPr>
        <p:txBody>
          <a:bodyPr lIns="107277" tIns="53639" rIns="107277" bIns="53639">
            <a:spAutoFit/>
          </a:bodyPr>
          <a:p>
            <a:pPr marL="342900" indent="-342900" eaLnBrk="1" hangingPunct="1">
              <a:lnSpc>
                <a:spcPct val="120000"/>
              </a:lnSpc>
              <a:spcBef>
                <a:spcPct val="1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企业大都采用定期预算与滚动预算结合使用。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07297" y="3523604"/>
            <a:ext cx="214939" cy="289816"/>
            <a:chOff x="3722033" y="3714538"/>
            <a:chExt cx="500321" cy="674410"/>
          </a:xfrm>
          <a:solidFill>
            <a:schemeClr val="accent3"/>
          </a:solidFill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3818586" y="4203888"/>
              <a:ext cx="306118" cy="185060"/>
            </a:xfrm>
            <a:custGeom>
              <a:avLst/>
              <a:gdLst>
                <a:gd name="T0" fmla="*/ 317 w 354"/>
                <a:gd name="T1" fmla="*/ 5 h 214"/>
                <a:gd name="T2" fmla="*/ 354 w 354"/>
                <a:gd name="T3" fmla="*/ 186 h 214"/>
                <a:gd name="T4" fmla="*/ 294 w 354"/>
                <a:gd name="T5" fmla="*/ 171 h 214"/>
                <a:gd name="T6" fmla="*/ 250 w 354"/>
                <a:gd name="T7" fmla="*/ 214 h 214"/>
                <a:gd name="T8" fmla="*/ 215 w 354"/>
                <a:gd name="T9" fmla="*/ 44 h 214"/>
                <a:gd name="T10" fmla="*/ 230 w 354"/>
                <a:gd name="T11" fmla="*/ 46 h 214"/>
                <a:gd name="T12" fmla="*/ 241 w 354"/>
                <a:gd name="T13" fmla="*/ 45 h 214"/>
                <a:gd name="T14" fmla="*/ 287 w 354"/>
                <a:gd name="T15" fmla="*/ 7 h 214"/>
                <a:gd name="T16" fmla="*/ 292 w 354"/>
                <a:gd name="T17" fmla="*/ 0 h 214"/>
                <a:gd name="T18" fmla="*/ 300 w 354"/>
                <a:gd name="T19" fmla="*/ 2 h 214"/>
                <a:gd name="T20" fmla="*/ 317 w 354"/>
                <a:gd name="T21" fmla="*/ 5 h 214"/>
                <a:gd name="T22" fmla="*/ 140 w 354"/>
                <a:gd name="T23" fmla="*/ 44 h 214"/>
                <a:gd name="T24" fmla="*/ 105 w 354"/>
                <a:gd name="T25" fmla="*/ 214 h 214"/>
                <a:gd name="T26" fmla="*/ 60 w 354"/>
                <a:gd name="T27" fmla="*/ 171 h 214"/>
                <a:gd name="T28" fmla="*/ 0 w 354"/>
                <a:gd name="T29" fmla="*/ 186 h 214"/>
                <a:gd name="T30" fmla="*/ 38 w 354"/>
                <a:gd name="T31" fmla="*/ 5 h 214"/>
                <a:gd name="T32" fmla="*/ 55 w 354"/>
                <a:gd name="T33" fmla="*/ 2 h 214"/>
                <a:gd name="T34" fmla="*/ 63 w 354"/>
                <a:gd name="T35" fmla="*/ 0 h 214"/>
                <a:gd name="T36" fmla="*/ 67 w 354"/>
                <a:gd name="T37" fmla="*/ 7 h 214"/>
                <a:gd name="T38" fmla="*/ 103 w 354"/>
                <a:gd name="T39" fmla="*/ 42 h 214"/>
                <a:gd name="T40" fmla="*/ 114 w 354"/>
                <a:gd name="T41" fmla="*/ 45 h 214"/>
                <a:gd name="T42" fmla="*/ 140 w 354"/>
                <a:gd name="T43" fmla="*/ 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4" h="214">
                  <a:moveTo>
                    <a:pt x="317" y="5"/>
                  </a:moveTo>
                  <a:cubicBezTo>
                    <a:pt x="354" y="186"/>
                    <a:pt x="354" y="186"/>
                    <a:pt x="354" y="186"/>
                  </a:cubicBezTo>
                  <a:cubicBezTo>
                    <a:pt x="294" y="171"/>
                    <a:pt x="294" y="171"/>
                    <a:pt x="294" y="171"/>
                  </a:cubicBezTo>
                  <a:cubicBezTo>
                    <a:pt x="250" y="214"/>
                    <a:pt x="250" y="214"/>
                    <a:pt x="250" y="214"/>
                  </a:cubicBezTo>
                  <a:cubicBezTo>
                    <a:pt x="215" y="44"/>
                    <a:pt x="215" y="44"/>
                    <a:pt x="215" y="44"/>
                  </a:cubicBezTo>
                  <a:cubicBezTo>
                    <a:pt x="220" y="45"/>
                    <a:pt x="225" y="46"/>
                    <a:pt x="230" y="46"/>
                  </a:cubicBezTo>
                  <a:cubicBezTo>
                    <a:pt x="234" y="46"/>
                    <a:pt x="238" y="46"/>
                    <a:pt x="241" y="45"/>
                  </a:cubicBezTo>
                  <a:cubicBezTo>
                    <a:pt x="264" y="40"/>
                    <a:pt x="276" y="25"/>
                    <a:pt x="287" y="7"/>
                  </a:cubicBezTo>
                  <a:cubicBezTo>
                    <a:pt x="289" y="5"/>
                    <a:pt x="290" y="2"/>
                    <a:pt x="292" y="0"/>
                  </a:cubicBezTo>
                  <a:cubicBezTo>
                    <a:pt x="295" y="0"/>
                    <a:pt x="298" y="1"/>
                    <a:pt x="300" y="2"/>
                  </a:cubicBezTo>
                  <a:cubicBezTo>
                    <a:pt x="306" y="3"/>
                    <a:pt x="311" y="4"/>
                    <a:pt x="317" y="5"/>
                  </a:cubicBezTo>
                  <a:close/>
                  <a:moveTo>
                    <a:pt x="140" y="44"/>
                  </a:moveTo>
                  <a:cubicBezTo>
                    <a:pt x="105" y="214"/>
                    <a:pt x="105" y="214"/>
                    <a:pt x="105" y="214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4"/>
                    <a:pt x="49" y="3"/>
                    <a:pt x="55" y="2"/>
                  </a:cubicBezTo>
                  <a:cubicBezTo>
                    <a:pt x="57" y="1"/>
                    <a:pt x="60" y="1"/>
                    <a:pt x="63" y="0"/>
                  </a:cubicBezTo>
                  <a:cubicBezTo>
                    <a:pt x="65" y="2"/>
                    <a:pt x="66" y="5"/>
                    <a:pt x="67" y="7"/>
                  </a:cubicBezTo>
                  <a:cubicBezTo>
                    <a:pt x="77" y="21"/>
                    <a:pt x="86" y="35"/>
                    <a:pt x="103" y="42"/>
                  </a:cubicBezTo>
                  <a:cubicBezTo>
                    <a:pt x="106" y="43"/>
                    <a:pt x="110" y="44"/>
                    <a:pt x="114" y="45"/>
                  </a:cubicBezTo>
                  <a:cubicBezTo>
                    <a:pt x="123" y="47"/>
                    <a:pt x="131" y="46"/>
                    <a:pt x="140" y="4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3" name="Freeform 28"/>
            <p:cNvSpPr>
              <a:spLocks noEditPoints="1"/>
            </p:cNvSpPr>
            <p:nvPr/>
          </p:nvSpPr>
          <p:spPr bwMode="auto">
            <a:xfrm>
              <a:off x="3722033" y="3714538"/>
              <a:ext cx="500321" cy="500687"/>
            </a:xfrm>
            <a:custGeom>
              <a:avLst/>
              <a:gdLst>
                <a:gd name="T0" fmla="*/ 289 w 579"/>
                <a:gd name="T1" fmla="*/ 28 h 579"/>
                <a:gd name="T2" fmla="*/ 346 w 579"/>
                <a:gd name="T3" fmla="*/ 4 h 579"/>
                <a:gd name="T4" fmla="*/ 390 w 579"/>
                <a:gd name="T5" fmla="*/ 48 h 579"/>
                <a:gd name="T6" fmla="*/ 451 w 579"/>
                <a:gd name="T7" fmla="*/ 48 h 579"/>
                <a:gd name="T8" fmla="*/ 475 w 579"/>
                <a:gd name="T9" fmla="*/ 105 h 579"/>
                <a:gd name="T10" fmla="*/ 532 w 579"/>
                <a:gd name="T11" fmla="*/ 128 h 579"/>
                <a:gd name="T12" fmla="*/ 531 w 579"/>
                <a:gd name="T13" fmla="*/ 190 h 579"/>
                <a:gd name="T14" fmla="*/ 575 w 579"/>
                <a:gd name="T15" fmla="*/ 233 h 579"/>
                <a:gd name="T16" fmla="*/ 551 w 579"/>
                <a:gd name="T17" fmla="*/ 290 h 579"/>
                <a:gd name="T18" fmla="*/ 575 w 579"/>
                <a:gd name="T19" fmla="*/ 347 h 579"/>
                <a:gd name="T20" fmla="*/ 531 w 579"/>
                <a:gd name="T21" fmla="*/ 390 h 579"/>
                <a:gd name="T22" fmla="*/ 532 w 579"/>
                <a:gd name="T23" fmla="*/ 452 h 579"/>
                <a:gd name="T24" fmla="*/ 475 w 579"/>
                <a:gd name="T25" fmla="*/ 475 h 579"/>
                <a:gd name="T26" fmla="*/ 451 w 579"/>
                <a:gd name="T27" fmla="*/ 532 h 579"/>
                <a:gd name="T28" fmla="*/ 390 w 579"/>
                <a:gd name="T29" fmla="*/ 532 h 579"/>
                <a:gd name="T30" fmla="*/ 346 w 579"/>
                <a:gd name="T31" fmla="*/ 575 h 579"/>
                <a:gd name="T32" fmla="*/ 289 w 579"/>
                <a:gd name="T33" fmla="*/ 552 h 579"/>
                <a:gd name="T34" fmla="*/ 233 w 579"/>
                <a:gd name="T35" fmla="*/ 575 h 579"/>
                <a:gd name="T36" fmla="*/ 189 w 579"/>
                <a:gd name="T37" fmla="*/ 532 h 579"/>
                <a:gd name="T38" fmla="*/ 128 w 579"/>
                <a:gd name="T39" fmla="*/ 532 h 579"/>
                <a:gd name="T40" fmla="*/ 104 w 579"/>
                <a:gd name="T41" fmla="*/ 475 h 579"/>
                <a:gd name="T42" fmla="*/ 47 w 579"/>
                <a:gd name="T43" fmla="*/ 452 h 579"/>
                <a:gd name="T44" fmla="*/ 47 w 579"/>
                <a:gd name="T45" fmla="*/ 390 h 579"/>
                <a:gd name="T46" fmla="*/ 4 w 579"/>
                <a:gd name="T47" fmla="*/ 347 h 579"/>
                <a:gd name="T48" fmla="*/ 27 w 579"/>
                <a:gd name="T49" fmla="*/ 290 h 579"/>
                <a:gd name="T50" fmla="*/ 4 w 579"/>
                <a:gd name="T51" fmla="*/ 233 h 579"/>
                <a:gd name="T52" fmla="*/ 47 w 579"/>
                <a:gd name="T53" fmla="*/ 190 h 579"/>
                <a:gd name="T54" fmla="*/ 47 w 579"/>
                <a:gd name="T55" fmla="*/ 128 h 579"/>
                <a:gd name="T56" fmla="*/ 104 w 579"/>
                <a:gd name="T57" fmla="*/ 105 h 579"/>
                <a:gd name="T58" fmla="*/ 128 w 579"/>
                <a:gd name="T59" fmla="*/ 48 h 579"/>
                <a:gd name="T60" fmla="*/ 189 w 579"/>
                <a:gd name="T61" fmla="*/ 48 h 579"/>
                <a:gd name="T62" fmla="*/ 233 w 579"/>
                <a:gd name="T63" fmla="*/ 4 h 579"/>
                <a:gd name="T64" fmla="*/ 289 w 579"/>
                <a:gd name="T65" fmla="*/ 28 h 579"/>
                <a:gd name="T66" fmla="*/ 367 w 579"/>
                <a:gd name="T67" fmla="*/ 103 h 579"/>
                <a:gd name="T68" fmla="*/ 87 w 579"/>
                <a:gd name="T69" fmla="*/ 288 h 579"/>
                <a:gd name="T70" fmla="*/ 367 w 579"/>
                <a:gd name="T71" fmla="*/ 477 h 579"/>
                <a:gd name="T72" fmla="*/ 431 w 579"/>
                <a:gd name="T73" fmla="*/ 146 h 579"/>
                <a:gd name="T74" fmla="*/ 367 w 579"/>
                <a:gd name="T75" fmla="*/ 103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579">
                  <a:moveTo>
                    <a:pt x="289" y="28"/>
                  </a:moveTo>
                  <a:cubicBezTo>
                    <a:pt x="308" y="29"/>
                    <a:pt x="327" y="0"/>
                    <a:pt x="346" y="4"/>
                  </a:cubicBezTo>
                  <a:cubicBezTo>
                    <a:pt x="365" y="8"/>
                    <a:pt x="371" y="42"/>
                    <a:pt x="390" y="48"/>
                  </a:cubicBezTo>
                  <a:cubicBezTo>
                    <a:pt x="407" y="56"/>
                    <a:pt x="435" y="37"/>
                    <a:pt x="451" y="48"/>
                  </a:cubicBezTo>
                  <a:cubicBezTo>
                    <a:pt x="467" y="58"/>
                    <a:pt x="460" y="92"/>
                    <a:pt x="475" y="105"/>
                  </a:cubicBezTo>
                  <a:cubicBezTo>
                    <a:pt x="487" y="119"/>
                    <a:pt x="521" y="112"/>
                    <a:pt x="532" y="128"/>
                  </a:cubicBezTo>
                  <a:cubicBezTo>
                    <a:pt x="542" y="144"/>
                    <a:pt x="523" y="172"/>
                    <a:pt x="531" y="190"/>
                  </a:cubicBezTo>
                  <a:cubicBezTo>
                    <a:pt x="537" y="208"/>
                    <a:pt x="571" y="214"/>
                    <a:pt x="575" y="233"/>
                  </a:cubicBezTo>
                  <a:cubicBezTo>
                    <a:pt x="579" y="252"/>
                    <a:pt x="550" y="271"/>
                    <a:pt x="551" y="290"/>
                  </a:cubicBezTo>
                  <a:cubicBezTo>
                    <a:pt x="550" y="309"/>
                    <a:pt x="579" y="328"/>
                    <a:pt x="575" y="347"/>
                  </a:cubicBezTo>
                  <a:cubicBezTo>
                    <a:pt x="571" y="366"/>
                    <a:pt x="538" y="372"/>
                    <a:pt x="531" y="390"/>
                  </a:cubicBezTo>
                  <a:cubicBezTo>
                    <a:pt x="523" y="407"/>
                    <a:pt x="542" y="436"/>
                    <a:pt x="532" y="452"/>
                  </a:cubicBezTo>
                  <a:cubicBezTo>
                    <a:pt x="521" y="468"/>
                    <a:pt x="487" y="461"/>
                    <a:pt x="475" y="475"/>
                  </a:cubicBezTo>
                  <a:cubicBezTo>
                    <a:pt x="460" y="488"/>
                    <a:pt x="467" y="521"/>
                    <a:pt x="451" y="532"/>
                  </a:cubicBezTo>
                  <a:cubicBezTo>
                    <a:pt x="435" y="543"/>
                    <a:pt x="407" y="523"/>
                    <a:pt x="390" y="532"/>
                  </a:cubicBezTo>
                  <a:cubicBezTo>
                    <a:pt x="372" y="538"/>
                    <a:pt x="365" y="572"/>
                    <a:pt x="346" y="575"/>
                  </a:cubicBezTo>
                  <a:cubicBezTo>
                    <a:pt x="327" y="579"/>
                    <a:pt x="309" y="550"/>
                    <a:pt x="289" y="552"/>
                  </a:cubicBezTo>
                  <a:cubicBezTo>
                    <a:pt x="270" y="550"/>
                    <a:pt x="252" y="579"/>
                    <a:pt x="233" y="575"/>
                  </a:cubicBezTo>
                  <a:cubicBezTo>
                    <a:pt x="214" y="572"/>
                    <a:pt x="207" y="538"/>
                    <a:pt x="189" y="532"/>
                  </a:cubicBezTo>
                  <a:cubicBezTo>
                    <a:pt x="172" y="523"/>
                    <a:pt x="144" y="543"/>
                    <a:pt x="128" y="532"/>
                  </a:cubicBezTo>
                  <a:cubicBezTo>
                    <a:pt x="112" y="521"/>
                    <a:pt x="119" y="488"/>
                    <a:pt x="104" y="475"/>
                  </a:cubicBezTo>
                  <a:cubicBezTo>
                    <a:pt x="92" y="461"/>
                    <a:pt x="58" y="468"/>
                    <a:pt x="47" y="452"/>
                  </a:cubicBezTo>
                  <a:cubicBezTo>
                    <a:pt x="36" y="436"/>
                    <a:pt x="56" y="407"/>
                    <a:pt x="47" y="390"/>
                  </a:cubicBezTo>
                  <a:cubicBezTo>
                    <a:pt x="41" y="372"/>
                    <a:pt x="8" y="366"/>
                    <a:pt x="4" y="347"/>
                  </a:cubicBezTo>
                  <a:cubicBezTo>
                    <a:pt x="0" y="328"/>
                    <a:pt x="29" y="309"/>
                    <a:pt x="27" y="290"/>
                  </a:cubicBezTo>
                  <a:cubicBezTo>
                    <a:pt x="29" y="271"/>
                    <a:pt x="0" y="252"/>
                    <a:pt x="4" y="233"/>
                  </a:cubicBezTo>
                  <a:cubicBezTo>
                    <a:pt x="8" y="214"/>
                    <a:pt x="41" y="208"/>
                    <a:pt x="47" y="190"/>
                  </a:cubicBezTo>
                  <a:cubicBezTo>
                    <a:pt x="56" y="172"/>
                    <a:pt x="36" y="144"/>
                    <a:pt x="47" y="128"/>
                  </a:cubicBezTo>
                  <a:cubicBezTo>
                    <a:pt x="58" y="112"/>
                    <a:pt x="92" y="119"/>
                    <a:pt x="104" y="105"/>
                  </a:cubicBezTo>
                  <a:cubicBezTo>
                    <a:pt x="119" y="92"/>
                    <a:pt x="112" y="58"/>
                    <a:pt x="128" y="48"/>
                  </a:cubicBezTo>
                  <a:cubicBezTo>
                    <a:pt x="144" y="37"/>
                    <a:pt x="172" y="56"/>
                    <a:pt x="189" y="48"/>
                  </a:cubicBezTo>
                  <a:cubicBezTo>
                    <a:pt x="207" y="42"/>
                    <a:pt x="214" y="8"/>
                    <a:pt x="233" y="4"/>
                  </a:cubicBezTo>
                  <a:cubicBezTo>
                    <a:pt x="252" y="0"/>
                    <a:pt x="270" y="29"/>
                    <a:pt x="289" y="28"/>
                  </a:cubicBezTo>
                  <a:close/>
                  <a:moveTo>
                    <a:pt x="367" y="103"/>
                  </a:moveTo>
                  <a:cubicBezTo>
                    <a:pt x="234" y="48"/>
                    <a:pt x="88" y="145"/>
                    <a:pt x="87" y="288"/>
                  </a:cubicBezTo>
                  <a:cubicBezTo>
                    <a:pt x="86" y="433"/>
                    <a:pt x="233" y="532"/>
                    <a:pt x="367" y="477"/>
                  </a:cubicBezTo>
                  <a:cubicBezTo>
                    <a:pt x="501" y="421"/>
                    <a:pt x="534" y="247"/>
                    <a:pt x="431" y="146"/>
                  </a:cubicBezTo>
                  <a:cubicBezTo>
                    <a:pt x="413" y="127"/>
                    <a:pt x="391" y="113"/>
                    <a:pt x="367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5" name="Freeform 29"/>
            <p:cNvSpPr>
              <a:spLocks noEditPoints="1"/>
            </p:cNvSpPr>
            <p:nvPr/>
          </p:nvSpPr>
          <p:spPr bwMode="auto">
            <a:xfrm>
              <a:off x="3829192" y="3821698"/>
              <a:ext cx="286002" cy="287100"/>
            </a:xfrm>
            <a:custGeom>
              <a:avLst/>
              <a:gdLst>
                <a:gd name="T0" fmla="*/ 165 w 331"/>
                <a:gd name="T1" fmla="*/ 0 h 332"/>
                <a:gd name="T2" fmla="*/ 331 w 331"/>
                <a:gd name="T3" fmla="*/ 166 h 332"/>
                <a:gd name="T4" fmla="*/ 165 w 331"/>
                <a:gd name="T5" fmla="*/ 332 h 332"/>
                <a:gd name="T6" fmla="*/ 0 w 331"/>
                <a:gd name="T7" fmla="*/ 166 h 332"/>
                <a:gd name="T8" fmla="*/ 165 w 331"/>
                <a:gd name="T9" fmla="*/ 0 h 332"/>
                <a:gd name="T10" fmla="*/ 176 w 331"/>
                <a:gd name="T11" fmla="*/ 50 h 332"/>
                <a:gd name="T12" fmla="*/ 205 w 331"/>
                <a:gd name="T13" fmla="*/ 111 h 332"/>
                <a:gd name="T14" fmla="*/ 272 w 331"/>
                <a:gd name="T15" fmla="*/ 119 h 332"/>
                <a:gd name="T16" fmla="*/ 282 w 331"/>
                <a:gd name="T17" fmla="*/ 127 h 332"/>
                <a:gd name="T18" fmla="*/ 279 w 331"/>
                <a:gd name="T19" fmla="*/ 140 h 332"/>
                <a:gd name="T20" fmla="*/ 229 w 331"/>
                <a:gd name="T21" fmla="*/ 186 h 332"/>
                <a:gd name="T22" fmla="*/ 242 w 331"/>
                <a:gd name="T23" fmla="*/ 252 h 332"/>
                <a:gd name="T24" fmla="*/ 237 w 331"/>
                <a:gd name="T25" fmla="*/ 265 h 332"/>
                <a:gd name="T26" fmla="*/ 224 w 331"/>
                <a:gd name="T27" fmla="*/ 265 h 332"/>
                <a:gd name="T28" fmla="*/ 165 w 331"/>
                <a:gd name="T29" fmla="*/ 232 h 332"/>
                <a:gd name="T30" fmla="*/ 106 w 331"/>
                <a:gd name="T31" fmla="*/ 265 h 332"/>
                <a:gd name="T32" fmla="*/ 93 w 331"/>
                <a:gd name="T33" fmla="*/ 265 h 332"/>
                <a:gd name="T34" fmla="*/ 89 w 331"/>
                <a:gd name="T35" fmla="*/ 252 h 332"/>
                <a:gd name="T36" fmla="*/ 102 w 331"/>
                <a:gd name="T37" fmla="*/ 186 h 332"/>
                <a:gd name="T38" fmla="*/ 52 w 331"/>
                <a:gd name="T39" fmla="*/ 140 h 332"/>
                <a:gd name="T40" fmla="*/ 49 w 331"/>
                <a:gd name="T41" fmla="*/ 127 h 332"/>
                <a:gd name="T42" fmla="*/ 59 w 331"/>
                <a:gd name="T43" fmla="*/ 119 h 332"/>
                <a:gd name="T44" fmla="*/ 126 w 331"/>
                <a:gd name="T45" fmla="*/ 111 h 332"/>
                <a:gd name="T46" fmla="*/ 154 w 331"/>
                <a:gd name="T47" fmla="*/ 50 h 332"/>
                <a:gd name="T48" fmla="*/ 165 w 331"/>
                <a:gd name="T49" fmla="*/ 43 h 332"/>
                <a:gd name="T50" fmla="*/ 176 w 331"/>
                <a:gd name="T51" fmla="*/ 5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332">
                  <a:moveTo>
                    <a:pt x="165" y="0"/>
                  </a:moveTo>
                  <a:cubicBezTo>
                    <a:pt x="257" y="0"/>
                    <a:pt x="331" y="74"/>
                    <a:pt x="331" y="166"/>
                  </a:cubicBezTo>
                  <a:cubicBezTo>
                    <a:pt x="331" y="257"/>
                    <a:pt x="257" y="332"/>
                    <a:pt x="165" y="332"/>
                  </a:cubicBezTo>
                  <a:cubicBezTo>
                    <a:pt x="74" y="332"/>
                    <a:pt x="0" y="257"/>
                    <a:pt x="0" y="166"/>
                  </a:cubicBezTo>
                  <a:cubicBezTo>
                    <a:pt x="0" y="74"/>
                    <a:pt x="74" y="0"/>
                    <a:pt x="165" y="0"/>
                  </a:cubicBezTo>
                  <a:close/>
                  <a:moveTo>
                    <a:pt x="176" y="50"/>
                  </a:moveTo>
                  <a:cubicBezTo>
                    <a:pt x="205" y="111"/>
                    <a:pt x="205" y="111"/>
                    <a:pt x="205" y="111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7" y="120"/>
                    <a:pt x="281" y="123"/>
                    <a:pt x="282" y="127"/>
                  </a:cubicBezTo>
                  <a:cubicBezTo>
                    <a:pt x="284" y="132"/>
                    <a:pt x="282" y="137"/>
                    <a:pt x="279" y="140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42" y="252"/>
                    <a:pt x="242" y="252"/>
                    <a:pt x="242" y="252"/>
                  </a:cubicBezTo>
                  <a:cubicBezTo>
                    <a:pt x="243" y="257"/>
                    <a:pt x="241" y="262"/>
                    <a:pt x="237" y="265"/>
                  </a:cubicBezTo>
                  <a:cubicBezTo>
                    <a:pt x="234" y="267"/>
                    <a:pt x="229" y="268"/>
                    <a:pt x="224" y="265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02" y="268"/>
                    <a:pt x="97" y="267"/>
                    <a:pt x="93" y="265"/>
                  </a:cubicBezTo>
                  <a:cubicBezTo>
                    <a:pt x="89" y="262"/>
                    <a:pt x="88" y="257"/>
                    <a:pt x="89" y="252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48" y="137"/>
                    <a:pt x="47" y="132"/>
                    <a:pt x="49" y="127"/>
                  </a:cubicBezTo>
                  <a:cubicBezTo>
                    <a:pt x="50" y="123"/>
                    <a:pt x="54" y="120"/>
                    <a:pt x="59" y="119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6" y="45"/>
                    <a:pt x="161" y="43"/>
                    <a:pt x="165" y="43"/>
                  </a:cubicBezTo>
                  <a:cubicBezTo>
                    <a:pt x="170" y="43"/>
                    <a:pt x="174" y="45"/>
                    <a:pt x="176" y="5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-141287" y="202882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7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29723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9" name="Title 2"/>
          <p:cNvSpPr txBox="1"/>
          <p:nvPr/>
        </p:nvSpPr>
        <p:spPr>
          <a:xfrm>
            <a:off x="2717800" y="2366963"/>
            <a:ext cx="6740525" cy="1871662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四、预算的编制流程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五、预算的分析与考核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9160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2"/>
          <p:cNvSpPr txBox="1"/>
          <p:nvPr/>
        </p:nvSpPr>
        <p:spPr>
          <a:xfrm>
            <a:off x="1706563" y="701675"/>
            <a:ext cx="6537325" cy="1125538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任务一  全面预算体系和方法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相关知识</a:t>
            </a:r>
            <a:endParaRPr lang="en-US" altLang="zh-CN" sz="36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1212850" y="4762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四、预算的编制流程</a:t>
            </a:r>
            <a:endParaRPr lang="zh-CN" altLang="en-US" b="1" dirty="0"/>
          </a:p>
        </p:txBody>
      </p:sp>
      <p:pic>
        <p:nvPicPr>
          <p:cNvPr id="5017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1773238"/>
            <a:ext cx="7791450" cy="3802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7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488950" y="1344613"/>
            <a:ext cx="5040313" cy="647700"/>
          </a:xfrm>
          <a:ln/>
        </p:spPr>
        <p:txBody>
          <a:bodyPr vert="horz" wrap="square" lIns="91440" tIns="45720" rIns="91440" bIns="45720" anchor="ctr" anchorCtr="0"/>
          <a:p>
            <a:pPr algn="l"/>
            <a:r>
              <a:rPr lang="zh-CN" altLang="en-US" sz="4000" dirty="0"/>
              <a:t>     </a:t>
            </a:r>
            <a:r>
              <a:rPr lang="zh-CN" altLang="en-US" sz="3600" b="1" dirty="0">
                <a:solidFill>
                  <a:srgbClr val="000000"/>
                </a:solidFill>
                <a:latin typeface="VNNNDN+SimSun" charset="-122"/>
                <a:ea typeface="VNNNDN+SimSun" charset="-122"/>
              </a:rPr>
              <a:t>预算工作的组织</a:t>
            </a:r>
            <a:endParaRPr lang="zh-CN" altLang="en-US" sz="3600" b="1" dirty="0">
              <a:solidFill>
                <a:srgbClr val="000000"/>
              </a:solidFill>
              <a:latin typeface="VNNNDN+SimSun" charset="-122"/>
              <a:ea typeface="VNNNDN+SimSun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00025" y="2247900"/>
          <a:ext cx="9505950" cy="3890963"/>
        </p:xfrm>
        <a:graphic>
          <a:graphicData uri="http://schemas.openxmlformats.org/drawingml/2006/table">
            <a:tbl>
              <a:tblPr/>
              <a:tblGrid>
                <a:gridCol w="1236546"/>
                <a:gridCol w="2163956"/>
                <a:gridCol w="6105448"/>
              </a:tblGrid>
              <a:tr h="967878">
                <a:tc>
                  <a:txBody>
                    <a:bodyPr/>
                    <a:lstStyle/>
                    <a:p>
                      <a:pPr algn="l" fontAlgn="base"/>
                      <a:endParaRPr lang="zh-CN" altLang="en-US" sz="2400" b="0" i="0" spc="0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决策层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董事会</a:t>
                      </a:r>
                      <a:endParaRPr lang="en-US" altLang="zh-CN" sz="2400" b="0" i="0" spc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（类似机构）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zh-CN" altLang="en-US" sz="2400" b="0" i="0" spc="0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  <a:p>
                      <a:pPr algn="l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负总责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</a:tr>
              <a:tr h="7848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管理层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预算委员（</a:t>
                      </a:r>
                      <a:r>
                        <a:rPr lang="zh-CN" altLang="en-US" sz="2400" b="1" i="0" spc="0" dirty="0"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财务管理部门</a:t>
                      </a:r>
                      <a:r>
                        <a:rPr lang="en-US" altLang="zh-CN" sz="2400" b="1" i="0" spc="0" dirty="0"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审批预算制度、政策，审议预算草案，监控考核执行情况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069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考核层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i="0" spc="0" dirty="0">
                          <a:solidFill>
                            <a:schemeClr val="accent2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财务管理部门</a:t>
                      </a:r>
                      <a:endParaRPr lang="zh-CN" altLang="en-US" sz="2400" b="1" dirty="0">
                        <a:solidFill>
                          <a:schemeClr val="accent2"/>
                        </a:solidFill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跟踪管理，监督执行，找出差异，分析原因，提出意见与建议</a:t>
                      </a:r>
                      <a:r>
                        <a:rPr lang="zh-CN" altLang="en-US" sz="2400" b="1" i="0" spc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（最难）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884"/>
                    </a:solidFill>
                  </a:tcPr>
                </a:tc>
              </a:tr>
              <a:tr h="10691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执行层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企业职能部门</a:t>
                      </a:r>
                      <a:endParaRPr lang="en-US" altLang="zh-CN" sz="2400" b="0" i="0" spc="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（基层单</a:t>
                      </a:r>
                      <a:r>
                        <a:rPr lang="en-US" altLang="zh-CN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|</a:t>
                      </a:r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位）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本部门</a:t>
                      </a:r>
                      <a:r>
                        <a:rPr lang="en-US" altLang="zh-CN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2400" b="0" i="0" spc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或单位）涉及的预算编制、执行、分析，配合平衡、协调、分析、控制与考核。</a:t>
                      </a:r>
                      <a:endParaRPr lang="zh-CN" altLang="en-US" sz="2400" dirty="0">
                        <a:effectLst/>
                      </a:endParaRPr>
                    </a:p>
                  </a:txBody>
                  <a:tcPr marL="30482" marR="30482" marT="30484" marB="2286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9"/>
          <p:cNvGrpSpPr/>
          <p:nvPr/>
        </p:nvGrpSpPr>
        <p:grpSpPr>
          <a:xfrm>
            <a:off x="2720975" y="1050925"/>
            <a:ext cx="3929063" cy="134938"/>
            <a:chOff x="5357217" y="1143000"/>
            <a:chExt cx="1490133" cy="101600"/>
          </a:xfrm>
        </p:grpSpPr>
        <p:cxnSp>
          <p:nvCxnSpPr>
            <p:cNvPr id="6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1212850" y="476250"/>
            <a:ext cx="7480300" cy="6477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五、预算的分析与考核</a:t>
            </a:r>
            <a:endParaRPr kumimoji="1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内容占位符 2"/>
          <p:cNvSpPr>
            <a:spLocks noGrp="1" noChangeArrowheads="1"/>
          </p:cNvSpPr>
          <p:nvPr>
            <p:ph idx="1"/>
          </p:nvPr>
        </p:nvSpPr>
        <p:spPr>
          <a:xfrm>
            <a:off x="920750" y="1709738"/>
            <a:ext cx="8353425" cy="4895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下列各项中，对企业预算管理工作负总责的组织是（ ）。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A.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财务部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    B.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董事会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C.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监事会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    D.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股东会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EJHO+SimSun" charset="-122"/>
              <a:ea typeface="SHEJHO+SimSun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标题 1"/>
          <p:cNvSpPr>
            <a:spLocks noGrp="1"/>
          </p:cNvSpPr>
          <p:nvPr>
            <p:ph type="title"/>
          </p:nvPr>
        </p:nvSpPr>
        <p:spPr>
          <a:xfrm>
            <a:off x="1212850" y="620713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单选题</a:t>
            </a: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内容占位符 2"/>
          <p:cNvSpPr>
            <a:spLocks noGrp="1" noChangeArrowheads="1"/>
          </p:cNvSpPr>
          <p:nvPr>
            <p:ph idx="1"/>
          </p:nvPr>
        </p:nvSpPr>
        <p:spPr>
          <a:xfrm>
            <a:off x="992188" y="1125538"/>
            <a:ext cx="8353425" cy="4895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1"/>
              </a:buBlip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下列各项中，对企业预算管理工作负总责的组织是（ ）。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A.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财务部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    B.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董事会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C.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监事会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      D.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股东会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『</a:t>
            </a: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正确答案</a:t>
            </a:r>
            <a:r>
              <a:rPr kumimoji="1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』B</a:t>
            </a:r>
            <a:endParaRPr kumimoji="1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NNDN+SimSun" charset="-122"/>
                <a:ea typeface="VNNNDN+SimSun" charset="-122"/>
                <a:cs typeface="+mj-cs"/>
              </a:rPr>
              <a:t>企业董事会或类似机构应当对企业预算的管理工作负总责。</a:t>
            </a:r>
            <a:endParaRPr kumimoji="1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NNDN+SimSun" charset="-122"/>
              <a:ea typeface="VNNNDN+SimSun" charset="-122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1" name="标题 1"/>
          <p:cNvSpPr>
            <a:spLocks noGrp="1"/>
          </p:cNvSpPr>
          <p:nvPr>
            <p:ph type="title"/>
          </p:nvPr>
        </p:nvSpPr>
        <p:spPr>
          <a:xfrm>
            <a:off x="776288" y="2603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单选题</a:t>
            </a:r>
            <a:endParaRPr lang="zh-CN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文本框 1"/>
          <p:cNvSpPr>
            <a:spLocks noGrp="1"/>
          </p:cNvSpPr>
          <p:nvPr>
            <p:ph type="title"/>
          </p:nvPr>
        </p:nvSpPr>
        <p:spPr>
          <a:xfrm>
            <a:off x="4448175" y="1052513"/>
            <a:ext cx="1006475" cy="584200"/>
          </a:xfrm>
          <a:ln/>
        </p:spPr>
        <p:txBody>
          <a:bodyPr vert="horz" wrap="none" lIns="91440" tIns="45720" rIns="91440" bIns="45720" anchor="ctr" anchorCtr="0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1136650" y="2492375"/>
            <a:ext cx="7920038" cy="2952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◆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销售费用已超出预算，但销售部经理认为只要我完成预算规定的利润目标，就不应管我的预算费用。请问你是什么意见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?</a:t>
            </a:r>
            <a:endParaRPr kumimoji="1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45"/>
          <p:cNvGrpSpPr/>
          <p:nvPr/>
        </p:nvGrpSpPr>
        <p:grpSpPr>
          <a:xfrm>
            <a:off x="533582" y="912851"/>
            <a:ext cx="1261900" cy="1255523"/>
            <a:chOff x="395537" y="2426415"/>
            <a:chExt cx="1327474" cy="1410442"/>
          </a:xfrm>
          <a:solidFill>
            <a:srgbClr val="C00000"/>
          </a:solidFill>
        </p:grpSpPr>
        <p:sp>
          <p:nvSpPr>
            <p:cNvPr id="47" name="六边形 46"/>
            <p:cNvSpPr/>
            <p:nvPr/>
          </p:nvSpPr>
          <p:spPr>
            <a:xfrm rot="16200000">
              <a:off x="354053" y="2467899"/>
              <a:ext cx="1410442" cy="1327474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8" name="TextBox 28"/>
            <p:cNvSpPr txBox="1"/>
            <p:nvPr/>
          </p:nvSpPr>
          <p:spPr>
            <a:xfrm>
              <a:off x="576707" y="2931581"/>
              <a:ext cx="194330" cy="44119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1219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6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57" name="TextBox 37"/>
          <p:cNvSpPr txBox="1"/>
          <p:nvPr/>
        </p:nvSpPr>
        <p:spPr>
          <a:xfrm>
            <a:off x="4916488" y="5407025"/>
            <a:ext cx="642938" cy="153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4265" kern="1200" cap="none" spc="0" normalizeH="0" baseline="0" noProof="0" dirty="0">
                <a:solidFill>
                  <a:prstClr val="white"/>
                </a:solidFill>
                <a:latin typeface="+mj-ea"/>
                <a:ea typeface="+mj-ea"/>
                <a:cs typeface="+mn-cs"/>
              </a:rPr>
              <a:t>03</a:t>
            </a:r>
            <a:endParaRPr kumimoji="0" lang="zh-CN" altLang="en-US" sz="4265" kern="1200" cap="none" spc="0" normalizeH="0" baseline="0" noProof="0" dirty="0">
              <a:solidFill>
                <a:prstClr val="white"/>
              </a:solidFill>
              <a:latin typeface="+mj-ea"/>
              <a:ea typeface="+mj-ea"/>
              <a:cs typeface="+mn-cs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9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7" name="Title 2"/>
          <p:cNvSpPr txBox="1"/>
          <p:nvPr/>
        </p:nvSpPr>
        <p:spPr>
          <a:xfrm>
            <a:off x="2703513" y="368300"/>
            <a:ext cx="5319712" cy="71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1.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预算的概念与分类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8438" name="矩形 22"/>
          <p:cNvSpPr/>
          <p:nvPr/>
        </p:nvSpPr>
        <p:spPr>
          <a:xfrm>
            <a:off x="712788" y="1274763"/>
            <a:ext cx="903287" cy="5667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" name="TextBox 40"/>
          <p:cNvSpPr txBox="1"/>
          <p:nvPr/>
        </p:nvSpPr>
        <p:spPr bwMode="auto">
          <a:xfrm>
            <a:off x="1857375" y="1435100"/>
            <a:ext cx="4476750" cy="6461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marR="0" defTabSz="12192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FF0000"/>
                </a:solidFill>
                <a:latin typeface="+mj-ea"/>
                <a:ea typeface="+mj-ea"/>
                <a:cs typeface="+mn-cs"/>
              </a:rPr>
              <a:t>特征：</a:t>
            </a:r>
            <a:r>
              <a:rPr kumimoji="0" lang="en-US" altLang="zh-CN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，数量化</a:t>
            </a:r>
            <a:r>
              <a:rPr kumimoji="0" lang="en-US" altLang="zh-CN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2</a:t>
            </a:r>
            <a:r>
              <a:rPr kumimoji="0" lang="zh-CN" altLang="en-US" sz="2400" kern="120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，可执行性</a:t>
            </a:r>
            <a:endParaRPr kumimoji="0" lang="en-US" altLang="zh-CN" sz="2400" kern="120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8440" name="图片 15" descr="https://tgi13.jia.com/122/396/223967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5025" y="596900"/>
            <a:ext cx="2616200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7" descr="http://img.tukuppt.com/preview/2629112/00/00/77/5b0b5f3025737.jpg-0.jpg!/fw/780/quality/90/unsharp/true/compress/tr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38" y="2659063"/>
            <a:ext cx="2940050" cy="415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9" descr="http://img.tukuppt.com/preview/2629112/00/01/22/5b23272b4b74e.jpg-0.jpg!/fw/780/quality/90/unsharp/true/compress/tru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388" y="3190875"/>
            <a:ext cx="2924175" cy="366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23" descr="http://img.tukuppt.com/preview/2629112/00/01/23/5b24b3d5408fa.jpg-0.jpg!/fw/780/quality/90/unsharp/true/compress/tru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2349500"/>
            <a:ext cx="2709863" cy="448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31" descr="http://img.tukuppt.com/preview/2629112/00/01/18/5b1f2d732eadf.jpg-0.jpg!/fw/780/quality/90/unsharp/true/compress/tru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13" y="2924175"/>
            <a:ext cx="2652712" cy="388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27" descr="http://img.tukuppt.com/preview/1535477/00/01/16/5b1e63c3b7ad4.jpg-0.jpg!/fw/780/quality/90/unsharp/true/compress/tru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3" y="3530600"/>
            <a:ext cx="2465387" cy="334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29" descr="http://img.tukuppt.com/preview/2269348/00/01/18/5b1f2caa9ed23.jpg-0.jpg!/fw/780/quality/90/unsharp/true/compress/tru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88" y="3933825"/>
            <a:ext cx="2344737" cy="2909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0" y="2276475"/>
            <a:ext cx="9906000" cy="2549525"/>
          </a:xfrm>
          <a:prstGeom prst="rect">
            <a:avLst/>
          </a:prstGeom>
          <a:solidFill>
            <a:srgbClr val="32C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-71437" y="49149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-71437" y="2197100"/>
            <a:ext cx="10163175" cy="0"/>
          </a:xfrm>
          <a:prstGeom prst="line">
            <a:avLst/>
          </a:prstGeom>
          <a:ln w="22225">
            <a:solidFill>
              <a:srgbClr val="32C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1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2714625"/>
            <a:ext cx="1011238" cy="1606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3322638" y="2774950"/>
            <a:ext cx="0" cy="1390650"/>
          </a:xfrm>
          <a:prstGeom prst="line">
            <a:avLst/>
          </a:prstGeom>
          <a:ln>
            <a:gradFill>
              <a:gsLst>
                <a:gs pos="0">
                  <a:srgbClr val="32C8CF">
                    <a:alpha val="67000"/>
                  </a:srgbClr>
                </a:gs>
                <a:gs pos="55000">
                  <a:schemeClr val="bg1"/>
                </a:gs>
                <a:gs pos="100000">
                  <a:srgbClr val="32C8CF">
                    <a:alpha val="71000"/>
                  </a:srgb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itle 2"/>
          <p:cNvSpPr txBox="1"/>
          <p:nvPr/>
        </p:nvSpPr>
        <p:spPr>
          <a:xfrm>
            <a:off x="3101975" y="3411538"/>
            <a:ext cx="6356350" cy="933450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一、编制弹性预算</a:t>
            </a:r>
            <a:endParaRPr lang="en-US" altLang="zh-CN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方正尚酷简体"/>
                <a:ea typeface="华文隶书" panose="02010800040101010101" pitchFamily="2" charset="-122"/>
              </a:rPr>
              <a:t>二、预算的调整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5304" name="灯片编号占位符 2"/>
          <p:cNvSpPr txBox="1">
            <a:spLocks noGrp="1"/>
          </p:cNvSpPr>
          <p:nvPr>
            <p:ph type="sldNum" sz="quarter" idx="4"/>
          </p:nvPr>
        </p:nvSpPr>
        <p:spPr>
          <a:xfrm>
            <a:off x="9201150" y="6240463"/>
            <a:ext cx="401638" cy="354012"/>
          </a:xfrm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0600" y="1131888"/>
            <a:ext cx="2138363" cy="9239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>
            <a:spAutoFit/>
          </a:bodyPr>
          <a:p>
            <a:pPr marL="742950" indent="-742950"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任务实训</a:t>
            </a:r>
            <a:endParaRPr lang="zh-CN" altLang="en-US" sz="4000" b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2" name="灯片编号占位符 3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b="0" i="0" u="none" kern="1200" baseline="0">
                <a:solidFill>
                  <a:srgbClr val="6699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solidFill>
                  <a:srgbClr val="000066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</a:fld>
            <a:endParaRPr lang="en-US" altLang="zh-CN" sz="1400" dirty="0">
              <a:solidFill>
                <a:srgbClr val="000066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76512" y="2895600"/>
            <a:ext cx="13474700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2"/>
          <p:cNvSpPr txBox="1"/>
          <p:nvPr/>
        </p:nvSpPr>
        <p:spPr>
          <a:xfrm>
            <a:off x="657225" y="2297113"/>
            <a:ext cx="8543925" cy="714375"/>
          </a:xfrm>
          <a:prstGeom prst="rect">
            <a:avLst/>
          </a:prstGeom>
          <a:noFill/>
          <a:ln w="9525">
            <a:noFill/>
          </a:ln>
        </p:spPr>
        <p:txBody>
          <a:bodyPr lIns="36000" rIns="36000" anchor="b" anchorCtr="0"/>
          <a:p>
            <a:pPr algn="ctr">
              <a:lnSpc>
                <a:spcPct val="90000"/>
              </a:lnSpc>
            </a:pPr>
            <a:r>
              <a:rPr lang="en-US" altLang="zh-CN" sz="6000" b="1" dirty="0">
                <a:solidFill>
                  <a:srgbClr val="495A66"/>
                </a:solidFill>
                <a:latin typeface="方正尚酷简体"/>
                <a:ea typeface="方正尚酷简体"/>
              </a:rPr>
              <a:t>THANK YOU</a:t>
            </a:r>
            <a:endParaRPr lang="en-US" altLang="zh-CN" sz="6000" b="1" dirty="0">
              <a:solidFill>
                <a:srgbClr val="495A66"/>
              </a:solidFill>
              <a:latin typeface="方正尚酷简体"/>
              <a:ea typeface="方正尚酷简体"/>
            </a:endParaRPr>
          </a:p>
        </p:txBody>
      </p:sp>
      <p:pic>
        <p:nvPicPr>
          <p:cNvPr id="3" name="图片 2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3"/>
          <a:stretch>
            <a:fillRect/>
          </a:stretch>
        </p:blipFill>
        <p:spPr>
          <a:xfrm>
            <a:off x="4705350" y="-1171575"/>
            <a:ext cx="4953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9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9" name="Title 2"/>
          <p:cNvSpPr txBox="1"/>
          <p:nvPr/>
        </p:nvSpPr>
        <p:spPr>
          <a:xfrm>
            <a:off x="2843213" y="333375"/>
            <a:ext cx="4775200" cy="71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预算的概念与分类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9460" name="矩形 28"/>
          <p:cNvSpPr/>
          <p:nvPr/>
        </p:nvSpPr>
        <p:spPr>
          <a:xfrm>
            <a:off x="712788" y="2492375"/>
            <a:ext cx="8434387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）按预算的时间，可分为长期预算和短期预算。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40"/>
          <p:cNvSpPr txBox="1"/>
          <p:nvPr/>
        </p:nvSpPr>
        <p:spPr bwMode="auto">
          <a:xfrm>
            <a:off x="1363663" y="5013325"/>
            <a:ext cx="1944688" cy="520700"/>
          </a:xfrm>
          <a:prstGeom prst="rect">
            <a:avLst/>
          </a:prstGeom>
          <a:solidFill>
            <a:srgbClr val="D76739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>
            <a:defPPr>
              <a:defRPr lang="ja-JP"/>
            </a:defPPr>
            <a:lvl1pPr algn="ctr" defTabSz="1219200">
              <a:lnSpc>
                <a:spcPct val="100000"/>
              </a:lnSpc>
              <a:defRPr sz="20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短期预算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TextBox 40"/>
          <p:cNvSpPr txBox="1"/>
          <p:nvPr/>
        </p:nvSpPr>
        <p:spPr bwMode="auto">
          <a:xfrm>
            <a:off x="1206500" y="3332163"/>
            <a:ext cx="2071688" cy="615950"/>
          </a:xfrm>
          <a:prstGeom prst="rect">
            <a:avLst/>
          </a:prstGeom>
          <a:solidFill>
            <a:srgbClr val="D76739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>
            <a:defPPr>
              <a:defRPr lang="ja-JP"/>
            </a:defPPr>
            <a:lvl1pPr algn="ctr" defTabSz="1219200">
              <a:lnSpc>
                <a:spcPct val="100000"/>
              </a:lnSpc>
              <a:defRPr sz="2000" ker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长期预算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463" name="矩形 1"/>
          <p:cNvSpPr/>
          <p:nvPr/>
        </p:nvSpPr>
        <p:spPr>
          <a:xfrm>
            <a:off x="3584575" y="3332163"/>
            <a:ext cx="5381625" cy="904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预算期在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的预算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。包括长期销售预算和资本预算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4" name="矩形 3"/>
          <p:cNvSpPr/>
          <p:nvPr/>
        </p:nvSpPr>
        <p:spPr>
          <a:xfrm>
            <a:off x="3729038" y="4706938"/>
            <a:ext cx="5418137" cy="904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预算期在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年以内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（含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  <a:r>
              <a:rPr lang="zh-CN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的预算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指年度预算，季度预算或月度预算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5" name="Title 2"/>
          <p:cNvSpPr txBox="1"/>
          <p:nvPr/>
        </p:nvSpPr>
        <p:spPr>
          <a:xfrm>
            <a:off x="712788" y="1484313"/>
            <a:ext cx="3735387" cy="71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预算的分类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11 Rectángulo"/>
          <p:cNvSpPr/>
          <p:nvPr/>
        </p:nvSpPr>
        <p:spPr>
          <a:xfrm>
            <a:off x="1352550" y="2890838"/>
            <a:ext cx="2141538" cy="663575"/>
          </a:xfrm>
          <a:prstGeom prst="rect">
            <a:avLst/>
          </a:prstGeom>
          <a:solidFill>
            <a:srgbClr val="D76739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业务预算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42 Rectángulo"/>
          <p:cNvSpPr/>
          <p:nvPr/>
        </p:nvSpPr>
        <p:spPr>
          <a:xfrm>
            <a:off x="3783013" y="3862388"/>
            <a:ext cx="2141538" cy="663575"/>
          </a:xfrm>
          <a:prstGeom prst="rect">
            <a:avLst/>
          </a:prstGeom>
          <a:solidFill>
            <a:srgbClr val="D76739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专门决策预算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51 Rectángulo"/>
          <p:cNvSpPr/>
          <p:nvPr/>
        </p:nvSpPr>
        <p:spPr>
          <a:xfrm>
            <a:off x="6238875" y="4941888"/>
            <a:ext cx="2143125" cy="663575"/>
          </a:xfrm>
          <a:prstGeom prst="rect">
            <a:avLst/>
          </a:prstGeom>
          <a:solidFill>
            <a:srgbClr val="D76739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财务预算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3381375" y="1143000"/>
            <a:ext cx="3929063" cy="134938"/>
            <a:chOff x="5357217" y="1143000"/>
            <a:chExt cx="1490133" cy="101600"/>
          </a:xfrm>
        </p:grpSpPr>
        <p:cxnSp>
          <p:nvCxnSpPr>
            <p:cNvPr id="17" name="Straight Connector 30"/>
            <p:cNvCxnSpPr/>
            <p:nvPr/>
          </p:nvCxnSpPr>
          <p:spPr>
            <a:xfrm>
              <a:off x="5357217" y="1143000"/>
              <a:ext cx="149013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/>
            <p:cNvCxnSpPr/>
            <p:nvPr/>
          </p:nvCxnSpPr>
          <p:spPr>
            <a:xfrm>
              <a:off x="5509542" y="1244600"/>
              <a:ext cx="1185483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"/>
          <p:cNvSpPr txBox="1"/>
          <p:nvPr/>
        </p:nvSpPr>
        <p:spPr>
          <a:xfrm>
            <a:off x="3024188" y="428625"/>
            <a:ext cx="4429125" cy="715963"/>
          </a:xfrm>
          <a:prstGeom prst="rect">
            <a:avLst/>
          </a:prstGeom>
        </p:spPr>
        <p:txBody>
          <a:bodyPr/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zh-CN" altLang="en-US" sz="4000" b="1" kern="0" cap="none" spc="0" normalizeH="0" baseline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预算的分类</a:t>
            </a:r>
            <a:endParaRPr kumimoji="1" lang="en-US" sz="4000" b="1" kern="0" cap="none" spc="0" normalizeH="0" baseline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0487" name="矩形 35"/>
          <p:cNvSpPr/>
          <p:nvPr/>
        </p:nvSpPr>
        <p:spPr>
          <a:xfrm>
            <a:off x="881063" y="1557338"/>
            <a:ext cx="8653462" cy="1127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）按预算的内容，可分为业务预算、专门决策预算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和财务预算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1497013" y="2603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预算的分类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6113" y="1268413"/>
            <a:ext cx="8712200" cy="1200150"/>
          </a:xfrm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业务预算 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是指</a:t>
            </a:r>
            <a:r>
              <a:rPr kumimoji="1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与企业</a:t>
            </a:r>
            <a:r>
              <a:rPr kumimoji="1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日常经营活动</a:t>
            </a:r>
            <a:r>
              <a:rPr kumimoji="1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直接相关的经营业务的各种预算</a:t>
            </a:r>
            <a:r>
              <a:rPr kumimoji="1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主要包括：</a:t>
            </a:r>
            <a:r>
              <a:rPr kumimoji="1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</a:t>
            </a:r>
            <a:endParaRPr kumimoji="1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508" name="组合 21"/>
          <p:cNvGrpSpPr/>
          <p:nvPr/>
        </p:nvGrpSpPr>
        <p:grpSpPr>
          <a:xfrm>
            <a:off x="682625" y="2903538"/>
            <a:ext cx="8567738" cy="2582862"/>
            <a:chOff x="691465" y="2284547"/>
            <a:chExt cx="8567704" cy="2582939"/>
          </a:xfrm>
        </p:grpSpPr>
        <p:sp>
          <p:nvSpPr>
            <p:cNvPr id="4" name="11 Rectángulo"/>
            <p:cNvSpPr/>
            <p:nvPr/>
          </p:nvSpPr>
          <p:spPr>
            <a:xfrm>
              <a:off x="4733224" y="2941792"/>
              <a:ext cx="1947855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直接材料预算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11 Rectángulo"/>
            <p:cNvSpPr/>
            <p:nvPr/>
          </p:nvSpPr>
          <p:spPr>
            <a:xfrm>
              <a:off x="4733224" y="3600623"/>
              <a:ext cx="1947855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直接人工预算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11 Rectángulo"/>
            <p:cNvSpPr/>
            <p:nvPr/>
          </p:nvSpPr>
          <p:spPr>
            <a:xfrm>
              <a:off x="4736399" y="4203891"/>
              <a:ext cx="1944680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制造费用预算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11 Rectángulo"/>
            <p:cNvSpPr/>
            <p:nvPr/>
          </p:nvSpPr>
          <p:spPr>
            <a:xfrm>
              <a:off x="2648845" y="3705401"/>
              <a:ext cx="1252532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生产预算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11 Rectángulo"/>
            <p:cNvSpPr/>
            <p:nvPr/>
          </p:nvSpPr>
          <p:spPr>
            <a:xfrm>
              <a:off x="691465" y="3686876"/>
              <a:ext cx="1245288" cy="833670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（起点）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11 Rectángulo"/>
            <p:cNvSpPr/>
            <p:nvPr/>
          </p:nvSpPr>
          <p:spPr>
            <a:xfrm>
              <a:off x="7431963" y="3595861"/>
              <a:ext cx="1512882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产品成本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1" name="11 Rectángulo"/>
            <p:cNvSpPr/>
            <p:nvPr/>
          </p:nvSpPr>
          <p:spPr>
            <a:xfrm>
              <a:off x="7117639" y="2284547"/>
              <a:ext cx="2141530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期末存货预算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204347" y="2616344"/>
              <a:ext cx="2141529" cy="663595"/>
            </a:xfrm>
            <a:prstGeom prst="rect">
              <a:avLst/>
            </a:prstGeom>
            <a:solidFill>
              <a:srgbClr val="87D5A1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销售费用预算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和管理费用预算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1519" name="右箭头 15"/>
            <p:cNvSpPr/>
            <p:nvPr/>
          </p:nvSpPr>
          <p:spPr>
            <a:xfrm>
              <a:off x="1388604" y="3156471"/>
              <a:ext cx="978408" cy="484632"/>
            </a:xfrm>
            <a:prstGeom prst="rightArrow">
              <a:avLst>
                <a:gd name="adj1" fmla="val 50000"/>
                <a:gd name="adj2" fmla="val 50004"/>
              </a:avLst>
            </a:prstGeom>
            <a:noFill/>
            <a:ln w="12700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520" name="右箭头 16"/>
            <p:cNvSpPr/>
            <p:nvPr/>
          </p:nvSpPr>
          <p:spPr>
            <a:xfrm>
              <a:off x="1999434" y="3795030"/>
              <a:ext cx="532838" cy="484632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521" name="右箭头 18"/>
            <p:cNvSpPr/>
            <p:nvPr/>
          </p:nvSpPr>
          <p:spPr>
            <a:xfrm rot="-5400000">
              <a:off x="7712996" y="3124232"/>
              <a:ext cx="482964" cy="242316"/>
            </a:xfrm>
            <a:prstGeom prst="rightArrow">
              <a:avLst>
                <a:gd name="adj1" fmla="val 50000"/>
                <a:gd name="adj2" fmla="val 50003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522" name="右箭头 19"/>
            <p:cNvSpPr/>
            <p:nvPr/>
          </p:nvSpPr>
          <p:spPr>
            <a:xfrm>
              <a:off x="4018847" y="3779826"/>
              <a:ext cx="549909" cy="484632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圆角右箭头 17"/>
            <p:cNvSpPr/>
            <p:nvPr/>
          </p:nvSpPr>
          <p:spPr bwMode="auto">
            <a:xfrm>
              <a:off x="6036557" y="2489340"/>
              <a:ext cx="950908" cy="434988"/>
            </a:xfrm>
            <a:prstGeom prst="ben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3" name="圆角右箭头 22"/>
            <p:cNvSpPr/>
            <p:nvPr/>
          </p:nvSpPr>
          <p:spPr bwMode="auto">
            <a:xfrm>
              <a:off x="1466162" y="2889402"/>
              <a:ext cx="677860" cy="711221"/>
            </a:xfrm>
            <a:prstGeom prst="ben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525" name="右箭头 23"/>
            <p:cNvSpPr/>
            <p:nvPr/>
          </p:nvSpPr>
          <p:spPr>
            <a:xfrm>
              <a:off x="6815461" y="3792308"/>
              <a:ext cx="549909" cy="484632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497013" y="2603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预算的分类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内容占位符 4"/>
          <p:cNvSpPr>
            <a:spLocks noGrp="1"/>
          </p:cNvSpPr>
          <p:nvPr>
            <p:ph idx="1"/>
          </p:nvPr>
        </p:nvSpPr>
        <p:spPr>
          <a:xfrm>
            <a:off x="571500" y="1268413"/>
            <a:ext cx="8712200" cy="941387"/>
          </a:xfrm>
          <a:ln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专门决策预算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是指企业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不经常发生的、一次性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的重要决策预算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。如，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资本支出预算。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42 Rectángulo"/>
          <p:cNvSpPr/>
          <p:nvPr/>
        </p:nvSpPr>
        <p:spPr>
          <a:xfrm>
            <a:off x="560388" y="2566988"/>
            <a:ext cx="1871663" cy="784225"/>
          </a:xfrm>
          <a:prstGeom prst="rect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8" tIns="45713" rIns="91428" bIns="45713" anchor="ctr"/>
          <a:lstStyle/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资本支出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1219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预算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36875" y="2566988"/>
            <a:ext cx="6192838" cy="876300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资本支出预算是为购置固定资产、无形资产以及企业技术改造等活动编制的预算。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2534" name="Picture 7" descr="https://ss3.bdstatic.com/70cFv8Sh_Q1YnxGkpoWK1HF6hhy/it/u=2315532802,1997801127&amp;fm=26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4013200"/>
            <a:ext cx="4519613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Picture 9" descr="https://ss3.bdstatic.com/70cFv8Sh_Q1YnxGkpoWK1HF6hhy/it/u=3285111895,3688486482&amp;fm=200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38" y="3992563"/>
            <a:ext cx="484822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1497013" y="260350"/>
            <a:ext cx="7480300" cy="647700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预算的分类</a:t>
            </a:r>
            <a:endParaRPr lang="en-US" altLang="zh-CN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内容占位符 4"/>
          <p:cNvSpPr>
            <a:spLocks noGrp="1"/>
          </p:cNvSpPr>
          <p:nvPr>
            <p:ph idx="1"/>
          </p:nvPr>
        </p:nvSpPr>
        <p:spPr>
          <a:xfrm>
            <a:off x="631825" y="1557338"/>
            <a:ext cx="8712200" cy="1420812"/>
          </a:xfrm>
          <a:ln>
            <a:solidFill>
              <a:schemeClr val="accent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财务预算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是指企业在计划期内反映有关预计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现金收支、财务状况和经营成果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的预算。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现金预算、预计利润表、预计资产负债表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556" name="组合 3"/>
          <p:cNvGrpSpPr/>
          <p:nvPr/>
        </p:nvGrpSpPr>
        <p:grpSpPr>
          <a:xfrm>
            <a:off x="982663" y="3143250"/>
            <a:ext cx="7534275" cy="2257425"/>
            <a:chOff x="730019" y="3188787"/>
            <a:chExt cx="7535348" cy="2256476"/>
          </a:xfrm>
        </p:grpSpPr>
        <p:sp>
          <p:nvSpPr>
            <p:cNvPr id="21" name="42 Rectángulo"/>
            <p:cNvSpPr/>
            <p:nvPr/>
          </p:nvSpPr>
          <p:spPr>
            <a:xfrm>
              <a:off x="3179880" y="3188787"/>
              <a:ext cx="1406725" cy="663296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现金预算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42 Rectángulo"/>
            <p:cNvSpPr/>
            <p:nvPr/>
          </p:nvSpPr>
          <p:spPr>
            <a:xfrm>
              <a:off x="6136226" y="3852083"/>
              <a:ext cx="1638533" cy="663296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预计利润表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42 Rectángulo"/>
            <p:cNvSpPr/>
            <p:nvPr/>
          </p:nvSpPr>
          <p:spPr>
            <a:xfrm>
              <a:off x="6123524" y="4781967"/>
              <a:ext cx="2141843" cy="663296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预计资产负债表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9" name="42 Rectángulo"/>
            <p:cNvSpPr/>
            <p:nvPr/>
          </p:nvSpPr>
          <p:spPr>
            <a:xfrm>
              <a:off x="3073503" y="4539182"/>
              <a:ext cx="1944964" cy="663296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预计财务报表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561" name="燕尾形箭头 1"/>
            <p:cNvSpPr/>
            <p:nvPr/>
          </p:nvSpPr>
          <p:spPr>
            <a:xfrm>
              <a:off x="5097016" y="4539372"/>
              <a:ext cx="648072" cy="484632"/>
            </a:xfrm>
            <a:prstGeom prst="notchedRightArrow">
              <a:avLst>
                <a:gd name="adj1" fmla="val 50000"/>
                <a:gd name="adj2" fmla="val 49998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562" name="左大括号 2"/>
            <p:cNvSpPr/>
            <p:nvPr/>
          </p:nvSpPr>
          <p:spPr>
            <a:xfrm>
              <a:off x="5773863" y="4107943"/>
              <a:ext cx="216024" cy="1277350"/>
            </a:xfrm>
            <a:prstGeom prst="leftBrace">
              <a:avLst>
                <a:gd name="adj1" fmla="val 8322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563" name="燕尾形箭头 11"/>
            <p:cNvSpPr/>
            <p:nvPr/>
          </p:nvSpPr>
          <p:spPr>
            <a:xfrm>
              <a:off x="2094205" y="3937639"/>
              <a:ext cx="586015" cy="484632"/>
            </a:xfrm>
            <a:prstGeom prst="notchedRightArrow">
              <a:avLst>
                <a:gd name="adj1" fmla="val 50000"/>
                <a:gd name="adj2" fmla="val 50002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3564" name="左大括号 12"/>
            <p:cNvSpPr/>
            <p:nvPr/>
          </p:nvSpPr>
          <p:spPr>
            <a:xfrm>
              <a:off x="2802711" y="3545475"/>
              <a:ext cx="216024" cy="1277350"/>
            </a:xfrm>
            <a:prstGeom prst="leftBrace">
              <a:avLst>
                <a:gd name="adj1" fmla="val 8322"/>
                <a:gd name="adj2" fmla="val 50000"/>
              </a:avLst>
            </a:prstGeom>
            <a:noFill/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p>
              <a:pPr>
                <a:lnSpc>
                  <a:spcPct val="110000"/>
                </a:lnSpc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42 Rectángulo"/>
            <p:cNvSpPr/>
            <p:nvPr/>
          </p:nvSpPr>
          <p:spPr>
            <a:xfrm>
              <a:off x="730019" y="3852083"/>
              <a:ext cx="1324164" cy="663296"/>
            </a:xfrm>
            <a:prstGeom prst="rect">
              <a:avLst/>
            </a:prstGeom>
            <a:solidFill>
              <a:srgbClr val="92D050"/>
            </a:solidFill>
            <a:ln w="63500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28" tIns="45713" rIns="91428" bIns="45713" anchor="ctr"/>
            <a:lstStyle/>
            <a:p>
              <a:pPr marL="0" marR="0" lvl="0" indent="0" algn="ctr" defTabSz="1219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财务预算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东方纹理图案">
  <a:themeElements>
    <a:clrScheme name="东方纹理图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东方纹理图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</a:spPr>
      <a:bodyPr vert="horz" wrap="square" lIns="90488" tIns="44450" rIns="90488" bIns="4445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ja-JP" altLang="en-US" sz="2600" b="0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</a:spPr>
      <a:bodyPr vert="horz" wrap="square" lIns="90488" tIns="44450" rIns="90488" bIns="4445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ja-JP" altLang="en-US" sz="2600" b="0" i="0" u="none" strike="noStrike" cap="none" normalizeH="0" baseline="0" smtClean="0">
            <a:ln>
              <a:noFill/>
            </a:ln>
            <a:solidFill>
              <a:srgbClr val="6699FF"/>
            </a:solidFill>
            <a:effectLst/>
            <a:latin typeface="Times New Roman" panose="02020603050405020304" pitchFamily="18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东方纹理图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东方纹理图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东方纹理图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东方纹理图案</Template>
  <TotalTime>0</TotalTime>
  <Words>3912</Words>
  <Application>WPS 演示</Application>
  <PresentationFormat>A4 纸张(210x297 毫米)</PresentationFormat>
  <Paragraphs>623</Paragraphs>
  <Slides>41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0" baseType="lpstr">
      <vt:lpstr>Arial</vt:lpstr>
      <vt:lpstr>宋体</vt:lpstr>
      <vt:lpstr>Wingdings</vt:lpstr>
      <vt:lpstr>Times New Roman</vt:lpstr>
      <vt:lpstr>黑体</vt:lpstr>
      <vt:lpstr>MS PGothic</vt:lpstr>
      <vt:lpstr>Calibri</vt:lpstr>
      <vt:lpstr>微软雅黑</vt:lpstr>
      <vt:lpstr>华文隶书</vt:lpstr>
      <vt:lpstr>方正尚酷简体</vt:lpstr>
      <vt:lpstr>Segoe Print</vt:lpstr>
      <vt:lpstr>VNNNDN+SimSun</vt:lpstr>
      <vt:lpstr>NNMUAG+SimSun</vt:lpstr>
      <vt:lpstr>Helvetica Neue</vt:lpstr>
      <vt:lpstr>SHEJHO+SimSun</vt:lpstr>
      <vt:lpstr>Arial Unicode MS</vt:lpstr>
      <vt:lpstr>Calibri</vt:lpstr>
      <vt:lpstr>Times New Roman</vt:lpstr>
      <vt:lpstr>东方纹理图案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lyh</dc:creator>
  <cp:lastModifiedBy>乐天</cp:lastModifiedBy>
  <cp:revision>526</cp:revision>
  <dcterms:created xsi:type="dcterms:W3CDTF">2008-09-06T13:17:01Z</dcterms:created>
  <dcterms:modified xsi:type="dcterms:W3CDTF">2025-08-28T08:33:51Z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TC011962412052</vt:lpwstr>
  </property>
  <property fmtid="{D5CDD505-2E9C-101B-9397-08002B2CF9AE}" pid="3" name="ICV">
    <vt:lpwstr>D3B297AF4BD84AF0A29C9205022760D6_12</vt:lpwstr>
  </property>
  <property fmtid="{D5CDD505-2E9C-101B-9397-08002B2CF9AE}" pid="4" name="KSOProductBuildVer">
    <vt:lpwstr>2052-12.1.0.22529</vt:lpwstr>
  </property>
</Properties>
</file>