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514" r:id="rId3"/>
    <p:sldId id="472" r:id="rId5"/>
    <p:sldId id="477" r:id="rId6"/>
    <p:sldId id="478" r:id="rId7"/>
    <p:sldId id="479" r:id="rId8"/>
    <p:sldId id="480" r:id="rId9"/>
    <p:sldId id="483" r:id="rId10"/>
    <p:sldId id="484" r:id="rId11"/>
    <p:sldId id="485" r:id="rId12"/>
    <p:sldId id="486" r:id="rId13"/>
    <p:sldId id="487" r:id="rId14"/>
    <p:sldId id="488" r:id="rId15"/>
    <p:sldId id="489" r:id="rId16"/>
    <p:sldId id="490" r:id="rId17"/>
    <p:sldId id="491" r:id="rId18"/>
    <p:sldId id="492" r:id="rId19"/>
    <p:sldId id="493" r:id="rId20"/>
    <p:sldId id="494" r:id="rId21"/>
    <p:sldId id="495" r:id="rId22"/>
    <p:sldId id="496" r:id="rId23"/>
    <p:sldId id="497" r:id="rId24"/>
    <p:sldId id="498" r:id="rId25"/>
    <p:sldId id="499" r:id="rId26"/>
    <p:sldId id="500" r:id="rId27"/>
    <p:sldId id="501" r:id="rId28"/>
    <p:sldId id="502" r:id="rId29"/>
    <p:sldId id="503" r:id="rId30"/>
    <p:sldId id="504" r:id="rId31"/>
    <p:sldId id="505" r:id="rId32"/>
    <p:sldId id="506" r:id="rId33"/>
    <p:sldId id="512" r:id="rId34"/>
    <p:sldId id="507" r:id="rId35"/>
    <p:sldId id="508" r:id="rId36"/>
    <p:sldId id="509" r:id="rId37"/>
    <p:sldId id="510" r:id="rId38"/>
    <p:sldId id="511" r:id="rId39"/>
    <p:sldId id="513" r:id="rId40"/>
    <p:sldId id="444" r:id="rId41"/>
    <p:sldId id="445" r:id="rId42"/>
    <p:sldId id="447" r:id="rId43"/>
    <p:sldId id="448" r:id="rId44"/>
    <p:sldId id="449" r:id="rId45"/>
    <p:sldId id="450" r:id="rId46"/>
    <p:sldId id="451" r:id="rId47"/>
    <p:sldId id="452" r:id="rId48"/>
    <p:sldId id="430" r:id="rId49"/>
    <p:sldId id="390" r:id="rId50"/>
    <p:sldId id="433" r:id="rId51"/>
    <p:sldId id="392" r:id="rId52"/>
    <p:sldId id="393" r:id="rId53"/>
    <p:sldId id="405" r:id="rId54"/>
  </p:sldIdLst>
  <p:sldSz cx="9906000" cy="6858000" type="A4"/>
  <p:notesSz cx="6858000" cy="9144000"/>
  <p:defaultTextStyle>
    <a:defPPr>
      <a:defRPr lang="ja-JP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600" b="0" i="0" u="none" kern="1200" baseline="0">
        <a:solidFill>
          <a:srgbClr val="6699FF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600" b="0" i="0" u="none" kern="1200" baseline="0">
        <a:solidFill>
          <a:srgbClr val="6699FF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600" b="0" i="0" u="none" kern="1200" baseline="0">
        <a:solidFill>
          <a:srgbClr val="6699FF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600" b="0" i="0" u="none" kern="1200" baseline="0">
        <a:solidFill>
          <a:srgbClr val="6699FF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600" b="0" i="0" u="none" kern="1200" baseline="0">
        <a:solidFill>
          <a:srgbClr val="6699FF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600" b="0" i="0" u="none" kern="1200" baseline="0">
        <a:solidFill>
          <a:srgbClr val="6699FF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600" b="0" i="0" u="none" kern="1200" baseline="0">
        <a:solidFill>
          <a:srgbClr val="6699FF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600" b="0" i="0" u="none" kern="1200" baseline="0">
        <a:solidFill>
          <a:srgbClr val="6699FF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600" b="0" i="0" u="none" kern="1200" baseline="0">
        <a:solidFill>
          <a:srgbClr val="6699FF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37B8BD"/>
    <a:srgbClr val="1A5575"/>
    <a:srgbClr val="FF9900"/>
    <a:srgbClr val="87D5A1"/>
    <a:srgbClr val="EAE884"/>
    <a:srgbClr val="D5D529"/>
    <a:srgbClr val="F0EA00"/>
    <a:srgbClr val="349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805"/>
    <p:restoredTop sz="85343"/>
  </p:normalViewPr>
  <p:slideViewPr>
    <p:cSldViewPr showGuides="1">
      <p:cViewPr varScale="1">
        <p:scale>
          <a:sx n="87" d="100"/>
          <a:sy n="87" d="100"/>
        </p:scale>
        <p:origin x="-1070" y="-8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-4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7" Type="http://schemas.openxmlformats.org/officeDocument/2006/relationships/tableStyles" Target="tableStyles.xml"/><Relationship Id="rId56" Type="http://schemas.openxmlformats.org/officeDocument/2006/relationships/viewProps" Target="viewProps.xml"/><Relationship Id="rId55" Type="http://schemas.openxmlformats.org/officeDocument/2006/relationships/presProps" Target="presProps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110000"/>
              </a:lnSpc>
              <a:defRPr sz="1200">
                <a:ea typeface="黑体" panose="02010609060101010101" pitchFamily="49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lnSpc>
                <a:spcPct val="110000"/>
              </a:lnSpc>
              <a:defRPr sz="1200">
                <a:ea typeface="黑体" panose="02010609060101010101" pitchFamily="49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B17014-0F61-42EB-BCD8-65A6316DE7F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anose="020B0600070205080204" pitchFamily="34" charset="-128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anose="020B0600070205080204" pitchFamily="34" charset="-128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anose="020B0600070205080204" pitchFamily="34" charset="-128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anose="020B0600070205080204" pitchFamily="34" charset="-128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110000"/>
              </a:lnSpc>
              <a:defRPr sz="1200">
                <a:ea typeface="黑体" panose="02010609060101010101" pitchFamily="49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>
              <a:lnSpc>
                <a:spcPct val="110000"/>
              </a:lnSpc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75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lnSpc>
                <a:spcPct val="110000"/>
              </a:lnSpc>
            </a:pPr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68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lnSpc>
                <a:spcPct val="110000"/>
              </a:lnSpc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782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778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lnSpc>
                <a:spcPct val="110000"/>
              </a:lnSpc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885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788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lnSpc>
                <a:spcPct val="110000"/>
              </a:lnSpc>
            </a:pPr>
            <a:fld id="{9A0DB2DC-4C9A-4742-B13C-FB6460FD3503}" type="slidenum">
              <a:rPr lang="zh-CN" altLang="en-US" sz="1200" dirty="0"/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987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98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lnSpc>
                <a:spcPct val="110000"/>
              </a:lnSpc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089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809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lnSpc>
                <a:spcPct val="110000"/>
              </a:lnSpc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19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19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lnSpc>
                <a:spcPct val="110000"/>
              </a:lnSpc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29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29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lnSpc>
                <a:spcPct val="110000"/>
              </a:lnSpc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9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39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839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lnSpc>
                <a:spcPct val="110000"/>
              </a:lnSpc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</a:rPr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49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49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lnSpc>
                <a:spcPct val="110000"/>
              </a:lnSpc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60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60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lnSpc>
                <a:spcPct val="110000"/>
              </a:lnSpc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686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lnSpc>
                <a:spcPct val="110000"/>
              </a:lnSpc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704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870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lnSpc>
                <a:spcPct val="110000"/>
              </a:lnSpc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80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lnSpc>
                <a:spcPct val="110000"/>
              </a:lnSpc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0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909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90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lnSpc>
                <a:spcPct val="110000"/>
              </a:lnSpc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0115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901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lnSpc>
                <a:spcPct val="110000"/>
              </a:lnSpc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113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911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lnSpc>
                <a:spcPct val="110000"/>
              </a:lnSpc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6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21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lnSpc>
                <a:spcPct val="110000"/>
              </a:lnSpc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31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31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lnSpc>
                <a:spcPct val="110000"/>
              </a:lnSpc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42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42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lnSpc>
                <a:spcPct val="110000"/>
              </a:lnSpc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52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52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lnSpc>
                <a:spcPct val="110000"/>
              </a:lnSpc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62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62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lnSpc>
                <a:spcPct val="110000"/>
              </a:lnSpc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lnSpc>
                <a:spcPct val="110000"/>
              </a:lnSpc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728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972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lnSpc>
                <a:spcPct val="110000"/>
              </a:lnSpc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830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83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lnSpc>
                <a:spcPct val="110000"/>
              </a:lnSpc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3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933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93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lnSpc>
                <a:spcPct val="110000"/>
              </a:lnSpc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3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035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003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lnSpc>
                <a:spcPct val="110000"/>
              </a:lnSpc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3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137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13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lnSpc>
                <a:spcPct val="110000"/>
              </a:lnSpc>
            </a:pPr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06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lnSpc>
                <a:spcPct val="110000"/>
              </a:lnSpc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716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lnSpc>
                <a:spcPct val="110000"/>
              </a:lnSpc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727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lnSpc>
                <a:spcPct val="110000"/>
              </a:lnSpc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373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37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lnSpc>
                <a:spcPct val="110000"/>
              </a:lnSpc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475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47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lnSpc>
                <a:spcPct val="110000"/>
              </a:lnSpc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577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757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lnSpc>
                <a:spcPct val="110000"/>
              </a:lnSpc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e_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pPr lvl="0"/>
            <a:r>
              <a:rPr lang="ja-JP" altLang="en-US" noProof="0"/>
              <a:t>マスタ タイトルの書式設定</a:t>
            </a:r>
            <a:endParaRPr lang="ja-JP" altLang="en-US" noProof="0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66"/>
                </a:solidFill>
              </a:defRPr>
            </a:lvl1pPr>
          </a:lstStyle>
          <a:p>
            <a:pPr lvl="0"/>
            <a:r>
              <a:rPr lang="ja-JP" altLang="en-US" noProof="0"/>
              <a:t>マスタ サブタイトルの書式設定</a:t>
            </a:r>
            <a:endParaRPr lang="ja-JP" altLang="en-US" noProof="0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ja-JP" dirty="0"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ja-JP" dirty="0">
              <a:solidFill>
                <a:srgbClr val="00006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30400" y="6245225"/>
            <a:ext cx="2311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05300" y="6245225"/>
            <a:ext cx="31369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5388" y="6245225"/>
            <a:ext cx="18653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521575" y="260350"/>
            <a:ext cx="1887538" cy="57610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857375" y="260350"/>
            <a:ext cx="5511800" cy="57610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30400" y="6245225"/>
            <a:ext cx="2311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05300" y="6245225"/>
            <a:ext cx="31369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5388" y="6245225"/>
            <a:ext cx="18653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 showMasterSp="0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857375" y="260350"/>
            <a:ext cx="7551738" cy="57610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30400" y="6245225"/>
            <a:ext cx="2311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05300" y="6245225"/>
            <a:ext cx="31369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5388" y="6245225"/>
            <a:ext cx="18653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30400" y="6245225"/>
            <a:ext cx="2311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05300" y="6245225"/>
            <a:ext cx="31369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5388" y="6245225"/>
            <a:ext cx="18653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30400" y="6245225"/>
            <a:ext cx="2311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05300" y="6245225"/>
            <a:ext cx="31369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5388" y="6245225"/>
            <a:ext cx="18653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857375" y="1125538"/>
            <a:ext cx="3667125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676900" y="1125538"/>
            <a:ext cx="366871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930400" y="6245225"/>
            <a:ext cx="2311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05300" y="6245225"/>
            <a:ext cx="31369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5388" y="6245225"/>
            <a:ext cx="18653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930400" y="6245225"/>
            <a:ext cx="2311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305300" y="6245225"/>
            <a:ext cx="31369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7545388" y="6245225"/>
            <a:ext cx="18653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30400" y="6245225"/>
            <a:ext cx="2311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05300" y="6245225"/>
            <a:ext cx="31369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5388" y="6245225"/>
            <a:ext cx="18653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30400" y="6245225"/>
            <a:ext cx="2311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05300" y="6245225"/>
            <a:ext cx="31369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5388" y="6245225"/>
            <a:ext cx="18653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930400" y="6245225"/>
            <a:ext cx="2311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05300" y="6245225"/>
            <a:ext cx="31369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5388" y="6245225"/>
            <a:ext cx="18653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930400" y="6245225"/>
            <a:ext cx="2311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05300" y="6245225"/>
            <a:ext cx="31369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5388" y="6245225"/>
            <a:ext cx="18653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7.png"/><Relationship Id="rId17" Type="http://schemas.openxmlformats.org/officeDocument/2006/relationships/image" Target="../media/image6.png"/><Relationship Id="rId16" Type="http://schemas.openxmlformats.org/officeDocument/2006/relationships/image" Target="../media/image5.png"/><Relationship Id="rId15" Type="http://schemas.openxmlformats.org/officeDocument/2006/relationships/image" Target="../media/image4.GIF"/><Relationship Id="rId14" Type="http://schemas.openxmlformats.org/officeDocument/2006/relationships/image" Target="../media/image3.GIF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7" descr="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>
          <a:xfrm>
            <a:off x="1928813" y="260350"/>
            <a:ext cx="7480300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ja-JP" altLang="en-US" dirty="0"/>
              <a:t>マスタ タイトルの書式設定</a:t>
            </a:r>
            <a:endParaRPr lang="ja-JP" altLang="en-US" dirty="0"/>
          </a:p>
        </p:txBody>
      </p:sp>
      <p:sp>
        <p:nvSpPr>
          <p:cNvPr id="1028" name="Rectangle 3"/>
          <p:cNvSpPr>
            <a:spLocks noGrp="1"/>
          </p:cNvSpPr>
          <p:nvPr>
            <p:ph type="body" idx="1"/>
          </p:nvPr>
        </p:nvSpPr>
        <p:spPr>
          <a:xfrm>
            <a:off x="1857375" y="1125538"/>
            <a:ext cx="7488238" cy="48958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ja-JP" altLang="en-US" dirty="0"/>
              <a:t>マスタ テキストの書式設定</a:t>
            </a:r>
            <a:endParaRPr lang="ja-JP" altLang="en-US" dirty="0"/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  <a:endParaRPr lang="ja-JP" altLang="en-US" dirty="0"/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  <a:endParaRPr lang="ja-JP" altLang="en-US" dirty="0"/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  <a:endParaRPr lang="ja-JP" altLang="en-US" dirty="0"/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ja-JP" altLang="en-US" dirty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304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lnSpc>
                <a:spcPct val="100000"/>
              </a:lnSpc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05300" y="6245225"/>
            <a:ext cx="31369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lnSpc>
                <a:spcPct val="100000"/>
              </a:lnSpc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5388" y="6245225"/>
            <a:ext cx="1865313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ja-JP" dirty="0"/>
            </a:fld>
            <a:endParaRPr lang="en-US" altLang="ja-JP" dirty="0"/>
          </a:p>
        </p:txBody>
      </p:sp>
      <p:sp>
        <p:nvSpPr>
          <p:cNvPr id="1032" name="Oval 2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7150" y="5949950"/>
            <a:ext cx="1368425" cy="574675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60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60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60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60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60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目录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33" name="Group 26"/>
          <p:cNvGrpSpPr/>
          <p:nvPr userDrawn="1"/>
        </p:nvGrpSpPr>
        <p:grpSpPr>
          <a:xfrm flipH="1">
            <a:off x="546100" y="2854325"/>
            <a:ext cx="360363" cy="1727200"/>
            <a:chOff x="5471" y="3791"/>
            <a:chExt cx="192" cy="513"/>
          </a:xfrm>
        </p:grpSpPr>
        <p:sp>
          <p:nvSpPr>
            <p:cNvPr id="1036" name="AutoShape 27">
              <a:hlinkClick r:id="" action="ppaction://hlinkshowjump?jump=previousslide"/>
            </p:cNvPr>
            <p:cNvSpPr>
              <a:spLocks noChangeArrowheads="1"/>
            </p:cNvSpPr>
            <p:nvPr/>
          </p:nvSpPr>
          <p:spPr bwMode="auto">
            <a:xfrm rot="5464111">
              <a:off x="5440" y="3823"/>
              <a:ext cx="255" cy="191"/>
            </a:xfrm>
            <a:prstGeom prst="leftArrow">
              <a:avLst>
                <a:gd name="adj1" fmla="val 50000"/>
                <a:gd name="adj2" fmla="val 85173"/>
              </a:avLst>
            </a:prstGeom>
            <a:solidFill>
              <a:srgbClr val="FF9900"/>
            </a:solidFill>
            <a:ln w="12700" cap="sq">
              <a:solidFill>
                <a:srgbClr val="66CCFF"/>
              </a:solidFill>
              <a:miter lim="800000"/>
            </a:ln>
          </p:spPr>
          <p:txBody>
            <a:bodyPr vert="eaVert"/>
            <a:lstStyle>
              <a:lvl1pPr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7" name="AutoShape 28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 rot="5351288">
              <a:off x="5455" y="4096"/>
              <a:ext cx="224" cy="192"/>
            </a:xfrm>
            <a:prstGeom prst="rightArrow">
              <a:avLst>
                <a:gd name="adj1" fmla="val 50000"/>
                <a:gd name="adj2" fmla="val 74440"/>
              </a:avLst>
            </a:prstGeom>
            <a:solidFill>
              <a:srgbClr val="FF9900"/>
            </a:solidFill>
            <a:ln w="12700" cap="sq">
              <a:solidFill>
                <a:srgbClr val="66CCFF"/>
              </a:solidFill>
              <a:miter lim="800000"/>
            </a:ln>
          </p:spPr>
          <p:txBody>
            <a:bodyPr vert="eaVert"/>
            <a:lstStyle>
              <a:lvl1pPr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034" name="Picture 30" descr="GIF-39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flipV="1">
            <a:off x="2144713" y="1052513"/>
            <a:ext cx="6840537" cy="73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5" name="Picture 31" descr="GIF-388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44488" y="44450"/>
            <a:ext cx="936625" cy="9366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Arial" panose="020B0604020202020204" pitchFamily="34" charset="0"/>
        <a:buChar char="◆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Arial" panose="020B0604020202020204" pitchFamily="34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panose="020B0604020202020204" pitchFamily="34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panose="020B0604020202020204" pitchFamily="34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panose="020B0604020202020204" pitchFamily="34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panose="020B0604020202020204" pitchFamily="34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7" Type="http://schemas.openxmlformats.org/officeDocument/2006/relationships/notesSlide" Target="../notesSlides/notesSlide11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GI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video" Target="NULL"/><Relationship Id="rId1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灯片编号占位符 3"/>
          <p:cNvSpPr txBox="1">
            <a:spLocks noGrp="1"/>
          </p:cNvSpPr>
          <p:nvPr>
            <p:ph type="sldNum" sz="quarter" idx="4"/>
          </p:nvPr>
        </p:nvSpPr>
        <p:spPr>
          <a:xfrm>
            <a:off x="7545388" y="6245225"/>
            <a:ext cx="1865312" cy="476250"/>
          </a:xfrm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 sz="14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4339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27300" y="2890838"/>
            <a:ext cx="13471525" cy="621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4" name="矩形 1"/>
          <p:cNvSpPr/>
          <p:nvPr/>
        </p:nvSpPr>
        <p:spPr>
          <a:xfrm>
            <a:off x="2378075" y="2776538"/>
            <a:ext cx="5724525" cy="8302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4800" b="1" dirty="0">
                <a:solidFill>
                  <a:schemeClr val="tx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项目六全面预算管理</a:t>
            </a:r>
            <a:endParaRPr lang="zh-CN" altLang="en-US" sz="4800" b="1" dirty="0">
              <a:solidFill>
                <a:schemeClr val="tx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标题 1"/>
          <p:cNvSpPr>
            <a:spLocks noGrp="1" noChangeArrowheads="1"/>
          </p:cNvSpPr>
          <p:nvPr>
            <p:ph type="title"/>
          </p:nvPr>
        </p:nvSpPr>
        <p:spPr>
          <a:xfrm>
            <a:off x="992188" y="260350"/>
            <a:ext cx="7480300" cy="6477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单选题</a:t>
            </a:r>
            <a:endParaRPr kumimoji="1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3050" y="1125538"/>
            <a:ext cx="9359900" cy="54721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某企业预计前两个季度的销量为 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 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件和 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1200 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件，期末产成品存货数量一般按下季销量的 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10%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安排，则第一季度的预计产量为（	）件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endParaRPr kumimoji="1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A.1020   	B.980	     C.1100	  D.1000</a:t>
            </a:r>
            <a:endParaRPr kumimoji="1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『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正确答案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』A</a:t>
            </a:r>
            <a:endParaRPr kumimoji="1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『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答案解析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』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预计生产量＝预计销售量＋预计期末产成品存货－预计期初产成品存货。第一季度期初产成 品存货＝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1000×10%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＝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（件），第一季度期末产成品存货＝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1200×10%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＝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120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（件），第一季度预计生产 量＝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＋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120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－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＝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1020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（件）。</a:t>
            </a: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1"/>
              </a:buBlip>
              <a:defRPr/>
            </a:pPr>
            <a:endParaRPr kumimoji="1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标题 1"/>
          <p:cNvSpPr>
            <a:spLocks noGrp="1" noChangeArrowheads="1"/>
          </p:cNvSpPr>
          <p:nvPr>
            <p:ph type="title"/>
          </p:nvPr>
        </p:nvSpPr>
        <p:spPr>
          <a:xfrm>
            <a:off x="920750" y="260350"/>
            <a:ext cx="7480300" cy="6477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单选题</a:t>
            </a:r>
            <a:endParaRPr kumimoji="1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579" name="内容占位符 2"/>
          <p:cNvSpPr>
            <a:spLocks noGrp="1"/>
          </p:cNvSpPr>
          <p:nvPr>
            <p:ph idx="1"/>
          </p:nvPr>
        </p:nvSpPr>
        <p:spPr>
          <a:xfrm>
            <a:off x="128588" y="1125538"/>
            <a:ext cx="9577387" cy="5040312"/>
          </a:xfrm>
          <a:ln/>
        </p:spPr>
        <p:txBody>
          <a:bodyPr vert="horz" wrap="square" lIns="91440" tIns="45720" rIns="91440" bIns="45720" anchor="t" anchorCtr="0"/>
          <a:p>
            <a:pPr marL="0" indent="0"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某公司预计第一季度和第二季度产品销售量分别为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140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万件和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万件，  第一季度期初产品存货量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万件，预计期末存货量为下季度预计销售量的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，则第一季度预计生产量为（	）万件。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A.154	  B.160	  C.134	  D.146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spcBef>
                <a:spcPts val="415"/>
              </a:spcBef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『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正确答案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』D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ct val="13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预计第一季度末产成品存货＝第二季度销售量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×10%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200×10%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（万件）。预计第一季 度生产量＝预计第一季度销售量＋预计第一季度期末产成品存货－预计第一季度期初产成品存货＝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＋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146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（万件）。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 sz="2400" dirty="0"/>
          </a:p>
          <a:p>
            <a:pPr marL="0" indent="0"/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26"/>
          <p:cNvGrpSpPr/>
          <p:nvPr/>
        </p:nvGrpSpPr>
        <p:grpSpPr>
          <a:xfrm>
            <a:off x="2495550" y="2378075"/>
            <a:ext cx="100013" cy="3336925"/>
            <a:chOff x="3225404" y="829866"/>
            <a:chExt cx="96440" cy="2682941"/>
          </a:xfrm>
        </p:grpSpPr>
        <p:cxnSp>
          <p:nvCxnSpPr>
            <p:cNvPr id="30" name="直接连接符 13"/>
            <p:cNvCxnSpPr>
              <a:cxnSpLocks noChangeShapeType="1"/>
            </p:cNvCxnSpPr>
            <p:nvPr/>
          </p:nvCxnSpPr>
          <p:spPr bwMode="auto">
            <a:xfrm rot="5400000">
              <a:off x="1934450" y="2171337"/>
              <a:ext cx="2682941" cy="0"/>
            </a:xfrm>
            <a:prstGeom prst="lin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solidFill>
                <a:schemeClr val="accent1"/>
              </a:soli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1" name="椭圆 14"/>
            <p:cNvSpPr>
              <a:spLocks noChangeArrowheads="1"/>
            </p:cNvSpPr>
            <p:nvPr/>
          </p:nvSpPr>
          <p:spPr bwMode="auto">
            <a:xfrm>
              <a:off x="3225404" y="1459119"/>
              <a:ext cx="96440" cy="95728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solidFill>
                <a:schemeClr val="accent1"/>
              </a:soli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椭圆 15"/>
            <p:cNvSpPr>
              <a:spLocks noChangeArrowheads="1"/>
            </p:cNvSpPr>
            <p:nvPr/>
          </p:nvSpPr>
          <p:spPr bwMode="auto">
            <a:xfrm>
              <a:off x="3225404" y="2365346"/>
              <a:ext cx="96440" cy="97005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solidFill>
                <a:schemeClr val="accent1"/>
              </a:soli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" name="组合 34"/>
          <p:cNvGrpSpPr/>
          <p:nvPr/>
        </p:nvGrpSpPr>
        <p:grpSpPr>
          <a:xfrm>
            <a:off x="1238250" y="2357438"/>
            <a:ext cx="949325" cy="2428875"/>
            <a:chOff x="2065502" y="1044318"/>
            <a:chExt cx="875594" cy="1821097"/>
          </a:xfrm>
        </p:grpSpPr>
        <p:sp>
          <p:nvSpPr>
            <p:cNvPr id="37" name="泪滴形 7"/>
            <p:cNvSpPr/>
            <p:nvPr/>
          </p:nvSpPr>
          <p:spPr bwMode="auto">
            <a:xfrm rot="2700000">
              <a:off x="2066047" y="1043773"/>
              <a:ext cx="874470" cy="875559"/>
            </a:xfrm>
            <a:custGeom>
              <a:avLst/>
              <a:gdLst>
                <a:gd name="T0" fmla="*/ 0 w 1275488"/>
                <a:gd name="T1" fmla="*/ 637744 h 1275488"/>
                <a:gd name="T2" fmla="*/ 637744 w 1275488"/>
                <a:gd name="T3" fmla="*/ 0 h 1275488"/>
                <a:gd name="T4" fmla="*/ 1275488 w 1275488"/>
                <a:gd name="T5" fmla="*/ 0 h 1275488"/>
                <a:gd name="T6" fmla="*/ 1275488 w 1275488"/>
                <a:gd name="T7" fmla="*/ 637744 h 1275488"/>
                <a:gd name="T8" fmla="*/ 637744 w 1275488"/>
                <a:gd name="T9" fmla="*/ 1275488 h 1275488"/>
                <a:gd name="T10" fmla="*/ 0 w 1275488"/>
                <a:gd name="T11" fmla="*/ 637744 h 1275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5488" h="1275488">
                  <a:moveTo>
                    <a:pt x="0" y="637744"/>
                  </a:moveTo>
                  <a:cubicBezTo>
                    <a:pt x="0" y="285528"/>
                    <a:pt x="285528" y="0"/>
                    <a:pt x="637744" y="0"/>
                  </a:cubicBezTo>
                  <a:lnTo>
                    <a:pt x="1275488" y="0"/>
                  </a:lnTo>
                  <a:lnTo>
                    <a:pt x="1275488" y="637744"/>
                  </a:lnTo>
                  <a:cubicBezTo>
                    <a:pt x="1275488" y="989960"/>
                    <a:pt x="989960" y="1275488"/>
                    <a:pt x="637744" y="1275488"/>
                  </a:cubicBezTo>
                  <a:cubicBezTo>
                    <a:pt x="285528" y="1275488"/>
                    <a:pt x="0" y="989960"/>
                    <a:pt x="0" y="637744"/>
                  </a:cubicBezTo>
                  <a:close/>
                </a:path>
              </a:pathLst>
            </a:custGeom>
            <a:solidFill>
              <a:srgbClr val="EB3C32"/>
            </a:soli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626" name="文本框 17"/>
            <p:cNvSpPr txBox="1"/>
            <p:nvPr/>
          </p:nvSpPr>
          <p:spPr>
            <a:xfrm>
              <a:off x="2213858" y="1250456"/>
              <a:ext cx="657266" cy="3993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10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泪滴形 9"/>
            <p:cNvSpPr/>
            <p:nvPr/>
          </p:nvSpPr>
          <p:spPr bwMode="auto">
            <a:xfrm rot="2700000">
              <a:off x="2065537" y="1989856"/>
              <a:ext cx="875559" cy="875559"/>
            </a:xfrm>
            <a:custGeom>
              <a:avLst/>
              <a:gdLst>
                <a:gd name="T0" fmla="*/ 0 w 1275488"/>
                <a:gd name="T1" fmla="*/ 637744 h 1275488"/>
                <a:gd name="T2" fmla="*/ 637744 w 1275488"/>
                <a:gd name="T3" fmla="*/ 0 h 1275488"/>
                <a:gd name="T4" fmla="*/ 1275488 w 1275488"/>
                <a:gd name="T5" fmla="*/ 0 h 1275488"/>
                <a:gd name="T6" fmla="*/ 1275488 w 1275488"/>
                <a:gd name="T7" fmla="*/ 637744 h 1275488"/>
                <a:gd name="T8" fmla="*/ 637744 w 1275488"/>
                <a:gd name="T9" fmla="*/ 1275488 h 1275488"/>
                <a:gd name="T10" fmla="*/ 0 w 1275488"/>
                <a:gd name="T11" fmla="*/ 637744 h 1275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5488" h="1275488">
                  <a:moveTo>
                    <a:pt x="0" y="637744"/>
                  </a:moveTo>
                  <a:cubicBezTo>
                    <a:pt x="0" y="285528"/>
                    <a:pt x="285528" y="0"/>
                    <a:pt x="637744" y="0"/>
                  </a:cubicBezTo>
                  <a:lnTo>
                    <a:pt x="1275488" y="0"/>
                  </a:lnTo>
                  <a:lnTo>
                    <a:pt x="1275488" y="637744"/>
                  </a:lnTo>
                  <a:cubicBezTo>
                    <a:pt x="1275488" y="989960"/>
                    <a:pt x="989960" y="1275488"/>
                    <a:pt x="637744" y="1275488"/>
                  </a:cubicBezTo>
                  <a:cubicBezTo>
                    <a:pt x="285528" y="1275488"/>
                    <a:pt x="0" y="989960"/>
                    <a:pt x="0" y="637744"/>
                  </a:cubicBezTo>
                  <a:close/>
                </a:path>
              </a:pathLst>
            </a:custGeom>
            <a:solidFill>
              <a:srgbClr val="1A5575"/>
            </a:soli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630" name="文本框 18"/>
            <p:cNvSpPr txBox="1"/>
            <p:nvPr/>
          </p:nvSpPr>
          <p:spPr>
            <a:xfrm>
              <a:off x="2215761" y="2228952"/>
              <a:ext cx="657266" cy="3993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10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矩形 20"/>
          <p:cNvSpPr>
            <a:spLocks noChangeArrowheads="1"/>
          </p:cNvSpPr>
          <p:nvPr/>
        </p:nvSpPr>
        <p:spPr bwMode="auto">
          <a:xfrm>
            <a:off x="2864971" y="2571744"/>
            <a:ext cx="2873847" cy="571503"/>
          </a:xfrm>
          <a:prstGeom prst="rect">
            <a:avLst/>
          </a:prstGeom>
          <a:solidFill>
            <a:srgbClr val="EB3C32"/>
          </a:soli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58" tIns="40229" rIns="80458" bIns="40229" anchor="ctr"/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生产需用材料数量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" name="矩形 22"/>
          <p:cNvSpPr>
            <a:spLocks noChangeArrowheads="1"/>
          </p:cNvSpPr>
          <p:nvPr/>
        </p:nvSpPr>
        <p:spPr bwMode="auto">
          <a:xfrm>
            <a:off x="2851975" y="4000505"/>
            <a:ext cx="2458215" cy="541728"/>
          </a:xfrm>
          <a:prstGeom prst="rect">
            <a:avLst/>
          </a:prstGeom>
          <a:solidFill>
            <a:srgbClr val="1A5575"/>
          </a:soli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58" tIns="40229" rIns="80458" bIns="40229" anchor="ctr"/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采购材料数量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" name="组合 9"/>
          <p:cNvGrpSpPr/>
          <p:nvPr/>
        </p:nvGrpSpPr>
        <p:grpSpPr>
          <a:xfrm>
            <a:off x="3238500" y="1143000"/>
            <a:ext cx="4357688" cy="134938"/>
            <a:chOff x="5357217" y="1143000"/>
            <a:chExt cx="1490133" cy="101600"/>
          </a:xfrm>
        </p:grpSpPr>
        <p:cxnSp>
          <p:nvCxnSpPr>
            <p:cNvPr id="27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1"/>
            <p:cNvCxnSpPr/>
            <p:nvPr/>
          </p:nvCxnSpPr>
          <p:spPr>
            <a:xfrm>
              <a:off x="5509759" y="1244600"/>
              <a:ext cx="1185049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itle 2"/>
          <p:cNvSpPr txBox="1"/>
          <p:nvPr/>
        </p:nvSpPr>
        <p:spPr bwMode="auto">
          <a:xfrm>
            <a:off x="2595563" y="428625"/>
            <a:ext cx="6000750" cy="71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altLang="zh-CN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</a:t>
            </a:r>
            <a:r>
              <a:rPr kumimoji="1" lang="zh-CN" altLang="en-US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编制</a:t>
            </a:r>
            <a:r>
              <a:rPr kumimoji="1" lang="zh-CN" altLang="en-US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直接材料预算</a:t>
            </a:r>
            <a:endParaRPr kumimoji="1" lang="en-US" sz="3200" b="1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666750" y="1500188"/>
            <a:ext cx="8102600" cy="500063"/>
          </a:xfrm>
          <a:prstGeom prst="rect">
            <a:avLst/>
          </a:prstGeom>
          <a:noFill/>
        </p:spPr>
        <p:txBody>
          <a:bodyPr lIns="90488" tIns="44450" rIns="90488" bIns="44450"/>
          <a:lstStyle/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sz="28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以产定购：生产产品的数量确定采购材料的数量</a:t>
            </a:r>
            <a:endParaRPr kumimoji="1" lang="en-US" altLang="zh-CN" sz="28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2881313" y="3429000"/>
            <a:ext cx="1785938" cy="500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488" tIns="44450" rIns="90488" bIns="44450"/>
          <a:lstStyle/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sz="22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产品产量</a:t>
            </a:r>
            <a:endParaRPr kumimoji="1" lang="en-US" altLang="zh-CN" sz="22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 bwMode="auto">
          <a:xfrm>
            <a:off x="5238750" y="3214688"/>
            <a:ext cx="2428875" cy="785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488" tIns="44450" rIns="90488" bIns="44450"/>
          <a:lstStyle/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sz="22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单位产品耗用</a:t>
            </a:r>
            <a:endParaRPr kumimoji="1" lang="en-US" altLang="zh-CN" sz="22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sz="22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材料数量</a:t>
            </a:r>
            <a:endParaRPr kumimoji="1" lang="en-US" altLang="zh-CN" sz="22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615" name="矩形 12"/>
          <p:cNvSpPr/>
          <p:nvPr/>
        </p:nvSpPr>
        <p:spPr>
          <a:xfrm>
            <a:off x="4452938" y="3357563"/>
            <a:ext cx="450850" cy="5334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1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2881313" y="4786313"/>
            <a:ext cx="2000250" cy="785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488" tIns="44450" rIns="90488" bIns="44450"/>
          <a:lstStyle/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sz="22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生产需用材料数量</a:t>
            </a:r>
            <a:endParaRPr kumimoji="1" lang="en-US" altLang="zh-CN" sz="22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6" name="Rectangle 3"/>
          <p:cNvSpPr txBox="1">
            <a:spLocks noChangeArrowheads="1"/>
          </p:cNvSpPr>
          <p:nvPr/>
        </p:nvSpPr>
        <p:spPr bwMode="auto">
          <a:xfrm>
            <a:off x="5095875" y="5000625"/>
            <a:ext cx="1428750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488" tIns="44450" rIns="90488" bIns="44450"/>
          <a:lstStyle/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sz="22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期末库存</a:t>
            </a:r>
            <a:endParaRPr kumimoji="1" lang="en-US" altLang="zh-CN" sz="22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6810375" y="5000625"/>
            <a:ext cx="1428750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488" tIns="44450" rIns="90488" bIns="44450"/>
          <a:lstStyle/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sz="22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期初库存</a:t>
            </a:r>
            <a:endParaRPr kumimoji="1" lang="en-US" altLang="zh-CN" sz="22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619" name="矩形 29"/>
          <p:cNvSpPr/>
          <p:nvPr/>
        </p:nvSpPr>
        <p:spPr>
          <a:xfrm>
            <a:off x="4595813" y="5000625"/>
            <a:ext cx="517525" cy="5318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10000"/>
              </a:lnSpc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＋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20" name="矩形 30"/>
          <p:cNvSpPr/>
          <p:nvPr/>
        </p:nvSpPr>
        <p:spPr>
          <a:xfrm>
            <a:off x="6310313" y="4929188"/>
            <a:ext cx="517525" cy="5318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10000"/>
              </a:lnSpc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－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3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charRg st="7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>
                                            <p:txEl>
                                              <p:charRg st="7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>
                                            <p:txEl>
                                              <p:charRg st="7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3">
                                            <p:txEl>
                                              <p:charRg st="7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36" grpId="0" build="p"/>
      <p:bldP spid="53" grpId="0" build="p"/>
      <p:bldP spid="55" grpId="0" build="p"/>
      <p:bldP spid="56" grpId="0" build="p"/>
      <p:bldP spid="5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1666875" y="3071813"/>
          <a:ext cx="6791325" cy="3500438"/>
        </p:xfrm>
        <a:graphic>
          <a:graphicData uri="http://schemas.openxmlformats.org/drawingml/2006/table">
            <a:tbl>
              <a:tblPr/>
              <a:tblGrid>
                <a:gridCol w="2393950"/>
                <a:gridCol w="879475"/>
                <a:gridCol w="879475"/>
                <a:gridCol w="879475"/>
                <a:gridCol w="879475"/>
                <a:gridCol w="879475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季度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全年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预计生产量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820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1020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1180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1020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4040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材料单耗（千克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件）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生产需用量（千克）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2460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3060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3540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3060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12120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加：预计期末存量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918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1062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918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1080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1080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减：预计期初存量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720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918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1062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918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720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预计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材料采购量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2658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3204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3396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3222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12480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组合 9"/>
          <p:cNvGrpSpPr/>
          <p:nvPr/>
        </p:nvGrpSpPr>
        <p:grpSpPr>
          <a:xfrm>
            <a:off x="3238500" y="928688"/>
            <a:ext cx="4357688" cy="134937"/>
            <a:chOff x="5357217" y="1143000"/>
            <a:chExt cx="1490133" cy="101600"/>
          </a:xfrm>
        </p:grpSpPr>
        <p:cxnSp>
          <p:nvCxnSpPr>
            <p:cNvPr id="5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31"/>
            <p:cNvCxnSpPr/>
            <p:nvPr/>
          </p:nvCxnSpPr>
          <p:spPr>
            <a:xfrm>
              <a:off x="5509759" y="1244600"/>
              <a:ext cx="1185049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2"/>
          <p:cNvSpPr txBox="1"/>
          <p:nvPr/>
        </p:nvSpPr>
        <p:spPr bwMode="auto">
          <a:xfrm>
            <a:off x="2595563" y="214313"/>
            <a:ext cx="6000750" cy="71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altLang="zh-CN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</a:t>
            </a:r>
            <a:r>
              <a:rPr kumimoji="1" lang="zh-CN" altLang="en-US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编制直接材料预算</a:t>
            </a:r>
            <a:endParaRPr kumimoji="1" lang="en-US" altLang="zh-CN" sz="3200" b="1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09625" y="1285875"/>
            <a:ext cx="8643938" cy="1643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488" tIns="44450" rIns="90488" bIns="44450"/>
          <a:lstStyle/>
          <a:p>
            <a:pPr marL="342900" marR="0" indent="-342900" defTabSz="914400" eaLnBrk="1" hangingPunct="1">
              <a:lnSpc>
                <a:spcPct val="11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en-US" altLang="zh-CN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</a:t>
            </a:r>
            <a:r>
              <a:rPr kumimoji="1" lang="zh-CN" altLang="en-US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公司甲产品需消耗</a:t>
            </a:r>
            <a:r>
              <a:rPr kumimoji="1" lang="en-US" altLang="zh-CN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kumimoji="1" lang="zh-CN" altLang="en-US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kumimoji="1" lang="en-US" altLang="zh-CN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</a:t>
            </a:r>
            <a:r>
              <a:rPr kumimoji="1" lang="zh-CN" altLang="en-US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两种材料。</a:t>
            </a:r>
            <a:r>
              <a:rPr kumimoji="1" lang="en-US" altLang="zh-CN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kumimoji="1" lang="zh-CN" altLang="en-US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材料年初、年末存</a:t>
            </a:r>
            <a:endParaRPr kumimoji="1" lang="en-US" altLang="zh-CN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lnSpc>
                <a:spcPct val="11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量分别为 </a:t>
            </a:r>
            <a:r>
              <a:rPr kumimoji="1" lang="en-US" altLang="zh-CN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720</a:t>
            </a:r>
            <a:r>
              <a:rPr kumimoji="1" lang="zh-CN" altLang="en-US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千克和</a:t>
            </a:r>
            <a:r>
              <a:rPr kumimoji="1" lang="en-US" altLang="zh-CN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1080</a:t>
            </a:r>
            <a:r>
              <a:rPr kumimoji="1" lang="zh-CN" altLang="en-US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千克，期末存料量为下期生产需</a:t>
            </a:r>
            <a:endParaRPr kumimoji="1" lang="en-US" altLang="zh-CN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lnSpc>
                <a:spcPct val="11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用量的</a:t>
            </a:r>
            <a:r>
              <a:rPr kumimoji="1" lang="en-US" altLang="zh-CN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30%</a:t>
            </a:r>
            <a:r>
              <a:rPr kumimoji="1" lang="zh-CN" altLang="en-US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1" lang="en-US" altLang="zh-CN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678" name="矩形 20"/>
          <p:cNvSpPr/>
          <p:nvPr/>
        </p:nvSpPr>
        <p:spPr>
          <a:xfrm>
            <a:off x="2024063" y="3786188"/>
            <a:ext cx="442912" cy="4032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1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×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52438" y="3500438"/>
            <a:ext cx="1108075" cy="376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生产预算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" name="任意多边形 19"/>
          <p:cNvSpPr/>
          <p:nvPr/>
        </p:nvSpPr>
        <p:spPr bwMode="auto">
          <a:xfrm>
            <a:off x="1238250" y="4786313"/>
            <a:ext cx="454025" cy="1668463"/>
          </a:xfrm>
          <a:custGeom>
            <a:avLst/>
            <a:gdLst>
              <a:gd name="connsiteX0" fmla="*/ 425752 w 454781"/>
              <a:gd name="connsiteY0" fmla="*/ 0 h 1669143"/>
              <a:gd name="connsiteX1" fmla="*/ 4838 w 454781"/>
              <a:gd name="connsiteY1" fmla="*/ 798286 h 1669143"/>
              <a:gd name="connsiteX2" fmla="*/ 454781 w 454781"/>
              <a:gd name="connsiteY2" fmla="*/ 1669143 h 16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4781" h="1669143">
                <a:moveTo>
                  <a:pt x="425752" y="0"/>
                </a:moveTo>
                <a:cubicBezTo>
                  <a:pt x="212876" y="260048"/>
                  <a:pt x="0" y="520096"/>
                  <a:pt x="4838" y="798286"/>
                </a:cubicBezTo>
                <a:cubicBezTo>
                  <a:pt x="9676" y="1076476"/>
                  <a:pt x="232228" y="1372809"/>
                  <a:pt x="454781" y="1669143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22" name="直接连接符 21"/>
          <p:cNvCxnSpPr/>
          <p:nvPr/>
        </p:nvCxnSpPr>
        <p:spPr bwMode="auto">
          <a:xfrm rot="5400000" flipH="1" flipV="1">
            <a:off x="4524375" y="4786313"/>
            <a:ext cx="428625" cy="428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 bwMode="auto">
          <a:xfrm rot="5400000" flipH="1" flipV="1">
            <a:off x="5595938" y="4786313"/>
            <a:ext cx="428625" cy="428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 bwMode="auto">
          <a:xfrm rot="5400000" flipH="1" flipV="1">
            <a:off x="6453188" y="4857750"/>
            <a:ext cx="428625" cy="428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 bwMode="auto">
          <a:xfrm rot="16200000" flipH="1">
            <a:off x="4452938" y="5286375"/>
            <a:ext cx="500063" cy="3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 bwMode="auto">
          <a:xfrm rot="16200000" flipH="1">
            <a:off x="5524500" y="5286375"/>
            <a:ext cx="500063" cy="3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 bwMode="auto">
          <a:xfrm rot="16200000" flipH="1">
            <a:off x="6381750" y="5357813"/>
            <a:ext cx="500063" cy="3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4095750" y="4786313"/>
            <a:ext cx="658813" cy="376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167313" y="4786313"/>
            <a:ext cx="658813" cy="376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238875" y="4786313"/>
            <a:ext cx="658813" cy="376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26690" name="组合 25"/>
          <p:cNvGrpSpPr/>
          <p:nvPr/>
        </p:nvGrpSpPr>
        <p:grpSpPr>
          <a:xfrm>
            <a:off x="381000" y="1071563"/>
            <a:ext cx="9215438" cy="1857375"/>
            <a:chOff x="416496" y="1988840"/>
            <a:chExt cx="9119877" cy="4577755"/>
          </a:xfrm>
        </p:grpSpPr>
        <p:sp>
          <p:nvSpPr>
            <p:cNvPr id="26691" name="Text Box 3"/>
            <p:cNvSpPr txBox="1"/>
            <p:nvPr/>
          </p:nvSpPr>
          <p:spPr>
            <a:xfrm>
              <a:off x="615818" y="2270443"/>
              <a:ext cx="8920555" cy="42286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</a:t>
              </a:r>
              <a:endParaRPr lang="en-US" altLang="zh-CN" sz="2800" dirty="0">
                <a:latin typeface="Lato" panose="020F0502020204030203"/>
              </a:endParaRPr>
            </a:p>
            <a:p>
              <a:pPr>
                <a:lnSpc>
                  <a:spcPct val="110000"/>
                </a:lnSpc>
              </a:pPr>
              <a:endParaRPr lang="ja-JP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ja-JP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endParaRPr lang="ja-JP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692" name="矩形 27"/>
            <p:cNvSpPr/>
            <p:nvPr/>
          </p:nvSpPr>
          <p:spPr>
            <a:xfrm>
              <a:off x="598605" y="2348879"/>
              <a:ext cx="8837970" cy="4217716"/>
            </a:xfrm>
            <a:prstGeom prst="rect">
              <a:avLst/>
            </a:prstGeom>
            <a:noFill/>
            <a:ln w="2540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>
                <a:lnSpc>
                  <a:spcPct val="110000"/>
                </a:lnSpc>
              </a:pPr>
              <a:endParaRPr lang="zh-CN" altLang="en-US" sz="3200" dirty="0">
                <a:solidFill>
                  <a:srgbClr val="000000"/>
                </a:solidFill>
                <a:latin typeface="Lato" panose="020F0502020204030203"/>
                <a:sym typeface="Arial" panose="020B0604020202020204" pitchFamily="34" charset="0"/>
              </a:endParaRPr>
            </a:p>
          </p:txBody>
        </p:sp>
        <p:grpSp>
          <p:nvGrpSpPr>
            <p:cNvPr id="4" name="组合 31"/>
            <p:cNvGrpSpPr/>
            <p:nvPr/>
          </p:nvGrpSpPr>
          <p:grpSpPr>
            <a:xfrm>
              <a:off x="416496" y="1988840"/>
              <a:ext cx="568751" cy="70009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5" name="同心圆 3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auto" latinLnBrk="0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auto" latinLnBrk="0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27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57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6" name="表格 25"/>
          <p:cNvGraphicFramePr>
            <a:graphicFrameLocks noGrp="1"/>
          </p:cNvGraphicFramePr>
          <p:nvPr/>
        </p:nvGraphicFramePr>
        <p:xfrm>
          <a:off x="1666875" y="2643188"/>
          <a:ext cx="7429500" cy="3643313"/>
        </p:xfrm>
        <a:graphic>
          <a:graphicData uri="http://schemas.openxmlformats.org/drawingml/2006/table">
            <a:tbl>
              <a:tblPr/>
              <a:tblGrid>
                <a:gridCol w="2619375"/>
                <a:gridCol w="962025"/>
                <a:gridCol w="962025"/>
                <a:gridCol w="962025"/>
                <a:gridCol w="962025"/>
                <a:gridCol w="962025"/>
              </a:tblGrid>
              <a:tr h="50006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季度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全年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预计生产量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820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1020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1180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1020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4040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材料单耗（千克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件）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生产需用量（千克）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1640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2040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2360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2040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8080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加：预计期末存量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612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708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612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720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720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减：预计期初存量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612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708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612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材料采购量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1772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2136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2264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2148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8320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组合 9"/>
          <p:cNvGrpSpPr/>
          <p:nvPr/>
        </p:nvGrpSpPr>
        <p:grpSpPr>
          <a:xfrm>
            <a:off x="3238500" y="928688"/>
            <a:ext cx="4357688" cy="134937"/>
            <a:chOff x="5357217" y="1143000"/>
            <a:chExt cx="1490133" cy="101600"/>
          </a:xfrm>
        </p:grpSpPr>
        <p:cxnSp>
          <p:nvCxnSpPr>
            <p:cNvPr id="5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31"/>
            <p:cNvCxnSpPr/>
            <p:nvPr/>
          </p:nvCxnSpPr>
          <p:spPr>
            <a:xfrm>
              <a:off x="5509759" y="1244600"/>
              <a:ext cx="1185049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2"/>
          <p:cNvSpPr txBox="1"/>
          <p:nvPr/>
        </p:nvSpPr>
        <p:spPr bwMode="auto">
          <a:xfrm>
            <a:off x="2595563" y="214313"/>
            <a:ext cx="6000750" cy="71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altLang="zh-CN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</a:t>
            </a:r>
            <a:r>
              <a:rPr kumimoji="1" lang="zh-CN" altLang="en-US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编制直接材料预算</a:t>
            </a:r>
            <a:endParaRPr kumimoji="1" lang="en-US" altLang="zh-CN" sz="3200" b="1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09625" y="1214438"/>
            <a:ext cx="8643938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488" tIns="44450" rIns="90488" bIns="44450"/>
          <a:lstStyle/>
          <a:p>
            <a:pPr marL="342900" marR="0" indent="-342900" defTabSz="914400" eaLnBrk="1" hangingPunct="1">
              <a:lnSpc>
                <a:spcPct val="11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en-US" altLang="zh-CN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</a:t>
            </a:r>
            <a:r>
              <a:rPr kumimoji="1" lang="zh-CN" altLang="en-US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公司</a:t>
            </a:r>
            <a:r>
              <a:rPr kumimoji="1" lang="en-US" altLang="zh-CN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</a:t>
            </a:r>
            <a:r>
              <a:rPr kumimoji="1" lang="zh-CN" altLang="en-US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材料年初、年末存量分别为 </a:t>
            </a:r>
            <a:r>
              <a:rPr kumimoji="1" lang="en-US" altLang="zh-CN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480</a:t>
            </a:r>
            <a:r>
              <a:rPr kumimoji="1" lang="zh-CN" altLang="en-US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千克和</a:t>
            </a:r>
            <a:r>
              <a:rPr kumimoji="1" lang="en-US" altLang="zh-CN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720</a:t>
            </a:r>
            <a:r>
              <a:rPr kumimoji="1" lang="zh-CN" altLang="en-US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千克，</a:t>
            </a:r>
            <a:endParaRPr kumimoji="1" lang="en-US" altLang="zh-CN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lnSpc>
                <a:spcPct val="11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期末存料量为下期生产需用量的</a:t>
            </a:r>
            <a:r>
              <a:rPr kumimoji="1" lang="en-US" altLang="zh-CN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30%</a:t>
            </a:r>
            <a:r>
              <a:rPr kumimoji="1" lang="zh-CN" altLang="en-US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1" lang="en-US" altLang="zh-CN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702" name="矩形 20"/>
          <p:cNvSpPr/>
          <p:nvPr/>
        </p:nvSpPr>
        <p:spPr>
          <a:xfrm>
            <a:off x="1952625" y="3429000"/>
            <a:ext cx="442913" cy="4032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1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×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1000" y="3214688"/>
            <a:ext cx="1108075" cy="376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生产预算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" name="任意多边形 19"/>
          <p:cNvSpPr/>
          <p:nvPr/>
        </p:nvSpPr>
        <p:spPr bwMode="auto">
          <a:xfrm>
            <a:off x="1095375" y="4357688"/>
            <a:ext cx="454025" cy="1668463"/>
          </a:xfrm>
          <a:custGeom>
            <a:avLst/>
            <a:gdLst>
              <a:gd name="connsiteX0" fmla="*/ 425752 w 454781"/>
              <a:gd name="connsiteY0" fmla="*/ 0 h 1669143"/>
              <a:gd name="connsiteX1" fmla="*/ 4838 w 454781"/>
              <a:gd name="connsiteY1" fmla="*/ 798286 h 1669143"/>
              <a:gd name="connsiteX2" fmla="*/ 454781 w 454781"/>
              <a:gd name="connsiteY2" fmla="*/ 1669143 h 16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4781" h="1669143">
                <a:moveTo>
                  <a:pt x="425752" y="0"/>
                </a:moveTo>
                <a:cubicBezTo>
                  <a:pt x="212876" y="260048"/>
                  <a:pt x="0" y="520096"/>
                  <a:pt x="4838" y="798286"/>
                </a:cubicBezTo>
                <a:cubicBezTo>
                  <a:pt x="9676" y="1076476"/>
                  <a:pt x="232228" y="1372809"/>
                  <a:pt x="454781" y="1669143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22" name="直接连接符 21"/>
          <p:cNvCxnSpPr/>
          <p:nvPr/>
        </p:nvCxnSpPr>
        <p:spPr bwMode="auto">
          <a:xfrm rot="5400000" flipH="1" flipV="1">
            <a:off x="4738688" y="4572000"/>
            <a:ext cx="428625" cy="428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 bwMode="auto">
          <a:xfrm rot="5400000" flipH="1" flipV="1">
            <a:off x="5810250" y="4500563"/>
            <a:ext cx="428625" cy="428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 bwMode="auto">
          <a:xfrm rot="5400000" flipH="1" flipV="1">
            <a:off x="6738938" y="4572000"/>
            <a:ext cx="428625" cy="428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 bwMode="auto">
          <a:xfrm rot="16200000" flipH="1">
            <a:off x="4667250" y="5072063"/>
            <a:ext cx="500063" cy="3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 bwMode="auto">
          <a:xfrm rot="16200000" flipH="1">
            <a:off x="5738813" y="5000625"/>
            <a:ext cx="500063" cy="3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 bwMode="auto">
          <a:xfrm rot="16200000" flipH="1">
            <a:off x="6667500" y="5072063"/>
            <a:ext cx="500063" cy="3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4381500" y="4572000"/>
            <a:ext cx="658813" cy="376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381625" y="4572000"/>
            <a:ext cx="658813" cy="376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453188" y="4572000"/>
            <a:ext cx="658813" cy="376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27714" name="组合 20"/>
          <p:cNvGrpSpPr/>
          <p:nvPr/>
        </p:nvGrpSpPr>
        <p:grpSpPr>
          <a:xfrm>
            <a:off x="452438" y="1143000"/>
            <a:ext cx="9072562" cy="1214438"/>
            <a:chOff x="416496" y="1988840"/>
            <a:chExt cx="9119877" cy="4577755"/>
          </a:xfrm>
        </p:grpSpPr>
        <p:sp>
          <p:nvSpPr>
            <p:cNvPr id="27715" name="Text Box 3"/>
            <p:cNvSpPr txBox="1"/>
            <p:nvPr/>
          </p:nvSpPr>
          <p:spPr>
            <a:xfrm>
              <a:off x="615818" y="2270443"/>
              <a:ext cx="8920555" cy="42286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</a:t>
              </a:r>
              <a:endParaRPr lang="en-US" altLang="zh-CN" sz="2800" dirty="0">
                <a:latin typeface="Lato" panose="020F0502020204030203"/>
              </a:endParaRPr>
            </a:p>
            <a:p>
              <a:pPr>
                <a:lnSpc>
                  <a:spcPct val="110000"/>
                </a:lnSpc>
              </a:pPr>
              <a:endParaRPr lang="ja-JP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ja-JP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endParaRPr lang="ja-JP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716" name="矩形 27"/>
            <p:cNvSpPr/>
            <p:nvPr/>
          </p:nvSpPr>
          <p:spPr>
            <a:xfrm>
              <a:off x="598605" y="2348879"/>
              <a:ext cx="8837970" cy="4217716"/>
            </a:xfrm>
            <a:prstGeom prst="rect">
              <a:avLst/>
            </a:prstGeom>
            <a:noFill/>
            <a:ln w="2540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>
                <a:lnSpc>
                  <a:spcPct val="110000"/>
                </a:lnSpc>
              </a:pPr>
              <a:endParaRPr lang="zh-CN" altLang="en-US" sz="3200" dirty="0">
                <a:solidFill>
                  <a:srgbClr val="000000"/>
                </a:solidFill>
                <a:latin typeface="Lato" panose="020F0502020204030203"/>
                <a:sym typeface="Arial" panose="020B0604020202020204" pitchFamily="34" charset="0"/>
              </a:endParaRPr>
            </a:p>
          </p:txBody>
        </p:sp>
        <p:grpSp>
          <p:nvGrpSpPr>
            <p:cNvPr id="4" name="组合 31"/>
            <p:cNvGrpSpPr/>
            <p:nvPr/>
          </p:nvGrpSpPr>
          <p:grpSpPr>
            <a:xfrm>
              <a:off x="416496" y="1988840"/>
              <a:ext cx="568751" cy="70009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5" name="同心圆 3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auto" latinLnBrk="0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auto" latinLnBrk="0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3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26"/>
          <p:cNvGrpSpPr/>
          <p:nvPr/>
        </p:nvGrpSpPr>
        <p:grpSpPr>
          <a:xfrm>
            <a:off x="2495550" y="2378075"/>
            <a:ext cx="100013" cy="3336925"/>
            <a:chOff x="3225404" y="829866"/>
            <a:chExt cx="96440" cy="2682941"/>
          </a:xfrm>
        </p:grpSpPr>
        <p:cxnSp>
          <p:nvCxnSpPr>
            <p:cNvPr id="30" name="直接连接符 13"/>
            <p:cNvCxnSpPr>
              <a:cxnSpLocks noChangeShapeType="1"/>
            </p:cNvCxnSpPr>
            <p:nvPr/>
          </p:nvCxnSpPr>
          <p:spPr bwMode="auto">
            <a:xfrm rot="5400000">
              <a:off x="1934450" y="2171337"/>
              <a:ext cx="2682941" cy="0"/>
            </a:xfrm>
            <a:prstGeom prst="lin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solidFill>
                <a:schemeClr val="accent1"/>
              </a:soli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1" name="椭圆 14"/>
            <p:cNvSpPr>
              <a:spLocks noChangeArrowheads="1"/>
            </p:cNvSpPr>
            <p:nvPr/>
          </p:nvSpPr>
          <p:spPr bwMode="auto">
            <a:xfrm>
              <a:off x="3225404" y="1459119"/>
              <a:ext cx="96440" cy="95728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solidFill>
                <a:schemeClr val="accent1"/>
              </a:soli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椭圆 15"/>
            <p:cNvSpPr>
              <a:spLocks noChangeArrowheads="1"/>
            </p:cNvSpPr>
            <p:nvPr/>
          </p:nvSpPr>
          <p:spPr bwMode="auto">
            <a:xfrm>
              <a:off x="3225404" y="2365346"/>
              <a:ext cx="96440" cy="97005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solidFill>
                <a:schemeClr val="accent1"/>
              </a:soli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" name="组合 34"/>
          <p:cNvGrpSpPr/>
          <p:nvPr/>
        </p:nvGrpSpPr>
        <p:grpSpPr>
          <a:xfrm>
            <a:off x="1238250" y="2357438"/>
            <a:ext cx="949325" cy="2428875"/>
            <a:chOff x="2065502" y="1044318"/>
            <a:chExt cx="875594" cy="1821097"/>
          </a:xfrm>
        </p:grpSpPr>
        <p:sp>
          <p:nvSpPr>
            <p:cNvPr id="37" name="泪滴形 7"/>
            <p:cNvSpPr/>
            <p:nvPr/>
          </p:nvSpPr>
          <p:spPr bwMode="auto">
            <a:xfrm rot="2700000">
              <a:off x="2066047" y="1043773"/>
              <a:ext cx="874470" cy="875559"/>
            </a:xfrm>
            <a:custGeom>
              <a:avLst/>
              <a:gdLst>
                <a:gd name="T0" fmla="*/ 0 w 1275488"/>
                <a:gd name="T1" fmla="*/ 637744 h 1275488"/>
                <a:gd name="T2" fmla="*/ 637744 w 1275488"/>
                <a:gd name="T3" fmla="*/ 0 h 1275488"/>
                <a:gd name="T4" fmla="*/ 1275488 w 1275488"/>
                <a:gd name="T5" fmla="*/ 0 h 1275488"/>
                <a:gd name="T6" fmla="*/ 1275488 w 1275488"/>
                <a:gd name="T7" fmla="*/ 637744 h 1275488"/>
                <a:gd name="T8" fmla="*/ 637744 w 1275488"/>
                <a:gd name="T9" fmla="*/ 1275488 h 1275488"/>
                <a:gd name="T10" fmla="*/ 0 w 1275488"/>
                <a:gd name="T11" fmla="*/ 637744 h 1275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5488" h="1275488">
                  <a:moveTo>
                    <a:pt x="0" y="637744"/>
                  </a:moveTo>
                  <a:cubicBezTo>
                    <a:pt x="0" y="285528"/>
                    <a:pt x="285528" y="0"/>
                    <a:pt x="637744" y="0"/>
                  </a:cubicBezTo>
                  <a:lnTo>
                    <a:pt x="1275488" y="0"/>
                  </a:lnTo>
                  <a:lnTo>
                    <a:pt x="1275488" y="637744"/>
                  </a:lnTo>
                  <a:cubicBezTo>
                    <a:pt x="1275488" y="989960"/>
                    <a:pt x="989960" y="1275488"/>
                    <a:pt x="637744" y="1275488"/>
                  </a:cubicBezTo>
                  <a:cubicBezTo>
                    <a:pt x="285528" y="1275488"/>
                    <a:pt x="0" y="989960"/>
                    <a:pt x="0" y="637744"/>
                  </a:cubicBezTo>
                  <a:close/>
                </a:path>
              </a:pathLst>
            </a:custGeom>
            <a:solidFill>
              <a:srgbClr val="37B8BD"/>
            </a:soli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696" name="文本框 17"/>
            <p:cNvSpPr txBox="1"/>
            <p:nvPr/>
          </p:nvSpPr>
          <p:spPr>
            <a:xfrm>
              <a:off x="2213858" y="1250456"/>
              <a:ext cx="657266" cy="37630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10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泪滴形 9"/>
            <p:cNvSpPr/>
            <p:nvPr/>
          </p:nvSpPr>
          <p:spPr bwMode="auto">
            <a:xfrm rot="2700000">
              <a:off x="2065537" y="1989856"/>
              <a:ext cx="875559" cy="875559"/>
            </a:xfrm>
            <a:custGeom>
              <a:avLst/>
              <a:gdLst>
                <a:gd name="T0" fmla="*/ 0 w 1275488"/>
                <a:gd name="T1" fmla="*/ 637744 h 1275488"/>
                <a:gd name="T2" fmla="*/ 637744 w 1275488"/>
                <a:gd name="T3" fmla="*/ 0 h 1275488"/>
                <a:gd name="T4" fmla="*/ 1275488 w 1275488"/>
                <a:gd name="T5" fmla="*/ 0 h 1275488"/>
                <a:gd name="T6" fmla="*/ 1275488 w 1275488"/>
                <a:gd name="T7" fmla="*/ 637744 h 1275488"/>
                <a:gd name="T8" fmla="*/ 637744 w 1275488"/>
                <a:gd name="T9" fmla="*/ 1275488 h 1275488"/>
                <a:gd name="T10" fmla="*/ 0 w 1275488"/>
                <a:gd name="T11" fmla="*/ 637744 h 1275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5488" h="1275488">
                  <a:moveTo>
                    <a:pt x="0" y="637744"/>
                  </a:moveTo>
                  <a:cubicBezTo>
                    <a:pt x="0" y="285528"/>
                    <a:pt x="285528" y="0"/>
                    <a:pt x="637744" y="0"/>
                  </a:cubicBezTo>
                  <a:lnTo>
                    <a:pt x="1275488" y="0"/>
                  </a:lnTo>
                  <a:lnTo>
                    <a:pt x="1275488" y="637744"/>
                  </a:lnTo>
                  <a:cubicBezTo>
                    <a:pt x="1275488" y="989960"/>
                    <a:pt x="989960" y="1275488"/>
                    <a:pt x="637744" y="1275488"/>
                  </a:cubicBezTo>
                  <a:cubicBezTo>
                    <a:pt x="285528" y="1275488"/>
                    <a:pt x="0" y="989960"/>
                    <a:pt x="0" y="637744"/>
                  </a:cubicBezTo>
                  <a:close/>
                </a:path>
              </a:pathLst>
            </a:custGeom>
            <a:solidFill>
              <a:srgbClr val="1A5575"/>
            </a:soli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700" name="文本框 18"/>
            <p:cNvSpPr txBox="1"/>
            <p:nvPr/>
          </p:nvSpPr>
          <p:spPr>
            <a:xfrm>
              <a:off x="2215761" y="2228952"/>
              <a:ext cx="657266" cy="37630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10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矩形 20"/>
          <p:cNvSpPr>
            <a:spLocks noChangeArrowheads="1"/>
          </p:cNvSpPr>
          <p:nvPr/>
        </p:nvSpPr>
        <p:spPr bwMode="auto">
          <a:xfrm>
            <a:off x="2864971" y="2571744"/>
            <a:ext cx="1802277" cy="571503"/>
          </a:xfrm>
          <a:prstGeom prst="rect">
            <a:avLst/>
          </a:prstGeom>
          <a:solidFill>
            <a:srgbClr val="37B8BD"/>
          </a:soli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58" tIns="40229" rIns="80458" bIns="40229" anchor="ctr"/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采购金额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" name="矩形 22"/>
          <p:cNvSpPr>
            <a:spLocks noChangeArrowheads="1"/>
          </p:cNvSpPr>
          <p:nvPr/>
        </p:nvSpPr>
        <p:spPr bwMode="auto">
          <a:xfrm>
            <a:off x="2851975" y="4000505"/>
            <a:ext cx="2458215" cy="541728"/>
          </a:xfrm>
          <a:prstGeom prst="rect">
            <a:avLst/>
          </a:prstGeom>
          <a:solidFill>
            <a:srgbClr val="1A5575"/>
          </a:soli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58" tIns="40229" rIns="80458" bIns="40229" anchor="ctr"/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采购现金支出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" name="组合 9"/>
          <p:cNvGrpSpPr/>
          <p:nvPr/>
        </p:nvGrpSpPr>
        <p:grpSpPr>
          <a:xfrm>
            <a:off x="3238500" y="1143000"/>
            <a:ext cx="4357688" cy="134938"/>
            <a:chOff x="5357217" y="1143000"/>
            <a:chExt cx="1490133" cy="101600"/>
          </a:xfrm>
        </p:grpSpPr>
        <p:cxnSp>
          <p:nvCxnSpPr>
            <p:cNvPr id="27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1"/>
            <p:cNvCxnSpPr/>
            <p:nvPr/>
          </p:nvCxnSpPr>
          <p:spPr>
            <a:xfrm>
              <a:off x="5509759" y="1244600"/>
              <a:ext cx="1185049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itle 2"/>
          <p:cNvSpPr txBox="1"/>
          <p:nvPr/>
        </p:nvSpPr>
        <p:spPr bwMode="auto">
          <a:xfrm>
            <a:off x="2595563" y="428625"/>
            <a:ext cx="6000750" cy="71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altLang="zh-CN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</a:t>
            </a:r>
            <a:r>
              <a:rPr kumimoji="1" lang="zh-CN" altLang="en-US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编制直接材料预算</a:t>
            </a:r>
            <a:endParaRPr kumimoji="1" lang="en-US" altLang="zh-CN" sz="3200" b="1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3452813" y="3357563"/>
            <a:ext cx="785813" cy="500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488" tIns="44450" rIns="90488" bIns="44450"/>
          <a:lstStyle/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sz="22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单价</a:t>
            </a:r>
            <a:endParaRPr kumimoji="1" lang="en-US" altLang="zh-CN" sz="22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 bwMode="auto">
          <a:xfrm>
            <a:off x="5238750" y="3214688"/>
            <a:ext cx="1428750" cy="785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488" tIns="44450" rIns="90488" bIns="44450"/>
          <a:lstStyle/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sz="22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采购材料</a:t>
            </a:r>
            <a:endParaRPr kumimoji="1" lang="en-US" altLang="zh-CN" sz="22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en-US" altLang="zh-CN" sz="22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r>
              <a:rPr kumimoji="1" lang="zh-CN" altLang="en-US" sz="22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数量</a:t>
            </a:r>
            <a:endParaRPr kumimoji="1" lang="en-US" altLang="zh-CN" sz="22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686" name="矩形 12"/>
          <p:cNvSpPr/>
          <p:nvPr/>
        </p:nvSpPr>
        <p:spPr>
          <a:xfrm>
            <a:off x="4452938" y="3357563"/>
            <a:ext cx="450850" cy="5334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1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2881313" y="4786313"/>
            <a:ext cx="1500188" cy="785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488" tIns="44450" rIns="90488" bIns="44450"/>
          <a:lstStyle/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sz="22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本期采购</a:t>
            </a:r>
            <a:endParaRPr kumimoji="1" lang="en-US" altLang="zh-CN" sz="22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en-US" altLang="zh-CN" sz="22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r>
              <a:rPr kumimoji="1" lang="zh-CN" altLang="en-US" sz="22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支出</a:t>
            </a:r>
            <a:endParaRPr kumimoji="1" lang="en-US" altLang="zh-CN" sz="22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6" name="Rectangle 3"/>
          <p:cNvSpPr txBox="1">
            <a:spLocks noChangeArrowheads="1"/>
          </p:cNvSpPr>
          <p:nvPr/>
        </p:nvSpPr>
        <p:spPr bwMode="auto">
          <a:xfrm>
            <a:off x="5024438" y="4786313"/>
            <a:ext cx="2000250" cy="785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488" tIns="44450" rIns="90488" bIns="44450"/>
          <a:lstStyle/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sz="22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支付前期采购    </a:t>
            </a:r>
            <a:endParaRPr kumimoji="1" lang="en-US" altLang="zh-CN" sz="22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en-US" altLang="zh-CN" sz="22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</a:t>
            </a:r>
            <a:r>
              <a:rPr kumimoji="1" lang="zh-CN" altLang="en-US" sz="22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支出</a:t>
            </a:r>
            <a:endParaRPr kumimoji="1" lang="en-US" altLang="zh-CN" sz="22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689" name="矩形 29"/>
          <p:cNvSpPr/>
          <p:nvPr/>
        </p:nvSpPr>
        <p:spPr>
          <a:xfrm>
            <a:off x="4381500" y="5000625"/>
            <a:ext cx="517525" cy="5318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10000"/>
              </a:lnSpc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＋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666750" y="1500188"/>
            <a:ext cx="5500688" cy="500063"/>
          </a:xfrm>
          <a:prstGeom prst="rect">
            <a:avLst/>
          </a:prstGeom>
          <a:noFill/>
        </p:spPr>
        <p:txBody>
          <a:bodyPr lIns="90488" tIns="44450" rIns="90488" bIns="44450"/>
          <a:lstStyle/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sz="2800" kern="0" cap="none" spc="0" normalizeH="0" baseline="0" noProof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采购金额就是采购现金支出吗？</a:t>
            </a:r>
            <a:endParaRPr kumimoji="1" lang="en-US" altLang="zh-CN" sz="28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charRg st="5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>
                                            <p:txEl>
                                              <p:charRg st="5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>
                                            <p:txEl>
                                              <p:charRg st="5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3">
                                            <p:txEl>
                                              <p:charRg st="5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charRg st="5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>
                                            <p:txEl>
                                              <p:charRg st="5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>
                                            <p:txEl>
                                              <p:charRg st="5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5">
                                            <p:txEl>
                                              <p:charRg st="5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6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6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charRg st="1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6">
                                            <p:txEl>
                                              <p:charRg st="1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6">
                                            <p:txEl>
                                              <p:charRg st="1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6">
                                            <p:txEl>
                                              <p:charRg st="1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53" grpId="0" build="p"/>
      <p:bldP spid="55" grpId="0" build="p"/>
      <p:bldP spid="56" grpId="0" build="p"/>
      <p:bldP spid="2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524000" y="2571750"/>
          <a:ext cx="7148513" cy="3986213"/>
        </p:xfrm>
        <a:graphic>
          <a:graphicData uri="http://schemas.openxmlformats.org/drawingml/2006/table">
            <a:tbl>
              <a:tblPr/>
              <a:tblGrid>
                <a:gridCol w="2519979"/>
                <a:gridCol w="925707"/>
                <a:gridCol w="925707"/>
                <a:gridCol w="925707"/>
                <a:gridCol w="925707"/>
                <a:gridCol w="925707"/>
              </a:tblGrid>
              <a:tr h="55675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采购金额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15948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19224</a:t>
                      </a:r>
                      <a:endParaRPr lang="en-US" altLang="zh-CN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20376</a:t>
                      </a:r>
                      <a:endParaRPr lang="en-US" altLang="zh-CN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19332</a:t>
                      </a:r>
                      <a:endParaRPr lang="en-US" altLang="zh-CN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74880</a:t>
                      </a:r>
                      <a:endParaRPr lang="en-US" altLang="zh-CN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76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期初应付账款 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11000</a:t>
                      </a:r>
                      <a:endParaRPr lang="en-US" altLang="zh-CN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11000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48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第一季度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7974</a:t>
                      </a:r>
                      <a:endParaRPr lang="en-US" altLang="zh-CN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7974</a:t>
                      </a:r>
                      <a:endParaRPr lang="en-US" altLang="zh-CN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15948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0012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第二季度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9612</a:t>
                      </a:r>
                      <a:endParaRPr lang="en-US" altLang="zh-CN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9612</a:t>
                      </a:r>
                      <a:endParaRPr lang="en-US" altLang="zh-CN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19224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012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第三季度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10188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10188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20376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68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第四季度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9666</a:t>
                      </a:r>
                      <a:endParaRPr lang="en-US" altLang="zh-CN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9666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012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现金支出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18974</a:t>
                      </a:r>
                      <a:endParaRPr lang="en-US" altLang="zh-CN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17586</a:t>
                      </a:r>
                      <a:endParaRPr lang="en-US" altLang="zh-CN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19800</a:t>
                      </a:r>
                      <a:endParaRPr lang="en-US" altLang="zh-CN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19854</a:t>
                      </a:r>
                      <a:endParaRPr lang="en-US" altLang="zh-CN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76214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12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期末应付账款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9666</a:t>
                      </a:r>
                      <a:endParaRPr lang="en-US" altLang="zh-CN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9666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组合 9"/>
          <p:cNvGrpSpPr/>
          <p:nvPr/>
        </p:nvGrpSpPr>
        <p:grpSpPr>
          <a:xfrm>
            <a:off x="3238500" y="928688"/>
            <a:ext cx="4357688" cy="134937"/>
            <a:chOff x="5357217" y="1143000"/>
            <a:chExt cx="1490133" cy="101600"/>
          </a:xfrm>
        </p:grpSpPr>
        <p:cxnSp>
          <p:nvCxnSpPr>
            <p:cNvPr id="5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31"/>
            <p:cNvCxnSpPr/>
            <p:nvPr/>
          </p:nvCxnSpPr>
          <p:spPr>
            <a:xfrm>
              <a:off x="5509759" y="1244600"/>
              <a:ext cx="1185049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2"/>
          <p:cNvSpPr txBox="1"/>
          <p:nvPr/>
        </p:nvSpPr>
        <p:spPr bwMode="auto">
          <a:xfrm>
            <a:off x="2595563" y="214313"/>
            <a:ext cx="6000750" cy="71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altLang="zh-CN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</a:t>
            </a:r>
            <a:r>
              <a:rPr kumimoji="1" lang="zh-CN" altLang="en-US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编制直接材料预算</a:t>
            </a:r>
            <a:endParaRPr kumimoji="1" lang="en-US" altLang="zh-CN" sz="3200" b="1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38188" y="1214438"/>
            <a:ext cx="8715375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488" tIns="44450" rIns="90488" bIns="44450"/>
          <a:lstStyle/>
          <a:p>
            <a:pPr marL="342900" marR="0" indent="-342900" defTabSz="914400" eaLnBrk="1" hangingPunct="1">
              <a:lnSpc>
                <a:spcPct val="114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kern="0" cap="none" spc="0" normalizeH="0" baseline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案例：</a:t>
            </a:r>
            <a:r>
              <a:rPr kumimoji="1" lang="en-US" altLang="zh-CN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</a:t>
            </a:r>
            <a:r>
              <a:rPr kumimoji="1" lang="zh-CN" altLang="en-US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公司每季度的购料款于当季支付</a:t>
            </a:r>
            <a:r>
              <a:rPr kumimoji="1" lang="en-US" altLang="zh-CN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50%</a:t>
            </a:r>
            <a:r>
              <a:rPr kumimoji="1" lang="zh-CN" altLang="en-US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，剩余</a:t>
            </a:r>
            <a:r>
              <a:rPr kumimoji="1" lang="en-US" altLang="zh-CN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50%</a:t>
            </a:r>
            <a:endParaRPr kumimoji="1" lang="en-US" altLang="zh-CN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lnSpc>
                <a:spcPct val="114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于下一季度支付，应付账款年初余额为</a:t>
            </a:r>
            <a:r>
              <a:rPr kumimoji="1" lang="en-US" altLang="zh-CN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11000</a:t>
            </a:r>
            <a:r>
              <a:rPr kumimoji="1" lang="zh-CN" altLang="en-US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元。</a:t>
            </a:r>
            <a:endParaRPr kumimoji="1" lang="en-US" altLang="zh-CN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任意多边形 8"/>
          <p:cNvSpPr/>
          <p:nvPr/>
        </p:nvSpPr>
        <p:spPr bwMode="auto">
          <a:xfrm>
            <a:off x="4773613" y="3003550"/>
            <a:ext cx="177800" cy="944563"/>
          </a:xfrm>
          <a:custGeom>
            <a:avLst/>
            <a:gdLst>
              <a:gd name="connsiteX0" fmla="*/ 0 w 179010"/>
              <a:gd name="connsiteY0" fmla="*/ 0 h 943428"/>
              <a:gd name="connsiteX1" fmla="*/ 174172 w 179010"/>
              <a:gd name="connsiteY1" fmla="*/ 522514 h 943428"/>
              <a:gd name="connsiteX2" fmla="*/ 29029 w 179010"/>
              <a:gd name="connsiteY2" fmla="*/ 943428 h 943428"/>
              <a:gd name="connsiteX3" fmla="*/ 29029 w 179010"/>
              <a:gd name="connsiteY3" fmla="*/ 943428 h 94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010" h="943428">
                <a:moveTo>
                  <a:pt x="0" y="0"/>
                </a:moveTo>
                <a:cubicBezTo>
                  <a:pt x="84667" y="182638"/>
                  <a:pt x="169334" y="365276"/>
                  <a:pt x="174172" y="522514"/>
                </a:cubicBezTo>
                <a:cubicBezTo>
                  <a:pt x="179010" y="679752"/>
                  <a:pt x="29029" y="943428"/>
                  <a:pt x="29029" y="943428"/>
                </a:cubicBezTo>
                <a:lnTo>
                  <a:pt x="29029" y="943428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10" name="直接连接符 9"/>
          <p:cNvCxnSpPr>
            <a:stCxn id="9" idx="0"/>
          </p:cNvCxnSpPr>
          <p:nvPr/>
        </p:nvCxnSpPr>
        <p:spPr bwMode="auto">
          <a:xfrm>
            <a:off x="4773613" y="3003550"/>
            <a:ext cx="560388" cy="711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 bwMode="auto">
          <a:xfrm rot="16200000" flipH="1">
            <a:off x="5310188" y="3214688"/>
            <a:ext cx="1143000" cy="7143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 bwMode="auto">
          <a:xfrm rot="16200000" flipH="1">
            <a:off x="5917406" y="3393281"/>
            <a:ext cx="1714500" cy="9286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任意多边形 14"/>
          <p:cNvSpPr/>
          <p:nvPr/>
        </p:nvSpPr>
        <p:spPr bwMode="auto">
          <a:xfrm>
            <a:off x="5524500" y="3000375"/>
            <a:ext cx="357188" cy="1306513"/>
          </a:xfrm>
          <a:custGeom>
            <a:avLst/>
            <a:gdLst>
              <a:gd name="connsiteX0" fmla="*/ 0 w 358020"/>
              <a:gd name="connsiteY0" fmla="*/ 0 h 1306285"/>
              <a:gd name="connsiteX1" fmla="*/ 319315 w 358020"/>
              <a:gd name="connsiteY1" fmla="*/ 812800 h 1306285"/>
              <a:gd name="connsiteX2" fmla="*/ 232229 w 358020"/>
              <a:gd name="connsiteY2" fmla="*/ 1306285 h 130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020" h="1306285">
                <a:moveTo>
                  <a:pt x="0" y="0"/>
                </a:moveTo>
                <a:cubicBezTo>
                  <a:pt x="140305" y="297543"/>
                  <a:pt x="280610" y="595086"/>
                  <a:pt x="319315" y="812800"/>
                </a:cubicBezTo>
                <a:cubicBezTo>
                  <a:pt x="358020" y="1030514"/>
                  <a:pt x="295124" y="1168399"/>
                  <a:pt x="232229" y="130628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" name="任意多边形 15"/>
          <p:cNvSpPr/>
          <p:nvPr/>
        </p:nvSpPr>
        <p:spPr bwMode="auto">
          <a:xfrm>
            <a:off x="6310313" y="3000375"/>
            <a:ext cx="438150" cy="1901825"/>
          </a:xfrm>
          <a:custGeom>
            <a:avLst/>
            <a:gdLst>
              <a:gd name="connsiteX0" fmla="*/ 0 w 437848"/>
              <a:gd name="connsiteY0" fmla="*/ 0 h 1901371"/>
              <a:gd name="connsiteX1" fmla="*/ 377372 w 437848"/>
              <a:gd name="connsiteY1" fmla="*/ 899885 h 1901371"/>
              <a:gd name="connsiteX2" fmla="*/ 362857 w 437848"/>
              <a:gd name="connsiteY2" fmla="*/ 1901371 h 190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848" h="1901371">
                <a:moveTo>
                  <a:pt x="0" y="0"/>
                </a:moveTo>
                <a:cubicBezTo>
                  <a:pt x="158448" y="291495"/>
                  <a:pt x="316896" y="582990"/>
                  <a:pt x="377372" y="899885"/>
                </a:cubicBezTo>
                <a:cubicBezTo>
                  <a:pt x="437848" y="1216780"/>
                  <a:pt x="400352" y="1559075"/>
                  <a:pt x="362857" y="190137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" name="任意多边形 16"/>
          <p:cNvSpPr/>
          <p:nvPr/>
        </p:nvSpPr>
        <p:spPr bwMode="auto">
          <a:xfrm>
            <a:off x="7096125" y="3000375"/>
            <a:ext cx="668338" cy="2438400"/>
          </a:xfrm>
          <a:custGeom>
            <a:avLst/>
            <a:gdLst>
              <a:gd name="connsiteX0" fmla="*/ 0 w 667658"/>
              <a:gd name="connsiteY0" fmla="*/ 0 h 2438400"/>
              <a:gd name="connsiteX1" fmla="*/ 580572 w 667658"/>
              <a:gd name="connsiteY1" fmla="*/ 1219200 h 2438400"/>
              <a:gd name="connsiteX2" fmla="*/ 522514 w 667658"/>
              <a:gd name="connsiteY2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658" h="2438400">
                <a:moveTo>
                  <a:pt x="0" y="0"/>
                </a:moveTo>
                <a:cubicBezTo>
                  <a:pt x="246743" y="406400"/>
                  <a:pt x="493486" y="812800"/>
                  <a:pt x="580572" y="1219200"/>
                </a:cubicBezTo>
                <a:cubicBezTo>
                  <a:pt x="667658" y="1625600"/>
                  <a:pt x="595086" y="2032000"/>
                  <a:pt x="522514" y="243840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854575" y="3429000"/>
            <a:ext cx="669925" cy="430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叶根友毛笔行书2.0版" pitchFamily="2" charset="-122"/>
                <a:ea typeface="叶根友毛笔行书2.0版" pitchFamily="2" charset="-122"/>
                <a:cs typeface="+mn-cs"/>
              </a:rPr>
              <a:t>50%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叶根友毛笔行书2.0版" pitchFamily="2" charset="-122"/>
              <a:ea typeface="叶根友毛笔行书2.0版" pitchFamily="2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738813" y="3929063"/>
            <a:ext cx="669925" cy="430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叶根友毛笔行书2.0版" pitchFamily="2" charset="-122"/>
                <a:ea typeface="叶根友毛笔行书2.0版" pitchFamily="2" charset="-122"/>
                <a:cs typeface="+mn-cs"/>
              </a:rPr>
              <a:t>50%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叶根友毛笔行书2.0版" pitchFamily="2" charset="-122"/>
              <a:ea typeface="叶根友毛笔行书2.0版" pitchFamily="2" charset="-122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640513" y="4427538"/>
            <a:ext cx="669925" cy="430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叶根友毛笔行书2.0版" pitchFamily="2" charset="-122"/>
                <a:ea typeface="叶根友毛笔行书2.0版" pitchFamily="2" charset="-122"/>
                <a:cs typeface="+mn-cs"/>
              </a:rPr>
              <a:t>50%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叶根友毛笔行书2.0版" pitchFamily="2" charset="-122"/>
              <a:ea typeface="叶根友毛笔行书2.0版" pitchFamily="2" charset="-122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953375" y="4929188"/>
            <a:ext cx="669925" cy="430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叶根友毛笔行书2.0版" pitchFamily="2" charset="-122"/>
                <a:ea typeface="叶根友毛笔行书2.0版" pitchFamily="2" charset="-122"/>
                <a:cs typeface="+mn-cs"/>
              </a:rPr>
              <a:t>50%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叶根友毛笔行书2.0版" pitchFamily="2" charset="-122"/>
              <a:ea typeface="叶根友毛笔行书2.0版" pitchFamily="2" charset="-122"/>
              <a:cs typeface="+mn-cs"/>
            </a:endParaRPr>
          </a:p>
        </p:txBody>
      </p:sp>
      <p:sp>
        <p:nvSpPr>
          <p:cNvPr id="24" name="任意多边形 23"/>
          <p:cNvSpPr/>
          <p:nvPr/>
        </p:nvSpPr>
        <p:spPr bwMode="auto">
          <a:xfrm>
            <a:off x="7096125" y="3000375"/>
            <a:ext cx="977900" cy="3411538"/>
          </a:xfrm>
          <a:custGeom>
            <a:avLst/>
            <a:gdLst>
              <a:gd name="connsiteX0" fmla="*/ 0 w 977295"/>
              <a:gd name="connsiteY0" fmla="*/ 0 h 3410857"/>
              <a:gd name="connsiteX1" fmla="*/ 914400 w 977295"/>
              <a:gd name="connsiteY1" fmla="*/ 1785257 h 3410857"/>
              <a:gd name="connsiteX2" fmla="*/ 377371 w 977295"/>
              <a:gd name="connsiteY2" fmla="*/ 3410857 h 341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7295" h="3410857">
                <a:moveTo>
                  <a:pt x="0" y="0"/>
                </a:moveTo>
                <a:cubicBezTo>
                  <a:pt x="425752" y="608390"/>
                  <a:pt x="851505" y="1216781"/>
                  <a:pt x="914400" y="1785257"/>
                </a:cubicBezTo>
                <a:cubicBezTo>
                  <a:pt x="977295" y="2353733"/>
                  <a:pt x="677333" y="2882295"/>
                  <a:pt x="377371" y="3410857"/>
                </a:cubicBezTo>
              </a:path>
            </a:pathLst>
          </a:cu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25" name="直接连接符 24"/>
          <p:cNvCxnSpPr/>
          <p:nvPr/>
        </p:nvCxnSpPr>
        <p:spPr bwMode="auto">
          <a:xfrm rot="10800000">
            <a:off x="1452563" y="2928938"/>
            <a:ext cx="2500313" cy="500063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9768" name="矩形 42"/>
          <p:cNvSpPr/>
          <p:nvPr/>
        </p:nvSpPr>
        <p:spPr>
          <a:xfrm>
            <a:off x="238125" y="2571750"/>
            <a:ext cx="110807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10000"/>
              </a:lnSpc>
            </a:pP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上年购料</a:t>
            </a:r>
            <a:endParaRPr lang="en-US" altLang="zh-CN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尾款</a:t>
            </a:r>
            <a:endParaRPr lang="zh-CN" altLang="en-US" sz="1800" b="1" dirty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任意多边形 26"/>
          <p:cNvSpPr/>
          <p:nvPr/>
        </p:nvSpPr>
        <p:spPr bwMode="auto">
          <a:xfrm>
            <a:off x="8596313" y="2786063"/>
            <a:ext cx="474663" cy="3206750"/>
          </a:xfrm>
          <a:custGeom>
            <a:avLst/>
            <a:gdLst>
              <a:gd name="connsiteX0" fmla="*/ 58057 w 474133"/>
              <a:gd name="connsiteY0" fmla="*/ 0 h 3207657"/>
              <a:gd name="connsiteX1" fmla="*/ 464457 w 474133"/>
              <a:gd name="connsiteY1" fmla="*/ 1683657 h 3207657"/>
              <a:gd name="connsiteX2" fmla="*/ 0 w 474133"/>
              <a:gd name="connsiteY2" fmla="*/ 3207657 h 320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4133" h="3207657">
                <a:moveTo>
                  <a:pt x="58057" y="0"/>
                </a:moveTo>
                <a:cubicBezTo>
                  <a:pt x="266095" y="574524"/>
                  <a:pt x="474133" y="1149048"/>
                  <a:pt x="464457" y="1683657"/>
                </a:cubicBezTo>
                <a:cubicBezTo>
                  <a:pt x="454781" y="2218266"/>
                  <a:pt x="227390" y="2712961"/>
                  <a:pt x="0" y="3207657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9770" name="矩形 45"/>
          <p:cNvSpPr/>
          <p:nvPr/>
        </p:nvSpPr>
        <p:spPr>
          <a:xfrm>
            <a:off x="8524875" y="4286250"/>
            <a:ext cx="1023938" cy="376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1334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771" name="组合 25"/>
          <p:cNvGrpSpPr/>
          <p:nvPr/>
        </p:nvGrpSpPr>
        <p:grpSpPr>
          <a:xfrm>
            <a:off x="309563" y="1071563"/>
            <a:ext cx="9215437" cy="1285875"/>
            <a:chOff x="416496" y="1988840"/>
            <a:chExt cx="9119877" cy="4577755"/>
          </a:xfrm>
        </p:grpSpPr>
        <p:sp>
          <p:nvSpPr>
            <p:cNvPr id="29772" name="Text Box 3"/>
            <p:cNvSpPr txBox="1"/>
            <p:nvPr/>
          </p:nvSpPr>
          <p:spPr>
            <a:xfrm>
              <a:off x="615818" y="2270443"/>
              <a:ext cx="8920555" cy="42286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</a:t>
              </a:r>
              <a:endParaRPr lang="en-US" altLang="zh-CN" sz="2800" dirty="0">
                <a:latin typeface="Lato" panose="020F0502020204030203"/>
              </a:endParaRPr>
            </a:p>
            <a:p>
              <a:pPr>
                <a:lnSpc>
                  <a:spcPct val="110000"/>
                </a:lnSpc>
              </a:pPr>
              <a:endParaRPr lang="ja-JP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ja-JP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endParaRPr lang="ja-JP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773" name="矩形 28"/>
            <p:cNvSpPr/>
            <p:nvPr/>
          </p:nvSpPr>
          <p:spPr>
            <a:xfrm>
              <a:off x="598605" y="2348879"/>
              <a:ext cx="8837970" cy="4217716"/>
            </a:xfrm>
            <a:prstGeom prst="rect">
              <a:avLst/>
            </a:prstGeom>
            <a:noFill/>
            <a:ln w="2540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>
                <a:lnSpc>
                  <a:spcPct val="110000"/>
                </a:lnSpc>
              </a:pPr>
              <a:endParaRPr lang="zh-CN" altLang="en-US" sz="3200" dirty="0">
                <a:solidFill>
                  <a:srgbClr val="000000"/>
                </a:solidFill>
                <a:latin typeface="Lato" panose="020F0502020204030203"/>
                <a:sym typeface="Arial" panose="020B0604020202020204" pitchFamily="34" charset="0"/>
              </a:endParaRPr>
            </a:p>
          </p:txBody>
        </p:sp>
        <p:grpSp>
          <p:nvGrpSpPr>
            <p:cNvPr id="4" name="组合 29"/>
            <p:cNvGrpSpPr/>
            <p:nvPr/>
          </p:nvGrpSpPr>
          <p:grpSpPr>
            <a:xfrm>
              <a:off x="416496" y="1988840"/>
              <a:ext cx="568751" cy="70009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1" name="同心圆 3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auto" latinLnBrk="0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auto" latinLnBrk="0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28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MH_Other_1"/>
          <p:cNvSpPr/>
          <p:nvPr>
            <p:custDataLst>
              <p:tags r:id="rId1"/>
            </p:custDataLst>
          </p:nvPr>
        </p:nvSpPr>
        <p:spPr>
          <a:xfrm rot="16200000">
            <a:off x="1515269" y="4074319"/>
            <a:ext cx="2781300" cy="557213"/>
          </a:xfrm>
          <a:prstGeom prst="parallelogram">
            <a:avLst>
              <a:gd name="adj" fmla="val 156667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dist="635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58" tIns="40229" rIns="80458" bIns="40229" anchor="ctr">
            <a:normAutofit fontScale="625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MH_Other_4"/>
          <p:cNvSpPr/>
          <p:nvPr>
            <p:custDataLst>
              <p:tags r:id="rId2"/>
            </p:custDataLst>
          </p:nvPr>
        </p:nvSpPr>
        <p:spPr>
          <a:xfrm rot="16200000">
            <a:off x="3558381" y="4074319"/>
            <a:ext cx="2781300" cy="557213"/>
          </a:xfrm>
          <a:prstGeom prst="parallelogram">
            <a:avLst>
              <a:gd name="adj" fmla="val 156667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dist="635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58" tIns="40229" rIns="80458" bIns="40229" anchor="ctr">
            <a:normAutofit fontScale="625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MH_Other_7"/>
          <p:cNvSpPr/>
          <p:nvPr>
            <p:custDataLst>
              <p:tags r:id="rId3"/>
            </p:custDataLst>
          </p:nvPr>
        </p:nvSpPr>
        <p:spPr>
          <a:xfrm rot="16200000">
            <a:off x="5599906" y="4074319"/>
            <a:ext cx="2781300" cy="557213"/>
          </a:xfrm>
          <a:prstGeom prst="parallelogram">
            <a:avLst>
              <a:gd name="adj" fmla="val 156667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dist="635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58" tIns="40229" rIns="80458" bIns="40229" anchor="ctr">
            <a:normAutofit fontScale="625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7" name="组合 30"/>
          <p:cNvGrpSpPr/>
          <p:nvPr/>
        </p:nvGrpSpPr>
        <p:grpSpPr>
          <a:xfrm>
            <a:off x="3184525" y="2728913"/>
            <a:ext cx="1493838" cy="3014662"/>
            <a:chOff x="3919846" y="2728686"/>
            <a:chExt cx="1837453" cy="3014438"/>
          </a:xfrm>
        </p:grpSpPr>
        <p:sp>
          <p:nvSpPr>
            <p:cNvPr id="7" name="MH_Other_5"/>
            <p:cNvSpPr/>
            <p:nvPr>
              <p:custDataLst>
                <p:tags r:id="rId4"/>
              </p:custDataLst>
            </p:nvPr>
          </p:nvSpPr>
          <p:spPr>
            <a:xfrm>
              <a:off x="4657951" y="2728686"/>
              <a:ext cx="246035" cy="233345"/>
            </a:xfrm>
            <a:prstGeom prst="rtTriangl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MH_SubTitle_2"/>
            <p:cNvSpPr/>
            <p:nvPr>
              <p:custDataLst>
                <p:tags r:id="rId5"/>
              </p:custDataLst>
            </p:nvPr>
          </p:nvSpPr>
          <p:spPr>
            <a:xfrm>
              <a:off x="3919846" y="2962031"/>
              <a:ext cx="1837453" cy="2781093"/>
            </a:xfrm>
            <a:prstGeom prst="rect">
              <a:avLst/>
            </a:prstGeom>
            <a:solidFill>
              <a:srgbClr val="FEFFFF"/>
            </a:solidFill>
            <a:ln w="3175">
              <a:solidFill>
                <a:srgbClr val="EB3C3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44000" rIns="72000" bIns="0" anchor="ctr">
              <a:norm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MH_Other_6"/>
            <p:cNvSpPr/>
            <p:nvPr>
              <p:custDataLst>
                <p:tags r:id="rId6"/>
              </p:custDataLst>
            </p:nvPr>
          </p:nvSpPr>
          <p:spPr>
            <a:xfrm>
              <a:off x="4011622" y="2728686"/>
              <a:ext cx="634614" cy="723846"/>
            </a:xfrm>
            <a:custGeom>
              <a:avLst/>
              <a:gdLst>
                <a:gd name="connsiteX0" fmla="*/ 0 w 466725"/>
                <a:gd name="connsiteY0" fmla="*/ 0 h 533401"/>
                <a:gd name="connsiteX1" fmla="*/ 466725 w 466725"/>
                <a:gd name="connsiteY1" fmla="*/ 0 h 533401"/>
                <a:gd name="connsiteX2" fmla="*/ 466725 w 466725"/>
                <a:gd name="connsiteY2" fmla="*/ 300038 h 533401"/>
                <a:gd name="connsiteX3" fmla="*/ 233362 w 466725"/>
                <a:gd name="connsiteY3" fmla="*/ 533401 h 533401"/>
                <a:gd name="connsiteX4" fmla="*/ 233363 w 466725"/>
                <a:gd name="connsiteY4" fmla="*/ 533400 h 533401"/>
                <a:gd name="connsiteX5" fmla="*/ 0 w 466725"/>
                <a:gd name="connsiteY5" fmla="*/ 300037 h 53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25" h="533401">
                  <a:moveTo>
                    <a:pt x="0" y="0"/>
                  </a:moveTo>
                  <a:lnTo>
                    <a:pt x="466725" y="0"/>
                  </a:lnTo>
                  <a:lnTo>
                    <a:pt x="466725" y="300038"/>
                  </a:lnTo>
                  <a:cubicBezTo>
                    <a:pt x="466725" y="428921"/>
                    <a:pt x="362245" y="533401"/>
                    <a:pt x="233362" y="533401"/>
                  </a:cubicBezTo>
                  <a:lnTo>
                    <a:pt x="233363" y="533400"/>
                  </a:lnTo>
                  <a:cubicBezTo>
                    <a:pt x="104480" y="533400"/>
                    <a:pt x="0" y="428920"/>
                    <a:pt x="0" y="300037"/>
                  </a:cubicBezTo>
                  <a:close/>
                </a:path>
              </a:pathLst>
            </a:custGeom>
            <a:solidFill>
              <a:srgbClr val="EB3C3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3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</a:t>
              </a:r>
              <a:endParaRPr kumimoji="0" lang="zh-CN" altLang="en-US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750" name="矩形 23"/>
            <p:cNvSpPr/>
            <p:nvPr/>
          </p:nvSpPr>
          <p:spPr>
            <a:xfrm>
              <a:off x="3985829" y="3857628"/>
              <a:ext cx="1716031" cy="8111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>
                <a:lnSpc>
                  <a:spcPct val="110000"/>
                </a:lnSpc>
                <a:buNone/>
              </a:pPr>
              <a:r>
                <a:rPr lang="zh-CN" altLang="en-US" sz="2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采购量</a:t>
              </a:r>
              <a:endParaRPr lang="en-US" altLang="zh-CN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10000"/>
                </a:lnSpc>
                <a:buNone/>
              </a:pPr>
              <a:r>
                <a:rPr lang="zh-CN" altLang="en-US" sz="2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（材料）</a:t>
              </a:r>
              <a:endPara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31"/>
          <p:cNvGrpSpPr/>
          <p:nvPr/>
        </p:nvGrpSpPr>
        <p:grpSpPr>
          <a:xfrm>
            <a:off x="5227638" y="2728913"/>
            <a:ext cx="1493837" cy="3014662"/>
            <a:chOff x="6434700" y="2728686"/>
            <a:chExt cx="1837453" cy="3014438"/>
          </a:xfrm>
        </p:grpSpPr>
        <p:sp>
          <p:nvSpPr>
            <p:cNvPr id="11" name="MH_Other_8"/>
            <p:cNvSpPr/>
            <p:nvPr>
              <p:custDataLst>
                <p:tags r:id="rId7"/>
              </p:custDataLst>
            </p:nvPr>
          </p:nvSpPr>
          <p:spPr>
            <a:xfrm>
              <a:off x="7170852" y="2728686"/>
              <a:ext cx="246035" cy="233345"/>
            </a:xfrm>
            <a:prstGeom prst="rtTriangl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MH_SubTitle_3"/>
            <p:cNvSpPr/>
            <p:nvPr>
              <p:custDataLst>
                <p:tags r:id="rId8"/>
              </p:custDataLst>
            </p:nvPr>
          </p:nvSpPr>
          <p:spPr>
            <a:xfrm>
              <a:off x="6434700" y="2962031"/>
              <a:ext cx="1837453" cy="2781093"/>
            </a:xfrm>
            <a:prstGeom prst="rect">
              <a:avLst/>
            </a:prstGeom>
            <a:solidFill>
              <a:srgbClr val="FEFFFF"/>
            </a:solidFill>
            <a:ln w="3175">
              <a:solidFill>
                <a:srgbClr val="37B8B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44000" rIns="72000" bIns="0" anchor="ctr">
              <a:norm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MH_Other_9"/>
            <p:cNvSpPr/>
            <p:nvPr>
              <p:custDataLst>
                <p:tags r:id="rId9"/>
              </p:custDataLst>
            </p:nvPr>
          </p:nvSpPr>
          <p:spPr>
            <a:xfrm>
              <a:off x="6526474" y="2728686"/>
              <a:ext cx="632662" cy="723846"/>
            </a:xfrm>
            <a:custGeom>
              <a:avLst/>
              <a:gdLst>
                <a:gd name="connsiteX0" fmla="*/ 0 w 466725"/>
                <a:gd name="connsiteY0" fmla="*/ 0 h 533401"/>
                <a:gd name="connsiteX1" fmla="*/ 466725 w 466725"/>
                <a:gd name="connsiteY1" fmla="*/ 0 h 533401"/>
                <a:gd name="connsiteX2" fmla="*/ 466725 w 466725"/>
                <a:gd name="connsiteY2" fmla="*/ 300038 h 533401"/>
                <a:gd name="connsiteX3" fmla="*/ 233362 w 466725"/>
                <a:gd name="connsiteY3" fmla="*/ 533401 h 533401"/>
                <a:gd name="connsiteX4" fmla="*/ 233363 w 466725"/>
                <a:gd name="connsiteY4" fmla="*/ 533400 h 533401"/>
                <a:gd name="connsiteX5" fmla="*/ 0 w 466725"/>
                <a:gd name="connsiteY5" fmla="*/ 300037 h 53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25" h="533401">
                  <a:moveTo>
                    <a:pt x="0" y="0"/>
                  </a:moveTo>
                  <a:lnTo>
                    <a:pt x="466725" y="0"/>
                  </a:lnTo>
                  <a:lnTo>
                    <a:pt x="466725" y="300038"/>
                  </a:lnTo>
                  <a:cubicBezTo>
                    <a:pt x="466725" y="428921"/>
                    <a:pt x="362245" y="533401"/>
                    <a:pt x="233362" y="533401"/>
                  </a:cubicBezTo>
                  <a:lnTo>
                    <a:pt x="233363" y="533400"/>
                  </a:lnTo>
                  <a:cubicBezTo>
                    <a:pt x="104480" y="533400"/>
                    <a:pt x="0" y="428920"/>
                    <a:pt x="0" y="300037"/>
                  </a:cubicBezTo>
                  <a:close/>
                </a:path>
              </a:pathLst>
            </a:custGeom>
            <a:solidFill>
              <a:srgbClr val="37B8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3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3</a:t>
              </a:r>
              <a:endParaRPr kumimoji="0" lang="zh-CN" altLang="en-US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KSO_Shape"/>
            <p:cNvSpPr/>
            <p:nvPr/>
          </p:nvSpPr>
          <p:spPr>
            <a:xfrm>
              <a:off x="7110321" y="5143094"/>
              <a:ext cx="538934" cy="557172"/>
            </a:xfrm>
            <a:custGeom>
              <a:avLst/>
              <a:gdLst/>
              <a:ahLst/>
              <a:cxnLst/>
              <a:rect l="l" t="t" r="r" b="b"/>
              <a:pathLst>
                <a:path w="1119349" h="1157433">
                  <a:moveTo>
                    <a:pt x="135620" y="818456"/>
                  </a:moveTo>
                  <a:cubicBezTo>
                    <a:pt x="71450" y="948523"/>
                    <a:pt x="57484" y="1054732"/>
                    <a:pt x="108323" y="1103729"/>
                  </a:cubicBezTo>
                  <a:cubicBezTo>
                    <a:pt x="164989" y="1158341"/>
                    <a:pt x="289713" y="1129874"/>
                    <a:pt x="437069" y="1040437"/>
                  </a:cubicBezTo>
                  <a:cubicBezTo>
                    <a:pt x="307239" y="1007168"/>
                    <a:pt x="198946" y="926245"/>
                    <a:pt x="135620" y="818456"/>
                  </a:cubicBezTo>
                  <a:close/>
                  <a:moveTo>
                    <a:pt x="582086" y="345816"/>
                  </a:moveTo>
                  <a:cubicBezTo>
                    <a:pt x="490772" y="345817"/>
                    <a:pt x="434615" y="407693"/>
                    <a:pt x="413811" y="495363"/>
                  </a:cubicBezTo>
                  <a:lnTo>
                    <a:pt x="750361" y="495364"/>
                  </a:lnTo>
                  <a:cubicBezTo>
                    <a:pt x="729557" y="407692"/>
                    <a:pt x="673401" y="345816"/>
                    <a:pt x="582086" y="345816"/>
                  </a:cubicBezTo>
                  <a:close/>
                  <a:moveTo>
                    <a:pt x="954622" y="129"/>
                  </a:moveTo>
                  <a:cubicBezTo>
                    <a:pt x="1007406" y="-1466"/>
                    <a:pt x="1051113" y="11645"/>
                    <a:pt x="1081775" y="41196"/>
                  </a:cubicBezTo>
                  <a:cubicBezTo>
                    <a:pt x="1101805" y="60500"/>
                    <a:pt x="1115030" y="85625"/>
                    <a:pt x="1119349" y="116033"/>
                  </a:cubicBezTo>
                  <a:cubicBezTo>
                    <a:pt x="1112931" y="103633"/>
                    <a:pt x="1104158" y="92219"/>
                    <a:pt x="1093494" y="81508"/>
                  </a:cubicBezTo>
                  <a:cubicBezTo>
                    <a:pt x="1010899" y="-1451"/>
                    <a:pt x="882017" y="28786"/>
                    <a:pt x="737350" y="130602"/>
                  </a:cubicBezTo>
                  <a:cubicBezTo>
                    <a:pt x="943277" y="190863"/>
                    <a:pt x="1091569" y="370605"/>
                    <a:pt x="1091569" y="582598"/>
                  </a:cubicBezTo>
                  <a:lnTo>
                    <a:pt x="1085273" y="640757"/>
                  </a:lnTo>
                  <a:lnTo>
                    <a:pt x="755888" y="640756"/>
                  </a:lnTo>
                  <a:lnTo>
                    <a:pt x="719073" y="640757"/>
                  </a:lnTo>
                  <a:lnTo>
                    <a:pt x="408284" y="640757"/>
                  </a:lnTo>
                  <a:cubicBezTo>
                    <a:pt x="424002" y="743453"/>
                    <a:pt x="484447" y="819382"/>
                    <a:pt x="582086" y="819383"/>
                  </a:cubicBezTo>
                  <a:cubicBezTo>
                    <a:pt x="648673" y="819382"/>
                    <a:pt x="697960" y="784070"/>
                    <a:pt x="725617" y="727992"/>
                  </a:cubicBezTo>
                  <a:lnTo>
                    <a:pt x="1064773" y="727992"/>
                  </a:lnTo>
                  <a:cubicBezTo>
                    <a:pt x="1000780" y="921122"/>
                    <a:pt x="807116" y="1060320"/>
                    <a:pt x="578539" y="1060320"/>
                  </a:cubicBezTo>
                  <a:cubicBezTo>
                    <a:pt x="541437" y="1060319"/>
                    <a:pt x="505255" y="1056652"/>
                    <a:pt x="470646" y="1048435"/>
                  </a:cubicBezTo>
                  <a:cubicBezTo>
                    <a:pt x="288189" y="1159820"/>
                    <a:pt x="124174" y="1191927"/>
                    <a:pt x="45670" y="1116267"/>
                  </a:cubicBezTo>
                  <a:cubicBezTo>
                    <a:pt x="-38972" y="1034693"/>
                    <a:pt x="-2092" y="849162"/>
                    <a:pt x="124297" y="645271"/>
                  </a:cubicBezTo>
                  <a:cubicBezTo>
                    <a:pt x="126384" y="641564"/>
                    <a:pt x="128546" y="637931"/>
                    <a:pt x="130887" y="634433"/>
                  </a:cubicBezTo>
                  <a:cubicBezTo>
                    <a:pt x="140131" y="616742"/>
                    <a:pt x="151256" y="599735"/>
                    <a:pt x="163296" y="582889"/>
                  </a:cubicBezTo>
                  <a:cubicBezTo>
                    <a:pt x="171413" y="570408"/>
                    <a:pt x="179765" y="558285"/>
                    <a:pt x="189707" y="547372"/>
                  </a:cubicBezTo>
                  <a:cubicBezTo>
                    <a:pt x="207410" y="520542"/>
                    <a:pt x="227598" y="494496"/>
                    <a:pt x="249351" y="468810"/>
                  </a:cubicBezTo>
                  <a:cubicBezTo>
                    <a:pt x="261501" y="453873"/>
                    <a:pt x="274484" y="439223"/>
                    <a:pt x="288439" y="424719"/>
                  </a:cubicBezTo>
                  <a:cubicBezTo>
                    <a:pt x="304701" y="403895"/>
                    <a:pt x="322841" y="384213"/>
                    <a:pt x="341644" y="364703"/>
                  </a:cubicBezTo>
                  <a:cubicBezTo>
                    <a:pt x="392793" y="311630"/>
                    <a:pt x="445389" y="263415"/>
                    <a:pt x="498166" y="220924"/>
                  </a:cubicBezTo>
                  <a:cubicBezTo>
                    <a:pt x="310657" y="309270"/>
                    <a:pt x="183697" y="431706"/>
                    <a:pt x="65845" y="579499"/>
                  </a:cubicBezTo>
                  <a:cubicBezTo>
                    <a:pt x="67312" y="317087"/>
                    <a:pt x="296312" y="104878"/>
                    <a:pt x="578538" y="104878"/>
                  </a:cubicBezTo>
                  <a:lnTo>
                    <a:pt x="651994" y="111773"/>
                  </a:lnTo>
                  <a:cubicBezTo>
                    <a:pt x="764896" y="41979"/>
                    <a:pt x="871117" y="2651"/>
                    <a:pt x="954622" y="129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9" name="组合 16"/>
          <p:cNvGrpSpPr/>
          <p:nvPr/>
        </p:nvGrpSpPr>
        <p:grpSpPr>
          <a:xfrm>
            <a:off x="1092200" y="2709863"/>
            <a:ext cx="1600200" cy="3013075"/>
            <a:chOff x="1407109" y="2728686"/>
            <a:chExt cx="1969975" cy="3014438"/>
          </a:xfrm>
        </p:grpSpPr>
        <p:sp>
          <p:nvSpPr>
            <p:cNvPr id="3" name="MH_Other_2"/>
            <p:cNvSpPr/>
            <p:nvPr>
              <p:custDataLst>
                <p:tags r:id="rId10"/>
              </p:custDataLst>
            </p:nvPr>
          </p:nvSpPr>
          <p:spPr>
            <a:xfrm>
              <a:off x="2143896" y="2728686"/>
              <a:ext cx="246247" cy="233468"/>
            </a:xfrm>
            <a:prstGeom prst="rtTriangl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" name="MH_SubTitle_1"/>
            <p:cNvSpPr/>
            <p:nvPr>
              <p:custDataLst>
                <p:tags r:id="rId11"/>
              </p:custDataLst>
            </p:nvPr>
          </p:nvSpPr>
          <p:spPr>
            <a:xfrm>
              <a:off x="1407109" y="2962154"/>
              <a:ext cx="1837080" cy="2780970"/>
            </a:xfrm>
            <a:prstGeom prst="rect">
              <a:avLst/>
            </a:prstGeom>
            <a:solidFill>
              <a:srgbClr val="FEFFFF"/>
            </a:solidFill>
            <a:ln w="3175">
              <a:solidFill>
                <a:srgbClr val="1A557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44000" rIns="72000" bIns="0" anchor="ctr">
              <a:norm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MH_Other_3"/>
            <p:cNvSpPr/>
            <p:nvPr>
              <p:custDataLst>
                <p:tags r:id="rId12"/>
              </p:custDataLst>
            </p:nvPr>
          </p:nvSpPr>
          <p:spPr>
            <a:xfrm>
              <a:off x="1495055" y="2728686"/>
              <a:ext cx="635160" cy="724227"/>
            </a:xfrm>
            <a:custGeom>
              <a:avLst/>
              <a:gdLst>
                <a:gd name="connsiteX0" fmla="*/ 0 w 466725"/>
                <a:gd name="connsiteY0" fmla="*/ 0 h 533401"/>
                <a:gd name="connsiteX1" fmla="*/ 466725 w 466725"/>
                <a:gd name="connsiteY1" fmla="*/ 0 h 533401"/>
                <a:gd name="connsiteX2" fmla="*/ 466725 w 466725"/>
                <a:gd name="connsiteY2" fmla="*/ 300038 h 533401"/>
                <a:gd name="connsiteX3" fmla="*/ 233362 w 466725"/>
                <a:gd name="connsiteY3" fmla="*/ 533401 h 533401"/>
                <a:gd name="connsiteX4" fmla="*/ 233363 w 466725"/>
                <a:gd name="connsiteY4" fmla="*/ 533400 h 533401"/>
                <a:gd name="connsiteX5" fmla="*/ 0 w 466725"/>
                <a:gd name="connsiteY5" fmla="*/ 300037 h 53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25" h="533401">
                  <a:moveTo>
                    <a:pt x="0" y="0"/>
                  </a:moveTo>
                  <a:lnTo>
                    <a:pt x="466725" y="0"/>
                  </a:lnTo>
                  <a:lnTo>
                    <a:pt x="466725" y="300038"/>
                  </a:lnTo>
                  <a:cubicBezTo>
                    <a:pt x="466725" y="428921"/>
                    <a:pt x="362245" y="533401"/>
                    <a:pt x="233362" y="533401"/>
                  </a:cubicBezTo>
                  <a:lnTo>
                    <a:pt x="233363" y="533400"/>
                  </a:lnTo>
                  <a:cubicBezTo>
                    <a:pt x="104480" y="533400"/>
                    <a:pt x="0" y="428920"/>
                    <a:pt x="0" y="300037"/>
                  </a:cubicBezTo>
                  <a:close/>
                </a:path>
              </a:pathLst>
            </a:custGeom>
            <a:solidFill>
              <a:srgbClr val="1A557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3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</a:t>
              </a:r>
              <a:endParaRPr kumimoji="0" lang="zh-CN" altLang="en-US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498964" y="3876967"/>
              <a:ext cx="1878120" cy="7702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生产需用量</a:t>
              </a:r>
              <a:endPara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（材料）</a:t>
              </a:r>
              <a:endPara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1" name="组合 32"/>
          <p:cNvGrpSpPr/>
          <p:nvPr/>
        </p:nvGrpSpPr>
        <p:grpSpPr>
          <a:xfrm>
            <a:off x="7269163" y="2728913"/>
            <a:ext cx="1493837" cy="3014662"/>
            <a:chOff x="8947438" y="2728686"/>
            <a:chExt cx="1837453" cy="3014438"/>
          </a:xfrm>
        </p:grpSpPr>
        <p:sp>
          <p:nvSpPr>
            <p:cNvPr id="14" name="MH_Other_10"/>
            <p:cNvSpPr/>
            <p:nvPr>
              <p:custDataLst>
                <p:tags r:id="rId13"/>
              </p:custDataLst>
            </p:nvPr>
          </p:nvSpPr>
          <p:spPr>
            <a:xfrm>
              <a:off x="9685544" y="2728686"/>
              <a:ext cx="246035" cy="233345"/>
            </a:xfrm>
            <a:prstGeom prst="rtTriangl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MH_SubTitle_4"/>
            <p:cNvSpPr/>
            <p:nvPr>
              <p:custDataLst>
                <p:tags r:id="rId14"/>
              </p:custDataLst>
            </p:nvPr>
          </p:nvSpPr>
          <p:spPr>
            <a:xfrm>
              <a:off x="8947438" y="2962031"/>
              <a:ext cx="1837453" cy="2781093"/>
            </a:xfrm>
            <a:prstGeom prst="rect">
              <a:avLst/>
            </a:prstGeom>
            <a:solidFill>
              <a:srgbClr val="FEFFFF"/>
            </a:solidFill>
            <a:ln w="3175">
              <a:solidFill>
                <a:srgbClr val="1A557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44000" rIns="72000" bIns="0" anchor="ctr">
              <a:norm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MH_Other_11"/>
            <p:cNvSpPr/>
            <p:nvPr>
              <p:custDataLst>
                <p:tags r:id="rId15"/>
              </p:custDataLst>
            </p:nvPr>
          </p:nvSpPr>
          <p:spPr>
            <a:xfrm>
              <a:off x="9039212" y="2728686"/>
              <a:ext cx="634615" cy="723846"/>
            </a:xfrm>
            <a:custGeom>
              <a:avLst/>
              <a:gdLst>
                <a:gd name="connsiteX0" fmla="*/ 0 w 466725"/>
                <a:gd name="connsiteY0" fmla="*/ 0 h 533401"/>
                <a:gd name="connsiteX1" fmla="*/ 466725 w 466725"/>
                <a:gd name="connsiteY1" fmla="*/ 0 h 533401"/>
                <a:gd name="connsiteX2" fmla="*/ 466725 w 466725"/>
                <a:gd name="connsiteY2" fmla="*/ 300038 h 533401"/>
                <a:gd name="connsiteX3" fmla="*/ 233362 w 466725"/>
                <a:gd name="connsiteY3" fmla="*/ 533401 h 533401"/>
                <a:gd name="connsiteX4" fmla="*/ 233363 w 466725"/>
                <a:gd name="connsiteY4" fmla="*/ 533400 h 533401"/>
                <a:gd name="connsiteX5" fmla="*/ 0 w 466725"/>
                <a:gd name="connsiteY5" fmla="*/ 300037 h 53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25" h="533401">
                  <a:moveTo>
                    <a:pt x="0" y="0"/>
                  </a:moveTo>
                  <a:lnTo>
                    <a:pt x="466725" y="0"/>
                  </a:lnTo>
                  <a:lnTo>
                    <a:pt x="466725" y="300038"/>
                  </a:lnTo>
                  <a:cubicBezTo>
                    <a:pt x="466725" y="428921"/>
                    <a:pt x="362245" y="533401"/>
                    <a:pt x="233362" y="533401"/>
                  </a:cubicBezTo>
                  <a:lnTo>
                    <a:pt x="233363" y="533400"/>
                  </a:lnTo>
                  <a:cubicBezTo>
                    <a:pt x="104480" y="533400"/>
                    <a:pt x="0" y="428920"/>
                    <a:pt x="0" y="300037"/>
                  </a:cubicBezTo>
                  <a:close/>
                </a:path>
              </a:pathLst>
            </a:custGeom>
            <a:solidFill>
              <a:srgbClr val="1A557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3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4</a:t>
              </a:r>
              <a:endParaRPr kumimoji="0" lang="zh-CN" altLang="en-US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2" name="组合 9"/>
          <p:cNvGrpSpPr/>
          <p:nvPr/>
        </p:nvGrpSpPr>
        <p:grpSpPr>
          <a:xfrm>
            <a:off x="3238500" y="1143000"/>
            <a:ext cx="4357688" cy="134938"/>
            <a:chOff x="5357217" y="1143000"/>
            <a:chExt cx="1490133" cy="101600"/>
          </a:xfrm>
        </p:grpSpPr>
        <p:cxnSp>
          <p:nvCxnSpPr>
            <p:cNvPr id="43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31"/>
            <p:cNvCxnSpPr/>
            <p:nvPr/>
          </p:nvCxnSpPr>
          <p:spPr>
            <a:xfrm>
              <a:off x="5509759" y="1244600"/>
              <a:ext cx="1185049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2"/>
          <p:cNvSpPr txBox="1"/>
          <p:nvPr/>
        </p:nvSpPr>
        <p:spPr bwMode="auto">
          <a:xfrm>
            <a:off x="2595563" y="428625"/>
            <a:ext cx="6000750" cy="71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altLang="zh-CN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</a:t>
            </a:r>
            <a:r>
              <a:rPr kumimoji="1" lang="zh-CN" altLang="en-US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编制直接材料预算</a:t>
            </a:r>
            <a:endParaRPr kumimoji="1" lang="en-US" altLang="zh-CN" sz="3200" b="1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>
          <a:xfrm>
            <a:off x="1023938" y="1857375"/>
            <a:ext cx="2786063" cy="500063"/>
          </a:xfrm>
          <a:prstGeom prst="rect">
            <a:avLst/>
          </a:prstGeom>
          <a:noFill/>
        </p:spPr>
        <p:txBody>
          <a:bodyPr lIns="90488" tIns="44450" rIns="90488" bIns="44450"/>
          <a:lstStyle/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sz="28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生产量（产品）</a:t>
            </a:r>
            <a:endParaRPr kumimoji="1" lang="en-US" altLang="zh-CN" sz="28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732" name="矩形 46"/>
          <p:cNvSpPr/>
          <p:nvPr/>
        </p:nvSpPr>
        <p:spPr>
          <a:xfrm>
            <a:off x="5310188" y="3786188"/>
            <a:ext cx="1393825" cy="8366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10000"/>
              </a:lnSpc>
              <a:buNone/>
            </a:pP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采购金额</a:t>
            </a:r>
            <a:endParaRPr lang="en-US" altLang="zh-CN" sz="2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buNone/>
            </a:pP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（材料）</a:t>
            </a:r>
            <a:endParaRPr lang="zh-CN" altLang="en-US" sz="2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33" name="矩形 47"/>
          <p:cNvSpPr/>
          <p:nvPr/>
        </p:nvSpPr>
        <p:spPr>
          <a:xfrm>
            <a:off x="7381875" y="3714750"/>
            <a:ext cx="1428750" cy="1209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10000"/>
              </a:lnSpc>
              <a:buNone/>
            </a:pP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采购现金</a:t>
            </a:r>
            <a:endParaRPr lang="en-US" altLang="zh-CN" sz="2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buNone/>
            </a:pP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支出</a:t>
            </a:r>
            <a:endParaRPr lang="en-US" altLang="zh-CN" sz="2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buNone/>
            </a:pP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（材料）</a:t>
            </a:r>
            <a:endParaRPr lang="zh-CN" altLang="en-US" sz="2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4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标题 1"/>
          <p:cNvSpPr>
            <a:spLocks noGrp="1" noChangeArrowheads="1"/>
          </p:cNvSpPr>
          <p:nvPr>
            <p:ph type="title"/>
          </p:nvPr>
        </p:nvSpPr>
        <p:spPr>
          <a:xfrm>
            <a:off x="1284288" y="0"/>
            <a:ext cx="7480300" cy="6477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多选题</a:t>
            </a:r>
            <a:endParaRPr kumimoji="1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747" name="内容占位符 2"/>
          <p:cNvSpPr>
            <a:spLocks noGrp="1"/>
          </p:cNvSpPr>
          <p:nvPr>
            <p:ph idx="1"/>
          </p:nvPr>
        </p:nvSpPr>
        <p:spPr>
          <a:xfrm>
            <a:off x="273050" y="765175"/>
            <a:ext cx="9432925" cy="4464050"/>
          </a:xfrm>
          <a:ln/>
        </p:spPr>
        <p:txBody>
          <a:bodyPr vert="horz" wrap="square" lIns="91440" tIns="45720" rIns="91440" bIns="45720" anchor="t" anchorCtr="0"/>
          <a:p>
            <a:pPr marL="0" indent="0"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某企业本月支付当月货款的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，支付上月货款的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，支付上上月货款的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  未支付的货款通过“应付账款”核算。已知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月份货款为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万元，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月份货款为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万元，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月份货款为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万元，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月份货款为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万元，则下列说法正确的有（	）。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A.9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月份支付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27.5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万元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B.10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月初的应付账款为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14.5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万元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C.10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月末的应付账款为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23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万元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D.10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月初的应付账款为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11.5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万元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标题 1"/>
          <p:cNvSpPr>
            <a:spLocks noGrp="1" noChangeArrowheads="1"/>
          </p:cNvSpPr>
          <p:nvPr>
            <p:ph type="title"/>
          </p:nvPr>
        </p:nvSpPr>
        <p:spPr>
          <a:xfrm>
            <a:off x="1284288" y="0"/>
            <a:ext cx="7480300" cy="6477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多选题</a:t>
            </a:r>
            <a:endParaRPr kumimoji="1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3050" y="765175"/>
            <a:ext cx="9432925" cy="58324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某企业本月支付当月货款的 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60%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，支付上月货款的 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30%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，支付上上月货款的 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10%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  未支付的货款通过“应付账款”核算。已知 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 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月份货款为 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 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万元，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 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月份货款为 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25 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万元，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 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月份货款为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 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万元，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 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月份货款为 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50 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万元，则下列说法正确的有（	）。</a:t>
            </a:r>
            <a:endParaRPr kumimoji="1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A.9 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月份支付 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27.5 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万元</a:t>
            </a: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B.10 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月初的应付账款为 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14.5 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万元</a:t>
            </a: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C.10 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月末的应付账款为 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23 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万元</a:t>
            </a: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D.10 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月初的应付账款为 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11.5 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万元</a:t>
            </a: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endParaRPr kumimoji="1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『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正确答案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』ABC</a:t>
            </a:r>
            <a:endParaRPr kumimoji="1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9 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月份支付 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20×10%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＋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25×30%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＋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30×60%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＝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27.5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（万元）；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 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月初的应付账款＝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25×10%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＋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30×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－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60%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）＝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14.5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（万元）；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 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月末的应付账款＝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30×10%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＋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50×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－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60%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）＝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23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（万元）。</a:t>
            </a: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1"/>
              </a:buBlip>
              <a:defRPr/>
            </a:pPr>
            <a:endParaRPr kumimoji="1" lang="zh-CN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0" y="2276475"/>
            <a:ext cx="9906000" cy="2549525"/>
          </a:xfrm>
          <a:prstGeom prst="rect">
            <a:avLst/>
          </a:prstGeom>
          <a:solidFill>
            <a:srgbClr val="32C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-71437" y="4914900"/>
            <a:ext cx="10163175" cy="0"/>
          </a:xfrm>
          <a:prstGeom prst="line">
            <a:avLst/>
          </a:prstGeom>
          <a:ln w="22225">
            <a:solidFill>
              <a:srgbClr val="32C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-71437" y="2197100"/>
            <a:ext cx="10163175" cy="0"/>
          </a:xfrm>
          <a:prstGeom prst="line">
            <a:avLst/>
          </a:prstGeom>
          <a:ln w="22225">
            <a:solidFill>
              <a:srgbClr val="32C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5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7175" y="2714625"/>
            <a:ext cx="1011238" cy="16065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3328988" y="2774950"/>
            <a:ext cx="0" cy="1390650"/>
          </a:xfrm>
          <a:prstGeom prst="line">
            <a:avLst/>
          </a:prstGeom>
          <a:ln>
            <a:gradFill>
              <a:gsLst>
                <a:gs pos="0">
                  <a:srgbClr val="32C8CF">
                    <a:alpha val="67000"/>
                  </a:srgbClr>
                </a:gs>
                <a:gs pos="55000">
                  <a:schemeClr val="bg1"/>
                </a:gs>
                <a:gs pos="100000">
                  <a:srgbClr val="32C8CF">
                    <a:alpha val="71000"/>
                  </a:srgb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7" name="Title 2"/>
          <p:cNvSpPr txBox="1"/>
          <p:nvPr/>
        </p:nvSpPr>
        <p:spPr>
          <a:xfrm>
            <a:off x="3151188" y="2798763"/>
            <a:ext cx="6356350" cy="1182687"/>
          </a:xfrm>
          <a:prstGeom prst="rect">
            <a:avLst/>
          </a:prstGeom>
          <a:noFill/>
          <a:ln w="9525">
            <a:noFill/>
          </a:ln>
        </p:spPr>
        <p:txBody>
          <a:bodyPr lIns="36000" rIns="36000" anchor="b" anchorCtr="0"/>
          <a:p>
            <a:pPr marL="742950" indent="-742950">
              <a:lnSpc>
                <a:spcPct val="150000"/>
              </a:lnSpc>
            </a:pPr>
            <a:endParaRPr lang="en-US" altLang="zh-CN" sz="4000" dirty="0">
              <a:latin typeface="方正尚酷简体"/>
              <a:ea typeface="方正尚酷简体"/>
            </a:endParaRPr>
          </a:p>
          <a:p>
            <a:pPr marL="742950" indent="-742950">
              <a:lnSpc>
                <a:spcPct val="150000"/>
              </a:lnSpc>
            </a:pPr>
            <a:endParaRPr lang="en-US" altLang="zh-CN" sz="4000" dirty="0">
              <a:latin typeface="方正尚酷简体"/>
              <a:ea typeface="方正尚酷简体"/>
            </a:endParaRPr>
          </a:p>
          <a:p>
            <a:pPr marL="742950" indent="-742950">
              <a:lnSpc>
                <a:spcPct val="150000"/>
              </a:lnSpc>
            </a:pPr>
            <a:r>
              <a:rPr lang="zh-CN" altLang="en-US" sz="4000" b="1" dirty="0">
                <a:solidFill>
                  <a:schemeClr val="tx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一、编制业务预算</a:t>
            </a:r>
            <a:endParaRPr lang="zh-CN" altLang="en-US" sz="4000" b="1" dirty="0">
              <a:solidFill>
                <a:schemeClr val="tx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5368" name="灯片编号占位符 2"/>
          <p:cNvSpPr txBox="1">
            <a:spLocks noGrp="1"/>
          </p:cNvSpPr>
          <p:nvPr>
            <p:ph type="sldNum" sz="quarter" idx="4"/>
          </p:nvPr>
        </p:nvSpPr>
        <p:spPr>
          <a:xfrm>
            <a:off x="9201150" y="6240463"/>
            <a:ext cx="401638" cy="354012"/>
          </a:xfrm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 sz="14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30600" y="1131888"/>
            <a:ext cx="2138363" cy="9239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p>
            <a:pPr marL="742950" indent="-742950">
              <a:lnSpc>
                <a:spcPct val="150000"/>
              </a:lnSpc>
            </a:pPr>
            <a:r>
              <a:rPr lang="zh-CN" altLang="en-US" sz="4000" b="1" dirty="0">
                <a:solidFill>
                  <a:schemeClr val="tx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任务实训</a:t>
            </a:r>
            <a:endParaRPr lang="zh-CN" altLang="en-US" sz="4000" b="1" dirty="0">
              <a:solidFill>
                <a:schemeClr val="tx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7"/>
          <p:cNvGrpSpPr/>
          <p:nvPr/>
        </p:nvGrpSpPr>
        <p:grpSpPr>
          <a:xfrm rot="-10800000" flipH="1">
            <a:off x="2135188" y="3255963"/>
            <a:ext cx="1309687" cy="673100"/>
            <a:chOff x="1652259" y="4256917"/>
            <a:chExt cx="1206254" cy="360191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1663956" y="4264563"/>
              <a:ext cx="0" cy="360191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Freeform 5"/>
          <p:cNvSpPr/>
          <p:nvPr/>
        </p:nvSpPr>
        <p:spPr bwMode="auto">
          <a:xfrm flipH="1">
            <a:off x="1770063" y="2074863"/>
            <a:ext cx="766763" cy="1090613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80458" tIns="40229" rIns="80458" bIns="40229" anchor="ctr"/>
          <a:lstStyle/>
          <a:p>
            <a:pPr marL="0" marR="0" lvl="0" indent="0" algn="l" defTabSz="914400" rtl="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ontAwesome" pitchFamily="2" charset="0"/>
              <a:ea typeface="+mn-ea"/>
              <a:cs typeface="+mn-cs"/>
            </a:endParaRPr>
          </a:p>
        </p:txBody>
      </p:sp>
      <p:grpSp>
        <p:nvGrpSpPr>
          <p:cNvPr id="3" name="Group 16"/>
          <p:cNvGrpSpPr/>
          <p:nvPr/>
        </p:nvGrpSpPr>
        <p:grpSpPr>
          <a:xfrm>
            <a:off x="3349625" y="2030413"/>
            <a:ext cx="3497263" cy="3238500"/>
            <a:chOff x="3200238" y="2031113"/>
            <a:chExt cx="4303307" cy="3238214"/>
          </a:xfrm>
        </p:grpSpPr>
        <p:grpSp>
          <p:nvGrpSpPr>
            <p:cNvPr id="33808" name="Group 3"/>
            <p:cNvGrpSpPr/>
            <p:nvPr/>
          </p:nvGrpSpPr>
          <p:grpSpPr>
            <a:xfrm>
              <a:off x="3200238" y="2031113"/>
              <a:ext cx="4303307" cy="3238214"/>
              <a:chOff x="3366492" y="2204299"/>
              <a:chExt cx="4303307" cy="3238214"/>
            </a:xfrm>
          </p:grpSpPr>
          <p:sp>
            <p:nvSpPr>
              <p:cNvPr id="33812" name="AutoShape 3"/>
              <p:cNvSpPr>
                <a:spLocks noChangeAspect="1" noTextEdit="1"/>
              </p:cNvSpPr>
              <p:nvPr/>
            </p:nvSpPr>
            <p:spPr>
              <a:xfrm rot="-5400000">
                <a:off x="3987895" y="1766574"/>
                <a:ext cx="3060500" cy="411724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" name="Freeform 5"/>
              <p:cNvSpPr/>
              <p:nvPr/>
            </p:nvSpPr>
            <p:spPr bwMode="auto">
              <a:xfrm rot="16200000">
                <a:off x="5170402" y="4012048"/>
                <a:ext cx="1363543" cy="697359"/>
              </a:xfrm>
              <a:custGeom>
                <a:avLst/>
                <a:gdLst>
                  <a:gd name="T0" fmla="*/ 364 w 482"/>
                  <a:gd name="T1" fmla="*/ 246 h 246"/>
                  <a:gd name="T2" fmla="*/ 482 w 482"/>
                  <a:gd name="T3" fmla="*/ 128 h 246"/>
                  <a:gd name="T4" fmla="*/ 0 w 482"/>
                  <a:gd name="T5" fmla="*/ 128 h 246"/>
                  <a:gd name="T6" fmla="*/ 118 w 482"/>
                  <a:gd name="T7" fmla="*/ 246 h 246"/>
                  <a:gd name="T8" fmla="*/ 364 w 482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246">
                    <a:moveTo>
                      <a:pt x="364" y="246"/>
                    </a:moveTo>
                    <a:cubicBezTo>
                      <a:pt x="482" y="128"/>
                      <a:pt x="482" y="128"/>
                      <a:pt x="482" y="128"/>
                    </a:cubicBezTo>
                    <a:cubicBezTo>
                      <a:pt x="347" y="0"/>
                      <a:pt x="135" y="0"/>
                      <a:pt x="0" y="128"/>
                    </a:cubicBezTo>
                    <a:cubicBezTo>
                      <a:pt x="118" y="246"/>
                      <a:pt x="118" y="246"/>
                      <a:pt x="118" y="246"/>
                    </a:cubicBezTo>
                    <a:cubicBezTo>
                      <a:pt x="188" y="183"/>
                      <a:pt x="294" y="183"/>
                      <a:pt x="364" y="246"/>
                    </a:cubicBezTo>
                    <a:close/>
                  </a:path>
                </a:pathLst>
              </a:custGeom>
              <a:solidFill>
                <a:srgbClr val="37B8BD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6699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 bwMode="auto">
              <a:xfrm rot="16200000">
                <a:off x="6641303" y="4014001"/>
                <a:ext cx="1363543" cy="693452"/>
              </a:xfrm>
              <a:custGeom>
                <a:avLst/>
                <a:gdLst>
                  <a:gd name="T0" fmla="*/ 118 w 482"/>
                  <a:gd name="T1" fmla="*/ 0 h 246"/>
                  <a:gd name="T2" fmla="*/ 0 w 482"/>
                  <a:gd name="T3" fmla="*/ 118 h 246"/>
                  <a:gd name="T4" fmla="*/ 482 w 482"/>
                  <a:gd name="T5" fmla="*/ 118 h 246"/>
                  <a:gd name="T6" fmla="*/ 364 w 482"/>
                  <a:gd name="T7" fmla="*/ 0 h 246"/>
                  <a:gd name="T8" fmla="*/ 118 w 482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246">
                    <a:moveTo>
                      <a:pt x="118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135" y="246"/>
                      <a:pt x="347" y="246"/>
                      <a:pt x="482" y="118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294" y="63"/>
                      <a:pt x="188" y="63"/>
                      <a:pt x="118" y="0"/>
                    </a:cubicBezTo>
                    <a:close/>
                  </a:path>
                </a:pathLst>
              </a:custGeom>
              <a:solidFill>
                <a:srgbClr val="1A5575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6699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 rot="16200000">
                <a:off x="6239809" y="4412967"/>
                <a:ext cx="693677" cy="1365415"/>
              </a:xfrm>
              <a:custGeom>
                <a:avLst/>
                <a:gdLst>
                  <a:gd name="T0" fmla="*/ 246 w 246"/>
                  <a:gd name="T1" fmla="*/ 118 h 483"/>
                  <a:gd name="T2" fmla="*/ 128 w 246"/>
                  <a:gd name="T3" fmla="*/ 0 h 483"/>
                  <a:gd name="T4" fmla="*/ 128 w 246"/>
                  <a:gd name="T5" fmla="*/ 483 h 483"/>
                  <a:gd name="T6" fmla="*/ 246 w 246"/>
                  <a:gd name="T7" fmla="*/ 365 h 483"/>
                  <a:gd name="T8" fmla="*/ 246 w 246"/>
                  <a:gd name="T9" fmla="*/ 118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483">
                    <a:moveTo>
                      <a:pt x="246" y="118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0" y="135"/>
                      <a:pt x="0" y="347"/>
                      <a:pt x="128" y="483"/>
                    </a:cubicBezTo>
                    <a:cubicBezTo>
                      <a:pt x="246" y="365"/>
                      <a:pt x="246" y="365"/>
                      <a:pt x="246" y="365"/>
                    </a:cubicBezTo>
                    <a:cubicBezTo>
                      <a:pt x="183" y="295"/>
                      <a:pt x="183" y="188"/>
                      <a:pt x="246" y="118"/>
                    </a:cubicBezTo>
                    <a:close/>
                  </a:path>
                </a:pathLst>
              </a:custGeom>
              <a:solidFill>
                <a:srgbClr val="1A5575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6699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 rot="16200000">
                <a:off x="6239809" y="2943072"/>
                <a:ext cx="693677" cy="1365415"/>
              </a:xfrm>
              <a:custGeom>
                <a:avLst/>
                <a:gdLst>
                  <a:gd name="T0" fmla="*/ 118 w 246"/>
                  <a:gd name="T1" fmla="*/ 0 h 483"/>
                  <a:gd name="T2" fmla="*/ 0 w 246"/>
                  <a:gd name="T3" fmla="*/ 118 h 483"/>
                  <a:gd name="T4" fmla="*/ 0 w 246"/>
                  <a:gd name="T5" fmla="*/ 365 h 483"/>
                  <a:gd name="T6" fmla="*/ 118 w 246"/>
                  <a:gd name="T7" fmla="*/ 483 h 483"/>
                  <a:gd name="T8" fmla="*/ 118 w 246"/>
                  <a:gd name="T9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483">
                    <a:moveTo>
                      <a:pt x="118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63" y="188"/>
                      <a:pt x="63" y="295"/>
                      <a:pt x="0" y="365"/>
                    </a:cubicBezTo>
                    <a:cubicBezTo>
                      <a:pt x="118" y="483"/>
                      <a:pt x="118" y="483"/>
                      <a:pt x="118" y="483"/>
                    </a:cubicBezTo>
                    <a:cubicBezTo>
                      <a:pt x="246" y="347"/>
                      <a:pt x="246" y="135"/>
                      <a:pt x="118" y="0"/>
                    </a:cubicBezTo>
                    <a:close/>
                  </a:path>
                </a:pathLst>
              </a:custGeom>
              <a:solidFill>
                <a:srgbClr val="37B8BD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6699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 rot="16200000">
                <a:off x="3030655" y="4010032"/>
                <a:ext cx="1365129" cy="693452"/>
              </a:xfrm>
              <a:custGeom>
                <a:avLst/>
                <a:gdLst>
                  <a:gd name="T0" fmla="*/ 365 w 483"/>
                  <a:gd name="T1" fmla="*/ 246 h 246"/>
                  <a:gd name="T2" fmla="*/ 483 w 483"/>
                  <a:gd name="T3" fmla="*/ 128 h 246"/>
                  <a:gd name="T4" fmla="*/ 0 w 483"/>
                  <a:gd name="T5" fmla="*/ 128 h 246"/>
                  <a:gd name="T6" fmla="*/ 118 w 483"/>
                  <a:gd name="T7" fmla="*/ 246 h 246"/>
                  <a:gd name="T8" fmla="*/ 365 w 483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3" h="246">
                    <a:moveTo>
                      <a:pt x="365" y="246"/>
                    </a:moveTo>
                    <a:cubicBezTo>
                      <a:pt x="483" y="128"/>
                      <a:pt x="483" y="128"/>
                      <a:pt x="483" y="128"/>
                    </a:cubicBezTo>
                    <a:cubicBezTo>
                      <a:pt x="347" y="0"/>
                      <a:pt x="135" y="0"/>
                      <a:pt x="0" y="128"/>
                    </a:cubicBezTo>
                    <a:cubicBezTo>
                      <a:pt x="118" y="246"/>
                      <a:pt x="118" y="246"/>
                      <a:pt x="118" y="246"/>
                    </a:cubicBezTo>
                    <a:cubicBezTo>
                      <a:pt x="188" y="183"/>
                      <a:pt x="295" y="183"/>
                      <a:pt x="365" y="246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6699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 rot="16200000">
                <a:off x="4499600" y="4010032"/>
                <a:ext cx="1365129" cy="693452"/>
              </a:xfrm>
              <a:custGeom>
                <a:avLst/>
                <a:gdLst>
                  <a:gd name="T0" fmla="*/ 118 w 483"/>
                  <a:gd name="T1" fmla="*/ 0 h 246"/>
                  <a:gd name="T2" fmla="*/ 0 w 483"/>
                  <a:gd name="T3" fmla="*/ 118 h 246"/>
                  <a:gd name="T4" fmla="*/ 483 w 483"/>
                  <a:gd name="T5" fmla="*/ 118 h 246"/>
                  <a:gd name="T6" fmla="*/ 365 w 483"/>
                  <a:gd name="T7" fmla="*/ 0 h 246"/>
                  <a:gd name="T8" fmla="*/ 118 w 483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3" h="246">
                    <a:moveTo>
                      <a:pt x="118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135" y="246"/>
                      <a:pt x="347" y="246"/>
                      <a:pt x="483" y="118"/>
                    </a:cubicBezTo>
                    <a:cubicBezTo>
                      <a:pt x="365" y="0"/>
                      <a:pt x="365" y="0"/>
                      <a:pt x="365" y="0"/>
                    </a:cubicBezTo>
                    <a:cubicBezTo>
                      <a:pt x="295" y="63"/>
                      <a:pt x="188" y="63"/>
                      <a:pt x="118" y="0"/>
                    </a:cubicBezTo>
                    <a:close/>
                  </a:path>
                </a:pathLst>
              </a:custGeom>
              <a:solidFill>
                <a:srgbClr val="37B8BD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6699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 rot="16200000">
                <a:off x="4100059" y="4410952"/>
                <a:ext cx="695264" cy="1361508"/>
              </a:xfrm>
              <a:custGeom>
                <a:avLst/>
                <a:gdLst>
                  <a:gd name="T0" fmla="*/ 246 w 246"/>
                  <a:gd name="T1" fmla="*/ 118 h 482"/>
                  <a:gd name="T2" fmla="*/ 128 w 246"/>
                  <a:gd name="T3" fmla="*/ 0 h 482"/>
                  <a:gd name="T4" fmla="*/ 128 w 246"/>
                  <a:gd name="T5" fmla="*/ 482 h 482"/>
                  <a:gd name="T6" fmla="*/ 246 w 246"/>
                  <a:gd name="T7" fmla="*/ 364 h 482"/>
                  <a:gd name="T8" fmla="*/ 246 w 246"/>
                  <a:gd name="T9" fmla="*/ 118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482">
                    <a:moveTo>
                      <a:pt x="246" y="118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0" y="135"/>
                      <a:pt x="0" y="347"/>
                      <a:pt x="128" y="482"/>
                    </a:cubicBezTo>
                    <a:cubicBezTo>
                      <a:pt x="246" y="364"/>
                      <a:pt x="246" y="364"/>
                      <a:pt x="246" y="364"/>
                    </a:cubicBezTo>
                    <a:cubicBezTo>
                      <a:pt x="183" y="294"/>
                      <a:pt x="183" y="188"/>
                      <a:pt x="246" y="118"/>
                    </a:cubicBezTo>
                    <a:close/>
                  </a:path>
                </a:pathLst>
              </a:custGeom>
              <a:solidFill>
                <a:srgbClr val="1A5575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6699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 rot="16200000">
                <a:off x="4100059" y="2939469"/>
                <a:ext cx="695264" cy="1361508"/>
              </a:xfrm>
              <a:custGeom>
                <a:avLst/>
                <a:gdLst>
                  <a:gd name="T0" fmla="*/ 118 w 246"/>
                  <a:gd name="T1" fmla="*/ 0 h 482"/>
                  <a:gd name="T2" fmla="*/ 0 w 246"/>
                  <a:gd name="T3" fmla="*/ 118 h 482"/>
                  <a:gd name="T4" fmla="*/ 0 w 246"/>
                  <a:gd name="T5" fmla="*/ 364 h 482"/>
                  <a:gd name="T6" fmla="*/ 118 w 246"/>
                  <a:gd name="T7" fmla="*/ 482 h 482"/>
                  <a:gd name="T8" fmla="*/ 118 w 246"/>
                  <a:gd name="T9" fmla="*/ 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482">
                    <a:moveTo>
                      <a:pt x="118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62" y="188"/>
                      <a:pt x="62" y="294"/>
                      <a:pt x="0" y="364"/>
                    </a:cubicBezTo>
                    <a:cubicBezTo>
                      <a:pt x="118" y="482"/>
                      <a:pt x="118" y="482"/>
                      <a:pt x="118" y="482"/>
                    </a:cubicBezTo>
                    <a:cubicBezTo>
                      <a:pt x="246" y="347"/>
                      <a:pt x="246" y="135"/>
                      <a:pt x="118" y="0"/>
                    </a:cubicBezTo>
                    <a:close/>
                  </a:path>
                </a:pathLst>
              </a:custGeom>
              <a:solidFill>
                <a:srgbClr val="37B8BD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6699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 rot="16200000">
                <a:off x="4095858" y="2939176"/>
                <a:ext cx="1361955" cy="695405"/>
              </a:xfrm>
              <a:custGeom>
                <a:avLst/>
                <a:gdLst>
                  <a:gd name="T0" fmla="*/ 364 w 482"/>
                  <a:gd name="T1" fmla="*/ 246 h 246"/>
                  <a:gd name="T2" fmla="*/ 482 w 482"/>
                  <a:gd name="T3" fmla="*/ 128 h 246"/>
                  <a:gd name="T4" fmla="*/ 0 w 482"/>
                  <a:gd name="T5" fmla="*/ 128 h 246"/>
                  <a:gd name="T6" fmla="*/ 118 w 482"/>
                  <a:gd name="T7" fmla="*/ 246 h 246"/>
                  <a:gd name="T8" fmla="*/ 364 w 482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246">
                    <a:moveTo>
                      <a:pt x="364" y="246"/>
                    </a:moveTo>
                    <a:cubicBezTo>
                      <a:pt x="482" y="128"/>
                      <a:pt x="482" y="128"/>
                      <a:pt x="482" y="128"/>
                    </a:cubicBezTo>
                    <a:cubicBezTo>
                      <a:pt x="347" y="0"/>
                      <a:pt x="135" y="0"/>
                      <a:pt x="0" y="128"/>
                    </a:cubicBezTo>
                    <a:cubicBezTo>
                      <a:pt x="118" y="246"/>
                      <a:pt x="118" y="246"/>
                      <a:pt x="118" y="246"/>
                    </a:cubicBezTo>
                    <a:cubicBezTo>
                      <a:pt x="188" y="184"/>
                      <a:pt x="294" y="184"/>
                      <a:pt x="364" y="246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6699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 bwMode="auto">
              <a:xfrm rot="16200000">
                <a:off x="5568710" y="2939176"/>
                <a:ext cx="1361955" cy="695405"/>
              </a:xfrm>
              <a:custGeom>
                <a:avLst/>
                <a:gdLst>
                  <a:gd name="T0" fmla="*/ 118 w 482"/>
                  <a:gd name="T1" fmla="*/ 0 h 246"/>
                  <a:gd name="T2" fmla="*/ 0 w 482"/>
                  <a:gd name="T3" fmla="*/ 118 h 246"/>
                  <a:gd name="T4" fmla="*/ 482 w 482"/>
                  <a:gd name="T5" fmla="*/ 118 h 246"/>
                  <a:gd name="T6" fmla="*/ 364 w 482"/>
                  <a:gd name="T7" fmla="*/ 0 h 246"/>
                  <a:gd name="T8" fmla="*/ 118 w 482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246">
                    <a:moveTo>
                      <a:pt x="118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135" y="246"/>
                      <a:pt x="347" y="246"/>
                      <a:pt x="482" y="118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294" y="63"/>
                      <a:pt x="188" y="63"/>
                      <a:pt x="118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6699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 rot="16200000">
                <a:off x="5165630" y="1870200"/>
                <a:ext cx="695264" cy="1363462"/>
              </a:xfrm>
              <a:custGeom>
                <a:avLst/>
                <a:gdLst>
                  <a:gd name="T0" fmla="*/ 118 w 246"/>
                  <a:gd name="T1" fmla="*/ 0 h 483"/>
                  <a:gd name="T2" fmla="*/ 0 w 246"/>
                  <a:gd name="T3" fmla="*/ 118 h 483"/>
                  <a:gd name="T4" fmla="*/ 0 w 246"/>
                  <a:gd name="T5" fmla="*/ 365 h 483"/>
                  <a:gd name="T6" fmla="*/ 118 w 246"/>
                  <a:gd name="T7" fmla="*/ 483 h 483"/>
                  <a:gd name="T8" fmla="*/ 118 w 246"/>
                  <a:gd name="T9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483">
                    <a:moveTo>
                      <a:pt x="118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63" y="188"/>
                      <a:pt x="63" y="295"/>
                      <a:pt x="0" y="365"/>
                    </a:cubicBezTo>
                    <a:cubicBezTo>
                      <a:pt x="118" y="483"/>
                      <a:pt x="118" y="483"/>
                      <a:pt x="118" y="483"/>
                    </a:cubicBezTo>
                    <a:cubicBezTo>
                      <a:pt x="246" y="348"/>
                      <a:pt x="246" y="136"/>
                      <a:pt x="118" y="0"/>
                    </a:cubicBezTo>
                    <a:close/>
                  </a:path>
                </a:pathLst>
              </a:custGeom>
              <a:solidFill>
                <a:srgbClr val="1A5575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6699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3809" name="Freeform 27"/>
            <p:cNvSpPr/>
            <p:nvPr/>
          </p:nvSpPr>
          <p:spPr>
            <a:xfrm>
              <a:off x="3987374" y="3936359"/>
              <a:ext cx="604682" cy="473227"/>
            </a:xfrm>
            <a:custGeom>
              <a:avLst/>
              <a:gdLst>
                <a:gd name="txL" fmla="*/ 0 w 506"/>
                <a:gd name="txT" fmla="*/ 0 h 399"/>
                <a:gd name="txR" fmla="*/ 506 w 506"/>
                <a:gd name="txB" fmla="*/ 399 h 399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506" h="399">
                  <a:moveTo>
                    <a:pt x="434" y="70"/>
                  </a:moveTo>
                  <a:lnTo>
                    <a:pt x="434" y="70"/>
                  </a:lnTo>
                  <a:cubicBezTo>
                    <a:pt x="354" y="17"/>
                    <a:pt x="265" y="0"/>
                    <a:pt x="168" y="35"/>
                  </a:cubicBezTo>
                  <a:cubicBezTo>
                    <a:pt x="89" y="53"/>
                    <a:pt x="9" y="141"/>
                    <a:pt x="9" y="221"/>
                  </a:cubicBezTo>
                  <a:cubicBezTo>
                    <a:pt x="0" y="319"/>
                    <a:pt x="71" y="398"/>
                    <a:pt x="195" y="398"/>
                  </a:cubicBezTo>
                  <a:cubicBezTo>
                    <a:pt x="337" y="398"/>
                    <a:pt x="381" y="328"/>
                    <a:pt x="381" y="310"/>
                  </a:cubicBezTo>
                  <a:cubicBezTo>
                    <a:pt x="390" y="292"/>
                    <a:pt x="328" y="248"/>
                    <a:pt x="363" y="212"/>
                  </a:cubicBezTo>
                  <a:cubicBezTo>
                    <a:pt x="408" y="168"/>
                    <a:pt x="452" y="203"/>
                    <a:pt x="469" y="203"/>
                  </a:cubicBezTo>
                  <a:cubicBezTo>
                    <a:pt x="496" y="194"/>
                    <a:pt x="505" y="124"/>
                    <a:pt x="434" y="70"/>
                  </a:cubicBezTo>
                  <a:close/>
                  <a:moveTo>
                    <a:pt x="274" y="301"/>
                  </a:moveTo>
                  <a:lnTo>
                    <a:pt x="274" y="301"/>
                  </a:lnTo>
                  <a:cubicBezTo>
                    <a:pt x="248" y="301"/>
                    <a:pt x="239" y="283"/>
                    <a:pt x="239" y="265"/>
                  </a:cubicBezTo>
                  <a:cubicBezTo>
                    <a:pt x="239" y="248"/>
                    <a:pt x="248" y="230"/>
                    <a:pt x="274" y="230"/>
                  </a:cubicBezTo>
                  <a:cubicBezTo>
                    <a:pt x="293" y="230"/>
                    <a:pt x="309" y="248"/>
                    <a:pt x="309" y="265"/>
                  </a:cubicBezTo>
                  <a:cubicBezTo>
                    <a:pt x="309" y="283"/>
                    <a:pt x="293" y="301"/>
                    <a:pt x="274" y="301"/>
                  </a:cubicBezTo>
                  <a:close/>
                </a:path>
              </a:pathLst>
            </a:custGeom>
            <a:solidFill>
              <a:srgbClr val="77777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3810" name="Freeform 97"/>
            <p:cNvSpPr/>
            <p:nvPr/>
          </p:nvSpPr>
          <p:spPr>
            <a:xfrm>
              <a:off x="5071610" y="2885136"/>
              <a:ext cx="556310" cy="477540"/>
            </a:xfrm>
            <a:custGeom>
              <a:avLst/>
              <a:gdLst>
                <a:gd name="txL" fmla="*/ 0 w 497"/>
                <a:gd name="txT" fmla="*/ 0 h 426"/>
                <a:gd name="txR" fmla="*/ 497 w 497"/>
                <a:gd name="txB" fmla="*/ 426 h 42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497" h="426">
                  <a:moveTo>
                    <a:pt x="230" y="231"/>
                  </a:moveTo>
                  <a:lnTo>
                    <a:pt x="230" y="231"/>
                  </a:lnTo>
                  <a:cubicBezTo>
                    <a:pt x="274" y="231"/>
                    <a:pt x="274" y="231"/>
                    <a:pt x="274" y="231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496" y="275"/>
                    <a:pt x="496" y="275"/>
                    <a:pt x="496" y="275"/>
                  </a:cubicBezTo>
                  <a:cubicBezTo>
                    <a:pt x="496" y="275"/>
                    <a:pt x="496" y="168"/>
                    <a:pt x="487" y="133"/>
                  </a:cubicBezTo>
                  <a:cubicBezTo>
                    <a:pt x="487" y="97"/>
                    <a:pt x="478" y="80"/>
                    <a:pt x="44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45" y="53"/>
                    <a:pt x="337" y="27"/>
                    <a:pt x="337" y="27"/>
                  </a:cubicBezTo>
                  <a:cubicBezTo>
                    <a:pt x="328" y="9"/>
                    <a:pt x="319" y="0"/>
                    <a:pt x="3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77" y="0"/>
                    <a:pt x="168" y="9"/>
                    <a:pt x="168" y="27"/>
                  </a:cubicBezTo>
                  <a:cubicBezTo>
                    <a:pt x="159" y="27"/>
                    <a:pt x="150" y="53"/>
                    <a:pt x="13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17" y="80"/>
                    <a:pt x="9" y="97"/>
                    <a:pt x="9" y="133"/>
                  </a:cubicBezTo>
                  <a:cubicBezTo>
                    <a:pt x="0" y="168"/>
                    <a:pt x="0" y="275"/>
                    <a:pt x="0" y="275"/>
                  </a:cubicBezTo>
                  <a:cubicBezTo>
                    <a:pt x="230" y="275"/>
                    <a:pt x="230" y="275"/>
                    <a:pt x="230" y="275"/>
                  </a:cubicBezTo>
                  <a:lnTo>
                    <a:pt x="230" y="231"/>
                  </a:lnTo>
                  <a:close/>
                  <a:moveTo>
                    <a:pt x="186" y="53"/>
                  </a:moveTo>
                  <a:lnTo>
                    <a:pt x="186" y="53"/>
                  </a:lnTo>
                  <a:cubicBezTo>
                    <a:pt x="194" y="44"/>
                    <a:pt x="194" y="36"/>
                    <a:pt x="212" y="36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00" y="36"/>
                    <a:pt x="300" y="44"/>
                    <a:pt x="309" y="53"/>
                  </a:cubicBezTo>
                  <a:cubicBezTo>
                    <a:pt x="309" y="53"/>
                    <a:pt x="319" y="71"/>
                    <a:pt x="319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86" y="71"/>
                    <a:pt x="186" y="53"/>
                    <a:pt x="186" y="53"/>
                  </a:cubicBezTo>
                  <a:close/>
                  <a:moveTo>
                    <a:pt x="274" y="355"/>
                  </a:moveTo>
                  <a:lnTo>
                    <a:pt x="274" y="355"/>
                  </a:lnTo>
                  <a:cubicBezTo>
                    <a:pt x="230" y="355"/>
                    <a:pt x="230" y="355"/>
                    <a:pt x="230" y="355"/>
                  </a:cubicBezTo>
                  <a:cubicBezTo>
                    <a:pt x="230" y="302"/>
                    <a:pt x="230" y="302"/>
                    <a:pt x="230" y="302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7" y="346"/>
                    <a:pt x="17" y="381"/>
                  </a:cubicBezTo>
                  <a:cubicBezTo>
                    <a:pt x="17" y="399"/>
                    <a:pt x="26" y="425"/>
                    <a:pt x="62" y="425"/>
                  </a:cubicBezTo>
                  <a:cubicBezTo>
                    <a:pt x="434" y="425"/>
                    <a:pt x="434" y="425"/>
                    <a:pt x="434" y="425"/>
                  </a:cubicBezTo>
                  <a:cubicBezTo>
                    <a:pt x="469" y="425"/>
                    <a:pt x="478" y="399"/>
                    <a:pt x="478" y="381"/>
                  </a:cubicBezTo>
                  <a:cubicBezTo>
                    <a:pt x="478" y="346"/>
                    <a:pt x="487" y="302"/>
                    <a:pt x="487" y="302"/>
                  </a:cubicBezTo>
                  <a:cubicBezTo>
                    <a:pt x="274" y="302"/>
                    <a:pt x="274" y="302"/>
                    <a:pt x="274" y="302"/>
                  </a:cubicBezTo>
                  <a:lnTo>
                    <a:pt x="274" y="355"/>
                  </a:lnTo>
                  <a:close/>
                </a:path>
              </a:pathLst>
            </a:custGeom>
            <a:solidFill>
              <a:srgbClr val="77777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3811" name="Freeform 116"/>
            <p:cNvSpPr/>
            <p:nvPr/>
          </p:nvSpPr>
          <p:spPr>
            <a:xfrm>
              <a:off x="6194390" y="3947764"/>
              <a:ext cx="433260" cy="450415"/>
            </a:xfrm>
            <a:custGeom>
              <a:avLst/>
              <a:gdLst>
                <a:gd name="txL" fmla="*/ 0 w 445"/>
                <a:gd name="txT" fmla="*/ 0 h 462"/>
                <a:gd name="txR" fmla="*/ 445 w 445"/>
                <a:gd name="txB" fmla="*/ 462 h 46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rgbClr val="77777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33797" name="Freeform 27"/>
          <p:cNvSpPr/>
          <p:nvPr/>
        </p:nvSpPr>
        <p:spPr>
          <a:xfrm>
            <a:off x="1930400" y="2363788"/>
            <a:ext cx="492125" cy="473075"/>
          </a:xfrm>
          <a:custGeom>
            <a:avLst/>
            <a:gdLst>
              <a:gd name="txL" fmla="*/ 0 w 506"/>
              <a:gd name="txT" fmla="*/ 0 h 399"/>
              <a:gd name="txR" fmla="*/ 506 w 506"/>
              <a:gd name="txB" fmla="*/ 399 h 39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8" name="Text Placeholder 2"/>
          <p:cNvSpPr txBox="1"/>
          <p:nvPr/>
        </p:nvSpPr>
        <p:spPr>
          <a:xfrm>
            <a:off x="1023938" y="2357438"/>
            <a:ext cx="2928937" cy="857250"/>
          </a:xfrm>
          <a:prstGeom prst="rect">
            <a:avLst/>
          </a:prstGeom>
          <a:noFill/>
          <a:ln w="9525">
            <a:noFill/>
          </a:ln>
        </p:spPr>
        <p:txBody>
          <a:bodyPr lIns="80458" tIns="40229" rIns="80458" bIns="40229"/>
          <a:p>
            <a:pPr defTabSz="535305" eaLnBrk="1" hangingPunct="1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生产产品的生产工人的人工费。</a:t>
            </a:r>
            <a:endParaRPr lang="en-AU" altLang="zh-CN" sz="2400" dirty="0">
              <a:solidFill>
                <a:srgbClr val="404040"/>
              </a:solidFill>
              <a:latin typeface="Roboto condensed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452813" y="5286375"/>
            <a:ext cx="35702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以生产预算为编制基础。</a:t>
            </a:r>
            <a:endParaRPr kumimoji="1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881813" y="2357438"/>
            <a:ext cx="2333625" cy="904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、计时工资</a:t>
            </a:r>
            <a:endParaRPr kumimoji="1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、月工资制</a:t>
            </a:r>
            <a:endParaRPr kumimoji="1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" name="Group 27"/>
          <p:cNvGrpSpPr/>
          <p:nvPr/>
        </p:nvGrpSpPr>
        <p:grpSpPr>
          <a:xfrm rot="10800000">
            <a:off x="6667500" y="3214688"/>
            <a:ext cx="1311275" cy="673100"/>
            <a:chOff x="1652259" y="4256917"/>
            <a:chExt cx="1206254" cy="360191"/>
          </a:xfrm>
        </p:grpSpPr>
        <p:cxnSp>
          <p:nvCxnSpPr>
            <p:cNvPr id="41" name="Straight Connector 28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9"/>
            <p:cNvCxnSpPr/>
            <p:nvPr/>
          </p:nvCxnSpPr>
          <p:spPr>
            <a:xfrm flipH="1">
              <a:off x="1652259" y="4257767"/>
              <a:ext cx="0" cy="360191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9"/>
          <p:cNvGrpSpPr/>
          <p:nvPr/>
        </p:nvGrpSpPr>
        <p:grpSpPr>
          <a:xfrm>
            <a:off x="3238500" y="1143000"/>
            <a:ext cx="4357688" cy="134938"/>
            <a:chOff x="5357217" y="1143000"/>
            <a:chExt cx="1490133" cy="101600"/>
          </a:xfrm>
        </p:grpSpPr>
        <p:cxnSp>
          <p:nvCxnSpPr>
            <p:cNvPr id="44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31"/>
            <p:cNvCxnSpPr/>
            <p:nvPr/>
          </p:nvCxnSpPr>
          <p:spPr>
            <a:xfrm>
              <a:off x="5509759" y="1244600"/>
              <a:ext cx="1185049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itle 2"/>
          <p:cNvSpPr txBox="1"/>
          <p:nvPr/>
        </p:nvSpPr>
        <p:spPr bwMode="auto">
          <a:xfrm>
            <a:off x="2595563" y="428625"/>
            <a:ext cx="6000750" cy="71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altLang="zh-CN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4.</a:t>
            </a:r>
            <a:r>
              <a:rPr kumimoji="1" lang="zh-CN" altLang="en-US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编制</a:t>
            </a:r>
            <a:r>
              <a:rPr kumimoji="1" lang="zh-CN" altLang="en-US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直接人工预算</a:t>
            </a:r>
            <a:endParaRPr kumimoji="1" lang="en-US" sz="3200" b="1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1309688" y="3000375"/>
          <a:ext cx="7500938" cy="3306763"/>
        </p:xfrm>
        <a:graphic>
          <a:graphicData uri="http://schemas.openxmlformats.org/drawingml/2006/table">
            <a:tbl>
              <a:tblPr/>
              <a:tblGrid>
                <a:gridCol w="3000375"/>
                <a:gridCol w="857250"/>
                <a:gridCol w="785812"/>
                <a:gridCol w="857250"/>
                <a:gridCol w="928688"/>
                <a:gridCol w="1071562"/>
              </a:tblGrid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季度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全年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预计产量（件）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820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1020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1180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1020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4040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单位产品人工工时（小时）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人工总工时（小时）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2460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3060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3540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3060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12120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单位工时工资率（元）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直接人工工资总额（元）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9840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12240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14160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12240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48480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组合 9"/>
          <p:cNvGrpSpPr/>
          <p:nvPr/>
        </p:nvGrpSpPr>
        <p:grpSpPr>
          <a:xfrm>
            <a:off x="3238500" y="1143000"/>
            <a:ext cx="4357688" cy="134938"/>
            <a:chOff x="5357217" y="1143000"/>
            <a:chExt cx="1490133" cy="101600"/>
          </a:xfrm>
        </p:grpSpPr>
        <p:cxnSp>
          <p:nvCxnSpPr>
            <p:cNvPr id="5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31"/>
            <p:cNvCxnSpPr/>
            <p:nvPr/>
          </p:nvCxnSpPr>
          <p:spPr>
            <a:xfrm>
              <a:off x="5509759" y="1244600"/>
              <a:ext cx="1185049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2"/>
          <p:cNvSpPr txBox="1"/>
          <p:nvPr/>
        </p:nvSpPr>
        <p:spPr bwMode="auto">
          <a:xfrm>
            <a:off x="2058988" y="315913"/>
            <a:ext cx="6000750" cy="71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altLang="zh-CN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</a:t>
            </a:r>
            <a:r>
              <a:rPr kumimoji="1" lang="zh-CN" altLang="en-US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编制直接人工预算</a:t>
            </a:r>
            <a:endParaRPr kumimoji="1" lang="en-US" altLang="zh-CN" sz="3200" b="1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79463" y="1500188"/>
            <a:ext cx="8102600" cy="857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488" tIns="44450" rIns="90488" bIns="44450"/>
          <a:lstStyle/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en-US" altLang="zh-CN" sz="28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</a:t>
            </a:r>
            <a:r>
              <a:rPr kumimoji="1" lang="zh-CN" altLang="en-US" sz="28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公司甲产品单位产品耗用工时为</a:t>
            </a:r>
            <a:r>
              <a:rPr kumimoji="1" lang="en-US" altLang="zh-CN" sz="28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1" lang="zh-CN" altLang="en-US" sz="28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小时，单位工</a:t>
            </a:r>
            <a:endParaRPr kumimoji="1" lang="en-US" altLang="zh-CN" sz="28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sz="28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时的工资率为</a:t>
            </a:r>
            <a:r>
              <a:rPr kumimoji="1" lang="en-US" altLang="zh-CN" sz="28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kumimoji="1" lang="zh-CN" altLang="en-US" sz="28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元。</a:t>
            </a:r>
            <a:endParaRPr kumimoji="1" lang="en-US" altLang="zh-CN" sz="28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863" name="矩形 12"/>
          <p:cNvSpPr/>
          <p:nvPr/>
        </p:nvSpPr>
        <p:spPr>
          <a:xfrm>
            <a:off x="1381125" y="3643313"/>
            <a:ext cx="468313" cy="434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10000"/>
              </a:lnSpc>
            </a:pP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×</a:t>
            </a:r>
            <a:endParaRPr lang="zh-CN" altLang="en-US" sz="2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64" name="矩形 15"/>
          <p:cNvSpPr/>
          <p:nvPr/>
        </p:nvSpPr>
        <p:spPr>
          <a:xfrm>
            <a:off x="1381125" y="4857750"/>
            <a:ext cx="468313" cy="434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10000"/>
              </a:lnSpc>
            </a:pP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×</a:t>
            </a:r>
            <a:endParaRPr lang="zh-CN" altLang="en-US" sz="2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左大括号 18"/>
          <p:cNvSpPr/>
          <p:nvPr/>
        </p:nvSpPr>
        <p:spPr bwMode="auto">
          <a:xfrm>
            <a:off x="1023938" y="3643313"/>
            <a:ext cx="214313" cy="53975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33" name="形状 32"/>
          <p:cNvCxnSpPr>
            <a:stCxn id="19" idx="1"/>
          </p:cNvCxnSpPr>
          <p:nvPr/>
        </p:nvCxnSpPr>
        <p:spPr bwMode="auto">
          <a:xfrm rot="10800000" flipH="1" flipV="1">
            <a:off x="1023938" y="3913188"/>
            <a:ext cx="357188" cy="873125"/>
          </a:xfrm>
          <a:prstGeom prst="curvedConnector4">
            <a:avLst>
              <a:gd name="adj1" fmla="val -64000"/>
              <a:gd name="adj2" fmla="val 80433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左大括号 38"/>
          <p:cNvSpPr/>
          <p:nvPr/>
        </p:nvSpPr>
        <p:spPr bwMode="auto">
          <a:xfrm>
            <a:off x="1023938" y="4857750"/>
            <a:ext cx="214313" cy="53975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40" name="形状 39"/>
          <p:cNvCxnSpPr>
            <a:stCxn id="39" idx="1"/>
          </p:cNvCxnSpPr>
          <p:nvPr/>
        </p:nvCxnSpPr>
        <p:spPr bwMode="auto">
          <a:xfrm rot="10800000" flipH="1" flipV="1">
            <a:off x="1023938" y="5127625"/>
            <a:ext cx="285750" cy="960438"/>
          </a:xfrm>
          <a:prstGeom prst="curvedConnector4">
            <a:avLst>
              <a:gd name="adj1" fmla="val -79999"/>
              <a:gd name="adj2" fmla="val 89766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34869" name="组合 13"/>
          <p:cNvGrpSpPr/>
          <p:nvPr/>
        </p:nvGrpSpPr>
        <p:grpSpPr>
          <a:xfrm>
            <a:off x="309563" y="1285875"/>
            <a:ext cx="9215437" cy="1357313"/>
            <a:chOff x="416496" y="1988840"/>
            <a:chExt cx="9119877" cy="4832074"/>
          </a:xfrm>
        </p:grpSpPr>
        <p:sp>
          <p:nvSpPr>
            <p:cNvPr id="34870" name="Text Box 3"/>
            <p:cNvSpPr txBox="1"/>
            <p:nvPr/>
          </p:nvSpPr>
          <p:spPr>
            <a:xfrm>
              <a:off x="615818" y="2270443"/>
              <a:ext cx="8920555" cy="42286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</a:t>
              </a:r>
              <a:endParaRPr lang="en-US" altLang="zh-CN" sz="2800" dirty="0">
                <a:latin typeface="Lato" panose="020F0502020204030203"/>
              </a:endParaRPr>
            </a:p>
            <a:p>
              <a:pPr>
                <a:lnSpc>
                  <a:spcPct val="110000"/>
                </a:lnSpc>
              </a:pPr>
              <a:endParaRPr lang="ja-JP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ja-JP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endParaRPr lang="ja-JP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871" name="矩形 16"/>
            <p:cNvSpPr/>
            <p:nvPr/>
          </p:nvSpPr>
          <p:spPr>
            <a:xfrm>
              <a:off x="598605" y="2603197"/>
              <a:ext cx="8837970" cy="4217717"/>
            </a:xfrm>
            <a:prstGeom prst="rect">
              <a:avLst/>
            </a:prstGeom>
            <a:noFill/>
            <a:ln w="2540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>
                <a:lnSpc>
                  <a:spcPct val="110000"/>
                </a:lnSpc>
              </a:pPr>
              <a:endParaRPr lang="zh-CN" altLang="en-US" sz="3200" dirty="0">
                <a:solidFill>
                  <a:srgbClr val="000000"/>
                </a:solidFill>
                <a:latin typeface="Lato" panose="020F0502020204030203"/>
                <a:sym typeface="Arial" panose="020B0604020202020204" pitchFamily="34" charset="0"/>
              </a:endParaRPr>
            </a:p>
          </p:txBody>
        </p:sp>
        <p:grpSp>
          <p:nvGrpSpPr>
            <p:cNvPr id="4" name="组合 17"/>
            <p:cNvGrpSpPr/>
            <p:nvPr/>
          </p:nvGrpSpPr>
          <p:grpSpPr>
            <a:xfrm>
              <a:off x="416496" y="1988840"/>
              <a:ext cx="568751" cy="70009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0" name="同心圆 1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auto" latinLnBrk="0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auto" latinLnBrk="0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2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charRg st="2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charRg st="2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charRg st="2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六边形 5"/>
          <p:cNvSpPr/>
          <p:nvPr/>
        </p:nvSpPr>
        <p:spPr>
          <a:xfrm rot="16200000">
            <a:off x="558800" y="3540125"/>
            <a:ext cx="944563" cy="630238"/>
          </a:xfrm>
          <a:prstGeom prst="hexagon">
            <a:avLst/>
          </a:prstGeom>
          <a:solidFill>
            <a:srgbClr val="1A5575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7" tIns="53639" rIns="107277" bIns="53639" anchor="ctr"/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六边形 6"/>
          <p:cNvSpPr/>
          <p:nvPr/>
        </p:nvSpPr>
        <p:spPr>
          <a:xfrm rot="16200000">
            <a:off x="2372519" y="5191919"/>
            <a:ext cx="942975" cy="630238"/>
          </a:xfrm>
          <a:prstGeom prst="hexagon">
            <a:avLst/>
          </a:prstGeom>
          <a:solidFill>
            <a:srgbClr val="1A5575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7" tIns="53639" rIns="107277" bIns="53639" anchor="ctr"/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六边形 7"/>
          <p:cNvSpPr/>
          <p:nvPr/>
        </p:nvSpPr>
        <p:spPr>
          <a:xfrm rot="16200000">
            <a:off x="2152650" y="1800225"/>
            <a:ext cx="944563" cy="630238"/>
          </a:xfrm>
          <a:prstGeom prst="hexagon">
            <a:avLst/>
          </a:prstGeom>
          <a:solidFill>
            <a:srgbClr val="C0000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7" tIns="53639" rIns="107277" bIns="53639" anchor="ctr"/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rgbClr val="10FAB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六边形 8"/>
          <p:cNvSpPr/>
          <p:nvPr/>
        </p:nvSpPr>
        <p:spPr>
          <a:xfrm rot="16200000">
            <a:off x="3813175" y="3571875"/>
            <a:ext cx="944563" cy="630238"/>
          </a:xfrm>
          <a:prstGeom prst="hexagon">
            <a:avLst/>
          </a:prstGeom>
          <a:solidFill>
            <a:srgbClr val="37B8BD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7" tIns="53639" rIns="107277" bIns="53639" anchor="ctr"/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rgbClr val="10FAB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圆角右箭头 13"/>
          <p:cNvSpPr/>
          <p:nvPr/>
        </p:nvSpPr>
        <p:spPr>
          <a:xfrm>
            <a:off x="1306513" y="1973263"/>
            <a:ext cx="442913" cy="606425"/>
          </a:xfrm>
          <a:prstGeom prst="bentArrow">
            <a:avLst/>
          </a:prstGeom>
          <a:solidFill>
            <a:srgbClr val="1A5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7" tIns="53639" rIns="107277" bIns="53639" anchor="ctr"/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圆角右箭头 14"/>
          <p:cNvSpPr/>
          <p:nvPr/>
        </p:nvSpPr>
        <p:spPr>
          <a:xfrm rot="5400000">
            <a:off x="3794919" y="2129631"/>
            <a:ext cx="625475" cy="430213"/>
          </a:xfrm>
          <a:prstGeom prst="ben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7" tIns="53639" rIns="107277" bIns="53639" anchor="ctr"/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rgbClr val="10FAB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圆角右箭头 15"/>
          <p:cNvSpPr/>
          <p:nvPr/>
        </p:nvSpPr>
        <p:spPr>
          <a:xfrm rot="10800000">
            <a:off x="3892550" y="4903788"/>
            <a:ext cx="444500" cy="606425"/>
          </a:xfrm>
          <a:prstGeom prst="bentArrow">
            <a:avLst/>
          </a:prstGeom>
          <a:solidFill>
            <a:srgbClr val="37B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7" tIns="53639" rIns="107277" bIns="53639" anchor="ctr"/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rgbClr val="10FAB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圆角右箭头 16"/>
          <p:cNvSpPr/>
          <p:nvPr/>
        </p:nvSpPr>
        <p:spPr>
          <a:xfrm rot="16200000">
            <a:off x="1233488" y="4937125"/>
            <a:ext cx="627063" cy="430213"/>
          </a:xfrm>
          <a:prstGeom prst="bentArrow">
            <a:avLst/>
          </a:prstGeom>
          <a:solidFill>
            <a:srgbClr val="1A5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7" tIns="53639" rIns="107277" bIns="53639" anchor="ctr"/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93888" y="3317875"/>
            <a:ext cx="1652588" cy="1022350"/>
          </a:xfrm>
          <a:prstGeom prst="rect">
            <a:avLst/>
          </a:prstGeom>
          <a:noFill/>
        </p:spPr>
        <p:txBody>
          <a:bodyPr wrap="none" lIns="107277" tIns="53639" rIns="107277" bIns="53639">
            <a:spAutoFit/>
          </a:bodyPr>
          <a:lstStyle/>
          <a:p>
            <a:pPr marR="0" defTabSz="914400">
              <a:lnSpc>
                <a:spcPct val="110000"/>
              </a:lnSpc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制造费用</a:t>
            </a:r>
            <a:endParaRPr kumimoji="0" lang="en-US" altLang="zh-CN" sz="2800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>
              <a:lnSpc>
                <a:spcPct val="110000"/>
              </a:lnSpc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分类</a:t>
            </a:r>
            <a:endParaRPr kumimoji="0" lang="zh-CN" altLang="en-US" sz="2800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 flipH="1">
            <a:off x="4930775" y="2500313"/>
            <a:ext cx="4214813" cy="889000"/>
          </a:xfrm>
          <a:prstGeom prst="rect">
            <a:avLst/>
          </a:prstGeom>
          <a:effectLst/>
        </p:spPr>
        <p:txBody>
          <a:bodyPr lIns="143005" tIns="71502" rIns="143005" bIns="71502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根据单位变动制造费用和业务量</a:t>
            </a:r>
            <a:endParaRPr kumimoji="1" lang="en-US" altLang="zh-CN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逐一确定各项变动制造费用。</a:t>
            </a:r>
            <a:endParaRPr kumimoji="1" lang="en-US" altLang="zh-CN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881563" y="2000250"/>
            <a:ext cx="2620963" cy="387350"/>
          </a:xfrm>
          <a:prstGeom prst="rect">
            <a:avLst/>
          </a:prstGeom>
        </p:spPr>
        <p:txBody>
          <a:bodyPr lIns="143005" tIns="71502" rIns="143005" bIns="71502">
            <a:spAutoFit/>
          </a:bodyPr>
          <a:lstStyle/>
          <a:p>
            <a:pPr marL="0" marR="0" lvl="0" indent="0" algn="just" defTabSz="1430020" rtl="0" eaLnBrk="0" fontAlgn="base" latinLnBrk="0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变动制造费用</a:t>
            </a:r>
            <a:endParaRPr kumimoji="0" lang="en-US" altLang="zh-CN" sz="2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 flipH="1">
            <a:off x="4930775" y="4714875"/>
            <a:ext cx="4219575" cy="889000"/>
          </a:xfrm>
          <a:prstGeom prst="rect">
            <a:avLst/>
          </a:prstGeom>
          <a:effectLst/>
        </p:spPr>
        <p:txBody>
          <a:bodyPr lIns="143005" tIns="71502" rIns="143005" bIns="71502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可采用零基预算的方法逐项预计</a:t>
            </a:r>
            <a:endParaRPr kumimoji="1" lang="en-US" altLang="zh-CN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固定制造费用。</a:t>
            </a:r>
            <a:endParaRPr kumimoji="1" lang="en-US" altLang="zh-CN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3238500" y="1143000"/>
            <a:ext cx="4357688" cy="134938"/>
            <a:chOff x="5357217" y="1143000"/>
            <a:chExt cx="1490133" cy="101600"/>
          </a:xfrm>
        </p:grpSpPr>
        <p:cxnSp>
          <p:nvCxnSpPr>
            <p:cNvPr id="22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1"/>
            <p:cNvCxnSpPr/>
            <p:nvPr/>
          </p:nvCxnSpPr>
          <p:spPr>
            <a:xfrm>
              <a:off x="5509759" y="1244600"/>
              <a:ext cx="1185049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2"/>
          <p:cNvSpPr txBox="1"/>
          <p:nvPr/>
        </p:nvSpPr>
        <p:spPr bwMode="auto">
          <a:xfrm>
            <a:off x="2595563" y="428625"/>
            <a:ext cx="6000750" cy="71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altLang="zh-CN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5.</a:t>
            </a:r>
            <a:r>
              <a:rPr kumimoji="1" lang="zh-CN" altLang="en-US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编制</a:t>
            </a:r>
            <a:r>
              <a:rPr kumimoji="1" lang="zh-CN" altLang="en-US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制造费用预算</a:t>
            </a:r>
            <a:endParaRPr kumimoji="1" lang="en-US" sz="3200" b="1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930775" y="4071938"/>
            <a:ext cx="2620963" cy="387350"/>
          </a:xfrm>
          <a:prstGeom prst="rect">
            <a:avLst/>
          </a:prstGeom>
        </p:spPr>
        <p:txBody>
          <a:bodyPr lIns="143005" tIns="71502" rIns="143005" bIns="71502">
            <a:spAutoFit/>
          </a:bodyPr>
          <a:lstStyle/>
          <a:p>
            <a:pPr marL="0" marR="0" lvl="0" indent="0" algn="just" defTabSz="1430020" rtl="0" eaLnBrk="0" fontAlgn="base" latinLnBrk="0" hangingPunct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固定制造费用</a:t>
            </a:r>
            <a:endParaRPr kumimoji="0" lang="en-US" altLang="zh-CN" sz="2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4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4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8" grpId="0"/>
      <p:bldP spid="19" grpId="0"/>
      <p:bldP spid="20" grpId="0"/>
      <p:bldP spid="20" grpId="1"/>
      <p:bldP spid="25" grpId="0"/>
      <p:bldP spid="27" grpId="0"/>
      <p:bldP spid="2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9"/>
          <p:cNvGrpSpPr/>
          <p:nvPr/>
        </p:nvGrpSpPr>
        <p:grpSpPr>
          <a:xfrm>
            <a:off x="3238500" y="1143000"/>
            <a:ext cx="4357688" cy="134938"/>
            <a:chOff x="5357217" y="1143000"/>
            <a:chExt cx="1490133" cy="101600"/>
          </a:xfrm>
        </p:grpSpPr>
        <p:cxnSp>
          <p:nvCxnSpPr>
            <p:cNvPr id="5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31"/>
            <p:cNvCxnSpPr/>
            <p:nvPr/>
          </p:nvCxnSpPr>
          <p:spPr>
            <a:xfrm>
              <a:off x="5509759" y="1244600"/>
              <a:ext cx="1185049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2"/>
          <p:cNvSpPr txBox="1"/>
          <p:nvPr/>
        </p:nvSpPr>
        <p:spPr bwMode="auto">
          <a:xfrm>
            <a:off x="2595563" y="428625"/>
            <a:ext cx="6000750" cy="71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altLang="zh-CN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5.</a:t>
            </a:r>
            <a:r>
              <a:rPr kumimoji="1" lang="zh-CN" altLang="en-US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编制制造费用预算</a:t>
            </a:r>
            <a:endParaRPr kumimoji="1" lang="en-US" altLang="zh-CN" sz="3200" b="1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09625" y="1428750"/>
            <a:ext cx="8102600" cy="1071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488" tIns="44450" rIns="90488" bIns="44450"/>
          <a:lstStyle/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en-US" altLang="zh-CN" sz="28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</a:t>
            </a:r>
            <a:r>
              <a:rPr kumimoji="1" lang="zh-CN" altLang="en-US" sz="28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公司已完成年度制造费用的编制，其中变动费用</a:t>
            </a:r>
            <a:endParaRPr kumimoji="1" lang="en-US" altLang="zh-CN" sz="28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sz="28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按标准成本确定。</a:t>
            </a:r>
            <a:endParaRPr kumimoji="1" lang="en-US" altLang="zh-CN" sz="28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1952625" y="2857500"/>
          <a:ext cx="5572125" cy="3368675"/>
        </p:xfrm>
        <a:graphic>
          <a:graphicData uri="http://schemas.openxmlformats.org/drawingml/2006/table">
            <a:tbl>
              <a:tblPr/>
              <a:tblGrid>
                <a:gridCol w="1838258"/>
                <a:gridCol w="908242"/>
                <a:gridCol w="1825500"/>
                <a:gridCol w="1000125"/>
              </a:tblGrid>
              <a:tr h="57155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变动费用项目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金额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固定费用项目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金额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6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间接人工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6060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维护费用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4000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8664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间接材料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4848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折旧费用</a:t>
                      </a:r>
                      <a:endParaRPr lang="zh-CN" altLang="en-US" sz="2000" b="0" i="0" u="none" strike="noStrike" dirty="0">
                        <a:solidFill>
                          <a:srgbClr val="FFC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33200</a:t>
                      </a:r>
                      <a:endParaRPr lang="en-US" altLang="zh-CN" sz="2000" b="0" i="0" u="none" strike="noStrike" dirty="0">
                        <a:solidFill>
                          <a:srgbClr val="FFC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010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维护费用</a:t>
                      </a:r>
                      <a:endParaRPr lang="zh-CN" altLang="en-US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2424</a:t>
                      </a:r>
                      <a:endParaRPr lang="en-US" altLang="zh-CN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管理费用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35000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22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水电费用</a:t>
                      </a:r>
                      <a:endParaRPr lang="zh-CN" altLang="en-US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3636</a:t>
                      </a:r>
                      <a:endParaRPr lang="en-US" altLang="zh-CN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保险费用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6000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010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</a:t>
                      </a:r>
                      <a:endParaRPr lang="zh-CN" altLang="en-US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1212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财产税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2600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5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小计</a:t>
                      </a:r>
                      <a:endParaRPr lang="zh-CN" altLang="en-US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18180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小计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80800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圆角矩形标注 15"/>
          <p:cNvSpPr/>
          <p:nvPr/>
        </p:nvSpPr>
        <p:spPr bwMode="auto">
          <a:xfrm>
            <a:off x="7667625" y="4000500"/>
            <a:ext cx="2238375" cy="1196975"/>
          </a:xfrm>
          <a:prstGeom prst="wedgeRoundRectCallout">
            <a:avLst>
              <a:gd name="adj1" fmla="val -55639"/>
              <a:gd name="adj2" fmla="val 115429"/>
              <a:gd name="adj3" fmla="val 1666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B8B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付现成本：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37B8B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80800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B8B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－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37B8B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33200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37B8B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37B8B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=47600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7B8B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6904" name="组合 8"/>
          <p:cNvGrpSpPr/>
          <p:nvPr/>
        </p:nvGrpSpPr>
        <p:grpSpPr>
          <a:xfrm>
            <a:off x="452438" y="1285875"/>
            <a:ext cx="9215437" cy="1285875"/>
            <a:chOff x="416496" y="1988840"/>
            <a:chExt cx="9119877" cy="4577755"/>
          </a:xfrm>
        </p:grpSpPr>
        <p:sp>
          <p:nvSpPr>
            <p:cNvPr id="36905" name="Text Box 3"/>
            <p:cNvSpPr txBox="1"/>
            <p:nvPr/>
          </p:nvSpPr>
          <p:spPr>
            <a:xfrm>
              <a:off x="615818" y="2270443"/>
              <a:ext cx="8920555" cy="42286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</a:t>
              </a:r>
              <a:endParaRPr lang="en-US" altLang="zh-CN" sz="2800" dirty="0">
                <a:latin typeface="Lato" panose="020F0502020204030203"/>
              </a:endParaRPr>
            </a:p>
            <a:p>
              <a:pPr>
                <a:lnSpc>
                  <a:spcPct val="110000"/>
                </a:lnSpc>
              </a:pPr>
              <a:endParaRPr lang="ja-JP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ja-JP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endParaRPr lang="ja-JP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906" name="矩形 12"/>
            <p:cNvSpPr/>
            <p:nvPr/>
          </p:nvSpPr>
          <p:spPr>
            <a:xfrm>
              <a:off x="598605" y="2348879"/>
              <a:ext cx="8837970" cy="4217716"/>
            </a:xfrm>
            <a:prstGeom prst="rect">
              <a:avLst/>
            </a:prstGeom>
            <a:noFill/>
            <a:ln w="2540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>
                <a:lnSpc>
                  <a:spcPct val="110000"/>
                </a:lnSpc>
              </a:pPr>
              <a:endParaRPr lang="zh-CN" altLang="en-US" sz="3200" dirty="0">
                <a:solidFill>
                  <a:srgbClr val="000000"/>
                </a:solidFill>
                <a:latin typeface="Lato" panose="020F0502020204030203"/>
                <a:sym typeface="Arial" panose="020B0604020202020204" pitchFamily="34" charset="0"/>
              </a:endParaRPr>
            </a:p>
          </p:txBody>
        </p:sp>
        <p:grpSp>
          <p:nvGrpSpPr>
            <p:cNvPr id="4" name="组合 13"/>
            <p:cNvGrpSpPr/>
            <p:nvPr/>
          </p:nvGrpSpPr>
          <p:grpSpPr>
            <a:xfrm>
              <a:off x="416496" y="1988840"/>
              <a:ext cx="568751" cy="70009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" name="同心圆 1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auto" latinLnBrk="0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auto" latinLnBrk="0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23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圆角矩形标注 17"/>
          <p:cNvSpPr/>
          <p:nvPr/>
        </p:nvSpPr>
        <p:spPr bwMode="auto">
          <a:xfrm>
            <a:off x="523875" y="3714750"/>
            <a:ext cx="2643188" cy="585788"/>
          </a:xfrm>
          <a:prstGeom prst="wedgeRoundRectCallout">
            <a:avLst>
              <a:gd name="adj1" fmla="val -15342"/>
              <a:gd name="adj2" fmla="val 89733"/>
              <a:gd name="adj3" fmla="val 1666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452563" y="3214688"/>
          <a:ext cx="7143750" cy="2714625"/>
        </p:xfrm>
        <a:graphic>
          <a:graphicData uri="http://schemas.openxmlformats.org/drawingml/2006/table">
            <a:tbl>
              <a:tblPr/>
              <a:tblGrid>
                <a:gridCol w="2000250"/>
                <a:gridCol w="1143000"/>
                <a:gridCol w="1000125"/>
                <a:gridCol w="1000125"/>
                <a:gridCol w="1017587"/>
                <a:gridCol w="982663"/>
              </a:tblGrid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季度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全年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直接人工工时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2460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3060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3540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3060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12120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变动制造费用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3690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4590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5310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4590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18180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固定制造费用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11900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11900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11900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11900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47600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现金支出合计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15590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16490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17210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16490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65780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组合 9"/>
          <p:cNvGrpSpPr/>
          <p:nvPr/>
        </p:nvGrpSpPr>
        <p:grpSpPr>
          <a:xfrm>
            <a:off x="3238500" y="1143000"/>
            <a:ext cx="4357688" cy="134938"/>
            <a:chOff x="5357217" y="1143000"/>
            <a:chExt cx="1490133" cy="101600"/>
          </a:xfrm>
        </p:grpSpPr>
        <p:cxnSp>
          <p:nvCxnSpPr>
            <p:cNvPr id="5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31"/>
            <p:cNvCxnSpPr/>
            <p:nvPr/>
          </p:nvCxnSpPr>
          <p:spPr>
            <a:xfrm>
              <a:off x="5509759" y="1244600"/>
              <a:ext cx="1185049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2"/>
          <p:cNvSpPr txBox="1"/>
          <p:nvPr/>
        </p:nvSpPr>
        <p:spPr bwMode="auto">
          <a:xfrm>
            <a:off x="2595563" y="428625"/>
            <a:ext cx="6000750" cy="71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altLang="zh-CN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5.</a:t>
            </a:r>
            <a:r>
              <a:rPr kumimoji="1" lang="zh-CN" altLang="en-US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编制制造费用预算</a:t>
            </a:r>
            <a:endParaRPr kumimoji="1" lang="en-US" altLang="zh-CN" sz="3200" b="1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09625" y="1428750"/>
            <a:ext cx="8102600" cy="1643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488" tIns="44450" rIns="90488" bIns="44450"/>
          <a:lstStyle/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sz="28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变动制造费用按工时分配：</a:t>
            </a:r>
            <a:endParaRPr kumimoji="1" lang="en-US" altLang="zh-CN" sz="28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en-US" altLang="zh-CN" sz="28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</a:t>
            </a:r>
            <a:r>
              <a:rPr kumimoji="1" lang="zh-CN" altLang="en-US" sz="28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分配率</a:t>
            </a:r>
            <a:r>
              <a:rPr kumimoji="1" lang="en-US" altLang="zh-CN" sz="28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=18180/12120=1.5</a:t>
            </a:r>
            <a:r>
              <a:rPr kumimoji="1" lang="zh-CN" altLang="en-US" sz="28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元</a:t>
            </a:r>
            <a:r>
              <a:rPr kumimoji="1" lang="en-US" altLang="zh-CN" sz="28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1" lang="zh-CN" altLang="en-US" sz="28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小时</a:t>
            </a:r>
            <a:endParaRPr kumimoji="1" lang="en-US" altLang="zh-CN" sz="28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sz="28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固定制造费用按季度平均分配。</a:t>
            </a:r>
            <a:endParaRPr kumimoji="1" lang="en-US" altLang="zh-CN" sz="28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930" name="矩形 10"/>
          <p:cNvSpPr/>
          <p:nvPr/>
        </p:nvSpPr>
        <p:spPr>
          <a:xfrm>
            <a:off x="452438" y="3786188"/>
            <a:ext cx="885825" cy="498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1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1.5×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13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charRg st="13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charRg st="13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charRg st="13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5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charRg st="45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charRg st="45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charRg st="45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57"/>
          <p:cNvGrpSpPr/>
          <p:nvPr/>
        </p:nvGrpSpPr>
        <p:grpSpPr>
          <a:xfrm>
            <a:off x="595281" y="1785926"/>
            <a:ext cx="3792339" cy="3744867"/>
            <a:chOff x="5625793" y="1599766"/>
            <a:chExt cx="4594903" cy="4080928"/>
          </a:xfrm>
          <a:solidFill>
            <a:srgbClr val="DC4415"/>
          </a:solidFill>
        </p:grpSpPr>
        <p:grpSp>
          <p:nvGrpSpPr>
            <p:cNvPr id="3" name="Group 58"/>
            <p:cNvGrpSpPr/>
            <p:nvPr/>
          </p:nvGrpSpPr>
          <p:grpSpPr>
            <a:xfrm>
              <a:off x="6191250" y="1599766"/>
              <a:ext cx="3473482" cy="1069614"/>
              <a:chOff x="6191250" y="1599766"/>
              <a:chExt cx="3473482" cy="1069614"/>
            </a:xfrm>
            <a:grpFill/>
          </p:grpSpPr>
          <p:sp>
            <p:nvSpPr>
              <p:cNvPr id="21" name="Freeform 64"/>
              <p:cNvSpPr/>
              <p:nvPr/>
            </p:nvSpPr>
            <p:spPr bwMode="auto">
              <a:xfrm>
                <a:off x="6191250" y="1599766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solidFill>
                <a:srgbClr val="1A557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69935" tIns="34967" rIns="34967" bIns="69935" anchor="b"/>
              <a:lstStyle/>
              <a:p>
                <a:pPr marL="0" marR="0" lvl="0" indent="0" algn="ctr" defTabSz="819785" rtl="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-45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22" name="Freeform 65"/>
              <p:cNvSpPr/>
              <p:nvPr/>
            </p:nvSpPr>
            <p:spPr bwMode="auto">
              <a:xfrm flipH="1">
                <a:off x="8043101" y="1599766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solidFill>
                <a:srgbClr val="EB3C3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69935" tIns="34967" rIns="34967" bIns="69935" anchor="b"/>
              <a:lstStyle/>
              <a:p>
                <a:pPr marL="0" marR="0" lvl="0" indent="0" algn="ctr" defTabSz="819785" rtl="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-45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4" name="Group 59"/>
            <p:cNvGrpSpPr/>
            <p:nvPr/>
          </p:nvGrpSpPr>
          <p:grpSpPr>
            <a:xfrm flipV="1">
              <a:off x="6191251" y="4611080"/>
              <a:ext cx="3473482" cy="1069614"/>
              <a:chOff x="6191251" y="1599766"/>
              <a:chExt cx="3473482" cy="1069614"/>
            </a:xfrm>
            <a:grpFill/>
          </p:grpSpPr>
          <p:sp>
            <p:nvSpPr>
              <p:cNvPr id="19" name="Freeform 62"/>
              <p:cNvSpPr/>
              <p:nvPr/>
            </p:nvSpPr>
            <p:spPr bwMode="auto">
              <a:xfrm>
                <a:off x="6191251" y="1599766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solidFill>
                <a:srgbClr val="37B8BD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69935" tIns="34967" rIns="34967" bIns="69935" anchor="b"/>
              <a:lstStyle/>
              <a:p>
                <a:pPr marL="0" marR="0" lvl="0" indent="0" algn="ctr" defTabSz="819785" rtl="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-45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20" name="Freeform 63"/>
              <p:cNvSpPr/>
              <p:nvPr/>
            </p:nvSpPr>
            <p:spPr bwMode="auto">
              <a:xfrm flipH="1">
                <a:off x="8043102" y="1599766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solidFill>
                <a:srgbClr val="1A557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69935" tIns="34967" rIns="34967" bIns="69935" anchor="b"/>
              <a:lstStyle/>
              <a:p>
                <a:pPr marL="0" marR="0" lvl="0" indent="0" algn="ctr" defTabSz="819785" rtl="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-45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7" name="Freeform 60"/>
            <p:cNvSpPr/>
            <p:nvPr/>
          </p:nvSpPr>
          <p:spPr bwMode="auto">
            <a:xfrm rot="17954294">
              <a:off x="5349784" y="3127550"/>
              <a:ext cx="1621631" cy="1069614"/>
            </a:xfrm>
            <a:custGeom>
              <a:avLst/>
              <a:gdLst>
                <a:gd name="connsiteX0" fmla="*/ 668844 w 4158105"/>
                <a:gd name="connsiteY0" fmla="*/ 1079241 h 4110786"/>
                <a:gd name="connsiteX1" fmla="*/ 671967 w 4158105"/>
                <a:gd name="connsiteY1" fmla="*/ 1081087 h 4110786"/>
                <a:gd name="connsiteX2" fmla="*/ 576717 w 4158105"/>
                <a:gd name="connsiteY2" fmla="*/ 1235869 h 4110786"/>
                <a:gd name="connsiteX3" fmla="*/ 574232 w 4158105"/>
                <a:gd name="connsiteY3" fmla="*/ 1234330 h 4110786"/>
                <a:gd name="connsiteX4" fmla="*/ 668844 w 4158105"/>
                <a:gd name="connsiteY4" fmla="*/ 1079241 h 4110786"/>
                <a:gd name="connsiteX5" fmla="*/ 398124 w 4158105"/>
                <a:gd name="connsiteY5" fmla="*/ 919162 h 4110786"/>
                <a:gd name="connsiteX6" fmla="*/ 399753 w 4158105"/>
                <a:gd name="connsiteY6" fmla="*/ 920125 h 4110786"/>
                <a:gd name="connsiteX7" fmla="*/ 308772 w 4158105"/>
                <a:gd name="connsiteY7" fmla="*/ 1069886 h 4110786"/>
                <a:gd name="connsiteX8" fmla="*/ 307636 w 4158105"/>
                <a:gd name="connsiteY8" fmla="*/ 1069182 h 4110786"/>
                <a:gd name="connsiteX9" fmla="*/ 398124 w 4158105"/>
                <a:gd name="connsiteY9" fmla="*/ 919162 h 4110786"/>
                <a:gd name="connsiteX10" fmla="*/ 2106264 w 4158105"/>
                <a:gd name="connsiteY10" fmla="*/ 319178 h 4110786"/>
                <a:gd name="connsiteX11" fmla="*/ 2198792 w 4158105"/>
                <a:gd name="connsiteY11" fmla="*/ 323850 h 4110786"/>
                <a:gd name="connsiteX12" fmla="*/ 2019755 w 4158105"/>
                <a:gd name="connsiteY12" fmla="*/ 323850 h 4110786"/>
                <a:gd name="connsiteX13" fmla="*/ 2019755 w 4158105"/>
                <a:gd name="connsiteY13" fmla="*/ 323546 h 4110786"/>
                <a:gd name="connsiteX14" fmla="*/ 2106264 w 4158105"/>
                <a:gd name="connsiteY14" fmla="*/ 319178 h 4110786"/>
                <a:gd name="connsiteX15" fmla="*/ 2224351 w 4158105"/>
                <a:gd name="connsiteY15" fmla="*/ 13068 h 4110786"/>
                <a:gd name="connsiteX16" fmla="*/ 4158105 w 4158105"/>
                <a:gd name="connsiteY16" fmla="*/ 2058946 h 4110786"/>
                <a:gd name="connsiteX17" fmla="*/ 2106265 w 4158105"/>
                <a:gd name="connsiteY17" fmla="*/ 4110786 h 4110786"/>
                <a:gd name="connsiteX18" fmla="*/ 54424 w 4158105"/>
                <a:gd name="connsiteY18" fmla="*/ 2058946 h 4110786"/>
                <a:gd name="connsiteX19" fmla="*/ 574232 w 4158105"/>
                <a:gd name="connsiteY19" fmla="*/ 1234330 h 4110786"/>
                <a:gd name="connsiteX20" fmla="*/ 366497 w 4158105"/>
                <a:gd name="connsiteY20" fmla="*/ 2058945 h 4110786"/>
                <a:gd name="connsiteX21" fmla="*/ 2106264 w 4158105"/>
                <a:gd name="connsiteY21" fmla="*/ 3798712 h 4110786"/>
                <a:gd name="connsiteX22" fmla="*/ 3846030 w 4158105"/>
                <a:gd name="connsiteY22" fmla="*/ 2058945 h 4110786"/>
                <a:gd name="connsiteX23" fmla="*/ 2198792 w 4158105"/>
                <a:gd name="connsiteY23" fmla="*/ 323850 h 4110786"/>
                <a:gd name="connsiteX24" fmla="*/ 2219780 w 4158105"/>
                <a:gd name="connsiteY24" fmla="*/ 323850 h 4110786"/>
                <a:gd name="connsiteX25" fmla="*/ 2224351 w 4158105"/>
                <a:gd name="connsiteY25" fmla="*/ 13068 h 4110786"/>
                <a:gd name="connsiteX26" fmla="*/ 2019755 w 4158105"/>
                <a:gd name="connsiteY26" fmla="*/ 11473 h 4110786"/>
                <a:gd name="connsiteX27" fmla="*/ 2019755 w 4158105"/>
                <a:gd name="connsiteY27" fmla="*/ 323546 h 4110786"/>
                <a:gd name="connsiteX28" fmla="*/ 668844 w 4158105"/>
                <a:gd name="connsiteY28" fmla="*/ 1079241 h 4110786"/>
                <a:gd name="connsiteX29" fmla="*/ 399753 w 4158105"/>
                <a:gd name="connsiteY29" fmla="*/ 920125 h 4110786"/>
                <a:gd name="connsiteX30" fmla="*/ 2019755 w 4158105"/>
                <a:gd name="connsiteY30" fmla="*/ 11473 h 4110786"/>
                <a:gd name="connsiteX31" fmla="*/ 2224543 w 4158105"/>
                <a:gd name="connsiteY31" fmla="*/ 0 h 4110786"/>
                <a:gd name="connsiteX32" fmla="*/ 2224351 w 4158105"/>
                <a:gd name="connsiteY32" fmla="*/ 13068 h 4110786"/>
                <a:gd name="connsiteX33" fmla="*/ 2106265 w 4158105"/>
                <a:gd name="connsiteY33" fmla="*/ 7105 h 4110786"/>
                <a:gd name="connsiteX34" fmla="*/ 2019755 w 4158105"/>
                <a:gd name="connsiteY34" fmla="*/ 11473 h 4110786"/>
                <a:gd name="connsiteX35" fmla="*/ 2019755 w 4158105"/>
                <a:gd name="connsiteY35" fmla="*/ 2381 h 4110786"/>
                <a:gd name="connsiteX36" fmla="*/ 2224543 w 4158105"/>
                <a:gd name="connsiteY36" fmla="*/ 0 h 4110786"/>
                <a:gd name="connsiteX0-1" fmla="*/ 668844 w 4158105"/>
                <a:gd name="connsiteY0-2" fmla="*/ 1079241 h 4110786"/>
                <a:gd name="connsiteX1-3" fmla="*/ 671967 w 4158105"/>
                <a:gd name="connsiteY1-4" fmla="*/ 1081087 h 4110786"/>
                <a:gd name="connsiteX2-5" fmla="*/ 576717 w 4158105"/>
                <a:gd name="connsiteY2-6" fmla="*/ 1235869 h 4110786"/>
                <a:gd name="connsiteX3-7" fmla="*/ 574232 w 4158105"/>
                <a:gd name="connsiteY3-8" fmla="*/ 1234330 h 4110786"/>
                <a:gd name="connsiteX4-9" fmla="*/ 668844 w 4158105"/>
                <a:gd name="connsiteY4-10" fmla="*/ 1079241 h 4110786"/>
                <a:gd name="connsiteX5-11" fmla="*/ 398124 w 4158105"/>
                <a:gd name="connsiteY5-12" fmla="*/ 919162 h 4110786"/>
                <a:gd name="connsiteX6-13" fmla="*/ 399753 w 4158105"/>
                <a:gd name="connsiteY6-14" fmla="*/ 920125 h 4110786"/>
                <a:gd name="connsiteX7-15" fmla="*/ 308772 w 4158105"/>
                <a:gd name="connsiteY7-16" fmla="*/ 1069886 h 4110786"/>
                <a:gd name="connsiteX8-17" fmla="*/ 398124 w 4158105"/>
                <a:gd name="connsiteY8-18" fmla="*/ 919162 h 4110786"/>
                <a:gd name="connsiteX9-19" fmla="*/ 2106264 w 4158105"/>
                <a:gd name="connsiteY9-20" fmla="*/ 319178 h 4110786"/>
                <a:gd name="connsiteX10-21" fmla="*/ 2198792 w 4158105"/>
                <a:gd name="connsiteY10-22" fmla="*/ 323850 h 4110786"/>
                <a:gd name="connsiteX11-23" fmla="*/ 2019755 w 4158105"/>
                <a:gd name="connsiteY11-24" fmla="*/ 323850 h 4110786"/>
                <a:gd name="connsiteX12-25" fmla="*/ 2019755 w 4158105"/>
                <a:gd name="connsiteY12-26" fmla="*/ 323546 h 4110786"/>
                <a:gd name="connsiteX13-27" fmla="*/ 2106264 w 4158105"/>
                <a:gd name="connsiteY13-28" fmla="*/ 319178 h 4110786"/>
                <a:gd name="connsiteX14-29" fmla="*/ 2224351 w 4158105"/>
                <a:gd name="connsiteY14-30" fmla="*/ 13068 h 4110786"/>
                <a:gd name="connsiteX15-31" fmla="*/ 4158105 w 4158105"/>
                <a:gd name="connsiteY15-32" fmla="*/ 2058946 h 4110786"/>
                <a:gd name="connsiteX16-33" fmla="*/ 2106265 w 4158105"/>
                <a:gd name="connsiteY16-34" fmla="*/ 4110786 h 4110786"/>
                <a:gd name="connsiteX17-35" fmla="*/ 54424 w 4158105"/>
                <a:gd name="connsiteY17-36" fmla="*/ 2058946 h 4110786"/>
                <a:gd name="connsiteX18-37" fmla="*/ 574232 w 4158105"/>
                <a:gd name="connsiteY18-38" fmla="*/ 1234330 h 4110786"/>
                <a:gd name="connsiteX19-39" fmla="*/ 366497 w 4158105"/>
                <a:gd name="connsiteY19-40" fmla="*/ 2058945 h 4110786"/>
                <a:gd name="connsiteX20-41" fmla="*/ 2106264 w 4158105"/>
                <a:gd name="connsiteY20-42" fmla="*/ 3798712 h 4110786"/>
                <a:gd name="connsiteX21-43" fmla="*/ 3846030 w 4158105"/>
                <a:gd name="connsiteY21-44" fmla="*/ 2058945 h 4110786"/>
                <a:gd name="connsiteX22-45" fmla="*/ 2198792 w 4158105"/>
                <a:gd name="connsiteY22-46" fmla="*/ 323850 h 4110786"/>
                <a:gd name="connsiteX23-47" fmla="*/ 2219780 w 4158105"/>
                <a:gd name="connsiteY23-48" fmla="*/ 323850 h 4110786"/>
                <a:gd name="connsiteX24-49" fmla="*/ 2224351 w 4158105"/>
                <a:gd name="connsiteY24-50" fmla="*/ 13068 h 4110786"/>
                <a:gd name="connsiteX25-51" fmla="*/ 2019755 w 4158105"/>
                <a:gd name="connsiteY25-52" fmla="*/ 11473 h 4110786"/>
                <a:gd name="connsiteX26-53" fmla="*/ 2019755 w 4158105"/>
                <a:gd name="connsiteY26-54" fmla="*/ 323546 h 4110786"/>
                <a:gd name="connsiteX27-55" fmla="*/ 668844 w 4158105"/>
                <a:gd name="connsiteY27-56" fmla="*/ 1079241 h 4110786"/>
                <a:gd name="connsiteX28-57" fmla="*/ 399753 w 4158105"/>
                <a:gd name="connsiteY28-58" fmla="*/ 920125 h 4110786"/>
                <a:gd name="connsiteX29-59" fmla="*/ 2019755 w 4158105"/>
                <a:gd name="connsiteY29-60" fmla="*/ 11473 h 4110786"/>
                <a:gd name="connsiteX30-61" fmla="*/ 2224543 w 4158105"/>
                <a:gd name="connsiteY30-62" fmla="*/ 0 h 4110786"/>
                <a:gd name="connsiteX31-63" fmla="*/ 2224351 w 4158105"/>
                <a:gd name="connsiteY31-64" fmla="*/ 13068 h 4110786"/>
                <a:gd name="connsiteX32-65" fmla="*/ 2106265 w 4158105"/>
                <a:gd name="connsiteY32-66" fmla="*/ 7105 h 4110786"/>
                <a:gd name="connsiteX33-67" fmla="*/ 2019755 w 4158105"/>
                <a:gd name="connsiteY33-68" fmla="*/ 11473 h 4110786"/>
                <a:gd name="connsiteX34-69" fmla="*/ 2019755 w 4158105"/>
                <a:gd name="connsiteY34-70" fmla="*/ 2381 h 4110786"/>
                <a:gd name="connsiteX35-71" fmla="*/ 2224543 w 4158105"/>
                <a:gd name="connsiteY35-72" fmla="*/ 0 h 4110786"/>
                <a:gd name="connsiteX0-73" fmla="*/ 668844 w 4158105"/>
                <a:gd name="connsiteY0-74" fmla="*/ 1079241 h 4110786"/>
                <a:gd name="connsiteX1-75" fmla="*/ 671967 w 4158105"/>
                <a:gd name="connsiteY1-76" fmla="*/ 1081087 h 4110786"/>
                <a:gd name="connsiteX2-77" fmla="*/ 576717 w 4158105"/>
                <a:gd name="connsiteY2-78" fmla="*/ 1235869 h 4110786"/>
                <a:gd name="connsiteX3-79" fmla="*/ 574232 w 4158105"/>
                <a:gd name="connsiteY3-80" fmla="*/ 1234330 h 4110786"/>
                <a:gd name="connsiteX4-81" fmla="*/ 668844 w 4158105"/>
                <a:gd name="connsiteY4-82" fmla="*/ 1079241 h 4110786"/>
                <a:gd name="connsiteX5-83" fmla="*/ 398124 w 4158105"/>
                <a:gd name="connsiteY5-84" fmla="*/ 919162 h 4110786"/>
                <a:gd name="connsiteX6-85" fmla="*/ 399753 w 4158105"/>
                <a:gd name="connsiteY6-86" fmla="*/ 920125 h 4110786"/>
                <a:gd name="connsiteX7-87" fmla="*/ 398124 w 4158105"/>
                <a:gd name="connsiteY7-88" fmla="*/ 919162 h 4110786"/>
                <a:gd name="connsiteX8-89" fmla="*/ 2106264 w 4158105"/>
                <a:gd name="connsiteY8-90" fmla="*/ 319178 h 4110786"/>
                <a:gd name="connsiteX9-91" fmla="*/ 2198792 w 4158105"/>
                <a:gd name="connsiteY9-92" fmla="*/ 323850 h 4110786"/>
                <a:gd name="connsiteX10-93" fmla="*/ 2019755 w 4158105"/>
                <a:gd name="connsiteY10-94" fmla="*/ 323850 h 4110786"/>
                <a:gd name="connsiteX11-95" fmla="*/ 2019755 w 4158105"/>
                <a:gd name="connsiteY11-96" fmla="*/ 323546 h 4110786"/>
                <a:gd name="connsiteX12-97" fmla="*/ 2106264 w 4158105"/>
                <a:gd name="connsiteY12-98" fmla="*/ 319178 h 4110786"/>
                <a:gd name="connsiteX13-99" fmla="*/ 2224351 w 4158105"/>
                <a:gd name="connsiteY13-100" fmla="*/ 13068 h 4110786"/>
                <a:gd name="connsiteX14-101" fmla="*/ 4158105 w 4158105"/>
                <a:gd name="connsiteY14-102" fmla="*/ 2058946 h 4110786"/>
                <a:gd name="connsiteX15-103" fmla="*/ 2106265 w 4158105"/>
                <a:gd name="connsiteY15-104" fmla="*/ 4110786 h 4110786"/>
                <a:gd name="connsiteX16-105" fmla="*/ 54424 w 4158105"/>
                <a:gd name="connsiteY16-106" fmla="*/ 2058946 h 4110786"/>
                <a:gd name="connsiteX17-107" fmla="*/ 574232 w 4158105"/>
                <a:gd name="connsiteY17-108" fmla="*/ 1234330 h 4110786"/>
                <a:gd name="connsiteX18-109" fmla="*/ 366497 w 4158105"/>
                <a:gd name="connsiteY18-110" fmla="*/ 2058945 h 4110786"/>
                <a:gd name="connsiteX19-111" fmla="*/ 2106264 w 4158105"/>
                <a:gd name="connsiteY19-112" fmla="*/ 3798712 h 4110786"/>
                <a:gd name="connsiteX20-113" fmla="*/ 3846030 w 4158105"/>
                <a:gd name="connsiteY20-114" fmla="*/ 2058945 h 4110786"/>
                <a:gd name="connsiteX21-115" fmla="*/ 2198792 w 4158105"/>
                <a:gd name="connsiteY21-116" fmla="*/ 323850 h 4110786"/>
                <a:gd name="connsiteX22-117" fmla="*/ 2219780 w 4158105"/>
                <a:gd name="connsiteY22-118" fmla="*/ 323850 h 4110786"/>
                <a:gd name="connsiteX23-119" fmla="*/ 2224351 w 4158105"/>
                <a:gd name="connsiteY23-120" fmla="*/ 13068 h 4110786"/>
                <a:gd name="connsiteX24-121" fmla="*/ 2019755 w 4158105"/>
                <a:gd name="connsiteY24-122" fmla="*/ 11473 h 4110786"/>
                <a:gd name="connsiteX25-123" fmla="*/ 2019755 w 4158105"/>
                <a:gd name="connsiteY25-124" fmla="*/ 323546 h 4110786"/>
                <a:gd name="connsiteX26-125" fmla="*/ 668844 w 4158105"/>
                <a:gd name="connsiteY26-126" fmla="*/ 1079241 h 4110786"/>
                <a:gd name="connsiteX27-127" fmla="*/ 399753 w 4158105"/>
                <a:gd name="connsiteY27-128" fmla="*/ 920125 h 4110786"/>
                <a:gd name="connsiteX28-129" fmla="*/ 2019755 w 4158105"/>
                <a:gd name="connsiteY28-130" fmla="*/ 11473 h 4110786"/>
                <a:gd name="connsiteX29-131" fmla="*/ 2224543 w 4158105"/>
                <a:gd name="connsiteY29-132" fmla="*/ 0 h 4110786"/>
                <a:gd name="connsiteX30-133" fmla="*/ 2224351 w 4158105"/>
                <a:gd name="connsiteY30-134" fmla="*/ 13068 h 4110786"/>
                <a:gd name="connsiteX31-135" fmla="*/ 2106265 w 4158105"/>
                <a:gd name="connsiteY31-136" fmla="*/ 7105 h 4110786"/>
                <a:gd name="connsiteX32-137" fmla="*/ 2019755 w 4158105"/>
                <a:gd name="connsiteY32-138" fmla="*/ 11473 h 4110786"/>
                <a:gd name="connsiteX33-139" fmla="*/ 2019755 w 4158105"/>
                <a:gd name="connsiteY33-140" fmla="*/ 2381 h 4110786"/>
                <a:gd name="connsiteX34-141" fmla="*/ 2224543 w 4158105"/>
                <a:gd name="connsiteY34-142" fmla="*/ 0 h 4110786"/>
                <a:gd name="connsiteX0-143" fmla="*/ 739525 w 4228786"/>
                <a:gd name="connsiteY0-144" fmla="*/ 1079241 h 4110786"/>
                <a:gd name="connsiteX1-145" fmla="*/ 742648 w 4228786"/>
                <a:gd name="connsiteY1-146" fmla="*/ 1081087 h 4110786"/>
                <a:gd name="connsiteX2-147" fmla="*/ 647398 w 4228786"/>
                <a:gd name="connsiteY2-148" fmla="*/ 1235869 h 4110786"/>
                <a:gd name="connsiteX3-149" fmla="*/ 644913 w 4228786"/>
                <a:gd name="connsiteY3-150" fmla="*/ 1234330 h 4110786"/>
                <a:gd name="connsiteX4-151" fmla="*/ 739525 w 4228786"/>
                <a:gd name="connsiteY4-152" fmla="*/ 1079241 h 4110786"/>
                <a:gd name="connsiteX5-153" fmla="*/ 468805 w 4228786"/>
                <a:gd name="connsiteY5-154" fmla="*/ 919162 h 4110786"/>
                <a:gd name="connsiteX6-155" fmla="*/ 470434 w 4228786"/>
                <a:gd name="connsiteY6-156" fmla="*/ 920125 h 4110786"/>
                <a:gd name="connsiteX7-157" fmla="*/ 468805 w 4228786"/>
                <a:gd name="connsiteY7-158" fmla="*/ 919162 h 4110786"/>
                <a:gd name="connsiteX8-159" fmla="*/ 2176945 w 4228786"/>
                <a:gd name="connsiteY8-160" fmla="*/ 319178 h 4110786"/>
                <a:gd name="connsiteX9-161" fmla="*/ 2269473 w 4228786"/>
                <a:gd name="connsiteY9-162" fmla="*/ 323850 h 4110786"/>
                <a:gd name="connsiteX10-163" fmla="*/ 2090436 w 4228786"/>
                <a:gd name="connsiteY10-164" fmla="*/ 323850 h 4110786"/>
                <a:gd name="connsiteX11-165" fmla="*/ 2090436 w 4228786"/>
                <a:gd name="connsiteY11-166" fmla="*/ 323546 h 4110786"/>
                <a:gd name="connsiteX12-167" fmla="*/ 2176945 w 4228786"/>
                <a:gd name="connsiteY12-168" fmla="*/ 319178 h 4110786"/>
                <a:gd name="connsiteX13-169" fmla="*/ 2295032 w 4228786"/>
                <a:gd name="connsiteY13-170" fmla="*/ 13068 h 4110786"/>
                <a:gd name="connsiteX14-171" fmla="*/ 4228786 w 4228786"/>
                <a:gd name="connsiteY14-172" fmla="*/ 2058946 h 4110786"/>
                <a:gd name="connsiteX15-173" fmla="*/ 2176946 w 4228786"/>
                <a:gd name="connsiteY15-174" fmla="*/ 4110786 h 4110786"/>
                <a:gd name="connsiteX16-175" fmla="*/ 125105 w 4228786"/>
                <a:gd name="connsiteY16-176" fmla="*/ 2058946 h 4110786"/>
                <a:gd name="connsiteX17-177" fmla="*/ 437178 w 4228786"/>
                <a:gd name="connsiteY17-178" fmla="*/ 2058945 h 4110786"/>
                <a:gd name="connsiteX18-179" fmla="*/ 2176945 w 4228786"/>
                <a:gd name="connsiteY18-180" fmla="*/ 3798712 h 4110786"/>
                <a:gd name="connsiteX19-181" fmla="*/ 3916711 w 4228786"/>
                <a:gd name="connsiteY19-182" fmla="*/ 2058945 h 4110786"/>
                <a:gd name="connsiteX20-183" fmla="*/ 2269473 w 4228786"/>
                <a:gd name="connsiteY20-184" fmla="*/ 323850 h 4110786"/>
                <a:gd name="connsiteX21-185" fmla="*/ 2290461 w 4228786"/>
                <a:gd name="connsiteY21-186" fmla="*/ 323850 h 4110786"/>
                <a:gd name="connsiteX22-187" fmla="*/ 2295032 w 4228786"/>
                <a:gd name="connsiteY22-188" fmla="*/ 13068 h 4110786"/>
                <a:gd name="connsiteX23-189" fmla="*/ 2090436 w 4228786"/>
                <a:gd name="connsiteY23-190" fmla="*/ 11473 h 4110786"/>
                <a:gd name="connsiteX24-191" fmla="*/ 2090436 w 4228786"/>
                <a:gd name="connsiteY24-192" fmla="*/ 323546 h 4110786"/>
                <a:gd name="connsiteX25-193" fmla="*/ 739525 w 4228786"/>
                <a:gd name="connsiteY25-194" fmla="*/ 1079241 h 4110786"/>
                <a:gd name="connsiteX26-195" fmla="*/ 470434 w 4228786"/>
                <a:gd name="connsiteY26-196" fmla="*/ 920125 h 4110786"/>
                <a:gd name="connsiteX27-197" fmla="*/ 2090436 w 4228786"/>
                <a:gd name="connsiteY27-198" fmla="*/ 11473 h 4110786"/>
                <a:gd name="connsiteX28-199" fmla="*/ 2295224 w 4228786"/>
                <a:gd name="connsiteY28-200" fmla="*/ 0 h 4110786"/>
                <a:gd name="connsiteX29-201" fmla="*/ 2295032 w 4228786"/>
                <a:gd name="connsiteY29-202" fmla="*/ 13068 h 4110786"/>
                <a:gd name="connsiteX30-203" fmla="*/ 2176946 w 4228786"/>
                <a:gd name="connsiteY30-204" fmla="*/ 7105 h 4110786"/>
                <a:gd name="connsiteX31-205" fmla="*/ 2090436 w 4228786"/>
                <a:gd name="connsiteY31-206" fmla="*/ 11473 h 4110786"/>
                <a:gd name="connsiteX32-207" fmla="*/ 2090436 w 4228786"/>
                <a:gd name="connsiteY32-208" fmla="*/ 2381 h 4110786"/>
                <a:gd name="connsiteX33-209" fmla="*/ 2295224 w 4228786"/>
                <a:gd name="connsiteY33-210" fmla="*/ 0 h 4110786"/>
                <a:gd name="connsiteX0-211" fmla="*/ 739525 w 4228786"/>
                <a:gd name="connsiteY0-212" fmla="*/ 1079241 h 4110786"/>
                <a:gd name="connsiteX1-213" fmla="*/ 742648 w 4228786"/>
                <a:gd name="connsiteY1-214" fmla="*/ 1081087 h 4110786"/>
                <a:gd name="connsiteX2-215" fmla="*/ 647398 w 4228786"/>
                <a:gd name="connsiteY2-216" fmla="*/ 1235869 h 4110786"/>
                <a:gd name="connsiteX3-217" fmla="*/ 739525 w 4228786"/>
                <a:gd name="connsiteY3-218" fmla="*/ 1079241 h 4110786"/>
                <a:gd name="connsiteX4-219" fmla="*/ 468805 w 4228786"/>
                <a:gd name="connsiteY4-220" fmla="*/ 919162 h 4110786"/>
                <a:gd name="connsiteX5-221" fmla="*/ 470434 w 4228786"/>
                <a:gd name="connsiteY5-222" fmla="*/ 920125 h 4110786"/>
                <a:gd name="connsiteX6-223" fmla="*/ 468805 w 4228786"/>
                <a:gd name="connsiteY6-224" fmla="*/ 919162 h 4110786"/>
                <a:gd name="connsiteX7-225" fmla="*/ 2176945 w 4228786"/>
                <a:gd name="connsiteY7-226" fmla="*/ 319178 h 4110786"/>
                <a:gd name="connsiteX8-227" fmla="*/ 2269473 w 4228786"/>
                <a:gd name="connsiteY8-228" fmla="*/ 323850 h 4110786"/>
                <a:gd name="connsiteX9-229" fmla="*/ 2090436 w 4228786"/>
                <a:gd name="connsiteY9-230" fmla="*/ 323850 h 4110786"/>
                <a:gd name="connsiteX10-231" fmla="*/ 2090436 w 4228786"/>
                <a:gd name="connsiteY10-232" fmla="*/ 323546 h 4110786"/>
                <a:gd name="connsiteX11-233" fmla="*/ 2176945 w 4228786"/>
                <a:gd name="connsiteY11-234" fmla="*/ 319178 h 4110786"/>
                <a:gd name="connsiteX12-235" fmla="*/ 2295032 w 4228786"/>
                <a:gd name="connsiteY12-236" fmla="*/ 13068 h 4110786"/>
                <a:gd name="connsiteX13-237" fmla="*/ 4228786 w 4228786"/>
                <a:gd name="connsiteY13-238" fmla="*/ 2058946 h 4110786"/>
                <a:gd name="connsiteX14-239" fmla="*/ 2176946 w 4228786"/>
                <a:gd name="connsiteY14-240" fmla="*/ 4110786 h 4110786"/>
                <a:gd name="connsiteX15-241" fmla="*/ 125105 w 4228786"/>
                <a:gd name="connsiteY15-242" fmla="*/ 2058946 h 4110786"/>
                <a:gd name="connsiteX16-243" fmla="*/ 437178 w 4228786"/>
                <a:gd name="connsiteY16-244" fmla="*/ 2058945 h 4110786"/>
                <a:gd name="connsiteX17-245" fmla="*/ 2176945 w 4228786"/>
                <a:gd name="connsiteY17-246" fmla="*/ 3798712 h 4110786"/>
                <a:gd name="connsiteX18-247" fmla="*/ 3916711 w 4228786"/>
                <a:gd name="connsiteY18-248" fmla="*/ 2058945 h 4110786"/>
                <a:gd name="connsiteX19-249" fmla="*/ 2269473 w 4228786"/>
                <a:gd name="connsiteY19-250" fmla="*/ 323850 h 4110786"/>
                <a:gd name="connsiteX20-251" fmla="*/ 2290461 w 4228786"/>
                <a:gd name="connsiteY20-252" fmla="*/ 323850 h 4110786"/>
                <a:gd name="connsiteX21-253" fmla="*/ 2295032 w 4228786"/>
                <a:gd name="connsiteY21-254" fmla="*/ 13068 h 4110786"/>
                <a:gd name="connsiteX22-255" fmla="*/ 2090436 w 4228786"/>
                <a:gd name="connsiteY22-256" fmla="*/ 11473 h 4110786"/>
                <a:gd name="connsiteX23-257" fmla="*/ 2090436 w 4228786"/>
                <a:gd name="connsiteY23-258" fmla="*/ 323546 h 4110786"/>
                <a:gd name="connsiteX24-259" fmla="*/ 739525 w 4228786"/>
                <a:gd name="connsiteY24-260" fmla="*/ 1079241 h 4110786"/>
                <a:gd name="connsiteX25-261" fmla="*/ 470434 w 4228786"/>
                <a:gd name="connsiteY25-262" fmla="*/ 920125 h 4110786"/>
                <a:gd name="connsiteX26-263" fmla="*/ 2090436 w 4228786"/>
                <a:gd name="connsiteY26-264" fmla="*/ 11473 h 4110786"/>
                <a:gd name="connsiteX27-265" fmla="*/ 2295224 w 4228786"/>
                <a:gd name="connsiteY27-266" fmla="*/ 0 h 4110786"/>
                <a:gd name="connsiteX28-267" fmla="*/ 2295032 w 4228786"/>
                <a:gd name="connsiteY28-268" fmla="*/ 13068 h 4110786"/>
                <a:gd name="connsiteX29-269" fmla="*/ 2176946 w 4228786"/>
                <a:gd name="connsiteY29-270" fmla="*/ 7105 h 4110786"/>
                <a:gd name="connsiteX30-271" fmla="*/ 2090436 w 4228786"/>
                <a:gd name="connsiteY30-272" fmla="*/ 11473 h 4110786"/>
                <a:gd name="connsiteX31-273" fmla="*/ 2090436 w 4228786"/>
                <a:gd name="connsiteY31-274" fmla="*/ 2381 h 4110786"/>
                <a:gd name="connsiteX32-275" fmla="*/ 2295224 w 4228786"/>
                <a:gd name="connsiteY32-276" fmla="*/ 0 h 4110786"/>
                <a:gd name="connsiteX0-277" fmla="*/ 739525 w 4228786"/>
                <a:gd name="connsiteY0-278" fmla="*/ 1079241 h 4110786"/>
                <a:gd name="connsiteX1-279" fmla="*/ 742648 w 4228786"/>
                <a:gd name="connsiteY1-280" fmla="*/ 1081087 h 4110786"/>
                <a:gd name="connsiteX2-281" fmla="*/ 739525 w 4228786"/>
                <a:gd name="connsiteY2-282" fmla="*/ 1079241 h 4110786"/>
                <a:gd name="connsiteX3-283" fmla="*/ 468805 w 4228786"/>
                <a:gd name="connsiteY3-284" fmla="*/ 919162 h 4110786"/>
                <a:gd name="connsiteX4-285" fmla="*/ 470434 w 4228786"/>
                <a:gd name="connsiteY4-286" fmla="*/ 920125 h 4110786"/>
                <a:gd name="connsiteX5-287" fmla="*/ 468805 w 4228786"/>
                <a:gd name="connsiteY5-288" fmla="*/ 919162 h 4110786"/>
                <a:gd name="connsiteX6-289" fmla="*/ 2176945 w 4228786"/>
                <a:gd name="connsiteY6-290" fmla="*/ 319178 h 4110786"/>
                <a:gd name="connsiteX7-291" fmla="*/ 2269473 w 4228786"/>
                <a:gd name="connsiteY7-292" fmla="*/ 323850 h 4110786"/>
                <a:gd name="connsiteX8-293" fmla="*/ 2090436 w 4228786"/>
                <a:gd name="connsiteY8-294" fmla="*/ 323850 h 4110786"/>
                <a:gd name="connsiteX9-295" fmla="*/ 2090436 w 4228786"/>
                <a:gd name="connsiteY9-296" fmla="*/ 323546 h 4110786"/>
                <a:gd name="connsiteX10-297" fmla="*/ 2176945 w 4228786"/>
                <a:gd name="connsiteY10-298" fmla="*/ 319178 h 4110786"/>
                <a:gd name="connsiteX11-299" fmla="*/ 2295032 w 4228786"/>
                <a:gd name="connsiteY11-300" fmla="*/ 13068 h 4110786"/>
                <a:gd name="connsiteX12-301" fmla="*/ 4228786 w 4228786"/>
                <a:gd name="connsiteY12-302" fmla="*/ 2058946 h 4110786"/>
                <a:gd name="connsiteX13-303" fmla="*/ 2176946 w 4228786"/>
                <a:gd name="connsiteY13-304" fmla="*/ 4110786 h 4110786"/>
                <a:gd name="connsiteX14-305" fmla="*/ 125105 w 4228786"/>
                <a:gd name="connsiteY14-306" fmla="*/ 2058946 h 4110786"/>
                <a:gd name="connsiteX15-307" fmla="*/ 437178 w 4228786"/>
                <a:gd name="connsiteY15-308" fmla="*/ 2058945 h 4110786"/>
                <a:gd name="connsiteX16-309" fmla="*/ 2176945 w 4228786"/>
                <a:gd name="connsiteY16-310" fmla="*/ 3798712 h 4110786"/>
                <a:gd name="connsiteX17-311" fmla="*/ 3916711 w 4228786"/>
                <a:gd name="connsiteY17-312" fmla="*/ 2058945 h 4110786"/>
                <a:gd name="connsiteX18-313" fmla="*/ 2269473 w 4228786"/>
                <a:gd name="connsiteY18-314" fmla="*/ 323850 h 4110786"/>
                <a:gd name="connsiteX19-315" fmla="*/ 2290461 w 4228786"/>
                <a:gd name="connsiteY19-316" fmla="*/ 323850 h 4110786"/>
                <a:gd name="connsiteX20-317" fmla="*/ 2295032 w 4228786"/>
                <a:gd name="connsiteY20-318" fmla="*/ 13068 h 4110786"/>
                <a:gd name="connsiteX21-319" fmla="*/ 2090436 w 4228786"/>
                <a:gd name="connsiteY21-320" fmla="*/ 11473 h 4110786"/>
                <a:gd name="connsiteX22-321" fmla="*/ 2090436 w 4228786"/>
                <a:gd name="connsiteY22-322" fmla="*/ 323546 h 4110786"/>
                <a:gd name="connsiteX23-323" fmla="*/ 739525 w 4228786"/>
                <a:gd name="connsiteY23-324" fmla="*/ 1079241 h 4110786"/>
                <a:gd name="connsiteX24-325" fmla="*/ 470434 w 4228786"/>
                <a:gd name="connsiteY24-326" fmla="*/ 920125 h 4110786"/>
                <a:gd name="connsiteX25-327" fmla="*/ 2090436 w 4228786"/>
                <a:gd name="connsiteY25-328" fmla="*/ 11473 h 4110786"/>
                <a:gd name="connsiteX26-329" fmla="*/ 2295224 w 4228786"/>
                <a:gd name="connsiteY26-330" fmla="*/ 0 h 4110786"/>
                <a:gd name="connsiteX27-331" fmla="*/ 2295032 w 4228786"/>
                <a:gd name="connsiteY27-332" fmla="*/ 13068 h 4110786"/>
                <a:gd name="connsiteX28-333" fmla="*/ 2176946 w 4228786"/>
                <a:gd name="connsiteY28-334" fmla="*/ 7105 h 4110786"/>
                <a:gd name="connsiteX29-335" fmla="*/ 2090436 w 4228786"/>
                <a:gd name="connsiteY29-336" fmla="*/ 11473 h 4110786"/>
                <a:gd name="connsiteX30-337" fmla="*/ 2090436 w 4228786"/>
                <a:gd name="connsiteY30-338" fmla="*/ 2381 h 4110786"/>
                <a:gd name="connsiteX31-339" fmla="*/ 2295224 w 4228786"/>
                <a:gd name="connsiteY31-340" fmla="*/ 0 h 4110786"/>
                <a:gd name="connsiteX0-341" fmla="*/ 739525 w 4228786"/>
                <a:gd name="connsiteY0-342" fmla="*/ 1079241 h 4110786"/>
                <a:gd name="connsiteX1-343" fmla="*/ 742648 w 4228786"/>
                <a:gd name="connsiteY1-344" fmla="*/ 1081087 h 4110786"/>
                <a:gd name="connsiteX2-345" fmla="*/ 739525 w 4228786"/>
                <a:gd name="connsiteY2-346" fmla="*/ 1079241 h 4110786"/>
                <a:gd name="connsiteX3-347" fmla="*/ 468805 w 4228786"/>
                <a:gd name="connsiteY3-348" fmla="*/ 919162 h 4110786"/>
                <a:gd name="connsiteX4-349" fmla="*/ 470434 w 4228786"/>
                <a:gd name="connsiteY4-350" fmla="*/ 920125 h 4110786"/>
                <a:gd name="connsiteX5-351" fmla="*/ 468805 w 4228786"/>
                <a:gd name="connsiteY5-352" fmla="*/ 919162 h 4110786"/>
                <a:gd name="connsiteX6-353" fmla="*/ 2176945 w 4228786"/>
                <a:gd name="connsiteY6-354" fmla="*/ 319178 h 4110786"/>
                <a:gd name="connsiteX7-355" fmla="*/ 2269473 w 4228786"/>
                <a:gd name="connsiteY7-356" fmla="*/ 323850 h 4110786"/>
                <a:gd name="connsiteX8-357" fmla="*/ 2090436 w 4228786"/>
                <a:gd name="connsiteY8-358" fmla="*/ 323850 h 4110786"/>
                <a:gd name="connsiteX9-359" fmla="*/ 2090436 w 4228786"/>
                <a:gd name="connsiteY9-360" fmla="*/ 323546 h 4110786"/>
                <a:gd name="connsiteX10-361" fmla="*/ 2176945 w 4228786"/>
                <a:gd name="connsiteY10-362" fmla="*/ 319178 h 4110786"/>
                <a:gd name="connsiteX11-363" fmla="*/ 2295032 w 4228786"/>
                <a:gd name="connsiteY11-364" fmla="*/ 13068 h 4110786"/>
                <a:gd name="connsiteX12-365" fmla="*/ 4228786 w 4228786"/>
                <a:gd name="connsiteY12-366" fmla="*/ 2058946 h 4110786"/>
                <a:gd name="connsiteX13-367" fmla="*/ 2176946 w 4228786"/>
                <a:gd name="connsiteY13-368" fmla="*/ 4110786 h 4110786"/>
                <a:gd name="connsiteX14-369" fmla="*/ 125105 w 4228786"/>
                <a:gd name="connsiteY14-370" fmla="*/ 2058946 h 4110786"/>
                <a:gd name="connsiteX15-371" fmla="*/ 437178 w 4228786"/>
                <a:gd name="connsiteY15-372" fmla="*/ 2058945 h 4110786"/>
                <a:gd name="connsiteX16-373" fmla="*/ 2176945 w 4228786"/>
                <a:gd name="connsiteY16-374" fmla="*/ 3798712 h 4110786"/>
                <a:gd name="connsiteX17-375" fmla="*/ 3916711 w 4228786"/>
                <a:gd name="connsiteY17-376" fmla="*/ 2058945 h 4110786"/>
                <a:gd name="connsiteX18-377" fmla="*/ 2269473 w 4228786"/>
                <a:gd name="connsiteY18-378" fmla="*/ 323850 h 4110786"/>
                <a:gd name="connsiteX19-379" fmla="*/ 2290461 w 4228786"/>
                <a:gd name="connsiteY19-380" fmla="*/ 323850 h 4110786"/>
                <a:gd name="connsiteX20-381" fmla="*/ 2295032 w 4228786"/>
                <a:gd name="connsiteY20-382" fmla="*/ 13068 h 4110786"/>
                <a:gd name="connsiteX21-383" fmla="*/ 2090436 w 4228786"/>
                <a:gd name="connsiteY21-384" fmla="*/ 11473 h 4110786"/>
                <a:gd name="connsiteX22-385" fmla="*/ 2090436 w 4228786"/>
                <a:gd name="connsiteY22-386" fmla="*/ 323546 h 4110786"/>
                <a:gd name="connsiteX23-387" fmla="*/ 739525 w 4228786"/>
                <a:gd name="connsiteY23-388" fmla="*/ 1079241 h 4110786"/>
                <a:gd name="connsiteX24-389" fmla="*/ 470434 w 4228786"/>
                <a:gd name="connsiteY24-390" fmla="*/ 920125 h 4110786"/>
                <a:gd name="connsiteX25-391" fmla="*/ 2090436 w 4228786"/>
                <a:gd name="connsiteY25-392" fmla="*/ 11473 h 4110786"/>
                <a:gd name="connsiteX26-393" fmla="*/ 2295224 w 4228786"/>
                <a:gd name="connsiteY26-394" fmla="*/ 0 h 4110786"/>
                <a:gd name="connsiteX27-395" fmla="*/ 2176946 w 4228786"/>
                <a:gd name="connsiteY27-396" fmla="*/ 7105 h 4110786"/>
                <a:gd name="connsiteX28-397" fmla="*/ 2090436 w 4228786"/>
                <a:gd name="connsiteY28-398" fmla="*/ 11473 h 4110786"/>
                <a:gd name="connsiteX29-399" fmla="*/ 2090436 w 4228786"/>
                <a:gd name="connsiteY29-400" fmla="*/ 2381 h 4110786"/>
                <a:gd name="connsiteX30-401" fmla="*/ 2295224 w 4228786"/>
                <a:gd name="connsiteY30-402" fmla="*/ 0 h 4110786"/>
                <a:gd name="connsiteX0-403" fmla="*/ 739525 w 4228949"/>
                <a:gd name="connsiteY0-404" fmla="*/ 1079241 h 4110786"/>
                <a:gd name="connsiteX1-405" fmla="*/ 742648 w 4228949"/>
                <a:gd name="connsiteY1-406" fmla="*/ 1081087 h 4110786"/>
                <a:gd name="connsiteX2-407" fmla="*/ 739525 w 4228949"/>
                <a:gd name="connsiteY2-408" fmla="*/ 1079241 h 4110786"/>
                <a:gd name="connsiteX3-409" fmla="*/ 468805 w 4228949"/>
                <a:gd name="connsiteY3-410" fmla="*/ 919162 h 4110786"/>
                <a:gd name="connsiteX4-411" fmla="*/ 470434 w 4228949"/>
                <a:gd name="connsiteY4-412" fmla="*/ 920125 h 4110786"/>
                <a:gd name="connsiteX5-413" fmla="*/ 468805 w 4228949"/>
                <a:gd name="connsiteY5-414" fmla="*/ 919162 h 4110786"/>
                <a:gd name="connsiteX6-415" fmla="*/ 2176945 w 4228949"/>
                <a:gd name="connsiteY6-416" fmla="*/ 319178 h 4110786"/>
                <a:gd name="connsiteX7-417" fmla="*/ 2269473 w 4228949"/>
                <a:gd name="connsiteY7-418" fmla="*/ 323850 h 4110786"/>
                <a:gd name="connsiteX8-419" fmla="*/ 2090436 w 4228949"/>
                <a:gd name="connsiteY8-420" fmla="*/ 323850 h 4110786"/>
                <a:gd name="connsiteX9-421" fmla="*/ 2090436 w 4228949"/>
                <a:gd name="connsiteY9-422" fmla="*/ 323546 h 4110786"/>
                <a:gd name="connsiteX10-423" fmla="*/ 2176945 w 4228949"/>
                <a:gd name="connsiteY10-424" fmla="*/ 319178 h 4110786"/>
                <a:gd name="connsiteX11-425" fmla="*/ 2290461 w 4228949"/>
                <a:gd name="connsiteY11-426" fmla="*/ 323850 h 4110786"/>
                <a:gd name="connsiteX12-427" fmla="*/ 4228786 w 4228949"/>
                <a:gd name="connsiteY12-428" fmla="*/ 2058946 h 4110786"/>
                <a:gd name="connsiteX13-429" fmla="*/ 2176946 w 4228949"/>
                <a:gd name="connsiteY13-430" fmla="*/ 4110786 h 4110786"/>
                <a:gd name="connsiteX14-431" fmla="*/ 125105 w 4228949"/>
                <a:gd name="connsiteY14-432" fmla="*/ 2058946 h 4110786"/>
                <a:gd name="connsiteX15-433" fmla="*/ 437178 w 4228949"/>
                <a:gd name="connsiteY15-434" fmla="*/ 2058945 h 4110786"/>
                <a:gd name="connsiteX16-435" fmla="*/ 2176945 w 4228949"/>
                <a:gd name="connsiteY16-436" fmla="*/ 3798712 h 4110786"/>
                <a:gd name="connsiteX17-437" fmla="*/ 3916711 w 4228949"/>
                <a:gd name="connsiteY17-438" fmla="*/ 2058945 h 4110786"/>
                <a:gd name="connsiteX18-439" fmla="*/ 2269473 w 4228949"/>
                <a:gd name="connsiteY18-440" fmla="*/ 323850 h 4110786"/>
                <a:gd name="connsiteX19-441" fmla="*/ 2290461 w 4228949"/>
                <a:gd name="connsiteY19-442" fmla="*/ 323850 h 4110786"/>
                <a:gd name="connsiteX20-443" fmla="*/ 2090436 w 4228949"/>
                <a:gd name="connsiteY20-444" fmla="*/ 11473 h 4110786"/>
                <a:gd name="connsiteX21-445" fmla="*/ 2090436 w 4228949"/>
                <a:gd name="connsiteY21-446" fmla="*/ 323546 h 4110786"/>
                <a:gd name="connsiteX22-447" fmla="*/ 739525 w 4228949"/>
                <a:gd name="connsiteY22-448" fmla="*/ 1079241 h 4110786"/>
                <a:gd name="connsiteX23-449" fmla="*/ 470434 w 4228949"/>
                <a:gd name="connsiteY23-450" fmla="*/ 920125 h 4110786"/>
                <a:gd name="connsiteX24-451" fmla="*/ 2090436 w 4228949"/>
                <a:gd name="connsiteY24-452" fmla="*/ 11473 h 4110786"/>
                <a:gd name="connsiteX25-453" fmla="*/ 2295224 w 4228949"/>
                <a:gd name="connsiteY25-454" fmla="*/ 0 h 4110786"/>
                <a:gd name="connsiteX26-455" fmla="*/ 2176946 w 4228949"/>
                <a:gd name="connsiteY26-456" fmla="*/ 7105 h 4110786"/>
                <a:gd name="connsiteX27-457" fmla="*/ 2090436 w 4228949"/>
                <a:gd name="connsiteY27-458" fmla="*/ 11473 h 4110786"/>
                <a:gd name="connsiteX28-459" fmla="*/ 2090436 w 4228949"/>
                <a:gd name="connsiteY28-460" fmla="*/ 2381 h 4110786"/>
                <a:gd name="connsiteX29-461" fmla="*/ 2295224 w 4228949"/>
                <a:gd name="connsiteY29-462" fmla="*/ 0 h 4110786"/>
                <a:gd name="connsiteX0-463" fmla="*/ 739525 w 4228949"/>
                <a:gd name="connsiteY0-464" fmla="*/ 1076860 h 4108405"/>
                <a:gd name="connsiteX1-465" fmla="*/ 742648 w 4228949"/>
                <a:gd name="connsiteY1-466" fmla="*/ 1078706 h 4108405"/>
                <a:gd name="connsiteX2-467" fmla="*/ 739525 w 4228949"/>
                <a:gd name="connsiteY2-468" fmla="*/ 1076860 h 4108405"/>
                <a:gd name="connsiteX3-469" fmla="*/ 468805 w 4228949"/>
                <a:gd name="connsiteY3-470" fmla="*/ 916781 h 4108405"/>
                <a:gd name="connsiteX4-471" fmla="*/ 470434 w 4228949"/>
                <a:gd name="connsiteY4-472" fmla="*/ 917744 h 4108405"/>
                <a:gd name="connsiteX5-473" fmla="*/ 468805 w 4228949"/>
                <a:gd name="connsiteY5-474" fmla="*/ 916781 h 4108405"/>
                <a:gd name="connsiteX6-475" fmla="*/ 2176945 w 4228949"/>
                <a:gd name="connsiteY6-476" fmla="*/ 316797 h 4108405"/>
                <a:gd name="connsiteX7-477" fmla="*/ 2269473 w 4228949"/>
                <a:gd name="connsiteY7-478" fmla="*/ 321469 h 4108405"/>
                <a:gd name="connsiteX8-479" fmla="*/ 2090436 w 4228949"/>
                <a:gd name="connsiteY8-480" fmla="*/ 321469 h 4108405"/>
                <a:gd name="connsiteX9-481" fmla="*/ 2090436 w 4228949"/>
                <a:gd name="connsiteY9-482" fmla="*/ 321165 h 4108405"/>
                <a:gd name="connsiteX10-483" fmla="*/ 2176945 w 4228949"/>
                <a:gd name="connsiteY10-484" fmla="*/ 316797 h 4108405"/>
                <a:gd name="connsiteX11-485" fmla="*/ 2290461 w 4228949"/>
                <a:gd name="connsiteY11-486" fmla="*/ 321469 h 4108405"/>
                <a:gd name="connsiteX12-487" fmla="*/ 4228786 w 4228949"/>
                <a:gd name="connsiteY12-488" fmla="*/ 2056565 h 4108405"/>
                <a:gd name="connsiteX13-489" fmla="*/ 2176946 w 4228949"/>
                <a:gd name="connsiteY13-490" fmla="*/ 4108405 h 4108405"/>
                <a:gd name="connsiteX14-491" fmla="*/ 125105 w 4228949"/>
                <a:gd name="connsiteY14-492" fmla="*/ 2056565 h 4108405"/>
                <a:gd name="connsiteX15-493" fmla="*/ 437178 w 4228949"/>
                <a:gd name="connsiteY15-494" fmla="*/ 2056564 h 4108405"/>
                <a:gd name="connsiteX16-495" fmla="*/ 2176945 w 4228949"/>
                <a:gd name="connsiteY16-496" fmla="*/ 3796331 h 4108405"/>
                <a:gd name="connsiteX17-497" fmla="*/ 3916711 w 4228949"/>
                <a:gd name="connsiteY17-498" fmla="*/ 2056564 h 4108405"/>
                <a:gd name="connsiteX18-499" fmla="*/ 2269473 w 4228949"/>
                <a:gd name="connsiteY18-500" fmla="*/ 321469 h 4108405"/>
                <a:gd name="connsiteX19-501" fmla="*/ 2290461 w 4228949"/>
                <a:gd name="connsiteY19-502" fmla="*/ 321469 h 4108405"/>
                <a:gd name="connsiteX20-503" fmla="*/ 2090436 w 4228949"/>
                <a:gd name="connsiteY20-504" fmla="*/ 9092 h 4108405"/>
                <a:gd name="connsiteX21-505" fmla="*/ 2090436 w 4228949"/>
                <a:gd name="connsiteY21-506" fmla="*/ 321165 h 4108405"/>
                <a:gd name="connsiteX22-507" fmla="*/ 739525 w 4228949"/>
                <a:gd name="connsiteY22-508" fmla="*/ 1076860 h 4108405"/>
                <a:gd name="connsiteX23-509" fmla="*/ 470434 w 4228949"/>
                <a:gd name="connsiteY23-510" fmla="*/ 917744 h 4108405"/>
                <a:gd name="connsiteX24-511" fmla="*/ 2090436 w 4228949"/>
                <a:gd name="connsiteY24-512" fmla="*/ 9092 h 4108405"/>
                <a:gd name="connsiteX25-513" fmla="*/ 2090436 w 4228949"/>
                <a:gd name="connsiteY25-514" fmla="*/ 0 h 4108405"/>
                <a:gd name="connsiteX26-515" fmla="*/ 2176946 w 4228949"/>
                <a:gd name="connsiteY26-516" fmla="*/ 4724 h 4108405"/>
                <a:gd name="connsiteX27-517" fmla="*/ 2090436 w 4228949"/>
                <a:gd name="connsiteY27-518" fmla="*/ 9092 h 4108405"/>
                <a:gd name="connsiteX28-519" fmla="*/ 2090436 w 4228949"/>
                <a:gd name="connsiteY28-520" fmla="*/ 0 h 4108405"/>
                <a:gd name="connsiteX0-521" fmla="*/ 739525 w 4228949"/>
                <a:gd name="connsiteY0-522" fmla="*/ 1076860 h 4108405"/>
                <a:gd name="connsiteX1-523" fmla="*/ 742648 w 4228949"/>
                <a:gd name="connsiteY1-524" fmla="*/ 1078706 h 4108405"/>
                <a:gd name="connsiteX2-525" fmla="*/ 739525 w 4228949"/>
                <a:gd name="connsiteY2-526" fmla="*/ 1076860 h 4108405"/>
                <a:gd name="connsiteX3-527" fmla="*/ 468805 w 4228949"/>
                <a:gd name="connsiteY3-528" fmla="*/ 916781 h 4108405"/>
                <a:gd name="connsiteX4-529" fmla="*/ 470434 w 4228949"/>
                <a:gd name="connsiteY4-530" fmla="*/ 917744 h 4108405"/>
                <a:gd name="connsiteX5-531" fmla="*/ 468805 w 4228949"/>
                <a:gd name="connsiteY5-532" fmla="*/ 916781 h 4108405"/>
                <a:gd name="connsiteX6-533" fmla="*/ 2176945 w 4228949"/>
                <a:gd name="connsiteY6-534" fmla="*/ 316797 h 4108405"/>
                <a:gd name="connsiteX7-535" fmla="*/ 2269473 w 4228949"/>
                <a:gd name="connsiteY7-536" fmla="*/ 321469 h 4108405"/>
                <a:gd name="connsiteX8-537" fmla="*/ 2090436 w 4228949"/>
                <a:gd name="connsiteY8-538" fmla="*/ 321469 h 4108405"/>
                <a:gd name="connsiteX9-539" fmla="*/ 2090436 w 4228949"/>
                <a:gd name="connsiteY9-540" fmla="*/ 321165 h 4108405"/>
                <a:gd name="connsiteX10-541" fmla="*/ 2176945 w 4228949"/>
                <a:gd name="connsiteY10-542" fmla="*/ 316797 h 4108405"/>
                <a:gd name="connsiteX11-543" fmla="*/ 2290461 w 4228949"/>
                <a:gd name="connsiteY11-544" fmla="*/ 321469 h 4108405"/>
                <a:gd name="connsiteX12-545" fmla="*/ 4228786 w 4228949"/>
                <a:gd name="connsiteY12-546" fmla="*/ 2056565 h 4108405"/>
                <a:gd name="connsiteX13-547" fmla="*/ 2176946 w 4228949"/>
                <a:gd name="connsiteY13-548" fmla="*/ 4108405 h 4108405"/>
                <a:gd name="connsiteX14-549" fmla="*/ 125105 w 4228949"/>
                <a:gd name="connsiteY14-550" fmla="*/ 2056565 h 4108405"/>
                <a:gd name="connsiteX15-551" fmla="*/ 437178 w 4228949"/>
                <a:gd name="connsiteY15-552" fmla="*/ 2056564 h 4108405"/>
                <a:gd name="connsiteX16-553" fmla="*/ 2176945 w 4228949"/>
                <a:gd name="connsiteY16-554" fmla="*/ 3796331 h 4108405"/>
                <a:gd name="connsiteX17-555" fmla="*/ 3916711 w 4228949"/>
                <a:gd name="connsiteY17-556" fmla="*/ 2056564 h 4108405"/>
                <a:gd name="connsiteX18-557" fmla="*/ 2269473 w 4228949"/>
                <a:gd name="connsiteY18-558" fmla="*/ 321469 h 4108405"/>
                <a:gd name="connsiteX19-559" fmla="*/ 2290461 w 4228949"/>
                <a:gd name="connsiteY19-560" fmla="*/ 321469 h 4108405"/>
                <a:gd name="connsiteX20-561" fmla="*/ 2090436 w 4228949"/>
                <a:gd name="connsiteY20-562" fmla="*/ 9092 h 4108405"/>
                <a:gd name="connsiteX21-563" fmla="*/ 2090436 w 4228949"/>
                <a:gd name="connsiteY21-564" fmla="*/ 321165 h 4108405"/>
                <a:gd name="connsiteX22-565" fmla="*/ 739525 w 4228949"/>
                <a:gd name="connsiteY22-566" fmla="*/ 1076860 h 4108405"/>
                <a:gd name="connsiteX23-567" fmla="*/ 470434 w 4228949"/>
                <a:gd name="connsiteY23-568" fmla="*/ 917744 h 4108405"/>
                <a:gd name="connsiteX24-569" fmla="*/ 2090436 w 4228949"/>
                <a:gd name="connsiteY24-570" fmla="*/ 9092 h 4108405"/>
                <a:gd name="connsiteX25-571" fmla="*/ 2090436 w 4228949"/>
                <a:gd name="connsiteY25-572" fmla="*/ 0 h 4108405"/>
                <a:gd name="connsiteX26-573" fmla="*/ 2090436 w 4228949"/>
                <a:gd name="connsiteY26-574" fmla="*/ 9092 h 4108405"/>
                <a:gd name="connsiteX27-575" fmla="*/ 2090436 w 4228949"/>
                <a:gd name="connsiteY27-576" fmla="*/ 0 h 4108405"/>
                <a:gd name="connsiteX0-577" fmla="*/ 739525 w 4228925"/>
                <a:gd name="connsiteY0-578" fmla="*/ 1076860 h 4108405"/>
                <a:gd name="connsiteX1-579" fmla="*/ 742648 w 4228925"/>
                <a:gd name="connsiteY1-580" fmla="*/ 1078706 h 4108405"/>
                <a:gd name="connsiteX2-581" fmla="*/ 739525 w 4228925"/>
                <a:gd name="connsiteY2-582" fmla="*/ 1076860 h 4108405"/>
                <a:gd name="connsiteX3-583" fmla="*/ 468805 w 4228925"/>
                <a:gd name="connsiteY3-584" fmla="*/ 916781 h 4108405"/>
                <a:gd name="connsiteX4-585" fmla="*/ 470434 w 4228925"/>
                <a:gd name="connsiteY4-586" fmla="*/ 917744 h 4108405"/>
                <a:gd name="connsiteX5-587" fmla="*/ 468805 w 4228925"/>
                <a:gd name="connsiteY5-588" fmla="*/ 916781 h 4108405"/>
                <a:gd name="connsiteX6-589" fmla="*/ 2176945 w 4228925"/>
                <a:gd name="connsiteY6-590" fmla="*/ 316797 h 4108405"/>
                <a:gd name="connsiteX7-591" fmla="*/ 2269473 w 4228925"/>
                <a:gd name="connsiteY7-592" fmla="*/ 321469 h 4108405"/>
                <a:gd name="connsiteX8-593" fmla="*/ 2090436 w 4228925"/>
                <a:gd name="connsiteY8-594" fmla="*/ 321469 h 4108405"/>
                <a:gd name="connsiteX9-595" fmla="*/ 2090436 w 4228925"/>
                <a:gd name="connsiteY9-596" fmla="*/ 321165 h 4108405"/>
                <a:gd name="connsiteX10-597" fmla="*/ 2176945 w 4228925"/>
                <a:gd name="connsiteY10-598" fmla="*/ 316797 h 4108405"/>
                <a:gd name="connsiteX11-599" fmla="*/ 2290461 w 4228925"/>
                <a:gd name="connsiteY11-600" fmla="*/ 321469 h 4108405"/>
                <a:gd name="connsiteX12-601" fmla="*/ 4228786 w 4228925"/>
                <a:gd name="connsiteY12-602" fmla="*/ 2056565 h 4108405"/>
                <a:gd name="connsiteX13-603" fmla="*/ 2176946 w 4228925"/>
                <a:gd name="connsiteY13-604" fmla="*/ 4108405 h 4108405"/>
                <a:gd name="connsiteX14-605" fmla="*/ 125105 w 4228925"/>
                <a:gd name="connsiteY14-606" fmla="*/ 2056565 h 4108405"/>
                <a:gd name="connsiteX15-607" fmla="*/ 437178 w 4228925"/>
                <a:gd name="connsiteY15-608" fmla="*/ 2056564 h 4108405"/>
                <a:gd name="connsiteX16-609" fmla="*/ 2176945 w 4228925"/>
                <a:gd name="connsiteY16-610" fmla="*/ 3796331 h 4108405"/>
                <a:gd name="connsiteX17-611" fmla="*/ 3916711 w 4228925"/>
                <a:gd name="connsiteY17-612" fmla="*/ 2056564 h 4108405"/>
                <a:gd name="connsiteX18-613" fmla="*/ 2290461 w 4228925"/>
                <a:gd name="connsiteY18-614" fmla="*/ 321469 h 4108405"/>
                <a:gd name="connsiteX19-615" fmla="*/ 2090436 w 4228925"/>
                <a:gd name="connsiteY19-616" fmla="*/ 9092 h 4108405"/>
                <a:gd name="connsiteX20-617" fmla="*/ 2090436 w 4228925"/>
                <a:gd name="connsiteY20-618" fmla="*/ 321165 h 4108405"/>
                <a:gd name="connsiteX21-619" fmla="*/ 739525 w 4228925"/>
                <a:gd name="connsiteY21-620" fmla="*/ 1076860 h 4108405"/>
                <a:gd name="connsiteX22-621" fmla="*/ 470434 w 4228925"/>
                <a:gd name="connsiteY22-622" fmla="*/ 917744 h 4108405"/>
                <a:gd name="connsiteX23-623" fmla="*/ 2090436 w 4228925"/>
                <a:gd name="connsiteY23-624" fmla="*/ 9092 h 4108405"/>
                <a:gd name="connsiteX24-625" fmla="*/ 2090436 w 4228925"/>
                <a:gd name="connsiteY24-626" fmla="*/ 0 h 4108405"/>
                <a:gd name="connsiteX25-627" fmla="*/ 2090436 w 4228925"/>
                <a:gd name="connsiteY25-628" fmla="*/ 9092 h 4108405"/>
                <a:gd name="connsiteX26-629" fmla="*/ 2090436 w 4228925"/>
                <a:gd name="connsiteY26-630" fmla="*/ 0 h 4108405"/>
                <a:gd name="connsiteX0-631" fmla="*/ 739525 w 4228925"/>
                <a:gd name="connsiteY0-632" fmla="*/ 1076860 h 4108405"/>
                <a:gd name="connsiteX1-633" fmla="*/ 742648 w 4228925"/>
                <a:gd name="connsiteY1-634" fmla="*/ 1078706 h 4108405"/>
                <a:gd name="connsiteX2-635" fmla="*/ 739525 w 4228925"/>
                <a:gd name="connsiteY2-636" fmla="*/ 1076860 h 4108405"/>
                <a:gd name="connsiteX3-637" fmla="*/ 468805 w 4228925"/>
                <a:gd name="connsiteY3-638" fmla="*/ 916781 h 4108405"/>
                <a:gd name="connsiteX4-639" fmla="*/ 470434 w 4228925"/>
                <a:gd name="connsiteY4-640" fmla="*/ 917744 h 4108405"/>
                <a:gd name="connsiteX5-641" fmla="*/ 468805 w 4228925"/>
                <a:gd name="connsiteY5-642" fmla="*/ 916781 h 4108405"/>
                <a:gd name="connsiteX6-643" fmla="*/ 2176945 w 4228925"/>
                <a:gd name="connsiteY6-644" fmla="*/ 316797 h 4108405"/>
                <a:gd name="connsiteX7-645" fmla="*/ 2090436 w 4228925"/>
                <a:gd name="connsiteY7-646" fmla="*/ 321469 h 4108405"/>
                <a:gd name="connsiteX8-647" fmla="*/ 2090436 w 4228925"/>
                <a:gd name="connsiteY8-648" fmla="*/ 321165 h 4108405"/>
                <a:gd name="connsiteX9-649" fmla="*/ 2176945 w 4228925"/>
                <a:gd name="connsiteY9-650" fmla="*/ 316797 h 4108405"/>
                <a:gd name="connsiteX10-651" fmla="*/ 2290461 w 4228925"/>
                <a:gd name="connsiteY10-652" fmla="*/ 321469 h 4108405"/>
                <a:gd name="connsiteX11-653" fmla="*/ 4228786 w 4228925"/>
                <a:gd name="connsiteY11-654" fmla="*/ 2056565 h 4108405"/>
                <a:gd name="connsiteX12-655" fmla="*/ 2176946 w 4228925"/>
                <a:gd name="connsiteY12-656" fmla="*/ 4108405 h 4108405"/>
                <a:gd name="connsiteX13-657" fmla="*/ 125105 w 4228925"/>
                <a:gd name="connsiteY13-658" fmla="*/ 2056565 h 4108405"/>
                <a:gd name="connsiteX14-659" fmla="*/ 437178 w 4228925"/>
                <a:gd name="connsiteY14-660" fmla="*/ 2056564 h 4108405"/>
                <a:gd name="connsiteX15-661" fmla="*/ 2176945 w 4228925"/>
                <a:gd name="connsiteY15-662" fmla="*/ 3796331 h 4108405"/>
                <a:gd name="connsiteX16-663" fmla="*/ 3916711 w 4228925"/>
                <a:gd name="connsiteY16-664" fmla="*/ 2056564 h 4108405"/>
                <a:gd name="connsiteX17-665" fmla="*/ 2290461 w 4228925"/>
                <a:gd name="connsiteY17-666" fmla="*/ 321469 h 4108405"/>
                <a:gd name="connsiteX18-667" fmla="*/ 2090436 w 4228925"/>
                <a:gd name="connsiteY18-668" fmla="*/ 9092 h 4108405"/>
                <a:gd name="connsiteX19-669" fmla="*/ 2090436 w 4228925"/>
                <a:gd name="connsiteY19-670" fmla="*/ 321165 h 4108405"/>
                <a:gd name="connsiteX20-671" fmla="*/ 739525 w 4228925"/>
                <a:gd name="connsiteY20-672" fmla="*/ 1076860 h 4108405"/>
                <a:gd name="connsiteX21-673" fmla="*/ 470434 w 4228925"/>
                <a:gd name="connsiteY21-674" fmla="*/ 917744 h 4108405"/>
                <a:gd name="connsiteX22-675" fmla="*/ 2090436 w 4228925"/>
                <a:gd name="connsiteY22-676" fmla="*/ 9092 h 4108405"/>
                <a:gd name="connsiteX23-677" fmla="*/ 2090436 w 4228925"/>
                <a:gd name="connsiteY23-678" fmla="*/ 0 h 4108405"/>
                <a:gd name="connsiteX24-679" fmla="*/ 2090436 w 4228925"/>
                <a:gd name="connsiteY24-680" fmla="*/ 9092 h 4108405"/>
                <a:gd name="connsiteX25-681" fmla="*/ 2090436 w 4228925"/>
                <a:gd name="connsiteY25-682" fmla="*/ 0 h 4108405"/>
                <a:gd name="connsiteX0-683" fmla="*/ 739525 w 4228925"/>
                <a:gd name="connsiteY0-684" fmla="*/ 1076860 h 4108405"/>
                <a:gd name="connsiteX1-685" fmla="*/ 742648 w 4228925"/>
                <a:gd name="connsiteY1-686" fmla="*/ 1078706 h 4108405"/>
                <a:gd name="connsiteX2-687" fmla="*/ 739525 w 4228925"/>
                <a:gd name="connsiteY2-688" fmla="*/ 1076860 h 4108405"/>
                <a:gd name="connsiteX3-689" fmla="*/ 468805 w 4228925"/>
                <a:gd name="connsiteY3-690" fmla="*/ 916781 h 4108405"/>
                <a:gd name="connsiteX4-691" fmla="*/ 470434 w 4228925"/>
                <a:gd name="connsiteY4-692" fmla="*/ 917744 h 4108405"/>
                <a:gd name="connsiteX5-693" fmla="*/ 468805 w 4228925"/>
                <a:gd name="connsiteY5-694" fmla="*/ 916781 h 4108405"/>
                <a:gd name="connsiteX6-695" fmla="*/ 2090436 w 4228925"/>
                <a:gd name="connsiteY6-696" fmla="*/ 321165 h 4108405"/>
                <a:gd name="connsiteX7-697" fmla="*/ 2090436 w 4228925"/>
                <a:gd name="connsiteY7-698" fmla="*/ 321469 h 4108405"/>
                <a:gd name="connsiteX8-699" fmla="*/ 2090436 w 4228925"/>
                <a:gd name="connsiteY8-700" fmla="*/ 321165 h 4108405"/>
                <a:gd name="connsiteX9-701" fmla="*/ 2290461 w 4228925"/>
                <a:gd name="connsiteY9-702" fmla="*/ 321469 h 4108405"/>
                <a:gd name="connsiteX10-703" fmla="*/ 4228786 w 4228925"/>
                <a:gd name="connsiteY10-704" fmla="*/ 2056565 h 4108405"/>
                <a:gd name="connsiteX11-705" fmla="*/ 2176946 w 4228925"/>
                <a:gd name="connsiteY11-706" fmla="*/ 4108405 h 4108405"/>
                <a:gd name="connsiteX12-707" fmla="*/ 125105 w 4228925"/>
                <a:gd name="connsiteY12-708" fmla="*/ 2056565 h 4108405"/>
                <a:gd name="connsiteX13-709" fmla="*/ 437178 w 4228925"/>
                <a:gd name="connsiteY13-710" fmla="*/ 2056564 h 4108405"/>
                <a:gd name="connsiteX14-711" fmla="*/ 2176945 w 4228925"/>
                <a:gd name="connsiteY14-712" fmla="*/ 3796331 h 4108405"/>
                <a:gd name="connsiteX15-713" fmla="*/ 3916711 w 4228925"/>
                <a:gd name="connsiteY15-714" fmla="*/ 2056564 h 4108405"/>
                <a:gd name="connsiteX16-715" fmla="*/ 2290461 w 4228925"/>
                <a:gd name="connsiteY16-716" fmla="*/ 321469 h 4108405"/>
                <a:gd name="connsiteX17-717" fmla="*/ 2090436 w 4228925"/>
                <a:gd name="connsiteY17-718" fmla="*/ 9092 h 4108405"/>
                <a:gd name="connsiteX18-719" fmla="*/ 2090436 w 4228925"/>
                <a:gd name="connsiteY18-720" fmla="*/ 321165 h 4108405"/>
                <a:gd name="connsiteX19-721" fmla="*/ 739525 w 4228925"/>
                <a:gd name="connsiteY19-722" fmla="*/ 1076860 h 4108405"/>
                <a:gd name="connsiteX20-723" fmla="*/ 470434 w 4228925"/>
                <a:gd name="connsiteY20-724" fmla="*/ 917744 h 4108405"/>
                <a:gd name="connsiteX21-725" fmla="*/ 2090436 w 4228925"/>
                <a:gd name="connsiteY21-726" fmla="*/ 9092 h 4108405"/>
                <a:gd name="connsiteX22-727" fmla="*/ 2090436 w 4228925"/>
                <a:gd name="connsiteY22-728" fmla="*/ 0 h 4108405"/>
                <a:gd name="connsiteX23-729" fmla="*/ 2090436 w 4228925"/>
                <a:gd name="connsiteY23-730" fmla="*/ 9092 h 4108405"/>
                <a:gd name="connsiteX24-731" fmla="*/ 2090436 w 4228925"/>
                <a:gd name="connsiteY24-732" fmla="*/ 0 h 4108405"/>
                <a:gd name="connsiteX0-733" fmla="*/ 739525 w 4228925"/>
                <a:gd name="connsiteY0-734" fmla="*/ 1067768 h 4099313"/>
                <a:gd name="connsiteX1-735" fmla="*/ 742648 w 4228925"/>
                <a:gd name="connsiteY1-736" fmla="*/ 1069614 h 4099313"/>
                <a:gd name="connsiteX2-737" fmla="*/ 739525 w 4228925"/>
                <a:gd name="connsiteY2-738" fmla="*/ 1067768 h 4099313"/>
                <a:gd name="connsiteX3-739" fmla="*/ 468805 w 4228925"/>
                <a:gd name="connsiteY3-740" fmla="*/ 907689 h 4099313"/>
                <a:gd name="connsiteX4-741" fmla="*/ 470434 w 4228925"/>
                <a:gd name="connsiteY4-742" fmla="*/ 908652 h 4099313"/>
                <a:gd name="connsiteX5-743" fmla="*/ 468805 w 4228925"/>
                <a:gd name="connsiteY5-744" fmla="*/ 907689 h 4099313"/>
                <a:gd name="connsiteX6-745" fmla="*/ 2090436 w 4228925"/>
                <a:gd name="connsiteY6-746" fmla="*/ 312073 h 4099313"/>
                <a:gd name="connsiteX7-747" fmla="*/ 2090436 w 4228925"/>
                <a:gd name="connsiteY7-748" fmla="*/ 312377 h 4099313"/>
                <a:gd name="connsiteX8-749" fmla="*/ 2090436 w 4228925"/>
                <a:gd name="connsiteY8-750" fmla="*/ 312073 h 4099313"/>
                <a:gd name="connsiteX9-751" fmla="*/ 2290461 w 4228925"/>
                <a:gd name="connsiteY9-752" fmla="*/ 312377 h 4099313"/>
                <a:gd name="connsiteX10-753" fmla="*/ 4228786 w 4228925"/>
                <a:gd name="connsiteY10-754" fmla="*/ 2047473 h 4099313"/>
                <a:gd name="connsiteX11-755" fmla="*/ 2176946 w 4228925"/>
                <a:gd name="connsiteY11-756" fmla="*/ 4099313 h 4099313"/>
                <a:gd name="connsiteX12-757" fmla="*/ 125105 w 4228925"/>
                <a:gd name="connsiteY12-758" fmla="*/ 2047473 h 4099313"/>
                <a:gd name="connsiteX13-759" fmla="*/ 437178 w 4228925"/>
                <a:gd name="connsiteY13-760" fmla="*/ 2047472 h 4099313"/>
                <a:gd name="connsiteX14-761" fmla="*/ 2176945 w 4228925"/>
                <a:gd name="connsiteY14-762" fmla="*/ 3787239 h 4099313"/>
                <a:gd name="connsiteX15-763" fmla="*/ 3916711 w 4228925"/>
                <a:gd name="connsiteY15-764" fmla="*/ 2047472 h 4099313"/>
                <a:gd name="connsiteX16-765" fmla="*/ 2290461 w 4228925"/>
                <a:gd name="connsiteY16-766" fmla="*/ 312377 h 4099313"/>
                <a:gd name="connsiteX17-767" fmla="*/ 2090436 w 4228925"/>
                <a:gd name="connsiteY17-768" fmla="*/ 0 h 4099313"/>
                <a:gd name="connsiteX18-769" fmla="*/ 2090436 w 4228925"/>
                <a:gd name="connsiteY18-770" fmla="*/ 312073 h 4099313"/>
                <a:gd name="connsiteX19-771" fmla="*/ 739525 w 4228925"/>
                <a:gd name="connsiteY19-772" fmla="*/ 1067768 h 4099313"/>
                <a:gd name="connsiteX20-773" fmla="*/ 470434 w 4228925"/>
                <a:gd name="connsiteY20-774" fmla="*/ 908652 h 4099313"/>
                <a:gd name="connsiteX21-775" fmla="*/ 2090436 w 4228925"/>
                <a:gd name="connsiteY21-776" fmla="*/ 0 h 4099313"/>
                <a:gd name="connsiteX0-777" fmla="*/ 739525 w 4353891"/>
                <a:gd name="connsiteY0-778" fmla="*/ 1067768 h 4099313"/>
                <a:gd name="connsiteX1-779" fmla="*/ 742648 w 4353891"/>
                <a:gd name="connsiteY1-780" fmla="*/ 1069614 h 4099313"/>
                <a:gd name="connsiteX2-781" fmla="*/ 739525 w 4353891"/>
                <a:gd name="connsiteY2-782" fmla="*/ 1067768 h 4099313"/>
                <a:gd name="connsiteX3-783" fmla="*/ 468805 w 4353891"/>
                <a:gd name="connsiteY3-784" fmla="*/ 907689 h 4099313"/>
                <a:gd name="connsiteX4-785" fmla="*/ 470434 w 4353891"/>
                <a:gd name="connsiteY4-786" fmla="*/ 908652 h 4099313"/>
                <a:gd name="connsiteX5-787" fmla="*/ 468805 w 4353891"/>
                <a:gd name="connsiteY5-788" fmla="*/ 907689 h 4099313"/>
                <a:gd name="connsiteX6-789" fmla="*/ 2090436 w 4353891"/>
                <a:gd name="connsiteY6-790" fmla="*/ 312073 h 4099313"/>
                <a:gd name="connsiteX7-791" fmla="*/ 2090436 w 4353891"/>
                <a:gd name="connsiteY7-792" fmla="*/ 312377 h 4099313"/>
                <a:gd name="connsiteX8-793" fmla="*/ 2090436 w 4353891"/>
                <a:gd name="connsiteY8-794" fmla="*/ 312073 h 4099313"/>
                <a:gd name="connsiteX9-795" fmla="*/ 3916711 w 4353891"/>
                <a:gd name="connsiteY9-796" fmla="*/ 2047472 h 4099313"/>
                <a:gd name="connsiteX10-797" fmla="*/ 4228786 w 4353891"/>
                <a:gd name="connsiteY10-798" fmla="*/ 2047473 h 4099313"/>
                <a:gd name="connsiteX11-799" fmla="*/ 2176946 w 4353891"/>
                <a:gd name="connsiteY11-800" fmla="*/ 4099313 h 4099313"/>
                <a:gd name="connsiteX12-801" fmla="*/ 125105 w 4353891"/>
                <a:gd name="connsiteY12-802" fmla="*/ 2047473 h 4099313"/>
                <a:gd name="connsiteX13-803" fmla="*/ 437178 w 4353891"/>
                <a:gd name="connsiteY13-804" fmla="*/ 2047472 h 4099313"/>
                <a:gd name="connsiteX14-805" fmla="*/ 2176945 w 4353891"/>
                <a:gd name="connsiteY14-806" fmla="*/ 3787239 h 4099313"/>
                <a:gd name="connsiteX15-807" fmla="*/ 3916711 w 4353891"/>
                <a:gd name="connsiteY15-808" fmla="*/ 2047472 h 4099313"/>
                <a:gd name="connsiteX16-809" fmla="*/ 2090436 w 4353891"/>
                <a:gd name="connsiteY16-810" fmla="*/ 0 h 4099313"/>
                <a:gd name="connsiteX17-811" fmla="*/ 2090436 w 4353891"/>
                <a:gd name="connsiteY17-812" fmla="*/ 312073 h 4099313"/>
                <a:gd name="connsiteX18-813" fmla="*/ 739525 w 4353891"/>
                <a:gd name="connsiteY18-814" fmla="*/ 1067768 h 4099313"/>
                <a:gd name="connsiteX19-815" fmla="*/ 470434 w 4353891"/>
                <a:gd name="connsiteY19-816" fmla="*/ 908652 h 4099313"/>
                <a:gd name="connsiteX20-817" fmla="*/ 2090436 w 4353891"/>
                <a:gd name="connsiteY20-818" fmla="*/ 0 h 4099313"/>
                <a:gd name="connsiteX0-819" fmla="*/ 614420 w 4228786"/>
                <a:gd name="connsiteY0-820" fmla="*/ 1067768 h 4099313"/>
                <a:gd name="connsiteX1-821" fmla="*/ 617543 w 4228786"/>
                <a:gd name="connsiteY1-822" fmla="*/ 1069614 h 4099313"/>
                <a:gd name="connsiteX2-823" fmla="*/ 614420 w 4228786"/>
                <a:gd name="connsiteY2-824" fmla="*/ 1067768 h 4099313"/>
                <a:gd name="connsiteX3-825" fmla="*/ 343700 w 4228786"/>
                <a:gd name="connsiteY3-826" fmla="*/ 907689 h 4099313"/>
                <a:gd name="connsiteX4-827" fmla="*/ 345329 w 4228786"/>
                <a:gd name="connsiteY4-828" fmla="*/ 908652 h 4099313"/>
                <a:gd name="connsiteX5-829" fmla="*/ 343700 w 4228786"/>
                <a:gd name="connsiteY5-830" fmla="*/ 907689 h 4099313"/>
                <a:gd name="connsiteX6-831" fmla="*/ 1965331 w 4228786"/>
                <a:gd name="connsiteY6-832" fmla="*/ 312073 h 4099313"/>
                <a:gd name="connsiteX7-833" fmla="*/ 1965331 w 4228786"/>
                <a:gd name="connsiteY7-834" fmla="*/ 312377 h 4099313"/>
                <a:gd name="connsiteX8-835" fmla="*/ 1965331 w 4228786"/>
                <a:gd name="connsiteY8-836" fmla="*/ 312073 h 4099313"/>
                <a:gd name="connsiteX9-837" fmla="*/ 3791606 w 4228786"/>
                <a:gd name="connsiteY9-838" fmla="*/ 2047472 h 4099313"/>
                <a:gd name="connsiteX10-839" fmla="*/ 4103681 w 4228786"/>
                <a:gd name="connsiteY10-840" fmla="*/ 2047473 h 4099313"/>
                <a:gd name="connsiteX11-841" fmla="*/ 2051841 w 4228786"/>
                <a:gd name="connsiteY11-842" fmla="*/ 4099313 h 4099313"/>
                <a:gd name="connsiteX12-843" fmla="*/ 0 w 4228786"/>
                <a:gd name="connsiteY12-844" fmla="*/ 2047473 h 4099313"/>
                <a:gd name="connsiteX13-845" fmla="*/ 2051840 w 4228786"/>
                <a:gd name="connsiteY13-846" fmla="*/ 3787239 h 4099313"/>
                <a:gd name="connsiteX14-847" fmla="*/ 3791606 w 4228786"/>
                <a:gd name="connsiteY14-848" fmla="*/ 2047472 h 4099313"/>
                <a:gd name="connsiteX15-849" fmla="*/ 1965331 w 4228786"/>
                <a:gd name="connsiteY15-850" fmla="*/ 0 h 4099313"/>
                <a:gd name="connsiteX16-851" fmla="*/ 1965331 w 4228786"/>
                <a:gd name="connsiteY16-852" fmla="*/ 312073 h 4099313"/>
                <a:gd name="connsiteX17-853" fmla="*/ 614420 w 4228786"/>
                <a:gd name="connsiteY17-854" fmla="*/ 1067768 h 4099313"/>
                <a:gd name="connsiteX18-855" fmla="*/ 345329 w 4228786"/>
                <a:gd name="connsiteY18-856" fmla="*/ 908652 h 4099313"/>
                <a:gd name="connsiteX19-857" fmla="*/ 1965331 w 4228786"/>
                <a:gd name="connsiteY19-858" fmla="*/ 0 h 4099313"/>
                <a:gd name="connsiteX0-859" fmla="*/ 270720 w 3885086"/>
                <a:gd name="connsiteY0-860" fmla="*/ 1067768 h 4224418"/>
                <a:gd name="connsiteX1-861" fmla="*/ 273843 w 3885086"/>
                <a:gd name="connsiteY1-862" fmla="*/ 1069614 h 4224418"/>
                <a:gd name="connsiteX2-863" fmla="*/ 270720 w 3885086"/>
                <a:gd name="connsiteY2-864" fmla="*/ 1067768 h 4224418"/>
                <a:gd name="connsiteX3-865" fmla="*/ 0 w 3885086"/>
                <a:gd name="connsiteY3-866" fmla="*/ 907689 h 4224418"/>
                <a:gd name="connsiteX4-867" fmla="*/ 1629 w 3885086"/>
                <a:gd name="connsiteY4-868" fmla="*/ 908652 h 4224418"/>
                <a:gd name="connsiteX5-869" fmla="*/ 0 w 3885086"/>
                <a:gd name="connsiteY5-870" fmla="*/ 907689 h 4224418"/>
                <a:gd name="connsiteX6-871" fmla="*/ 1621631 w 3885086"/>
                <a:gd name="connsiteY6-872" fmla="*/ 312073 h 4224418"/>
                <a:gd name="connsiteX7-873" fmla="*/ 1621631 w 3885086"/>
                <a:gd name="connsiteY7-874" fmla="*/ 312377 h 4224418"/>
                <a:gd name="connsiteX8-875" fmla="*/ 1621631 w 3885086"/>
                <a:gd name="connsiteY8-876" fmla="*/ 312073 h 4224418"/>
                <a:gd name="connsiteX9-877" fmla="*/ 3447906 w 3885086"/>
                <a:gd name="connsiteY9-878" fmla="*/ 2047472 h 4224418"/>
                <a:gd name="connsiteX10-879" fmla="*/ 3759981 w 3885086"/>
                <a:gd name="connsiteY10-880" fmla="*/ 2047473 h 4224418"/>
                <a:gd name="connsiteX11-881" fmla="*/ 1708141 w 3885086"/>
                <a:gd name="connsiteY11-882" fmla="*/ 4099313 h 4224418"/>
                <a:gd name="connsiteX12-883" fmla="*/ 1708140 w 3885086"/>
                <a:gd name="connsiteY12-884" fmla="*/ 3787239 h 4224418"/>
                <a:gd name="connsiteX13-885" fmla="*/ 3447906 w 3885086"/>
                <a:gd name="connsiteY13-886" fmla="*/ 2047472 h 4224418"/>
                <a:gd name="connsiteX14-887" fmla="*/ 1621631 w 3885086"/>
                <a:gd name="connsiteY14-888" fmla="*/ 0 h 4224418"/>
                <a:gd name="connsiteX15-889" fmla="*/ 1621631 w 3885086"/>
                <a:gd name="connsiteY15-890" fmla="*/ 312073 h 4224418"/>
                <a:gd name="connsiteX16-891" fmla="*/ 270720 w 3885086"/>
                <a:gd name="connsiteY16-892" fmla="*/ 1067768 h 4224418"/>
                <a:gd name="connsiteX17-893" fmla="*/ 1629 w 3885086"/>
                <a:gd name="connsiteY17-894" fmla="*/ 908652 h 4224418"/>
                <a:gd name="connsiteX18-895" fmla="*/ 1621631 w 3885086"/>
                <a:gd name="connsiteY18-896" fmla="*/ 0 h 4224418"/>
                <a:gd name="connsiteX0-897" fmla="*/ 270720 w 3885086"/>
                <a:gd name="connsiteY0-898" fmla="*/ 1067768 h 4099313"/>
                <a:gd name="connsiteX1-899" fmla="*/ 273843 w 3885086"/>
                <a:gd name="connsiteY1-900" fmla="*/ 1069614 h 4099313"/>
                <a:gd name="connsiteX2-901" fmla="*/ 270720 w 3885086"/>
                <a:gd name="connsiteY2-902" fmla="*/ 1067768 h 4099313"/>
                <a:gd name="connsiteX3-903" fmla="*/ 0 w 3885086"/>
                <a:gd name="connsiteY3-904" fmla="*/ 907689 h 4099313"/>
                <a:gd name="connsiteX4-905" fmla="*/ 1629 w 3885086"/>
                <a:gd name="connsiteY4-906" fmla="*/ 908652 h 4099313"/>
                <a:gd name="connsiteX5-907" fmla="*/ 0 w 3885086"/>
                <a:gd name="connsiteY5-908" fmla="*/ 907689 h 4099313"/>
                <a:gd name="connsiteX6-909" fmla="*/ 1621631 w 3885086"/>
                <a:gd name="connsiteY6-910" fmla="*/ 312073 h 4099313"/>
                <a:gd name="connsiteX7-911" fmla="*/ 1621631 w 3885086"/>
                <a:gd name="connsiteY7-912" fmla="*/ 312377 h 4099313"/>
                <a:gd name="connsiteX8-913" fmla="*/ 1621631 w 3885086"/>
                <a:gd name="connsiteY8-914" fmla="*/ 312073 h 4099313"/>
                <a:gd name="connsiteX9-915" fmla="*/ 3447906 w 3885086"/>
                <a:gd name="connsiteY9-916" fmla="*/ 2047472 h 4099313"/>
                <a:gd name="connsiteX10-917" fmla="*/ 3759981 w 3885086"/>
                <a:gd name="connsiteY10-918" fmla="*/ 2047473 h 4099313"/>
                <a:gd name="connsiteX11-919" fmla="*/ 1708141 w 3885086"/>
                <a:gd name="connsiteY11-920" fmla="*/ 4099313 h 4099313"/>
                <a:gd name="connsiteX12-921" fmla="*/ 3447906 w 3885086"/>
                <a:gd name="connsiteY12-922" fmla="*/ 2047472 h 4099313"/>
                <a:gd name="connsiteX13-923" fmla="*/ 1621631 w 3885086"/>
                <a:gd name="connsiteY13-924" fmla="*/ 0 h 4099313"/>
                <a:gd name="connsiteX14-925" fmla="*/ 1621631 w 3885086"/>
                <a:gd name="connsiteY14-926" fmla="*/ 312073 h 4099313"/>
                <a:gd name="connsiteX15-927" fmla="*/ 270720 w 3885086"/>
                <a:gd name="connsiteY15-928" fmla="*/ 1067768 h 4099313"/>
                <a:gd name="connsiteX16-929" fmla="*/ 1629 w 3885086"/>
                <a:gd name="connsiteY16-930" fmla="*/ 908652 h 4099313"/>
                <a:gd name="connsiteX17-931" fmla="*/ 1621631 w 3885086"/>
                <a:gd name="connsiteY17-932" fmla="*/ 0 h 4099313"/>
                <a:gd name="connsiteX0-933" fmla="*/ 270720 w 3760643"/>
                <a:gd name="connsiteY0-934" fmla="*/ 1067768 h 2047473"/>
                <a:gd name="connsiteX1-935" fmla="*/ 273843 w 3760643"/>
                <a:gd name="connsiteY1-936" fmla="*/ 1069614 h 2047473"/>
                <a:gd name="connsiteX2-937" fmla="*/ 270720 w 3760643"/>
                <a:gd name="connsiteY2-938" fmla="*/ 1067768 h 2047473"/>
                <a:gd name="connsiteX3-939" fmla="*/ 0 w 3760643"/>
                <a:gd name="connsiteY3-940" fmla="*/ 907689 h 2047473"/>
                <a:gd name="connsiteX4-941" fmla="*/ 1629 w 3760643"/>
                <a:gd name="connsiteY4-942" fmla="*/ 908652 h 2047473"/>
                <a:gd name="connsiteX5-943" fmla="*/ 0 w 3760643"/>
                <a:gd name="connsiteY5-944" fmla="*/ 907689 h 2047473"/>
                <a:gd name="connsiteX6-945" fmla="*/ 1621631 w 3760643"/>
                <a:gd name="connsiteY6-946" fmla="*/ 312073 h 2047473"/>
                <a:gd name="connsiteX7-947" fmla="*/ 1621631 w 3760643"/>
                <a:gd name="connsiteY7-948" fmla="*/ 312377 h 2047473"/>
                <a:gd name="connsiteX8-949" fmla="*/ 1621631 w 3760643"/>
                <a:gd name="connsiteY8-950" fmla="*/ 312073 h 2047473"/>
                <a:gd name="connsiteX9-951" fmla="*/ 3447906 w 3760643"/>
                <a:gd name="connsiteY9-952" fmla="*/ 2047472 h 2047473"/>
                <a:gd name="connsiteX10-953" fmla="*/ 3759981 w 3760643"/>
                <a:gd name="connsiteY10-954" fmla="*/ 2047473 h 2047473"/>
                <a:gd name="connsiteX11-955" fmla="*/ 3447906 w 3760643"/>
                <a:gd name="connsiteY11-956" fmla="*/ 2047472 h 2047473"/>
                <a:gd name="connsiteX12-957" fmla="*/ 1621631 w 3760643"/>
                <a:gd name="connsiteY12-958" fmla="*/ 0 h 2047473"/>
                <a:gd name="connsiteX13-959" fmla="*/ 1621631 w 3760643"/>
                <a:gd name="connsiteY13-960" fmla="*/ 312073 h 2047473"/>
                <a:gd name="connsiteX14-961" fmla="*/ 270720 w 3760643"/>
                <a:gd name="connsiteY14-962" fmla="*/ 1067768 h 2047473"/>
                <a:gd name="connsiteX15-963" fmla="*/ 1629 w 3760643"/>
                <a:gd name="connsiteY15-964" fmla="*/ 908652 h 2047473"/>
                <a:gd name="connsiteX16-965" fmla="*/ 1621631 w 3760643"/>
                <a:gd name="connsiteY16-966" fmla="*/ 0 h 2047473"/>
                <a:gd name="connsiteX0-967" fmla="*/ 270720 w 1621631"/>
                <a:gd name="connsiteY0-968" fmla="*/ 1067768 h 1069614"/>
                <a:gd name="connsiteX1-969" fmla="*/ 273843 w 1621631"/>
                <a:gd name="connsiteY1-970" fmla="*/ 1069614 h 1069614"/>
                <a:gd name="connsiteX2-971" fmla="*/ 270720 w 1621631"/>
                <a:gd name="connsiteY2-972" fmla="*/ 1067768 h 1069614"/>
                <a:gd name="connsiteX3-973" fmla="*/ 0 w 1621631"/>
                <a:gd name="connsiteY3-974" fmla="*/ 907689 h 1069614"/>
                <a:gd name="connsiteX4-975" fmla="*/ 1629 w 1621631"/>
                <a:gd name="connsiteY4-976" fmla="*/ 908652 h 1069614"/>
                <a:gd name="connsiteX5-977" fmla="*/ 0 w 1621631"/>
                <a:gd name="connsiteY5-978" fmla="*/ 907689 h 1069614"/>
                <a:gd name="connsiteX6-979" fmla="*/ 1621631 w 1621631"/>
                <a:gd name="connsiteY6-980" fmla="*/ 312073 h 1069614"/>
                <a:gd name="connsiteX7-981" fmla="*/ 1621631 w 1621631"/>
                <a:gd name="connsiteY7-982" fmla="*/ 312377 h 1069614"/>
                <a:gd name="connsiteX8-983" fmla="*/ 1621631 w 1621631"/>
                <a:gd name="connsiteY8-984" fmla="*/ 312073 h 1069614"/>
                <a:gd name="connsiteX9-985" fmla="*/ 1621631 w 1621631"/>
                <a:gd name="connsiteY9-986" fmla="*/ 0 h 1069614"/>
                <a:gd name="connsiteX10-987" fmla="*/ 1621631 w 1621631"/>
                <a:gd name="connsiteY10-988" fmla="*/ 312073 h 1069614"/>
                <a:gd name="connsiteX11-989" fmla="*/ 270720 w 1621631"/>
                <a:gd name="connsiteY11-990" fmla="*/ 1067768 h 1069614"/>
                <a:gd name="connsiteX12-991" fmla="*/ 1629 w 1621631"/>
                <a:gd name="connsiteY12-992" fmla="*/ 908652 h 1069614"/>
                <a:gd name="connsiteX13-993" fmla="*/ 1621631 w 1621631"/>
                <a:gd name="connsiteY13-994" fmla="*/ 0 h 10696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</a:cxnLst>
              <a:rect l="l" t="t" r="r" b="b"/>
              <a:pathLst>
                <a:path w="1621631" h="1069614">
                  <a:moveTo>
                    <a:pt x="270720" y="1067768"/>
                  </a:moveTo>
                  <a:lnTo>
                    <a:pt x="273843" y="1069614"/>
                  </a:lnTo>
                  <a:lnTo>
                    <a:pt x="270720" y="1067768"/>
                  </a:lnTo>
                  <a:close/>
                  <a:moveTo>
                    <a:pt x="0" y="907689"/>
                  </a:moveTo>
                  <a:lnTo>
                    <a:pt x="1629" y="908652"/>
                  </a:lnTo>
                  <a:lnTo>
                    <a:pt x="0" y="907689"/>
                  </a:lnTo>
                  <a:close/>
                  <a:moveTo>
                    <a:pt x="1621631" y="312073"/>
                  </a:moveTo>
                  <a:lnTo>
                    <a:pt x="1621631" y="312377"/>
                  </a:lnTo>
                  <a:lnTo>
                    <a:pt x="1621631" y="312073"/>
                  </a:lnTo>
                  <a:close/>
                  <a:moveTo>
                    <a:pt x="1621631" y="0"/>
                  </a:moveTo>
                  <a:lnTo>
                    <a:pt x="1621631" y="312073"/>
                  </a:lnTo>
                  <a:cubicBezTo>
                    <a:pt x="1059988" y="337356"/>
                    <a:pt x="568425" y="631117"/>
                    <a:pt x="270720" y="1067768"/>
                  </a:cubicBezTo>
                  <a:lnTo>
                    <a:pt x="1629" y="908652"/>
                  </a:lnTo>
                  <a:cubicBezTo>
                    <a:pt x="354259" y="380480"/>
                    <a:pt x="945677" y="25494"/>
                    <a:pt x="1621631" y="0"/>
                  </a:cubicBezTo>
                  <a:close/>
                </a:path>
              </a:pathLst>
            </a:custGeom>
            <a:solidFill>
              <a:srgbClr val="EB3C3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69935" tIns="34967" rIns="34967" bIns="69935" anchor="b"/>
            <a:lstStyle/>
            <a:p>
              <a:pPr marL="0" marR="0" lvl="0" indent="0" algn="ctr" defTabSz="819785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-45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  <p:sp>
          <p:nvSpPr>
            <p:cNvPr id="18" name="Freeform 61"/>
            <p:cNvSpPr/>
            <p:nvPr/>
          </p:nvSpPr>
          <p:spPr bwMode="auto">
            <a:xfrm rot="3645706" flipH="1">
              <a:off x="8875073" y="3127550"/>
              <a:ext cx="1621631" cy="1069614"/>
            </a:xfrm>
            <a:custGeom>
              <a:avLst/>
              <a:gdLst>
                <a:gd name="connsiteX0" fmla="*/ 668844 w 4158105"/>
                <a:gd name="connsiteY0" fmla="*/ 1079241 h 4110786"/>
                <a:gd name="connsiteX1" fmla="*/ 671967 w 4158105"/>
                <a:gd name="connsiteY1" fmla="*/ 1081087 h 4110786"/>
                <a:gd name="connsiteX2" fmla="*/ 576717 w 4158105"/>
                <a:gd name="connsiteY2" fmla="*/ 1235869 h 4110786"/>
                <a:gd name="connsiteX3" fmla="*/ 574232 w 4158105"/>
                <a:gd name="connsiteY3" fmla="*/ 1234330 h 4110786"/>
                <a:gd name="connsiteX4" fmla="*/ 668844 w 4158105"/>
                <a:gd name="connsiteY4" fmla="*/ 1079241 h 4110786"/>
                <a:gd name="connsiteX5" fmla="*/ 398124 w 4158105"/>
                <a:gd name="connsiteY5" fmla="*/ 919162 h 4110786"/>
                <a:gd name="connsiteX6" fmla="*/ 399753 w 4158105"/>
                <a:gd name="connsiteY6" fmla="*/ 920125 h 4110786"/>
                <a:gd name="connsiteX7" fmla="*/ 308772 w 4158105"/>
                <a:gd name="connsiteY7" fmla="*/ 1069886 h 4110786"/>
                <a:gd name="connsiteX8" fmla="*/ 307636 w 4158105"/>
                <a:gd name="connsiteY8" fmla="*/ 1069182 h 4110786"/>
                <a:gd name="connsiteX9" fmla="*/ 398124 w 4158105"/>
                <a:gd name="connsiteY9" fmla="*/ 919162 h 4110786"/>
                <a:gd name="connsiteX10" fmla="*/ 2106264 w 4158105"/>
                <a:gd name="connsiteY10" fmla="*/ 319178 h 4110786"/>
                <a:gd name="connsiteX11" fmla="*/ 2198792 w 4158105"/>
                <a:gd name="connsiteY11" fmla="*/ 323850 h 4110786"/>
                <a:gd name="connsiteX12" fmla="*/ 2019755 w 4158105"/>
                <a:gd name="connsiteY12" fmla="*/ 323850 h 4110786"/>
                <a:gd name="connsiteX13" fmla="*/ 2019755 w 4158105"/>
                <a:gd name="connsiteY13" fmla="*/ 323546 h 4110786"/>
                <a:gd name="connsiteX14" fmla="*/ 2106264 w 4158105"/>
                <a:gd name="connsiteY14" fmla="*/ 319178 h 4110786"/>
                <a:gd name="connsiteX15" fmla="*/ 2224351 w 4158105"/>
                <a:gd name="connsiteY15" fmla="*/ 13068 h 4110786"/>
                <a:gd name="connsiteX16" fmla="*/ 4158105 w 4158105"/>
                <a:gd name="connsiteY16" fmla="*/ 2058946 h 4110786"/>
                <a:gd name="connsiteX17" fmla="*/ 2106265 w 4158105"/>
                <a:gd name="connsiteY17" fmla="*/ 4110786 h 4110786"/>
                <a:gd name="connsiteX18" fmla="*/ 54424 w 4158105"/>
                <a:gd name="connsiteY18" fmla="*/ 2058946 h 4110786"/>
                <a:gd name="connsiteX19" fmla="*/ 574232 w 4158105"/>
                <a:gd name="connsiteY19" fmla="*/ 1234330 h 4110786"/>
                <a:gd name="connsiteX20" fmla="*/ 366497 w 4158105"/>
                <a:gd name="connsiteY20" fmla="*/ 2058945 h 4110786"/>
                <a:gd name="connsiteX21" fmla="*/ 2106264 w 4158105"/>
                <a:gd name="connsiteY21" fmla="*/ 3798712 h 4110786"/>
                <a:gd name="connsiteX22" fmla="*/ 3846030 w 4158105"/>
                <a:gd name="connsiteY22" fmla="*/ 2058945 h 4110786"/>
                <a:gd name="connsiteX23" fmla="*/ 2198792 w 4158105"/>
                <a:gd name="connsiteY23" fmla="*/ 323850 h 4110786"/>
                <a:gd name="connsiteX24" fmla="*/ 2219780 w 4158105"/>
                <a:gd name="connsiteY24" fmla="*/ 323850 h 4110786"/>
                <a:gd name="connsiteX25" fmla="*/ 2224351 w 4158105"/>
                <a:gd name="connsiteY25" fmla="*/ 13068 h 4110786"/>
                <a:gd name="connsiteX26" fmla="*/ 2019755 w 4158105"/>
                <a:gd name="connsiteY26" fmla="*/ 11473 h 4110786"/>
                <a:gd name="connsiteX27" fmla="*/ 2019755 w 4158105"/>
                <a:gd name="connsiteY27" fmla="*/ 323546 h 4110786"/>
                <a:gd name="connsiteX28" fmla="*/ 668844 w 4158105"/>
                <a:gd name="connsiteY28" fmla="*/ 1079241 h 4110786"/>
                <a:gd name="connsiteX29" fmla="*/ 399753 w 4158105"/>
                <a:gd name="connsiteY29" fmla="*/ 920125 h 4110786"/>
                <a:gd name="connsiteX30" fmla="*/ 2019755 w 4158105"/>
                <a:gd name="connsiteY30" fmla="*/ 11473 h 4110786"/>
                <a:gd name="connsiteX31" fmla="*/ 2224543 w 4158105"/>
                <a:gd name="connsiteY31" fmla="*/ 0 h 4110786"/>
                <a:gd name="connsiteX32" fmla="*/ 2224351 w 4158105"/>
                <a:gd name="connsiteY32" fmla="*/ 13068 h 4110786"/>
                <a:gd name="connsiteX33" fmla="*/ 2106265 w 4158105"/>
                <a:gd name="connsiteY33" fmla="*/ 7105 h 4110786"/>
                <a:gd name="connsiteX34" fmla="*/ 2019755 w 4158105"/>
                <a:gd name="connsiteY34" fmla="*/ 11473 h 4110786"/>
                <a:gd name="connsiteX35" fmla="*/ 2019755 w 4158105"/>
                <a:gd name="connsiteY35" fmla="*/ 2381 h 4110786"/>
                <a:gd name="connsiteX36" fmla="*/ 2224543 w 4158105"/>
                <a:gd name="connsiteY36" fmla="*/ 0 h 4110786"/>
                <a:gd name="connsiteX0-1" fmla="*/ 668844 w 4158105"/>
                <a:gd name="connsiteY0-2" fmla="*/ 1079241 h 4110786"/>
                <a:gd name="connsiteX1-3" fmla="*/ 671967 w 4158105"/>
                <a:gd name="connsiteY1-4" fmla="*/ 1081087 h 4110786"/>
                <a:gd name="connsiteX2-5" fmla="*/ 576717 w 4158105"/>
                <a:gd name="connsiteY2-6" fmla="*/ 1235869 h 4110786"/>
                <a:gd name="connsiteX3-7" fmla="*/ 574232 w 4158105"/>
                <a:gd name="connsiteY3-8" fmla="*/ 1234330 h 4110786"/>
                <a:gd name="connsiteX4-9" fmla="*/ 668844 w 4158105"/>
                <a:gd name="connsiteY4-10" fmla="*/ 1079241 h 4110786"/>
                <a:gd name="connsiteX5-11" fmla="*/ 398124 w 4158105"/>
                <a:gd name="connsiteY5-12" fmla="*/ 919162 h 4110786"/>
                <a:gd name="connsiteX6-13" fmla="*/ 399753 w 4158105"/>
                <a:gd name="connsiteY6-14" fmla="*/ 920125 h 4110786"/>
                <a:gd name="connsiteX7-15" fmla="*/ 308772 w 4158105"/>
                <a:gd name="connsiteY7-16" fmla="*/ 1069886 h 4110786"/>
                <a:gd name="connsiteX8-17" fmla="*/ 398124 w 4158105"/>
                <a:gd name="connsiteY8-18" fmla="*/ 919162 h 4110786"/>
                <a:gd name="connsiteX9-19" fmla="*/ 2106264 w 4158105"/>
                <a:gd name="connsiteY9-20" fmla="*/ 319178 h 4110786"/>
                <a:gd name="connsiteX10-21" fmla="*/ 2198792 w 4158105"/>
                <a:gd name="connsiteY10-22" fmla="*/ 323850 h 4110786"/>
                <a:gd name="connsiteX11-23" fmla="*/ 2019755 w 4158105"/>
                <a:gd name="connsiteY11-24" fmla="*/ 323850 h 4110786"/>
                <a:gd name="connsiteX12-25" fmla="*/ 2019755 w 4158105"/>
                <a:gd name="connsiteY12-26" fmla="*/ 323546 h 4110786"/>
                <a:gd name="connsiteX13-27" fmla="*/ 2106264 w 4158105"/>
                <a:gd name="connsiteY13-28" fmla="*/ 319178 h 4110786"/>
                <a:gd name="connsiteX14-29" fmla="*/ 2224351 w 4158105"/>
                <a:gd name="connsiteY14-30" fmla="*/ 13068 h 4110786"/>
                <a:gd name="connsiteX15-31" fmla="*/ 4158105 w 4158105"/>
                <a:gd name="connsiteY15-32" fmla="*/ 2058946 h 4110786"/>
                <a:gd name="connsiteX16-33" fmla="*/ 2106265 w 4158105"/>
                <a:gd name="connsiteY16-34" fmla="*/ 4110786 h 4110786"/>
                <a:gd name="connsiteX17-35" fmla="*/ 54424 w 4158105"/>
                <a:gd name="connsiteY17-36" fmla="*/ 2058946 h 4110786"/>
                <a:gd name="connsiteX18-37" fmla="*/ 574232 w 4158105"/>
                <a:gd name="connsiteY18-38" fmla="*/ 1234330 h 4110786"/>
                <a:gd name="connsiteX19-39" fmla="*/ 366497 w 4158105"/>
                <a:gd name="connsiteY19-40" fmla="*/ 2058945 h 4110786"/>
                <a:gd name="connsiteX20-41" fmla="*/ 2106264 w 4158105"/>
                <a:gd name="connsiteY20-42" fmla="*/ 3798712 h 4110786"/>
                <a:gd name="connsiteX21-43" fmla="*/ 3846030 w 4158105"/>
                <a:gd name="connsiteY21-44" fmla="*/ 2058945 h 4110786"/>
                <a:gd name="connsiteX22-45" fmla="*/ 2198792 w 4158105"/>
                <a:gd name="connsiteY22-46" fmla="*/ 323850 h 4110786"/>
                <a:gd name="connsiteX23-47" fmla="*/ 2219780 w 4158105"/>
                <a:gd name="connsiteY23-48" fmla="*/ 323850 h 4110786"/>
                <a:gd name="connsiteX24-49" fmla="*/ 2224351 w 4158105"/>
                <a:gd name="connsiteY24-50" fmla="*/ 13068 h 4110786"/>
                <a:gd name="connsiteX25-51" fmla="*/ 2019755 w 4158105"/>
                <a:gd name="connsiteY25-52" fmla="*/ 11473 h 4110786"/>
                <a:gd name="connsiteX26-53" fmla="*/ 2019755 w 4158105"/>
                <a:gd name="connsiteY26-54" fmla="*/ 323546 h 4110786"/>
                <a:gd name="connsiteX27-55" fmla="*/ 668844 w 4158105"/>
                <a:gd name="connsiteY27-56" fmla="*/ 1079241 h 4110786"/>
                <a:gd name="connsiteX28-57" fmla="*/ 399753 w 4158105"/>
                <a:gd name="connsiteY28-58" fmla="*/ 920125 h 4110786"/>
                <a:gd name="connsiteX29-59" fmla="*/ 2019755 w 4158105"/>
                <a:gd name="connsiteY29-60" fmla="*/ 11473 h 4110786"/>
                <a:gd name="connsiteX30-61" fmla="*/ 2224543 w 4158105"/>
                <a:gd name="connsiteY30-62" fmla="*/ 0 h 4110786"/>
                <a:gd name="connsiteX31-63" fmla="*/ 2224351 w 4158105"/>
                <a:gd name="connsiteY31-64" fmla="*/ 13068 h 4110786"/>
                <a:gd name="connsiteX32-65" fmla="*/ 2106265 w 4158105"/>
                <a:gd name="connsiteY32-66" fmla="*/ 7105 h 4110786"/>
                <a:gd name="connsiteX33-67" fmla="*/ 2019755 w 4158105"/>
                <a:gd name="connsiteY33-68" fmla="*/ 11473 h 4110786"/>
                <a:gd name="connsiteX34-69" fmla="*/ 2019755 w 4158105"/>
                <a:gd name="connsiteY34-70" fmla="*/ 2381 h 4110786"/>
                <a:gd name="connsiteX35-71" fmla="*/ 2224543 w 4158105"/>
                <a:gd name="connsiteY35-72" fmla="*/ 0 h 4110786"/>
                <a:gd name="connsiteX0-73" fmla="*/ 668844 w 4158105"/>
                <a:gd name="connsiteY0-74" fmla="*/ 1079241 h 4110786"/>
                <a:gd name="connsiteX1-75" fmla="*/ 671967 w 4158105"/>
                <a:gd name="connsiteY1-76" fmla="*/ 1081087 h 4110786"/>
                <a:gd name="connsiteX2-77" fmla="*/ 576717 w 4158105"/>
                <a:gd name="connsiteY2-78" fmla="*/ 1235869 h 4110786"/>
                <a:gd name="connsiteX3-79" fmla="*/ 574232 w 4158105"/>
                <a:gd name="connsiteY3-80" fmla="*/ 1234330 h 4110786"/>
                <a:gd name="connsiteX4-81" fmla="*/ 668844 w 4158105"/>
                <a:gd name="connsiteY4-82" fmla="*/ 1079241 h 4110786"/>
                <a:gd name="connsiteX5-83" fmla="*/ 398124 w 4158105"/>
                <a:gd name="connsiteY5-84" fmla="*/ 919162 h 4110786"/>
                <a:gd name="connsiteX6-85" fmla="*/ 399753 w 4158105"/>
                <a:gd name="connsiteY6-86" fmla="*/ 920125 h 4110786"/>
                <a:gd name="connsiteX7-87" fmla="*/ 398124 w 4158105"/>
                <a:gd name="connsiteY7-88" fmla="*/ 919162 h 4110786"/>
                <a:gd name="connsiteX8-89" fmla="*/ 2106264 w 4158105"/>
                <a:gd name="connsiteY8-90" fmla="*/ 319178 h 4110786"/>
                <a:gd name="connsiteX9-91" fmla="*/ 2198792 w 4158105"/>
                <a:gd name="connsiteY9-92" fmla="*/ 323850 h 4110786"/>
                <a:gd name="connsiteX10-93" fmla="*/ 2019755 w 4158105"/>
                <a:gd name="connsiteY10-94" fmla="*/ 323850 h 4110786"/>
                <a:gd name="connsiteX11-95" fmla="*/ 2019755 w 4158105"/>
                <a:gd name="connsiteY11-96" fmla="*/ 323546 h 4110786"/>
                <a:gd name="connsiteX12-97" fmla="*/ 2106264 w 4158105"/>
                <a:gd name="connsiteY12-98" fmla="*/ 319178 h 4110786"/>
                <a:gd name="connsiteX13-99" fmla="*/ 2224351 w 4158105"/>
                <a:gd name="connsiteY13-100" fmla="*/ 13068 h 4110786"/>
                <a:gd name="connsiteX14-101" fmla="*/ 4158105 w 4158105"/>
                <a:gd name="connsiteY14-102" fmla="*/ 2058946 h 4110786"/>
                <a:gd name="connsiteX15-103" fmla="*/ 2106265 w 4158105"/>
                <a:gd name="connsiteY15-104" fmla="*/ 4110786 h 4110786"/>
                <a:gd name="connsiteX16-105" fmla="*/ 54424 w 4158105"/>
                <a:gd name="connsiteY16-106" fmla="*/ 2058946 h 4110786"/>
                <a:gd name="connsiteX17-107" fmla="*/ 574232 w 4158105"/>
                <a:gd name="connsiteY17-108" fmla="*/ 1234330 h 4110786"/>
                <a:gd name="connsiteX18-109" fmla="*/ 366497 w 4158105"/>
                <a:gd name="connsiteY18-110" fmla="*/ 2058945 h 4110786"/>
                <a:gd name="connsiteX19-111" fmla="*/ 2106264 w 4158105"/>
                <a:gd name="connsiteY19-112" fmla="*/ 3798712 h 4110786"/>
                <a:gd name="connsiteX20-113" fmla="*/ 3846030 w 4158105"/>
                <a:gd name="connsiteY20-114" fmla="*/ 2058945 h 4110786"/>
                <a:gd name="connsiteX21-115" fmla="*/ 2198792 w 4158105"/>
                <a:gd name="connsiteY21-116" fmla="*/ 323850 h 4110786"/>
                <a:gd name="connsiteX22-117" fmla="*/ 2219780 w 4158105"/>
                <a:gd name="connsiteY22-118" fmla="*/ 323850 h 4110786"/>
                <a:gd name="connsiteX23-119" fmla="*/ 2224351 w 4158105"/>
                <a:gd name="connsiteY23-120" fmla="*/ 13068 h 4110786"/>
                <a:gd name="connsiteX24-121" fmla="*/ 2019755 w 4158105"/>
                <a:gd name="connsiteY24-122" fmla="*/ 11473 h 4110786"/>
                <a:gd name="connsiteX25-123" fmla="*/ 2019755 w 4158105"/>
                <a:gd name="connsiteY25-124" fmla="*/ 323546 h 4110786"/>
                <a:gd name="connsiteX26-125" fmla="*/ 668844 w 4158105"/>
                <a:gd name="connsiteY26-126" fmla="*/ 1079241 h 4110786"/>
                <a:gd name="connsiteX27-127" fmla="*/ 399753 w 4158105"/>
                <a:gd name="connsiteY27-128" fmla="*/ 920125 h 4110786"/>
                <a:gd name="connsiteX28-129" fmla="*/ 2019755 w 4158105"/>
                <a:gd name="connsiteY28-130" fmla="*/ 11473 h 4110786"/>
                <a:gd name="connsiteX29-131" fmla="*/ 2224543 w 4158105"/>
                <a:gd name="connsiteY29-132" fmla="*/ 0 h 4110786"/>
                <a:gd name="connsiteX30-133" fmla="*/ 2224351 w 4158105"/>
                <a:gd name="connsiteY30-134" fmla="*/ 13068 h 4110786"/>
                <a:gd name="connsiteX31-135" fmla="*/ 2106265 w 4158105"/>
                <a:gd name="connsiteY31-136" fmla="*/ 7105 h 4110786"/>
                <a:gd name="connsiteX32-137" fmla="*/ 2019755 w 4158105"/>
                <a:gd name="connsiteY32-138" fmla="*/ 11473 h 4110786"/>
                <a:gd name="connsiteX33-139" fmla="*/ 2019755 w 4158105"/>
                <a:gd name="connsiteY33-140" fmla="*/ 2381 h 4110786"/>
                <a:gd name="connsiteX34-141" fmla="*/ 2224543 w 4158105"/>
                <a:gd name="connsiteY34-142" fmla="*/ 0 h 4110786"/>
                <a:gd name="connsiteX0-143" fmla="*/ 739525 w 4228786"/>
                <a:gd name="connsiteY0-144" fmla="*/ 1079241 h 4110786"/>
                <a:gd name="connsiteX1-145" fmla="*/ 742648 w 4228786"/>
                <a:gd name="connsiteY1-146" fmla="*/ 1081087 h 4110786"/>
                <a:gd name="connsiteX2-147" fmla="*/ 647398 w 4228786"/>
                <a:gd name="connsiteY2-148" fmla="*/ 1235869 h 4110786"/>
                <a:gd name="connsiteX3-149" fmla="*/ 644913 w 4228786"/>
                <a:gd name="connsiteY3-150" fmla="*/ 1234330 h 4110786"/>
                <a:gd name="connsiteX4-151" fmla="*/ 739525 w 4228786"/>
                <a:gd name="connsiteY4-152" fmla="*/ 1079241 h 4110786"/>
                <a:gd name="connsiteX5-153" fmla="*/ 468805 w 4228786"/>
                <a:gd name="connsiteY5-154" fmla="*/ 919162 h 4110786"/>
                <a:gd name="connsiteX6-155" fmla="*/ 470434 w 4228786"/>
                <a:gd name="connsiteY6-156" fmla="*/ 920125 h 4110786"/>
                <a:gd name="connsiteX7-157" fmla="*/ 468805 w 4228786"/>
                <a:gd name="connsiteY7-158" fmla="*/ 919162 h 4110786"/>
                <a:gd name="connsiteX8-159" fmla="*/ 2176945 w 4228786"/>
                <a:gd name="connsiteY8-160" fmla="*/ 319178 h 4110786"/>
                <a:gd name="connsiteX9-161" fmla="*/ 2269473 w 4228786"/>
                <a:gd name="connsiteY9-162" fmla="*/ 323850 h 4110786"/>
                <a:gd name="connsiteX10-163" fmla="*/ 2090436 w 4228786"/>
                <a:gd name="connsiteY10-164" fmla="*/ 323850 h 4110786"/>
                <a:gd name="connsiteX11-165" fmla="*/ 2090436 w 4228786"/>
                <a:gd name="connsiteY11-166" fmla="*/ 323546 h 4110786"/>
                <a:gd name="connsiteX12-167" fmla="*/ 2176945 w 4228786"/>
                <a:gd name="connsiteY12-168" fmla="*/ 319178 h 4110786"/>
                <a:gd name="connsiteX13-169" fmla="*/ 2295032 w 4228786"/>
                <a:gd name="connsiteY13-170" fmla="*/ 13068 h 4110786"/>
                <a:gd name="connsiteX14-171" fmla="*/ 4228786 w 4228786"/>
                <a:gd name="connsiteY14-172" fmla="*/ 2058946 h 4110786"/>
                <a:gd name="connsiteX15-173" fmla="*/ 2176946 w 4228786"/>
                <a:gd name="connsiteY15-174" fmla="*/ 4110786 h 4110786"/>
                <a:gd name="connsiteX16-175" fmla="*/ 125105 w 4228786"/>
                <a:gd name="connsiteY16-176" fmla="*/ 2058946 h 4110786"/>
                <a:gd name="connsiteX17-177" fmla="*/ 437178 w 4228786"/>
                <a:gd name="connsiteY17-178" fmla="*/ 2058945 h 4110786"/>
                <a:gd name="connsiteX18-179" fmla="*/ 2176945 w 4228786"/>
                <a:gd name="connsiteY18-180" fmla="*/ 3798712 h 4110786"/>
                <a:gd name="connsiteX19-181" fmla="*/ 3916711 w 4228786"/>
                <a:gd name="connsiteY19-182" fmla="*/ 2058945 h 4110786"/>
                <a:gd name="connsiteX20-183" fmla="*/ 2269473 w 4228786"/>
                <a:gd name="connsiteY20-184" fmla="*/ 323850 h 4110786"/>
                <a:gd name="connsiteX21-185" fmla="*/ 2290461 w 4228786"/>
                <a:gd name="connsiteY21-186" fmla="*/ 323850 h 4110786"/>
                <a:gd name="connsiteX22-187" fmla="*/ 2295032 w 4228786"/>
                <a:gd name="connsiteY22-188" fmla="*/ 13068 h 4110786"/>
                <a:gd name="connsiteX23-189" fmla="*/ 2090436 w 4228786"/>
                <a:gd name="connsiteY23-190" fmla="*/ 11473 h 4110786"/>
                <a:gd name="connsiteX24-191" fmla="*/ 2090436 w 4228786"/>
                <a:gd name="connsiteY24-192" fmla="*/ 323546 h 4110786"/>
                <a:gd name="connsiteX25-193" fmla="*/ 739525 w 4228786"/>
                <a:gd name="connsiteY25-194" fmla="*/ 1079241 h 4110786"/>
                <a:gd name="connsiteX26-195" fmla="*/ 470434 w 4228786"/>
                <a:gd name="connsiteY26-196" fmla="*/ 920125 h 4110786"/>
                <a:gd name="connsiteX27-197" fmla="*/ 2090436 w 4228786"/>
                <a:gd name="connsiteY27-198" fmla="*/ 11473 h 4110786"/>
                <a:gd name="connsiteX28-199" fmla="*/ 2295224 w 4228786"/>
                <a:gd name="connsiteY28-200" fmla="*/ 0 h 4110786"/>
                <a:gd name="connsiteX29-201" fmla="*/ 2295032 w 4228786"/>
                <a:gd name="connsiteY29-202" fmla="*/ 13068 h 4110786"/>
                <a:gd name="connsiteX30-203" fmla="*/ 2176946 w 4228786"/>
                <a:gd name="connsiteY30-204" fmla="*/ 7105 h 4110786"/>
                <a:gd name="connsiteX31-205" fmla="*/ 2090436 w 4228786"/>
                <a:gd name="connsiteY31-206" fmla="*/ 11473 h 4110786"/>
                <a:gd name="connsiteX32-207" fmla="*/ 2090436 w 4228786"/>
                <a:gd name="connsiteY32-208" fmla="*/ 2381 h 4110786"/>
                <a:gd name="connsiteX33-209" fmla="*/ 2295224 w 4228786"/>
                <a:gd name="connsiteY33-210" fmla="*/ 0 h 4110786"/>
                <a:gd name="connsiteX0-211" fmla="*/ 739525 w 4228786"/>
                <a:gd name="connsiteY0-212" fmla="*/ 1079241 h 4110786"/>
                <a:gd name="connsiteX1-213" fmla="*/ 742648 w 4228786"/>
                <a:gd name="connsiteY1-214" fmla="*/ 1081087 h 4110786"/>
                <a:gd name="connsiteX2-215" fmla="*/ 647398 w 4228786"/>
                <a:gd name="connsiteY2-216" fmla="*/ 1235869 h 4110786"/>
                <a:gd name="connsiteX3-217" fmla="*/ 739525 w 4228786"/>
                <a:gd name="connsiteY3-218" fmla="*/ 1079241 h 4110786"/>
                <a:gd name="connsiteX4-219" fmla="*/ 468805 w 4228786"/>
                <a:gd name="connsiteY4-220" fmla="*/ 919162 h 4110786"/>
                <a:gd name="connsiteX5-221" fmla="*/ 470434 w 4228786"/>
                <a:gd name="connsiteY5-222" fmla="*/ 920125 h 4110786"/>
                <a:gd name="connsiteX6-223" fmla="*/ 468805 w 4228786"/>
                <a:gd name="connsiteY6-224" fmla="*/ 919162 h 4110786"/>
                <a:gd name="connsiteX7-225" fmla="*/ 2176945 w 4228786"/>
                <a:gd name="connsiteY7-226" fmla="*/ 319178 h 4110786"/>
                <a:gd name="connsiteX8-227" fmla="*/ 2269473 w 4228786"/>
                <a:gd name="connsiteY8-228" fmla="*/ 323850 h 4110786"/>
                <a:gd name="connsiteX9-229" fmla="*/ 2090436 w 4228786"/>
                <a:gd name="connsiteY9-230" fmla="*/ 323850 h 4110786"/>
                <a:gd name="connsiteX10-231" fmla="*/ 2090436 w 4228786"/>
                <a:gd name="connsiteY10-232" fmla="*/ 323546 h 4110786"/>
                <a:gd name="connsiteX11-233" fmla="*/ 2176945 w 4228786"/>
                <a:gd name="connsiteY11-234" fmla="*/ 319178 h 4110786"/>
                <a:gd name="connsiteX12-235" fmla="*/ 2295032 w 4228786"/>
                <a:gd name="connsiteY12-236" fmla="*/ 13068 h 4110786"/>
                <a:gd name="connsiteX13-237" fmla="*/ 4228786 w 4228786"/>
                <a:gd name="connsiteY13-238" fmla="*/ 2058946 h 4110786"/>
                <a:gd name="connsiteX14-239" fmla="*/ 2176946 w 4228786"/>
                <a:gd name="connsiteY14-240" fmla="*/ 4110786 h 4110786"/>
                <a:gd name="connsiteX15-241" fmla="*/ 125105 w 4228786"/>
                <a:gd name="connsiteY15-242" fmla="*/ 2058946 h 4110786"/>
                <a:gd name="connsiteX16-243" fmla="*/ 437178 w 4228786"/>
                <a:gd name="connsiteY16-244" fmla="*/ 2058945 h 4110786"/>
                <a:gd name="connsiteX17-245" fmla="*/ 2176945 w 4228786"/>
                <a:gd name="connsiteY17-246" fmla="*/ 3798712 h 4110786"/>
                <a:gd name="connsiteX18-247" fmla="*/ 3916711 w 4228786"/>
                <a:gd name="connsiteY18-248" fmla="*/ 2058945 h 4110786"/>
                <a:gd name="connsiteX19-249" fmla="*/ 2269473 w 4228786"/>
                <a:gd name="connsiteY19-250" fmla="*/ 323850 h 4110786"/>
                <a:gd name="connsiteX20-251" fmla="*/ 2290461 w 4228786"/>
                <a:gd name="connsiteY20-252" fmla="*/ 323850 h 4110786"/>
                <a:gd name="connsiteX21-253" fmla="*/ 2295032 w 4228786"/>
                <a:gd name="connsiteY21-254" fmla="*/ 13068 h 4110786"/>
                <a:gd name="connsiteX22-255" fmla="*/ 2090436 w 4228786"/>
                <a:gd name="connsiteY22-256" fmla="*/ 11473 h 4110786"/>
                <a:gd name="connsiteX23-257" fmla="*/ 2090436 w 4228786"/>
                <a:gd name="connsiteY23-258" fmla="*/ 323546 h 4110786"/>
                <a:gd name="connsiteX24-259" fmla="*/ 739525 w 4228786"/>
                <a:gd name="connsiteY24-260" fmla="*/ 1079241 h 4110786"/>
                <a:gd name="connsiteX25-261" fmla="*/ 470434 w 4228786"/>
                <a:gd name="connsiteY25-262" fmla="*/ 920125 h 4110786"/>
                <a:gd name="connsiteX26-263" fmla="*/ 2090436 w 4228786"/>
                <a:gd name="connsiteY26-264" fmla="*/ 11473 h 4110786"/>
                <a:gd name="connsiteX27-265" fmla="*/ 2295224 w 4228786"/>
                <a:gd name="connsiteY27-266" fmla="*/ 0 h 4110786"/>
                <a:gd name="connsiteX28-267" fmla="*/ 2295032 w 4228786"/>
                <a:gd name="connsiteY28-268" fmla="*/ 13068 h 4110786"/>
                <a:gd name="connsiteX29-269" fmla="*/ 2176946 w 4228786"/>
                <a:gd name="connsiteY29-270" fmla="*/ 7105 h 4110786"/>
                <a:gd name="connsiteX30-271" fmla="*/ 2090436 w 4228786"/>
                <a:gd name="connsiteY30-272" fmla="*/ 11473 h 4110786"/>
                <a:gd name="connsiteX31-273" fmla="*/ 2090436 w 4228786"/>
                <a:gd name="connsiteY31-274" fmla="*/ 2381 h 4110786"/>
                <a:gd name="connsiteX32-275" fmla="*/ 2295224 w 4228786"/>
                <a:gd name="connsiteY32-276" fmla="*/ 0 h 4110786"/>
                <a:gd name="connsiteX0-277" fmla="*/ 739525 w 4228786"/>
                <a:gd name="connsiteY0-278" fmla="*/ 1079241 h 4110786"/>
                <a:gd name="connsiteX1-279" fmla="*/ 742648 w 4228786"/>
                <a:gd name="connsiteY1-280" fmla="*/ 1081087 h 4110786"/>
                <a:gd name="connsiteX2-281" fmla="*/ 739525 w 4228786"/>
                <a:gd name="connsiteY2-282" fmla="*/ 1079241 h 4110786"/>
                <a:gd name="connsiteX3-283" fmla="*/ 468805 w 4228786"/>
                <a:gd name="connsiteY3-284" fmla="*/ 919162 h 4110786"/>
                <a:gd name="connsiteX4-285" fmla="*/ 470434 w 4228786"/>
                <a:gd name="connsiteY4-286" fmla="*/ 920125 h 4110786"/>
                <a:gd name="connsiteX5-287" fmla="*/ 468805 w 4228786"/>
                <a:gd name="connsiteY5-288" fmla="*/ 919162 h 4110786"/>
                <a:gd name="connsiteX6-289" fmla="*/ 2176945 w 4228786"/>
                <a:gd name="connsiteY6-290" fmla="*/ 319178 h 4110786"/>
                <a:gd name="connsiteX7-291" fmla="*/ 2269473 w 4228786"/>
                <a:gd name="connsiteY7-292" fmla="*/ 323850 h 4110786"/>
                <a:gd name="connsiteX8-293" fmla="*/ 2090436 w 4228786"/>
                <a:gd name="connsiteY8-294" fmla="*/ 323850 h 4110786"/>
                <a:gd name="connsiteX9-295" fmla="*/ 2090436 w 4228786"/>
                <a:gd name="connsiteY9-296" fmla="*/ 323546 h 4110786"/>
                <a:gd name="connsiteX10-297" fmla="*/ 2176945 w 4228786"/>
                <a:gd name="connsiteY10-298" fmla="*/ 319178 h 4110786"/>
                <a:gd name="connsiteX11-299" fmla="*/ 2295032 w 4228786"/>
                <a:gd name="connsiteY11-300" fmla="*/ 13068 h 4110786"/>
                <a:gd name="connsiteX12-301" fmla="*/ 4228786 w 4228786"/>
                <a:gd name="connsiteY12-302" fmla="*/ 2058946 h 4110786"/>
                <a:gd name="connsiteX13-303" fmla="*/ 2176946 w 4228786"/>
                <a:gd name="connsiteY13-304" fmla="*/ 4110786 h 4110786"/>
                <a:gd name="connsiteX14-305" fmla="*/ 125105 w 4228786"/>
                <a:gd name="connsiteY14-306" fmla="*/ 2058946 h 4110786"/>
                <a:gd name="connsiteX15-307" fmla="*/ 437178 w 4228786"/>
                <a:gd name="connsiteY15-308" fmla="*/ 2058945 h 4110786"/>
                <a:gd name="connsiteX16-309" fmla="*/ 2176945 w 4228786"/>
                <a:gd name="connsiteY16-310" fmla="*/ 3798712 h 4110786"/>
                <a:gd name="connsiteX17-311" fmla="*/ 3916711 w 4228786"/>
                <a:gd name="connsiteY17-312" fmla="*/ 2058945 h 4110786"/>
                <a:gd name="connsiteX18-313" fmla="*/ 2269473 w 4228786"/>
                <a:gd name="connsiteY18-314" fmla="*/ 323850 h 4110786"/>
                <a:gd name="connsiteX19-315" fmla="*/ 2290461 w 4228786"/>
                <a:gd name="connsiteY19-316" fmla="*/ 323850 h 4110786"/>
                <a:gd name="connsiteX20-317" fmla="*/ 2295032 w 4228786"/>
                <a:gd name="connsiteY20-318" fmla="*/ 13068 h 4110786"/>
                <a:gd name="connsiteX21-319" fmla="*/ 2090436 w 4228786"/>
                <a:gd name="connsiteY21-320" fmla="*/ 11473 h 4110786"/>
                <a:gd name="connsiteX22-321" fmla="*/ 2090436 w 4228786"/>
                <a:gd name="connsiteY22-322" fmla="*/ 323546 h 4110786"/>
                <a:gd name="connsiteX23-323" fmla="*/ 739525 w 4228786"/>
                <a:gd name="connsiteY23-324" fmla="*/ 1079241 h 4110786"/>
                <a:gd name="connsiteX24-325" fmla="*/ 470434 w 4228786"/>
                <a:gd name="connsiteY24-326" fmla="*/ 920125 h 4110786"/>
                <a:gd name="connsiteX25-327" fmla="*/ 2090436 w 4228786"/>
                <a:gd name="connsiteY25-328" fmla="*/ 11473 h 4110786"/>
                <a:gd name="connsiteX26-329" fmla="*/ 2295224 w 4228786"/>
                <a:gd name="connsiteY26-330" fmla="*/ 0 h 4110786"/>
                <a:gd name="connsiteX27-331" fmla="*/ 2295032 w 4228786"/>
                <a:gd name="connsiteY27-332" fmla="*/ 13068 h 4110786"/>
                <a:gd name="connsiteX28-333" fmla="*/ 2176946 w 4228786"/>
                <a:gd name="connsiteY28-334" fmla="*/ 7105 h 4110786"/>
                <a:gd name="connsiteX29-335" fmla="*/ 2090436 w 4228786"/>
                <a:gd name="connsiteY29-336" fmla="*/ 11473 h 4110786"/>
                <a:gd name="connsiteX30-337" fmla="*/ 2090436 w 4228786"/>
                <a:gd name="connsiteY30-338" fmla="*/ 2381 h 4110786"/>
                <a:gd name="connsiteX31-339" fmla="*/ 2295224 w 4228786"/>
                <a:gd name="connsiteY31-340" fmla="*/ 0 h 4110786"/>
                <a:gd name="connsiteX0-341" fmla="*/ 739525 w 4228786"/>
                <a:gd name="connsiteY0-342" fmla="*/ 1079241 h 4110786"/>
                <a:gd name="connsiteX1-343" fmla="*/ 742648 w 4228786"/>
                <a:gd name="connsiteY1-344" fmla="*/ 1081087 h 4110786"/>
                <a:gd name="connsiteX2-345" fmla="*/ 739525 w 4228786"/>
                <a:gd name="connsiteY2-346" fmla="*/ 1079241 h 4110786"/>
                <a:gd name="connsiteX3-347" fmla="*/ 468805 w 4228786"/>
                <a:gd name="connsiteY3-348" fmla="*/ 919162 h 4110786"/>
                <a:gd name="connsiteX4-349" fmla="*/ 470434 w 4228786"/>
                <a:gd name="connsiteY4-350" fmla="*/ 920125 h 4110786"/>
                <a:gd name="connsiteX5-351" fmla="*/ 468805 w 4228786"/>
                <a:gd name="connsiteY5-352" fmla="*/ 919162 h 4110786"/>
                <a:gd name="connsiteX6-353" fmla="*/ 2176945 w 4228786"/>
                <a:gd name="connsiteY6-354" fmla="*/ 319178 h 4110786"/>
                <a:gd name="connsiteX7-355" fmla="*/ 2269473 w 4228786"/>
                <a:gd name="connsiteY7-356" fmla="*/ 323850 h 4110786"/>
                <a:gd name="connsiteX8-357" fmla="*/ 2090436 w 4228786"/>
                <a:gd name="connsiteY8-358" fmla="*/ 323850 h 4110786"/>
                <a:gd name="connsiteX9-359" fmla="*/ 2090436 w 4228786"/>
                <a:gd name="connsiteY9-360" fmla="*/ 323546 h 4110786"/>
                <a:gd name="connsiteX10-361" fmla="*/ 2176945 w 4228786"/>
                <a:gd name="connsiteY10-362" fmla="*/ 319178 h 4110786"/>
                <a:gd name="connsiteX11-363" fmla="*/ 2295032 w 4228786"/>
                <a:gd name="connsiteY11-364" fmla="*/ 13068 h 4110786"/>
                <a:gd name="connsiteX12-365" fmla="*/ 4228786 w 4228786"/>
                <a:gd name="connsiteY12-366" fmla="*/ 2058946 h 4110786"/>
                <a:gd name="connsiteX13-367" fmla="*/ 2176946 w 4228786"/>
                <a:gd name="connsiteY13-368" fmla="*/ 4110786 h 4110786"/>
                <a:gd name="connsiteX14-369" fmla="*/ 125105 w 4228786"/>
                <a:gd name="connsiteY14-370" fmla="*/ 2058946 h 4110786"/>
                <a:gd name="connsiteX15-371" fmla="*/ 437178 w 4228786"/>
                <a:gd name="connsiteY15-372" fmla="*/ 2058945 h 4110786"/>
                <a:gd name="connsiteX16-373" fmla="*/ 2176945 w 4228786"/>
                <a:gd name="connsiteY16-374" fmla="*/ 3798712 h 4110786"/>
                <a:gd name="connsiteX17-375" fmla="*/ 3916711 w 4228786"/>
                <a:gd name="connsiteY17-376" fmla="*/ 2058945 h 4110786"/>
                <a:gd name="connsiteX18-377" fmla="*/ 2269473 w 4228786"/>
                <a:gd name="connsiteY18-378" fmla="*/ 323850 h 4110786"/>
                <a:gd name="connsiteX19-379" fmla="*/ 2290461 w 4228786"/>
                <a:gd name="connsiteY19-380" fmla="*/ 323850 h 4110786"/>
                <a:gd name="connsiteX20-381" fmla="*/ 2295032 w 4228786"/>
                <a:gd name="connsiteY20-382" fmla="*/ 13068 h 4110786"/>
                <a:gd name="connsiteX21-383" fmla="*/ 2090436 w 4228786"/>
                <a:gd name="connsiteY21-384" fmla="*/ 11473 h 4110786"/>
                <a:gd name="connsiteX22-385" fmla="*/ 2090436 w 4228786"/>
                <a:gd name="connsiteY22-386" fmla="*/ 323546 h 4110786"/>
                <a:gd name="connsiteX23-387" fmla="*/ 739525 w 4228786"/>
                <a:gd name="connsiteY23-388" fmla="*/ 1079241 h 4110786"/>
                <a:gd name="connsiteX24-389" fmla="*/ 470434 w 4228786"/>
                <a:gd name="connsiteY24-390" fmla="*/ 920125 h 4110786"/>
                <a:gd name="connsiteX25-391" fmla="*/ 2090436 w 4228786"/>
                <a:gd name="connsiteY25-392" fmla="*/ 11473 h 4110786"/>
                <a:gd name="connsiteX26-393" fmla="*/ 2295224 w 4228786"/>
                <a:gd name="connsiteY26-394" fmla="*/ 0 h 4110786"/>
                <a:gd name="connsiteX27-395" fmla="*/ 2176946 w 4228786"/>
                <a:gd name="connsiteY27-396" fmla="*/ 7105 h 4110786"/>
                <a:gd name="connsiteX28-397" fmla="*/ 2090436 w 4228786"/>
                <a:gd name="connsiteY28-398" fmla="*/ 11473 h 4110786"/>
                <a:gd name="connsiteX29-399" fmla="*/ 2090436 w 4228786"/>
                <a:gd name="connsiteY29-400" fmla="*/ 2381 h 4110786"/>
                <a:gd name="connsiteX30-401" fmla="*/ 2295224 w 4228786"/>
                <a:gd name="connsiteY30-402" fmla="*/ 0 h 4110786"/>
                <a:gd name="connsiteX0-403" fmla="*/ 739525 w 4228949"/>
                <a:gd name="connsiteY0-404" fmla="*/ 1079241 h 4110786"/>
                <a:gd name="connsiteX1-405" fmla="*/ 742648 w 4228949"/>
                <a:gd name="connsiteY1-406" fmla="*/ 1081087 h 4110786"/>
                <a:gd name="connsiteX2-407" fmla="*/ 739525 w 4228949"/>
                <a:gd name="connsiteY2-408" fmla="*/ 1079241 h 4110786"/>
                <a:gd name="connsiteX3-409" fmla="*/ 468805 w 4228949"/>
                <a:gd name="connsiteY3-410" fmla="*/ 919162 h 4110786"/>
                <a:gd name="connsiteX4-411" fmla="*/ 470434 w 4228949"/>
                <a:gd name="connsiteY4-412" fmla="*/ 920125 h 4110786"/>
                <a:gd name="connsiteX5-413" fmla="*/ 468805 w 4228949"/>
                <a:gd name="connsiteY5-414" fmla="*/ 919162 h 4110786"/>
                <a:gd name="connsiteX6-415" fmla="*/ 2176945 w 4228949"/>
                <a:gd name="connsiteY6-416" fmla="*/ 319178 h 4110786"/>
                <a:gd name="connsiteX7-417" fmla="*/ 2269473 w 4228949"/>
                <a:gd name="connsiteY7-418" fmla="*/ 323850 h 4110786"/>
                <a:gd name="connsiteX8-419" fmla="*/ 2090436 w 4228949"/>
                <a:gd name="connsiteY8-420" fmla="*/ 323850 h 4110786"/>
                <a:gd name="connsiteX9-421" fmla="*/ 2090436 w 4228949"/>
                <a:gd name="connsiteY9-422" fmla="*/ 323546 h 4110786"/>
                <a:gd name="connsiteX10-423" fmla="*/ 2176945 w 4228949"/>
                <a:gd name="connsiteY10-424" fmla="*/ 319178 h 4110786"/>
                <a:gd name="connsiteX11-425" fmla="*/ 2290461 w 4228949"/>
                <a:gd name="connsiteY11-426" fmla="*/ 323850 h 4110786"/>
                <a:gd name="connsiteX12-427" fmla="*/ 4228786 w 4228949"/>
                <a:gd name="connsiteY12-428" fmla="*/ 2058946 h 4110786"/>
                <a:gd name="connsiteX13-429" fmla="*/ 2176946 w 4228949"/>
                <a:gd name="connsiteY13-430" fmla="*/ 4110786 h 4110786"/>
                <a:gd name="connsiteX14-431" fmla="*/ 125105 w 4228949"/>
                <a:gd name="connsiteY14-432" fmla="*/ 2058946 h 4110786"/>
                <a:gd name="connsiteX15-433" fmla="*/ 437178 w 4228949"/>
                <a:gd name="connsiteY15-434" fmla="*/ 2058945 h 4110786"/>
                <a:gd name="connsiteX16-435" fmla="*/ 2176945 w 4228949"/>
                <a:gd name="connsiteY16-436" fmla="*/ 3798712 h 4110786"/>
                <a:gd name="connsiteX17-437" fmla="*/ 3916711 w 4228949"/>
                <a:gd name="connsiteY17-438" fmla="*/ 2058945 h 4110786"/>
                <a:gd name="connsiteX18-439" fmla="*/ 2269473 w 4228949"/>
                <a:gd name="connsiteY18-440" fmla="*/ 323850 h 4110786"/>
                <a:gd name="connsiteX19-441" fmla="*/ 2290461 w 4228949"/>
                <a:gd name="connsiteY19-442" fmla="*/ 323850 h 4110786"/>
                <a:gd name="connsiteX20-443" fmla="*/ 2090436 w 4228949"/>
                <a:gd name="connsiteY20-444" fmla="*/ 11473 h 4110786"/>
                <a:gd name="connsiteX21-445" fmla="*/ 2090436 w 4228949"/>
                <a:gd name="connsiteY21-446" fmla="*/ 323546 h 4110786"/>
                <a:gd name="connsiteX22-447" fmla="*/ 739525 w 4228949"/>
                <a:gd name="connsiteY22-448" fmla="*/ 1079241 h 4110786"/>
                <a:gd name="connsiteX23-449" fmla="*/ 470434 w 4228949"/>
                <a:gd name="connsiteY23-450" fmla="*/ 920125 h 4110786"/>
                <a:gd name="connsiteX24-451" fmla="*/ 2090436 w 4228949"/>
                <a:gd name="connsiteY24-452" fmla="*/ 11473 h 4110786"/>
                <a:gd name="connsiteX25-453" fmla="*/ 2295224 w 4228949"/>
                <a:gd name="connsiteY25-454" fmla="*/ 0 h 4110786"/>
                <a:gd name="connsiteX26-455" fmla="*/ 2176946 w 4228949"/>
                <a:gd name="connsiteY26-456" fmla="*/ 7105 h 4110786"/>
                <a:gd name="connsiteX27-457" fmla="*/ 2090436 w 4228949"/>
                <a:gd name="connsiteY27-458" fmla="*/ 11473 h 4110786"/>
                <a:gd name="connsiteX28-459" fmla="*/ 2090436 w 4228949"/>
                <a:gd name="connsiteY28-460" fmla="*/ 2381 h 4110786"/>
                <a:gd name="connsiteX29-461" fmla="*/ 2295224 w 4228949"/>
                <a:gd name="connsiteY29-462" fmla="*/ 0 h 4110786"/>
                <a:gd name="connsiteX0-463" fmla="*/ 739525 w 4228949"/>
                <a:gd name="connsiteY0-464" fmla="*/ 1076860 h 4108405"/>
                <a:gd name="connsiteX1-465" fmla="*/ 742648 w 4228949"/>
                <a:gd name="connsiteY1-466" fmla="*/ 1078706 h 4108405"/>
                <a:gd name="connsiteX2-467" fmla="*/ 739525 w 4228949"/>
                <a:gd name="connsiteY2-468" fmla="*/ 1076860 h 4108405"/>
                <a:gd name="connsiteX3-469" fmla="*/ 468805 w 4228949"/>
                <a:gd name="connsiteY3-470" fmla="*/ 916781 h 4108405"/>
                <a:gd name="connsiteX4-471" fmla="*/ 470434 w 4228949"/>
                <a:gd name="connsiteY4-472" fmla="*/ 917744 h 4108405"/>
                <a:gd name="connsiteX5-473" fmla="*/ 468805 w 4228949"/>
                <a:gd name="connsiteY5-474" fmla="*/ 916781 h 4108405"/>
                <a:gd name="connsiteX6-475" fmla="*/ 2176945 w 4228949"/>
                <a:gd name="connsiteY6-476" fmla="*/ 316797 h 4108405"/>
                <a:gd name="connsiteX7-477" fmla="*/ 2269473 w 4228949"/>
                <a:gd name="connsiteY7-478" fmla="*/ 321469 h 4108405"/>
                <a:gd name="connsiteX8-479" fmla="*/ 2090436 w 4228949"/>
                <a:gd name="connsiteY8-480" fmla="*/ 321469 h 4108405"/>
                <a:gd name="connsiteX9-481" fmla="*/ 2090436 w 4228949"/>
                <a:gd name="connsiteY9-482" fmla="*/ 321165 h 4108405"/>
                <a:gd name="connsiteX10-483" fmla="*/ 2176945 w 4228949"/>
                <a:gd name="connsiteY10-484" fmla="*/ 316797 h 4108405"/>
                <a:gd name="connsiteX11-485" fmla="*/ 2290461 w 4228949"/>
                <a:gd name="connsiteY11-486" fmla="*/ 321469 h 4108405"/>
                <a:gd name="connsiteX12-487" fmla="*/ 4228786 w 4228949"/>
                <a:gd name="connsiteY12-488" fmla="*/ 2056565 h 4108405"/>
                <a:gd name="connsiteX13-489" fmla="*/ 2176946 w 4228949"/>
                <a:gd name="connsiteY13-490" fmla="*/ 4108405 h 4108405"/>
                <a:gd name="connsiteX14-491" fmla="*/ 125105 w 4228949"/>
                <a:gd name="connsiteY14-492" fmla="*/ 2056565 h 4108405"/>
                <a:gd name="connsiteX15-493" fmla="*/ 437178 w 4228949"/>
                <a:gd name="connsiteY15-494" fmla="*/ 2056564 h 4108405"/>
                <a:gd name="connsiteX16-495" fmla="*/ 2176945 w 4228949"/>
                <a:gd name="connsiteY16-496" fmla="*/ 3796331 h 4108405"/>
                <a:gd name="connsiteX17-497" fmla="*/ 3916711 w 4228949"/>
                <a:gd name="connsiteY17-498" fmla="*/ 2056564 h 4108405"/>
                <a:gd name="connsiteX18-499" fmla="*/ 2269473 w 4228949"/>
                <a:gd name="connsiteY18-500" fmla="*/ 321469 h 4108405"/>
                <a:gd name="connsiteX19-501" fmla="*/ 2290461 w 4228949"/>
                <a:gd name="connsiteY19-502" fmla="*/ 321469 h 4108405"/>
                <a:gd name="connsiteX20-503" fmla="*/ 2090436 w 4228949"/>
                <a:gd name="connsiteY20-504" fmla="*/ 9092 h 4108405"/>
                <a:gd name="connsiteX21-505" fmla="*/ 2090436 w 4228949"/>
                <a:gd name="connsiteY21-506" fmla="*/ 321165 h 4108405"/>
                <a:gd name="connsiteX22-507" fmla="*/ 739525 w 4228949"/>
                <a:gd name="connsiteY22-508" fmla="*/ 1076860 h 4108405"/>
                <a:gd name="connsiteX23-509" fmla="*/ 470434 w 4228949"/>
                <a:gd name="connsiteY23-510" fmla="*/ 917744 h 4108405"/>
                <a:gd name="connsiteX24-511" fmla="*/ 2090436 w 4228949"/>
                <a:gd name="connsiteY24-512" fmla="*/ 9092 h 4108405"/>
                <a:gd name="connsiteX25-513" fmla="*/ 2090436 w 4228949"/>
                <a:gd name="connsiteY25-514" fmla="*/ 0 h 4108405"/>
                <a:gd name="connsiteX26-515" fmla="*/ 2176946 w 4228949"/>
                <a:gd name="connsiteY26-516" fmla="*/ 4724 h 4108405"/>
                <a:gd name="connsiteX27-517" fmla="*/ 2090436 w 4228949"/>
                <a:gd name="connsiteY27-518" fmla="*/ 9092 h 4108405"/>
                <a:gd name="connsiteX28-519" fmla="*/ 2090436 w 4228949"/>
                <a:gd name="connsiteY28-520" fmla="*/ 0 h 4108405"/>
                <a:gd name="connsiteX0-521" fmla="*/ 739525 w 4228949"/>
                <a:gd name="connsiteY0-522" fmla="*/ 1076860 h 4108405"/>
                <a:gd name="connsiteX1-523" fmla="*/ 742648 w 4228949"/>
                <a:gd name="connsiteY1-524" fmla="*/ 1078706 h 4108405"/>
                <a:gd name="connsiteX2-525" fmla="*/ 739525 w 4228949"/>
                <a:gd name="connsiteY2-526" fmla="*/ 1076860 h 4108405"/>
                <a:gd name="connsiteX3-527" fmla="*/ 468805 w 4228949"/>
                <a:gd name="connsiteY3-528" fmla="*/ 916781 h 4108405"/>
                <a:gd name="connsiteX4-529" fmla="*/ 470434 w 4228949"/>
                <a:gd name="connsiteY4-530" fmla="*/ 917744 h 4108405"/>
                <a:gd name="connsiteX5-531" fmla="*/ 468805 w 4228949"/>
                <a:gd name="connsiteY5-532" fmla="*/ 916781 h 4108405"/>
                <a:gd name="connsiteX6-533" fmla="*/ 2176945 w 4228949"/>
                <a:gd name="connsiteY6-534" fmla="*/ 316797 h 4108405"/>
                <a:gd name="connsiteX7-535" fmla="*/ 2269473 w 4228949"/>
                <a:gd name="connsiteY7-536" fmla="*/ 321469 h 4108405"/>
                <a:gd name="connsiteX8-537" fmla="*/ 2090436 w 4228949"/>
                <a:gd name="connsiteY8-538" fmla="*/ 321469 h 4108405"/>
                <a:gd name="connsiteX9-539" fmla="*/ 2090436 w 4228949"/>
                <a:gd name="connsiteY9-540" fmla="*/ 321165 h 4108405"/>
                <a:gd name="connsiteX10-541" fmla="*/ 2176945 w 4228949"/>
                <a:gd name="connsiteY10-542" fmla="*/ 316797 h 4108405"/>
                <a:gd name="connsiteX11-543" fmla="*/ 2290461 w 4228949"/>
                <a:gd name="connsiteY11-544" fmla="*/ 321469 h 4108405"/>
                <a:gd name="connsiteX12-545" fmla="*/ 4228786 w 4228949"/>
                <a:gd name="connsiteY12-546" fmla="*/ 2056565 h 4108405"/>
                <a:gd name="connsiteX13-547" fmla="*/ 2176946 w 4228949"/>
                <a:gd name="connsiteY13-548" fmla="*/ 4108405 h 4108405"/>
                <a:gd name="connsiteX14-549" fmla="*/ 125105 w 4228949"/>
                <a:gd name="connsiteY14-550" fmla="*/ 2056565 h 4108405"/>
                <a:gd name="connsiteX15-551" fmla="*/ 437178 w 4228949"/>
                <a:gd name="connsiteY15-552" fmla="*/ 2056564 h 4108405"/>
                <a:gd name="connsiteX16-553" fmla="*/ 2176945 w 4228949"/>
                <a:gd name="connsiteY16-554" fmla="*/ 3796331 h 4108405"/>
                <a:gd name="connsiteX17-555" fmla="*/ 3916711 w 4228949"/>
                <a:gd name="connsiteY17-556" fmla="*/ 2056564 h 4108405"/>
                <a:gd name="connsiteX18-557" fmla="*/ 2269473 w 4228949"/>
                <a:gd name="connsiteY18-558" fmla="*/ 321469 h 4108405"/>
                <a:gd name="connsiteX19-559" fmla="*/ 2290461 w 4228949"/>
                <a:gd name="connsiteY19-560" fmla="*/ 321469 h 4108405"/>
                <a:gd name="connsiteX20-561" fmla="*/ 2090436 w 4228949"/>
                <a:gd name="connsiteY20-562" fmla="*/ 9092 h 4108405"/>
                <a:gd name="connsiteX21-563" fmla="*/ 2090436 w 4228949"/>
                <a:gd name="connsiteY21-564" fmla="*/ 321165 h 4108405"/>
                <a:gd name="connsiteX22-565" fmla="*/ 739525 w 4228949"/>
                <a:gd name="connsiteY22-566" fmla="*/ 1076860 h 4108405"/>
                <a:gd name="connsiteX23-567" fmla="*/ 470434 w 4228949"/>
                <a:gd name="connsiteY23-568" fmla="*/ 917744 h 4108405"/>
                <a:gd name="connsiteX24-569" fmla="*/ 2090436 w 4228949"/>
                <a:gd name="connsiteY24-570" fmla="*/ 9092 h 4108405"/>
                <a:gd name="connsiteX25-571" fmla="*/ 2090436 w 4228949"/>
                <a:gd name="connsiteY25-572" fmla="*/ 0 h 4108405"/>
                <a:gd name="connsiteX26-573" fmla="*/ 2090436 w 4228949"/>
                <a:gd name="connsiteY26-574" fmla="*/ 9092 h 4108405"/>
                <a:gd name="connsiteX27-575" fmla="*/ 2090436 w 4228949"/>
                <a:gd name="connsiteY27-576" fmla="*/ 0 h 4108405"/>
                <a:gd name="connsiteX0-577" fmla="*/ 739525 w 4228925"/>
                <a:gd name="connsiteY0-578" fmla="*/ 1076860 h 4108405"/>
                <a:gd name="connsiteX1-579" fmla="*/ 742648 w 4228925"/>
                <a:gd name="connsiteY1-580" fmla="*/ 1078706 h 4108405"/>
                <a:gd name="connsiteX2-581" fmla="*/ 739525 w 4228925"/>
                <a:gd name="connsiteY2-582" fmla="*/ 1076860 h 4108405"/>
                <a:gd name="connsiteX3-583" fmla="*/ 468805 w 4228925"/>
                <a:gd name="connsiteY3-584" fmla="*/ 916781 h 4108405"/>
                <a:gd name="connsiteX4-585" fmla="*/ 470434 w 4228925"/>
                <a:gd name="connsiteY4-586" fmla="*/ 917744 h 4108405"/>
                <a:gd name="connsiteX5-587" fmla="*/ 468805 w 4228925"/>
                <a:gd name="connsiteY5-588" fmla="*/ 916781 h 4108405"/>
                <a:gd name="connsiteX6-589" fmla="*/ 2176945 w 4228925"/>
                <a:gd name="connsiteY6-590" fmla="*/ 316797 h 4108405"/>
                <a:gd name="connsiteX7-591" fmla="*/ 2269473 w 4228925"/>
                <a:gd name="connsiteY7-592" fmla="*/ 321469 h 4108405"/>
                <a:gd name="connsiteX8-593" fmla="*/ 2090436 w 4228925"/>
                <a:gd name="connsiteY8-594" fmla="*/ 321469 h 4108405"/>
                <a:gd name="connsiteX9-595" fmla="*/ 2090436 w 4228925"/>
                <a:gd name="connsiteY9-596" fmla="*/ 321165 h 4108405"/>
                <a:gd name="connsiteX10-597" fmla="*/ 2176945 w 4228925"/>
                <a:gd name="connsiteY10-598" fmla="*/ 316797 h 4108405"/>
                <a:gd name="connsiteX11-599" fmla="*/ 2290461 w 4228925"/>
                <a:gd name="connsiteY11-600" fmla="*/ 321469 h 4108405"/>
                <a:gd name="connsiteX12-601" fmla="*/ 4228786 w 4228925"/>
                <a:gd name="connsiteY12-602" fmla="*/ 2056565 h 4108405"/>
                <a:gd name="connsiteX13-603" fmla="*/ 2176946 w 4228925"/>
                <a:gd name="connsiteY13-604" fmla="*/ 4108405 h 4108405"/>
                <a:gd name="connsiteX14-605" fmla="*/ 125105 w 4228925"/>
                <a:gd name="connsiteY14-606" fmla="*/ 2056565 h 4108405"/>
                <a:gd name="connsiteX15-607" fmla="*/ 437178 w 4228925"/>
                <a:gd name="connsiteY15-608" fmla="*/ 2056564 h 4108405"/>
                <a:gd name="connsiteX16-609" fmla="*/ 2176945 w 4228925"/>
                <a:gd name="connsiteY16-610" fmla="*/ 3796331 h 4108405"/>
                <a:gd name="connsiteX17-611" fmla="*/ 3916711 w 4228925"/>
                <a:gd name="connsiteY17-612" fmla="*/ 2056564 h 4108405"/>
                <a:gd name="connsiteX18-613" fmla="*/ 2290461 w 4228925"/>
                <a:gd name="connsiteY18-614" fmla="*/ 321469 h 4108405"/>
                <a:gd name="connsiteX19-615" fmla="*/ 2090436 w 4228925"/>
                <a:gd name="connsiteY19-616" fmla="*/ 9092 h 4108405"/>
                <a:gd name="connsiteX20-617" fmla="*/ 2090436 w 4228925"/>
                <a:gd name="connsiteY20-618" fmla="*/ 321165 h 4108405"/>
                <a:gd name="connsiteX21-619" fmla="*/ 739525 w 4228925"/>
                <a:gd name="connsiteY21-620" fmla="*/ 1076860 h 4108405"/>
                <a:gd name="connsiteX22-621" fmla="*/ 470434 w 4228925"/>
                <a:gd name="connsiteY22-622" fmla="*/ 917744 h 4108405"/>
                <a:gd name="connsiteX23-623" fmla="*/ 2090436 w 4228925"/>
                <a:gd name="connsiteY23-624" fmla="*/ 9092 h 4108405"/>
                <a:gd name="connsiteX24-625" fmla="*/ 2090436 w 4228925"/>
                <a:gd name="connsiteY24-626" fmla="*/ 0 h 4108405"/>
                <a:gd name="connsiteX25-627" fmla="*/ 2090436 w 4228925"/>
                <a:gd name="connsiteY25-628" fmla="*/ 9092 h 4108405"/>
                <a:gd name="connsiteX26-629" fmla="*/ 2090436 w 4228925"/>
                <a:gd name="connsiteY26-630" fmla="*/ 0 h 4108405"/>
                <a:gd name="connsiteX0-631" fmla="*/ 739525 w 4228925"/>
                <a:gd name="connsiteY0-632" fmla="*/ 1076860 h 4108405"/>
                <a:gd name="connsiteX1-633" fmla="*/ 742648 w 4228925"/>
                <a:gd name="connsiteY1-634" fmla="*/ 1078706 h 4108405"/>
                <a:gd name="connsiteX2-635" fmla="*/ 739525 w 4228925"/>
                <a:gd name="connsiteY2-636" fmla="*/ 1076860 h 4108405"/>
                <a:gd name="connsiteX3-637" fmla="*/ 468805 w 4228925"/>
                <a:gd name="connsiteY3-638" fmla="*/ 916781 h 4108405"/>
                <a:gd name="connsiteX4-639" fmla="*/ 470434 w 4228925"/>
                <a:gd name="connsiteY4-640" fmla="*/ 917744 h 4108405"/>
                <a:gd name="connsiteX5-641" fmla="*/ 468805 w 4228925"/>
                <a:gd name="connsiteY5-642" fmla="*/ 916781 h 4108405"/>
                <a:gd name="connsiteX6-643" fmla="*/ 2176945 w 4228925"/>
                <a:gd name="connsiteY6-644" fmla="*/ 316797 h 4108405"/>
                <a:gd name="connsiteX7-645" fmla="*/ 2090436 w 4228925"/>
                <a:gd name="connsiteY7-646" fmla="*/ 321469 h 4108405"/>
                <a:gd name="connsiteX8-647" fmla="*/ 2090436 w 4228925"/>
                <a:gd name="connsiteY8-648" fmla="*/ 321165 h 4108405"/>
                <a:gd name="connsiteX9-649" fmla="*/ 2176945 w 4228925"/>
                <a:gd name="connsiteY9-650" fmla="*/ 316797 h 4108405"/>
                <a:gd name="connsiteX10-651" fmla="*/ 2290461 w 4228925"/>
                <a:gd name="connsiteY10-652" fmla="*/ 321469 h 4108405"/>
                <a:gd name="connsiteX11-653" fmla="*/ 4228786 w 4228925"/>
                <a:gd name="connsiteY11-654" fmla="*/ 2056565 h 4108405"/>
                <a:gd name="connsiteX12-655" fmla="*/ 2176946 w 4228925"/>
                <a:gd name="connsiteY12-656" fmla="*/ 4108405 h 4108405"/>
                <a:gd name="connsiteX13-657" fmla="*/ 125105 w 4228925"/>
                <a:gd name="connsiteY13-658" fmla="*/ 2056565 h 4108405"/>
                <a:gd name="connsiteX14-659" fmla="*/ 437178 w 4228925"/>
                <a:gd name="connsiteY14-660" fmla="*/ 2056564 h 4108405"/>
                <a:gd name="connsiteX15-661" fmla="*/ 2176945 w 4228925"/>
                <a:gd name="connsiteY15-662" fmla="*/ 3796331 h 4108405"/>
                <a:gd name="connsiteX16-663" fmla="*/ 3916711 w 4228925"/>
                <a:gd name="connsiteY16-664" fmla="*/ 2056564 h 4108405"/>
                <a:gd name="connsiteX17-665" fmla="*/ 2290461 w 4228925"/>
                <a:gd name="connsiteY17-666" fmla="*/ 321469 h 4108405"/>
                <a:gd name="connsiteX18-667" fmla="*/ 2090436 w 4228925"/>
                <a:gd name="connsiteY18-668" fmla="*/ 9092 h 4108405"/>
                <a:gd name="connsiteX19-669" fmla="*/ 2090436 w 4228925"/>
                <a:gd name="connsiteY19-670" fmla="*/ 321165 h 4108405"/>
                <a:gd name="connsiteX20-671" fmla="*/ 739525 w 4228925"/>
                <a:gd name="connsiteY20-672" fmla="*/ 1076860 h 4108405"/>
                <a:gd name="connsiteX21-673" fmla="*/ 470434 w 4228925"/>
                <a:gd name="connsiteY21-674" fmla="*/ 917744 h 4108405"/>
                <a:gd name="connsiteX22-675" fmla="*/ 2090436 w 4228925"/>
                <a:gd name="connsiteY22-676" fmla="*/ 9092 h 4108405"/>
                <a:gd name="connsiteX23-677" fmla="*/ 2090436 w 4228925"/>
                <a:gd name="connsiteY23-678" fmla="*/ 0 h 4108405"/>
                <a:gd name="connsiteX24-679" fmla="*/ 2090436 w 4228925"/>
                <a:gd name="connsiteY24-680" fmla="*/ 9092 h 4108405"/>
                <a:gd name="connsiteX25-681" fmla="*/ 2090436 w 4228925"/>
                <a:gd name="connsiteY25-682" fmla="*/ 0 h 4108405"/>
                <a:gd name="connsiteX0-683" fmla="*/ 739525 w 4228925"/>
                <a:gd name="connsiteY0-684" fmla="*/ 1076860 h 4108405"/>
                <a:gd name="connsiteX1-685" fmla="*/ 742648 w 4228925"/>
                <a:gd name="connsiteY1-686" fmla="*/ 1078706 h 4108405"/>
                <a:gd name="connsiteX2-687" fmla="*/ 739525 w 4228925"/>
                <a:gd name="connsiteY2-688" fmla="*/ 1076860 h 4108405"/>
                <a:gd name="connsiteX3-689" fmla="*/ 468805 w 4228925"/>
                <a:gd name="connsiteY3-690" fmla="*/ 916781 h 4108405"/>
                <a:gd name="connsiteX4-691" fmla="*/ 470434 w 4228925"/>
                <a:gd name="connsiteY4-692" fmla="*/ 917744 h 4108405"/>
                <a:gd name="connsiteX5-693" fmla="*/ 468805 w 4228925"/>
                <a:gd name="connsiteY5-694" fmla="*/ 916781 h 4108405"/>
                <a:gd name="connsiteX6-695" fmla="*/ 2090436 w 4228925"/>
                <a:gd name="connsiteY6-696" fmla="*/ 321165 h 4108405"/>
                <a:gd name="connsiteX7-697" fmla="*/ 2090436 w 4228925"/>
                <a:gd name="connsiteY7-698" fmla="*/ 321469 h 4108405"/>
                <a:gd name="connsiteX8-699" fmla="*/ 2090436 w 4228925"/>
                <a:gd name="connsiteY8-700" fmla="*/ 321165 h 4108405"/>
                <a:gd name="connsiteX9-701" fmla="*/ 2290461 w 4228925"/>
                <a:gd name="connsiteY9-702" fmla="*/ 321469 h 4108405"/>
                <a:gd name="connsiteX10-703" fmla="*/ 4228786 w 4228925"/>
                <a:gd name="connsiteY10-704" fmla="*/ 2056565 h 4108405"/>
                <a:gd name="connsiteX11-705" fmla="*/ 2176946 w 4228925"/>
                <a:gd name="connsiteY11-706" fmla="*/ 4108405 h 4108405"/>
                <a:gd name="connsiteX12-707" fmla="*/ 125105 w 4228925"/>
                <a:gd name="connsiteY12-708" fmla="*/ 2056565 h 4108405"/>
                <a:gd name="connsiteX13-709" fmla="*/ 437178 w 4228925"/>
                <a:gd name="connsiteY13-710" fmla="*/ 2056564 h 4108405"/>
                <a:gd name="connsiteX14-711" fmla="*/ 2176945 w 4228925"/>
                <a:gd name="connsiteY14-712" fmla="*/ 3796331 h 4108405"/>
                <a:gd name="connsiteX15-713" fmla="*/ 3916711 w 4228925"/>
                <a:gd name="connsiteY15-714" fmla="*/ 2056564 h 4108405"/>
                <a:gd name="connsiteX16-715" fmla="*/ 2290461 w 4228925"/>
                <a:gd name="connsiteY16-716" fmla="*/ 321469 h 4108405"/>
                <a:gd name="connsiteX17-717" fmla="*/ 2090436 w 4228925"/>
                <a:gd name="connsiteY17-718" fmla="*/ 9092 h 4108405"/>
                <a:gd name="connsiteX18-719" fmla="*/ 2090436 w 4228925"/>
                <a:gd name="connsiteY18-720" fmla="*/ 321165 h 4108405"/>
                <a:gd name="connsiteX19-721" fmla="*/ 739525 w 4228925"/>
                <a:gd name="connsiteY19-722" fmla="*/ 1076860 h 4108405"/>
                <a:gd name="connsiteX20-723" fmla="*/ 470434 w 4228925"/>
                <a:gd name="connsiteY20-724" fmla="*/ 917744 h 4108405"/>
                <a:gd name="connsiteX21-725" fmla="*/ 2090436 w 4228925"/>
                <a:gd name="connsiteY21-726" fmla="*/ 9092 h 4108405"/>
                <a:gd name="connsiteX22-727" fmla="*/ 2090436 w 4228925"/>
                <a:gd name="connsiteY22-728" fmla="*/ 0 h 4108405"/>
                <a:gd name="connsiteX23-729" fmla="*/ 2090436 w 4228925"/>
                <a:gd name="connsiteY23-730" fmla="*/ 9092 h 4108405"/>
                <a:gd name="connsiteX24-731" fmla="*/ 2090436 w 4228925"/>
                <a:gd name="connsiteY24-732" fmla="*/ 0 h 4108405"/>
                <a:gd name="connsiteX0-733" fmla="*/ 739525 w 4228925"/>
                <a:gd name="connsiteY0-734" fmla="*/ 1067768 h 4099313"/>
                <a:gd name="connsiteX1-735" fmla="*/ 742648 w 4228925"/>
                <a:gd name="connsiteY1-736" fmla="*/ 1069614 h 4099313"/>
                <a:gd name="connsiteX2-737" fmla="*/ 739525 w 4228925"/>
                <a:gd name="connsiteY2-738" fmla="*/ 1067768 h 4099313"/>
                <a:gd name="connsiteX3-739" fmla="*/ 468805 w 4228925"/>
                <a:gd name="connsiteY3-740" fmla="*/ 907689 h 4099313"/>
                <a:gd name="connsiteX4-741" fmla="*/ 470434 w 4228925"/>
                <a:gd name="connsiteY4-742" fmla="*/ 908652 h 4099313"/>
                <a:gd name="connsiteX5-743" fmla="*/ 468805 w 4228925"/>
                <a:gd name="connsiteY5-744" fmla="*/ 907689 h 4099313"/>
                <a:gd name="connsiteX6-745" fmla="*/ 2090436 w 4228925"/>
                <a:gd name="connsiteY6-746" fmla="*/ 312073 h 4099313"/>
                <a:gd name="connsiteX7-747" fmla="*/ 2090436 w 4228925"/>
                <a:gd name="connsiteY7-748" fmla="*/ 312377 h 4099313"/>
                <a:gd name="connsiteX8-749" fmla="*/ 2090436 w 4228925"/>
                <a:gd name="connsiteY8-750" fmla="*/ 312073 h 4099313"/>
                <a:gd name="connsiteX9-751" fmla="*/ 2290461 w 4228925"/>
                <a:gd name="connsiteY9-752" fmla="*/ 312377 h 4099313"/>
                <a:gd name="connsiteX10-753" fmla="*/ 4228786 w 4228925"/>
                <a:gd name="connsiteY10-754" fmla="*/ 2047473 h 4099313"/>
                <a:gd name="connsiteX11-755" fmla="*/ 2176946 w 4228925"/>
                <a:gd name="connsiteY11-756" fmla="*/ 4099313 h 4099313"/>
                <a:gd name="connsiteX12-757" fmla="*/ 125105 w 4228925"/>
                <a:gd name="connsiteY12-758" fmla="*/ 2047473 h 4099313"/>
                <a:gd name="connsiteX13-759" fmla="*/ 437178 w 4228925"/>
                <a:gd name="connsiteY13-760" fmla="*/ 2047472 h 4099313"/>
                <a:gd name="connsiteX14-761" fmla="*/ 2176945 w 4228925"/>
                <a:gd name="connsiteY14-762" fmla="*/ 3787239 h 4099313"/>
                <a:gd name="connsiteX15-763" fmla="*/ 3916711 w 4228925"/>
                <a:gd name="connsiteY15-764" fmla="*/ 2047472 h 4099313"/>
                <a:gd name="connsiteX16-765" fmla="*/ 2290461 w 4228925"/>
                <a:gd name="connsiteY16-766" fmla="*/ 312377 h 4099313"/>
                <a:gd name="connsiteX17-767" fmla="*/ 2090436 w 4228925"/>
                <a:gd name="connsiteY17-768" fmla="*/ 0 h 4099313"/>
                <a:gd name="connsiteX18-769" fmla="*/ 2090436 w 4228925"/>
                <a:gd name="connsiteY18-770" fmla="*/ 312073 h 4099313"/>
                <a:gd name="connsiteX19-771" fmla="*/ 739525 w 4228925"/>
                <a:gd name="connsiteY19-772" fmla="*/ 1067768 h 4099313"/>
                <a:gd name="connsiteX20-773" fmla="*/ 470434 w 4228925"/>
                <a:gd name="connsiteY20-774" fmla="*/ 908652 h 4099313"/>
                <a:gd name="connsiteX21-775" fmla="*/ 2090436 w 4228925"/>
                <a:gd name="connsiteY21-776" fmla="*/ 0 h 4099313"/>
                <a:gd name="connsiteX0-777" fmla="*/ 739525 w 4353891"/>
                <a:gd name="connsiteY0-778" fmla="*/ 1067768 h 4099313"/>
                <a:gd name="connsiteX1-779" fmla="*/ 742648 w 4353891"/>
                <a:gd name="connsiteY1-780" fmla="*/ 1069614 h 4099313"/>
                <a:gd name="connsiteX2-781" fmla="*/ 739525 w 4353891"/>
                <a:gd name="connsiteY2-782" fmla="*/ 1067768 h 4099313"/>
                <a:gd name="connsiteX3-783" fmla="*/ 468805 w 4353891"/>
                <a:gd name="connsiteY3-784" fmla="*/ 907689 h 4099313"/>
                <a:gd name="connsiteX4-785" fmla="*/ 470434 w 4353891"/>
                <a:gd name="connsiteY4-786" fmla="*/ 908652 h 4099313"/>
                <a:gd name="connsiteX5-787" fmla="*/ 468805 w 4353891"/>
                <a:gd name="connsiteY5-788" fmla="*/ 907689 h 4099313"/>
                <a:gd name="connsiteX6-789" fmla="*/ 2090436 w 4353891"/>
                <a:gd name="connsiteY6-790" fmla="*/ 312073 h 4099313"/>
                <a:gd name="connsiteX7-791" fmla="*/ 2090436 w 4353891"/>
                <a:gd name="connsiteY7-792" fmla="*/ 312377 h 4099313"/>
                <a:gd name="connsiteX8-793" fmla="*/ 2090436 w 4353891"/>
                <a:gd name="connsiteY8-794" fmla="*/ 312073 h 4099313"/>
                <a:gd name="connsiteX9-795" fmla="*/ 3916711 w 4353891"/>
                <a:gd name="connsiteY9-796" fmla="*/ 2047472 h 4099313"/>
                <a:gd name="connsiteX10-797" fmla="*/ 4228786 w 4353891"/>
                <a:gd name="connsiteY10-798" fmla="*/ 2047473 h 4099313"/>
                <a:gd name="connsiteX11-799" fmla="*/ 2176946 w 4353891"/>
                <a:gd name="connsiteY11-800" fmla="*/ 4099313 h 4099313"/>
                <a:gd name="connsiteX12-801" fmla="*/ 125105 w 4353891"/>
                <a:gd name="connsiteY12-802" fmla="*/ 2047473 h 4099313"/>
                <a:gd name="connsiteX13-803" fmla="*/ 437178 w 4353891"/>
                <a:gd name="connsiteY13-804" fmla="*/ 2047472 h 4099313"/>
                <a:gd name="connsiteX14-805" fmla="*/ 2176945 w 4353891"/>
                <a:gd name="connsiteY14-806" fmla="*/ 3787239 h 4099313"/>
                <a:gd name="connsiteX15-807" fmla="*/ 3916711 w 4353891"/>
                <a:gd name="connsiteY15-808" fmla="*/ 2047472 h 4099313"/>
                <a:gd name="connsiteX16-809" fmla="*/ 2090436 w 4353891"/>
                <a:gd name="connsiteY16-810" fmla="*/ 0 h 4099313"/>
                <a:gd name="connsiteX17-811" fmla="*/ 2090436 w 4353891"/>
                <a:gd name="connsiteY17-812" fmla="*/ 312073 h 4099313"/>
                <a:gd name="connsiteX18-813" fmla="*/ 739525 w 4353891"/>
                <a:gd name="connsiteY18-814" fmla="*/ 1067768 h 4099313"/>
                <a:gd name="connsiteX19-815" fmla="*/ 470434 w 4353891"/>
                <a:gd name="connsiteY19-816" fmla="*/ 908652 h 4099313"/>
                <a:gd name="connsiteX20-817" fmla="*/ 2090436 w 4353891"/>
                <a:gd name="connsiteY20-818" fmla="*/ 0 h 4099313"/>
                <a:gd name="connsiteX0-819" fmla="*/ 614420 w 4228786"/>
                <a:gd name="connsiteY0-820" fmla="*/ 1067768 h 4099313"/>
                <a:gd name="connsiteX1-821" fmla="*/ 617543 w 4228786"/>
                <a:gd name="connsiteY1-822" fmla="*/ 1069614 h 4099313"/>
                <a:gd name="connsiteX2-823" fmla="*/ 614420 w 4228786"/>
                <a:gd name="connsiteY2-824" fmla="*/ 1067768 h 4099313"/>
                <a:gd name="connsiteX3-825" fmla="*/ 343700 w 4228786"/>
                <a:gd name="connsiteY3-826" fmla="*/ 907689 h 4099313"/>
                <a:gd name="connsiteX4-827" fmla="*/ 345329 w 4228786"/>
                <a:gd name="connsiteY4-828" fmla="*/ 908652 h 4099313"/>
                <a:gd name="connsiteX5-829" fmla="*/ 343700 w 4228786"/>
                <a:gd name="connsiteY5-830" fmla="*/ 907689 h 4099313"/>
                <a:gd name="connsiteX6-831" fmla="*/ 1965331 w 4228786"/>
                <a:gd name="connsiteY6-832" fmla="*/ 312073 h 4099313"/>
                <a:gd name="connsiteX7-833" fmla="*/ 1965331 w 4228786"/>
                <a:gd name="connsiteY7-834" fmla="*/ 312377 h 4099313"/>
                <a:gd name="connsiteX8-835" fmla="*/ 1965331 w 4228786"/>
                <a:gd name="connsiteY8-836" fmla="*/ 312073 h 4099313"/>
                <a:gd name="connsiteX9-837" fmla="*/ 3791606 w 4228786"/>
                <a:gd name="connsiteY9-838" fmla="*/ 2047472 h 4099313"/>
                <a:gd name="connsiteX10-839" fmla="*/ 4103681 w 4228786"/>
                <a:gd name="connsiteY10-840" fmla="*/ 2047473 h 4099313"/>
                <a:gd name="connsiteX11-841" fmla="*/ 2051841 w 4228786"/>
                <a:gd name="connsiteY11-842" fmla="*/ 4099313 h 4099313"/>
                <a:gd name="connsiteX12-843" fmla="*/ 0 w 4228786"/>
                <a:gd name="connsiteY12-844" fmla="*/ 2047473 h 4099313"/>
                <a:gd name="connsiteX13-845" fmla="*/ 2051840 w 4228786"/>
                <a:gd name="connsiteY13-846" fmla="*/ 3787239 h 4099313"/>
                <a:gd name="connsiteX14-847" fmla="*/ 3791606 w 4228786"/>
                <a:gd name="connsiteY14-848" fmla="*/ 2047472 h 4099313"/>
                <a:gd name="connsiteX15-849" fmla="*/ 1965331 w 4228786"/>
                <a:gd name="connsiteY15-850" fmla="*/ 0 h 4099313"/>
                <a:gd name="connsiteX16-851" fmla="*/ 1965331 w 4228786"/>
                <a:gd name="connsiteY16-852" fmla="*/ 312073 h 4099313"/>
                <a:gd name="connsiteX17-853" fmla="*/ 614420 w 4228786"/>
                <a:gd name="connsiteY17-854" fmla="*/ 1067768 h 4099313"/>
                <a:gd name="connsiteX18-855" fmla="*/ 345329 w 4228786"/>
                <a:gd name="connsiteY18-856" fmla="*/ 908652 h 4099313"/>
                <a:gd name="connsiteX19-857" fmla="*/ 1965331 w 4228786"/>
                <a:gd name="connsiteY19-858" fmla="*/ 0 h 4099313"/>
                <a:gd name="connsiteX0-859" fmla="*/ 270720 w 3885086"/>
                <a:gd name="connsiteY0-860" fmla="*/ 1067768 h 4224418"/>
                <a:gd name="connsiteX1-861" fmla="*/ 273843 w 3885086"/>
                <a:gd name="connsiteY1-862" fmla="*/ 1069614 h 4224418"/>
                <a:gd name="connsiteX2-863" fmla="*/ 270720 w 3885086"/>
                <a:gd name="connsiteY2-864" fmla="*/ 1067768 h 4224418"/>
                <a:gd name="connsiteX3-865" fmla="*/ 0 w 3885086"/>
                <a:gd name="connsiteY3-866" fmla="*/ 907689 h 4224418"/>
                <a:gd name="connsiteX4-867" fmla="*/ 1629 w 3885086"/>
                <a:gd name="connsiteY4-868" fmla="*/ 908652 h 4224418"/>
                <a:gd name="connsiteX5-869" fmla="*/ 0 w 3885086"/>
                <a:gd name="connsiteY5-870" fmla="*/ 907689 h 4224418"/>
                <a:gd name="connsiteX6-871" fmla="*/ 1621631 w 3885086"/>
                <a:gd name="connsiteY6-872" fmla="*/ 312073 h 4224418"/>
                <a:gd name="connsiteX7-873" fmla="*/ 1621631 w 3885086"/>
                <a:gd name="connsiteY7-874" fmla="*/ 312377 h 4224418"/>
                <a:gd name="connsiteX8-875" fmla="*/ 1621631 w 3885086"/>
                <a:gd name="connsiteY8-876" fmla="*/ 312073 h 4224418"/>
                <a:gd name="connsiteX9-877" fmla="*/ 3447906 w 3885086"/>
                <a:gd name="connsiteY9-878" fmla="*/ 2047472 h 4224418"/>
                <a:gd name="connsiteX10-879" fmla="*/ 3759981 w 3885086"/>
                <a:gd name="connsiteY10-880" fmla="*/ 2047473 h 4224418"/>
                <a:gd name="connsiteX11-881" fmla="*/ 1708141 w 3885086"/>
                <a:gd name="connsiteY11-882" fmla="*/ 4099313 h 4224418"/>
                <a:gd name="connsiteX12-883" fmla="*/ 1708140 w 3885086"/>
                <a:gd name="connsiteY12-884" fmla="*/ 3787239 h 4224418"/>
                <a:gd name="connsiteX13-885" fmla="*/ 3447906 w 3885086"/>
                <a:gd name="connsiteY13-886" fmla="*/ 2047472 h 4224418"/>
                <a:gd name="connsiteX14-887" fmla="*/ 1621631 w 3885086"/>
                <a:gd name="connsiteY14-888" fmla="*/ 0 h 4224418"/>
                <a:gd name="connsiteX15-889" fmla="*/ 1621631 w 3885086"/>
                <a:gd name="connsiteY15-890" fmla="*/ 312073 h 4224418"/>
                <a:gd name="connsiteX16-891" fmla="*/ 270720 w 3885086"/>
                <a:gd name="connsiteY16-892" fmla="*/ 1067768 h 4224418"/>
                <a:gd name="connsiteX17-893" fmla="*/ 1629 w 3885086"/>
                <a:gd name="connsiteY17-894" fmla="*/ 908652 h 4224418"/>
                <a:gd name="connsiteX18-895" fmla="*/ 1621631 w 3885086"/>
                <a:gd name="connsiteY18-896" fmla="*/ 0 h 4224418"/>
                <a:gd name="connsiteX0-897" fmla="*/ 270720 w 3885086"/>
                <a:gd name="connsiteY0-898" fmla="*/ 1067768 h 4099313"/>
                <a:gd name="connsiteX1-899" fmla="*/ 273843 w 3885086"/>
                <a:gd name="connsiteY1-900" fmla="*/ 1069614 h 4099313"/>
                <a:gd name="connsiteX2-901" fmla="*/ 270720 w 3885086"/>
                <a:gd name="connsiteY2-902" fmla="*/ 1067768 h 4099313"/>
                <a:gd name="connsiteX3-903" fmla="*/ 0 w 3885086"/>
                <a:gd name="connsiteY3-904" fmla="*/ 907689 h 4099313"/>
                <a:gd name="connsiteX4-905" fmla="*/ 1629 w 3885086"/>
                <a:gd name="connsiteY4-906" fmla="*/ 908652 h 4099313"/>
                <a:gd name="connsiteX5-907" fmla="*/ 0 w 3885086"/>
                <a:gd name="connsiteY5-908" fmla="*/ 907689 h 4099313"/>
                <a:gd name="connsiteX6-909" fmla="*/ 1621631 w 3885086"/>
                <a:gd name="connsiteY6-910" fmla="*/ 312073 h 4099313"/>
                <a:gd name="connsiteX7-911" fmla="*/ 1621631 w 3885086"/>
                <a:gd name="connsiteY7-912" fmla="*/ 312377 h 4099313"/>
                <a:gd name="connsiteX8-913" fmla="*/ 1621631 w 3885086"/>
                <a:gd name="connsiteY8-914" fmla="*/ 312073 h 4099313"/>
                <a:gd name="connsiteX9-915" fmla="*/ 3447906 w 3885086"/>
                <a:gd name="connsiteY9-916" fmla="*/ 2047472 h 4099313"/>
                <a:gd name="connsiteX10-917" fmla="*/ 3759981 w 3885086"/>
                <a:gd name="connsiteY10-918" fmla="*/ 2047473 h 4099313"/>
                <a:gd name="connsiteX11-919" fmla="*/ 1708141 w 3885086"/>
                <a:gd name="connsiteY11-920" fmla="*/ 4099313 h 4099313"/>
                <a:gd name="connsiteX12-921" fmla="*/ 3447906 w 3885086"/>
                <a:gd name="connsiteY12-922" fmla="*/ 2047472 h 4099313"/>
                <a:gd name="connsiteX13-923" fmla="*/ 1621631 w 3885086"/>
                <a:gd name="connsiteY13-924" fmla="*/ 0 h 4099313"/>
                <a:gd name="connsiteX14-925" fmla="*/ 1621631 w 3885086"/>
                <a:gd name="connsiteY14-926" fmla="*/ 312073 h 4099313"/>
                <a:gd name="connsiteX15-927" fmla="*/ 270720 w 3885086"/>
                <a:gd name="connsiteY15-928" fmla="*/ 1067768 h 4099313"/>
                <a:gd name="connsiteX16-929" fmla="*/ 1629 w 3885086"/>
                <a:gd name="connsiteY16-930" fmla="*/ 908652 h 4099313"/>
                <a:gd name="connsiteX17-931" fmla="*/ 1621631 w 3885086"/>
                <a:gd name="connsiteY17-932" fmla="*/ 0 h 4099313"/>
                <a:gd name="connsiteX0-933" fmla="*/ 270720 w 3760643"/>
                <a:gd name="connsiteY0-934" fmla="*/ 1067768 h 2047473"/>
                <a:gd name="connsiteX1-935" fmla="*/ 273843 w 3760643"/>
                <a:gd name="connsiteY1-936" fmla="*/ 1069614 h 2047473"/>
                <a:gd name="connsiteX2-937" fmla="*/ 270720 w 3760643"/>
                <a:gd name="connsiteY2-938" fmla="*/ 1067768 h 2047473"/>
                <a:gd name="connsiteX3-939" fmla="*/ 0 w 3760643"/>
                <a:gd name="connsiteY3-940" fmla="*/ 907689 h 2047473"/>
                <a:gd name="connsiteX4-941" fmla="*/ 1629 w 3760643"/>
                <a:gd name="connsiteY4-942" fmla="*/ 908652 h 2047473"/>
                <a:gd name="connsiteX5-943" fmla="*/ 0 w 3760643"/>
                <a:gd name="connsiteY5-944" fmla="*/ 907689 h 2047473"/>
                <a:gd name="connsiteX6-945" fmla="*/ 1621631 w 3760643"/>
                <a:gd name="connsiteY6-946" fmla="*/ 312073 h 2047473"/>
                <a:gd name="connsiteX7-947" fmla="*/ 1621631 w 3760643"/>
                <a:gd name="connsiteY7-948" fmla="*/ 312377 h 2047473"/>
                <a:gd name="connsiteX8-949" fmla="*/ 1621631 w 3760643"/>
                <a:gd name="connsiteY8-950" fmla="*/ 312073 h 2047473"/>
                <a:gd name="connsiteX9-951" fmla="*/ 3447906 w 3760643"/>
                <a:gd name="connsiteY9-952" fmla="*/ 2047472 h 2047473"/>
                <a:gd name="connsiteX10-953" fmla="*/ 3759981 w 3760643"/>
                <a:gd name="connsiteY10-954" fmla="*/ 2047473 h 2047473"/>
                <a:gd name="connsiteX11-955" fmla="*/ 3447906 w 3760643"/>
                <a:gd name="connsiteY11-956" fmla="*/ 2047472 h 2047473"/>
                <a:gd name="connsiteX12-957" fmla="*/ 1621631 w 3760643"/>
                <a:gd name="connsiteY12-958" fmla="*/ 0 h 2047473"/>
                <a:gd name="connsiteX13-959" fmla="*/ 1621631 w 3760643"/>
                <a:gd name="connsiteY13-960" fmla="*/ 312073 h 2047473"/>
                <a:gd name="connsiteX14-961" fmla="*/ 270720 w 3760643"/>
                <a:gd name="connsiteY14-962" fmla="*/ 1067768 h 2047473"/>
                <a:gd name="connsiteX15-963" fmla="*/ 1629 w 3760643"/>
                <a:gd name="connsiteY15-964" fmla="*/ 908652 h 2047473"/>
                <a:gd name="connsiteX16-965" fmla="*/ 1621631 w 3760643"/>
                <a:gd name="connsiteY16-966" fmla="*/ 0 h 2047473"/>
                <a:gd name="connsiteX0-967" fmla="*/ 270720 w 1621631"/>
                <a:gd name="connsiteY0-968" fmla="*/ 1067768 h 1069614"/>
                <a:gd name="connsiteX1-969" fmla="*/ 273843 w 1621631"/>
                <a:gd name="connsiteY1-970" fmla="*/ 1069614 h 1069614"/>
                <a:gd name="connsiteX2-971" fmla="*/ 270720 w 1621631"/>
                <a:gd name="connsiteY2-972" fmla="*/ 1067768 h 1069614"/>
                <a:gd name="connsiteX3-973" fmla="*/ 0 w 1621631"/>
                <a:gd name="connsiteY3-974" fmla="*/ 907689 h 1069614"/>
                <a:gd name="connsiteX4-975" fmla="*/ 1629 w 1621631"/>
                <a:gd name="connsiteY4-976" fmla="*/ 908652 h 1069614"/>
                <a:gd name="connsiteX5-977" fmla="*/ 0 w 1621631"/>
                <a:gd name="connsiteY5-978" fmla="*/ 907689 h 1069614"/>
                <a:gd name="connsiteX6-979" fmla="*/ 1621631 w 1621631"/>
                <a:gd name="connsiteY6-980" fmla="*/ 312073 h 1069614"/>
                <a:gd name="connsiteX7-981" fmla="*/ 1621631 w 1621631"/>
                <a:gd name="connsiteY7-982" fmla="*/ 312377 h 1069614"/>
                <a:gd name="connsiteX8-983" fmla="*/ 1621631 w 1621631"/>
                <a:gd name="connsiteY8-984" fmla="*/ 312073 h 1069614"/>
                <a:gd name="connsiteX9-985" fmla="*/ 1621631 w 1621631"/>
                <a:gd name="connsiteY9-986" fmla="*/ 0 h 1069614"/>
                <a:gd name="connsiteX10-987" fmla="*/ 1621631 w 1621631"/>
                <a:gd name="connsiteY10-988" fmla="*/ 312073 h 1069614"/>
                <a:gd name="connsiteX11-989" fmla="*/ 270720 w 1621631"/>
                <a:gd name="connsiteY11-990" fmla="*/ 1067768 h 1069614"/>
                <a:gd name="connsiteX12-991" fmla="*/ 1629 w 1621631"/>
                <a:gd name="connsiteY12-992" fmla="*/ 908652 h 1069614"/>
                <a:gd name="connsiteX13-993" fmla="*/ 1621631 w 1621631"/>
                <a:gd name="connsiteY13-994" fmla="*/ 0 h 10696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</a:cxnLst>
              <a:rect l="l" t="t" r="r" b="b"/>
              <a:pathLst>
                <a:path w="1621631" h="1069614">
                  <a:moveTo>
                    <a:pt x="270720" y="1067768"/>
                  </a:moveTo>
                  <a:lnTo>
                    <a:pt x="273843" y="1069614"/>
                  </a:lnTo>
                  <a:lnTo>
                    <a:pt x="270720" y="1067768"/>
                  </a:lnTo>
                  <a:close/>
                  <a:moveTo>
                    <a:pt x="0" y="907689"/>
                  </a:moveTo>
                  <a:lnTo>
                    <a:pt x="1629" y="908652"/>
                  </a:lnTo>
                  <a:lnTo>
                    <a:pt x="0" y="907689"/>
                  </a:lnTo>
                  <a:close/>
                  <a:moveTo>
                    <a:pt x="1621631" y="312073"/>
                  </a:moveTo>
                  <a:lnTo>
                    <a:pt x="1621631" y="312377"/>
                  </a:lnTo>
                  <a:lnTo>
                    <a:pt x="1621631" y="312073"/>
                  </a:lnTo>
                  <a:close/>
                  <a:moveTo>
                    <a:pt x="1621631" y="0"/>
                  </a:moveTo>
                  <a:lnTo>
                    <a:pt x="1621631" y="312073"/>
                  </a:lnTo>
                  <a:cubicBezTo>
                    <a:pt x="1059988" y="337356"/>
                    <a:pt x="568425" y="631117"/>
                    <a:pt x="270720" y="1067768"/>
                  </a:cubicBezTo>
                  <a:lnTo>
                    <a:pt x="1629" y="908652"/>
                  </a:lnTo>
                  <a:cubicBezTo>
                    <a:pt x="354259" y="380480"/>
                    <a:pt x="945677" y="25494"/>
                    <a:pt x="1621631" y="0"/>
                  </a:cubicBezTo>
                  <a:close/>
                </a:path>
              </a:pathLst>
            </a:custGeom>
            <a:solidFill>
              <a:srgbClr val="1A557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69935" tIns="34967" rIns="34967" bIns="69935" anchor="b"/>
            <a:lstStyle/>
            <a:p>
              <a:pPr marL="0" marR="0" lvl="0" indent="0" algn="ctr" defTabSz="819785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-45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3" name="TextBox 40"/>
          <p:cNvSpPr txBox="1"/>
          <p:nvPr/>
        </p:nvSpPr>
        <p:spPr>
          <a:xfrm>
            <a:off x="5667375" y="2143125"/>
            <a:ext cx="1712913" cy="360363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marR="0" defTabSz="819785">
              <a:lnSpc>
                <a:spcPct val="90000"/>
              </a:lnSpc>
              <a:spcAft>
                <a:spcPts val="540"/>
              </a:spcAft>
              <a:buClr>
                <a:srgbClr val="FFFFFF"/>
              </a:buClr>
              <a:buSzTx/>
              <a:buFontTx/>
              <a:buNone/>
              <a:defRPr/>
            </a:pPr>
            <a:r>
              <a:rPr kumimoji="0" lang="zh-CN" altLang="en-US" kern="1200" cap="none" spc="-45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Wingdings" panose="05000000000000000000" pitchFamily="2" charset="2"/>
              </a:rPr>
              <a:t>直接材料</a:t>
            </a:r>
            <a:endParaRPr kumimoji="0" lang="en-US" kern="1200" cap="none" spc="-45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Wingdings" panose="05000000000000000000" pitchFamily="2" charset="2"/>
            </a:endParaRPr>
          </a:p>
        </p:txBody>
      </p:sp>
      <p:sp>
        <p:nvSpPr>
          <p:cNvPr id="24" name="TextBox 42"/>
          <p:cNvSpPr txBox="1"/>
          <p:nvPr/>
        </p:nvSpPr>
        <p:spPr>
          <a:xfrm>
            <a:off x="5746750" y="3525838"/>
            <a:ext cx="1677988" cy="360363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marR="0" defTabSz="819785">
              <a:lnSpc>
                <a:spcPct val="90000"/>
              </a:lnSpc>
              <a:spcAft>
                <a:spcPts val="540"/>
              </a:spcAft>
              <a:buClr>
                <a:srgbClr val="FFFFFF"/>
              </a:buClr>
              <a:buSzTx/>
              <a:buFontTx/>
              <a:buNone/>
              <a:defRPr/>
            </a:pPr>
            <a:r>
              <a:rPr kumimoji="0" lang="zh-CN" altLang="en-US" kern="1200" cap="none" spc="-45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Wingdings" panose="05000000000000000000" pitchFamily="2" charset="2"/>
              </a:rPr>
              <a:t>直接人工</a:t>
            </a:r>
            <a:endParaRPr kumimoji="0" lang="en-US" altLang="zh-CN" kern="1200" cap="none" spc="-45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Wingdings" panose="05000000000000000000" pitchFamily="2" charset="2"/>
            </a:endParaRPr>
          </a:p>
        </p:txBody>
      </p:sp>
      <p:sp>
        <p:nvSpPr>
          <p:cNvPr id="25" name="TextBox 43"/>
          <p:cNvSpPr txBox="1"/>
          <p:nvPr/>
        </p:nvSpPr>
        <p:spPr>
          <a:xfrm>
            <a:off x="5721350" y="4965700"/>
            <a:ext cx="1550988" cy="360363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marR="0" defTabSz="819785">
              <a:lnSpc>
                <a:spcPct val="90000"/>
              </a:lnSpc>
              <a:spcAft>
                <a:spcPts val="540"/>
              </a:spcAft>
              <a:buClr>
                <a:srgbClr val="FFFFFF"/>
              </a:buClr>
              <a:buSzTx/>
              <a:buFontTx/>
              <a:buNone/>
              <a:defRPr/>
            </a:pPr>
            <a:r>
              <a:rPr kumimoji="0" lang="zh-CN" altLang="en-US" kern="1200" cap="none" spc="-45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Wingdings" panose="05000000000000000000" pitchFamily="2" charset="2"/>
              </a:rPr>
              <a:t>制造费用</a:t>
            </a:r>
            <a:endParaRPr kumimoji="0" lang="en-US" altLang="zh-CN" kern="1200" cap="none" spc="-45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Wingdings" panose="05000000000000000000" pitchFamily="2" charset="2"/>
            </a:endParaRPr>
          </a:p>
        </p:txBody>
      </p:sp>
      <p:grpSp>
        <p:nvGrpSpPr>
          <p:cNvPr id="5" name="Group 90"/>
          <p:cNvGrpSpPr/>
          <p:nvPr/>
        </p:nvGrpSpPr>
        <p:grpSpPr>
          <a:xfrm>
            <a:off x="4892213" y="3248139"/>
            <a:ext cx="686668" cy="750596"/>
            <a:chOff x="8698531" y="2391463"/>
            <a:chExt cx="828966" cy="736049"/>
          </a:xfrm>
          <a:solidFill>
            <a:srgbClr val="37B8BD"/>
          </a:solidFill>
        </p:grpSpPr>
        <p:sp>
          <p:nvSpPr>
            <p:cNvPr id="27" name="Freeform 237"/>
            <p:cNvSpPr>
              <a:spLocks noChangeAspect="1"/>
            </p:cNvSpPr>
            <p:nvPr/>
          </p:nvSpPr>
          <p:spPr bwMode="auto">
            <a:xfrm>
              <a:off x="8933547" y="2599629"/>
              <a:ext cx="358934" cy="319717"/>
            </a:xfrm>
            <a:custGeom>
              <a:avLst/>
              <a:gdLst>
                <a:gd name="T0" fmla="*/ 95 w 95"/>
                <a:gd name="T1" fmla="*/ 85 h 85"/>
                <a:gd name="T2" fmla="*/ 0 w 95"/>
                <a:gd name="T3" fmla="*/ 85 h 85"/>
                <a:gd name="T4" fmla="*/ 0 w 95"/>
                <a:gd name="T5" fmla="*/ 76 h 85"/>
                <a:gd name="T6" fmla="*/ 5 w 95"/>
                <a:gd name="T7" fmla="*/ 67 h 85"/>
                <a:gd name="T8" fmla="*/ 36 w 95"/>
                <a:gd name="T9" fmla="*/ 54 h 85"/>
                <a:gd name="T10" fmla="*/ 38 w 95"/>
                <a:gd name="T11" fmla="*/ 51 h 85"/>
                <a:gd name="T12" fmla="*/ 36 w 95"/>
                <a:gd name="T13" fmla="*/ 47 h 85"/>
                <a:gd name="T14" fmla="*/ 48 w 95"/>
                <a:gd name="T15" fmla="*/ 0 h 85"/>
                <a:gd name="T16" fmla="*/ 59 w 95"/>
                <a:gd name="T17" fmla="*/ 47 h 85"/>
                <a:gd name="T18" fmla="*/ 57 w 95"/>
                <a:gd name="T19" fmla="*/ 51 h 85"/>
                <a:gd name="T20" fmla="*/ 59 w 95"/>
                <a:gd name="T21" fmla="*/ 54 h 85"/>
                <a:gd name="T22" fmla="*/ 91 w 95"/>
                <a:gd name="T23" fmla="*/ 67 h 85"/>
                <a:gd name="T24" fmla="*/ 95 w 95"/>
                <a:gd name="T25" fmla="*/ 76 h 85"/>
                <a:gd name="T26" fmla="*/ 95 w 95"/>
                <a:gd name="T2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85">
                  <a:moveTo>
                    <a:pt x="95" y="85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2"/>
                    <a:pt x="0" y="79"/>
                    <a:pt x="0" y="76"/>
                  </a:cubicBezTo>
                  <a:cubicBezTo>
                    <a:pt x="0" y="72"/>
                    <a:pt x="1" y="70"/>
                    <a:pt x="5" y="67"/>
                  </a:cubicBezTo>
                  <a:cubicBezTo>
                    <a:pt x="12" y="61"/>
                    <a:pt x="24" y="57"/>
                    <a:pt x="36" y="54"/>
                  </a:cubicBezTo>
                  <a:cubicBezTo>
                    <a:pt x="38" y="53"/>
                    <a:pt x="38" y="53"/>
                    <a:pt x="38" y="51"/>
                  </a:cubicBezTo>
                  <a:cubicBezTo>
                    <a:pt x="38" y="49"/>
                    <a:pt x="38" y="49"/>
                    <a:pt x="36" y="47"/>
                  </a:cubicBezTo>
                  <a:cubicBezTo>
                    <a:pt x="23" y="36"/>
                    <a:pt x="24" y="2"/>
                    <a:pt x="48" y="0"/>
                  </a:cubicBezTo>
                  <a:cubicBezTo>
                    <a:pt x="71" y="2"/>
                    <a:pt x="72" y="36"/>
                    <a:pt x="59" y="47"/>
                  </a:cubicBezTo>
                  <a:cubicBezTo>
                    <a:pt x="57" y="49"/>
                    <a:pt x="57" y="49"/>
                    <a:pt x="57" y="51"/>
                  </a:cubicBezTo>
                  <a:cubicBezTo>
                    <a:pt x="57" y="53"/>
                    <a:pt x="57" y="53"/>
                    <a:pt x="59" y="54"/>
                  </a:cubicBezTo>
                  <a:cubicBezTo>
                    <a:pt x="71" y="57"/>
                    <a:pt x="83" y="61"/>
                    <a:pt x="91" y="67"/>
                  </a:cubicBezTo>
                  <a:cubicBezTo>
                    <a:pt x="94" y="70"/>
                    <a:pt x="95" y="72"/>
                    <a:pt x="95" y="76"/>
                  </a:cubicBezTo>
                  <a:cubicBezTo>
                    <a:pt x="95" y="79"/>
                    <a:pt x="95" y="82"/>
                    <a:pt x="95" y="85"/>
                  </a:cubicBezTo>
                  <a:close/>
                </a:path>
              </a:pathLst>
            </a:cu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69935" tIns="34967" rIns="34967" bIns="69935" anchor="b"/>
            <a:lstStyle/>
            <a:p>
              <a:pPr marL="0" marR="0" lvl="0" indent="0" algn="ctr" defTabSz="819785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1" i="0" u="none" strike="noStrike" kern="1200" cap="none" spc="-45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  <p:grpSp>
          <p:nvGrpSpPr>
            <p:cNvPr id="6" name="Group 92"/>
            <p:cNvGrpSpPr/>
            <p:nvPr/>
          </p:nvGrpSpPr>
          <p:grpSpPr>
            <a:xfrm>
              <a:off x="8698531" y="2391463"/>
              <a:ext cx="828966" cy="736049"/>
              <a:chOff x="5625794" y="1599766"/>
              <a:chExt cx="4594902" cy="4080930"/>
            </a:xfrm>
            <a:grpFill/>
          </p:grpSpPr>
          <p:grpSp>
            <p:nvGrpSpPr>
              <p:cNvPr id="7" name="Group 93"/>
              <p:cNvGrpSpPr/>
              <p:nvPr/>
            </p:nvGrpSpPr>
            <p:grpSpPr>
              <a:xfrm>
                <a:off x="6191250" y="1599766"/>
                <a:ext cx="3473485" cy="1069614"/>
                <a:chOff x="6191250" y="1599766"/>
                <a:chExt cx="3473485" cy="1069614"/>
              </a:xfrm>
              <a:grpFill/>
            </p:grpSpPr>
            <p:sp>
              <p:nvSpPr>
                <p:cNvPr id="35" name="Freeform 99"/>
                <p:cNvSpPr/>
                <p:nvPr/>
              </p:nvSpPr>
              <p:spPr bwMode="auto">
                <a:xfrm>
                  <a:off x="6191250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69935" tIns="34967" rIns="34967" bIns="69935" anchor="b"/>
                <a:lstStyle/>
                <a:p>
                  <a:pPr marL="0" marR="0" lvl="0" indent="0" algn="ctr" defTabSz="819785" rtl="0" eaLnBrk="0" fontAlgn="base" latinLnBrk="0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600" b="1" i="0" u="none" strike="noStrike" kern="1200" cap="none" spc="-45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36" name="Freeform 100"/>
                <p:cNvSpPr/>
                <p:nvPr/>
              </p:nvSpPr>
              <p:spPr bwMode="auto">
                <a:xfrm flipH="1">
                  <a:off x="8043104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69935" tIns="34967" rIns="34967" bIns="69935" anchor="b"/>
                <a:lstStyle/>
                <a:p>
                  <a:pPr marL="0" marR="0" lvl="0" indent="0" algn="ctr" defTabSz="819785" rtl="0" eaLnBrk="0" fontAlgn="base" latinLnBrk="0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600" b="1" i="0" u="none" strike="noStrike" kern="1200" cap="none" spc="-45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8" name="Group 94"/>
              <p:cNvGrpSpPr/>
              <p:nvPr/>
            </p:nvGrpSpPr>
            <p:grpSpPr>
              <a:xfrm flipV="1">
                <a:off x="6191250" y="4611080"/>
                <a:ext cx="3473483" cy="1069616"/>
                <a:chOff x="6191250" y="1599764"/>
                <a:chExt cx="3473483" cy="1069616"/>
              </a:xfrm>
              <a:grpFill/>
            </p:grpSpPr>
            <p:sp>
              <p:nvSpPr>
                <p:cNvPr id="33" name="Freeform 97"/>
                <p:cNvSpPr/>
                <p:nvPr/>
              </p:nvSpPr>
              <p:spPr bwMode="auto">
                <a:xfrm>
                  <a:off x="6191250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69935" tIns="34967" rIns="34967" bIns="69935" anchor="b"/>
                <a:lstStyle/>
                <a:p>
                  <a:pPr marL="0" marR="0" lvl="0" indent="0" algn="ctr" defTabSz="819785" rtl="0" eaLnBrk="0" fontAlgn="base" latinLnBrk="0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600" b="1" i="0" u="none" strike="noStrike" kern="1200" cap="none" spc="-45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34" name="Freeform 98"/>
                <p:cNvSpPr/>
                <p:nvPr/>
              </p:nvSpPr>
              <p:spPr bwMode="auto">
                <a:xfrm flipH="1">
                  <a:off x="8043102" y="1599764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69935" tIns="34967" rIns="34967" bIns="69935" anchor="b"/>
                <a:lstStyle/>
                <a:p>
                  <a:pPr marL="0" marR="0" lvl="0" indent="0" algn="ctr" defTabSz="819785" rtl="0" eaLnBrk="0" fontAlgn="base" latinLnBrk="0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600" b="1" i="0" u="none" strike="noStrike" kern="1200" cap="none" spc="-45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31" name="Freeform 95"/>
              <p:cNvSpPr/>
              <p:nvPr/>
            </p:nvSpPr>
            <p:spPr bwMode="auto">
              <a:xfrm rot="17954294">
                <a:off x="5349785" y="3127550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69935" tIns="34967" rIns="34967" bIns="69935" anchor="b"/>
              <a:lstStyle/>
              <a:p>
                <a:pPr marL="0" marR="0" lvl="0" indent="0" algn="ctr" defTabSz="819785" rtl="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1" i="0" u="none" strike="noStrike" kern="1200" cap="none" spc="-45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32" name="Freeform 96"/>
              <p:cNvSpPr/>
              <p:nvPr/>
            </p:nvSpPr>
            <p:spPr bwMode="auto">
              <a:xfrm rot="3645706" flipH="1">
                <a:off x="8875073" y="3127550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69935" tIns="34967" rIns="34967" bIns="69935" anchor="b"/>
              <a:lstStyle/>
              <a:p>
                <a:pPr marL="0" marR="0" lvl="0" indent="0" algn="ctr" defTabSz="819785" rtl="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1" i="0" u="none" strike="noStrike" kern="1200" cap="none" spc="-45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9" name="Group 101"/>
          <p:cNvGrpSpPr/>
          <p:nvPr/>
        </p:nvGrpSpPr>
        <p:grpSpPr>
          <a:xfrm>
            <a:off x="4892213" y="4718815"/>
            <a:ext cx="686668" cy="750596"/>
            <a:chOff x="8698531" y="3979675"/>
            <a:chExt cx="828966" cy="736049"/>
          </a:xfrm>
          <a:solidFill>
            <a:srgbClr val="C00000"/>
          </a:solidFill>
        </p:grpSpPr>
        <p:sp>
          <p:nvSpPr>
            <p:cNvPr id="38" name="Freeform 100"/>
            <p:cNvSpPr>
              <a:spLocks noEditPoints="1"/>
            </p:cNvSpPr>
            <p:nvPr/>
          </p:nvSpPr>
          <p:spPr bwMode="black">
            <a:xfrm>
              <a:off x="8957393" y="4225167"/>
              <a:ext cx="371203" cy="245065"/>
            </a:xfrm>
            <a:custGeom>
              <a:avLst/>
              <a:gdLst>
                <a:gd name="T0" fmla="*/ 103 w 103"/>
                <a:gd name="T1" fmla="*/ 33 h 68"/>
                <a:gd name="T2" fmla="*/ 56 w 103"/>
                <a:gd name="T3" fmla="*/ 68 h 68"/>
                <a:gd name="T4" fmla="*/ 56 w 103"/>
                <a:gd name="T5" fmla="*/ 0 h 68"/>
                <a:gd name="T6" fmla="*/ 103 w 103"/>
                <a:gd name="T7" fmla="*/ 33 h 68"/>
                <a:gd name="T8" fmla="*/ 0 w 103"/>
                <a:gd name="T9" fmla="*/ 0 h 68"/>
                <a:gd name="T10" fmla="*/ 0 w 103"/>
                <a:gd name="T11" fmla="*/ 68 h 68"/>
                <a:gd name="T12" fmla="*/ 47 w 103"/>
                <a:gd name="T13" fmla="*/ 33 h 68"/>
                <a:gd name="T14" fmla="*/ 0 w 103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68">
                  <a:moveTo>
                    <a:pt x="103" y="33"/>
                  </a:moveTo>
                  <a:lnTo>
                    <a:pt x="56" y="68"/>
                  </a:lnTo>
                  <a:lnTo>
                    <a:pt x="56" y="0"/>
                  </a:lnTo>
                  <a:lnTo>
                    <a:pt x="103" y="33"/>
                  </a:lnTo>
                  <a:close/>
                  <a:moveTo>
                    <a:pt x="0" y="0"/>
                  </a:moveTo>
                  <a:lnTo>
                    <a:pt x="0" y="68"/>
                  </a:lnTo>
                  <a:lnTo>
                    <a:pt x="47" y="3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69935" tIns="34967" rIns="34967" bIns="69935" anchor="b"/>
            <a:lstStyle/>
            <a:p>
              <a:pPr marL="0" marR="0" lvl="0" indent="0" algn="ctr" defTabSz="819785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1" i="0" u="none" strike="noStrike" kern="1200" cap="none" spc="-45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  <p:grpSp>
          <p:nvGrpSpPr>
            <p:cNvPr id="10" name="Group 103"/>
            <p:cNvGrpSpPr/>
            <p:nvPr/>
          </p:nvGrpSpPr>
          <p:grpSpPr>
            <a:xfrm>
              <a:off x="8698531" y="3979675"/>
              <a:ext cx="828966" cy="736049"/>
              <a:chOff x="5625794" y="1599766"/>
              <a:chExt cx="4594902" cy="4080930"/>
            </a:xfrm>
            <a:grpFill/>
          </p:grpSpPr>
          <p:grpSp>
            <p:nvGrpSpPr>
              <p:cNvPr id="11" name="Group 104"/>
              <p:cNvGrpSpPr/>
              <p:nvPr/>
            </p:nvGrpSpPr>
            <p:grpSpPr>
              <a:xfrm>
                <a:off x="6191250" y="1599766"/>
                <a:ext cx="3473485" cy="1069614"/>
                <a:chOff x="6191250" y="1599766"/>
                <a:chExt cx="3473485" cy="1069614"/>
              </a:xfrm>
              <a:grpFill/>
            </p:grpSpPr>
            <p:sp>
              <p:nvSpPr>
                <p:cNvPr id="46" name="Freeform 110"/>
                <p:cNvSpPr/>
                <p:nvPr/>
              </p:nvSpPr>
              <p:spPr bwMode="auto">
                <a:xfrm>
                  <a:off x="6191250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69935" tIns="34967" rIns="34967" bIns="69935" anchor="b"/>
                <a:lstStyle/>
                <a:p>
                  <a:pPr marL="0" marR="0" lvl="0" indent="0" algn="ctr" defTabSz="819785" rtl="0" eaLnBrk="0" fontAlgn="base" latinLnBrk="0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600" b="1" i="0" u="none" strike="noStrike" kern="1200" cap="none" spc="-45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47" name="Freeform 111"/>
                <p:cNvSpPr/>
                <p:nvPr/>
              </p:nvSpPr>
              <p:spPr bwMode="auto">
                <a:xfrm flipH="1">
                  <a:off x="8043104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69935" tIns="34967" rIns="34967" bIns="69935" anchor="b"/>
                <a:lstStyle/>
                <a:p>
                  <a:pPr marL="0" marR="0" lvl="0" indent="0" algn="ctr" defTabSz="819785" rtl="0" eaLnBrk="0" fontAlgn="base" latinLnBrk="0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600" b="1" i="0" u="none" strike="noStrike" kern="1200" cap="none" spc="-45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12" name="Group 105"/>
              <p:cNvGrpSpPr/>
              <p:nvPr/>
            </p:nvGrpSpPr>
            <p:grpSpPr>
              <a:xfrm flipV="1">
                <a:off x="6191250" y="4611080"/>
                <a:ext cx="3473483" cy="1069616"/>
                <a:chOff x="6191250" y="1599764"/>
                <a:chExt cx="3473483" cy="1069616"/>
              </a:xfrm>
              <a:grpFill/>
            </p:grpSpPr>
            <p:sp>
              <p:nvSpPr>
                <p:cNvPr id="44" name="Freeform 108"/>
                <p:cNvSpPr/>
                <p:nvPr/>
              </p:nvSpPr>
              <p:spPr bwMode="auto">
                <a:xfrm>
                  <a:off x="6191250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69935" tIns="34967" rIns="34967" bIns="69935" anchor="b"/>
                <a:lstStyle/>
                <a:p>
                  <a:pPr marL="0" marR="0" lvl="0" indent="0" algn="ctr" defTabSz="819785" rtl="0" eaLnBrk="0" fontAlgn="base" latinLnBrk="0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600" b="1" i="0" u="none" strike="noStrike" kern="1200" cap="none" spc="-45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45" name="Freeform 109"/>
                <p:cNvSpPr/>
                <p:nvPr/>
              </p:nvSpPr>
              <p:spPr bwMode="auto">
                <a:xfrm flipH="1">
                  <a:off x="8043102" y="1599764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69935" tIns="34967" rIns="34967" bIns="69935" anchor="b"/>
                <a:lstStyle/>
                <a:p>
                  <a:pPr marL="0" marR="0" lvl="0" indent="0" algn="ctr" defTabSz="819785" rtl="0" eaLnBrk="0" fontAlgn="base" latinLnBrk="0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600" b="1" i="0" u="none" strike="noStrike" kern="1200" cap="none" spc="-45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42" name="Freeform 106"/>
              <p:cNvSpPr/>
              <p:nvPr/>
            </p:nvSpPr>
            <p:spPr bwMode="auto">
              <a:xfrm rot="17954294">
                <a:off x="5349785" y="3127550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69935" tIns="34967" rIns="34967" bIns="69935" anchor="b"/>
              <a:lstStyle/>
              <a:p>
                <a:pPr marL="0" marR="0" lvl="0" indent="0" algn="ctr" defTabSz="819785" rtl="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1" i="0" u="none" strike="noStrike" kern="1200" cap="none" spc="-45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43" name="Freeform 107"/>
              <p:cNvSpPr/>
              <p:nvPr/>
            </p:nvSpPr>
            <p:spPr bwMode="auto">
              <a:xfrm rot="3645706" flipH="1">
                <a:off x="8875073" y="3127550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69935" tIns="34967" rIns="34967" bIns="69935" anchor="b"/>
              <a:lstStyle/>
              <a:p>
                <a:pPr marL="0" marR="0" lvl="0" indent="0" algn="ctr" defTabSz="819785" rtl="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1" i="0" u="none" strike="noStrike" kern="1200" cap="none" spc="-45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48" name="Right Brace 112"/>
          <p:cNvSpPr/>
          <p:nvPr/>
        </p:nvSpPr>
        <p:spPr>
          <a:xfrm rot="10800000">
            <a:off x="4310063" y="2286000"/>
            <a:ext cx="463550" cy="3011488"/>
          </a:xfrm>
          <a:prstGeom prst="rightBrace">
            <a:avLst>
              <a:gd name="adj1" fmla="val 47292"/>
              <a:gd name="adj2" fmla="val 50110"/>
            </a:avLst>
          </a:prstGeom>
          <a:ln w="12700">
            <a:solidFill>
              <a:schemeClr val="accent4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002" tIns="41002" rIns="82002" bIns="41002" anchor="ctr"/>
          <a:lstStyle/>
          <a:p>
            <a:pPr marL="0" marR="0" lvl="0" indent="0" algn="ctr" defTabSz="82042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3" name="Group 113"/>
          <p:cNvGrpSpPr/>
          <p:nvPr/>
        </p:nvGrpSpPr>
        <p:grpSpPr>
          <a:xfrm>
            <a:off x="4881562" y="2000240"/>
            <a:ext cx="686667" cy="750596"/>
            <a:chOff x="2393096" y="3314046"/>
            <a:chExt cx="828750" cy="736049"/>
          </a:xfrm>
          <a:solidFill>
            <a:srgbClr val="1A5575"/>
          </a:solidFill>
        </p:grpSpPr>
        <p:sp>
          <p:nvSpPr>
            <p:cNvPr id="50" name="Donut 1"/>
            <p:cNvSpPr/>
            <p:nvPr/>
          </p:nvSpPr>
          <p:spPr bwMode="auto">
            <a:xfrm>
              <a:off x="2627474" y="3511580"/>
              <a:ext cx="359995" cy="358073"/>
            </a:xfrm>
            <a:custGeom>
              <a:avLst/>
              <a:gdLst/>
              <a:ahLst/>
              <a:cxnLst/>
              <a:rect l="l" t="t" r="r" b="b"/>
              <a:pathLst>
                <a:path w="359995" h="358073">
                  <a:moveTo>
                    <a:pt x="1123" y="199707"/>
                  </a:moveTo>
                  <a:lnTo>
                    <a:pt x="124671" y="200830"/>
                  </a:lnTo>
                  <a:lnTo>
                    <a:pt x="166228" y="236771"/>
                  </a:lnTo>
                  <a:cubicBezTo>
                    <a:pt x="147787" y="236941"/>
                    <a:pt x="129346" y="237110"/>
                    <a:pt x="110905" y="237279"/>
                  </a:cubicBezTo>
                  <a:cubicBezTo>
                    <a:pt x="126331" y="262471"/>
                    <a:pt x="154567" y="277062"/>
                    <a:pt x="186212" y="277062"/>
                  </a:cubicBezTo>
                  <a:cubicBezTo>
                    <a:pt x="225799" y="277062"/>
                    <a:pt x="260053" y="254227"/>
                    <a:pt x="276157" y="220830"/>
                  </a:cubicBezTo>
                  <a:lnTo>
                    <a:pt x="356653" y="220830"/>
                  </a:lnTo>
                  <a:cubicBezTo>
                    <a:pt x="337124" y="296696"/>
                    <a:pt x="268203" y="352658"/>
                    <a:pt x="186212" y="352658"/>
                  </a:cubicBezTo>
                  <a:cubicBezTo>
                    <a:pt x="127185" y="352658"/>
                    <a:pt x="74933" y="323655"/>
                    <a:pt x="43803" y="278531"/>
                  </a:cubicBezTo>
                  <a:lnTo>
                    <a:pt x="43803" y="289560"/>
                  </a:lnTo>
                  <a:lnTo>
                    <a:pt x="38188" y="358073"/>
                  </a:lnTo>
                  <a:lnTo>
                    <a:pt x="0" y="326625"/>
                  </a:lnTo>
                  <a:close/>
                  <a:moveTo>
                    <a:pt x="186212" y="0"/>
                  </a:moveTo>
                  <a:cubicBezTo>
                    <a:pt x="241995" y="0"/>
                    <a:pt x="291729" y="25904"/>
                    <a:pt x="321951" y="67970"/>
                  </a:cubicBezTo>
                  <a:cubicBezTo>
                    <a:pt x="322151" y="46267"/>
                    <a:pt x="322350" y="24565"/>
                    <a:pt x="322549" y="2862"/>
                  </a:cubicBezTo>
                  <a:lnTo>
                    <a:pt x="358490" y="44419"/>
                  </a:lnTo>
                  <a:lnTo>
                    <a:pt x="359413" y="145933"/>
                  </a:lnTo>
                  <a:cubicBezTo>
                    <a:pt x="359808" y="146450"/>
                    <a:pt x="359903" y="147019"/>
                    <a:pt x="359995" y="147588"/>
                  </a:cubicBezTo>
                  <a:lnTo>
                    <a:pt x="359428" y="147588"/>
                  </a:lnTo>
                  <a:lnTo>
                    <a:pt x="359613" y="167968"/>
                  </a:lnTo>
                  <a:lnTo>
                    <a:pt x="232696" y="169091"/>
                  </a:lnTo>
                  <a:lnTo>
                    <a:pt x="201247" y="130903"/>
                  </a:lnTo>
                  <a:lnTo>
                    <a:pt x="269760" y="125288"/>
                  </a:lnTo>
                  <a:lnTo>
                    <a:pt x="271731" y="125288"/>
                  </a:lnTo>
                  <a:cubicBezTo>
                    <a:pt x="255176" y="95313"/>
                    <a:pt x="222996" y="75596"/>
                    <a:pt x="186212" y="75596"/>
                  </a:cubicBezTo>
                  <a:cubicBezTo>
                    <a:pt x="140615" y="75596"/>
                    <a:pt x="102095" y="105890"/>
                    <a:pt x="90145" y="147588"/>
                  </a:cubicBezTo>
                  <a:lnTo>
                    <a:pt x="12428" y="147588"/>
                  </a:lnTo>
                  <a:cubicBezTo>
                    <a:pt x="25957" y="63857"/>
                    <a:pt x="98627" y="0"/>
                    <a:pt x="186212" y="0"/>
                  </a:cubicBezTo>
                  <a:close/>
                </a:path>
              </a:pathLst>
            </a:cu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69935" tIns="34967" rIns="34967" bIns="69935" anchor="b"/>
            <a:lstStyle/>
            <a:p>
              <a:pPr marL="0" marR="0" lvl="0" indent="0" algn="ctr" defTabSz="819785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-45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  <p:grpSp>
          <p:nvGrpSpPr>
            <p:cNvPr id="14" name="Group 115"/>
            <p:cNvGrpSpPr/>
            <p:nvPr/>
          </p:nvGrpSpPr>
          <p:grpSpPr>
            <a:xfrm>
              <a:off x="2393096" y="3314046"/>
              <a:ext cx="828750" cy="736049"/>
              <a:chOff x="5625794" y="1599766"/>
              <a:chExt cx="4594902" cy="4080930"/>
            </a:xfrm>
            <a:grpFill/>
          </p:grpSpPr>
          <p:grpSp>
            <p:nvGrpSpPr>
              <p:cNvPr id="15" name="Group 116"/>
              <p:cNvGrpSpPr/>
              <p:nvPr/>
            </p:nvGrpSpPr>
            <p:grpSpPr>
              <a:xfrm>
                <a:off x="6191250" y="1599766"/>
                <a:ext cx="3473485" cy="1069614"/>
                <a:chOff x="6191250" y="1599766"/>
                <a:chExt cx="3473485" cy="1069614"/>
              </a:xfrm>
              <a:grpFill/>
            </p:grpSpPr>
            <p:sp>
              <p:nvSpPr>
                <p:cNvPr id="58" name="Freeform 122"/>
                <p:cNvSpPr/>
                <p:nvPr/>
              </p:nvSpPr>
              <p:spPr bwMode="auto">
                <a:xfrm>
                  <a:off x="6191250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69935" tIns="34967" rIns="34967" bIns="69935" anchor="b"/>
                <a:lstStyle/>
                <a:p>
                  <a:pPr marL="0" marR="0" lvl="0" indent="0" algn="ctr" defTabSz="819785" rtl="0" eaLnBrk="0" fontAlgn="base" latinLnBrk="0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600" b="0" i="0" u="none" strike="noStrike" kern="1200" cap="none" spc="-45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59" name="Freeform 123"/>
                <p:cNvSpPr/>
                <p:nvPr/>
              </p:nvSpPr>
              <p:spPr bwMode="auto">
                <a:xfrm flipH="1">
                  <a:off x="8043104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69935" tIns="34967" rIns="34967" bIns="69935" anchor="b"/>
                <a:lstStyle/>
                <a:p>
                  <a:pPr marL="0" marR="0" lvl="0" indent="0" algn="ctr" defTabSz="819785" rtl="0" eaLnBrk="0" fontAlgn="base" latinLnBrk="0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600" b="0" i="0" u="none" strike="noStrike" kern="1200" cap="none" spc="-45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16" name="Group 117"/>
              <p:cNvGrpSpPr/>
              <p:nvPr/>
            </p:nvGrpSpPr>
            <p:grpSpPr>
              <a:xfrm flipV="1">
                <a:off x="6191250" y="4611080"/>
                <a:ext cx="3473483" cy="1069616"/>
                <a:chOff x="6191250" y="1599764"/>
                <a:chExt cx="3473483" cy="1069616"/>
              </a:xfrm>
              <a:grpFill/>
            </p:grpSpPr>
            <p:sp>
              <p:nvSpPr>
                <p:cNvPr id="56" name="Freeform 120"/>
                <p:cNvSpPr/>
                <p:nvPr/>
              </p:nvSpPr>
              <p:spPr bwMode="auto">
                <a:xfrm>
                  <a:off x="6191250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69935" tIns="34967" rIns="34967" bIns="69935" anchor="b"/>
                <a:lstStyle/>
                <a:p>
                  <a:pPr marL="0" marR="0" lvl="0" indent="0" algn="ctr" defTabSz="819785" rtl="0" eaLnBrk="0" fontAlgn="base" latinLnBrk="0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600" b="0" i="0" u="none" strike="noStrike" kern="1200" cap="none" spc="-45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57" name="Freeform 121"/>
                <p:cNvSpPr/>
                <p:nvPr/>
              </p:nvSpPr>
              <p:spPr bwMode="auto">
                <a:xfrm flipH="1">
                  <a:off x="8043102" y="1599764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69935" tIns="34967" rIns="34967" bIns="69935" anchor="b"/>
                <a:lstStyle/>
                <a:p>
                  <a:pPr marL="0" marR="0" lvl="0" indent="0" algn="ctr" defTabSz="819785" rtl="0" eaLnBrk="0" fontAlgn="base" latinLnBrk="0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600" b="0" i="0" u="none" strike="noStrike" kern="1200" cap="none" spc="-45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54" name="Freeform 118"/>
              <p:cNvSpPr/>
              <p:nvPr/>
            </p:nvSpPr>
            <p:spPr bwMode="auto">
              <a:xfrm rot="17954294">
                <a:off x="5349785" y="3127550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69935" tIns="34967" rIns="34967" bIns="69935" anchor="b"/>
              <a:lstStyle/>
              <a:p>
                <a:pPr marL="0" marR="0" lvl="0" indent="0" algn="ctr" defTabSz="819785" rtl="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1200" cap="none" spc="-45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55" name="Freeform 119"/>
              <p:cNvSpPr/>
              <p:nvPr/>
            </p:nvSpPr>
            <p:spPr bwMode="auto">
              <a:xfrm rot="3645706" flipH="1">
                <a:off x="8875073" y="3127550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69935" tIns="34967" rIns="34967" bIns="69935" anchor="b"/>
              <a:lstStyle/>
              <a:p>
                <a:pPr marL="0" marR="0" lvl="0" indent="0" algn="ctr" defTabSz="819785" rtl="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1200" cap="none" spc="-45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38922" name="矩形 61"/>
          <p:cNvSpPr/>
          <p:nvPr/>
        </p:nvSpPr>
        <p:spPr>
          <a:xfrm>
            <a:off x="1381125" y="3214688"/>
            <a:ext cx="2357438" cy="5318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产品成本构成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9"/>
          <p:cNvGrpSpPr/>
          <p:nvPr/>
        </p:nvGrpSpPr>
        <p:grpSpPr>
          <a:xfrm>
            <a:off x="3238500" y="1143000"/>
            <a:ext cx="4357688" cy="134938"/>
            <a:chOff x="5357217" y="1143000"/>
            <a:chExt cx="1490133" cy="101600"/>
          </a:xfrm>
        </p:grpSpPr>
        <p:cxnSp>
          <p:nvCxnSpPr>
            <p:cNvPr id="52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31"/>
            <p:cNvCxnSpPr/>
            <p:nvPr/>
          </p:nvCxnSpPr>
          <p:spPr>
            <a:xfrm>
              <a:off x="5509759" y="1244600"/>
              <a:ext cx="1185049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itle 2"/>
          <p:cNvSpPr txBox="1"/>
          <p:nvPr/>
        </p:nvSpPr>
        <p:spPr bwMode="auto">
          <a:xfrm>
            <a:off x="2595563" y="428625"/>
            <a:ext cx="6000750" cy="71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altLang="zh-CN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6.</a:t>
            </a:r>
            <a:r>
              <a:rPr kumimoji="1" lang="zh-CN" altLang="en-US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编制</a:t>
            </a:r>
            <a:r>
              <a:rPr kumimoji="1" lang="zh-CN" altLang="en-US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产品成本预算</a:t>
            </a:r>
            <a:endParaRPr kumimoji="1" lang="en-US" sz="3200" b="1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3" name="Rectangle 3"/>
          <p:cNvSpPr txBox="1">
            <a:spLocks noChangeArrowheads="1"/>
          </p:cNvSpPr>
          <p:nvPr/>
        </p:nvSpPr>
        <p:spPr bwMode="auto">
          <a:xfrm>
            <a:off x="7167563" y="1857375"/>
            <a:ext cx="1071563" cy="9286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488" tIns="44450" rIns="90488" bIns="44450"/>
          <a:lstStyle/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en-US" altLang="zh-CN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kumimoji="1" lang="zh-CN" altLang="en-US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材料  </a:t>
            </a:r>
            <a:endParaRPr kumimoji="1" lang="en-US" altLang="zh-CN" sz="24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en-US" altLang="zh-CN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</a:t>
            </a:r>
            <a:r>
              <a:rPr kumimoji="1" lang="zh-CN" altLang="en-US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材料  </a:t>
            </a:r>
            <a:endParaRPr kumimoji="1" lang="en-US" altLang="zh-CN" sz="24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926" name="矩形 63"/>
          <p:cNvSpPr/>
          <p:nvPr/>
        </p:nvSpPr>
        <p:spPr>
          <a:xfrm>
            <a:off x="1809750" y="3786188"/>
            <a:ext cx="1143000" cy="498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甲产品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5310188" y="3857625"/>
            <a:ext cx="4143375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488" tIns="44450" rIns="90488" bIns="44450"/>
          <a:lstStyle/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生产工人工资（计时工资</a:t>
            </a:r>
            <a:r>
              <a:rPr kumimoji="1" lang="zh-CN" altLang="en-US" sz="28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endParaRPr kumimoji="1" lang="en-US" altLang="zh-CN" sz="28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6" name="Rectangle 3"/>
          <p:cNvSpPr txBox="1">
            <a:spLocks noChangeArrowheads="1"/>
          </p:cNvSpPr>
          <p:nvPr/>
        </p:nvSpPr>
        <p:spPr bwMode="auto">
          <a:xfrm>
            <a:off x="7096125" y="4714875"/>
            <a:ext cx="2071688" cy="857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488" tIns="44450" rIns="90488" bIns="44450"/>
          <a:lstStyle/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变动制造费用</a:t>
            </a:r>
            <a:endParaRPr kumimoji="1" lang="en-US" altLang="zh-CN" sz="24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固定制造费用</a:t>
            </a:r>
            <a:endParaRPr kumimoji="1" lang="en-US" altLang="zh-CN" sz="24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endParaRPr kumimoji="1" lang="en-US" altLang="zh-CN" sz="28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2412 1.91103E-6 L -2.91805E-6 1.91103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accel="10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2413 1.91103E-6 L 7.50574E-7 1.91103E-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accel="100000" autoRev="1" fill="hold" grpId="2" nodeType="withEffect">
                                  <p:stCondLst>
                                    <p:cond delay="5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2412 1.91103E-6 L -2.15216E-6 1.91103E-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accel="10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2412 1.91103E-6 L -3.32653E-6 1.91103E-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accel="100000" autoRev="1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3" presetClass="path" presetSubtype="0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2412 -2.38765E-6 L -2.15216E-6 -2.38765E-6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accel="10000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3" presetClass="path" presetSubtype="0" decel="10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2412 6.49115E-7 L -7.50574E-7 6.49115E-7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" presetClass="emph" presetSubtype="0" accel="100000" autoRev="1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3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3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3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charRg st="6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>
                                            <p:txEl>
                                              <p:charRg st="6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">
                                            <p:txEl>
                                              <p:charRg st="6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3">
                                            <p:txEl>
                                              <p:charRg st="6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5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5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5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6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6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6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charRg st="7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6">
                                            <p:txEl>
                                              <p:charRg st="7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6">
                                            <p:txEl>
                                              <p:charRg st="7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6">
                                            <p:txEl>
                                              <p:charRg st="7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3" grpId="2"/>
      <p:bldP spid="24" grpId="0"/>
      <p:bldP spid="24" grpId="1"/>
      <p:bldP spid="24" grpId="2"/>
      <p:bldP spid="25" grpId="0"/>
      <p:bldP spid="25" grpId="1"/>
      <p:bldP spid="25" grpId="2"/>
      <p:bldP spid="48" grpId="0" animBg="1"/>
      <p:bldP spid="63" grpId="0" build="p"/>
      <p:bldP spid="65" grpId="0" build="p"/>
      <p:bldP spid="6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1666875" y="3143250"/>
          <a:ext cx="7429500" cy="3214688"/>
        </p:xfrm>
        <a:graphic>
          <a:graphicData uri="http://schemas.openxmlformats.org/drawingml/2006/table">
            <a:tbl>
              <a:tblPr/>
              <a:tblGrid>
                <a:gridCol w="2500313"/>
                <a:gridCol w="1285875"/>
                <a:gridCol w="1071562"/>
                <a:gridCol w="1500188"/>
                <a:gridCol w="1071562"/>
              </a:tblGrid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成本项目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单位用量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单价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单位成本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总成本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直接材料（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材料）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48480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直接材料（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材料）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24240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直接人工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48480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变动性制造费用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1.5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4.5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18180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固定性制造费用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80800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产品生产成本合计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54.5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220180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组合 9"/>
          <p:cNvGrpSpPr/>
          <p:nvPr/>
        </p:nvGrpSpPr>
        <p:grpSpPr>
          <a:xfrm>
            <a:off x="3238500" y="1143000"/>
            <a:ext cx="4357688" cy="134938"/>
            <a:chOff x="5357217" y="1143000"/>
            <a:chExt cx="1490133" cy="101600"/>
          </a:xfrm>
        </p:grpSpPr>
        <p:cxnSp>
          <p:nvCxnSpPr>
            <p:cNvPr id="5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31"/>
            <p:cNvCxnSpPr/>
            <p:nvPr/>
          </p:nvCxnSpPr>
          <p:spPr>
            <a:xfrm>
              <a:off x="5509759" y="1244600"/>
              <a:ext cx="1185049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2"/>
          <p:cNvSpPr txBox="1"/>
          <p:nvPr/>
        </p:nvSpPr>
        <p:spPr bwMode="auto">
          <a:xfrm>
            <a:off x="2595563" y="428625"/>
            <a:ext cx="6000750" cy="71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altLang="zh-CN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6.</a:t>
            </a:r>
            <a:r>
              <a:rPr kumimoji="1" lang="zh-CN" altLang="en-US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编制产品成本预算</a:t>
            </a:r>
            <a:endParaRPr kumimoji="1" lang="en-US" altLang="zh-CN" sz="3200" b="1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66750" y="1428750"/>
            <a:ext cx="8715375" cy="1000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488" tIns="44450" rIns="90488" bIns="44450"/>
          <a:lstStyle/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en-US" altLang="zh-CN" sz="28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</a:t>
            </a:r>
            <a:r>
              <a:rPr kumimoji="1" lang="zh-CN" altLang="en-US" sz="28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公司采用制造成本法计算成本，生产成本包括变动生</a:t>
            </a:r>
            <a:endParaRPr kumimoji="1" lang="en-US" altLang="zh-CN" sz="28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sz="28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产成本和固定生产成本。</a:t>
            </a:r>
            <a:r>
              <a:rPr kumimoji="1" lang="en-US" altLang="zh-CN" sz="28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</a:t>
            </a:r>
            <a:endParaRPr kumimoji="1" lang="en-US" altLang="zh-CN" sz="28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任意多边形 16"/>
          <p:cNvSpPr/>
          <p:nvPr/>
        </p:nvSpPr>
        <p:spPr bwMode="auto">
          <a:xfrm>
            <a:off x="1524000" y="3929063"/>
            <a:ext cx="180975" cy="522288"/>
          </a:xfrm>
          <a:custGeom>
            <a:avLst/>
            <a:gdLst>
              <a:gd name="connsiteX0" fmla="*/ 181429 w 181429"/>
              <a:gd name="connsiteY0" fmla="*/ 0 h 522514"/>
              <a:gd name="connsiteX1" fmla="*/ 7257 w 181429"/>
              <a:gd name="connsiteY1" fmla="*/ 217714 h 522514"/>
              <a:gd name="connsiteX2" fmla="*/ 137886 w 181429"/>
              <a:gd name="connsiteY2" fmla="*/ 522514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429" h="522514">
                <a:moveTo>
                  <a:pt x="181429" y="0"/>
                </a:moveTo>
                <a:cubicBezTo>
                  <a:pt x="97971" y="65314"/>
                  <a:pt x="14514" y="130628"/>
                  <a:pt x="7257" y="217714"/>
                </a:cubicBezTo>
                <a:cubicBezTo>
                  <a:pt x="0" y="304800"/>
                  <a:pt x="68943" y="413657"/>
                  <a:pt x="137886" y="522514"/>
                </a:cubicBezTo>
              </a:path>
            </a:pathLst>
          </a:custGeom>
          <a:ln w="28575">
            <a:solidFill>
              <a:srgbClr val="1A557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" name="任意多边形 17"/>
          <p:cNvSpPr/>
          <p:nvPr/>
        </p:nvSpPr>
        <p:spPr bwMode="auto">
          <a:xfrm>
            <a:off x="1524000" y="5214938"/>
            <a:ext cx="180975" cy="522288"/>
          </a:xfrm>
          <a:custGeom>
            <a:avLst/>
            <a:gdLst>
              <a:gd name="connsiteX0" fmla="*/ 181429 w 181429"/>
              <a:gd name="connsiteY0" fmla="*/ 0 h 522514"/>
              <a:gd name="connsiteX1" fmla="*/ 7257 w 181429"/>
              <a:gd name="connsiteY1" fmla="*/ 217714 h 522514"/>
              <a:gd name="connsiteX2" fmla="*/ 137886 w 181429"/>
              <a:gd name="connsiteY2" fmla="*/ 522514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429" h="522514">
                <a:moveTo>
                  <a:pt x="181429" y="0"/>
                </a:moveTo>
                <a:cubicBezTo>
                  <a:pt x="97971" y="65314"/>
                  <a:pt x="14514" y="130628"/>
                  <a:pt x="7257" y="217714"/>
                </a:cubicBezTo>
                <a:cubicBezTo>
                  <a:pt x="0" y="304800"/>
                  <a:pt x="68943" y="413657"/>
                  <a:pt x="137886" y="522514"/>
                </a:cubicBezTo>
              </a:path>
            </a:pathLst>
          </a:custGeom>
          <a:ln w="28575">
            <a:solidFill>
              <a:srgbClr val="1A557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9983" name="矩形 18"/>
          <p:cNvSpPr/>
          <p:nvPr/>
        </p:nvSpPr>
        <p:spPr>
          <a:xfrm>
            <a:off x="952500" y="3786188"/>
            <a:ext cx="646113" cy="6810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10000"/>
              </a:lnSpc>
            </a:pP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</a:t>
            </a:r>
            <a:endParaRPr lang="en-US" altLang="zh-CN" sz="1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</a:t>
            </a:r>
            <a:endParaRPr lang="zh-CN" altLang="en-US" sz="1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84" name="矩形 19"/>
          <p:cNvSpPr/>
          <p:nvPr/>
        </p:nvSpPr>
        <p:spPr>
          <a:xfrm>
            <a:off x="952500" y="5072063"/>
            <a:ext cx="646113" cy="6810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10000"/>
              </a:lnSpc>
            </a:pP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制造</a:t>
            </a:r>
            <a:endParaRPr lang="en-US" altLang="zh-CN" sz="1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费用</a:t>
            </a:r>
            <a:endParaRPr lang="en-US" altLang="zh-CN" sz="1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任意多边形 20"/>
          <p:cNvSpPr/>
          <p:nvPr/>
        </p:nvSpPr>
        <p:spPr bwMode="auto">
          <a:xfrm>
            <a:off x="738188" y="4214813"/>
            <a:ext cx="379413" cy="1320800"/>
          </a:xfrm>
          <a:custGeom>
            <a:avLst/>
            <a:gdLst>
              <a:gd name="connsiteX0" fmla="*/ 379790 w 379790"/>
              <a:gd name="connsiteY0" fmla="*/ 0 h 1320800"/>
              <a:gd name="connsiteX1" fmla="*/ 16933 w 379790"/>
              <a:gd name="connsiteY1" fmla="*/ 580571 h 1320800"/>
              <a:gd name="connsiteX2" fmla="*/ 278190 w 379790"/>
              <a:gd name="connsiteY2" fmla="*/ 13208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9790" h="1320800">
                <a:moveTo>
                  <a:pt x="379790" y="0"/>
                </a:moveTo>
                <a:cubicBezTo>
                  <a:pt x="206828" y="180219"/>
                  <a:pt x="33866" y="360438"/>
                  <a:pt x="16933" y="580571"/>
                </a:cubicBezTo>
                <a:cubicBezTo>
                  <a:pt x="0" y="800704"/>
                  <a:pt x="139095" y="1060752"/>
                  <a:pt x="278190" y="1320800"/>
                </a:cubicBezTo>
              </a:path>
            </a:pathLst>
          </a:custGeom>
          <a:ln w="28575">
            <a:solidFill>
              <a:srgbClr val="1A557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9986" name="矩形 21"/>
          <p:cNvSpPr/>
          <p:nvPr/>
        </p:nvSpPr>
        <p:spPr>
          <a:xfrm>
            <a:off x="166688" y="4429125"/>
            <a:ext cx="646112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10000"/>
              </a:lnSpc>
            </a:pP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endParaRPr lang="en-US" altLang="zh-CN" sz="1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成本</a:t>
            </a:r>
            <a:endParaRPr lang="zh-CN" altLang="en-US" sz="1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87" name="矩形 22"/>
          <p:cNvSpPr/>
          <p:nvPr/>
        </p:nvSpPr>
        <p:spPr>
          <a:xfrm>
            <a:off x="5310188" y="3109913"/>
            <a:ext cx="458787" cy="5334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1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88" name="矩形 23"/>
          <p:cNvSpPr/>
          <p:nvPr/>
        </p:nvSpPr>
        <p:spPr>
          <a:xfrm>
            <a:off x="6167438" y="3143250"/>
            <a:ext cx="458787" cy="5334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1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89" name="矩形 24"/>
          <p:cNvSpPr/>
          <p:nvPr/>
        </p:nvSpPr>
        <p:spPr>
          <a:xfrm>
            <a:off x="7524750" y="2643188"/>
            <a:ext cx="1030288" cy="438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10000"/>
              </a:lnSpc>
            </a:pP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生产量</a:t>
            </a:r>
            <a:endParaRPr lang="en-US" altLang="zh-CN" sz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990" name="组合 18"/>
          <p:cNvGrpSpPr/>
          <p:nvPr/>
        </p:nvGrpSpPr>
        <p:grpSpPr>
          <a:xfrm>
            <a:off x="381000" y="1285875"/>
            <a:ext cx="9215438" cy="1285875"/>
            <a:chOff x="416496" y="1988840"/>
            <a:chExt cx="9119877" cy="4577755"/>
          </a:xfrm>
        </p:grpSpPr>
        <p:sp>
          <p:nvSpPr>
            <p:cNvPr id="39991" name="Text Box 3"/>
            <p:cNvSpPr txBox="1"/>
            <p:nvPr/>
          </p:nvSpPr>
          <p:spPr>
            <a:xfrm>
              <a:off x="615818" y="2270443"/>
              <a:ext cx="8920555" cy="42286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</a:t>
              </a:r>
              <a:endParaRPr lang="en-US" altLang="zh-CN" sz="2800" dirty="0">
                <a:latin typeface="Lato" panose="020F0502020204030203"/>
              </a:endParaRPr>
            </a:p>
            <a:p>
              <a:pPr>
                <a:lnSpc>
                  <a:spcPct val="110000"/>
                </a:lnSpc>
              </a:pPr>
              <a:endParaRPr lang="ja-JP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ja-JP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endParaRPr lang="ja-JP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992" name="矩形 21"/>
            <p:cNvSpPr/>
            <p:nvPr/>
          </p:nvSpPr>
          <p:spPr>
            <a:xfrm>
              <a:off x="598605" y="2348879"/>
              <a:ext cx="8837970" cy="4217716"/>
            </a:xfrm>
            <a:prstGeom prst="rect">
              <a:avLst/>
            </a:prstGeom>
            <a:noFill/>
            <a:ln w="2540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>
                <a:lnSpc>
                  <a:spcPct val="110000"/>
                </a:lnSpc>
              </a:pPr>
              <a:endParaRPr lang="zh-CN" altLang="en-US" sz="3200" dirty="0">
                <a:solidFill>
                  <a:srgbClr val="000000"/>
                </a:solidFill>
                <a:latin typeface="Lato" panose="020F0502020204030203"/>
                <a:sym typeface="Arial" panose="020B0604020202020204" pitchFamily="34" charset="0"/>
              </a:endParaRPr>
            </a:p>
          </p:txBody>
        </p:sp>
        <p:grpSp>
          <p:nvGrpSpPr>
            <p:cNvPr id="4" name="组合 22"/>
            <p:cNvGrpSpPr/>
            <p:nvPr/>
          </p:nvGrpSpPr>
          <p:grpSpPr>
            <a:xfrm>
              <a:off x="416496" y="1988840"/>
              <a:ext cx="568751" cy="70009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4" name="同心圆 2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auto" latinLnBrk="0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auto" latinLnBrk="0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5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charRg st="25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charRg st="25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charRg st="25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椭圆 28"/>
          <p:cNvSpPr/>
          <p:nvPr/>
        </p:nvSpPr>
        <p:spPr bwMode="auto">
          <a:xfrm>
            <a:off x="5453063" y="3714750"/>
            <a:ext cx="785813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4" name="椭圆 43"/>
          <p:cNvSpPr/>
          <p:nvPr/>
        </p:nvSpPr>
        <p:spPr bwMode="auto">
          <a:xfrm>
            <a:off x="3667125" y="3714750"/>
            <a:ext cx="714375" cy="3603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graphicFrame>
        <p:nvGraphicFramePr>
          <p:cNvPr id="27" name="表格 26"/>
          <p:cNvGraphicFramePr>
            <a:graphicFrameLocks noGrp="1"/>
          </p:cNvGraphicFramePr>
          <p:nvPr/>
        </p:nvGraphicFramePr>
        <p:xfrm>
          <a:off x="1166813" y="2643188"/>
          <a:ext cx="7143750" cy="2428875"/>
        </p:xfrm>
        <a:graphic>
          <a:graphicData uri="http://schemas.openxmlformats.org/drawingml/2006/table">
            <a:tbl>
              <a:tblPr/>
              <a:tblGrid>
                <a:gridCol w="3676930"/>
                <a:gridCol w="1950900"/>
                <a:gridCol w="1515920"/>
              </a:tblGrid>
              <a:tr h="48577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单位成本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总成本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产品生产成本合计（</a:t>
                      </a:r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4040</a:t>
                      </a:r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件）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54.5</a:t>
                      </a:r>
                      <a:endParaRPr lang="en-US" altLang="zh-CN" sz="20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220180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加：产成品期初余额（</a:t>
                      </a:r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件）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55</a:t>
                      </a:r>
                      <a:endParaRPr lang="en-US" altLang="zh-CN" sz="20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4400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减：产成品期末余额（</a:t>
                      </a:r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</a:t>
                      </a:r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件）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54.5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6540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产品销售成本合计（</a:t>
                      </a:r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4000</a:t>
                      </a:r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件）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54.51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218040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组合 9"/>
          <p:cNvGrpSpPr/>
          <p:nvPr/>
        </p:nvGrpSpPr>
        <p:grpSpPr>
          <a:xfrm>
            <a:off x="3238500" y="1143000"/>
            <a:ext cx="4357688" cy="134938"/>
            <a:chOff x="5357217" y="1143000"/>
            <a:chExt cx="1490133" cy="101600"/>
          </a:xfrm>
        </p:grpSpPr>
        <p:cxnSp>
          <p:nvCxnSpPr>
            <p:cNvPr id="5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31"/>
            <p:cNvCxnSpPr/>
            <p:nvPr/>
          </p:nvCxnSpPr>
          <p:spPr>
            <a:xfrm>
              <a:off x="5509759" y="1244600"/>
              <a:ext cx="1185049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2"/>
          <p:cNvSpPr txBox="1"/>
          <p:nvPr/>
        </p:nvSpPr>
        <p:spPr bwMode="auto">
          <a:xfrm>
            <a:off x="2595563" y="428625"/>
            <a:ext cx="6000750" cy="71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altLang="zh-CN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6.</a:t>
            </a:r>
            <a:r>
              <a:rPr kumimoji="1" lang="zh-CN" altLang="en-US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编制产品成本预算</a:t>
            </a:r>
            <a:endParaRPr kumimoji="1" lang="en-US" altLang="zh-CN" sz="3200" b="1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81063" y="1714500"/>
            <a:ext cx="8072438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488" tIns="44450" rIns="90488" bIns="44450"/>
          <a:lstStyle/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en-US" altLang="zh-CN" sz="28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</a:t>
            </a:r>
            <a:r>
              <a:rPr kumimoji="1" lang="zh-CN" altLang="en-US" sz="28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公司已销产品成本的计算采用先进先出法。</a:t>
            </a:r>
            <a:r>
              <a:rPr kumimoji="1" lang="en-US" altLang="zh-CN" sz="28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</a:t>
            </a:r>
            <a:endParaRPr kumimoji="1" lang="en-US" altLang="zh-CN" sz="28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988" name="矩形 44"/>
          <p:cNvSpPr/>
          <p:nvPr/>
        </p:nvSpPr>
        <p:spPr>
          <a:xfrm>
            <a:off x="4527550" y="3590925"/>
            <a:ext cx="954088" cy="4079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1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已售完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89" name="矩形 45"/>
          <p:cNvSpPr/>
          <p:nvPr/>
        </p:nvSpPr>
        <p:spPr>
          <a:xfrm>
            <a:off x="4452938" y="3071813"/>
            <a:ext cx="1211262" cy="4079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1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部分已售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990" name="组合 11"/>
          <p:cNvGrpSpPr/>
          <p:nvPr/>
        </p:nvGrpSpPr>
        <p:grpSpPr>
          <a:xfrm>
            <a:off x="452438" y="1571625"/>
            <a:ext cx="8858250" cy="714375"/>
            <a:chOff x="416496" y="1988840"/>
            <a:chExt cx="9119877" cy="4577755"/>
          </a:xfrm>
        </p:grpSpPr>
        <p:sp>
          <p:nvSpPr>
            <p:cNvPr id="40991" name="Text Box 3"/>
            <p:cNvSpPr txBox="1"/>
            <p:nvPr/>
          </p:nvSpPr>
          <p:spPr>
            <a:xfrm>
              <a:off x="615818" y="2270443"/>
              <a:ext cx="8920555" cy="42286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</a:t>
              </a:r>
              <a:endParaRPr lang="en-US" altLang="zh-CN" sz="2800" dirty="0">
                <a:latin typeface="Lato" panose="020F0502020204030203"/>
              </a:endParaRPr>
            </a:p>
            <a:p>
              <a:pPr>
                <a:lnSpc>
                  <a:spcPct val="110000"/>
                </a:lnSpc>
              </a:pPr>
              <a:endParaRPr lang="ja-JP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ja-JP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endParaRPr lang="ja-JP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992" name="矩形 13"/>
            <p:cNvSpPr/>
            <p:nvPr/>
          </p:nvSpPr>
          <p:spPr>
            <a:xfrm>
              <a:off x="598605" y="2348879"/>
              <a:ext cx="8837970" cy="4217716"/>
            </a:xfrm>
            <a:prstGeom prst="rect">
              <a:avLst/>
            </a:prstGeom>
            <a:noFill/>
            <a:ln w="2540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>
                <a:lnSpc>
                  <a:spcPct val="110000"/>
                </a:lnSpc>
              </a:pPr>
              <a:endParaRPr lang="zh-CN" altLang="en-US" sz="3200" dirty="0">
                <a:solidFill>
                  <a:srgbClr val="000000"/>
                </a:solidFill>
                <a:latin typeface="Lato" panose="020F0502020204030203"/>
                <a:sym typeface="Arial" panose="020B0604020202020204" pitchFamily="34" charset="0"/>
              </a:endParaRPr>
            </a:p>
          </p:txBody>
        </p:sp>
        <p:grpSp>
          <p:nvGrpSpPr>
            <p:cNvPr id="4" name="组合 14"/>
            <p:cNvGrpSpPr/>
            <p:nvPr/>
          </p:nvGrpSpPr>
          <p:grpSpPr>
            <a:xfrm>
              <a:off x="416496" y="1988840"/>
              <a:ext cx="568751" cy="70009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1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auto" latinLnBrk="0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auto" latinLnBrk="0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五边形 5"/>
          <p:cNvSpPr/>
          <p:nvPr/>
        </p:nvSpPr>
        <p:spPr>
          <a:xfrm rot="16200000" flipV="1">
            <a:off x="8025606" y="5741194"/>
            <a:ext cx="1616075" cy="677863"/>
          </a:xfrm>
          <a:prstGeom prst="homePlate">
            <a:avLst/>
          </a:prstGeom>
          <a:solidFill>
            <a:srgbClr val="37B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7" tIns="53639" rIns="107277" bIns="53639" anchor="ctr"/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338" y="2413000"/>
            <a:ext cx="5014912" cy="515938"/>
          </a:xfrm>
          <a:prstGeom prst="rect">
            <a:avLst/>
          </a:prstGeom>
          <a:noFill/>
          <a:ln w="9525">
            <a:noFill/>
          </a:ln>
        </p:spPr>
        <p:txBody>
          <a:bodyPr lIns="107277" tIns="53639" rIns="107277" bIns="53639">
            <a:spAutoFit/>
          </a:bodyPr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可结合销售后入、销售成本来确定。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795338" y="1857375"/>
            <a:ext cx="3228975" cy="547688"/>
          </a:xfrm>
          <a:prstGeom prst="rect">
            <a:avLst/>
          </a:prstGeom>
        </p:spPr>
        <p:txBody>
          <a:bodyPr lIns="107277" tIns="53639" rIns="107277" bIns="5363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变动销售及管理费用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795338" y="3214688"/>
            <a:ext cx="4157663" cy="547688"/>
          </a:xfrm>
          <a:prstGeom prst="rect">
            <a:avLst/>
          </a:prstGeom>
        </p:spPr>
        <p:txBody>
          <a:bodyPr lIns="107277" tIns="53639" rIns="107277" bIns="5363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固定销售及管理费用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6775" y="5072063"/>
            <a:ext cx="5014913" cy="920750"/>
          </a:xfrm>
          <a:prstGeom prst="rect">
            <a:avLst/>
          </a:prstGeom>
          <a:noFill/>
          <a:ln w="9525">
            <a:noFill/>
          </a:ln>
        </p:spPr>
        <p:txBody>
          <a:bodyPr lIns="107277" tIns="53639" rIns="107277" bIns="53639">
            <a:spAutoFit/>
          </a:bodyPr>
          <a:p>
            <a:pPr>
              <a:lnSpc>
                <a:spcPct val="120000"/>
              </a:lnSpc>
            </a:pP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需要区分现金支出的销售及管理费用和非现金支出的销售管理费用。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5"/>
          <p:cNvGrpSpPr/>
          <p:nvPr/>
        </p:nvGrpSpPr>
        <p:grpSpPr>
          <a:xfrm>
            <a:off x="7612624" y="1557370"/>
            <a:ext cx="677356" cy="5036224"/>
            <a:chOff x="7331124" y="625256"/>
            <a:chExt cx="625252" cy="4066685"/>
          </a:xfrm>
          <a:solidFill>
            <a:srgbClr val="EB3C32"/>
          </a:solidFill>
        </p:grpSpPr>
        <p:sp>
          <p:nvSpPr>
            <p:cNvPr id="17" name="五边形 16"/>
            <p:cNvSpPr/>
            <p:nvPr/>
          </p:nvSpPr>
          <p:spPr>
            <a:xfrm rot="5400000">
              <a:off x="5610407" y="2345973"/>
              <a:ext cx="4066685" cy="62525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5278" y="1536332"/>
              <a:ext cx="519314" cy="1068660"/>
            </a:xfrm>
            <a:prstGeom prst="rect">
              <a:avLst/>
            </a:prstGeom>
            <a:grpFill/>
          </p:spPr>
          <p:txBody>
            <a:bodyPr vert="eaVert"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固定费用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" name="组合 18"/>
          <p:cNvGrpSpPr/>
          <p:nvPr/>
        </p:nvGrpSpPr>
        <p:grpSpPr>
          <a:xfrm>
            <a:off x="6630187" y="3251688"/>
            <a:ext cx="677356" cy="3635821"/>
            <a:chOff x="6395020" y="2376256"/>
            <a:chExt cx="625252" cy="2726025"/>
          </a:xfrm>
          <a:solidFill>
            <a:srgbClr val="1A5575"/>
          </a:solidFill>
        </p:grpSpPr>
        <p:sp>
          <p:nvSpPr>
            <p:cNvPr id="20" name="五边形 19"/>
            <p:cNvSpPr/>
            <p:nvPr/>
          </p:nvSpPr>
          <p:spPr>
            <a:xfrm rot="16200000" flipV="1">
              <a:off x="5344633" y="3426643"/>
              <a:ext cx="2726025" cy="62525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19174" y="2921377"/>
              <a:ext cx="519314" cy="992273"/>
            </a:xfrm>
            <a:prstGeom prst="rect">
              <a:avLst/>
            </a:prstGeom>
            <a:grpFill/>
          </p:spPr>
          <p:txBody>
            <a:bodyPr vert="eaVert"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变动费用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" name="组合 9"/>
          <p:cNvGrpSpPr/>
          <p:nvPr/>
        </p:nvGrpSpPr>
        <p:grpSpPr>
          <a:xfrm>
            <a:off x="3238500" y="1143000"/>
            <a:ext cx="4357688" cy="134938"/>
            <a:chOff x="5357217" y="1143000"/>
            <a:chExt cx="1490133" cy="101600"/>
          </a:xfrm>
        </p:grpSpPr>
        <p:cxnSp>
          <p:nvCxnSpPr>
            <p:cNvPr id="16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31"/>
            <p:cNvCxnSpPr/>
            <p:nvPr/>
          </p:nvCxnSpPr>
          <p:spPr>
            <a:xfrm>
              <a:off x="5509759" y="1244600"/>
              <a:ext cx="1185049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itle 2"/>
          <p:cNvSpPr txBox="1"/>
          <p:nvPr/>
        </p:nvSpPr>
        <p:spPr bwMode="auto">
          <a:xfrm>
            <a:off x="1381125" y="428625"/>
            <a:ext cx="7858125" cy="71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altLang="zh-CN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7.</a:t>
            </a:r>
            <a:r>
              <a:rPr kumimoji="1" lang="zh-CN" altLang="en-US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编制</a:t>
            </a:r>
            <a:r>
              <a:rPr kumimoji="1" lang="zh-CN" altLang="en-US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销售及管理费用预算</a:t>
            </a:r>
            <a:endParaRPr kumimoji="1" lang="en-US" sz="3200" b="1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2" name="矩形 21"/>
          <p:cNvSpPr/>
          <p:nvPr/>
        </p:nvSpPr>
        <p:spPr>
          <a:xfrm flipH="1">
            <a:off x="809625" y="3929063"/>
            <a:ext cx="5072063" cy="889000"/>
          </a:xfrm>
          <a:prstGeom prst="rect">
            <a:avLst/>
          </a:prstGeom>
          <a:effectLst/>
        </p:spPr>
        <p:txBody>
          <a:bodyPr lIns="143005" tIns="71502" rIns="143005" bIns="71502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可采用零基预算的方法逐项预计固定销</a:t>
            </a:r>
            <a:endParaRPr kumimoji="1" lang="en-US" altLang="zh-CN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售及管理费用。</a:t>
            </a:r>
            <a:endParaRPr kumimoji="1" lang="en-US" altLang="zh-CN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/>
      <p:bldP spid="11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9"/>
          <p:cNvGrpSpPr/>
          <p:nvPr/>
        </p:nvGrpSpPr>
        <p:grpSpPr>
          <a:xfrm>
            <a:off x="3238500" y="1143000"/>
            <a:ext cx="4357688" cy="134938"/>
            <a:chOff x="5357217" y="1143000"/>
            <a:chExt cx="1490133" cy="101600"/>
          </a:xfrm>
        </p:grpSpPr>
        <p:cxnSp>
          <p:nvCxnSpPr>
            <p:cNvPr id="5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31"/>
            <p:cNvCxnSpPr/>
            <p:nvPr/>
          </p:nvCxnSpPr>
          <p:spPr>
            <a:xfrm>
              <a:off x="5509759" y="1244600"/>
              <a:ext cx="1185049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2"/>
          <p:cNvSpPr txBox="1"/>
          <p:nvPr/>
        </p:nvSpPr>
        <p:spPr bwMode="auto">
          <a:xfrm>
            <a:off x="1381125" y="428625"/>
            <a:ext cx="7858125" cy="71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altLang="zh-CN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7.</a:t>
            </a:r>
            <a:r>
              <a:rPr kumimoji="1" lang="zh-CN" altLang="en-US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编制销售及管理费用预算</a:t>
            </a:r>
            <a:endParaRPr kumimoji="1" lang="en-US" altLang="zh-CN" sz="3200" b="1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09625" y="1428750"/>
            <a:ext cx="8102600" cy="1071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488" tIns="44450" rIns="90488" bIns="44450"/>
          <a:lstStyle/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en-US" altLang="zh-CN" sz="28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</a:t>
            </a:r>
            <a:r>
              <a:rPr kumimoji="1" lang="zh-CN" altLang="en-US" sz="28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公司销售和行政管理部门合并编制了销售与管理</a:t>
            </a:r>
            <a:endParaRPr kumimoji="1" lang="en-US" altLang="zh-CN" sz="28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sz="28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费用预算表。</a:t>
            </a:r>
            <a:endParaRPr kumimoji="1" lang="en-US" altLang="zh-CN" sz="28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952625" y="2714625"/>
          <a:ext cx="5786438" cy="3386138"/>
        </p:xfrm>
        <a:graphic>
          <a:graphicData uri="http://schemas.openxmlformats.org/drawingml/2006/table">
            <a:tbl>
              <a:tblPr/>
              <a:tblGrid>
                <a:gridCol w="1838265"/>
                <a:gridCol w="908245"/>
                <a:gridCol w="1968362"/>
                <a:gridCol w="1071566"/>
              </a:tblGrid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变动费用项目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金额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固定费用项目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金额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2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销售佣金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2042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广告费用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2000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6384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办公费用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218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管理人员工资</a:t>
                      </a:r>
                      <a:r>
                        <a:rPr lang="zh-CN" altLang="en-US" sz="2000" b="0" i="0" u="none" strike="noStrike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sz="20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en-US" altLang="zh-CN" sz="20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1100</a:t>
                      </a:r>
                      <a:endParaRPr lang="en-US" altLang="zh-CN" sz="20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运输费用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1151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保险费用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800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5069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1" i="0" u="none" strike="noStrike" dirty="0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折旧费用</a:t>
                      </a:r>
                      <a:endParaRPr lang="zh-CN" altLang="en-US" sz="2000" b="1" i="0" u="none" strike="noStrike" dirty="0">
                        <a:solidFill>
                          <a:srgbClr val="FFC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1" i="0" u="none" strike="noStrike" dirty="0">
                          <a:solidFill>
                            <a:srgbClr val="FFC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2000</a:t>
                      </a:r>
                      <a:endParaRPr lang="en-US" altLang="zh-CN" sz="2000" b="1" i="0" u="none" strike="noStrike" dirty="0">
                        <a:solidFill>
                          <a:srgbClr val="FFC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财产税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400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其他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500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小计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8480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小计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6800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圆角矩形标注 7"/>
          <p:cNvSpPr/>
          <p:nvPr/>
        </p:nvSpPr>
        <p:spPr bwMode="auto">
          <a:xfrm>
            <a:off x="7667625" y="3929063"/>
            <a:ext cx="1857375" cy="1222375"/>
          </a:xfrm>
          <a:prstGeom prst="wedgeRoundRectCallout">
            <a:avLst>
              <a:gd name="adj1" fmla="val -61109"/>
              <a:gd name="adj2" fmla="val 113039"/>
              <a:gd name="adj3" fmla="val 1666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B8B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付现成本：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37B8B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37B8B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6800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B8B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－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37B8B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2000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37B8B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37B8B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=4800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7B8B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3052" name="组合 8"/>
          <p:cNvGrpSpPr/>
          <p:nvPr/>
        </p:nvGrpSpPr>
        <p:grpSpPr>
          <a:xfrm>
            <a:off x="381000" y="1285875"/>
            <a:ext cx="9215438" cy="1214438"/>
            <a:chOff x="416496" y="1988840"/>
            <a:chExt cx="9119877" cy="4577755"/>
          </a:xfrm>
        </p:grpSpPr>
        <p:sp>
          <p:nvSpPr>
            <p:cNvPr id="43053" name="Text Box 3"/>
            <p:cNvSpPr txBox="1"/>
            <p:nvPr/>
          </p:nvSpPr>
          <p:spPr>
            <a:xfrm>
              <a:off x="615818" y="2270443"/>
              <a:ext cx="8920555" cy="42286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</a:t>
              </a:r>
              <a:endParaRPr lang="en-US" altLang="zh-CN" sz="2800" dirty="0">
                <a:latin typeface="Lato" panose="020F0502020204030203"/>
              </a:endParaRPr>
            </a:p>
            <a:p>
              <a:pPr>
                <a:lnSpc>
                  <a:spcPct val="110000"/>
                </a:lnSpc>
              </a:pPr>
              <a:endParaRPr lang="ja-JP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ja-JP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endParaRPr lang="ja-JP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54" name="矩形 12"/>
            <p:cNvSpPr/>
            <p:nvPr/>
          </p:nvSpPr>
          <p:spPr>
            <a:xfrm>
              <a:off x="598605" y="2348879"/>
              <a:ext cx="8837970" cy="4217716"/>
            </a:xfrm>
            <a:prstGeom prst="rect">
              <a:avLst/>
            </a:prstGeom>
            <a:noFill/>
            <a:ln w="2540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>
                <a:lnSpc>
                  <a:spcPct val="110000"/>
                </a:lnSpc>
              </a:pPr>
              <a:endParaRPr lang="zh-CN" altLang="en-US" sz="3200" dirty="0">
                <a:solidFill>
                  <a:srgbClr val="000000"/>
                </a:solidFill>
                <a:latin typeface="Lato" panose="020F0502020204030203"/>
                <a:sym typeface="Arial" panose="020B0604020202020204" pitchFamily="34" charset="0"/>
              </a:endParaRPr>
            </a:p>
          </p:txBody>
        </p:sp>
        <p:grpSp>
          <p:nvGrpSpPr>
            <p:cNvPr id="4" name="组合 13"/>
            <p:cNvGrpSpPr/>
            <p:nvPr/>
          </p:nvGrpSpPr>
          <p:grpSpPr>
            <a:xfrm>
              <a:off x="416496" y="1988840"/>
              <a:ext cx="568751" cy="70009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" name="同心圆 1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auto" latinLnBrk="0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auto" latinLnBrk="0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23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 descr="6-2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1063" y="1643063"/>
            <a:ext cx="7942262" cy="3876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矩形 4"/>
          <p:cNvSpPr/>
          <p:nvPr/>
        </p:nvSpPr>
        <p:spPr>
          <a:xfrm>
            <a:off x="2595563" y="428625"/>
            <a:ext cx="5262562" cy="6588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10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业务预算的基本编制流程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圆角矩形标注 17"/>
          <p:cNvSpPr/>
          <p:nvPr/>
        </p:nvSpPr>
        <p:spPr bwMode="auto">
          <a:xfrm>
            <a:off x="523875" y="3714750"/>
            <a:ext cx="2643188" cy="585788"/>
          </a:xfrm>
          <a:prstGeom prst="wedgeRoundRectCallout">
            <a:avLst>
              <a:gd name="adj1" fmla="val -15342"/>
              <a:gd name="adj2" fmla="val 89733"/>
              <a:gd name="adj3" fmla="val 1666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452563" y="3214688"/>
          <a:ext cx="7143750" cy="2714625"/>
        </p:xfrm>
        <a:graphic>
          <a:graphicData uri="http://schemas.openxmlformats.org/drawingml/2006/table">
            <a:tbl>
              <a:tblPr/>
              <a:tblGrid>
                <a:gridCol w="2000250"/>
                <a:gridCol w="1143000"/>
                <a:gridCol w="1000125"/>
                <a:gridCol w="1000125"/>
                <a:gridCol w="1017587"/>
                <a:gridCol w="982663"/>
              </a:tblGrid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季度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全年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产品销售成本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43608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54510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65412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54510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218040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变动费用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1696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2120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2544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2120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7B8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8480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固定费用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4800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现金支出合计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2896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3320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3744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3320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13280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09625" y="1428750"/>
            <a:ext cx="8102600" cy="1643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488" tIns="44450" rIns="90488" bIns="44450"/>
          <a:lstStyle/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sz="28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变动费用按产品销售成本分配：</a:t>
            </a:r>
            <a:endParaRPr kumimoji="1" lang="en-US" altLang="zh-CN" sz="28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en-US" altLang="zh-CN" sz="28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</a:t>
            </a:r>
            <a:r>
              <a:rPr kumimoji="1" lang="zh-CN" altLang="en-US" sz="28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分配率</a:t>
            </a:r>
            <a:r>
              <a:rPr kumimoji="1" lang="en-US" altLang="zh-CN" sz="28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=8480/218040=0.0389</a:t>
            </a:r>
            <a:endParaRPr kumimoji="1" lang="en-US" altLang="zh-CN" sz="28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sz="28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固定费用按季度平均分配。</a:t>
            </a:r>
            <a:endParaRPr kumimoji="1" lang="en-US" altLang="zh-CN" sz="28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072" name="矩形 10"/>
          <p:cNvSpPr/>
          <p:nvPr/>
        </p:nvSpPr>
        <p:spPr>
          <a:xfrm>
            <a:off x="452438" y="3786188"/>
            <a:ext cx="1139825" cy="3762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10000"/>
              </a:lnSpc>
            </a:pP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0.0389×</a:t>
            </a:r>
            <a:endParaRPr lang="zh-CN" altLang="en-US" sz="1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3238500" y="1143000"/>
            <a:ext cx="4357688" cy="134938"/>
            <a:chOff x="5357217" y="1143000"/>
            <a:chExt cx="1490133" cy="101600"/>
          </a:xfrm>
        </p:grpSpPr>
        <p:cxnSp>
          <p:nvCxnSpPr>
            <p:cNvPr id="12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31"/>
            <p:cNvCxnSpPr/>
            <p:nvPr/>
          </p:nvCxnSpPr>
          <p:spPr>
            <a:xfrm>
              <a:off x="5509759" y="1244600"/>
              <a:ext cx="1185049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 2"/>
          <p:cNvSpPr txBox="1"/>
          <p:nvPr/>
        </p:nvSpPr>
        <p:spPr bwMode="auto">
          <a:xfrm>
            <a:off x="1381125" y="428625"/>
            <a:ext cx="7858125" cy="71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altLang="zh-CN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7.</a:t>
            </a:r>
            <a:r>
              <a:rPr kumimoji="1" lang="zh-CN" altLang="en-US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编制销售及管理费用预算</a:t>
            </a:r>
            <a:endParaRPr kumimoji="1" lang="en-US" altLang="zh-CN" sz="3200" b="1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15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charRg st="15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charRg st="15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charRg st="15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6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charRg st="46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charRg st="46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charRg st="46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0" y="2276475"/>
            <a:ext cx="9906000" cy="2549525"/>
          </a:xfrm>
          <a:prstGeom prst="rect">
            <a:avLst/>
          </a:prstGeom>
          <a:solidFill>
            <a:srgbClr val="32C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-71437" y="4914900"/>
            <a:ext cx="10163175" cy="0"/>
          </a:xfrm>
          <a:prstGeom prst="line">
            <a:avLst/>
          </a:prstGeom>
          <a:ln w="22225">
            <a:solidFill>
              <a:srgbClr val="32C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-71437" y="2197100"/>
            <a:ext cx="10163175" cy="0"/>
          </a:xfrm>
          <a:prstGeom prst="line">
            <a:avLst/>
          </a:prstGeom>
          <a:ln w="22225">
            <a:solidFill>
              <a:srgbClr val="32C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1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7175" y="2714625"/>
            <a:ext cx="1011238" cy="16065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3328988" y="2774950"/>
            <a:ext cx="0" cy="1390650"/>
          </a:xfrm>
          <a:prstGeom prst="line">
            <a:avLst/>
          </a:prstGeom>
          <a:ln>
            <a:gradFill>
              <a:gsLst>
                <a:gs pos="0">
                  <a:srgbClr val="32C8CF">
                    <a:alpha val="67000"/>
                  </a:srgbClr>
                </a:gs>
                <a:gs pos="55000">
                  <a:schemeClr val="bg1"/>
                </a:gs>
                <a:gs pos="100000">
                  <a:srgbClr val="32C8CF">
                    <a:alpha val="71000"/>
                  </a:srgb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3" name="Title 2"/>
          <p:cNvSpPr txBox="1"/>
          <p:nvPr/>
        </p:nvSpPr>
        <p:spPr>
          <a:xfrm>
            <a:off x="3151188" y="2798763"/>
            <a:ext cx="6356350" cy="1182687"/>
          </a:xfrm>
          <a:prstGeom prst="rect">
            <a:avLst/>
          </a:prstGeom>
          <a:noFill/>
          <a:ln w="9525">
            <a:noFill/>
          </a:ln>
        </p:spPr>
        <p:txBody>
          <a:bodyPr lIns="36000" rIns="36000" anchor="b" anchorCtr="0"/>
          <a:p>
            <a:pPr marL="742950" indent="-742950">
              <a:lnSpc>
                <a:spcPct val="150000"/>
              </a:lnSpc>
            </a:pPr>
            <a:endParaRPr lang="en-US" altLang="zh-CN" sz="4000" dirty="0">
              <a:latin typeface="方正尚酷简体"/>
              <a:ea typeface="方正尚酷简体"/>
            </a:endParaRPr>
          </a:p>
          <a:p>
            <a:pPr marL="742950" indent="-742950">
              <a:lnSpc>
                <a:spcPct val="150000"/>
              </a:lnSpc>
            </a:pPr>
            <a:endParaRPr lang="en-US" altLang="zh-CN" sz="4000" dirty="0">
              <a:latin typeface="方正尚酷简体"/>
              <a:ea typeface="方正尚酷简体"/>
            </a:endParaRPr>
          </a:p>
          <a:p>
            <a:pPr marL="742950" indent="-742950">
              <a:lnSpc>
                <a:spcPct val="150000"/>
              </a:lnSpc>
            </a:pPr>
            <a:r>
              <a:rPr lang="zh-CN" altLang="en-US" sz="4000" b="1" dirty="0">
                <a:solidFill>
                  <a:schemeClr val="tx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二、编制专门决策预算</a:t>
            </a:r>
            <a:endParaRPr lang="zh-CN" altLang="en-US" sz="4000" b="1" dirty="0">
              <a:solidFill>
                <a:schemeClr val="tx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45064" name="灯片编号占位符 2"/>
          <p:cNvSpPr txBox="1">
            <a:spLocks noGrp="1"/>
          </p:cNvSpPr>
          <p:nvPr>
            <p:ph type="sldNum" sz="quarter" idx="4"/>
          </p:nvPr>
        </p:nvSpPr>
        <p:spPr>
          <a:xfrm>
            <a:off x="9201150" y="6240463"/>
            <a:ext cx="401638" cy="354012"/>
          </a:xfrm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 sz="14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30600" y="1131888"/>
            <a:ext cx="2138363" cy="9239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p>
            <a:pPr marL="742950" indent="-742950">
              <a:lnSpc>
                <a:spcPct val="150000"/>
              </a:lnSpc>
            </a:pPr>
            <a:r>
              <a:rPr lang="zh-CN" altLang="en-US" sz="4000" b="1" dirty="0">
                <a:solidFill>
                  <a:schemeClr val="tx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任务实训</a:t>
            </a:r>
            <a:endParaRPr lang="zh-CN" altLang="en-US" sz="4000" b="1" dirty="0">
              <a:solidFill>
                <a:schemeClr val="tx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xfrm>
            <a:off x="1281113" y="333375"/>
            <a:ext cx="7480300" cy="6477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二、编制专门决策预算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095375" y="1500188"/>
            <a:ext cx="7959725" cy="2500313"/>
          </a:xfrm>
          <a:solidFill>
            <a:schemeClr val="bg1">
              <a:lumMod val="85000"/>
            </a:schemeClr>
          </a:solidFill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专门决策预算主要是长期投资预算，又称资本支</a:t>
            </a:r>
            <a:endParaRPr kumimoji="1" lang="en-US" altLang="zh-CN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出预算，通常是指与项目投资决策相关的专门预</a:t>
            </a:r>
            <a:endParaRPr kumimoji="1" lang="en-US" altLang="zh-CN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算，它往往涉及长期建设项目的资金投放与筹集，</a:t>
            </a:r>
            <a:endParaRPr kumimoji="1" lang="en-US" altLang="zh-CN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并经常跨越多个年度。</a:t>
            </a:r>
            <a:endParaRPr kumimoji="1" lang="en-US" altLang="zh-CN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084" name="矩形 3"/>
          <p:cNvSpPr/>
          <p:nvPr/>
        </p:nvSpPr>
        <p:spPr>
          <a:xfrm>
            <a:off x="1042988" y="5145088"/>
            <a:ext cx="8001000" cy="10128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编制专门决策预算的依据，是项目财务可行性分析资料，以及企业筹资决策资料。</a:t>
            </a:r>
            <a:endParaRPr lang="en-US" altLang="zh-CN" dirty="0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2809875" y="1071563"/>
            <a:ext cx="4357688" cy="134937"/>
            <a:chOff x="5357217" y="1143000"/>
            <a:chExt cx="1490133" cy="101600"/>
          </a:xfrm>
        </p:grpSpPr>
        <p:cxnSp>
          <p:nvCxnSpPr>
            <p:cNvPr id="6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31"/>
            <p:cNvCxnSpPr/>
            <p:nvPr/>
          </p:nvCxnSpPr>
          <p:spPr>
            <a:xfrm>
              <a:off x="5509759" y="1244600"/>
              <a:ext cx="1185049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86" name="文本框 8"/>
          <p:cNvSpPr txBox="1"/>
          <p:nvPr/>
        </p:nvSpPr>
        <p:spPr>
          <a:xfrm>
            <a:off x="1130300" y="4271963"/>
            <a:ext cx="7208838" cy="4953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专门决策最为显著的两个特点： 周期长和金额大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内容占位符 2"/>
          <p:cNvSpPr>
            <a:spLocks noGrp="1"/>
          </p:cNvSpPr>
          <p:nvPr>
            <p:ph idx="1"/>
          </p:nvPr>
        </p:nvSpPr>
        <p:spPr>
          <a:xfrm>
            <a:off x="704850" y="2349500"/>
            <a:ext cx="8496300" cy="25908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20000"/>
              </a:lnSpc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专门决策预算往往涉及长期建设项目的 资金投放与筹集，并经常跨年度，因此除个别项目外，一般不纳入日常的业务预算，但应计入与此有关的 现金收支预算与预计资产负债表。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12850" y="908050"/>
            <a:ext cx="7480300" cy="6477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二、编制专门决策预算</a:t>
            </a:r>
            <a:endParaRPr kumimoji="1" lang="zh-CN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5" name="组合 9"/>
          <p:cNvGrpSpPr/>
          <p:nvPr/>
        </p:nvGrpSpPr>
        <p:grpSpPr>
          <a:xfrm>
            <a:off x="2865438" y="1555750"/>
            <a:ext cx="4357687" cy="134938"/>
            <a:chOff x="5357217" y="1143000"/>
            <a:chExt cx="1490133" cy="101600"/>
          </a:xfrm>
        </p:grpSpPr>
        <p:cxnSp>
          <p:nvCxnSpPr>
            <p:cNvPr id="6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31"/>
            <p:cNvCxnSpPr/>
            <p:nvPr/>
          </p:nvCxnSpPr>
          <p:spPr>
            <a:xfrm>
              <a:off x="5509759" y="1244600"/>
              <a:ext cx="1185050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1281113" y="333375"/>
            <a:ext cx="7480300" cy="6477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二、编制专门决策预算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131" name="Rectangle 3"/>
          <p:cNvSpPr>
            <a:spLocks noGrp="1"/>
          </p:cNvSpPr>
          <p:nvPr>
            <p:ph idx="1"/>
          </p:nvPr>
        </p:nvSpPr>
        <p:spPr>
          <a:xfrm>
            <a:off x="1095375" y="1500188"/>
            <a:ext cx="7959725" cy="1214437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20000"/>
              </a:lnSpc>
              <a:buNone/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公司决定于预计年度增加一条新的生产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线，年内安装完毕，并于年末投入使用。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666875" y="3071813"/>
          <a:ext cx="6594475" cy="1428750"/>
        </p:xfrm>
        <a:graphic>
          <a:graphicData uri="http://schemas.openxmlformats.org/drawingml/2006/table">
            <a:tbl>
              <a:tblPr/>
              <a:tblGrid>
                <a:gridCol w="1951038"/>
                <a:gridCol w="1000125"/>
                <a:gridCol w="1000125"/>
                <a:gridCol w="857250"/>
                <a:gridCol w="857250"/>
                <a:gridCol w="928687"/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全年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投资支出预算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11000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19000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投资者利润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组合 9"/>
          <p:cNvGrpSpPr/>
          <p:nvPr/>
        </p:nvGrpSpPr>
        <p:grpSpPr>
          <a:xfrm>
            <a:off x="2738438" y="1143000"/>
            <a:ext cx="4357687" cy="134938"/>
            <a:chOff x="5357217" y="1143000"/>
            <a:chExt cx="1490133" cy="101600"/>
          </a:xfrm>
        </p:grpSpPr>
        <p:cxnSp>
          <p:nvCxnSpPr>
            <p:cNvPr id="7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1"/>
            <p:cNvCxnSpPr/>
            <p:nvPr/>
          </p:nvCxnSpPr>
          <p:spPr>
            <a:xfrm>
              <a:off x="5509759" y="1244600"/>
              <a:ext cx="1185050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155" name="Picture 32" descr="C:\Users\Administrator\AppData\Roaming\Tencent\Users\112645491\QQ\WinTemp\RichOle\G~_A65DITU}O5$YOT0OWH5A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1313" y="4643438"/>
            <a:ext cx="4433887" cy="22145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156" name="组合 8"/>
          <p:cNvGrpSpPr/>
          <p:nvPr/>
        </p:nvGrpSpPr>
        <p:grpSpPr>
          <a:xfrm>
            <a:off x="598488" y="1368425"/>
            <a:ext cx="8405812" cy="1428750"/>
            <a:chOff x="416496" y="1988840"/>
            <a:chExt cx="9119877" cy="4577755"/>
          </a:xfrm>
        </p:grpSpPr>
        <p:sp>
          <p:nvSpPr>
            <p:cNvPr id="48157" name="Text Box 3"/>
            <p:cNvSpPr txBox="1"/>
            <p:nvPr/>
          </p:nvSpPr>
          <p:spPr>
            <a:xfrm>
              <a:off x="615818" y="2270443"/>
              <a:ext cx="8920555" cy="42286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</a:t>
              </a:r>
              <a:endParaRPr lang="en-US" altLang="zh-CN" sz="2800" dirty="0">
                <a:latin typeface="Lato" panose="020F0502020204030203"/>
              </a:endParaRPr>
            </a:p>
            <a:p>
              <a:pPr>
                <a:lnSpc>
                  <a:spcPct val="110000"/>
                </a:lnSpc>
              </a:pPr>
              <a:endParaRPr lang="ja-JP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ja-JP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endParaRPr lang="ja-JP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158" name="矩形 10"/>
            <p:cNvSpPr/>
            <p:nvPr/>
          </p:nvSpPr>
          <p:spPr>
            <a:xfrm>
              <a:off x="598605" y="2348879"/>
              <a:ext cx="8837970" cy="4217716"/>
            </a:xfrm>
            <a:prstGeom prst="rect">
              <a:avLst/>
            </a:prstGeom>
            <a:noFill/>
            <a:ln w="2540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>
                <a:lnSpc>
                  <a:spcPct val="110000"/>
                </a:lnSpc>
              </a:pPr>
              <a:endParaRPr lang="zh-CN" altLang="en-US" sz="3200" dirty="0">
                <a:solidFill>
                  <a:srgbClr val="000000"/>
                </a:solidFill>
                <a:latin typeface="Lato" panose="020F0502020204030203"/>
                <a:sym typeface="Arial" panose="020B0604020202020204" pitchFamily="34" charset="0"/>
              </a:endParaRPr>
            </a:p>
          </p:txBody>
        </p:sp>
        <p:grpSp>
          <p:nvGrpSpPr>
            <p:cNvPr id="4" name="组合 11"/>
            <p:cNvGrpSpPr/>
            <p:nvPr/>
          </p:nvGrpSpPr>
          <p:grpSpPr>
            <a:xfrm>
              <a:off x="416496" y="1988840"/>
              <a:ext cx="568751" cy="70009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1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auto" latinLnBrk="0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auto" latinLnBrk="0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标题 1"/>
          <p:cNvSpPr>
            <a:spLocks noGrp="1" noChangeArrowheads="1"/>
          </p:cNvSpPr>
          <p:nvPr>
            <p:ph type="title"/>
          </p:nvPr>
        </p:nvSpPr>
        <p:spPr>
          <a:xfrm>
            <a:off x="920750" y="836613"/>
            <a:ext cx="7480300" cy="6477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判断题</a:t>
            </a:r>
            <a:endParaRPr kumimoji="1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6288" y="2205038"/>
            <a:ext cx="8353425" cy="381635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经营预算</a:t>
            </a:r>
            <a:r>
              <a:rPr kumimoji="1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是</a:t>
            </a:r>
            <a:r>
              <a:rPr kumimoji="1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全面预算编制的起点，因此专门决策预算应当以经营预算为依据。（ ）</a:t>
            </a:r>
            <a:endParaRPr kumimoji="1" lang="en-US" altLang="zh-CN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1"/>
              </a:buBlip>
              <a:defRPr/>
            </a:pPr>
            <a:endParaRPr kumimoji="1" lang="en-US" altLang="zh-CN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1"/>
              </a:buBlip>
              <a:defRPr/>
            </a:pPr>
            <a:endParaRPr kumimoji="1" lang="zh-CN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1"/>
              </a:buBlip>
              <a:defRPr/>
            </a:pPr>
            <a:endParaRPr kumimoji="1" lang="zh-CN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标题 1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判断题</a:t>
            </a:r>
            <a:endParaRPr kumimoji="1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6288" y="1125538"/>
            <a:ext cx="8569325" cy="489585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经营预算是全面预算编制的起点，因此专门决策预算应当以经营预算为依据。（ ）</a:t>
            </a:r>
            <a:endParaRPr kumimoji="1" lang="en-US" altLang="zh-CN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1"/>
              </a:buBlip>
              <a:defRPr/>
            </a:pPr>
            <a:endParaRPr kumimoji="1" lang="en-US" altLang="zh-CN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正确答案</a:t>
            </a:r>
            <a:r>
              <a:rPr kumimoji="1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×</a:t>
            </a:r>
            <a:endParaRPr kumimoji="1" lang="en-US" altLang="zh-CN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销售预算是全面预算编制的起点；编制专门决策预算的依据，是项目财务可行性分析资料以及企业筹资决策资料。</a:t>
            </a:r>
            <a:endParaRPr kumimoji="1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1"/>
              </a:buBlip>
              <a:defRPr/>
            </a:pPr>
            <a:endParaRPr kumimoji="1" lang="en-US" altLang="zh-CN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1"/>
              </a:buBlip>
              <a:defRPr/>
            </a:pPr>
            <a:endParaRPr kumimoji="1" lang="zh-CN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1"/>
              </a:buBlip>
              <a:defRPr/>
            </a:pPr>
            <a:endParaRPr kumimoji="1" lang="zh-CN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0" y="2276475"/>
            <a:ext cx="9906000" cy="2549525"/>
          </a:xfrm>
          <a:prstGeom prst="rect">
            <a:avLst/>
          </a:prstGeom>
          <a:solidFill>
            <a:srgbClr val="32C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-71437" y="4914900"/>
            <a:ext cx="10163175" cy="0"/>
          </a:xfrm>
          <a:prstGeom prst="line">
            <a:avLst/>
          </a:prstGeom>
          <a:ln w="22225">
            <a:solidFill>
              <a:srgbClr val="32C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-71437" y="2197100"/>
            <a:ext cx="10163175" cy="0"/>
          </a:xfrm>
          <a:prstGeom prst="line">
            <a:avLst/>
          </a:prstGeom>
          <a:ln w="22225">
            <a:solidFill>
              <a:srgbClr val="32C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5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7175" y="2714625"/>
            <a:ext cx="1011238" cy="16065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3328988" y="2774950"/>
            <a:ext cx="0" cy="1390650"/>
          </a:xfrm>
          <a:prstGeom prst="line">
            <a:avLst/>
          </a:prstGeom>
          <a:ln>
            <a:gradFill>
              <a:gsLst>
                <a:gs pos="0">
                  <a:srgbClr val="32C8CF">
                    <a:alpha val="67000"/>
                  </a:srgbClr>
                </a:gs>
                <a:gs pos="55000">
                  <a:schemeClr val="bg1"/>
                </a:gs>
                <a:gs pos="100000">
                  <a:srgbClr val="32C8CF">
                    <a:alpha val="71000"/>
                  </a:srgb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7" name="Title 2"/>
          <p:cNvSpPr txBox="1"/>
          <p:nvPr/>
        </p:nvSpPr>
        <p:spPr>
          <a:xfrm>
            <a:off x="3151188" y="2798763"/>
            <a:ext cx="6356350" cy="1182687"/>
          </a:xfrm>
          <a:prstGeom prst="rect">
            <a:avLst/>
          </a:prstGeom>
          <a:noFill/>
          <a:ln w="9525">
            <a:noFill/>
          </a:ln>
        </p:spPr>
        <p:txBody>
          <a:bodyPr lIns="36000" rIns="36000" anchor="b" anchorCtr="0"/>
          <a:p>
            <a:pPr marL="742950" indent="-742950">
              <a:lnSpc>
                <a:spcPct val="150000"/>
              </a:lnSpc>
            </a:pPr>
            <a:endParaRPr lang="en-US" altLang="zh-CN" sz="4000" dirty="0">
              <a:latin typeface="方正尚酷简体"/>
              <a:ea typeface="方正尚酷简体"/>
            </a:endParaRPr>
          </a:p>
          <a:p>
            <a:pPr marL="742950" indent="-742950">
              <a:lnSpc>
                <a:spcPct val="150000"/>
              </a:lnSpc>
            </a:pPr>
            <a:endParaRPr lang="en-US" altLang="zh-CN" sz="4000" dirty="0">
              <a:latin typeface="方正尚酷简体"/>
              <a:ea typeface="方正尚酷简体"/>
            </a:endParaRPr>
          </a:p>
          <a:p>
            <a:pPr marL="742950" indent="-742950">
              <a:lnSpc>
                <a:spcPct val="150000"/>
              </a:lnSpc>
            </a:pPr>
            <a:r>
              <a:rPr lang="zh-CN" altLang="en-US" sz="4000" b="1" dirty="0">
                <a:solidFill>
                  <a:schemeClr val="tx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三、编制财务预算</a:t>
            </a:r>
            <a:endParaRPr lang="zh-CN" altLang="en-US" sz="4000" b="1" dirty="0">
              <a:solidFill>
                <a:schemeClr val="tx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51208" name="灯片编号占位符 2"/>
          <p:cNvSpPr txBox="1">
            <a:spLocks noGrp="1"/>
          </p:cNvSpPr>
          <p:nvPr>
            <p:ph type="sldNum" sz="quarter" idx="4"/>
          </p:nvPr>
        </p:nvSpPr>
        <p:spPr>
          <a:xfrm>
            <a:off x="9201150" y="6240463"/>
            <a:ext cx="401638" cy="354012"/>
          </a:xfrm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 sz="14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30600" y="1131888"/>
            <a:ext cx="2138363" cy="9239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p>
            <a:pPr marL="742950" indent="-742950">
              <a:lnSpc>
                <a:spcPct val="150000"/>
              </a:lnSpc>
            </a:pPr>
            <a:r>
              <a:rPr lang="zh-CN" altLang="en-US" sz="4000" b="1" dirty="0">
                <a:solidFill>
                  <a:schemeClr val="tx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任务实训</a:t>
            </a:r>
            <a:endParaRPr lang="zh-CN" altLang="en-US" sz="4000" b="1" dirty="0">
              <a:solidFill>
                <a:schemeClr val="tx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标题 1"/>
          <p:cNvSpPr>
            <a:spLocks noGrp="1"/>
          </p:cNvSpPr>
          <p:nvPr>
            <p:ph type="title"/>
          </p:nvPr>
        </p:nvSpPr>
        <p:spPr>
          <a:xfrm>
            <a:off x="1281113" y="549275"/>
            <a:ext cx="7480300" cy="647700"/>
          </a:xfrm>
          <a:ln/>
        </p:spPr>
        <p:txBody>
          <a:bodyPr vert="horz" wrap="square" lIns="91440" tIns="45720" rIns="91440" bIns="45720" anchor="ctr" anchorCtr="0"/>
          <a:p>
            <a:pPr marL="742950" indent="-742950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三、编制财务预算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4850" y="2143125"/>
            <a:ext cx="8308975" cy="14398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尚酷简体"/>
                <a:ea typeface="方正尚酷简体"/>
                <a:cs typeface="方正尚酷简体"/>
              </a:rPr>
              <a:t>    </a:t>
            </a:r>
            <a:r>
              <a:rPr kumimoji="1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尚酷简体"/>
                <a:ea typeface="方正尚酷简体"/>
                <a:cs typeface="方正尚酷简体"/>
              </a:rPr>
              <a:t>现金预算是专门反映预算期内预计现金收入与现金支出，以及为满足理想现金余额而进行现金投融资的预算。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尚酷简体"/>
              <a:ea typeface="方正尚酷简体"/>
              <a:cs typeface="方正尚酷简体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尚酷简体"/>
              <a:ea typeface="方正尚酷简体"/>
              <a:cs typeface="方正尚酷简体"/>
            </a:endParaRPr>
          </a:p>
        </p:txBody>
      </p:sp>
      <p:grpSp>
        <p:nvGrpSpPr>
          <p:cNvPr id="5" name="组合 9"/>
          <p:cNvGrpSpPr/>
          <p:nvPr/>
        </p:nvGrpSpPr>
        <p:grpSpPr>
          <a:xfrm>
            <a:off x="3000375" y="1277938"/>
            <a:ext cx="4357688" cy="134937"/>
            <a:chOff x="5357217" y="1143000"/>
            <a:chExt cx="1490133" cy="101600"/>
          </a:xfrm>
        </p:grpSpPr>
        <p:cxnSp>
          <p:nvCxnSpPr>
            <p:cNvPr id="6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31"/>
            <p:cNvCxnSpPr/>
            <p:nvPr/>
          </p:nvCxnSpPr>
          <p:spPr>
            <a:xfrm>
              <a:off x="5509759" y="1244600"/>
              <a:ext cx="1185049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矩形 7"/>
          <p:cNvSpPr/>
          <p:nvPr/>
        </p:nvSpPr>
        <p:spPr>
          <a:xfrm>
            <a:off x="849313" y="4149725"/>
            <a:ext cx="8020050" cy="1300163"/>
          </a:xfrm>
          <a:prstGeom prst="rect">
            <a:avLst/>
          </a:prstGeom>
          <a:noFill/>
          <a:ln w="9525">
            <a:noFill/>
          </a:ln>
        </p:spPr>
        <p:txBody>
          <a:bodyPr lIns="107277" tIns="53639" rIns="107277" bIns="53639">
            <a:spAutoFit/>
          </a:bodyPr>
          <a:p>
            <a:pPr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方正尚酷简体"/>
                <a:ea typeface="方正尚酷简体"/>
              </a:rPr>
              <a:t>    </a:t>
            </a:r>
            <a:r>
              <a:rPr lang="zh-CN" altLang="zh-CN" sz="2800" b="1" dirty="0">
                <a:solidFill>
                  <a:schemeClr val="tx1"/>
                </a:solidFill>
                <a:latin typeface="方正尚酷简体"/>
                <a:ea typeface="方正尚酷简体"/>
              </a:rPr>
              <a:t>现金预算由期初现金余额、现金收入、现金</a:t>
            </a:r>
            <a:r>
              <a:rPr lang="zh-CN" altLang="en-US" sz="2800" b="1" dirty="0">
                <a:solidFill>
                  <a:schemeClr val="tx1"/>
                </a:solidFill>
                <a:latin typeface="方正尚酷简体"/>
                <a:ea typeface="方正尚酷简体"/>
              </a:rPr>
              <a:t>支</a:t>
            </a:r>
            <a:r>
              <a:rPr lang="zh-CN" altLang="zh-CN" sz="2800" b="1" dirty="0">
                <a:solidFill>
                  <a:schemeClr val="tx1"/>
                </a:solidFill>
                <a:latin typeface="方正尚酷简体"/>
                <a:ea typeface="方正尚酷简体"/>
              </a:rPr>
              <a:t>出、现金余缺、现金筹措</a:t>
            </a:r>
            <a:r>
              <a:rPr lang="zh-CN" altLang="en-US" sz="2800" b="1" dirty="0">
                <a:solidFill>
                  <a:schemeClr val="tx1"/>
                </a:solidFill>
                <a:latin typeface="方正尚酷简体"/>
                <a:ea typeface="方正尚酷简体"/>
              </a:rPr>
              <a:t>与运用五个</a:t>
            </a:r>
            <a:r>
              <a:rPr lang="zh-CN" altLang="zh-CN" sz="2800" b="1" dirty="0">
                <a:solidFill>
                  <a:schemeClr val="tx1"/>
                </a:solidFill>
                <a:latin typeface="方正尚酷简体"/>
                <a:ea typeface="方正尚酷简体"/>
              </a:rPr>
              <a:t>部分组成</a:t>
            </a:r>
            <a:endParaRPr lang="zh-CN" altLang="en-US" sz="2800" b="1" dirty="0">
              <a:solidFill>
                <a:schemeClr val="tx1"/>
              </a:solidFill>
              <a:latin typeface="方正尚酷简体"/>
              <a:ea typeface="方正尚酷简体"/>
            </a:endParaRPr>
          </a:p>
        </p:txBody>
      </p:sp>
      <p:sp>
        <p:nvSpPr>
          <p:cNvPr id="52230" name="矩形 3"/>
          <p:cNvSpPr/>
          <p:nvPr/>
        </p:nvSpPr>
        <p:spPr>
          <a:xfrm>
            <a:off x="2427288" y="3582988"/>
            <a:ext cx="4513262" cy="508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>
              <a:lnSpc>
                <a:spcPct val="110000"/>
              </a:lnSpc>
            </a:pPr>
            <a:r>
              <a:rPr lang="zh-CN" altLang="zh-CN" sz="2800" b="1" dirty="0">
                <a:solidFill>
                  <a:schemeClr val="tx1"/>
                </a:solidFill>
                <a:latin typeface="方正尚酷简体"/>
                <a:ea typeface="方正尚酷简体"/>
              </a:rPr>
              <a:t>现金预算是财务预算的核心</a:t>
            </a:r>
            <a:endParaRPr lang="zh-CN" altLang="en-US" sz="2800" b="1" dirty="0">
              <a:solidFill>
                <a:schemeClr val="tx1"/>
              </a:solidFill>
              <a:latin typeface="方正尚酷简体"/>
              <a:ea typeface="方正尚酷简体"/>
            </a:endParaRPr>
          </a:p>
        </p:txBody>
      </p:sp>
      <p:sp>
        <p:nvSpPr>
          <p:cNvPr id="52231" name="矩形 1"/>
          <p:cNvSpPr/>
          <p:nvPr/>
        </p:nvSpPr>
        <p:spPr>
          <a:xfrm>
            <a:off x="885825" y="1539875"/>
            <a:ext cx="3430588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chemeClr val="tx1"/>
                </a:solidFill>
                <a:latin typeface="方正尚酷简体"/>
                <a:ea typeface="方正尚酷简体"/>
              </a:rPr>
              <a:t>1.</a:t>
            </a:r>
            <a:r>
              <a:rPr lang="zh-CN" altLang="en-US" sz="3600" b="1" dirty="0">
                <a:solidFill>
                  <a:schemeClr val="tx1"/>
                </a:solidFill>
                <a:latin typeface="方正尚酷简体"/>
                <a:ea typeface="方正尚酷简体"/>
              </a:rPr>
              <a:t>编制</a:t>
            </a:r>
            <a:r>
              <a:rPr lang="zh-CN" altLang="zh-CN" sz="3600" b="1" dirty="0">
                <a:solidFill>
                  <a:schemeClr val="tx1"/>
                </a:solidFill>
                <a:latin typeface="方正尚酷简体"/>
                <a:ea typeface="方正尚酷简体"/>
              </a:rPr>
              <a:t>现金预算</a:t>
            </a:r>
            <a:endParaRPr lang="zh-CN" altLang="en-US" sz="3600" b="1" dirty="0">
              <a:solidFill>
                <a:schemeClr val="tx1"/>
              </a:solidFill>
              <a:latin typeface="方正尚酷简体"/>
              <a:ea typeface="方正尚酷简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9"/>
          <p:cNvGrpSpPr/>
          <p:nvPr/>
        </p:nvGrpSpPr>
        <p:grpSpPr>
          <a:xfrm>
            <a:off x="2828925" y="1104900"/>
            <a:ext cx="4357688" cy="134938"/>
            <a:chOff x="5357217" y="1143000"/>
            <a:chExt cx="1490133" cy="101600"/>
          </a:xfrm>
        </p:grpSpPr>
        <p:cxnSp>
          <p:nvCxnSpPr>
            <p:cNvPr id="8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31"/>
            <p:cNvCxnSpPr/>
            <p:nvPr/>
          </p:nvCxnSpPr>
          <p:spPr>
            <a:xfrm>
              <a:off x="5509759" y="1244600"/>
              <a:ext cx="1185049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251" name="Title 2"/>
          <p:cNvSpPr txBox="1"/>
          <p:nvPr/>
        </p:nvSpPr>
        <p:spPr>
          <a:xfrm>
            <a:off x="1873250" y="398463"/>
            <a:ext cx="6000750" cy="7159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lang="en-US" altLang="zh-CN" sz="3200" b="1" dirty="0">
                <a:solidFill>
                  <a:schemeClr val="tx1"/>
                </a:solidFill>
                <a:latin typeface="方正尚酷简体"/>
                <a:ea typeface="方正尚酷简体"/>
              </a:rPr>
              <a:t>      </a:t>
            </a:r>
            <a:r>
              <a:rPr lang="en-US" altLang="zh-CN" sz="3600" b="1" dirty="0">
                <a:solidFill>
                  <a:schemeClr val="tx1"/>
                </a:solidFill>
                <a:latin typeface="方正尚酷简体"/>
                <a:ea typeface="方正尚酷简体"/>
              </a:rPr>
              <a:t>1.</a:t>
            </a:r>
            <a:r>
              <a:rPr lang="zh-CN" altLang="en-US" sz="3600" b="1" dirty="0">
                <a:solidFill>
                  <a:schemeClr val="tx1"/>
                </a:solidFill>
                <a:latin typeface="方正尚酷简体"/>
                <a:ea typeface="方正尚酷简体"/>
              </a:rPr>
              <a:t>编制</a:t>
            </a:r>
            <a:r>
              <a:rPr lang="zh-CN" altLang="zh-CN" sz="3600" b="1" dirty="0">
                <a:solidFill>
                  <a:schemeClr val="tx1"/>
                </a:solidFill>
                <a:latin typeface="方正尚酷简体"/>
                <a:ea typeface="方正尚酷简体"/>
              </a:rPr>
              <a:t>现金预算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17563" y="1557338"/>
            <a:ext cx="7831137" cy="1733550"/>
          </a:xfrm>
          <a:prstGeom prst="rect">
            <a:avLst/>
          </a:prstGeom>
          <a:noFill/>
          <a:ln w="9525">
            <a:noFill/>
          </a:ln>
        </p:spPr>
        <p:txBody>
          <a:bodyPr lIns="107277" tIns="53639" rIns="107277" bIns="53639">
            <a:spAutoFit/>
          </a:bodyPr>
          <a:p>
            <a:pPr>
              <a:lnSpc>
                <a:spcPct val="11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方正尚酷简体"/>
                <a:ea typeface="方正尚酷简体"/>
              </a:rPr>
              <a:t>现金预算的关系公式</a:t>
            </a:r>
            <a:endParaRPr lang="zh-CN" altLang="en-US" sz="2400" b="1" dirty="0">
              <a:solidFill>
                <a:schemeClr val="tx1"/>
              </a:solidFill>
              <a:latin typeface="方正尚酷简体"/>
              <a:ea typeface="方正尚酷简体"/>
            </a:endParaRPr>
          </a:p>
          <a:p>
            <a:pPr>
              <a:lnSpc>
                <a:spcPct val="11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    期</a:t>
            </a: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初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现金</a:t>
            </a: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余额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+</a:t>
            </a: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现金收入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-</a:t>
            </a: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现金支出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=</a:t>
            </a:r>
            <a:r>
              <a:rPr lang="zh-CN" altLang="zh-CN" sz="2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现金余缺</a:t>
            </a:r>
            <a:endParaRPr lang="en-US" altLang="zh-CN" sz="2400" u="sng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</a:t>
            </a:r>
            <a:r>
              <a:rPr lang="zh-CN" altLang="zh-CN" sz="2400" b="1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现金余缺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+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现金</a:t>
            </a: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筹措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-</a:t>
            </a: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现金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运用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=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期末现金余额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                              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（理想期末现金余额）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3" name="矩形 2"/>
          <p:cNvSpPr/>
          <p:nvPr/>
        </p:nvSpPr>
        <p:spPr>
          <a:xfrm>
            <a:off x="488950" y="3911600"/>
            <a:ext cx="4838700" cy="46513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现金余缺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小于  理想期末现金余额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4" name="右箭头 3"/>
          <p:cNvSpPr/>
          <p:nvPr/>
        </p:nvSpPr>
        <p:spPr>
          <a:xfrm>
            <a:off x="3800475" y="4652963"/>
            <a:ext cx="639763" cy="484187"/>
          </a:xfrm>
          <a:prstGeom prst="rightArrow">
            <a:avLst>
              <a:gd name="adj1" fmla="val 50000"/>
              <a:gd name="adj2" fmla="val 50032"/>
            </a:avLst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699999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p>
            <a:pPr>
              <a:lnSpc>
                <a:spcPct val="110000"/>
              </a:lnSpc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3255" name="矩形 10"/>
          <p:cNvSpPr/>
          <p:nvPr/>
        </p:nvSpPr>
        <p:spPr>
          <a:xfrm>
            <a:off x="355600" y="5303838"/>
            <a:ext cx="4838700" cy="46513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现金余缺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大于  理想期末现金余额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6" name="右箭头 11"/>
          <p:cNvSpPr/>
          <p:nvPr/>
        </p:nvSpPr>
        <p:spPr>
          <a:xfrm>
            <a:off x="3968750" y="5924550"/>
            <a:ext cx="688975" cy="484188"/>
          </a:xfrm>
          <a:prstGeom prst="rightArrow">
            <a:avLst>
              <a:gd name="adj1" fmla="val 50000"/>
              <a:gd name="adj2" fmla="val 50040"/>
            </a:avLst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699999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p>
            <a:pPr>
              <a:lnSpc>
                <a:spcPct val="110000"/>
              </a:lnSpc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3257" name="矩形 4"/>
          <p:cNvSpPr/>
          <p:nvPr/>
        </p:nvSpPr>
        <p:spPr>
          <a:xfrm>
            <a:off x="4657725" y="4652963"/>
            <a:ext cx="2185988" cy="49688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>
              <a:lnSpc>
                <a:spcPct val="110000"/>
              </a:lnSpc>
            </a:pPr>
            <a:r>
              <a:rPr lang="zh-CN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缺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：现金</a:t>
            </a:r>
            <a:r>
              <a:rPr lang="zh-CN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筹措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8" name="矩形 12"/>
          <p:cNvSpPr/>
          <p:nvPr/>
        </p:nvSpPr>
        <p:spPr>
          <a:xfrm>
            <a:off x="4779963" y="5924550"/>
            <a:ext cx="2185987" cy="49688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>
              <a:lnSpc>
                <a:spcPct val="110000"/>
              </a:lnSpc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余：现金运用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弧形 5"/>
          <p:cNvSpPr/>
          <p:nvPr/>
        </p:nvSpPr>
        <p:spPr>
          <a:xfrm rot="4727359">
            <a:off x="5222081" y="2642394"/>
            <a:ext cx="2935288" cy="3397250"/>
          </a:xfrm>
          <a:prstGeom prst="arc">
            <a:avLst>
              <a:gd name="adj1" fmla="val 6501363"/>
              <a:gd name="adj2" fmla="val 0"/>
            </a:avLst>
          </a:prstGeom>
          <a:ln w="571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7277" tIns="53639" rIns="107277" bIns="53639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弧形 6"/>
          <p:cNvSpPr/>
          <p:nvPr/>
        </p:nvSpPr>
        <p:spPr>
          <a:xfrm rot="14755400">
            <a:off x="1967706" y="2623344"/>
            <a:ext cx="3041650" cy="3100388"/>
          </a:xfrm>
          <a:prstGeom prst="arc">
            <a:avLst>
              <a:gd name="adj1" fmla="val 6860341"/>
              <a:gd name="adj2" fmla="val 0"/>
            </a:avLst>
          </a:prstGeom>
          <a:ln w="571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7277" tIns="53639" rIns="107277" bIns="53639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881188" y="2143125"/>
            <a:ext cx="1143000" cy="1219200"/>
          </a:xfrm>
          <a:prstGeom prst="ellipse">
            <a:avLst/>
          </a:prstGeom>
          <a:solidFill>
            <a:srgbClr val="1A5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销售</a:t>
            </a:r>
            <a:endParaRPr kumimoji="1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收入</a:t>
            </a:r>
            <a:endParaRPr kumimoji="1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310313" y="5143500"/>
            <a:ext cx="990600" cy="1219200"/>
          </a:xfrm>
          <a:prstGeom prst="ellipse">
            <a:avLst/>
          </a:prstGeom>
          <a:solidFill>
            <a:srgbClr val="EB3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现金收入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3238500" y="1143000"/>
            <a:ext cx="4357688" cy="134938"/>
            <a:chOff x="5357217" y="1143000"/>
            <a:chExt cx="1490133" cy="101600"/>
          </a:xfrm>
        </p:grpSpPr>
        <p:cxnSp>
          <p:nvCxnSpPr>
            <p:cNvPr id="22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1"/>
            <p:cNvCxnSpPr/>
            <p:nvPr/>
          </p:nvCxnSpPr>
          <p:spPr>
            <a:xfrm>
              <a:off x="5509759" y="1244600"/>
              <a:ext cx="1185049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2"/>
          <p:cNvSpPr txBox="1"/>
          <p:nvPr/>
        </p:nvSpPr>
        <p:spPr bwMode="auto">
          <a:xfrm>
            <a:off x="2144713" y="469900"/>
            <a:ext cx="6357938" cy="71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altLang="zh-CN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1.</a:t>
            </a:r>
            <a:r>
              <a:rPr kumimoji="1" lang="zh-CN" altLang="en-US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编制销售预算</a:t>
            </a:r>
            <a:endParaRPr kumimoji="1" lang="en-US" sz="3200" b="1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1023938" y="1500188"/>
            <a:ext cx="5000625" cy="571500"/>
          </a:xfrm>
          <a:prstGeom prst="rect">
            <a:avLst/>
          </a:prstGeom>
          <a:noFill/>
        </p:spPr>
        <p:txBody>
          <a:bodyPr lIns="90488" tIns="44450" rIns="90488" bIns="44450"/>
          <a:lstStyle/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sz="28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销售预算是全面预算的起点。</a:t>
            </a:r>
            <a:endParaRPr kumimoji="1" lang="en-US" altLang="zh-CN" sz="28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endParaRPr kumimoji="1" lang="en-US" altLang="zh-CN" sz="28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024063" y="3714750"/>
            <a:ext cx="3000375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销售量：销售预测分析</a:t>
            </a:r>
            <a:endParaRPr kumimoji="1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单价：产品定价决策</a:t>
            </a:r>
            <a:endParaRPr kumimoji="1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738813" y="4214813"/>
            <a:ext cx="2428875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根据销售收入结合</a:t>
            </a:r>
            <a:endParaRPr kumimoji="1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收现政策来确定。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AutoShape 8"/>
          <p:cNvPicPr/>
          <p:nvPr/>
        </p:nvPicPr>
        <p:blipFill>
          <a:blip r:embed="rId1"/>
          <a:stretch>
            <a:fillRect/>
          </a:stretch>
        </p:blipFill>
        <p:spPr>
          <a:xfrm>
            <a:off x="757238" y="1844675"/>
            <a:ext cx="8429625" cy="3700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Rectangle 12"/>
          <p:cNvSpPr/>
          <p:nvPr/>
        </p:nvSpPr>
        <p:spPr>
          <a:xfrm>
            <a:off x="7026275" y="2124075"/>
            <a:ext cx="1785938" cy="3143250"/>
          </a:xfrm>
          <a:prstGeom prst="rect">
            <a:avLst/>
          </a:prstGeom>
          <a:noFill/>
          <a:ln w="9525">
            <a:noFill/>
          </a:ln>
        </p:spPr>
        <p:txBody>
          <a:bodyPr lIns="160923" tIns="80462" rIns="40231" bIns="40231"/>
          <a:p>
            <a:pPr defTabSz="913130" eaLnBrk="1" hangingPunct="1">
              <a:lnSpc>
                <a:spcPct val="120000"/>
              </a:lnSpc>
              <a:buClr>
                <a:srgbClr val="FFFF00"/>
              </a:buClr>
            </a:pPr>
            <a:r>
              <a:rPr lang="en-US" altLang="zh-CN" dirty="0">
                <a:solidFill>
                  <a:srgbClr val="1A5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dirty="0">
                <a:solidFill>
                  <a:srgbClr val="37B8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4000</a:t>
            </a:r>
            <a:endParaRPr lang="en-US" altLang="zh-CN" dirty="0">
              <a:solidFill>
                <a:srgbClr val="37B8B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3130" eaLnBrk="1" hangingPunct="1">
              <a:lnSpc>
                <a:spcPct val="120000"/>
              </a:lnSpc>
              <a:buClr>
                <a:srgbClr val="FFFF00"/>
              </a:buClr>
            </a:pPr>
            <a:r>
              <a:rPr lang="zh-CN" altLang="en-US" dirty="0">
                <a:solidFill>
                  <a:srgbClr val="37B8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dirty="0">
                <a:solidFill>
                  <a:srgbClr val="37B8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62200</a:t>
            </a:r>
            <a:endParaRPr lang="en-US" altLang="zh-CN" dirty="0">
              <a:solidFill>
                <a:srgbClr val="37B8B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3130" eaLnBrk="1" hangingPunct="1">
              <a:lnSpc>
                <a:spcPct val="120000"/>
              </a:lnSpc>
            </a:pPr>
            <a:r>
              <a:rPr lang="zh-CN" altLang="en-US" dirty="0">
                <a:solidFill>
                  <a:srgbClr val="37B8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dirty="0">
                <a:solidFill>
                  <a:srgbClr val="37B8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61500</a:t>
            </a:r>
            <a:endParaRPr lang="zh-CN" altLang="en-US" dirty="0">
              <a:solidFill>
                <a:srgbClr val="37B8B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3130" eaLnBrk="1" hangingPunct="1">
              <a:lnSpc>
                <a:spcPct val="120000"/>
              </a:lnSpc>
            </a:pPr>
            <a:r>
              <a:rPr lang="en-US" altLang="zh-CN" dirty="0">
                <a:solidFill>
                  <a:srgbClr val="37B8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=  4700</a:t>
            </a:r>
            <a:endParaRPr lang="zh-CN" altLang="en-US" dirty="0">
              <a:solidFill>
                <a:srgbClr val="37B8B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3130" eaLnBrk="1" hangingPunct="1">
              <a:lnSpc>
                <a:spcPct val="120000"/>
              </a:lnSpc>
            </a:pPr>
            <a:r>
              <a:rPr lang="en-US" altLang="zh-CN" dirty="0">
                <a:solidFill>
                  <a:srgbClr val="37B8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solidFill>
                  <a:srgbClr val="37B8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solidFill>
                  <a:srgbClr val="37B8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rgbClr val="37B8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 </a:t>
            </a:r>
            <a:r>
              <a:rPr lang="en-US" altLang="zh-CN" dirty="0">
                <a:solidFill>
                  <a:srgbClr val="37B8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dirty="0">
              <a:solidFill>
                <a:srgbClr val="37B8B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3130" eaLnBrk="1" hangingPunct="1">
              <a:lnSpc>
                <a:spcPct val="120000"/>
              </a:lnSpc>
            </a:pPr>
            <a:r>
              <a:rPr lang="en-US" altLang="zh-CN" dirty="0">
                <a:solidFill>
                  <a:srgbClr val="37B8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=  4700</a:t>
            </a:r>
            <a:endParaRPr lang="zh-CN" altLang="en-US" dirty="0">
              <a:solidFill>
                <a:srgbClr val="37B8B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276" name="矩形 2"/>
          <p:cNvSpPr/>
          <p:nvPr/>
        </p:nvSpPr>
        <p:spPr>
          <a:xfrm>
            <a:off x="1028700" y="2208213"/>
            <a:ext cx="5786438" cy="2973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  <a:buClr>
                <a:srgbClr val="FFFF00"/>
              </a:buClr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期初现金余额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buClr>
                <a:srgbClr val="FFFF00"/>
              </a:buClr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zh-CN" altLang="en-US" u="sng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现金收入</a:t>
            </a:r>
            <a:endParaRPr lang="en-US" altLang="zh-CN" u="sng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buClr>
                <a:srgbClr val="FFFF00"/>
              </a:buClr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zh-CN" altLang="en-US" u="sng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现金支出</a:t>
            </a:r>
            <a:endParaRPr lang="en-US" altLang="zh-CN" u="sng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现金余缺；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）现金筹措与运用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期末现金余额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3238500" y="1143000"/>
            <a:ext cx="4357688" cy="134938"/>
            <a:chOff x="5357217" y="1143000"/>
            <a:chExt cx="1490133" cy="101600"/>
          </a:xfrm>
        </p:grpSpPr>
        <p:cxnSp>
          <p:nvCxnSpPr>
            <p:cNvPr id="8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31"/>
            <p:cNvCxnSpPr/>
            <p:nvPr/>
          </p:nvCxnSpPr>
          <p:spPr>
            <a:xfrm>
              <a:off x="5509759" y="1244600"/>
              <a:ext cx="1185049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278" name="Title 2"/>
          <p:cNvSpPr txBox="1"/>
          <p:nvPr/>
        </p:nvSpPr>
        <p:spPr>
          <a:xfrm>
            <a:off x="2073275" y="414338"/>
            <a:ext cx="6000750" cy="7159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lang="en-US" altLang="zh-CN" sz="4000" b="1" dirty="0">
                <a:solidFill>
                  <a:schemeClr val="tx1"/>
                </a:solidFill>
                <a:latin typeface="方正尚酷简体"/>
                <a:ea typeface="方正尚酷简体"/>
              </a:rPr>
              <a:t>      </a:t>
            </a:r>
            <a:r>
              <a:rPr lang="en-US" altLang="zh-CN" sz="3600" b="1" dirty="0">
                <a:solidFill>
                  <a:schemeClr val="tx1"/>
                </a:solidFill>
                <a:latin typeface="方正尚酷简体"/>
                <a:ea typeface="方正尚酷简体"/>
              </a:rPr>
              <a:t>1.</a:t>
            </a:r>
            <a:r>
              <a:rPr lang="zh-CN" altLang="en-US" sz="3600" b="1" dirty="0">
                <a:solidFill>
                  <a:schemeClr val="tx1"/>
                </a:solidFill>
                <a:latin typeface="方正尚酷简体"/>
                <a:ea typeface="方正尚酷简体"/>
              </a:rPr>
              <a:t>编制</a:t>
            </a:r>
            <a:r>
              <a:rPr lang="zh-CN" altLang="zh-CN" sz="3600" b="1" dirty="0">
                <a:solidFill>
                  <a:schemeClr val="tx1"/>
                </a:solidFill>
                <a:latin typeface="方正尚酷简体"/>
                <a:ea typeface="方正尚酷简体"/>
              </a:rPr>
              <a:t>现金预算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" name="直接连接符 10"/>
          <p:cNvCxnSpPr/>
          <p:nvPr/>
        </p:nvCxnSpPr>
        <p:spPr>
          <a:xfrm rot="5400000">
            <a:off x="5419725" y="3632200"/>
            <a:ext cx="30988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</p:cxnSp>
      <p:sp>
        <p:nvSpPr>
          <p:cNvPr id="54280" name="矩形 2"/>
          <p:cNvSpPr/>
          <p:nvPr/>
        </p:nvSpPr>
        <p:spPr>
          <a:xfrm>
            <a:off x="1485900" y="5630863"/>
            <a:ext cx="7859713" cy="53181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现金预算编制依据：各</a:t>
            </a:r>
            <a:r>
              <a:rPr lang="zh-CN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业务预算和专门决策预算</a:t>
            </a:r>
            <a:endParaRPr lang="zh-CN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9313" y="1341438"/>
            <a:ext cx="4464050" cy="565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现金预算的基本结构：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9"/>
          <p:cNvGrpSpPr/>
          <p:nvPr/>
        </p:nvGrpSpPr>
        <p:grpSpPr>
          <a:xfrm>
            <a:off x="3238500" y="1143000"/>
            <a:ext cx="4357688" cy="134938"/>
            <a:chOff x="5357217" y="1143000"/>
            <a:chExt cx="1490133" cy="101600"/>
          </a:xfrm>
        </p:grpSpPr>
        <p:cxnSp>
          <p:nvCxnSpPr>
            <p:cNvPr id="5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31"/>
            <p:cNvCxnSpPr/>
            <p:nvPr/>
          </p:nvCxnSpPr>
          <p:spPr>
            <a:xfrm>
              <a:off x="5509759" y="1244600"/>
              <a:ext cx="1185049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299" name="Title 2"/>
          <p:cNvSpPr txBox="1"/>
          <p:nvPr/>
        </p:nvSpPr>
        <p:spPr>
          <a:xfrm>
            <a:off x="2073275" y="428625"/>
            <a:ext cx="6000750" cy="7159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lang="en-US" altLang="zh-CN" sz="4000" b="1" dirty="0">
                <a:solidFill>
                  <a:schemeClr val="tx1"/>
                </a:solidFill>
                <a:latin typeface="方正尚酷简体"/>
                <a:ea typeface="方正尚酷简体"/>
              </a:rPr>
              <a:t>     1.</a:t>
            </a:r>
            <a:r>
              <a:rPr lang="zh-CN" altLang="en-US" sz="4000" b="1" dirty="0">
                <a:solidFill>
                  <a:schemeClr val="tx1"/>
                </a:solidFill>
                <a:latin typeface="方正尚酷简体"/>
                <a:ea typeface="方正尚酷简体"/>
              </a:rPr>
              <a:t>编制</a:t>
            </a:r>
            <a:r>
              <a:rPr lang="zh-CN" altLang="zh-CN" sz="4000" b="1" dirty="0">
                <a:solidFill>
                  <a:schemeClr val="tx1"/>
                </a:solidFill>
                <a:latin typeface="方正尚酷简体"/>
                <a:ea typeface="方正尚酷简体"/>
              </a:rPr>
              <a:t>现金预算</a:t>
            </a:r>
            <a:endParaRPr lang="zh-CN" altLang="en-US" sz="40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5125" y="1773238"/>
            <a:ext cx="9164638" cy="3143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488" tIns="44450" rIns="90488" bIns="44450"/>
          <a:lstStyle/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en-US" altLang="zh-CN" sz="2400" kern="0" cap="none" spc="0" normalizeH="0" baseline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</a:t>
            </a:r>
            <a:r>
              <a:rPr kumimoji="1" lang="zh-CN" altLang="en-US" sz="2400" kern="0" cap="none" spc="0" normalizeH="0" baseline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公司现金预算编制资料：</a:t>
            </a:r>
            <a:endParaRPr kumimoji="1" lang="en-US" altLang="zh-CN" sz="2400" kern="0" cap="none" spc="0" normalizeH="0" baseline="0" noProof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en-US" altLang="zh-CN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 M</a:t>
            </a:r>
            <a:r>
              <a:rPr kumimoji="1" lang="zh-CN" altLang="en-US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公司编制的各业务预算和专门决策预算；</a:t>
            </a:r>
            <a:endParaRPr kumimoji="1" lang="en-US" altLang="zh-CN" sz="24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en-US" altLang="zh-CN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1" lang="zh-CN" altLang="en-US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假设</a:t>
            </a:r>
            <a:r>
              <a:rPr kumimoji="1" lang="en-US" altLang="zh-CN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</a:t>
            </a:r>
            <a:r>
              <a:rPr kumimoji="1" lang="zh-CN" altLang="en-US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公司每季预交所得税</a:t>
            </a:r>
            <a:r>
              <a:rPr kumimoji="1" lang="en-US" altLang="zh-CN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1200</a:t>
            </a:r>
            <a:r>
              <a:rPr kumimoji="1" lang="zh-CN" altLang="en-US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元；</a:t>
            </a:r>
            <a:endParaRPr kumimoji="1" lang="en-US" altLang="zh-CN" sz="24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en-US" altLang="zh-CN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3.M</a:t>
            </a:r>
            <a:r>
              <a:rPr kumimoji="1" lang="zh-CN" altLang="en-US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公司理想的现金余额为</a:t>
            </a:r>
            <a:r>
              <a:rPr kumimoji="1" lang="en-US" altLang="zh-CN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4000</a:t>
            </a:r>
            <a:r>
              <a:rPr kumimoji="1" lang="zh-CN" altLang="en-US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元；</a:t>
            </a:r>
            <a:endParaRPr kumimoji="1" lang="en-US" altLang="zh-CN" sz="24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en-US" altLang="zh-CN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</a:t>
            </a:r>
            <a:r>
              <a:rPr kumimoji="1" lang="zh-CN" altLang="en-US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现金不足时向银行申请短期借款，有多余时归还短期借款</a:t>
            </a:r>
            <a:endParaRPr kumimoji="1" lang="en-US" altLang="zh-CN" sz="24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（皆为</a:t>
            </a:r>
            <a:r>
              <a:rPr kumimoji="1" lang="en-US" altLang="zh-CN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</a:t>
            </a:r>
            <a:r>
              <a:rPr kumimoji="1" lang="zh-CN" altLang="en-US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元的倍数）借款在期初，还款在期末，年利率为</a:t>
            </a:r>
            <a:r>
              <a:rPr kumimoji="1" lang="en-US" altLang="zh-CN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5%</a:t>
            </a:r>
            <a:r>
              <a:rPr kumimoji="1" lang="zh-CN" altLang="en-US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</a:t>
            </a:r>
            <a:endParaRPr kumimoji="1" lang="en-US" altLang="zh-CN" sz="24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en-US" altLang="zh-CN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5.</a:t>
            </a:r>
            <a:r>
              <a:rPr kumimoji="1" lang="zh-CN" altLang="en-US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公司年初有长期借款</a:t>
            </a:r>
            <a:r>
              <a:rPr kumimoji="1" lang="en-US" altLang="zh-CN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80000</a:t>
            </a:r>
            <a:r>
              <a:rPr kumimoji="1" lang="zh-CN" altLang="en-US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元，年利率为</a:t>
            </a:r>
            <a:r>
              <a:rPr kumimoji="1" lang="en-US" altLang="zh-CN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10%</a:t>
            </a:r>
            <a:r>
              <a:rPr kumimoji="1" lang="zh-CN" altLang="en-US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1" lang="en-US" altLang="zh-CN" sz="24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endParaRPr kumimoji="1" lang="en-US" altLang="zh-CN" sz="24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en-US" altLang="zh-CN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    </a:t>
            </a:r>
            <a:endParaRPr kumimoji="1" lang="en-US" altLang="zh-CN" sz="24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13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36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57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77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105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137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165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9"/>
          <p:cNvGrpSpPr/>
          <p:nvPr/>
        </p:nvGrpSpPr>
        <p:grpSpPr>
          <a:xfrm>
            <a:off x="3238500" y="1143000"/>
            <a:ext cx="4357688" cy="134938"/>
            <a:chOff x="5357217" y="1143000"/>
            <a:chExt cx="1490133" cy="101600"/>
          </a:xfrm>
        </p:grpSpPr>
        <p:cxnSp>
          <p:nvCxnSpPr>
            <p:cNvPr id="5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31"/>
            <p:cNvCxnSpPr/>
            <p:nvPr/>
          </p:nvCxnSpPr>
          <p:spPr>
            <a:xfrm>
              <a:off x="5509759" y="1244600"/>
              <a:ext cx="1185049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323" name="Title 2"/>
          <p:cNvSpPr txBox="1"/>
          <p:nvPr/>
        </p:nvSpPr>
        <p:spPr>
          <a:xfrm>
            <a:off x="2000250" y="396875"/>
            <a:ext cx="6000750" cy="7159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lang="en-US" altLang="zh-CN" sz="4000" b="1" dirty="0">
                <a:solidFill>
                  <a:schemeClr val="tx1"/>
                </a:solidFill>
                <a:latin typeface="方正尚酷简体"/>
                <a:ea typeface="方正尚酷简体"/>
              </a:rPr>
              <a:t>      1.</a:t>
            </a:r>
            <a:r>
              <a:rPr lang="zh-CN" altLang="en-US" sz="4000" b="1" dirty="0">
                <a:solidFill>
                  <a:schemeClr val="tx1"/>
                </a:solidFill>
                <a:latin typeface="方正尚酷简体"/>
                <a:ea typeface="方正尚酷简体"/>
              </a:rPr>
              <a:t>编制</a:t>
            </a:r>
            <a:r>
              <a:rPr lang="zh-CN" altLang="zh-CN" sz="4000" b="1" dirty="0">
                <a:solidFill>
                  <a:schemeClr val="tx1"/>
                </a:solidFill>
                <a:latin typeface="方正尚酷简体"/>
                <a:ea typeface="方正尚酷简体"/>
              </a:rPr>
              <a:t>现金预算</a:t>
            </a:r>
            <a:endParaRPr lang="zh-CN" altLang="en-US" sz="40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5125" y="1773238"/>
            <a:ext cx="9164638" cy="3143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ffectLst/>
        </p:spPr>
        <p:txBody>
          <a:bodyPr lIns="90488" tIns="44450" rIns="90488" bIns="44450"/>
          <a:lstStyle/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en-US" altLang="zh-CN" sz="2400" kern="0" cap="none" spc="0" normalizeH="0" baseline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</a:t>
            </a:r>
            <a:r>
              <a:rPr kumimoji="1" lang="zh-CN" altLang="en-US" sz="2400" kern="0" cap="none" spc="0" normalizeH="0" baseline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公司现金预算编制资料：</a:t>
            </a:r>
            <a:endParaRPr kumimoji="1" lang="en-US" altLang="zh-CN" sz="2400" kern="0" cap="none" spc="0" normalizeH="0" baseline="0" noProof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en-US" altLang="zh-CN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 M</a:t>
            </a:r>
            <a:r>
              <a:rPr kumimoji="1" lang="zh-CN" altLang="en-US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公司编制的各业务预算和专门决策预算；</a:t>
            </a:r>
            <a:endParaRPr kumimoji="1" lang="en-US" altLang="zh-CN" sz="24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en-US" altLang="zh-CN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1" lang="zh-CN" altLang="en-US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假设</a:t>
            </a:r>
            <a:r>
              <a:rPr kumimoji="1" lang="en-US" altLang="zh-CN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</a:t>
            </a:r>
            <a:r>
              <a:rPr kumimoji="1" lang="zh-CN" altLang="en-US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公司每季预交所得税</a:t>
            </a:r>
            <a:r>
              <a:rPr kumimoji="1" lang="en-US" altLang="zh-CN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1200</a:t>
            </a:r>
            <a:r>
              <a:rPr kumimoji="1" lang="zh-CN" altLang="en-US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元；</a:t>
            </a:r>
            <a:endParaRPr kumimoji="1" lang="en-US" altLang="zh-CN" sz="24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en-US" altLang="zh-CN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        (</a:t>
            </a:r>
            <a:r>
              <a:rPr kumimoji="1" lang="zh-CN" altLang="en-US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来源于利润预测）</a:t>
            </a:r>
            <a:endParaRPr kumimoji="1" lang="en-US" altLang="zh-CN" sz="24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en-US" altLang="zh-CN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3.M</a:t>
            </a:r>
            <a:r>
              <a:rPr kumimoji="1" lang="zh-CN" altLang="en-US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公司理想的期末现金余额为</a:t>
            </a:r>
            <a:r>
              <a:rPr kumimoji="1" lang="en-US" altLang="zh-CN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4000</a:t>
            </a:r>
            <a:r>
              <a:rPr kumimoji="1" lang="zh-CN" altLang="en-US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元，</a:t>
            </a:r>
            <a:endParaRPr kumimoji="1" lang="en-US" altLang="zh-CN" sz="24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en-US" altLang="zh-CN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    </a:t>
            </a:r>
            <a:r>
              <a:rPr kumimoji="1" lang="zh-CN" altLang="en-US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（来源于最佳现金持有量）</a:t>
            </a:r>
            <a:endParaRPr kumimoji="1" lang="en-US" altLang="zh-CN" sz="24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13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36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57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88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110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9"/>
          <p:cNvGrpSpPr/>
          <p:nvPr/>
        </p:nvGrpSpPr>
        <p:grpSpPr>
          <a:xfrm>
            <a:off x="2790825" y="773113"/>
            <a:ext cx="4357688" cy="134937"/>
            <a:chOff x="5357217" y="1143000"/>
            <a:chExt cx="1490133" cy="101600"/>
          </a:xfrm>
        </p:grpSpPr>
        <p:cxnSp>
          <p:nvCxnSpPr>
            <p:cNvPr id="5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31"/>
            <p:cNvCxnSpPr/>
            <p:nvPr/>
          </p:nvCxnSpPr>
          <p:spPr>
            <a:xfrm>
              <a:off x="5509759" y="1244600"/>
              <a:ext cx="1185049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347" name="Title 2"/>
          <p:cNvSpPr txBox="1"/>
          <p:nvPr/>
        </p:nvSpPr>
        <p:spPr>
          <a:xfrm>
            <a:off x="1995488" y="115888"/>
            <a:ext cx="6000750" cy="7159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lang="en-US" altLang="zh-CN" sz="3600" b="1" dirty="0">
                <a:solidFill>
                  <a:schemeClr val="tx1"/>
                </a:solidFill>
                <a:latin typeface="方正尚酷简体"/>
                <a:ea typeface="方正尚酷简体"/>
              </a:rPr>
              <a:t>     1.</a:t>
            </a:r>
            <a:r>
              <a:rPr lang="zh-CN" altLang="en-US" sz="3600" b="1" dirty="0">
                <a:solidFill>
                  <a:schemeClr val="tx1"/>
                </a:solidFill>
                <a:latin typeface="方正尚酷简体"/>
                <a:ea typeface="方正尚酷简体"/>
              </a:rPr>
              <a:t>编制</a:t>
            </a:r>
            <a:r>
              <a:rPr lang="zh-CN" altLang="zh-CN" sz="3600" b="1" dirty="0">
                <a:solidFill>
                  <a:schemeClr val="tx1"/>
                </a:solidFill>
                <a:latin typeface="方正尚酷简体"/>
                <a:ea typeface="方正尚酷简体"/>
              </a:rPr>
              <a:t>现金预算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12738" y="1414463"/>
            <a:ext cx="9001125" cy="4968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ffectLst/>
        </p:spPr>
        <p:txBody>
          <a:bodyPr lIns="90488" tIns="44450" rIns="90488" bIns="44450"/>
          <a:lstStyle/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en-US" altLang="zh-CN" sz="2400" kern="0" cap="none" spc="0" normalizeH="0" baseline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</a:t>
            </a:r>
            <a:r>
              <a:rPr kumimoji="1" lang="zh-CN" altLang="en-US" sz="2400" kern="0" cap="none" spc="0" normalizeH="0" baseline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公司现金预算编制资料：</a:t>
            </a:r>
            <a:endParaRPr kumimoji="1" lang="en-US" altLang="zh-CN" sz="2400" kern="0" cap="none" spc="0" normalizeH="0" baseline="0" noProof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endParaRPr kumimoji="1" lang="en-US" altLang="zh-CN" sz="24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en-US" altLang="zh-CN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</a:t>
            </a:r>
            <a:r>
              <a:rPr kumimoji="1" lang="zh-CN" altLang="en-US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现金不足时向银行申请短期借款，有多余时归还短期借款</a:t>
            </a:r>
            <a:endParaRPr kumimoji="1" lang="en-US" altLang="zh-CN" sz="24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（皆为</a:t>
            </a:r>
            <a:r>
              <a:rPr kumimoji="1" lang="en-US" altLang="zh-CN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</a:t>
            </a:r>
            <a:r>
              <a:rPr kumimoji="1" lang="zh-CN" altLang="en-US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元的倍数）借款在期初，还款在期末，年利率为</a:t>
            </a:r>
            <a:r>
              <a:rPr kumimoji="1" lang="en-US" altLang="zh-CN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5%</a:t>
            </a:r>
            <a:r>
              <a:rPr kumimoji="1" lang="zh-CN" altLang="en-US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</a:t>
            </a:r>
            <a:endParaRPr kumimoji="1" lang="en-US" altLang="zh-CN" sz="24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1" lang="en-US" altLang="zh-CN" sz="24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en-US" altLang="zh-CN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</a:t>
            </a:r>
            <a:endParaRPr kumimoji="1" lang="en-US" altLang="zh-CN" sz="24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endParaRPr kumimoji="1" lang="en-US" altLang="zh-CN" sz="24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en-US" altLang="zh-CN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5.</a:t>
            </a:r>
            <a:r>
              <a:rPr kumimoji="1" lang="zh-CN" altLang="en-US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公司年初有长期借款</a:t>
            </a:r>
            <a:r>
              <a:rPr kumimoji="1" lang="en-US" altLang="zh-CN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80000</a:t>
            </a:r>
            <a:r>
              <a:rPr kumimoji="1" lang="zh-CN" altLang="en-US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元，年利率为</a:t>
            </a:r>
            <a:r>
              <a:rPr kumimoji="1" lang="en-US" altLang="zh-CN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10%</a:t>
            </a:r>
            <a:r>
              <a:rPr kumimoji="1" lang="zh-CN" altLang="en-US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1" lang="en-US" altLang="zh-CN" sz="24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en-US" altLang="zh-CN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</a:t>
            </a:r>
            <a:endParaRPr kumimoji="1" lang="en-US" altLang="zh-CN" sz="24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22388" y="3467100"/>
            <a:ext cx="5826125" cy="431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还款时支付利息，利息</a:t>
            </a: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=</a:t>
            </a: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还款额*利息率*借款期限</a:t>
            </a:r>
            <a:endParaRPr kumimoji="1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08088" y="5248275"/>
            <a:ext cx="6272213" cy="430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长期借款年利息</a:t>
            </a: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=80000</a:t>
            </a: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*</a:t>
            </a: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10%</a:t>
            </a: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*</a:t>
            </a: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1=8000</a:t>
            </a: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（元）</a:t>
            </a:r>
            <a:endParaRPr kumimoji="1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14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74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78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86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113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椭圆 14"/>
          <p:cNvSpPr/>
          <p:nvPr/>
        </p:nvSpPr>
        <p:spPr>
          <a:xfrm>
            <a:off x="1771650" y="2335213"/>
            <a:ext cx="738188" cy="574675"/>
          </a:xfrm>
          <a:prstGeom prst="ellipse">
            <a:avLst/>
          </a:prstGeom>
          <a:solidFill>
            <a:srgbClr val="92D050"/>
          </a:solidFill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p>
            <a:pPr>
              <a:lnSpc>
                <a:spcPct val="110000"/>
              </a:lnSpc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8371" name="Title 2"/>
          <p:cNvSpPr txBox="1"/>
          <p:nvPr/>
        </p:nvSpPr>
        <p:spPr>
          <a:xfrm>
            <a:off x="2357438" y="31750"/>
            <a:ext cx="6000750" cy="7159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lang="en-US" altLang="zh-CN" sz="3200" b="1" dirty="0">
                <a:solidFill>
                  <a:schemeClr val="tx1"/>
                </a:solidFill>
                <a:latin typeface="方正尚酷简体"/>
                <a:ea typeface="方正尚酷简体"/>
              </a:rPr>
              <a:t>    </a:t>
            </a:r>
            <a:r>
              <a:rPr lang="en-US" altLang="zh-CN" sz="3600" b="1" dirty="0">
                <a:solidFill>
                  <a:schemeClr val="tx1"/>
                </a:solidFill>
                <a:latin typeface="方正尚酷简体"/>
                <a:ea typeface="方正尚酷简体"/>
              </a:rPr>
              <a:t>1.</a:t>
            </a:r>
            <a:r>
              <a:rPr lang="zh-CN" altLang="en-US" sz="3600" b="1" dirty="0">
                <a:solidFill>
                  <a:schemeClr val="tx1"/>
                </a:solidFill>
                <a:latin typeface="方正尚酷简体"/>
                <a:ea typeface="方正尚酷简体"/>
              </a:rPr>
              <a:t>编制</a:t>
            </a:r>
            <a:r>
              <a:rPr lang="zh-CN" altLang="zh-CN" sz="3600" b="1" dirty="0">
                <a:solidFill>
                  <a:schemeClr val="tx1"/>
                </a:solidFill>
                <a:latin typeface="方正尚酷简体"/>
                <a:ea typeface="方正尚酷简体"/>
              </a:rPr>
              <a:t>现金预算</a:t>
            </a:r>
            <a:endParaRPr lang="zh-CN" altLang="en-US" sz="3600" b="1" dirty="0">
              <a:solidFill>
                <a:schemeClr val="tx1"/>
              </a:solidFill>
              <a:latin typeface="方正尚酷简体"/>
              <a:ea typeface="方正尚酷简体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304800" y="1144588"/>
          <a:ext cx="5329238" cy="1589088"/>
        </p:xfrm>
        <a:graphic>
          <a:graphicData uri="http://schemas.openxmlformats.org/drawingml/2006/table">
            <a:tbl>
              <a:tblPr/>
              <a:tblGrid>
                <a:gridCol w="1296302"/>
                <a:gridCol w="951247"/>
                <a:gridCol w="785678"/>
                <a:gridCol w="755167"/>
                <a:gridCol w="770423"/>
                <a:gridCol w="770423"/>
              </a:tblGrid>
              <a:tr h="2522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季度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387" marR="8387" marT="838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387" marR="8387" marT="838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387" marR="8387" marT="838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387" marR="8387" marT="838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387" marR="8387" marT="838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全年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387" marR="8387" marT="838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期初现金余额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387" marR="8387" marT="838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 4000</a:t>
                      </a:r>
                      <a:endParaRPr kumimoji="0" lang="en-US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387" marR="8387" marT="838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4700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387" marR="8387" marT="838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4664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387" marR="8387" marT="838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4200</a:t>
                      </a:r>
                      <a:endParaRPr kumimoji="0" lang="zh-CN" altLang="en-US" sz="16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387" marR="8387" marT="838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  4000</a:t>
                      </a:r>
                      <a:endParaRPr kumimoji="0" lang="en-US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387" marR="8387" marT="8386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5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加：</a:t>
                      </a:r>
                      <a:r>
                        <a:rPr kumimoji="0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现金收入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387" marR="8387" marT="83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62200</a:t>
                      </a:r>
                      <a:endParaRPr kumimoji="0" lang="en-US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387" marR="8387" marT="83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59800</a:t>
                      </a:r>
                      <a:endParaRPr kumimoji="0" lang="en-US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387" marR="8387" marT="83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72800</a:t>
                      </a:r>
                      <a:endParaRPr kumimoji="0" lang="en-US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387" marR="8387" marT="83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70200</a:t>
                      </a:r>
                      <a:endParaRPr kumimoji="0" lang="en-US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387" marR="8387" marT="83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265000</a:t>
                      </a:r>
                      <a:endParaRPr kumimoji="0" lang="en-US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387" marR="8387" marT="83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8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减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：现金支出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387" marR="8387" marT="83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61500</a:t>
                      </a:r>
                      <a:endParaRPr kumimoji="0" lang="en-US" altLang="zh-CN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387" marR="8387" marT="83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71836</a:t>
                      </a:r>
                      <a:endParaRPr kumimoji="0" lang="en-US" altLang="zh-CN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387" marR="8387" marT="83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67114</a:t>
                      </a:r>
                      <a:endParaRPr kumimoji="0" lang="en-US" altLang="zh-CN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387" marR="8387" marT="83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64104</a:t>
                      </a:r>
                      <a:endParaRPr kumimoji="0" lang="en-US" altLang="zh-CN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387" marR="8387" marT="83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264554</a:t>
                      </a:r>
                      <a:endParaRPr kumimoji="0" lang="en-US" altLang="zh-CN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387" marR="8387" marT="83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2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现金余缺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387" marR="8387" marT="83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  4700</a:t>
                      </a:r>
                      <a:endParaRPr kumimoji="0" lang="en-US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387" marR="8387" marT="83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-7336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387" marR="8387" marT="83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10350</a:t>
                      </a:r>
                      <a:endParaRPr kumimoji="0" lang="zh-CN" altLang="en-US" sz="16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387" marR="8387" marT="83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10296</a:t>
                      </a:r>
                      <a:endParaRPr kumimoji="0" lang="zh-CN" altLang="en-US" sz="16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387" marR="8387" marT="83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4446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387" marR="8387" marT="838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8406" name="Picture 41" descr="http://d.hiphotos.baidu.com/image/pic/item/3812b31bb051f81955231b25d1b44aed2e73e75f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975" y="3433763"/>
            <a:ext cx="2903538" cy="29019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224213" y="3638550"/>
          <a:ext cx="6265863" cy="2970213"/>
        </p:xfrm>
        <a:graphic>
          <a:graphicData uri="http://schemas.openxmlformats.org/drawingml/2006/table">
            <a:tbl>
              <a:tblPr/>
              <a:tblGrid>
                <a:gridCol w="2212447"/>
                <a:gridCol w="826982"/>
                <a:gridCol w="770896"/>
                <a:gridCol w="770896"/>
                <a:gridCol w="769703"/>
                <a:gridCol w="914938"/>
              </a:tblGrid>
              <a:tr h="2954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季度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全年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7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减：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现金支出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61500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71836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67114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64104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264554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直接材料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18974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17586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19800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19854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76214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4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直接人工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9840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12240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14160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12240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48480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制造费用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15590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16490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17210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16490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65780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9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销售及管理费用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2896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3320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3744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3320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13280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长期借款利息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9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投资支出预算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11000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19000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9000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40000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投资者利润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4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所得税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4800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7" marR="9527" marT="95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5830888" y="1628775"/>
            <a:ext cx="1570038" cy="3762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销售预算</a:t>
            </a:r>
            <a:r>
              <a:rPr kumimoji="1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67463" y="2419350"/>
            <a:ext cx="3262313" cy="431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来源于</a:t>
            </a:r>
            <a:r>
              <a:rPr kumimoji="1" lang="zh-CN" altLang="zh-CN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各成本费用预算</a:t>
            </a:r>
            <a:r>
              <a:rPr kumimoji="1" lang="zh-CN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kumimoji="1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4800" y="747713"/>
            <a:ext cx="5295900" cy="396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表</a:t>
            </a: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6-1                 </a:t>
            </a:r>
            <a:r>
              <a: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现金余缺计算             单位：元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97238" y="3235325"/>
            <a:ext cx="6264275" cy="396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表</a:t>
            </a: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6-2                   </a:t>
            </a:r>
            <a:r>
              <a: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现金支出明细            单位：元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1613" y="2724150"/>
            <a:ext cx="3887788" cy="396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  <a:cs typeface="+mn-cs"/>
              </a:rPr>
              <a:t>4000+62200-61500=4700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  <a:cs typeface="+mn-cs"/>
              </a:rPr>
              <a:t>（元）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华文琥珀" panose="02010800040101010101" pitchFamily="2" charset="-122"/>
              <a:ea typeface="华文琥珀" panose="02010800040101010101" pitchFamily="2" charset="-122"/>
              <a:cs typeface="+mn-cs"/>
            </a:endParaRPr>
          </a:p>
        </p:txBody>
      </p:sp>
      <p:sp>
        <p:nvSpPr>
          <p:cNvPr id="58476" name="左弧形箭头 1"/>
          <p:cNvSpPr/>
          <p:nvPr/>
        </p:nvSpPr>
        <p:spPr>
          <a:xfrm rot="-489927" flipH="1">
            <a:off x="5905500" y="2198688"/>
            <a:ext cx="415925" cy="1090612"/>
          </a:xfrm>
          <a:prstGeom prst="curvedRightArrow">
            <a:avLst>
              <a:gd name="adj1" fmla="val 24994"/>
              <a:gd name="adj2" fmla="val 49977"/>
              <a:gd name="adj3" fmla="val 25000"/>
            </a:avLst>
          </a:prstGeom>
          <a:solidFill>
            <a:schemeClr val="accent2"/>
          </a:solidFill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p>
            <a:pPr>
              <a:lnSpc>
                <a:spcPct val="110000"/>
              </a:lnSpc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椭圆 16"/>
          <p:cNvSpPr/>
          <p:nvPr/>
        </p:nvSpPr>
        <p:spPr>
          <a:xfrm>
            <a:off x="3582988" y="5267325"/>
            <a:ext cx="739775" cy="574675"/>
          </a:xfrm>
          <a:prstGeom prst="ellipse">
            <a:avLst/>
          </a:prstGeom>
          <a:solidFill>
            <a:srgbClr val="92D050"/>
          </a:solidFill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p>
            <a:pPr>
              <a:lnSpc>
                <a:spcPct val="110000"/>
              </a:lnSpc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9395" name="椭圆 15"/>
          <p:cNvSpPr/>
          <p:nvPr/>
        </p:nvSpPr>
        <p:spPr>
          <a:xfrm>
            <a:off x="3451225" y="3351213"/>
            <a:ext cx="739775" cy="576262"/>
          </a:xfrm>
          <a:prstGeom prst="ellipse">
            <a:avLst/>
          </a:prstGeom>
          <a:solidFill>
            <a:srgbClr val="92D050"/>
          </a:solidFill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p>
            <a:pPr>
              <a:lnSpc>
                <a:spcPct val="110000"/>
              </a:lnSpc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3238500" y="1143000"/>
            <a:ext cx="4357688" cy="134938"/>
            <a:chOff x="5357217" y="1143000"/>
            <a:chExt cx="1490133" cy="101600"/>
          </a:xfrm>
        </p:grpSpPr>
        <p:cxnSp>
          <p:nvCxnSpPr>
            <p:cNvPr id="5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31"/>
            <p:cNvCxnSpPr/>
            <p:nvPr/>
          </p:nvCxnSpPr>
          <p:spPr>
            <a:xfrm>
              <a:off x="5509759" y="1244600"/>
              <a:ext cx="1185049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397" name="Title 2"/>
          <p:cNvSpPr txBox="1"/>
          <p:nvPr/>
        </p:nvSpPr>
        <p:spPr>
          <a:xfrm>
            <a:off x="2595563" y="428625"/>
            <a:ext cx="6000750" cy="7159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lang="en-US" altLang="zh-CN" sz="4000" b="1" dirty="0">
                <a:solidFill>
                  <a:schemeClr val="tx1"/>
                </a:solidFill>
                <a:latin typeface="方正尚酷简体"/>
                <a:ea typeface="方正尚酷简体"/>
              </a:rPr>
              <a:t>    </a:t>
            </a:r>
            <a:r>
              <a:rPr lang="en-US" altLang="zh-CN" sz="3600" b="1" dirty="0">
                <a:solidFill>
                  <a:schemeClr val="tx1"/>
                </a:solidFill>
                <a:latin typeface="方正尚酷简体"/>
                <a:ea typeface="方正尚酷简体"/>
              </a:rPr>
              <a:t>1.</a:t>
            </a:r>
            <a:r>
              <a:rPr lang="zh-CN" altLang="en-US" sz="3600" b="1" dirty="0">
                <a:solidFill>
                  <a:schemeClr val="tx1"/>
                </a:solidFill>
                <a:latin typeface="方正尚酷简体"/>
                <a:ea typeface="方正尚酷简体"/>
              </a:rPr>
              <a:t>编制</a:t>
            </a:r>
            <a:r>
              <a:rPr lang="zh-CN" altLang="zh-CN" sz="3600" b="1" dirty="0">
                <a:solidFill>
                  <a:schemeClr val="tx1"/>
                </a:solidFill>
                <a:latin typeface="方正尚酷简体"/>
                <a:ea typeface="方正尚酷简体"/>
              </a:rPr>
              <a:t>现金预算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992188" y="1539875"/>
          <a:ext cx="7858125" cy="4318000"/>
        </p:xfrm>
        <a:graphic>
          <a:graphicData uri="http://schemas.openxmlformats.org/drawingml/2006/table">
            <a:tbl>
              <a:tblPr/>
              <a:tblGrid>
                <a:gridCol w="2055713"/>
                <a:gridCol w="1444724"/>
                <a:gridCol w="1071563"/>
                <a:gridCol w="1071562"/>
                <a:gridCol w="1143000"/>
                <a:gridCol w="1071563"/>
              </a:tblGrid>
              <a:tr h="460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季度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全年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期初现金余额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4000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4700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4664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4200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4000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加：现金收入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62200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59800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72800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70200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265000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减：现金支出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61500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71836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67114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64104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264554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现金余缺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4700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-7336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10350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10296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4446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向银行借款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12000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还银行借款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-6000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-6000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-12000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支付借款利息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-150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-225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-375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期末现金余额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4700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4664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4200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4071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4071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21" marR="6621" marT="66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809625" y="5857875"/>
            <a:ext cx="6889750" cy="469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注：公司理想现金余额为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4000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元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—5000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元之间。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13" name="曲线连接符 12"/>
          <p:cNvCxnSpPr/>
          <p:nvPr/>
        </p:nvCxnSpPr>
        <p:spPr bwMode="auto">
          <a:xfrm rot="5400000" flipH="1" flipV="1">
            <a:off x="2631281" y="3679031"/>
            <a:ext cx="3143250" cy="500063"/>
          </a:xfrm>
          <a:prstGeom prst="curvedConnector3">
            <a:avLst>
              <a:gd name="adj1" fmla="val 99408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曲线连接符 21"/>
          <p:cNvCxnSpPr/>
          <p:nvPr/>
        </p:nvCxnSpPr>
        <p:spPr bwMode="auto">
          <a:xfrm rot="5400000" flipH="1" flipV="1">
            <a:off x="3845719" y="3607594"/>
            <a:ext cx="3143250" cy="500063"/>
          </a:xfrm>
          <a:prstGeom prst="curvedConnector3">
            <a:avLst>
              <a:gd name="adj1" fmla="val 99408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曲线连接符 22"/>
          <p:cNvCxnSpPr/>
          <p:nvPr/>
        </p:nvCxnSpPr>
        <p:spPr bwMode="auto">
          <a:xfrm rot="5400000" flipH="1" flipV="1">
            <a:off x="4988719" y="3607594"/>
            <a:ext cx="3143250" cy="500063"/>
          </a:xfrm>
          <a:prstGeom prst="curvedConnector3">
            <a:avLst>
              <a:gd name="adj1" fmla="val 99408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667248" y="5214951"/>
            <a:ext cx="1614545" cy="346249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5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叶根友毛笔行书2.0版" pitchFamily="2" charset="-122"/>
                <a:ea typeface="叶根友毛笔行书2.0版" pitchFamily="2" charset="-122"/>
                <a:cs typeface="+mn-cs"/>
              </a:rPr>
              <a:t>6000×5%/12×6</a:t>
            </a:r>
            <a:endParaRPr kumimoji="0" lang="zh-CN" altLang="en-US" sz="15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6699FF"/>
              </a:solidFill>
              <a:effectLst/>
              <a:uLnTx/>
              <a:uFillTx/>
              <a:latin typeface="叶根友毛笔行书2.0版" pitchFamily="2" charset="-122"/>
              <a:ea typeface="叶根友毛笔行书2.0版" pitchFamily="2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10313" y="5214938"/>
            <a:ext cx="1714500" cy="34607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5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叶根友毛笔行书2.0版" pitchFamily="2" charset="-122"/>
                <a:ea typeface="叶根友毛笔行书2.0版" pitchFamily="2" charset="-122"/>
                <a:cs typeface="+mn-cs"/>
              </a:rPr>
              <a:t>6000×5%/12×9</a:t>
            </a: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叶根友毛笔行书2.0版" pitchFamily="2" charset="-122"/>
              <a:ea typeface="叶根友毛笔行书2.0版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92188" y="1144588"/>
            <a:ext cx="784225" cy="3762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表</a:t>
            </a: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6-3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5" name="直接连接符 17"/>
          <p:cNvCxnSpPr>
            <a:cxnSpLocks noChangeShapeType="1"/>
          </p:cNvCxnSpPr>
          <p:nvPr/>
        </p:nvCxnSpPr>
        <p:spPr bwMode="auto">
          <a:xfrm>
            <a:off x="3817938" y="2786063"/>
            <a:ext cx="1087438" cy="0"/>
          </a:xfrm>
          <a:prstGeom prst="line">
            <a:avLst/>
          </a:prstGeom>
          <a:noFill/>
          <a:ln w="19050" cmpd="sng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oval" w="med" len="med"/>
            <a:tailEnd type="oval" w="med" len="med"/>
          </a:ln>
        </p:spPr>
      </p:cxnSp>
      <p:cxnSp>
        <p:nvCxnSpPr>
          <p:cNvPr id="6" name="直接连接符 18"/>
          <p:cNvCxnSpPr>
            <a:cxnSpLocks noChangeShapeType="1"/>
          </p:cNvCxnSpPr>
          <p:nvPr/>
        </p:nvCxnSpPr>
        <p:spPr bwMode="auto">
          <a:xfrm flipV="1">
            <a:off x="4016375" y="3543300"/>
            <a:ext cx="808038" cy="15875"/>
          </a:xfrm>
          <a:prstGeom prst="line">
            <a:avLst/>
          </a:prstGeom>
          <a:noFill/>
          <a:ln w="19050" cmpd="sng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oval" w="med" len="med"/>
            <a:tailEnd type="oval" w="med" len="med"/>
          </a:ln>
        </p:spPr>
      </p:cxnSp>
      <p:cxnSp>
        <p:nvCxnSpPr>
          <p:cNvPr id="7" name="直接连接符 19"/>
          <p:cNvCxnSpPr>
            <a:cxnSpLocks noChangeShapeType="1"/>
          </p:cNvCxnSpPr>
          <p:nvPr/>
        </p:nvCxnSpPr>
        <p:spPr bwMode="auto">
          <a:xfrm>
            <a:off x="3705225" y="4287838"/>
            <a:ext cx="1073150" cy="1588"/>
          </a:xfrm>
          <a:prstGeom prst="line">
            <a:avLst/>
          </a:prstGeom>
          <a:noFill/>
          <a:ln w="19050" cmpd="sng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oval" w="med" len="med"/>
            <a:tailEnd type="oval" w="med" len="med"/>
          </a:ln>
        </p:spPr>
      </p:cxnSp>
      <p:cxnSp>
        <p:nvCxnSpPr>
          <p:cNvPr id="8" name="直接连接符 20"/>
          <p:cNvCxnSpPr>
            <a:cxnSpLocks noChangeShapeType="1"/>
          </p:cNvCxnSpPr>
          <p:nvPr/>
        </p:nvCxnSpPr>
        <p:spPr bwMode="auto">
          <a:xfrm>
            <a:off x="3684588" y="5076825"/>
            <a:ext cx="1139825" cy="0"/>
          </a:xfrm>
          <a:prstGeom prst="line">
            <a:avLst/>
          </a:prstGeom>
          <a:noFill/>
          <a:ln w="19050" cmpd="sng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oval" w="med" len="med"/>
            <a:tailEnd type="oval" w="med" len="med"/>
          </a:ln>
        </p:spPr>
      </p:cxnSp>
      <p:sp>
        <p:nvSpPr>
          <p:cNvPr id="14" name="矩形 4"/>
          <p:cNvSpPr/>
          <p:nvPr/>
        </p:nvSpPr>
        <p:spPr>
          <a:xfrm>
            <a:off x="801688" y="3286125"/>
            <a:ext cx="3214687" cy="466725"/>
          </a:xfrm>
          <a:custGeom>
            <a:avLst/>
            <a:gdLst>
              <a:gd name="txL" fmla="*/ 0 w 2410718"/>
              <a:gd name="txT" fmla="*/ 0 h 850751"/>
              <a:gd name="txR" fmla="*/ 2410718 w 2410718"/>
              <a:gd name="txB" fmla="*/ 850751 h 850751"/>
            </a:gdLst>
            <a:ahLst/>
            <a:cxnLst>
              <a:cxn ang="0">
                <a:pos x="6840" y="106"/>
              </a:cxn>
              <a:cxn ang="0">
                <a:pos x="828759498" y="1"/>
              </a:cxn>
              <a:cxn ang="0">
                <a:pos x="731999316" y="3327"/>
              </a:cxn>
              <a:cxn ang="0">
                <a:pos x="402339925" y="3516"/>
              </a:cxn>
              <a:cxn ang="0">
                <a:pos x="96766852" y="3274"/>
              </a:cxn>
              <a:cxn ang="0">
                <a:pos x="6840" y="106"/>
              </a:cxn>
            </a:cxnLst>
            <a:rect l="txL" t="txT" r="txR" b="txB"/>
            <a:pathLst>
              <a:path w="2410718" h="850751">
                <a:moveTo>
                  <a:pt x="20" y="25694"/>
                </a:moveTo>
                <a:cubicBezTo>
                  <a:pt x="2601" y="33890"/>
                  <a:pt x="2390281" y="2256"/>
                  <a:pt x="2409820" y="5"/>
                </a:cubicBezTo>
                <a:cubicBezTo>
                  <a:pt x="2429359" y="-2246"/>
                  <a:pt x="2123840" y="798415"/>
                  <a:pt x="2128466" y="804390"/>
                </a:cubicBezTo>
                <a:cubicBezTo>
                  <a:pt x="1905884" y="840457"/>
                  <a:pt x="1488448" y="842600"/>
                  <a:pt x="1169901" y="849965"/>
                </a:cubicBezTo>
                <a:cubicBezTo>
                  <a:pt x="851354" y="857330"/>
                  <a:pt x="577549" y="811018"/>
                  <a:pt x="281373" y="791545"/>
                </a:cubicBezTo>
                <a:cubicBezTo>
                  <a:pt x="252924" y="771178"/>
                  <a:pt x="-2561" y="17498"/>
                  <a:pt x="20" y="25694"/>
                </a:cubicBezTo>
                <a:close/>
              </a:path>
            </a:pathLst>
          </a:custGeom>
          <a:solidFill>
            <a:srgbClr val="C000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" name="矩形 4"/>
          <p:cNvSpPr/>
          <p:nvPr/>
        </p:nvSpPr>
        <p:spPr>
          <a:xfrm>
            <a:off x="1389063" y="4006850"/>
            <a:ext cx="2263775" cy="563563"/>
          </a:xfrm>
          <a:custGeom>
            <a:avLst/>
            <a:gdLst>
              <a:gd name="txL" fmla="*/ 0 w 2411665"/>
              <a:gd name="txT" fmla="*/ 0 h 880585"/>
              <a:gd name="txR" fmla="*/ 2411665 w 2411665"/>
              <a:gd name="txB" fmla="*/ 880585 h 880585"/>
            </a:gdLst>
            <a:ahLst/>
            <a:cxnLst>
              <a:cxn ang="0">
                <a:pos x="195" y="74"/>
              </a:cxn>
              <a:cxn ang="0">
                <a:pos x="794424" y="1"/>
              </a:cxn>
              <a:cxn ang="0">
                <a:pos x="701695" y="2329"/>
              </a:cxn>
              <a:cxn ang="0">
                <a:pos x="406790" y="2548"/>
              </a:cxn>
              <a:cxn ang="0">
                <a:pos x="92923" y="2292"/>
              </a:cxn>
              <a:cxn ang="0">
                <a:pos x="195" y="74"/>
              </a:cxn>
            </a:cxnLst>
            <a:rect l="txL" t="txT" r="txR" b="txB"/>
            <a:pathLst>
              <a:path w="2411665" h="880585">
                <a:moveTo>
                  <a:pt x="590" y="25695"/>
                </a:moveTo>
                <a:cubicBezTo>
                  <a:pt x="15362" y="9377"/>
                  <a:pt x="2390851" y="2257"/>
                  <a:pt x="2410390" y="6"/>
                </a:cubicBezTo>
                <a:cubicBezTo>
                  <a:pt x="2429929" y="-2245"/>
                  <a:pt x="2219982" y="673707"/>
                  <a:pt x="2129036" y="804391"/>
                </a:cubicBezTo>
                <a:cubicBezTo>
                  <a:pt x="2110981" y="809639"/>
                  <a:pt x="1612572" y="886925"/>
                  <a:pt x="1234253" y="880167"/>
                </a:cubicBezTo>
                <a:cubicBezTo>
                  <a:pt x="855934" y="873409"/>
                  <a:pt x="332440" y="827904"/>
                  <a:pt x="281943" y="791546"/>
                </a:cubicBezTo>
                <a:cubicBezTo>
                  <a:pt x="253494" y="771179"/>
                  <a:pt x="-14182" y="42013"/>
                  <a:pt x="590" y="25695"/>
                </a:cubicBezTo>
                <a:close/>
              </a:path>
            </a:pathLst>
          </a:custGeom>
          <a:solidFill>
            <a:srgbClr val="37B8BD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6" name="矩形 4"/>
          <p:cNvSpPr/>
          <p:nvPr/>
        </p:nvSpPr>
        <p:spPr>
          <a:xfrm>
            <a:off x="1809750" y="4816475"/>
            <a:ext cx="1670050" cy="600075"/>
          </a:xfrm>
          <a:custGeom>
            <a:avLst/>
            <a:gdLst>
              <a:gd name="txL" fmla="*/ 0 w 2411678"/>
              <a:gd name="txT" fmla="*/ 0 h 926980"/>
              <a:gd name="txR" fmla="*/ 2411678 w 2411678"/>
              <a:gd name="txB" fmla="*/ 926980 h 926980"/>
            </a:gdLst>
            <a:ahLst/>
            <a:cxnLst>
              <a:cxn ang="0">
                <a:pos x="1" y="27"/>
              </a:cxn>
              <a:cxn ang="0">
                <a:pos x="2268" y="1"/>
              </a:cxn>
              <a:cxn ang="0">
                <a:pos x="2003" y="854"/>
              </a:cxn>
              <a:cxn ang="0">
                <a:pos x="1228" y="983"/>
              </a:cxn>
              <a:cxn ang="0">
                <a:pos x="265" y="840"/>
              </a:cxn>
              <a:cxn ang="0">
                <a:pos x="1" y="27"/>
              </a:cxn>
            </a:cxnLst>
            <a:rect l="txL" t="txT" r="txR" b="txB"/>
            <a:pathLst>
              <a:path w="2411678" h="926980">
                <a:moveTo>
                  <a:pt x="590" y="25695"/>
                </a:moveTo>
                <a:cubicBezTo>
                  <a:pt x="15362" y="9377"/>
                  <a:pt x="2390851" y="2257"/>
                  <a:pt x="2410390" y="6"/>
                </a:cubicBezTo>
                <a:cubicBezTo>
                  <a:pt x="2429929" y="-2245"/>
                  <a:pt x="2222230" y="671127"/>
                  <a:pt x="2129036" y="804391"/>
                </a:cubicBezTo>
                <a:cubicBezTo>
                  <a:pt x="2093799" y="835604"/>
                  <a:pt x="1585278" y="937133"/>
                  <a:pt x="1306228" y="926155"/>
                </a:cubicBezTo>
                <a:cubicBezTo>
                  <a:pt x="1027178" y="915177"/>
                  <a:pt x="389594" y="908808"/>
                  <a:pt x="281943" y="791546"/>
                </a:cubicBezTo>
                <a:cubicBezTo>
                  <a:pt x="253494" y="771179"/>
                  <a:pt x="-14182" y="42013"/>
                  <a:pt x="590" y="25695"/>
                </a:cubicBezTo>
                <a:close/>
              </a:path>
            </a:pathLst>
          </a:custGeom>
          <a:solidFill>
            <a:srgbClr val="1A5575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" name="矩形 4"/>
          <p:cNvSpPr/>
          <p:nvPr/>
        </p:nvSpPr>
        <p:spPr>
          <a:xfrm>
            <a:off x="1096963" y="2352675"/>
            <a:ext cx="2776537" cy="544513"/>
          </a:xfrm>
          <a:custGeom>
            <a:avLst/>
            <a:gdLst>
              <a:gd name="txL" fmla="*/ 0 w 2410718"/>
              <a:gd name="txT" fmla="*/ 0 h 850751"/>
              <a:gd name="txR" fmla="*/ 2410718 w 2410718"/>
              <a:gd name="txB" fmla="*/ 850751 h 850751"/>
            </a:gdLst>
            <a:ahLst/>
            <a:cxnLst>
              <a:cxn ang="0">
                <a:pos x="410" y="573"/>
              </a:cxn>
              <a:cxn ang="0">
                <a:pos x="48320804" y="1"/>
              </a:cxn>
              <a:cxn ang="0">
                <a:pos x="42679168" y="17936"/>
              </a:cxn>
              <a:cxn ang="0">
                <a:pos x="23458402" y="18953"/>
              </a:cxn>
              <a:cxn ang="0">
                <a:pos x="5641997" y="17650"/>
              </a:cxn>
              <a:cxn ang="0">
                <a:pos x="410" y="573"/>
              </a:cxn>
            </a:cxnLst>
            <a:rect l="txL" t="txT" r="txR" b="txB"/>
            <a:pathLst>
              <a:path w="2410718" h="850751">
                <a:moveTo>
                  <a:pt x="20" y="25694"/>
                </a:moveTo>
                <a:cubicBezTo>
                  <a:pt x="2601" y="33890"/>
                  <a:pt x="2390281" y="2256"/>
                  <a:pt x="2409820" y="5"/>
                </a:cubicBezTo>
                <a:cubicBezTo>
                  <a:pt x="2429359" y="-2246"/>
                  <a:pt x="2123840" y="798415"/>
                  <a:pt x="2128466" y="804390"/>
                </a:cubicBezTo>
                <a:cubicBezTo>
                  <a:pt x="1905884" y="840457"/>
                  <a:pt x="1488448" y="842600"/>
                  <a:pt x="1169901" y="849965"/>
                </a:cubicBezTo>
                <a:cubicBezTo>
                  <a:pt x="851354" y="857330"/>
                  <a:pt x="577549" y="811018"/>
                  <a:pt x="281373" y="791545"/>
                </a:cubicBezTo>
                <a:cubicBezTo>
                  <a:pt x="252924" y="771178"/>
                  <a:pt x="-2561" y="17498"/>
                  <a:pt x="20" y="25694"/>
                </a:cubicBezTo>
                <a:close/>
              </a:path>
            </a:pathLst>
          </a:custGeom>
          <a:solidFill>
            <a:srgbClr val="1A5575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2014538" y="4902200"/>
            <a:ext cx="1290637" cy="427038"/>
          </a:xfrm>
          <a:prstGeom prst="rect">
            <a:avLst/>
          </a:prstGeom>
          <a:noFill/>
          <a:ln w="9525">
            <a:noFill/>
          </a:ln>
        </p:spPr>
        <p:txBody>
          <a:bodyPr wrap="none" lIns="80426" tIns="40213" rIns="80426" bIns="40213">
            <a:spAutoFit/>
          </a:bodyPr>
          <a:p>
            <a:pPr algn="ctr">
              <a:lnSpc>
                <a:spcPct val="110000"/>
              </a:lnSpc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财务费用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52563" y="4017963"/>
            <a:ext cx="2136775" cy="427037"/>
          </a:xfrm>
          <a:prstGeom prst="rect">
            <a:avLst/>
          </a:prstGeom>
          <a:noFill/>
          <a:ln w="9525">
            <a:noFill/>
          </a:ln>
        </p:spPr>
        <p:txBody>
          <a:bodyPr wrap="none" lIns="80426" tIns="40213" rIns="80426" bIns="40213">
            <a:spAutoFit/>
          </a:bodyPr>
          <a:p>
            <a:pPr algn="ctr">
              <a:lnSpc>
                <a:spcPct val="110000"/>
              </a:lnSpc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销售及管理费用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09750" y="3335338"/>
            <a:ext cx="1495425" cy="490537"/>
          </a:xfrm>
          <a:prstGeom prst="rect">
            <a:avLst/>
          </a:prstGeom>
          <a:noFill/>
          <a:ln w="9525">
            <a:noFill/>
          </a:ln>
        </p:spPr>
        <p:txBody>
          <a:bodyPr wrap="none" lIns="80426" tIns="40213" rIns="80426" bIns="40213">
            <a:spAutoFit/>
          </a:bodyPr>
          <a:p>
            <a:pPr algn="ctr">
              <a:lnSpc>
                <a:spcPct val="11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销售成本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25638" y="2451100"/>
            <a:ext cx="1495425" cy="490538"/>
          </a:xfrm>
          <a:prstGeom prst="rect">
            <a:avLst/>
          </a:prstGeom>
          <a:noFill/>
          <a:ln w="9525">
            <a:noFill/>
          </a:ln>
        </p:spPr>
        <p:txBody>
          <a:bodyPr wrap="none" lIns="80426" tIns="40213" rIns="80426" bIns="40213">
            <a:spAutoFit/>
          </a:bodyPr>
          <a:p>
            <a:pPr algn="ctr">
              <a:lnSpc>
                <a:spcPct val="11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销售收入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21"/>
          <p:cNvSpPr>
            <a:spLocks noChangeArrowheads="1"/>
          </p:cNvSpPr>
          <p:nvPr/>
        </p:nvSpPr>
        <p:spPr bwMode="auto">
          <a:xfrm>
            <a:off x="5053013" y="4816475"/>
            <a:ext cx="4092575" cy="520700"/>
          </a:xfrm>
          <a:prstGeom prst="rect">
            <a:avLst/>
          </a:prstGeom>
          <a:noFill/>
          <a:ln>
            <a:noFill/>
          </a:ln>
        </p:spPr>
        <p:txBody>
          <a:bodyPr lIns="80426" tIns="40213" rIns="80426" bIns="402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现金预算（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利息支出</a:t>
            </a: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矩形 21"/>
          <p:cNvSpPr>
            <a:spLocks noChangeArrowheads="1"/>
          </p:cNvSpPr>
          <p:nvPr/>
        </p:nvSpPr>
        <p:spPr bwMode="auto">
          <a:xfrm>
            <a:off x="5024438" y="4006850"/>
            <a:ext cx="4092575" cy="520700"/>
          </a:xfrm>
          <a:prstGeom prst="rect">
            <a:avLst/>
          </a:prstGeom>
          <a:noFill/>
          <a:ln>
            <a:noFill/>
          </a:ln>
        </p:spPr>
        <p:txBody>
          <a:bodyPr lIns="80426" tIns="40213" rIns="80426" bIns="402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销售及管理费用预算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矩形 21"/>
          <p:cNvSpPr>
            <a:spLocks noChangeArrowheads="1"/>
          </p:cNvSpPr>
          <p:nvPr/>
        </p:nvSpPr>
        <p:spPr bwMode="auto">
          <a:xfrm>
            <a:off x="5011738" y="3195638"/>
            <a:ext cx="4092575" cy="520700"/>
          </a:xfrm>
          <a:prstGeom prst="rect">
            <a:avLst/>
          </a:prstGeom>
          <a:noFill/>
          <a:ln>
            <a:noFill/>
          </a:ln>
        </p:spPr>
        <p:txBody>
          <a:bodyPr lIns="80426" tIns="40213" rIns="80426" bIns="402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产品成本预算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矩形 21"/>
          <p:cNvSpPr>
            <a:spLocks noChangeArrowheads="1"/>
          </p:cNvSpPr>
          <p:nvPr/>
        </p:nvSpPr>
        <p:spPr bwMode="auto">
          <a:xfrm>
            <a:off x="5027613" y="2376488"/>
            <a:ext cx="1727200" cy="520700"/>
          </a:xfrm>
          <a:prstGeom prst="rect">
            <a:avLst/>
          </a:prstGeom>
          <a:noFill/>
          <a:ln>
            <a:noFill/>
          </a:ln>
        </p:spPr>
        <p:txBody>
          <a:bodyPr lIns="80426" tIns="40213" rIns="80426" bIns="402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销售预算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5024438" y="5370513"/>
            <a:ext cx="403383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5024438" y="2941638"/>
            <a:ext cx="403383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5011738" y="3695700"/>
            <a:ext cx="403383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5053013" y="4587875"/>
            <a:ext cx="403383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2" name="组合 9"/>
          <p:cNvGrpSpPr/>
          <p:nvPr/>
        </p:nvGrpSpPr>
        <p:grpSpPr>
          <a:xfrm>
            <a:off x="3238500" y="1143000"/>
            <a:ext cx="4357688" cy="134938"/>
            <a:chOff x="5357217" y="1143000"/>
            <a:chExt cx="1490133" cy="101600"/>
          </a:xfrm>
        </p:grpSpPr>
        <p:cxnSp>
          <p:nvCxnSpPr>
            <p:cNvPr id="28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1"/>
            <p:cNvCxnSpPr/>
            <p:nvPr/>
          </p:nvCxnSpPr>
          <p:spPr>
            <a:xfrm>
              <a:off x="5509759" y="1244600"/>
              <a:ext cx="1185049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itle 2"/>
          <p:cNvSpPr txBox="1"/>
          <p:nvPr/>
        </p:nvSpPr>
        <p:spPr bwMode="auto">
          <a:xfrm>
            <a:off x="2595563" y="428625"/>
            <a:ext cx="6000750" cy="71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altLang="zh-CN" sz="36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2.</a:t>
            </a:r>
            <a:r>
              <a:rPr kumimoji="1" lang="zh-CN" altLang="en-US" sz="36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编制</a:t>
            </a:r>
            <a:r>
              <a:rPr kumimoji="1" lang="zh-CN" altLang="en-US" sz="36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预计利润表</a:t>
            </a:r>
            <a:endParaRPr kumimoji="1" lang="en-US" sz="3600" b="1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0440" name="矩形 2"/>
          <p:cNvSpPr/>
          <p:nvPr/>
        </p:nvSpPr>
        <p:spPr>
          <a:xfrm>
            <a:off x="873125" y="1528763"/>
            <a:ext cx="7858125" cy="53181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编制依据：各</a:t>
            </a:r>
            <a:r>
              <a:rPr lang="zh-CN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业务预算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专门决策预算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和现金预算</a:t>
            </a:r>
            <a:endParaRPr lang="zh-CN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4"/>
          <p:cNvSpPr/>
          <p:nvPr/>
        </p:nvSpPr>
        <p:spPr>
          <a:xfrm>
            <a:off x="1052513" y="5589588"/>
            <a:ext cx="3214687" cy="466725"/>
          </a:xfrm>
          <a:custGeom>
            <a:avLst/>
            <a:gdLst>
              <a:gd name="txL" fmla="*/ 0 w 2410718"/>
              <a:gd name="txT" fmla="*/ 0 h 850751"/>
              <a:gd name="txR" fmla="*/ 2410718 w 2410718"/>
              <a:gd name="txB" fmla="*/ 850751 h 850751"/>
            </a:gdLst>
            <a:ahLst/>
            <a:cxnLst>
              <a:cxn ang="0">
                <a:pos x="6840" y="106"/>
              </a:cxn>
              <a:cxn ang="0">
                <a:pos x="828759498" y="1"/>
              </a:cxn>
              <a:cxn ang="0">
                <a:pos x="731999316" y="3327"/>
              </a:cxn>
              <a:cxn ang="0">
                <a:pos x="402339925" y="3516"/>
              </a:cxn>
              <a:cxn ang="0">
                <a:pos x="96766852" y="3274"/>
              </a:cxn>
              <a:cxn ang="0">
                <a:pos x="6840" y="106"/>
              </a:cxn>
            </a:cxnLst>
            <a:rect l="txL" t="txT" r="txR" b="txB"/>
            <a:pathLst>
              <a:path w="2410718" h="850751">
                <a:moveTo>
                  <a:pt x="20" y="25694"/>
                </a:moveTo>
                <a:cubicBezTo>
                  <a:pt x="2601" y="33890"/>
                  <a:pt x="2390281" y="2256"/>
                  <a:pt x="2409820" y="5"/>
                </a:cubicBezTo>
                <a:cubicBezTo>
                  <a:pt x="2429359" y="-2246"/>
                  <a:pt x="2123840" y="798415"/>
                  <a:pt x="2128466" y="804390"/>
                </a:cubicBezTo>
                <a:cubicBezTo>
                  <a:pt x="1905884" y="840457"/>
                  <a:pt x="1488448" y="842600"/>
                  <a:pt x="1169901" y="849965"/>
                </a:cubicBezTo>
                <a:cubicBezTo>
                  <a:pt x="851354" y="857330"/>
                  <a:pt x="577549" y="811018"/>
                  <a:pt x="281373" y="791545"/>
                </a:cubicBezTo>
                <a:cubicBezTo>
                  <a:pt x="252924" y="771178"/>
                  <a:pt x="-2561" y="17498"/>
                  <a:pt x="20" y="25694"/>
                </a:cubicBezTo>
                <a:close/>
              </a:path>
            </a:pathLst>
          </a:custGeom>
          <a:solidFill>
            <a:srgbClr val="C000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1847850" y="5576888"/>
            <a:ext cx="1828800" cy="490537"/>
          </a:xfrm>
          <a:prstGeom prst="rect">
            <a:avLst/>
          </a:prstGeom>
          <a:noFill/>
          <a:ln w="9525">
            <a:noFill/>
          </a:ln>
        </p:spPr>
        <p:txBody>
          <a:bodyPr wrap="none" lIns="80426" tIns="40213" rIns="80426" bIns="40213">
            <a:spAutoFit/>
          </a:bodyPr>
          <a:p>
            <a:pPr algn="ctr">
              <a:lnSpc>
                <a:spcPct val="11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所得税费用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5" name="直接连接符 20"/>
          <p:cNvCxnSpPr>
            <a:cxnSpLocks noChangeShapeType="1"/>
          </p:cNvCxnSpPr>
          <p:nvPr/>
        </p:nvCxnSpPr>
        <p:spPr bwMode="auto">
          <a:xfrm>
            <a:off x="4362450" y="5876925"/>
            <a:ext cx="542925" cy="0"/>
          </a:xfrm>
          <a:prstGeom prst="line">
            <a:avLst/>
          </a:prstGeom>
          <a:noFill/>
          <a:ln w="19050" cmpd="sng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oval" w="med" len="med"/>
            <a:tailEnd type="oval" w="med" len="med"/>
          </a:ln>
        </p:spPr>
      </p:cxnSp>
      <p:sp>
        <p:nvSpPr>
          <p:cNvPr id="47" name="矩形 21"/>
          <p:cNvSpPr>
            <a:spLocks noChangeArrowheads="1"/>
          </p:cNvSpPr>
          <p:nvPr/>
        </p:nvSpPr>
        <p:spPr bwMode="auto">
          <a:xfrm>
            <a:off x="5103813" y="5535613"/>
            <a:ext cx="1720850" cy="520700"/>
          </a:xfrm>
          <a:prstGeom prst="rect">
            <a:avLst/>
          </a:prstGeom>
          <a:noFill/>
          <a:ln>
            <a:noFill/>
          </a:ln>
        </p:spPr>
        <p:txBody>
          <a:bodyPr lIns="80426" tIns="40213" rIns="80426" bIns="402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现金预算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5132388" y="6067425"/>
            <a:ext cx="403383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2" grpId="0"/>
      <p:bldP spid="4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9"/>
          <p:cNvGrpSpPr/>
          <p:nvPr/>
        </p:nvGrpSpPr>
        <p:grpSpPr>
          <a:xfrm>
            <a:off x="3238500" y="1143000"/>
            <a:ext cx="4357688" cy="134938"/>
            <a:chOff x="5357217" y="1143000"/>
            <a:chExt cx="1490133" cy="101600"/>
          </a:xfrm>
        </p:grpSpPr>
        <p:cxnSp>
          <p:nvCxnSpPr>
            <p:cNvPr id="5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31"/>
            <p:cNvCxnSpPr/>
            <p:nvPr/>
          </p:nvCxnSpPr>
          <p:spPr>
            <a:xfrm>
              <a:off x="5509759" y="1244600"/>
              <a:ext cx="1185049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2"/>
          <p:cNvSpPr txBox="1"/>
          <p:nvPr/>
        </p:nvSpPr>
        <p:spPr bwMode="auto">
          <a:xfrm>
            <a:off x="2595563" y="428625"/>
            <a:ext cx="6000750" cy="71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altLang="zh-CN" sz="36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1" lang="zh-CN" altLang="en-US" sz="36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编制预计利润表</a:t>
            </a:r>
            <a:endParaRPr kumimoji="1" lang="en-US" altLang="zh-CN" sz="3600" b="1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666875" y="2357438"/>
          <a:ext cx="4572000" cy="3714750"/>
        </p:xfrm>
        <a:graphic>
          <a:graphicData uri="http://schemas.openxmlformats.org/drawingml/2006/table">
            <a:tbl>
              <a:tblPr/>
              <a:tblGrid>
                <a:gridCol w="2658392"/>
                <a:gridCol w="1913608"/>
              </a:tblGrid>
              <a:tr h="49203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金额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664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销售收入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260000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6181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20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减：销售成本</a:t>
                      </a:r>
                      <a:endParaRPr lang="zh-CN" altLang="en-US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218040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20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销售毛利</a:t>
                      </a:r>
                      <a:endParaRPr lang="zh-CN" altLang="en-US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41960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减：销售及管理费用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15280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664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20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财务费用</a:t>
                      </a:r>
                      <a:endParaRPr lang="zh-CN" altLang="en-US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8375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9587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利润总额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18305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664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20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减：所得税</a:t>
                      </a:r>
                      <a:endParaRPr lang="zh-CN" altLang="en-US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4800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8149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净利润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13505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67" name="矩形 3"/>
          <p:cNvSpPr/>
          <p:nvPr/>
        </p:nvSpPr>
        <p:spPr>
          <a:xfrm>
            <a:off x="754063" y="1327150"/>
            <a:ext cx="8247062" cy="533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  <a:buClr>
                <a:srgbClr val="77F06E"/>
              </a:buClr>
              <a:buSzPct val="90000"/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案例：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编制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公司预算年度利润表。</a:t>
            </a:r>
            <a:endParaRPr lang="en-US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68" name="矩形 9"/>
          <p:cNvSpPr/>
          <p:nvPr/>
        </p:nvSpPr>
        <p:spPr>
          <a:xfrm>
            <a:off x="6238875" y="2857500"/>
            <a:ext cx="1878013" cy="836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ctr">
              <a:lnSpc>
                <a:spcPct val="110000"/>
              </a:lnSpc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销售预算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ctr">
              <a:lnSpc>
                <a:spcPct val="110000"/>
              </a:lnSpc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产品成本预算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69" name="矩形 10"/>
          <p:cNvSpPr/>
          <p:nvPr/>
        </p:nvSpPr>
        <p:spPr>
          <a:xfrm>
            <a:off x="6238875" y="4000500"/>
            <a:ext cx="2762250" cy="836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ctr">
              <a:lnSpc>
                <a:spcPct val="110000"/>
              </a:lnSpc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销售及管理费用预算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ctr">
              <a:lnSpc>
                <a:spcPct val="110000"/>
              </a:lnSpc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现金预算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70" name="矩形 11"/>
          <p:cNvSpPr/>
          <p:nvPr/>
        </p:nvSpPr>
        <p:spPr>
          <a:xfrm>
            <a:off x="6310313" y="5214938"/>
            <a:ext cx="1312862" cy="4651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fontAlgn="ctr">
              <a:lnSpc>
                <a:spcPct val="110000"/>
              </a:lnSpc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现金预算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39888" y="1989138"/>
            <a:ext cx="784225" cy="3762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表</a:t>
            </a: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6-4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38188" y="1714500"/>
            <a:ext cx="8102600" cy="1785938"/>
          </a:xfrm>
          <a:prstGeom prst="rect">
            <a:avLst/>
          </a:prstGeom>
          <a:noFill/>
          <a:ln w="9525">
            <a:solidFill>
              <a:srgbClr val="37B8BD"/>
            </a:solidFill>
            <a:miter lim="800000"/>
          </a:ln>
          <a:effectLst/>
        </p:spPr>
        <p:txBody>
          <a:bodyPr lIns="90488" tIns="44450" rIns="90488" bIns="44450"/>
          <a:lstStyle/>
          <a:p>
            <a:pPr marL="342900" marR="0" indent="-342900" defTabSz="914400" eaLnBrk="1" hangingPunct="1">
              <a:lnSpc>
                <a:spcPct val="12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sz="2800" kern="0" cap="none" spc="0" normalizeH="0" baseline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编制依据：</a:t>
            </a:r>
            <a:r>
              <a:rPr kumimoji="0" lang="zh-CN" altLang="en-US" sz="2800" kern="120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以计划期开始日的资产负债表为基础，</a:t>
            </a:r>
            <a:endParaRPr kumimoji="0" lang="en-US" altLang="zh-CN" sz="2800" kern="120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lnSpc>
                <a:spcPct val="12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结合计划期间各项业务预算、专门决策预算、现金</a:t>
            </a:r>
            <a:endParaRPr kumimoji="0" lang="en-US" altLang="zh-CN" sz="2800" kern="120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lnSpc>
                <a:spcPct val="12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预算和预计利润表进行编制。</a:t>
            </a:r>
            <a:endParaRPr kumimoji="0" lang="en-US" altLang="zh-CN" sz="2800" kern="120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endParaRPr kumimoji="0" lang="en-US" altLang="zh-CN" sz="2800" kern="120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endParaRPr kumimoji="0" lang="en-US" altLang="zh-CN" sz="2800" kern="120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endParaRPr kumimoji="1" lang="en-US" altLang="zh-CN" sz="28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rcRect b="12247"/>
          <a:stretch>
            <a:fillRect/>
          </a:stretch>
        </p:blipFill>
        <p:spPr>
          <a:xfrm>
            <a:off x="2809875" y="4132263"/>
            <a:ext cx="4537075" cy="27257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9"/>
          <p:cNvGrpSpPr/>
          <p:nvPr/>
        </p:nvGrpSpPr>
        <p:grpSpPr>
          <a:xfrm>
            <a:off x="2238375" y="1143000"/>
            <a:ext cx="5643563" cy="134938"/>
            <a:chOff x="5357217" y="1143000"/>
            <a:chExt cx="1490133" cy="101600"/>
          </a:xfrm>
        </p:grpSpPr>
        <p:cxnSp>
          <p:nvCxnSpPr>
            <p:cNvPr id="13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31"/>
            <p:cNvCxnSpPr/>
            <p:nvPr/>
          </p:nvCxnSpPr>
          <p:spPr>
            <a:xfrm>
              <a:off x="5509793" y="1244600"/>
              <a:ext cx="1184981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2"/>
          <p:cNvSpPr txBox="1"/>
          <p:nvPr/>
        </p:nvSpPr>
        <p:spPr bwMode="auto">
          <a:xfrm>
            <a:off x="1952625" y="428625"/>
            <a:ext cx="6316663" cy="71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altLang="zh-CN" sz="36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3.</a:t>
            </a:r>
            <a:r>
              <a:rPr kumimoji="1" lang="zh-CN" altLang="en-US" sz="36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编制</a:t>
            </a:r>
            <a:r>
              <a:rPr kumimoji="1" lang="zh-CN" altLang="en-US" sz="36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预计资产负债表</a:t>
            </a:r>
            <a:endParaRPr kumimoji="1" lang="en-US" sz="3600" b="1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23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charRg st="23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charRg st="23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charRg st="23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6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charRg st="46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charRg st="46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charRg st="46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9"/>
          <p:cNvGrpSpPr/>
          <p:nvPr/>
        </p:nvGrpSpPr>
        <p:grpSpPr>
          <a:xfrm>
            <a:off x="1809750" y="1143000"/>
            <a:ext cx="6000750" cy="134938"/>
            <a:chOff x="5357217" y="1143000"/>
            <a:chExt cx="1490133" cy="101600"/>
          </a:xfrm>
        </p:grpSpPr>
        <p:cxnSp>
          <p:nvCxnSpPr>
            <p:cNvPr id="5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31"/>
            <p:cNvCxnSpPr/>
            <p:nvPr/>
          </p:nvCxnSpPr>
          <p:spPr>
            <a:xfrm>
              <a:off x="5509778" y="1244600"/>
              <a:ext cx="1185011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2"/>
          <p:cNvSpPr txBox="1"/>
          <p:nvPr/>
        </p:nvSpPr>
        <p:spPr bwMode="auto">
          <a:xfrm>
            <a:off x="1666875" y="357188"/>
            <a:ext cx="6316663" cy="71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altLang="zh-CN" sz="36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</a:t>
            </a:r>
            <a:r>
              <a:rPr kumimoji="1" lang="zh-CN" altLang="en-US" sz="36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编制预计资产负债表</a:t>
            </a:r>
            <a:endParaRPr kumimoji="1" lang="en-US" altLang="zh-CN" sz="3600" b="1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415925" y="1628775"/>
          <a:ext cx="6286500" cy="3602038"/>
        </p:xfrm>
        <a:graphic>
          <a:graphicData uri="http://schemas.openxmlformats.org/drawingml/2006/table">
            <a:tbl>
              <a:tblPr/>
              <a:tblGrid>
                <a:gridCol w="2656956"/>
                <a:gridCol w="1912574"/>
                <a:gridCol w="1716970"/>
              </a:tblGrid>
              <a:tr h="52062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资产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期初金额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期末金额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11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现金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4000 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4071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0031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20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应收账款</a:t>
                      </a:r>
                      <a:endParaRPr lang="zh-CN" altLang="en-US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31000 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26000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611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20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存货</a:t>
                      </a:r>
                      <a:endParaRPr lang="zh-CN" altLang="en-US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8720 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13020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4929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20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固定资产原值</a:t>
                      </a:r>
                      <a:endParaRPr lang="zh-CN" altLang="en-US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248440 </a:t>
                      </a:r>
                      <a:endParaRPr lang="en-US" altLang="zh-CN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288440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441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20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累计折旧</a:t>
                      </a:r>
                      <a:endParaRPr lang="zh-CN" altLang="en-US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76400 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111600 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107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固定资产净值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172040 </a:t>
                      </a:r>
                      <a:endParaRPr lang="en-US" altLang="zh-CN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176840 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714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资产合计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215760 </a:t>
                      </a:r>
                      <a:endParaRPr lang="en-US" altLang="zh-CN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219931 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3522" name="矩形 7"/>
          <p:cNvSpPr/>
          <p:nvPr/>
        </p:nvSpPr>
        <p:spPr>
          <a:xfrm>
            <a:off x="6675438" y="2071688"/>
            <a:ext cx="1211262" cy="4302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fontAlgn="ctr">
              <a:lnSpc>
                <a:spcPct val="11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现金预算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523" name="矩形 9"/>
          <p:cNvSpPr/>
          <p:nvPr/>
        </p:nvSpPr>
        <p:spPr>
          <a:xfrm>
            <a:off x="6715125" y="2428875"/>
            <a:ext cx="1211263" cy="4302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fontAlgn="ctr">
              <a:lnSpc>
                <a:spcPct val="11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销售预算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524" name="矩形 10"/>
          <p:cNvSpPr/>
          <p:nvPr/>
        </p:nvSpPr>
        <p:spPr>
          <a:xfrm>
            <a:off x="6715125" y="2873375"/>
            <a:ext cx="1724025" cy="4302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fontAlgn="ctr">
              <a:lnSpc>
                <a:spcPct val="11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材料采购预算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525" name="矩形 11"/>
          <p:cNvSpPr/>
          <p:nvPr/>
        </p:nvSpPr>
        <p:spPr>
          <a:xfrm>
            <a:off x="6715125" y="3286125"/>
            <a:ext cx="1724025" cy="4302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fontAlgn="ctr">
              <a:lnSpc>
                <a:spcPct val="11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专门决策预算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526" name="矩形 12"/>
          <p:cNvSpPr/>
          <p:nvPr/>
        </p:nvSpPr>
        <p:spPr>
          <a:xfrm>
            <a:off x="6715125" y="3751263"/>
            <a:ext cx="3262313" cy="431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fontAlgn="ctr">
              <a:lnSpc>
                <a:spcPct val="11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制造费用、管理费用等预算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5925" y="1277938"/>
            <a:ext cx="784225" cy="3762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表</a:t>
            </a: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6-5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9"/>
          <p:cNvGrpSpPr/>
          <p:nvPr/>
        </p:nvGrpSpPr>
        <p:grpSpPr>
          <a:xfrm>
            <a:off x="3238500" y="1143000"/>
            <a:ext cx="4357688" cy="134938"/>
            <a:chOff x="5357217" y="1143000"/>
            <a:chExt cx="1490133" cy="101600"/>
          </a:xfrm>
        </p:grpSpPr>
        <p:cxnSp>
          <p:nvCxnSpPr>
            <p:cNvPr id="5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31"/>
            <p:cNvCxnSpPr/>
            <p:nvPr/>
          </p:nvCxnSpPr>
          <p:spPr>
            <a:xfrm>
              <a:off x="5509759" y="1244600"/>
              <a:ext cx="1185049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2"/>
          <p:cNvSpPr txBox="1"/>
          <p:nvPr/>
        </p:nvSpPr>
        <p:spPr bwMode="auto">
          <a:xfrm>
            <a:off x="2667000" y="428625"/>
            <a:ext cx="5572125" cy="71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altLang="zh-CN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1" lang="zh-CN" altLang="en-US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编制销售预算</a:t>
            </a:r>
            <a:endParaRPr kumimoji="1" lang="en-US" altLang="zh-CN" sz="3200" b="1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66750" y="1500188"/>
            <a:ext cx="8715375" cy="1714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488" tIns="44450" rIns="90488" bIns="44450"/>
          <a:lstStyle/>
          <a:p>
            <a:pPr marL="342900" marR="0" indent="-342900" defTabSz="914400" eaLnBrk="1" hangingPunct="1">
              <a:lnSpc>
                <a:spcPct val="114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en-US" altLang="zh-CN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</a:t>
            </a:r>
            <a:r>
              <a:rPr kumimoji="1" lang="zh-CN" altLang="en-US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公司</a:t>
            </a:r>
            <a:r>
              <a:rPr kumimoji="1" lang="en-US" altLang="zh-CN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2024</a:t>
            </a:r>
            <a:r>
              <a:rPr kumimoji="1" lang="zh-CN" altLang="en-US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年只生产和销售一种甲产品，按购销双方约定</a:t>
            </a:r>
            <a:endParaRPr kumimoji="1" lang="en-US" altLang="zh-CN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lnSpc>
                <a:spcPct val="114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每季的产品销售货款有</a:t>
            </a:r>
            <a:r>
              <a:rPr kumimoji="1" lang="en-US" altLang="zh-CN" kern="0" cap="none" spc="0" normalizeH="0" baseline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60%</a:t>
            </a:r>
            <a:r>
              <a:rPr kumimoji="1" lang="zh-CN" altLang="en-US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于当期收到现金，有</a:t>
            </a:r>
            <a:r>
              <a:rPr kumimoji="1" lang="en-US" altLang="zh-CN" kern="0" cap="none" spc="0" normalizeH="0" baseline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40%</a:t>
            </a:r>
            <a:r>
              <a:rPr kumimoji="1" lang="zh-CN" altLang="en-US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于下</a:t>
            </a:r>
            <a:endParaRPr kumimoji="1" lang="en-US" altLang="zh-CN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lnSpc>
                <a:spcPct val="114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一季度收到现金。上年末的应收账款为</a:t>
            </a:r>
            <a:r>
              <a:rPr kumimoji="1" lang="en-US" altLang="zh-CN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31000</a:t>
            </a:r>
            <a:r>
              <a:rPr kumimoji="1" lang="zh-CN" altLang="en-US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元。</a:t>
            </a:r>
            <a:endParaRPr kumimoji="1" lang="en-US" altLang="zh-CN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3" name="直接连接符 12"/>
          <p:cNvCxnSpPr/>
          <p:nvPr/>
        </p:nvCxnSpPr>
        <p:spPr bwMode="auto">
          <a:xfrm rot="10800000" flipV="1">
            <a:off x="1452563" y="4286250"/>
            <a:ext cx="500063" cy="28575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 bwMode="auto">
          <a:xfrm rot="10800000">
            <a:off x="1452563" y="4572000"/>
            <a:ext cx="428625" cy="21431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95313" y="4316413"/>
            <a:ext cx="800100" cy="469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已知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440" name="矩形 20"/>
          <p:cNvSpPr/>
          <p:nvPr/>
        </p:nvSpPr>
        <p:spPr>
          <a:xfrm>
            <a:off x="2095500" y="4357688"/>
            <a:ext cx="442913" cy="4032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1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×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1" name="矩形 21"/>
          <p:cNvSpPr/>
          <p:nvPr/>
        </p:nvSpPr>
        <p:spPr>
          <a:xfrm>
            <a:off x="809625" y="5572125"/>
            <a:ext cx="8186738" cy="5016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10000"/>
              </a:lnSpc>
            </a:pPr>
            <a:r>
              <a:rPr lang="zh-CN" altLang="en-US" dirty="0">
                <a:solidFill>
                  <a:srgbClr val="1A55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企业生产多种产品需分品种或类别分别确定销售收入。</a:t>
            </a:r>
            <a:endParaRPr lang="zh-CN" altLang="en-US" dirty="0">
              <a:solidFill>
                <a:srgbClr val="1A55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2095500" y="3429000"/>
          <a:ext cx="6429375" cy="2000250"/>
        </p:xfrm>
        <a:graphic>
          <a:graphicData uri="http://schemas.openxmlformats.org/drawingml/2006/table">
            <a:tbl>
              <a:tblPr/>
              <a:tblGrid>
                <a:gridCol w="1606550"/>
                <a:gridCol w="965200"/>
                <a:gridCol w="965200"/>
                <a:gridCol w="963613"/>
                <a:gridCol w="965200"/>
                <a:gridCol w="963612"/>
              </a:tblGrid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季度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全年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预计销售量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单价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销售收入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52000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65000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78000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65000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260000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组合 14"/>
          <p:cNvGrpSpPr/>
          <p:nvPr/>
        </p:nvGrpSpPr>
        <p:grpSpPr>
          <a:xfrm>
            <a:off x="309563" y="1285875"/>
            <a:ext cx="9113837" cy="1857375"/>
            <a:chOff x="416496" y="1988840"/>
            <a:chExt cx="9020079" cy="4577755"/>
          </a:xfrm>
        </p:grpSpPr>
        <p:sp>
          <p:nvSpPr>
            <p:cNvPr id="18472" name="矩形 8"/>
            <p:cNvSpPr/>
            <p:nvPr/>
          </p:nvSpPr>
          <p:spPr>
            <a:xfrm>
              <a:off x="598605" y="2348879"/>
              <a:ext cx="8837970" cy="4217716"/>
            </a:xfrm>
            <a:prstGeom prst="rect">
              <a:avLst/>
            </a:prstGeom>
            <a:noFill/>
            <a:ln w="2540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>
                <a:lnSpc>
                  <a:spcPct val="110000"/>
                </a:lnSpc>
              </a:pPr>
              <a:endParaRPr lang="zh-CN" altLang="en-US" sz="3200" dirty="0">
                <a:solidFill>
                  <a:srgbClr val="000000"/>
                </a:solidFill>
                <a:latin typeface="Lato" panose="020F0502020204030203"/>
                <a:sym typeface="Arial" panose="020B0604020202020204" pitchFamily="34" charset="0"/>
              </a:endParaRPr>
            </a:p>
          </p:txBody>
        </p:sp>
        <p:grpSp>
          <p:nvGrpSpPr>
            <p:cNvPr id="4" name="组合 11"/>
            <p:cNvGrpSpPr/>
            <p:nvPr/>
          </p:nvGrpSpPr>
          <p:grpSpPr>
            <a:xfrm>
              <a:off x="416496" y="1988840"/>
              <a:ext cx="568751" cy="70009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9" name="同心圆 1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auto" latinLnBrk="0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auto" latinLnBrk="0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28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56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2"/>
          <p:cNvSpPr txBox="1"/>
          <p:nvPr/>
        </p:nvSpPr>
        <p:spPr bwMode="auto">
          <a:xfrm>
            <a:off x="1666875" y="357188"/>
            <a:ext cx="6316663" cy="71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altLang="zh-CN" sz="36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</a:t>
            </a:r>
            <a:r>
              <a:rPr kumimoji="1" lang="zh-CN" altLang="en-US" sz="36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编制预计资产负债表</a:t>
            </a:r>
            <a:endParaRPr kumimoji="1" lang="en-US" altLang="zh-CN" sz="3600" b="1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952500" y="1571625"/>
          <a:ext cx="5724525" cy="3429000"/>
        </p:xfrm>
        <a:graphic>
          <a:graphicData uri="http://schemas.openxmlformats.org/drawingml/2006/table">
            <a:tbl>
              <a:tblPr/>
              <a:tblGrid>
                <a:gridCol w="2571755"/>
                <a:gridCol w="1714504"/>
                <a:gridCol w="1438266"/>
              </a:tblGrid>
              <a:tr h="63344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负债与股东权益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期初金额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期末金额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55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应付账款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11000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9666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1084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长期借款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80000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80000</a:t>
                      </a:r>
                      <a:endParaRPr lang="en-US" altLang="zh-CN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176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实收资本</a:t>
                      </a:r>
                      <a:endParaRPr lang="zh-CN" altLang="en-US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120000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120000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盈余公积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3760</a:t>
                      </a:r>
                      <a:endParaRPr lang="en-US" altLang="zh-CN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5110.5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未分配利润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5154.5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89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负债与股东权益合计</a:t>
                      </a:r>
                      <a:endParaRPr lang="zh-CN" altLang="en-US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215760 </a:t>
                      </a:r>
                      <a:endParaRPr lang="en-US" altLang="zh-CN" sz="2000" b="0" i="0" u="none" strike="noStrike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219931</a:t>
                      </a:r>
                      <a:endParaRPr lang="en-US" altLang="zh-CN" sz="20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组合 9"/>
          <p:cNvGrpSpPr/>
          <p:nvPr/>
        </p:nvGrpSpPr>
        <p:grpSpPr>
          <a:xfrm>
            <a:off x="1809750" y="1143000"/>
            <a:ext cx="6000750" cy="134938"/>
            <a:chOff x="5357217" y="1143000"/>
            <a:chExt cx="1490133" cy="101600"/>
          </a:xfrm>
        </p:grpSpPr>
        <p:cxnSp>
          <p:nvCxnSpPr>
            <p:cNvPr id="12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31"/>
            <p:cNvCxnSpPr/>
            <p:nvPr/>
          </p:nvCxnSpPr>
          <p:spPr>
            <a:xfrm>
              <a:off x="5509778" y="1244600"/>
              <a:ext cx="1185011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543" name="矩形 7"/>
          <p:cNvSpPr/>
          <p:nvPr/>
        </p:nvSpPr>
        <p:spPr>
          <a:xfrm>
            <a:off x="6596063" y="2214563"/>
            <a:ext cx="1878012" cy="4651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fontAlgn="ctr">
              <a:lnSpc>
                <a:spcPct val="110000"/>
              </a:lnSpc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材料采购预算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544" name="矩形 8"/>
          <p:cNvSpPr/>
          <p:nvPr/>
        </p:nvSpPr>
        <p:spPr>
          <a:xfrm>
            <a:off x="6596063" y="3500438"/>
            <a:ext cx="1595437" cy="4651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fontAlgn="ctr">
              <a:lnSpc>
                <a:spcPct val="110000"/>
              </a:lnSpc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利润表预算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545" name="矩形 10"/>
          <p:cNvSpPr/>
          <p:nvPr/>
        </p:nvSpPr>
        <p:spPr>
          <a:xfrm>
            <a:off x="952500" y="5072063"/>
            <a:ext cx="7524750" cy="1209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fontAlgn="ctr">
              <a:lnSpc>
                <a:spcPct val="110000"/>
              </a:lnSpc>
            </a:pP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注：按净利润的</a:t>
            </a:r>
            <a:r>
              <a:rPr lang="en-US" altLang="zh-CN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提取盈余公积。</a:t>
            </a:r>
            <a:endParaRPr lang="en-US" altLang="zh-CN" sz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ctr">
              <a:lnSpc>
                <a:spcPct val="110000"/>
              </a:lnSpc>
            </a:pPr>
            <a:r>
              <a:rPr lang="en-US" altLang="zh-CN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期末盈余公积</a:t>
            </a:r>
            <a:r>
              <a:rPr lang="en-US" altLang="zh-CN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=3760+13505×10%=5110.5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lang="en-US" altLang="zh-CN" sz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ctr">
              <a:lnSpc>
                <a:spcPct val="110000"/>
              </a:lnSpc>
            </a:pPr>
            <a:r>
              <a:rPr lang="en-US" altLang="zh-CN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期末未分配利润</a:t>
            </a:r>
            <a:r>
              <a:rPr lang="en-US" altLang="zh-CN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=1000+13505×90%-8000=5145.5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lang="zh-CN" altLang="en-US" sz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546" name="矩形 14"/>
          <p:cNvSpPr/>
          <p:nvPr/>
        </p:nvSpPr>
        <p:spPr>
          <a:xfrm>
            <a:off x="6596063" y="4000500"/>
            <a:ext cx="2441575" cy="4651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fontAlgn="ctr">
              <a:lnSpc>
                <a:spcPct val="110000"/>
              </a:lnSpc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现金、利润表预算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5538" name="灯片编号占位符 3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 sz="1400" dirty="0">
              <a:solidFill>
                <a:srgbClr val="00006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76512" y="2895600"/>
            <a:ext cx="13474700" cy="621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2"/>
          <p:cNvSpPr txBox="1"/>
          <p:nvPr/>
        </p:nvSpPr>
        <p:spPr>
          <a:xfrm>
            <a:off x="657225" y="2297113"/>
            <a:ext cx="8543925" cy="714375"/>
          </a:xfrm>
          <a:prstGeom prst="rect">
            <a:avLst/>
          </a:prstGeom>
          <a:noFill/>
          <a:ln w="9525">
            <a:noFill/>
          </a:ln>
        </p:spPr>
        <p:txBody>
          <a:bodyPr lIns="36000" rIns="36000" anchor="b" anchorCtr="0"/>
          <a:p>
            <a:pPr algn="ctr">
              <a:lnSpc>
                <a:spcPct val="90000"/>
              </a:lnSpc>
            </a:pPr>
            <a:r>
              <a:rPr lang="en-US" altLang="zh-CN" sz="6000" b="1" dirty="0">
                <a:solidFill>
                  <a:srgbClr val="495A66"/>
                </a:solidFill>
                <a:latin typeface="方正尚酷简体"/>
                <a:ea typeface="方正尚酷简体"/>
              </a:rPr>
              <a:t>THANK YOU</a:t>
            </a:r>
            <a:endParaRPr lang="en-US" altLang="zh-CN" sz="6000" b="1" dirty="0">
              <a:solidFill>
                <a:srgbClr val="495A66"/>
              </a:solidFill>
              <a:latin typeface="方正尚酷简体"/>
              <a:ea typeface="方正尚酷简体"/>
            </a:endParaRPr>
          </a:p>
        </p:txBody>
      </p:sp>
      <p:pic>
        <p:nvPicPr>
          <p:cNvPr id="3" name="图片 2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3"/>
          <a:stretch>
            <a:fillRect/>
          </a:stretch>
        </p:blipFill>
        <p:spPr>
          <a:xfrm>
            <a:off x="4705350" y="-1171575"/>
            <a:ext cx="4953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238250" y="1214438"/>
          <a:ext cx="7429500" cy="4786313"/>
        </p:xfrm>
        <a:graphic>
          <a:graphicData uri="http://schemas.openxmlformats.org/drawingml/2006/table">
            <a:tbl>
              <a:tblPr/>
              <a:tblGrid>
                <a:gridCol w="1857375"/>
                <a:gridCol w="1114425"/>
                <a:gridCol w="1114425"/>
                <a:gridCol w="1114425"/>
                <a:gridCol w="1114425"/>
                <a:gridCol w="1114425"/>
              </a:tblGrid>
              <a:tr h="53181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季度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全年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销售收入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52000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65000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78000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65000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260000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期初应收账款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31000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31000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季度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31200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20800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52000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季度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39000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26000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65000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季度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46800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31200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78000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季度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39000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39000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现金收入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62200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59800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72800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70200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265000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期末应收账款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26000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26000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组合 9"/>
          <p:cNvGrpSpPr/>
          <p:nvPr/>
        </p:nvGrpSpPr>
        <p:grpSpPr>
          <a:xfrm>
            <a:off x="3132138" y="981075"/>
            <a:ext cx="4356100" cy="134938"/>
            <a:chOff x="5357217" y="1143000"/>
            <a:chExt cx="1490133" cy="101600"/>
          </a:xfrm>
        </p:grpSpPr>
        <p:cxnSp>
          <p:nvCxnSpPr>
            <p:cNvPr id="6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31"/>
            <p:cNvCxnSpPr/>
            <p:nvPr/>
          </p:nvCxnSpPr>
          <p:spPr>
            <a:xfrm>
              <a:off x="5509814" y="1244600"/>
              <a:ext cx="1184938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2"/>
          <p:cNvSpPr txBox="1"/>
          <p:nvPr/>
        </p:nvSpPr>
        <p:spPr bwMode="auto">
          <a:xfrm>
            <a:off x="2524125" y="260350"/>
            <a:ext cx="5572125" cy="71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altLang="zh-CN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1" lang="zh-CN" altLang="en-US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编制销售预算</a:t>
            </a:r>
            <a:endParaRPr kumimoji="1" lang="en-US" altLang="zh-CN" sz="3200" b="1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任意多边形 15"/>
          <p:cNvSpPr/>
          <p:nvPr/>
        </p:nvSpPr>
        <p:spPr bwMode="auto">
          <a:xfrm>
            <a:off x="4035425" y="2074863"/>
            <a:ext cx="177800" cy="944563"/>
          </a:xfrm>
          <a:custGeom>
            <a:avLst/>
            <a:gdLst>
              <a:gd name="connsiteX0" fmla="*/ 0 w 179010"/>
              <a:gd name="connsiteY0" fmla="*/ 0 h 943428"/>
              <a:gd name="connsiteX1" fmla="*/ 174172 w 179010"/>
              <a:gd name="connsiteY1" fmla="*/ 522514 h 943428"/>
              <a:gd name="connsiteX2" fmla="*/ 29029 w 179010"/>
              <a:gd name="connsiteY2" fmla="*/ 943428 h 943428"/>
              <a:gd name="connsiteX3" fmla="*/ 29029 w 179010"/>
              <a:gd name="connsiteY3" fmla="*/ 943428 h 94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010" h="943428">
                <a:moveTo>
                  <a:pt x="0" y="0"/>
                </a:moveTo>
                <a:cubicBezTo>
                  <a:pt x="84667" y="182638"/>
                  <a:pt x="169334" y="365276"/>
                  <a:pt x="174172" y="522514"/>
                </a:cubicBezTo>
                <a:cubicBezTo>
                  <a:pt x="179010" y="679752"/>
                  <a:pt x="29029" y="943428"/>
                  <a:pt x="29029" y="943428"/>
                </a:cubicBezTo>
                <a:lnTo>
                  <a:pt x="29029" y="943428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18" name="直接连接符 17"/>
          <p:cNvCxnSpPr>
            <a:stCxn id="16" idx="0"/>
          </p:cNvCxnSpPr>
          <p:nvPr/>
        </p:nvCxnSpPr>
        <p:spPr bwMode="auto">
          <a:xfrm>
            <a:off x="4035425" y="2074863"/>
            <a:ext cx="560388" cy="711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 bwMode="auto">
          <a:xfrm rot="16200000" flipH="1">
            <a:off x="4738688" y="2357438"/>
            <a:ext cx="1143000" cy="7143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 bwMode="auto">
          <a:xfrm rot="16200000" flipH="1">
            <a:off x="5631656" y="2464594"/>
            <a:ext cx="1571625" cy="9286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任意多边形 23"/>
          <p:cNvSpPr/>
          <p:nvPr/>
        </p:nvSpPr>
        <p:spPr bwMode="auto">
          <a:xfrm>
            <a:off x="4949825" y="2162175"/>
            <a:ext cx="357188" cy="1306513"/>
          </a:xfrm>
          <a:custGeom>
            <a:avLst/>
            <a:gdLst>
              <a:gd name="connsiteX0" fmla="*/ 0 w 358020"/>
              <a:gd name="connsiteY0" fmla="*/ 0 h 1306285"/>
              <a:gd name="connsiteX1" fmla="*/ 319315 w 358020"/>
              <a:gd name="connsiteY1" fmla="*/ 812800 h 1306285"/>
              <a:gd name="connsiteX2" fmla="*/ 232229 w 358020"/>
              <a:gd name="connsiteY2" fmla="*/ 1306285 h 130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020" h="1306285">
                <a:moveTo>
                  <a:pt x="0" y="0"/>
                </a:moveTo>
                <a:cubicBezTo>
                  <a:pt x="140305" y="297543"/>
                  <a:pt x="280610" y="595086"/>
                  <a:pt x="319315" y="812800"/>
                </a:cubicBezTo>
                <a:cubicBezTo>
                  <a:pt x="358020" y="1030514"/>
                  <a:pt x="295124" y="1168399"/>
                  <a:pt x="232229" y="130628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5" name="任意多边形 24"/>
          <p:cNvSpPr/>
          <p:nvPr/>
        </p:nvSpPr>
        <p:spPr bwMode="auto">
          <a:xfrm>
            <a:off x="5953125" y="2143125"/>
            <a:ext cx="438150" cy="1901825"/>
          </a:xfrm>
          <a:custGeom>
            <a:avLst/>
            <a:gdLst>
              <a:gd name="connsiteX0" fmla="*/ 0 w 437848"/>
              <a:gd name="connsiteY0" fmla="*/ 0 h 1901371"/>
              <a:gd name="connsiteX1" fmla="*/ 377372 w 437848"/>
              <a:gd name="connsiteY1" fmla="*/ 899885 h 1901371"/>
              <a:gd name="connsiteX2" fmla="*/ 362857 w 437848"/>
              <a:gd name="connsiteY2" fmla="*/ 1901371 h 190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848" h="1901371">
                <a:moveTo>
                  <a:pt x="0" y="0"/>
                </a:moveTo>
                <a:cubicBezTo>
                  <a:pt x="158448" y="291495"/>
                  <a:pt x="316896" y="582990"/>
                  <a:pt x="377372" y="899885"/>
                </a:cubicBezTo>
                <a:cubicBezTo>
                  <a:pt x="437848" y="1216780"/>
                  <a:pt x="400352" y="1559075"/>
                  <a:pt x="362857" y="190137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8" name="任意多边形 27"/>
          <p:cNvSpPr/>
          <p:nvPr/>
        </p:nvSpPr>
        <p:spPr bwMode="auto">
          <a:xfrm>
            <a:off x="6881813" y="2143125"/>
            <a:ext cx="668338" cy="2438400"/>
          </a:xfrm>
          <a:custGeom>
            <a:avLst/>
            <a:gdLst>
              <a:gd name="connsiteX0" fmla="*/ 0 w 667658"/>
              <a:gd name="connsiteY0" fmla="*/ 0 h 2438400"/>
              <a:gd name="connsiteX1" fmla="*/ 580572 w 667658"/>
              <a:gd name="connsiteY1" fmla="*/ 1219200 h 2438400"/>
              <a:gd name="connsiteX2" fmla="*/ 522514 w 667658"/>
              <a:gd name="connsiteY2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658" h="2438400">
                <a:moveTo>
                  <a:pt x="0" y="0"/>
                </a:moveTo>
                <a:cubicBezTo>
                  <a:pt x="246743" y="406400"/>
                  <a:pt x="493486" y="812800"/>
                  <a:pt x="580572" y="1219200"/>
                </a:cubicBezTo>
                <a:cubicBezTo>
                  <a:pt x="667658" y="1625600"/>
                  <a:pt x="595086" y="2032000"/>
                  <a:pt x="522514" y="243840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452813" y="2714625"/>
            <a:ext cx="669925" cy="414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叶根友毛笔行书2.0版" pitchFamily="2" charset="-122"/>
                <a:ea typeface="叶根友毛笔行书2.0版" pitchFamily="2" charset="-122"/>
                <a:cs typeface="+mn-cs"/>
              </a:rPr>
              <a:t>60%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叶根友毛笔行书2.0版" pitchFamily="2" charset="-122"/>
              <a:ea typeface="叶根友毛笔行书2.0版" pitchFamily="2" charset="-122"/>
              <a:cs typeface="+mn-cs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497388" y="2714625"/>
            <a:ext cx="669925" cy="430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叶根友毛笔行书2.0版" pitchFamily="2" charset="-122"/>
                <a:ea typeface="叶根友毛笔行书2.0版" pitchFamily="2" charset="-122"/>
                <a:cs typeface="+mn-cs"/>
              </a:rPr>
              <a:t>40%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叶根友毛笔行书2.0版" pitchFamily="2" charset="-122"/>
              <a:ea typeface="叶根友毛笔行书2.0版" pitchFamily="2" charset="-122"/>
              <a:cs typeface="+mn-cs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595813" y="3143250"/>
            <a:ext cx="669925" cy="414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叶根友毛笔行书2.0版" pitchFamily="2" charset="-122"/>
                <a:ea typeface="叶根友毛笔行书2.0版" pitchFamily="2" charset="-122"/>
                <a:cs typeface="+mn-cs"/>
              </a:rPr>
              <a:t>60%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叶根友毛笔行书2.0版" pitchFamily="2" charset="-122"/>
              <a:ea typeface="叶根友毛笔行书2.0版" pitchFamily="2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568950" y="3143250"/>
            <a:ext cx="669925" cy="430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叶根友毛笔行书2.0版" pitchFamily="2" charset="-122"/>
                <a:ea typeface="叶根友毛笔行书2.0版" pitchFamily="2" charset="-122"/>
                <a:cs typeface="+mn-cs"/>
              </a:rPr>
              <a:t>40%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叶根友毛笔行书2.0版" pitchFamily="2" charset="-122"/>
              <a:ea typeface="叶根友毛笔行书2.0版" pitchFamily="2" charset="-122"/>
              <a:cs typeface="+mn-cs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738813" y="3713163"/>
            <a:ext cx="669925" cy="412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叶根友毛笔行书2.0版" pitchFamily="2" charset="-122"/>
                <a:ea typeface="叶根友毛笔行书2.0版" pitchFamily="2" charset="-122"/>
                <a:cs typeface="+mn-cs"/>
              </a:rPr>
              <a:t>60%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叶根友毛笔行书2.0版" pitchFamily="2" charset="-122"/>
              <a:ea typeface="叶根友毛笔行书2.0版" pitchFamily="2" charset="-122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596063" y="3643313"/>
            <a:ext cx="669925" cy="430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叶根友毛笔行书2.0版" pitchFamily="2" charset="-122"/>
                <a:ea typeface="叶根友毛笔行书2.0版" pitchFamily="2" charset="-122"/>
                <a:cs typeface="+mn-cs"/>
              </a:rPr>
              <a:t>40%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叶根友毛笔行书2.0版" pitchFamily="2" charset="-122"/>
              <a:ea typeface="叶根友毛笔行书2.0版" pitchFamily="2" charset="-122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881813" y="4214813"/>
            <a:ext cx="669925" cy="414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叶根友毛笔行书2.0版" pitchFamily="2" charset="-122"/>
                <a:ea typeface="叶根友毛笔行书2.0版" pitchFamily="2" charset="-122"/>
                <a:cs typeface="+mn-cs"/>
              </a:rPr>
              <a:t>60%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叶根友毛笔行书2.0版" pitchFamily="2" charset="-122"/>
              <a:ea typeface="叶根友毛笔行书2.0版" pitchFamily="2" charset="-122"/>
              <a:cs typeface="+mn-cs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239000" y="5357813"/>
            <a:ext cx="669925" cy="430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叶根友毛笔行书2.0版" pitchFamily="2" charset="-122"/>
                <a:ea typeface="叶根友毛笔行书2.0版" pitchFamily="2" charset="-122"/>
                <a:cs typeface="+mn-cs"/>
              </a:rPr>
              <a:t>40%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叶根友毛笔行书2.0版" pitchFamily="2" charset="-122"/>
              <a:ea typeface="叶根友毛笔行书2.0版" pitchFamily="2" charset="-122"/>
              <a:cs typeface="+mn-cs"/>
            </a:endParaRPr>
          </a:p>
        </p:txBody>
      </p:sp>
      <p:sp>
        <p:nvSpPr>
          <p:cNvPr id="37" name="任意多边形 36"/>
          <p:cNvSpPr/>
          <p:nvPr/>
        </p:nvSpPr>
        <p:spPr bwMode="auto">
          <a:xfrm>
            <a:off x="6908800" y="2162175"/>
            <a:ext cx="977900" cy="3411538"/>
          </a:xfrm>
          <a:custGeom>
            <a:avLst/>
            <a:gdLst>
              <a:gd name="connsiteX0" fmla="*/ 0 w 977295"/>
              <a:gd name="connsiteY0" fmla="*/ 0 h 3410857"/>
              <a:gd name="connsiteX1" fmla="*/ 914400 w 977295"/>
              <a:gd name="connsiteY1" fmla="*/ 1785257 h 3410857"/>
              <a:gd name="connsiteX2" fmla="*/ 377371 w 977295"/>
              <a:gd name="connsiteY2" fmla="*/ 3410857 h 341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7295" h="3410857">
                <a:moveTo>
                  <a:pt x="0" y="0"/>
                </a:moveTo>
                <a:cubicBezTo>
                  <a:pt x="425752" y="608390"/>
                  <a:pt x="851505" y="1216781"/>
                  <a:pt x="914400" y="1785257"/>
                </a:cubicBezTo>
                <a:cubicBezTo>
                  <a:pt x="977295" y="2353733"/>
                  <a:pt x="677333" y="2882295"/>
                  <a:pt x="377371" y="3410857"/>
                </a:cubicBezTo>
              </a:path>
            </a:pathLst>
          </a:cu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 rot="10800000">
            <a:off x="738188" y="1928813"/>
            <a:ext cx="2500313" cy="500063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538" name="矩形 42"/>
          <p:cNvSpPr/>
          <p:nvPr/>
        </p:nvSpPr>
        <p:spPr>
          <a:xfrm>
            <a:off x="0" y="1571625"/>
            <a:ext cx="1338263" cy="681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10000"/>
              </a:lnSpc>
            </a:pP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上年销售额</a:t>
            </a:r>
            <a:endParaRPr lang="en-US" altLang="zh-CN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尾款</a:t>
            </a:r>
            <a:endParaRPr lang="zh-CN" altLang="en-US" sz="1800" b="1" dirty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任意多边形 44"/>
          <p:cNvSpPr/>
          <p:nvPr/>
        </p:nvSpPr>
        <p:spPr bwMode="auto">
          <a:xfrm>
            <a:off x="8621713" y="2017713"/>
            <a:ext cx="474663" cy="3206750"/>
          </a:xfrm>
          <a:custGeom>
            <a:avLst/>
            <a:gdLst>
              <a:gd name="connsiteX0" fmla="*/ 58057 w 474133"/>
              <a:gd name="connsiteY0" fmla="*/ 0 h 3207657"/>
              <a:gd name="connsiteX1" fmla="*/ 464457 w 474133"/>
              <a:gd name="connsiteY1" fmla="*/ 1683657 h 3207657"/>
              <a:gd name="connsiteX2" fmla="*/ 0 w 474133"/>
              <a:gd name="connsiteY2" fmla="*/ 3207657 h 320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4133" h="3207657">
                <a:moveTo>
                  <a:pt x="58057" y="0"/>
                </a:moveTo>
                <a:cubicBezTo>
                  <a:pt x="266095" y="574524"/>
                  <a:pt x="474133" y="1149048"/>
                  <a:pt x="464457" y="1683657"/>
                </a:cubicBezTo>
                <a:cubicBezTo>
                  <a:pt x="454781" y="2218266"/>
                  <a:pt x="227390" y="2712961"/>
                  <a:pt x="0" y="3207657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9540" name="矩形 45"/>
          <p:cNvSpPr/>
          <p:nvPr/>
        </p:nvSpPr>
        <p:spPr>
          <a:xfrm>
            <a:off x="8882063" y="4500563"/>
            <a:ext cx="1023937" cy="376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5000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9"/>
          <p:cNvGrpSpPr/>
          <p:nvPr/>
        </p:nvGrpSpPr>
        <p:grpSpPr>
          <a:xfrm>
            <a:off x="3238500" y="1143000"/>
            <a:ext cx="4357688" cy="134938"/>
            <a:chOff x="5357217" y="1143000"/>
            <a:chExt cx="1490133" cy="101600"/>
          </a:xfrm>
        </p:grpSpPr>
        <p:cxnSp>
          <p:nvCxnSpPr>
            <p:cNvPr id="15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31"/>
            <p:cNvCxnSpPr/>
            <p:nvPr/>
          </p:nvCxnSpPr>
          <p:spPr>
            <a:xfrm>
              <a:off x="5509759" y="1244600"/>
              <a:ext cx="1185049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2"/>
          <p:cNvSpPr txBox="1"/>
          <p:nvPr/>
        </p:nvSpPr>
        <p:spPr bwMode="auto">
          <a:xfrm>
            <a:off x="2667000" y="428625"/>
            <a:ext cx="5572125" cy="71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R="0" algn="just" defTabSz="914400">
              <a:buClrTx/>
              <a:buSzTx/>
              <a:buFontTx/>
              <a:buNone/>
              <a:defRPr/>
            </a:pPr>
            <a:r>
              <a:rPr kumimoji="1" lang="en-US" altLang="zh-CN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        2.</a:t>
            </a:r>
            <a:r>
              <a:rPr kumimoji="1" lang="zh-CN" altLang="en-US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编制</a:t>
            </a:r>
            <a:r>
              <a:rPr kumimoji="1" lang="zh-CN" altLang="en-US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生产预算</a:t>
            </a:r>
            <a:endParaRPr kumimoji="1" lang="en-US" sz="3200" b="1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666750" y="1571625"/>
            <a:ext cx="4786313" cy="1071563"/>
          </a:xfrm>
          <a:prstGeom prst="rect">
            <a:avLst/>
          </a:prstGeom>
          <a:noFill/>
        </p:spPr>
        <p:txBody>
          <a:bodyPr lIns="90488" tIns="44450" rIns="90488" bIns="44450"/>
          <a:lstStyle/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sz="28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以销定产：生产量</a:t>
            </a:r>
            <a:r>
              <a:rPr kumimoji="1" lang="en-US" altLang="zh-CN" sz="28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=</a:t>
            </a:r>
            <a:r>
              <a:rPr kumimoji="1" lang="zh-CN" altLang="en-US" sz="28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销售量？</a:t>
            </a:r>
            <a:endParaRPr kumimoji="1" lang="en-US" altLang="zh-CN" sz="28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38188" y="2286000"/>
            <a:ext cx="3581400" cy="498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零存货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：生产量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=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销售量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38188" y="2786063"/>
            <a:ext cx="5857875" cy="498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非零存货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 生产量≠销售量（考虑库存）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381250" y="3357563"/>
            <a:ext cx="5143500" cy="498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生产量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=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销售量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期末库存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期初库存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595313" y="4071938"/>
            <a:ext cx="8572500" cy="1928813"/>
          </a:xfrm>
          <a:prstGeom prst="rect">
            <a:avLst/>
          </a:prstGeom>
          <a:solidFill>
            <a:srgbClr val="1A5575"/>
          </a:solidFill>
          <a:ln w="9525">
            <a:noFill/>
            <a:miter lim="800000"/>
          </a:ln>
        </p:spPr>
        <p:txBody>
          <a:bodyPr lIns="90488" tIns="44450" rIns="90488" bIns="44450"/>
          <a:lstStyle/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kern="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例：企业预计下期销量为</a:t>
            </a:r>
            <a:r>
              <a:rPr kumimoji="1" lang="en-US" altLang="zh-CN" kern="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8000</a:t>
            </a:r>
            <a:r>
              <a:rPr kumimoji="1" lang="zh-CN" altLang="en-US" kern="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件，①零存货，②期初存货</a:t>
            </a:r>
            <a:endParaRPr kumimoji="1" lang="en-US" altLang="zh-CN" kern="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en-US" altLang="zh-CN" kern="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700</a:t>
            </a:r>
            <a:r>
              <a:rPr kumimoji="1" lang="zh-CN" altLang="en-US" kern="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件，期末存货</a:t>
            </a:r>
            <a:r>
              <a:rPr kumimoji="1" lang="en-US" altLang="zh-CN" kern="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</a:t>
            </a:r>
            <a:r>
              <a:rPr kumimoji="1" lang="zh-CN" altLang="en-US" kern="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件。</a:t>
            </a:r>
            <a:endParaRPr kumimoji="1" lang="en-US" altLang="zh-CN" kern="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kern="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①生产量</a:t>
            </a:r>
            <a:r>
              <a:rPr kumimoji="1" lang="en-US" altLang="zh-CN" kern="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=8000</a:t>
            </a:r>
            <a:r>
              <a:rPr kumimoji="1" lang="zh-CN" altLang="en-US" kern="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件</a:t>
            </a:r>
            <a:r>
              <a:rPr kumimoji="1" lang="en-US" altLang="zh-CN" kern="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endParaRPr kumimoji="1" lang="en-US" altLang="zh-CN" kern="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en-US" altLang="zh-CN" kern="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</a:t>
            </a:r>
            <a:r>
              <a:rPr kumimoji="1" lang="zh-CN" altLang="en-US" kern="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②生产量</a:t>
            </a:r>
            <a:r>
              <a:rPr kumimoji="1" lang="en-US" altLang="zh-CN" kern="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=8000+1000-700=8300</a:t>
            </a:r>
            <a:r>
              <a:rPr kumimoji="1" lang="zh-CN" altLang="en-US" kern="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件</a:t>
            </a:r>
            <a:endParaRPr kumimoji="1" lang="en-US" altLang="zh-CN" kern="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28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>
                                            <p:txEl>
                                              <p:charRg st="28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>
                                            <p:txEl>
                                              <p:charRg st="28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charRg st="28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51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>
                                            <p:txEl>
                                              <p:charRg st="51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>
                                            <p:txEl>
                                              <p:charRg st="51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>
                                            <p:txEl>
                                              <p:charRg st="51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70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>
                                            <p:txEl>
                                              <p:charRg st="70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>
                                            <p:txEl>
                                              <p:charRg st="70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>
                                            <p:txEl>
                                              <p:charRg st="70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2" grpId="0" animBg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9"/>
          <p:cNvGrpSpPr/>
          <p:nvPr/>
        </p:nvGrpSpPr>
        <p:grpSpPr>
          <a:xfrm>
            <a:off x="3238500" y="1143000"/>
            <a:ext cx="4357688" cy="134938"/>
            <a:chOff x="5357217" y="1143000"/>
            <a:chExt cx="1490133" cy="101600"/>
          </a:xfrm>
        </p:grpSpPr>
        <p:cxnSp>
          <p:nvCxnSpPr>
            <p:cNvPr id="5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31"/>
            <p:cNvCxnSpPr/>
            <p:nvPr/>
          </p:nvCxnSpPr>
          <p:spPr>
            <a:xfrm>
              <a:off x="5509759" y="1244600"/>
              <a:ext cx="1185049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2"/>
          <p:cNvSpPr txBox="1"/>
          <p:nvPr/>
        </p:nvSpPr>
        <p:spPr bwMode="auto">
          <a:xfrm>
            <a:off x="2667000" y="428625"/>
            <a:ext cx="5572125" cy="71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altLang="zh-CN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1" lang="zh-CN" altLang="en-US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编制生产预算</a:t>
            </a:r>
            <a:endParaRPr kumimoji="1" lang="en-US" sz="3200" b="1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095375" y="1643063"/>
            <a:ext cx="7929563" cy="12144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</a:ln>
        </p:spPr>
        <p:txBody>
          <a:bodyPr lIns="90488" tIns="44450" rIns="90488" bIns="44450"/>
          <a:lstStyle/>
          <a:p>
            <a:pPr marL="342900" marR="0" indent="-342900" defTabSz="914400" eaLnBrk="1" hangingPunct="1">
              <a:lnSpc>
                <a:spcPct val="114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en-US" altLang="zh-CN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</a:t>
            </a:r>
            <a:r>
              <a:rPr kumimoji="1" lang="zh-CN" altLang="en-US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公司</a:t>
            </a:r>
            <a:r>
              <a:rPr kumimoji="1" lang="en-US" altLang="zh-CN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2024</a:t>
            </a:r>
            <a:r>
              <a:rPr kumimoji="1" lang="zh-CN" altLang="en-US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年，年初甲产品有</a:t>
            </a:r>
            <a:r>
              <a:rPr kumimoji="1" lang="en-US" altLang="zh-CN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80</a:t>
            </a:r>
            <a:r>
              <a:rPr kumimoji="1" lang="zh-CN" altLang="en-US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件，年末留存甲产</a:t>
            </a:r>
            <a:endParaRPr kumimoji="1" lang="en-US" altLang="zh-CN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lnSpc>
                <a:spcPct val="114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品</a:t>
            </a:r>
            <a:r>
              <a:rPr kumimoji="1" lang="en-US" altLang="zh-CN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120</a:t>
            </a:r>
            <a:r>
              <a:rPr kumimoji="1" lang="zh-CN" altLang="en-US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件。期末存货为下期销售量的</a:t>
            </a:r>
            <a:r>
              <a:rPr kumimoji="1" lang="en-US" altLang="zh-CN" kern="0" cap="none" spc="0" normalizeH="0" baseline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10%</a:t>
            </a:r>
            <a:r>
              <a:rPr kumimoji="1" lang="zh-CN" altLang="en-US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1" lang="en-US" altLang="zh-CN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1595438" y="3143250"/>
          <a:ext cx="6858000" cy="2541588"/>
        </p:xfrm>
        <a:graphic>
          <a:graphicData uri="http://schemas.openxmlformats.org/drawingml/2006/table">
            <a:tbl>
              <a:tblPr/>
              <a:tblGrid>
                <a:gridCol w="2085975"/>
                <a:gridCol w="954087"/>
                <a:gridCol w="954088"/>
                <a:gridCol w="955675"/>
                <a:gridCol w="954087"/>
                <a:gridCol w="954088"/>
              </a:tblGrid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季度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全年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预计销售量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加：期末存货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1A55B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1A55B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减：期初存货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1A55B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1A55B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预计生产量 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820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1020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1180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1020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4040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7" name="直接连接符 16"/>
          <p:cNvCxnSpPr/>
          <p:nvPr/>
        </p:nvCxnSpPr>
        <p:spPr bwMode="auto">
          <a:xfrm rot="5400000" flipH="1" flipV="1">
            <a:off x="4131469" y="3964781"/>
            <a:ext cx="500063" cy="428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 bwMode="auto">
          <a:xfrm rot="5400000" flipH="1" flipV="1">
            <a:off x="5131594" y="3607594"/>
            <a:ext cx="500063" cy="428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 bwMode="auto">
          <a:xfrm rot="5400000" flipH="1" flipV="1">
            <a:off x="6131719" y="3964781"/>
            <a:ext cx="500063" cy="428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 bwMode="auto">
          <a:xfrm>
            <a:off x="4167188" y="4429125"/>
            <a:ext cx="419100" cy="3476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 bwMode="auto">
          <a:xfrm>
            <a:off x="5167313" y="4429125"/>
            <a:ext cx="419100" cy="3476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 bwMode="auto">
          <a:xfrm>
            <a:off x="6167438" y="4429125"/>
            <a:ext cx="419100" cy="3476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3738563" y="3929063"/>
            <a:ext cx="669925" cy="414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叶根友毛笔行书2.0版" pitchFamily="2" charset="-122"/>
                <a:ea typeface="叶根友毛笔行书2.0版" pitchFamily="2" charset="-122"/>
                <a:cs typeface="+mn-cs"/>
              </a:rPr>
              <a:t>10%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叶根友毛笔行书2.0版" pitchFamily="2" charset="-122"/>
              <a:ea typeface="叶根友毛笔行书2.0版" pitchFamily="2" charset="-122"/>
              <a:cs typeface="+mn-cs"/>
            </a:endParaRPr>
          </a:p>
        </p:txBody>
      </p:sp>
      <p:cxnSp>
        <p:nvCxnSpPr>
          <p:cNvPr id="25" name="直接连接符 24"/>
          <p:cNvCxnSpPr/>
          <p:nvPr/>
        </p:nvCxnSpPr>
        <p:spPr bwMode="auto">
          <a:xfrm>
            <a:off x="4310063" y="4429125"/>
            <a:ext cx="419100" cy="3476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 bwMode="auto">
          <a:xfrm>
            <a:off x="5310188" y="4438650"/>
            <a:ext cx="419100" cy="3476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 bwMode="auto">
          <a:xfrm>
            <a:off x="6319838" y="4438650"/>
            <a:ext cx="419100" cy="3476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4881563" y="3929063"/>
            <a:ext cx="669925" cy="414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叶根友毛笔行书2.0版" pitchFamily="2" charset="-122"/>
                <a:ea typeface="叶根友毛笔行书2.0版" pitchFamily="2" charset="-122"/>
                <a:cs typeface="+mn-cs"/>
              </a:rPr>
              <a:t>10%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叶根友毛笔行书2.0版" pitchFamily="2" charset="-122"/>
              <a:ea typeface="叶根友毛笔行书2.0版" pitchFamily="2" charset="-122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738813" y="3929063"/>
            <a:ext cx="669925" cy="414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叶根友毛笔行书2.0版" pitchFamily="2" charset="-122"/>
                <a:ea typeface="叶根友毛笔行书2.0版" pitchFamily="2" charset="-122"/>
                <a:cs typeface="+mn-cs"/>
              </a:rPr>
              <a:t>10%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叶根友毛笔行书2.0版" pitchFamily="2" charset="-122"/>
              <a:ea typeface="叶根友毛笔行书2.0版" pitchFamily="2" charset="-122"/>
              <a:cs typeface="+mn-cs"/>
            </a:endParaRPr>
          </a:p>
        </p:txBody>
      </p:sp>
      <p:sp>
        <p:nvSpPr>
          <p:cNvPr id="30" name="任意多边形 29"/>
          <p:cNvSpPr/>
          <p:nvPr/>
        </p:nvSpPr>
        <p:spPr bwMode="auto">
          <a:xfrm>
            <a:off x="1166813" y="3929063"/>
            <a:ext cx="392113" cy="1538288"/>
          </a:xfrm>
          <a:custGeom>
            <a:avLst/>
            <a:gdLst>
              <a:gd name="connsiteX0" fmla="*/ 391886 w 391886"/>
              <a:gd name="connsiteY0" fmla="*/ 0 h 1538514"/>
              <a:gd name="connsiteX1" fmla="*/ 0 w 391886"/>
              <a:gd name="connsiteY1" fmla="*/ 841828 h 1538514"/>
              <a:gd name="connsiteX2" fmla="*/ 391886 w 391886"/>
              <a:gd name="connsiteY2" fmla="*/ 1538514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1886" h="1538514">
                <a:moveTo>
                  <a:pt x="391886" y="0"/>
                </a:moveTo>
                <a:cubicBezTo>
                  <a:pt x="195943" y="292704"/>
                  <a:pt x="0" y="585409"/>
                  <a:pt x="0" y="841828"/>
                </a:cubicBezTo>
                <a:cubicBezTo>
                  <a:pt x="0" y="1098247"/>
                  <a:pt x="195943" y="1318380"/>
                  <a:pt x="391886" y="1538514"/>
                </a:cubicBezTo>
              </a:path>
            </a:pathLst>
          </a:custGeom>
          <a:ln w="28575">
            <a:solidFill>
              <a:srgbClr val="1A55B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238250" y="5786438"/>
            <a:ext cx="5853113" cy="501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1A55B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注：全年期末存货、期初存货的确定。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1A55B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26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charRg st="26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charRg st="26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charRg st="26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2259" name="Rectangle 3"/>
          <p:cNvSpPr>
            <a:spLocks noGrp="1"/>
          </p:cNvSpPr>
          <p:nvPr>
            <p:ph idx="1"/>
          </p:nvPr>
        </p:nvSpPr>
        <p:spPr>
          <a:xfrm>
            <a:off x="1809750" y="2714625"/>
            <a:ext cx="6072188" cy="642938"/>
          </a:xfrm>
          <a:ln/>
        </p:spPr>
        <p:txBody>
          <a:bodyPr vert="horz" wrap="square" lIns="90488" tIns="44450" rIns="90488" bIns="44450" anchor="t" anchorCtr="0"/>
          <a:p>
            <a:pPr eaLnBrk="1" hangingPunct="1"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生产量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销售量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期末库存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期初库存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None/>
            </a:pP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3040063" y="1143000"/>
            <a:ext cx="4357687" cy="134938"/>
            <a:chOff x="5357217" y="1143000"/>
            <a:chExt cx="1490133" cy="101600"/>
          </a:xfrm>
        </p:grpSpPr>
        <p:cxnSp>
          <p:nvCxnSpPr>
            <p:cNvPr id="5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31"/>
            <p:cNvCxnSpPr/>
            <p:nvPr/>
          </p:nvCxnSpPr>
          <p:spPr>
            <a:xfrm>
              <a:off x="5509759" y="1244600"/>
              <a:ext cx="1185050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2"/>
          <p:cNvSpPr txBox="1"/>
          <p:nvPr/>
        </p:nvSpPr>
        <p:spPr bwMode="auto">
          <a:xfrm>
            <a:off x="2667000" y="428625"/>
            <a:ext cx="5572125" cy="71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altLang="zh-CN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1" lang="zh-CN" altLang="en-US" sz="32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编制生产预算</a:t>
            </a:r>
            <a:endParaRPr kumimoji="1" lang="en-US" altLang="zh-CN" sz="3200" b="1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66750" y="2143125"/>
            <a:ext cx="8715375" cy="16430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txBody>
          <a:bodyPr lIns="90488" tIns="44450" rIns="90488" bIns="44450"/>
          <a:lstStyle/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sz="28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</a:t>
            </a:r>
            <a:r>
              <a:rPr kumimoji="1" lang="zh-CN" altLang="en-US" sz="2800" kern="0" cap="none" spc="0" normalizeH="0" baseline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sz="28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</a:t>
            </a:r>
            <a:endParaRPr kumimoji="1" lang="en-US" altLang="zh-CN" sz="28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endParaRPr kumimoji="1" lang="en-US" altLang="zh-CN" sz="28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691188" y="4071938"/>
            <a:ext cx="3619500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488" tIns="44450" rIns="90488" bIns="44450"/>
          <a:lstStyle/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下期销售量的一定百分比</a:t>
            </a:r>
            <a:endParaRPr kumimoji="1" lang="en-US" altLang="zh-CN" sz="24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738563" y="1857375"/>
            <a:ext cx="1714500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488" tIns="44450" rIns="90488" bIns="44450"/>
          <a:lstStyle/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sz="2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上期末库存</a:t>
            </a:r>
            <a:endParaRPr kumimoji="1" lang="en-US" altLang="zh-CN" sz="2400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09688" y="4929188"/>
            <a:ext cx="7077075" cy="973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1A557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注：</a:t>
            </a:r>
            <a:r>
              <a:rPr kumimoji="1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1A557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1" lang="zh-CN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1A557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、多品种产品 可分开确定生产量。</a:t>
            </a:r>
            <a:endParaRPr kumimoji="1" lang="en-US" altLang="zh-CN" sz="2600" b="0" i="0" u="none" strike="noStrike" kern="0" cap="none" spc="0" normalizeH="0" baseline="0" noProof="0" dirty="0">
              <a:ln>
                <a:noFill/>
              </a:ln>
              <a:solidFill>
                <a:srgbClr val="1A557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1A557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2</a:t>
            </a:r>
            <a:r>
              <a:rPr kumimoji="1" lang="zh-CN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1A557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、期初、期末库存是时点数，无法相加。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1A5575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3" name="组合 14"/>
          <p:cNvGrpSpPr/>
          <p:nvPr/>
        </p:nvGrpSpPr>
        <p:grpSpPr>
          <a:xfrm flipV="1">
            <a:off x="5095876" y="3214686"/>
            <a:ext cx="785818" cy="1357322"/>
            <a:chOff x="5064982" y="2586038"/>
            <a:chExt cx="1108472" cy="2557463"/>
          </a:xfrm>
          <a:solidFill>
            <a:srgbClr val="37B8BD"/>
          </a:solidFill>
        </p:grpSpPr>
        <p:sp>
          <p:nvSpPr>
            <p:cNvPr id="17" name="Freeform 46"/>
            <p:cNvSpPr/>
            <p:nvPr/>
          </p:nvSpPr>
          <p:spPr bwMode="auto">
            <a:xfrm>
              <a:off x="5064982" y="2752726"/>
              <a:ext cx="345281" cy="2390775"/>
            </a:xfrm>
            <a:custGeom>
              <a:avLst/>
              <a:gdLst>
                <a:gd name="T0" fmla="*/ 290 w 290"/>
                <a:gd name="T1" fmla="*/ 0 h 2008"/>
                <a:gd name="T2" fmla="*/ 290 w 290"/>
                <a:gd name="T3" fmla="*/ 2008 h 2008"/>
                <a:gd name="T4" fmla="*/ 0 w 290"/>
                <a:gd name="T5" fmla="*/ 2008 h 2008"/>
                <a:gd name="T6" fmla="*/ 0 w 290"/>
                <a:gd name="T7" fmla="*/ 290 h 2008"/>
                <a:gd name="T8" fmla="*/ 290 w 290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008">
                  <a:moveTo>
                    <a:pt x="290" y="0"/>
                  </a:moveTo>
                  <a:lnTo>
                    <a:pt x="290" y="2008"/>
                  </a:lnTo>
                  <a:lnTo>
                    <a:pt x="0" y="2008"/>
                  </a:lnTo>
                  <a:lnTo>
                    <a:pt x="0" y="290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Freeform 52"/>
            <p:cNvSpPr/>
            <p:nvPr/>
          </p:nvSpPr>
          <p:spPr bwMode="auto">
            <a:xfrm>
              <a:off x="5064982" y="2752726"/>
              <a:ext cx="739378" cy="345281"/>
            </a:xfrm>
            <a:custGeom>
              <a:avLst/>
              <a:gdLst>
                <a:gd name="T0" fmla="*/ 621 w 621"/>
                <a:gd name="T1" fmla="*/ 0 h 290"/>
                <a:gd name="T2" fmla="*/ 290 w 621"/>
                <a:gd name="T3" fmla="*/ 0 h 290"/>
                <a:gd name="T4" fmla="*/ 0 w 621"/>
                <a:gd name="T5" fmla="*/ 290 h 290"/>
                <a:gd name="T6" fmla="*/ 621 w 621"/>
                <a:gd name="T7" fmla="*/ 290 h 290"/>
                <a:gd name="T8" fmla="*/ 621 w 621"/>
                <a:gd name="T9" fmla="*/ 147 h 290"/>
                <a:gd name="T10" fmla="*/ 621 w 621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1" h="290">
                  <a:moveTo>
                    <a:pt x="621" y="0"/>
                  </a:moveTo>
                  <a:lnTo>
                    <a:pt x="290" y="0"/>
                  </a:lnTo>
                  <a:lnTo>
                    <a:pt x="0" y="290"/>
                  </a:lnTo>
                  <a:lnTo>
                    <a:pt x="621" y="290"/>
                  </a:lnTo>
                  <a:lnTo>
                    <a:pt x="621" y="147"/>
                  </a:lnTo>
                  <a:lnTo>
                    <a:pt x="6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Freeform 54"/>
            <p:cNvSpPr/>
            <p:nvPr/>
          </p:nvSpPr>
          <p:spPr bwMode="auto">
            <a:xfrm>
              <a:off x="5804360" y="2586038"/>
              <a:ext cx="369094" cy="682228"/>
            </a:xfrm>
            <a:custGeom>
              <a:avLst/>
              <a:gdLst>
                <a:gd name="T0" fmla="*/ 0 w 310"/>
                <a:gd name="T1" fmla="*/ 0 h 573"/>
                <a:gd name="T2" fmla="*/ 0 w 310"/>
                <a:gd name="T3" fmla="*/ 140 h 573"/>
                <a:gd name="T4" fmla="*/ 0 w 310"/>
                <a:gd name="T5" fmla="*/ 287 h 573"/>
                <a:gd name="T6" fmla="*/ 0 w 310"/>
                <a:gd name="T7" fmla="*/ 430 h 573"/>
                <a:gd name="T8" fmla="*/ 0 w 310"/>
                <a:gd name="T9" fmla="*/ 573 h 573"/>
                <a:gd name="T10" fmla="*/ 310 w 310"/>
                <a:gd name="T11" fmla="*/ 287 h 573"/>
                <a:gd name="T12" fmla="*/ 0 w 310"/>
                <a:gd name="T13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573">
                  <a:moveTo>
                    <a:pt x="0" y="0"/>
                  </a:moveTo>
                  <a:lnTo>
                    <a:pt x="0" y="140"/>
                  </a:lnTo>
                  <a:lnTo>
                    <a:pt x="0" y="287"/>
                  </a:lnTo>
                  <a:lnTo>
                    <a:pt x="0" y="430"/>
                  </a:lnTo>
                  <a:lnTo>
                    <a:pt x="0" y="573"/>
                  </a:lnTo>
                  <a:lnTo>
                    <a:pt x="310" y="28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" name="组合 5"/>
          <p:cNvGrpSpPr/>
          <p:nvPr/>
        </p:nvGrpSpPr>
        <p:grpSpPr>
          <a:xfrm rot="5400000" flipH="1">
            <a:off x="5954713" y="1497013"/>
            <a:ext cx="852487" cy="1857375"/>
            <a:chOff x="3392154" y="2202657"/>
            <a:chExt cx="1175147" cy="2940844"/>
          </a:xfrm>
        </p:grpSpPr>
        <p:sp>
          <p:nvSpPr>
            <p:cNvPr id="22539" name="Freeform 36"/>
            <p:cNvSpPr/>
            <p:nvPr/>
          </p:nvSpPr>
          <p:spPr>
            <a:xfrm>
              <a:off x="4220829" y="2372916"/>
              <a:ext cx="346472" cy="2770585"/>
            </a:xfrm>
            <a:custGeom>
              <a:avLst/>
              <a:gdLst>
                <a:gd name="txL" fmla="*/ 0 w 291"/>
                <a:gd name="txT" fmla="*/ 0 h 2327"/>
                <a:gd name="txR" fmla="*/ 291 w 291"/>
                <a:gd name="txB" fmla="*/ 2327 h 2327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rect l="txL" t="txT" r="txR" b="txB"/>
              <a:pathLst>
                <a:path w="291" h="2327">
                  <a:moveTo>
                    <a:pt x="0" y="0"/>
                  </a:moveTo>
                  <a:lnTo>
                    <a:pt x="0" y="2327"/>
                  </a:lnTo>
                  <a:lnTo>
                    <a:pt x="291" y="2327"/>
                  </a:lnTo>
                  <a:lnTo>
                    <a:pt x="291" y="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40" name="Freeform 38"/>
            <p:cNvSpPr/>
            <p:nvPr/>
          </p:nvSpPr>
          <p:spPr>
            <a:xfrm>
              <a:off x="3723148" y="2372916"/>
              <a:ext cx="844153" cy="346472"/>
            </a:xfrm>
            <a:custGeom>
              <a:avLst/>
              <a:gdLst>
                <a:gd name="txL" fmla="*/ 0 w 709"/>
                <a:gd name="txT" fmla="*/ 0 h 291"/>
                <a:gd name="txR" fmla="*/ 709 w 709"/>
                <a:gd name="txB" fmla="*/ 291 h 291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</a:cxnLst>
              <a:rect l="txL" t="txT" r="txR" b="txB"/>
              <a:pathLst>
                <a:path w="709" h="291">
                  <a:moveTo>
                    <a:pt x="0" y="291"/>
                  </a:moveTo>
                  <a:lnTo>
                    <a:pt x="709" y="291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D3D2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41" name="Freeform 39"/>
            <p:cNvSpPr/>
            <p:nvPr/>
          </p:nvSpPr>
          <p:spPr>
            <a:xfrm>
              <a:off x="3723148" y="2372916"/>
              <a:ext cx="844153" cy="346472"/>
            </a:xfrm>
            <a:custGeom>
              <a:avLst/>
              <a:gdLst>
                <a:gd name="txL" fmla="*/ 0 w 709"/>
                <a:gd name="txT" fmla="*/ 0 h 291"/>
                <a:gd name="txR" fmla="*/ 709 w 709"/>
                <a:gd name="txB" fmla="*/ 291 h 291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</a:cxnLst>
              <a:rect l="txL" t="txT" r="txR" b="txB"/>
              <a:pathLst>
                <a:path w="709" h="291">
                  <a:moveTo>
                    <a:pt x="0" y="291"/>
                  </a:moveTo>
                  <a:lnTo>
                    <a:pt x="709" y="291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291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42" name="Freeform 40"/>
            <p:cNvSpPr/>
            <p:nvPr/>
          </p:nvSpPr>
          <p:spPr>
            <a:xfrm>
              <a:off x="3392154" y="2202657"/>
              <a:ext cx="369094" cy="682228"/>
            </a:xfrm>
            <a:custGeom>
              <a:avLst/>
              <a:gdLst>
                <a:gd name="txL" fmla="*/ 0 w 310"/>
                <a:gd name="txT" fmla="*/ 0 h 573"/>
                <a:gd name="txR" fmla="*/ 310 w 310"/>
                <a:gd name="txB" fmla="*/ 573 h 573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310" h="573">
                  <a:moveTo>
                    <a:pt x="0" y="287"/>
                  </a:moveTo>
                  <a:lnTo>
                    <a:pt x="310" y="0"/>
                  </a:lnTo>
                  <a:lnTo>
                    <a:pt x="310" y="287"/>
                  </a:lnTo>
                  <a:lnTo>
                    <a:pt x="310" y="573"/>
                  </a:lnTo>
                  <a:lnTo>
                    <a:pt x="0" y="28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43" name="Freeform 41"/>
            <p:cNvSpPr/>
            <p:nvPr/>
          </p:nvSpPr>
          <p:spPr>
            <a:xfrm>
              <a:off x="3761248" y="2372916"/>
              <a:ext cx="806053" cy="346472"/>
            </a:xfrm>
            <a:custGeom>
              <a:avLst/>
              <a:gdLst>
                <a:gd name="txL" fmla="*/ 0 w 677"/>
                <a:gd name="txT" fmla="*/ 0 h 291"/>
                <a:gd name="txR" fmla="*/ 677 w 677"/>
                <a:gd name="txB" fmla="*/ 291 h 291"/>
              </a:gdLst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677" h="291">
                  <a:moveTo>
                    <a:pt x="386" y="0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0" y="291"/>
                  </a:lnTo>
                  <a:lnTo>
                    <a:pt x="677" y="291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44" name="Freeform 42"/>
            <p:cNvSpPr/>
            <p:nvPr/>
          </p:nvSpPr>
          <p:spPr>
            <a:xfrm>
              <a:off x="3761248" y="2372916"/>
              <a:ext cx="806053" cy="346472"/>
            </a:xfrm>
            <a:custGeom>
              <a:avLst/>
              <a:gdLst>
                <a:gd name="txL" fmla="*/ 0 w 677"/>
                <a:gd name="txT" fmla="*/ 0 h 291"/>
                <a:gd name="txR" fmla="*/ 677 w 677"/>
                <a:gd name="txB" fmla="*/ 291 h 291"/>
              </a:gdLst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677" h="291">
                  <a:moveTo>
                    <a:pt x="386" y="0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0" y="291"/>
                  </a:lnTo>
                  <a:lnTo>
                    <a:pt x="677" y="291"/>
                  </a:lnTo>
                  <a:lnTo>
                    <a:pt x="38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45" name="Freeform 43"/>
            <p:cNvSpPr/>
            <p:nvPr/>
          </p:nvSpPr>
          <p:spPr>
            <a:xfrm>
              <a:off x="3392154" y="2202657"/>
              <a:ext cx="369094" cy="682228"/>
            </a:xfrm>
            <a:custGeom>
              <a:avLst/>
              <a:gdLst>
                <a:gd name="txL" fmla="*/ 0 w 310"/>
                <a:gd name="txT" fmla="*/ 0 h 573"/>
                <a:gd name="txR" fmla="*/ 310 w 310"/>
                <a:gd name="txB" fmla="*/ 573 h 573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310" h="573">
                  <a:moveTo>
                    <a:pt x="310" y="0"/>
                  </a:moveTo>
                  <a:lnTo>
                    <a:pt x="0" y="287"/>
                  </a:lnTo>
                  <a:lnTo>
                    <a:pt x="310" y="573"/>
                  </a:lnTo>
                  <a:lnTo>
                    <a:pt x="310" y="434"/>
                  </a:lnTo>
                  <a:lnTo>
                    <a:pt x="310" y="287"/>
                  </a:lnTo>
                  <a:lnTo>
                    <a:pt x="310" y="14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46" name="Freeform 44"/>
            <p:cNvSpPr/>
            <p:nvPr/>
          </p:nvSpPr>
          <p:spPr>
            <a:xfrm>
              <a:off x="3392154" y="2202657"/>
              <a:ext cx="369094" cy="682228"/>
            </a:xfrm>
            <a:custGeom>
              <a:avLst/>
              <a:gdLst>
                <a:gd name="txL" fmla="*/ 0 w 310"/>
                <a:gd name="txT" fmla="*/ 0 h 573"/>
                <a:gd name="txR" fmla="*/ 310 w 310"/>
                <a:gd name="txB" fmla="*/ 573 h 573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310" h="573">
                  <a:moveTo>
                    <a:pt x="310" y="0"/>
                  </a:moveTo>
                  <a:lnTo>
                    <a:pt x="0" y="287"/>
                  </a:lnTo>
                  <a:lnTo>
                    <a:pt x="310" y="573"/>
                  </a:lnTo>
                  <a:lnTo>
                    <a:pt x="310" y="434"/>
                  </a:lnTo>
                  <a:lnTo>
                    <a:pt x="310" y="287"/>
                  </a:lnTo>
                  <a:lnTo>
                    <a:pt x="310" y="143"/>
                  </a:lnTo>
                  <a:lnTo>
                    <a:pt x="31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2259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2259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2259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9" grpId="0" build="p"/>
      <p:bldP spid="10" grpId="0" animBg="1" build="p"/>
      <p:bldP spid="9" grpId="0" build="p"/>
      <p:bldP spid="11" grpId="0" build="p"/>
    </p:bldLst>
  </p:timing>
</p:sld>
</file>

<file path=ppt/tags/tag1.xml><?xml version="1.0" encoding="utf-8"?>
<p:tagLst xmlns:p="http://schemas.openxmlformats.org/presentationml/2006/main">
  <p:tag name="MH" val="20150813091205"/>
  <p:tag name="MH_LIBRARY" val="GRAPHIC"/>
  <p:tag name="MH_TYPE" val="Other"/>
  <p:tag name="MH_ORDER" val="1"/>
</p:tagLst>
</file>

<file path=ppt/tags/tag10.xml><?xml version="1.0" encoding="utf-8"?>
<p:tagLst xmlns:p="http://schemas.openxmlformats.org/presentationml/2006/main">
  <p:tag name="MH" val="20150813091205"/>
  <p:tag name="MH_LIBRARY" val="GRAPHIC"/>
  <p:tag name="MH_TYPE" val="Other"/>
  <p:tag name="MH_ORDER" val="2"/>
</p:tagLst>
</file>

<file path=ppt/tags/tag11.xml><?xml version="1.0" encoding="utf-8"?>
<p:tagLst xmlns:p="http://schemas.openxmlformats.org/presentationml/2006/main">
  <p:tag name="MH" val="20150813091205"/>
  <p:tag name="MH_LIBRARY" val="GRAPHIC"/>
  <p:tag name="MH_TYPE" val="SubTitle"/>
  <p:tag name="MH_ORDER" val="1"/>
</p:tagLst>
</file>

<file path=ppt/tags/tag12.xml><?xml version="1.0" encoding="utf-8"?>
<p:tagLst xmlns:p="http://schemas.openxmlformats.org/presentationml/2006/main">
  <p:tag name="MH" val="20150813091205"/>
  <p:tag name="MH_LIBRARY" val="GRAPHIC"/>
  <p:tag name="MH_TYPE" val="Other"/>
  <p:tag name="MH_ORDER" val="3"/>
</p:tagLst>
</file>

<file path=ppt/tags/tag13.xml><?xml version="1.0" encoding="utf-8"?>
<p:tagLst xmlns:p="http://schemas.openxmlformats.org/presentationml/2006/main">
  <p:tag name="MH" val="20150813091205"/>
  <p:tag name="MH_LIBRARY" val="GRAPHIC"/>
  <p:tag name="MH_TYPE" val="Other"/>
  <p:tag name="MH_ORDER" val="10"/>
</p:tagLst>
</file>

<file path=ppt/tags/tag14.xml><?xml version="1.0" encoding="utf-8"?>
<p:tagLst xmlns:p="http://schemas.openxmlformats.org/presentationml/2006/main">
  <p:tag name="MH" val="20150813091205"/>
  <p:tag name="MH_LIBRARY" val="GRAPHIC"/>
  <p:tag name="MH_TYPE" val="SubTitle"/>
  <p:tag name="MH_ORDER" val="4"/>
</p:tagLst>
</file>

<file path=ppt/tags/tag15.xml><?xml version="1.0" encoding="utf-8"?>
<p:tagLst xmlns:p="http://schemas.openxmlformats.org/presentationml/2006/main">
  <p:tag name="MH" val="20150813091205"/>
  <p:tag name="MH_LIBRARY" val="GRAPHIC"/>
  <p:tag name="MH_TYPE" val="Other"/>
  <p:tag name="MH_ORDER" val="11"/>
</p:tagLst>
</file>

<file path=ppt/tags/tag2.xml><?xml version="1.0" encoding="utf-8"?>
<p:tagLst xmlns:p="http://schemas.openxmlformats.org/presentationml/2006/main">
  <p:tag name="MH" val="20150813091205"/>
  <p:tag name="MH_LIBRARY" val="GRAPHIC"/>
  <p:tag name="MH_TYPE" val="Other"/>
  <p:tag name="MH_ORDER" val="4"/>
</p:tagLst>
</file>

<file path=ppt/tags/tag3.xml><?xml version="1.0" encoding="utf-8"?>
<p:tagLst xmlns:p="http://schemas.openxmlformats.org/presentationml/2006/main">
  <p:tag name="MH" val="20150813091205"/>
  <p:tag name="MH_LIBRARY" val="GRAPHIC"/>
  <p:tag name="MH_TYPE" val="Other"/>
  <p:tag name="MH_ORDER" val="7"/>
</p:tagLst>
</file>

<file path=ppt/tags/tag4.xml><?xml version="1.0" encoding="utf-8"?>
<p:tagLst xmlns:p="http://schemas.openxmlformats.org/presentationml/2006/main">
  <p:tag name="MH" val="20150813091205"/>
  <p:tag name="MH_LIBRARY" val="GRAPHIC"/>
  <p:tag name="MH_TYPE" val="Other"/>
  <p:tag name="MH_ORDER" val="5"/>
</p:tagLst>
</file>

<file path=ppt/tags/tag5.xml><?xml version="1.0" encoding="utf-8"?>
<p:tagLst xmlns:p="http://schemas.openxmlformats.org/presentationml/2006/main">
  <p:tag name="MH" val="20150813091205"/>
  <p:tag name="MH_LIBRARY" val="GRAPHIC"/>
  <p:tag name="MH_TYPE" val="SubTitle"/>
  <p:tag name="MH_ORDER" val="2"/>
</p:tagLst>
</file>

<file path=ppt/tags/tag6.xml><?xml version="1.0" encoding="utf-8"?>
<p:tagLst xmlns:p="http://schemas.openxmlformats.org/presentationml/2006/main">
  <p:tag name="MH" val="20150813091205"/>
  <p:tag name="MH_LIBRARY" val="GRAPHIC"/>
  <p:tag name="MH_TYPE" val="Other"/>
  <p:tag name="MH_ORDER" val="6"/>
</p:tagLst>
</file>

<file path=ppt/tags/tag7.xml><?xml version="1.0" encoding="utf-8"?>
<p:tagLst xmlns:p="http://schemas.openxmlformats.org/presentationml/2006/main">
  <p:tag name="MH" val="20150813091205"/>
  <p:tag name="MH_LIBRARY" val="GRAPHIC"/>
  <p:tag name="MH_TYPE" val="Other"/>
  <p:tag name="MH_ORDER" val="8"/>
</p:tagLst>
</file>

<file path=ppt/tags/tag8.xml><?xml version="1.0" encoding="utf-8"?>
<p:tagLst xmlns:p="http://schemas.openxmlformats.org/presentationml/2006/main">
  <p:tag name="MH" val="20150813091205"/>
  <p:tag name="MH_LIBRARY" val="GRAPHIC"/>
  <p:tag name="MH_TYPE" val="SubTitle"/>
  <p:tag name="MH_ORDER" val="3"/>
</p:tagLst>
</file>

<file path=ppt/tags/tag9.xml><?xml version="1.0" encoding="utf-8"?>
<p:tagLst xmlns:p="http://schemas.openxmlformats.org/presentationml/2006/main">
  <p:tag name="MH" val="20150813091205"/>
  <p:tag name="MH_LIBRARY" val="GRAPHIC"/>
  <p:tag name="MH_TYPE" val="Other"/>
  <p:tag name="MH_ORDER" val="9"/>
</p:tagLst>
</file>

<file path=ppt/theme/theme1.xml><?xml version="1.0" encoding="utf-8"?>
<a:theme xmlns:a="http://schemas.openxmlformats.org/drawingml/2006/main" name="东方纹理图案">
  <a:themeElements>
    <a:clrScheme name="东方纹理图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东方纹理图案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chemeClr val="tx1"/>
          </a:outerShdw>
        </a:effectLst>
      </a:spPr>
      <a:bodyPr vert="horz" wrap="square" lIns="90488" tIns="44450" rIns="90488" bIns="44450" numCol="1" anchor="t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ja-JP" altLang="en-US" sz="2600" b="0" i="0" u="none" strike="noStrike" cap="none" normalizeH="0" baseline="0" smtClean="0">
            <a:ln>
              <a:noFill/>
            </a:ln>
            <a:solidFill>
              <a:srgbClr val="6699FF"/>
            </a:solidFill>
            <a:effectLst/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chemeClr val="tx1"/>
          </a:outerShdw>
        </a:effectLst>
      </a:spPr>
      <a:bodyPr vert="horz" wrap="square" lIns="90488" tIns="44450" rIns="90488" bIns="44450" numCol="1" anchor="t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ja-JP" altLang="en-US" sz="2600" b="0" i="0" u="none" strike="noStrike" cap="none" normalizeH="0" baseline="0" smtClean="0">
            <a:ln>
              <a:noFill/>
            </a:ln>
            <a:solidFill>
              <a:srgbClr val="6699FF"/>
            </a:solidFill>
            <a:effectLst/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东方纹理图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东方纹理图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东方纹理图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东方纹理图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东方纹理图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东方纹理图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东方纹理图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东方纹理图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东方纹理图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东方纹理图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东方纹理图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东方纹理图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东方纹理图案</Template>
  <TotalTime>0</TotalTime>
  <Words>7814</Words>
  <Application>WPS 演示</Application>
  <PresentationFormat>A4 纸张(210x297 毫米)</PresentationFormat>
  <Paragraphs>1964</Paragraphs>
  <Slides>51</Slides>
  <Notes>34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71" baseType="lpstr">
      <vt:lpstr>Arial</vt:lpstr>
      <vt:lpstr>宋体</vt:lpstr>
      <vt:lpstr>Wingdings</vt:lpstr>
      <vt:lpstr>Times New Roman</vt:lpstr>
      <vt:lpstr>黑体</vt:lpstr>
      <vt:lpstr>MS PGothic</vt:lpstr>
      <vt:lpstr>Calibri</vt:lpstr>
      <vt:lpstr>华文隶书</vt:lpstr>
      <vt:lpstr>方正尚酷简体</vt:lpstr>
      <vt:lpstr>Segoe Print</vt:lpstr>
      <vt:lpstr>微软雅黑</vt:lpstr>
      <vt:lpstr>Lato</vt:lpstr>
      <vt:lpstr>叶根友毛笔行书2.0版</vt:lpstr>
      <vt:lpstr>Segoe UI Black</vt:lpstr>
      <vt:lpstr>Roboto condensed</vt:lpstr>
      <vt:lpstr>Segoe UI</vt:lpstr>
      <vt:lpstr>华文琥珀</vt:lpstr>
      <vt:lpstr>Arial Unicode MS</vt:lpstr>
      <vt:lpstr>FontAwesome</vt:lpstr>
      <vt:lpstr>东方纹理图案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lyh</dc:creator>
  <cp:lastModifiedBy>乐天</cp:lastModifiedBy>
  <cp:revision>634</cp:revision>
  <dcterms:created xsi:type="dcterms:W3CDTF">2008-09-06T13:17:01Z</dcterms:created>
  <dcterms:modified xsi:type="dcterms:W3CDTF">2025-08-28T08:34:35Z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TC011962412052</vt:lpwstr>
  </property>
  <property fmtid="{D5CDD505-2E9C-101B-9397-08002B2CF9AE}" pid="3" name="ICV">
    <vt:lpwstr>2D9301856EA048D2B4AD644F7ACBC346_12</vt:lpwstr>
  </property>
  <property fmtid="{D5CDD505-2E9C-101B-9397-08002B2CF9AE}" pid="4" name="KSOProductBuildVer">
    <vt:lpwstr>2052-12.1.0.22529</vt:lpwstr>
  </property>
</Properties>
</file>