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emf" ContentType="image/x-emf"/>
  <Default Extension="png" ContentType="image/png"/>
  <Default Extension="wmf" ContentType="image/x-wmf"/>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5"/>
  </p:notesMasterIdLst>
  <p:sldIdLst>
    <p:sldId id="539" r:id="rId4"/>
    <p:sldId id="536" r:id="rId6"/>
    <p:sldId id="420" r:id="rId7"/>
    <p:sldId id="468" r:id="rId8"/>
    <p:sldId id="470" r:id="rId9"/>
    <p:sldId id="469" r:id="rId10"/>
    <p:sldId id="471" r:id="rId11"/>
    <p:sldId id="472" r:id="rId12"/>
    <p:sldId id="473" r:id="rId13"/>
    <p:sldId id="474" r:id="rId14"/>
    <p:sldId id="475" r:id="rId15"/>
    <p:sldId id="476" r:id="rId16"/>
    <p:sldId id="478" r:id="rId17"/>
    <p:sldId id="477" r:id="rId18"/>
    <p:sldId id="488" r:id="rId19"/>
    <p:sldId id="491" r:id="rId20"/>
    <p:sldId id="493" r:id="rId21"/>
    <p:sldId id="495" r:id="rId22"/>
    <p:sldId id="480" r:id="rId23"/>
    <p:sldId id="537" r:id="rId24"/>
    <p:sldId id="515" r:id="rId25"/>
    <p:sldId id="525" r:id="rId26"/>
    <p:sldId id="524" r:id="rId27"/>
    <p:sldId id="526" r:id="rId28"/>
    <p:sldId id="527" r:id="rId29"/>
    <p:sldId id="531" r:id="rId30"/>
    <p:sldId id="538" r:id="rId31"/>
    <p:sldId id="520" r:id="rId32"/>
    <p:sldId id="535" r:id="rId33"/>
    <p:sldId id="533" r:id="rId34"/>
    <p:sldId id="492" r:id="rId35"/>
    <p:sldId id="487" r:id="rId36"/>
    <p:sldId id="459" r:id="rId37"/>
  </p:sldIdLst>
  <p:sldSz cx="9144000" cy="6858000" type="screen4x3"/>
  <p:notesSz cx="6858000" cy="9144000"/>
  <p:defaultTextStyle>
    <a:defPPr>
      <a:defRPr lang="zh-CN"/>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9pPr>
  </p:defaultTextStyle>
  <p:extLst>
    <p:ext uri="{EFAFB233-063F-42B5-8137-9DF3F51BA10A}">
      <p15:sldGuideLst xmlns:p15="http://schemas.microsoft.com/office/powerpoint/2012/main">
        <p15:guide id="1" orient="horz" pos="-1" userDrawn="1">
          <p15:clr>
            <a:srgbClr val="A4A3A4"/>
          </p15:clr>
        </p15:guide>
        <p15:guide id="2" pos="2880" userDrawn="1">
          <p15:clr>
            <a:srgbClr val="A4A3A4"/>
          </p15:clr>
        </p15:guide>
        <p15:guide id="3" pos="5511" userDrawn="1">
          <p15:clr>
            <a:srgbClr val="A4A3A4"/>
          </p15:clr>
        </p15:guide>
        <p15:guide id="4" pos="501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2FDB2607-1784-4EEB-B798-7EB5836EED8A}">
        <p14:showMediaCtrls xmlns:p14="http://schemas.microsoft.com/office/powerpoint/2010/main" val="1"/>
      </p:ext>
    </p:extLst>
  </p:showPr>
  <p:clrMru>
    <a:srgbClr val="808080"/>
    <a:srgbClr val="00FF00"/>
    <a:srgbClr val="DDDDDD"/>
    <a:srgbClr val="B2B2B2"/>
    <a:srgbClr val="5F5F5F"/>
    <a:srgbClr val="1C1C1C"/>
    <a:srgbClr val="969696"/>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620"/>
    <p:restoredTop sz="94660"/>
  </p:normalViewPr>
  <p:slideViewPr>
    <p:cSldViewPr showGuides="1">
      <p:cViewPr varScale="1">
        <p:scale>
          <a:sx n="87" d="100"/>
          <a:sy n="87" d="100"/>
        </p:scale>
        <p:origin x="-1330" y="-82"/>
      </p:cViewPr>
      <p:guideLst>
        <p:guide orient="horz" pos="-1"/>
        <p:guide pos="2880"/>
        <p:guide pos="5511"/>
        <p:guide pos="501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0" Type="http://schemas.openxmlformats.org/officeDocument/2006/relationships/tableStyles" Target="tableStyles.xml"/><Relationship Id="rId4" Type="http://schemas.openxmlformats.org/officeDocument/2006/relationships/slide" Target="slides/slide1.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33.xml"/><Relationship Id="rId36" Type="http://schemas.openxmlformats.org/officeDocument/2006/relationships/slide" Target="slides/slide32.xml"/><Relationship Id="rId35" Type="http://schemas.openxmlformats.org/officeDocument/2006/relationships/slide" Target="slides/slide31.xml"/><Relationship Id="rId34" Type="http://schemas.openxmlformats.org/officeDocument/2006/relationships/slide" Target="slides/slide30.xml"/><Relationship Id="rId33" Type="http://schemas.openxmlformats.org/officeDocument/2006/relationships/slide" Target="slides/slide29.xml"/><Relationship Id="rId32" Type="http://schemas.openxmlformats.org/officeDocument/2006/relationships/slide" Target="slides/slide28.xml"/><Relationship Id="rId31" Type="http://schemas.openxmlformats.org/officeDocument/2006/relationships/slide" Target="slides/slide27.xml"/><Relationship Id="rId30" Type="http://schemas.openxmlformats.org/officeDocument/2006/relationships/slide" Target="slides/slide26.xml"/><Relationship Id="rId3" Type="http://schemas.openxmlformats.org/officeDocument/2006/relationships/slideMaster" Target="slideMasters/slideMaster2.xml"/><Relationship Id="rId29" Type="http://schemas.openxmlformats.org/officeDocument/2006/relationships/slide" Target="slides/slide25.xml"/><Relationship Id="rId28" Type="http://schemas.openxmlformats.org/officeDocument/2006/relationships/slide" Target="slides/slide24.xml"/><Relationship Id="rId27" Type="http://schemas.openxmlformats.org/officeDocument/2006/relationships/slide" Target="slides/slide23.xml"/><Relationship Id="rId26" Type="http://schemas.openxmlformats.org/officeDocument/2006/relationships/slide" Target="slides/slide22.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ln>
        </p:spPr>
        <p:txBody>
          <a:bodyPr vert="horz" wrap="square" lIns="91440" tIns="45720" rIns="91440" bIns="45720" numCol="1" anchor="t" anchorCtr="0" compatLnSpc="1"/>
          <a:lstStyle>
            <a:lvl1pPr algn="l" eaLnBrk="1" hangingPunct="1">
              <a:spcBef>
                <a:spcPct val="0"/>
              </a:spcBef>
              <a:buFontTx/>
              <a:buNone/>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ln>
        </p:spPr>
        <p:txBody>
          <a:bodyPr vert="horz" wrap="square" lIns="91440" tIns="45720" rIns="91440" bIns="45720" numCol="1" anchor="t" anchorCtr="0" compatLnSpc="1"/>
          <a:lstStyle>
            <a:lvl1pPr algn="r" eaLnBrk="1" hangingPunct="1">
              <a:spcBef>
                <a:spcPct val="0"/>
              </a:spcBef>
              <a:buFontTx/>
              <a:buNone/>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36868" name="Rectangle 4"/>
          <p:cNvSpPr>
            <a:spLocks noGrp="1"/>
          </p:cNvSpPr>
          <p:nvPr>
            <p:ph type="sldImg"/>
          </p:nvPr>
        </p:nvSpPr>
        <p:spPr>
          <a:xfrm>
            <a:off x="1143000" y="685800"/>
            <a:ext cx="4572000" cy="3429000"/>
          </a:xfrm>
          <a:prstGeom prst="rect">
            <a:avLst/>
          </a:prstGeom>
          <a:noFill/>
          <a:ln w="9525">
            <a:noFill/>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ln>
        </p:spPr>
        <p:txBody>
          <a:bodyPr vert="horz" wrap="square" lIns="91440" tIns="45720" rIns="91440" bIns="45720" numCol="1" anchor="ctr"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t>单击此处编辑母版文本样式</a:t>
            </a:r>
            <a:endParaRPr kumimoji="0" lang="zh-CN" altLang="en-US" sz="12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t>第二级</a:t>
            </a:r>
            <a:endParaRPr kumimoji="0" lang="zh-CN" altLang="en-US" sz="12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t>第三级</a:t>
            </a:r>
            <a:endParaRPr kumimoji="0" lang="zh-CN" altLang="en-US" sz="12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t>第四级</a:t>
            </a:r>
            <a:endParaRPr kumimoji="0" lang="zh-CN" altLang="en-US" sz="12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t>第五级</a:t>
            </a:r>
            <a:endParaRPr kumimoji="0" lang="zh-CN" altLang="en-US" sz="12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ln>
        </p:spPr>
        <p:txBody>
          <a:bodyPr vert="horz" wrap="square" lIns="91440" tIns="45720" rIns="91440" bIns="45720" numCol="1" anchor="b" anchorCtr="0" compatLnSpc="1"/>
          <a:lstStyle>
            <a:lvl1pPr algn="l" eaLnBrk="1" hangingPunct="1">
              <a:spcBef>
                <a:spcPct val="0"/>
              </a:spcBef>
              <a:buFontTx/>
              <a:buNone/>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p:spPr>
        <p:txBody>
          <a:bodyPr vert="horz" wrap="square" lIns="91440" tIns="45720" rIns="91440" bIns="45720" numCol="1" anchor="b" anchorCtr="0" compatLnSpc="1"/>
          <a:p>
            <a:pPr lvl="0" algn="r" eaLnBrk="1" hangingPunct="1">
              <a:buNone/>
            </a:pPr>
            <a:fld id="{9A0DB2DC-4C9A-4742-B13C-FB6460FD3503}" type="slidenum">
              <a:rPr lang="en-US" altLang="zh-CN" sz="1200" dirty="0"/>
            </a:fld>
            <a:endParaRPr lang="en-US" altLang="zh-CN" sz="1200"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文泉驿微米黑" pitchFamily="2" charset="-122"/>
        <a:ea typeface="文泉驿微米黑" pitchFamily="2" charset="-122"/>
        <a:cs typeface="+mn-cs"/>
      </a:defRPr>
    </a:lvl1pPr>
    <a:lvl2pPr marL="457200" algn="l" rtl="0" eaLnBrk="0" fontAlgn="base" hangingPunct="0">
      <a:spcBef>
        <a:spcPct val="30000"/>
      </a:spcBef>
      <a:spcAft>
        <a:spcPct val="0"/>
      </a:spcAft>
      <a:defRPr sz="1200" kern="1200">
        <a:solidFill>
          <a:schemeClr val="tx1"/>
        </a:solidFill>
        <a:latin typeface="文泉驿微米黑" pitchFamily="2" charset="-122"/>
        <a:ea typeface="文泉驿微米黑" pitchFamily="2" charset="-122"/>
        <a:cs typeface="+mn-cs"/>
      </a:defRPr>
    </a:lvl2pPr>
    <a:lvl3pPr marL="914400" algn="l" rtl="0" eaLnBrk="0" fontAlgn="base" hangingPunct="0">
      <a:spcBef>
        <a:spcPct val="30000"/>
      </a:spcBef>
      <a:spcAft>
        <a:spcPct val="0"/>
      </a:spcAft>
      <a:defRPr sz="1200" kern="1200">
        <a:solidFill>
          <a:schemeClr val="tx1"/>
        </a:solidFill>
        <a:latin typeface="文泉驿微米黑" pitchFamily="2" charset="-122"/>
        <a:ea typeface="文泉驿微米黑" pitchFamily="2" charset="-122"/>
        <a:cs typeface="+mn-cs"/>
      </a:defRPr>
    </a:lvl3pPr>
    <a:lvl4pPr marL="1371600" algn="l" rtl="0" eaLnBrk="0" fontAlgn="base" hangingPunct="0">
      <a:spcBef>
        <a:spcPct val="30000"/>
      </a:spcBef>
      <a:spcAft>
        <a:spcPct val="0"/>
      </a:spcAft>
      <a:defRPr sz="1200" kern="1200">
        <a:solidFill>
          <a:schemeClr val="tx1"/>
        </a:solidFill>
        <a:latin typeface="文泉驿微米黑" pitchFamily="2" charset="-122"/>
        <a:ea typeface="文泉驿微米黑" pitchFamily="2" charset="-122"/>
        <a:cs typeface="+mn-cs"/>
      </a:defRPr>
    </a:lvl4pPr>
    <a:lvl5pPr marL="1828800" algn="l" rtl="0" eaLnBrk="0" fontAlgn="base" hangingPunct="0">
      <a:spcBef>
        <a:spcPct val="30000"/>
      </a:spcBef>
      <a:spcAft>
        <a:spcPct val="0"/>
      </a:spcAft>
      <a:defRPr sz="1200" kern="1200">
        <a:solidFill>
          <a:schemeClr val="tx1"/>
        </a:solidFill>
        <a:latin typeface="文泉驿微米黑" pitchFamily="2" charset="-122"/>
        <a:ea typeface="文泉驿微米黑"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7890" name="幻灯片图像占位符 1"/>
          <p:cNvSpPr>
            <a:spLocks noGrp="1" noRot="1" noChangeAspect="1" noTextEdit="1"/>
          </p:cNvSpPr>
          <p:nvPr>
            <p:ph type="sldImg"/>
          </p:nvPr>
        </p:nvSpPr>
        <p:spPr>
          <a:ln/>
        </p:spPr>
      </p:sp>
      <p:sp>
        <p:nvSpPr>
          <p:cNvPr id="37891" name="备注占位符 2"/>
          <p:cNvSpPr>
            <a:spLocks noGrp="1"/>
          </p:cNvSpPr>
          <p:nvPr>
            <p:ph type="body"/>
          </p:nvPr>
        </p:nvSpPr>
        <p:spPr>
          <a:ln/>
        </p:spPr>
        <p:txBody>
          <a:bodyPr wrap="square" lIns="91440" tIns="45720" rIns="91440" bIns="45720" anchor="ctr" anchorCtr="0"/>
          <a:p>
            <a:pPr lvl="0" eaLnBrk="1" hangingPunct="1"/>
            <a:endParaRPr lang="zh-CN" altLang="en-US" dirty="0"/>
          </a:p>
        </p:txBody>
      </p:sp>
      <p:sp>
        <p:nvSpPr>
          <p:cNvPr id="37892"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altLang="zh-CN" sz="1200" dirty="0">
                <a:latin typeface="Arial" panose="020B0604020202020204" pitchFamily="34" charset="0"/>
                <a:ea typeface="宋体" panose="02010600030101010101" pitchFamily="2" charset="-122"/>
              </a:rPr>
            </a:fld>
            <a:endParaRPr lang="en-US" altLang="zh-CN" sz="1200" dirty="0">
              <a:latin typeface="Arial" panose="020B0604020202020204" pitchFamily="34" charset="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4" name="幻灯片图像占位符 1"/>
          <p:cNvSpPr>
            <a:spLocks noGrp="1" noRot="1" noChangeAspect="1" noTextEdit="1"/>
          </p:cNvSpPr>
          <p:nvPr>
            <p:ph type="sldImg"/>
          </p:nvPr>
        </p:nvSpPr>
        <p:spPr>
          <a:ln/>
        </p:spPr>
      </p:sp>
      <p:sp>
        <p:nvSpPr>
          <p:cNvPr id="38915" name="备注占位符 2"/>
          <p:cNvSpPr>
            <a:spLocks noGrp="1"/>
          </p:cNvSpPr>
          <p:nvPr>
            <p:ph type="body"/>
          </p:nvPr>
        </p:nvSpPr>
        <p:spPr>
          <a:ln/>
        </p:spPr>
        <p:txBody>
          <a:bodyPr wrap="square" lIns="91440" tIns="45720" rIns="91440" bIns="45720" anchor="ctr" anchorCtr="0"/>
          <a:p>
            <a:pPr lvl="0"/>
            <a:endParaRPr lang="zh-CN" altLang="en-US" dirty="0"/>
          </a:p>
        </p:txBody>
      </p:sp>
      <p:sp>
        <p:nvSpPr>
          <p:cNvPr id="38916"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altLang="zh-CN" sz="1200" dirty="0">
                <a:ea typeface="宋体" panose="02010600030101010101" pitchFamily="2" charset="-122"/>
              </a:rPr>
            </a:fld>
            <a:endParaRPr lang="en-US" altLang="zh-CN" sz="1200" dirty="0">
              <a:ea typeface="宋体" panose="02010600030101010101" pitchFamily="2"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8" name="幻灯片图像占位符 1"/>
          <p:cNvSpPr>
            <a:spLocks noGrp="1" noRot="1" noChangeAspect="1" noTextEdit="1"/>
          </p:cNvSpPr>
          <p:nvPr>
            <p:ph type="sldImg"/>
          </p:nvPr>
        </p:nvSpPr>
        <p:spPr>
          <a:ln>
            <a:solidFill>
              <a:srgbClr val="000000">
                <a:alpha val="100000"/>
              </a:srgbClr>
            </a:solidFill>
            <a:miter lim="800000"/>
          </a:ln>
        </p:spPr>
      </p:sp>
      <p:sp>
        <p:nvSpPr>
          <p:cNvPr id="39939" name="备注占位符 2"/>
          <p:cNvSpPr>
            <a:spLocks noGrp="1"/>
          </p:cNvSpPr>
          <p:nvPr>
            <p:ph type="body"/>
          </p:nvPr>
        </p:nvSpPr>
        <p:spPr>
          <a:ln/>
        </p:spPr>
        <p:txBody>
          <a:bodyPr wrap="square" lIns="91440" tIns="45720" rIns="91440" bIns="45720" anchor="t" anchorCtr="0"/>
          <a:p>
            <a:pPr lvl="0">
              <a:spcBef>
                <a:spcPct val="0"/>
              </a:spcBef>
            </a:pPr>
            <a:endParaRPr lang="zh-CN" altLang="en-US" dirty="0"/>
          </a:p>
        </p:txBody>
      </p:sp>
      <p:sp>
        <p:nvSpPr>
          <p:cNvPr id="39940"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2" name="幻灯片图像占位符 1"/>
          <p:cNvSpPr>
            <a:spLocks noGrp="1" noRot="1" noChangeAspect="1" noTextEdit="1"/>
          </p:cNvSpPr>
          <p:nvPr>
            <p:ph type="sldImg"/>
          </p:nvPr>
        </p:nvSpPr>
        <p:spPr>
          <a:ln>
            <a:solidFill>
              <a:srgbClr val="000000">
                <a:alpha val="100000"/>
              </a:srgbClr>
            </a:solidFill>
            <a:miter lim="800000"/>
          </a:ln>
        </p:spPr>
      </p:sp>
      <p:sp>
        <p:nvSpPr>
          <p:cNvPr id="40963" name="备注占位符 2"/>
          <p:cNvSpPr>
            <a:spLocks noGrp="1"/>
          </p:cNvSpPr>
          <p:nvPr>
            <p:ph type="body"/>
          </p:nvPr>
        </p:nvSpPr>
        <p:spPr>
          <a:ln/>
        </p:spPr>
        <p:txBody>
          <a:bodyPr wrap="square" lIns="91440" tIns="45720" rIns="91440" bIns="45720" anchor="t" anchorCtr="0"/>
          <a:p>
            <a:pPr lvl="0">
              <a:spcBef>
                <a:spcPct val="0"/>
              </a:spcBef>
            </a:pPr>
            <a:endParaRPr lang="zh-CN" altLang="en-US" dirty="0"/>
          </a:p>
        </p:txBody>
      </p:sp>
      <p:sp>
        <p:nvSpPr>
          <p:cNvPr id="40964"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fld>
            <a:endParaRPr lang="zh-CN" altLang="en-US" sz="12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6" name="幻灯片图像占位符 1"/>
          <p:cNvSpPr>
            <a:spLocks noGrp="1" noRot="1" noChangeAspect="1" noTextEdit="1"/>
          </p:cNvSpPr>
          <p:nvPr>
            <p:ph type="sldImg"/>
          </p:nvPr>
        </p:nvSpPr>
        <p:spPr>
          <a:ln/>
        </p:spPr>
      </p:sp>
      <p:sp>
        <p:nvSpPr>
          <p:cNvPr id="41987" name="备注占位符 2"/>
          <p:cNvSpPr>
            <a:spLocks noGrp="1"/>
          </p:cNvSpPr>
          <p:nvPr>
            <p:ph type="body" idx="1"/>
          </p:nvPr>
        </p:nvSpPr>
        <p:spPr>
          <a:ln/>
        </p:spPr>
        <p:txBody>
          <a:bodyPr wrap="square" lIns="91440" tIns="45720" rIns="91440" bIns="45720" anchor="ctr" anchorCtr="0"/>
          <a:p>
            <a:pPr lvl="0"/>
            <a:endParaRPr lang="zh-CN" altLang="en-US" dirty="0"/>
          </a:p>
        </p:txBody>
      </p:sp>
      <p:sp>
        <p:nvSpPr>
          <p:cNvPr id="41988"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altLang="zh-CN" sz="1200" dirty="0"/>
            </a:fld>
            <a:endParaRPr lang="en-US" altLang="zh-CN"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noProof="1"/>
              <a:t>单击此处编辑母版标题样式</a:t>
            </a:r>
            <a:endParaRPr lang="zh-CN" altLang="en-US" noProof="1"/>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noProof="1"/>
              <a:t>单击此处编辑母版副标题样式</a:t>
            </a:r>
            <a:endParaRPr lang="zh-CN" altLang="en-US"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35AE8E-D75D-4D17-8408-A733357D9717}"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35AE8E-D75D-4D17-8408-A733357D9717}"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43688" y="549275"/>
            <a:ext cx="2105025" cy="5503863"/>
          </a:xfrm>
        </p:spPr>
        <p:txBody>
          <a:bodyPr vert="eaVert"/>
          <a:lstStyle/>
          <a:p>
            <a:r>
              <a:rPr lang="zh-CN" altLang="en-US" noProof="1"/>
              <a:t>单击此处编辑母版标题样式</a:t>
            </a:r>
            <a:endParaRPr lang="zh-CN" altLang="en-US" noProof="1"/>
          </a:p>
        </p:txBody>
      </p:sp>
      <p:sp>
        <p:nvSpPr>
          <p:cNvPr id="3" name="竖排文字占位符 2"/>
          <p:cNvSpPr>
            <a:spLocks noGrp="1"/>
          </p:cNvSpPr>
          <p:nvPr>
            <p:ph type="body" orient="vert" idx="1"/>
          </p:nvPr>
        </p:nvSpPr>
        <p:spPr>
          <a:xfrm>
            <a:off x="323850" y="549275"/>
            <a:ext cx="6167438" cy="5503863"/>
          </a:xfrm>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35AE8E-D75D-4D17-8408-A733357D9717}"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noProof="1"/>
              <a:t>单击此处编辑母版标题样式</a:t>
            </a:r>
            <a:endParaRPr lang="zh-CN" altLang="en-US" noProof="1"/>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noProof="1"/>
              <a:t>单击此处编辑母版副标题样式</a:t>
            </a:r>
            <a:endParaRPr lang="zh-CN" altLang="en-US"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AED90C-CF0E-45B8-B977-3A3C9F0E86AB}"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内容占位符 2"/>
          <p:cNvSpPr>
            <a:spLocks noGrp="1"/>
          </p:cNvSpPr>
          <p:nvPr>
            <p:ph idx="1"/>
          </p:nvPr>
        </p:nvSpPr>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AED90C-CF0E-45B8-B977-3A3C9F0E86AB}"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noProof="1"/>
              <a:t>单击此处编辑母版标题样式</a:t>
            </a:r>
            <a:endParaRPr lang="zh-CN" altLang="en-US" noProof="1"/>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noProof="1"/>
              <a:t>单击此处编辑母版文本样式</a:t>
            </a:r>
            <a:endParaRPr lang="zh-CN" altLang="en-US"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AED90C-CF0E-45B8-B977-3A3C9F0E86AB}"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内容占位符 2"/>
          <p:cNvSpPr>
            <a:spLocks noGrp="1"/>
          </p:cNvSpPr>
          <p:nvPr>
            <p:ph sz="half" idx="1"/>
          </p:nvPr>
        </p:nvSpPr>
        <p:spPr>
          <a:xfrm>
            <a:off x="323850" y="1557338"/>
            <a:ext cx="4135438"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内容占位符 3"/>
          <p:cNvSpPr>
            <a:spLocks noGrp="1"/>
          </p:cNvSpPr>
          <p:nvPr>
            <p:ph sz="half" idx="2"/>
          </p:nvPr>
        </p:nvSpPr>
        <p:spPr>
          <a:xfrm>
            <a:off x="4611688" y="1557338"/>
            <a:ext cx="4137025"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AED90C-CF0E-45B8-B977-3A3C9F0E86AB}"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noProof="1"/>
              <a:t>单击此处编辑母版标题样式</a:t>
            </a:r>
            <a:endParaRPr lang="zh-CN" altLang="en-US" noProof="1"/>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单击此处编辑母版文本样式</a:t>
            </a:r>
            <a:endParaRPr lang="zh-CN" altLang="en-US" noProof="1"/>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单击此处编辑母版文本样式</a:t>
            </a:r>
            <a:endParaRPr lang="zh-CN" altLang="en-US" noProof="1"/>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AED90C-CF0E-45B8-B977-3A3C9F0E86AB}"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9" name="灯片编号占位符 8"/>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AED90C-CF0E-45B8-B977-3A3C9F0E86AB}"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5" name="灯片编号占位符 4"/>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AED90C-CF0E-45B8-B977-3A3C9F0E86AB}"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4" name="灯片编号占位符 3"/>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noProof="1"/>
              <a:t>单击此处编辑母版标题样式</a:t>
            </a:r>
            <a:endParaRPr lang="zh-CN" altLang="en-US" noProof="1"/>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noProof="1"/>
              <a:t>单击此处编辑母版文本样式</a:t>
            </a:r>
            <a:endParaRPr lang="zh-CN" altLang="en-US" noProof="1"/>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AED90C-CF0E-45B8-B977-3A3C9F0E86AB}"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内容占位符 2"/>
          <p:cNvSpPr>
            <a:spLocks noGrp="1"/>
          </p:cNvSpPr>
          <p:nvPr>
            <p:ph idx="1"/>
          </p:nvPr>
        </p:nvSpPr>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35AE8E-D75D-4D17-8408-A733357D9717}"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noProof="1"/>
              <a:t>单击此处编辑母版标题样式</a:t>
            </a:r>
            <a:endParaRPr lang="zh-CN" altLang="en-US" noProof="1"/>
          </a:p>
        </p:txBody>
      </p:sp>
      <p:sp>
        <p:nvSpPr>
          <p:cNvPr id="3" name="图片占位符 2"/>
          <p:cNvSpPr>
            <a:spLocks noGrp="1"/>
          </p:cNvSpPr>
          <p:nvPr>
            <p:ph type="pic" idx="1"/>
          </p:nvPr>
        </p:nvSpPr>
        <p:spPr>
          <a:xfrm>
            <a:off x="1792288" y="612775"/>
            <a:ext cx="5486400" cy="4114800"/>
          </a:xfrm>
        </p:spPr>
        <p:txBody>
          <a:bodyPr vert="horz" wrap="square" lIns="0" tIns="45720" rIns="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zh-CN" alt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noProof="1"/>
              <a:t>单击此处编辑母版文本样式</a:t>
            </a:r>
            <a:endParaRPr lang="zh-CN" altLang="en-US" noProof="1"/>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AED90C-CF0E-45B8-B977-3A3C9F0E86AB}"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AED90C-CF0E-45B8-B977-3A3C9F0E86AB}"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43688" y="549275"/>
            <a:ext cx="2105025" cy="5503863"/>
          </a:xfrm>
        </p:spPr>
        <p:txBody>
          <a:bodyPr vert="eaVert"/>
          <a:lstStyle/>
          <a:p>
            <a:r>
              <a:rPr lang="zh-CN" altLang="en-US" noProof="1"/>
              <a:t>单击此处编辑母版标题样式</a:t>
            </a:r>
            <a:endParaRPr lang="zh-CN" altLang="en-US" noProof="1"/>
          </a:p>
        </p:txBody>
      </p:sp>
      <p:sp>
        <p:nvSpPr>
          <p:cNvPr id="3" name="竖排文字占位符 2"/>
          <p:cNvSpPr>
            <a:spLocks noGrp="1"/>
          </p:cNvSpPr>
          <p:nvPr>
            <p:ph type="body" orient="vert" idx="1"/>
          </p:nvPr>
        </p:nvSpPr>
        <p:spPr>
          <a:xfrm>
            <a:off x="323850" y="549275"/>
            <a:ext cx="6167438" cy="5503863"/>
          </a:xfrm>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AED90C-CF0E-45B8-B977-3A3C9F0E86AB}"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323850" y="549275"/>
            <a:ext cx="5508625" cy="854075"/>
          </a:xfrm>
        </p:spPr>
        <p:txBody>
          <a:bodyPr/>
          <a:lstStyle/>
          <a:p>
            <a:r>
              <a:rPr lang="zh-CN" altLang="en-US" noProof="1"/>
              <a:t>单击此处编辑母版标题样式</a:t>
            </a:r>
            <a:endParaRPr lang="zh-CN" altLang="en-US" noProof="1"/>
          </a:p>
        </p:txBody>
      </p:sp>
      <p:sp>
        <p:nvSpPr>
          <p:cNvPr id="3" name="文本占位符 2"/>
          <p:cNvSpPr>
            <a:spLocks noGrp="1"/>
          </p:cNvSpPr>
          <p:nvPr>
            <p:ph type="body" sz="half" idx="1"/>
          </p:nvPr>
        </p:nvSpPr>
        <p:spPr>
          <a:xfrm>
            <a:off x="323850" y="1557338"/>
            <a:ext cx="4135438" cy="4495800"/>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内容占位符 3"/>
          <p:cNvSpPr>
            <a:spLocks noGrp="1"/>
          </p:cNvSpPr>
          <p:nvPr>
            <p:ph sz="half" idx="2"/>
          </p:nvPr>
        </p:nvSpPr>
        <p:spPr>
          <a:xfrm>
            <a:off x="4611688" y="1557338"/>
            <a:ext cx="4137025" cy="4495800"/>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AED90C-CF0E-45B8-B977-3A3C9F0E86AB}"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type="txAndTwoObj" preserve="1">
  <p:cSld name="标题，文本与两项内容">
    <p:spTree>
      <p:nvGrpSpPr>
        <p:cNvPr id="1" name=""/>
        <p:cNvGrpSpPr/>
        <p:nvPr/>
      </p:nvGrpSpPr>
      <p:grpSpPr>
        <a:xfrm>
          <a:off x="0" y="0"/>
          <a:ext cx="0" cy="0"/>
          <a:chOff x="0" y="0"/>
          <a:chExt cx="0" cy="0"/>
        </a:xfrm>
      </p:grpSpPr>
      <p:sp>
        <p:nvSpPr>
          <p:cNvPr id="2" name="标题 1"/>
          <p:cNvSpPr>
            <a:spLocks noGrp="1"/>
          </p:cNvSpPr>
          <p:nvPr>
            <p:ph type="title"/>
          </p:nvPr>
        </p:nvSpPr>
        <p:spPr>
          <a:xfrm>
            <a:off x="323850" y="549275"/>
            <a:ext cx="5508625" cy="854075"/>
          </a:xfrm>
        </p:spPr>
        <p:txBody>
          <a:bodyPr/>
          <a:lstStyle/>
          <a:p>
            <a:r>
              <a:rPr lang="zh-CN" altLang="en-US" noProof="1"/>
              <a:t>单击此处编辑母版标题样式</a:t>
            </a:r>
            <a:endParaRPr lang="zh-CN" altLang="en-US" noProof="1"/>
          </a:p>
        </p:txBody>
      </p:sp>
      <p:sp>
        <p:nvSpPr>
          <p:cNvPr id="3" name="文本占位符 2"/>
          <p:cNvSpPr>
            <a:spLocks noGrp="1"/>
          </p:cNvSpPr>
          <p:nvPr>
            <p:ph type="body" sz="half" idx="1"/>
          </p:nvPr>
        </p:nvSpPr>
        <p:spPr>
          <a:xfrm>
            <a:off x="323850" y="1557338"/>
            <a:ext cx="4135438" cy="4495800"/>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内容占位符 3"/>
          <p:cNvSpPr>
            <a:spLocks noGrp="1"/>
          </p:cNvSpPr>
          <p:nvPr>
            <p:ph sz="quarter" idx="2"/>
          </p:nvPr>
        </p:nvSpPr>
        <p:spPr>
          <a:xfrm>
            <a:off x="4611688" y="1557338"/>
            <a:ext cx="4137025" cy="2171700"/>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内容占位符 4"/>
          <p:cNvSpPr>
            <a:spLocks noGrp="1"/>
          </p:cNvSpPr>
          <p:nvPr>
            <p:ph sz="quarter" idx="3"/>
          </p:nvPr>
        </p:nvSpPr>
        <p:spPr>
          <a:xfrm>
            <a:off x="4611688" y="3881438"/>
            <a:ext cx="4137025" cy="2171700"/>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6" name="日期占位符 5"/>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AED90C-CF0E-45B8-B977-3A3C9F0E86AB}"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7" name="页脚占位符 6"/>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8" name="灯片编号占位符 7"/>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表格占位符 2"/>
          <p:cNvSpPr>
            <a:spLocks noGrp="1"/>
          </p:cNvSpPr>
          <p:nvPr>
            <p:ph type="tbl" idx="1"/>
          </p:nvPr>
        </p:nvSpPr>
        <p:spPr/>
        <p:txBody>
          <a:bodyPr vert="horz" wrap="square" lIns="0" tIns="45720" rIns="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zh-CN" altLang="en-US" sz="2800" b="0" i="0" u="none" strike="noStrike" kern="0" cap="none" spc="0" normalizeH="0" baseline="0" noProof="1">
              <a:ln>
                <a:noFill/>
              </a:ln>
              <a:solidFill>
                <a:schemeClr val="tx1"/>
              </a:solidFill>
              <a:effectLst/>
              <a:uLnTx/>
              <a:uFillTx/>
              <a:latin typeface="+mn-lt"/>
              <a:ea typeface="+mn-ea"/>
              <a:cs typeface="+mn-cs"/>
            </a:endParaRPr>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AED90C-CF0E-45B8-B977-3A3C9F0E86AB}"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AED90C-CF0E-45B8-B977-3A3C9F0E86AB}"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4" name="灯片编号占位符 3"/>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noProof="1"/>
              <a:t>单击此处编辑母版标题样式</a:t>
            </a:r>
            <a:endParaRPr lang="zh-CN" altLang="en-US" noProof="1"/>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noProof="1"/>
              <a:t>单击此处编辑母版文本样式</a:t>
            </a:r>
            <a:endParaRPr lang="zh-CN" altLang="en-US" noProof="1"/>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35AE8E-D75D-4D17-8408-A733357D9717}"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内容占位符 2"/>
          <p:cNvSpPr>
            <a:spLocks noGrp="1"/>
          </p:cNvSpPr>
          <p:nvPr>
            <p:ph sz="half" idx="1"/>
          </p:nvPr>
        </p:nvSpPr>
        <p:spPr>
          <a:xfrm>
            <a:off x="323850" y="1557338"/>
            <a:ext cx="4135438"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内容占位符 3"/>
          <p:cNvSpPr>
            <a:spLocks noGrp="1"/>
          </p:cNvSpPr>
          <p:nvPr>
            <p:ph sz="half" idx="2"/>
          </p:nvPr>
        </p:nvSpPr>
        <p:spPr>
          <a:xfrm>
            <a:off x="4611688" y="1557338"/>
            <a:ext cx="4137025"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35AE8E-D75D-4D17-8408-A733357D9717}"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noProof="1"/>
              <a:t>单击此处编辑母版标题样式</a:t>
            </a:r>
            <a:endParaRPr lang="zh-CN" altLang="en-US" noProof="1"/>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单击此处编辑母版文本样式</a:t>
            </a:r>
            <a:endParaRPr lang="zh-CN" altLang="en-US" noProof="1"/>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单击此处编辑母版文本样式</a:t>
            </a:r>
            <a:endParaRPr lang="zh-CN" altLang="en-US" noProof="1"/>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35AE8E-D75D-4D17-8408-A733357D9717}"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9" name="灯片编号占位符 8"/>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zh-CN" altLang="en-US" noProof="1"/>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35AE8E-D75D-4D17-8408-A733357D9717}"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5" name="灯片编号占位符 4"/>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35AE8E-D75D-4D17-8408-A733357D9717}"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4" name="灯片编号占位符 3"/>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noProof="1"/>
              <a:t>单击此处编辑母版标题样式</a:t>
            </a:r>
            <a:endParaRPr lang="zh-CN" altLang="en-US" noProof="1"/>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zh-CN" altLang="en-US" noProof="1"/>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noProof="1"/>
              <a:t>单击此处编辑母版文本样式</a:t>
            </a:r>
            <a:endParaRPr lang="zh-CN" altLang="en-US" noProof="1"/>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35AE8E-D75D-4D17-8408-A733357D9717}"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noProof="1"/>
              <a:t>单击此处编辑母版标题样式</a:t>
            </a:r>
            <a:endParaRPr lang="zh-CN" altLang="en-US" noProof="1"/>
          </a:p>
        </p:txBody>
      </p:sp>
      <p:sp>
        <p:nvSpPr>
          <p:cNvPr id="3" name="图片占位符 2"/>
          <p:cNvSpPr>
            <a:spLocks noGrp="1"/>
          </p:cNvSpPr>
          <p:nvPr>
            <p:ph type="pic" idx="1"/>
          </p:nvPr>
        </p:nvSpPr>
        <p:spPr>
          <a:xfrm>
            <a:off x="1792288" y="612775"/>
            <a:ext cx="5486400" cy="4114800"/>
          </a:xfrm>
        </p:spPr>
        <p:txBody>
          <a:bodyPr vert="horz" wrap="square" lIns="0" tIns="45720" rIns="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zh-CN" alt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noProof="1"/>
              <a:t>单击此处编辑母版文本样式</a:t>
            </a:r>
            <a:endParaRPr lang="zh-CN" altLang="en-US" noProof="1"/>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2735AE8E-D75D-4D17-8408-A733357D9717}"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6" Type="http://schemas.openxmlformats.org/officeDocument/2006/relationships/theme" Target="../theme/theme2.xml"/><Relationship Id="rId15" Type="http://schemas.openxmlformats.org/officeDocument/2006/relationships/slideLayout" Target="../slideLayouts/slideLayout26.xml"/><Relationship Id="rId14" Type="http://schemas.openxmlformats.org/officeDocument/2006/relationships/slideLayout" Target="../slideLayouts/slideLayout25.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p:sp>
        <p:nvSpPr>
          <p:cNvPr id="1026" name="AutoShape 11"/>
          <p:cNvSpPr>
            <a:spLocks noChangeArrowheads="1"/>
          </p:cNvSpPr>
          <p:nvPr/>
        </p:nvSpPr>
        <p:spPr bwMode="auto">
          <a:xfrm flipH="1">
            <a:off x="8423275" y="6137275"/>
            <a:ext cx="720725" cy="720725"/>
          </a:xfrm>
          <a:prstGeom prst="rtTriangle">
            <a:avLst/>
          </a:prstGeom>
          <a:solidFill>
            <a:srgbClr val="0085A4"/>
          </a:solidFill>
          <a:ln w="9525">
            <a:solidFill>
              <a:srgbClr val="0085A4"/>
            </a:solidFill>
            <a:miter lim="800000"/>
          </a:ln>
        </p:spPr>
        <p:txBody>
          <a:bodyPr wrap="none" anchor="ctr"/>
          <a:lstStyle>
            <a:lvl1pPr>
              <a:defRPr>
                <a:solidFill>
                  <a:schemeClr val="tx1"/>
                </a:solidFill>
                <a:latin typeface="文泉驿微米黑" pitchFamily="2" charset="-122"/>
                <a:ea typeface="文泉驿微米黑" pitchFamily="2" charset="-122"/>
              </a:defRPr>
            </a:lvl1pPr>
            <a:lvl2pPr>
              <a:defRPr>
                <a:solidFill>
                  <a:schemeClr val="tx1"/>
                </a:solidFill>
                <a:latin typeface="文泉驿微米黑" pitchFamily="2" charset="-122"/>
                <a:ea typeface="文泉驿微米黑" pitchFamily="2" charset="-122"/>
              </a:defRPr>
            </a:lvl2pPr>
            <a:lvl3pPr>
              <a:defRPr>
                <a:solidFill>
                  <a:schemeClr val="tx1"/>
                </a:solidFill>
                <a:latin typeface="文泉驿微米黑" pitchFamily="2" charset="-122"/>
                <a:ea typeface="文泉驿微米黑" pitchFamily="2" charset="-122"/>
              </a:defRPr>
            </a:lvl3pPr>
            <a:lvl4pPr>
              <a:defRPr>
                <a:solidFill>
                  <a:schemeClr val="tx1"/>
                </a:solidFill>
                <a:latin typeface="文泉驿微米黑" pitchFamily="2" charset="-122"/>
                <a:ea typeface="文泉驿微米黑" pitchFamily="2" charset="-122"/>
              </a:defRPr>
            </a:lvl4pPr>
            <a:lvl5pPr>
              <a:defRPr>
                <a:solidFill>
                  <a:schemeClr val="tx1"/>
                </a:solidFill>
                <a:latin typeface="文泉驿微米黑" pitchFamily="2" charset="-122"/>
                <a:ea typeface="文泉驿微米黑" pitchFamily="2" charset="-122"/>
              </a:defRPr>
            </a:lvl5pPr>
            <a:lvl6pPr fontAlgn="base">
              <a:spcBef>
                <a:spcPct val="50000"/>
              </a:spcBef>
              <a:spcAft>
                <a:spcPct val="0"/>
              </a:spcAft>
              <a:buFont typeface="Arial" panose="020B0604020202020204" pitchFamily="34" charset="0"/>
              <a:defRPr>
                <a:solidFill>
                  <a:schemeClr val="tx1"/>
                </a:solidFill>
                <a:latin typeface="文泉驿微米黑" pitchFamily="2" charset="-122"/>
                <a:ea typeface="文泉驿微米黑" pitchFamily="2" charset="-122"/>
              </a:defRPr>
            </a:lvl6pPr>
            <a:lvl7pPr fontAlgn="base">
              <a:spcBef>
                <a:spcPct val="50000"/>
              </a:spcBef>
              <a:spcAft>
                <a:spcPct val="0"/>
              </a:spcAft>
              <a:buFont typeface="Arial" panose="020B0604020202020204" pitchFamily="34" charset="0"/>
              <a:defRPr>
                <a:solidFill>
                  <a:schemeClr val="tx1"/>
                </a:solidFill>
                <a:latin typeface="文泉驿微米黑" pitchFamily="2" charset="-122"/>
                <a:ea typeface="文泉驿微米黑" pitchFamily="2" charset="-122"/>
              </a:defRPr>
            </a:lvl7pPr>
            <a:lvl8pPr fontAlgn="base">
              <a:spcBef>
                <a:spcPct val="50000"/>
              </a:spcBef>
              <a:spcAft>
                <a:spcPct val="0"/>
              </a:spcAft>
              <a:buFont typeface="Arial" panose="020B0604020202020204" pitchFamily="34" charset="0"/>
              <a:defRPr>
                <a:solidFill>
                  <a:schemeClr val="tx1"/>
                </a:solidFill>
                <a:latin typeface="文泉驿微米黑" pitchFamily="2" charset="-122"/>
                <a:ea typeface="文泉驿微米黑" pitchFamily="2" charset="-122"/>
              </a:defRPr>
            </a:lvl8pPr>
            <a:lvl9pPr fontAlgn="base">
              <a:spcBef>
                <a:spcPct val="50000"/>
              </a:spcBef>
              <a:spcAft>
                <a:spcPct val="0"/>
              </a:spcAft>
              <a:buFont typeface="Arial" panose="020B0604020202020204" pitchFamily="34" charset="0"/>
              <a:defRPr>
                <a:solidFill>
                  <a:schemeClr val="tx1"/>
                </a:solidFill>
                <a:latin typeface="文泉驿微米黑" pitchFamily="2" charset="-122"/>
                <a:ea typeface="文泉驿微米黑" pitchFamily="2" charset="-122"/>
              </a:defRPr>
            </a:lvl9pP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1027" name="Line 8"/>
          <p:cNvSpPr/>
          <p:nvPr/>
        </p:nvSpPr>
        <p:spPr>
          <a:xfrm>
            <a:off x="0" y="981075"/>
            <a:ext cx="9144000" cy="0"/>
          </a:xfrm>
          <a:prstGeom prst="line">
            <a:avLst/>
          </a:prstGeom>
          <a:ln w="12700" cap="flat" cmpd="sng">
            <a:solidFill>
              <a:srgbClr val="5AAAED"/>
            </a:solidFill>
            <a:prstDash val="solid"/>
            <a:headEnd type="none" w="med" len="med"/>
            <a:tailEnd type="none" w="med" len="med"/>
          </a:ln>
        </p:spPr>
      </p:sp>
      <p:sp>
        <p:nvSpPr>
          <p:cNvPr id="1028" name="Rectangle 10"/>
          <p:cNvSpPr>
            <a:spLocks noChangeArrowheads="1"/>
          </p:cNvSpPr>
          <p:nvPr/>
        </p:nvSpPr>
        <p:spPr bwMode="auto">
          <a:xfrm>
            <a:off x="2051050" y="549275"/>
            <a:ext cx="5400675" cy="792163"/>
          </a:xfrm>
          <a:prstGeom prst="rect">
            <a:avLst/>
          </a:prstGeom>
          <a:solidFill>
            <a:srgbClr val="CFEDFE"/>
          </a:solidFill>
          <a:ln>
            <a:noFill/>
          </a:ln>
        </p:spPr>
        <p:txBody>
          <a:bodyPr wrap="none" anchor="ctr"/>
          <a:lstStyle>
            <a:lvl1pPr>
              <a:defRPr>
                <a:solidFill>
                  <a:schemeClr val="tx1"/>
                </a:solidFill>
                <a:latin typeface="文泉驿微米黑" pitchFamily="2" charset="-122"/>
                <a:ea typeface="文泉驿微米黑" pitchFamily="2" charset="-122"/>
              </a:defRPr>
            </a:lvl1pPr>
            <a:lvl2pPr>
              <a:defRPr>
                <a:solidFill>
                  <a:schemeClr val="tx1"/>
                </a:solidFill>
                <a:latin typeface="文泉驿微米黑" pitchFamily="2" charset="-122"/>
                <a:ea typeface="文泉驿微米黑" pitchFamily="2" charset="-122"/>
              </a:defRPr>
            </a:lvl2pPr>
            <a:lvl3pPr>
              <a:defRPr>
                <a:solidFill>
                  <a:schemeClr val="tx1"/>
                </a:solidFill>
                <a:latin typeface="文泉驿微米黑" pitchFamily="2" charset="-122"/>
                <a:ea typeface="文泉驿微米黑" pitchFamily="2" charset="-122"/>
              </a:defRPr>
            </a:lvl3pPr>
            <a:lvl4pPr>
              <a:defRPr>
                <a:solidFill>
                  <a:schemeClr val="tx1"/>
                </a:solidFill>
                <a:latin typeface="文泉驿微米黑" pitchFamily="2" charset="-122"/>
                <a:ea typeface="文泉驿微米黑" pitchFamily="2" charset="-122"/>
              </a:defRPr>
            </a:lvl4pPr>
            <a:lvl5pPr>
              <a:defRPr>
                <a:solidFill>
                  <a:schemeClr val="tx1"/>
                </a:solidFill>
                <a:latin typeface="文泉驿微米黑" pitchFamily="2" charset="-122"/>
                <a:ea typeface="文泉驿微米黑" pitchFamily="2" charset="-122"/>
              </a:defRPr>
            </a:lvl5pPr>
            <a:lvl6pPr fontAlgn="base">
              <a:spcBef>
                <a:spcPct val="50000"/>
              </a:spcBef>
              <a:spcAft>
                <a:spcPct val="0"/>
              </a:spcAft>
              <a:buFont typeface="Arial" panose="020B0604020202020204" pitchFamily="34" charset="0"/>
              <a:defRPr>
                <a:solidFill>
                  <a:schemeClr val="tx1"/>
                </a:solidFill>
                <a:latin typeface="文泉驿微米黑" pitchFamily="2" charset="-122"/>
                <a:ea typeface="文泉驿微米黑" pitchFamily="2" charset="-122"/>
              </a:defRPr>
            </a:lvl6pPr>
            <a:lvl7pPr fontAlgn="base">
              <a:spcBef>
                <a:spcPct val="50000"/>
              </a:spcBef>
              <a:spcAft>
                <a:spcPct val="0"/>
              </a:spcAft>
              <a:buFont typeface="Arial" panose="020B0604020202020204" pitchFamily="34" charset="0"/>
              <a:defRPr>
                <a:solidFill>
                  <a:schemeClr val="tx1"/>
                </a:solidFill>
                <a:latin typeface="文泉驿微米黑" pitchFamily="2" charset="-122"/>
                <a:ea typeface="文泉驿微米黑" pitchFamily="2" charset="-122"/>
              </a:defRPr>
            </a:lvl7pPr>
            <a:lvl8pPr fontAlgn="base">
              <a:spcBef>
                <a:spcPct val="50000"/>
              </a:spcBef>
              <a:spcAft>
                <a:spcPct val="0"/>
              </a:spcAft>
              <a:buFont typeface="Arial" panose="020B0604020202020204" pitchFamily="34" charset="0"/>
              <a:defRPr>
                <a:solidFill>
                  <a:schemeClr val="tx1"/>
                </a:solidFill>
                <a:latin typeface="文泉驿微米黑" pitchFamily="2" charset="-122"/>
                <a:ea typeface="文泉驿微米黑" pitchFamily="2" charset="-122"/>
              </a:defRPr>
            </a:lvl8pPr>
            <a:lvl9pPr fontAlgn="base">
              <a:spcBef>
                <a:spcPct val="50000"/>
              </a:spcBef>
              <a:spcAft>
                <a:spcPct val="0"/>
              </a:spcAft>
              <a:buFont typeface="Arial" panose="020B0604020202020204" pitchFamily="34" charset="0"/>
              <a:defRPr>
                <a:solidFill>
                  <a:schemeClr val="tx1"/>
                </a:solidFill>
                <a:latin typeface="文泉驿微米黑" pitchFamily="2" charset="-122"/>
                <a:ea typeface="文泉驿微米黑" pitchFamily="2" charset="-122"/>
              </a:defRPr>
            </a:lvl9pP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1029" name="Rectangle 2"/>
          <p:cNvSpPr>
            <a:spLocks noGrp="1"/>
          </p:cNvSpPr>
          <p:nvPr>
            <p:ph type="title"/>
          </p:nvPr>
        </p:nvSpPr>
        <p:spPr>
          <a:xfrm>
            <a:off x="323850" y="549275"/>
            <a:ext cx="5508625" cy="854075"/>
          </a:xfrm>
          <a:prstGeom prst="rect">
            <a:avLst/>
          </a:prstGeom>
          <a:noFill/>
          <a:ln w="9525">
            <a:noFill/>
          </a:ln>
        </p:spPr>
        <p:txBody>
          <a:bodyPr lIns="0" tIns="46800" rIns="0" anchor="ctr" anchorCtr="0"/>
          <a:p>
            <a:pPr lvl="0"/>
            <a:r>
              <a:rPr lang="zh-CN" altLang="en-US" dirty="0"/>
              <a:t>单击此处编辑母版标题样式</a:t>
            </a:r>
            <a:endParaRPr lang="zh-CN" altLang="en-US" dirty="0"/>
          </a:p>
        </p:txBody>
      </p:sp>
      <p:sp>
        <p:nvSpPr>
          <p:cNvPr id="1030" name="Rectangle 3"/>
          <p:cNvSpPr>
            <a:spLocks noGrp="1"/>
          </p:cNvSpPr>
          <p:nvPr>
            <p:ph type="body"/>
          </p:nvPr>
        </p:nvSpPr>
        <p:spPr>
          <a:xfrm>
            <a:off x="323850" y="1557338"/>
            <a:ext cx="8424863" cy="4495800"/>
          </a:xfrm>
          <a:prstGeom prst="rect">
            <a:avLst/>
          </a:prstGeom>
          <a:noFill/>
          <a:ln w="9525">
            <a:noFill/>
          </a:ln>
        </p:spPr>
        <p:txBody>
          <a:bodyPr lIns="0" rIns="0"/>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21863" name="Rectangle 4"/>
          <p:cNvSpPr>
            <a:spLocks noGrp="1" noChangeArrowheads="1"/>
          </p:cNvSpPr>
          <p:nvPr>
            <p:ph type="dt" sz="half" idx="2"/>
          </p:nvPr>
        </p:nvSpPr>
        <p:spPr bwMode="auto">
          <a:xfrm>
            <a:off x="468313" y="6237288"/>
            <a:ext cx="2133600" cy="476250"/>
          </a:xfrm>
          <a:prstGeom prst="rect">
            <a:avLst/>
          </a:prstGeom>
          <a:noFill/>
          <a:ln w="9525">
            <a:noFill/>
            <a:miter lim="800000"/>
          </a:ln>
        </p:spPr>
        <p:txBody>
          <a:bodyPr vert="horz" wrap="square" lIns="91440" tIns="45720" rIns="91440" bIns="45720" numCol="1" anchor="t" anchorCtr="0" compatLnSpc="1"/>
          <a:lstStyle>
            <a:lvl1pPr algn="l" eaLnBrk="1" hangingPunct="1">
              <a:spcBef>
                <a:spcPct val="0"/>
              </a:spcBef>
              <a:buFontTx/>
              <a:buNone/>
              <a:defRPr sz="1400"/>
            </a:lvl1pPr>
          </a:lstStyle>
          <a:p>
            <a:pPr marL="0" marR="0" lvl="0" indent="0" algn="l" defTabSz="914400" rtl="0" eaLnBrk="1" fontAlgn="base" latinLnBrk="0" hangingPunct="1">
              <a:lnSpc>
                <a:spcPct val="100000"/>
              </a:lnSpc>
              <a:spcBef>
                <a:spcPct val="0"/>
              </a:spcBef>
              <a:spcAft>
                <a:spcPct val="0"/>
              </a:spcAft>
              <a:buClrTx/>
              <a:buSzTx/>
              <a:buFontTx/>
              <a:buNone/>
              <a:defRPr/>
            </a:pPr>
            <a:fld id="{2735AE8E-D75D-4D17-8408-A733357D9717}"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121864" name="Rectangle 5"/>
          <p:cNvSpPr>
            <a:spLocks noGrp="1" noChangeArrowheads="1"/>
          </p:cNvSpPr>
          <p:nvPr>
            <p:ph type="ftr" sz="quarter" idx="3"/>
          </p:nvPr>
        </p:nvSpPr>
        <p:spPr bwMode="auto">
          <a:xfrm>
            <a:off x="3124200" y="6245225"/>
            <a:ext cx="2895600" cy="476250"/>
          </a:xfrm>
          <a:prstGeom prst="rect">
            <a:avLst/>
          </a:prstGeom>
          <a:noFill/>
          <a:ln w="9525">
            <a:noFill/>
            <a:miter lim="800000"/>
          </a:ln>
        </p:spPr>
        <p:txBody>
          <a:bodyPr vert="horz" wrap="square" lIns="91440" tIns="45720" rIns="91440" bIns="45720" numCol="1" anchor="t" anchorCtr="0" compatLnSpc="1"/>
          <a:lstStyle>
            <a:lvl1pPr algn="ctr" eaLnBrk="1" hangingPunct="1">
              <a:spcBef>
                <a:spcPct val="0"/>
              </a:spcBef>
              <a:buFontTx/>
              <a:buNone/>
              <a:defRPr sz="14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121865" name="Rectangle 6"/>
          <p:cNvSpPr>
            <a:spLocks noGrp="1" noChangeArrowheads="1"/>
          </p:cNvSpPr>
          <p:nvPr>
            <p:ph type="sldNum" sz="quarter" idx="4"/>
          </p:nvPr>
        </p:nvSpPr>
        <p:spPr bwMode="auto">
          <a:xfrm>
            <a:off x="7019925" y="6454775"/>
            <a:ext cx="2133600" cy="287338"/>
          </a:xfrm>
          <a:prstGeom prst="rect">
            <a:avLst/>
          </a:prstGeom>
          <a:noFill/>
          <a:ln w="9525">
            <a:noFill/>
            <a:miter lim="800000"/>
          </a:ln>
        </p:spPr>
        <p:txBody>
          <a:bodyPr vert="horz" wrap="square" lIns="91440" tIns="45720" rIns="91440" bIns="45720" numCol="1" anchor="t" anchorCtr="0" compatLnSpc="1"/>
          <a:lstStyle>
            <a:lvl1pPr algn="r">
              <a:defRPr sz="1400">
                <a:solidFill>
                  <a:schemeClr val="bg1"/>
                </a:solidFill>
              </a:defRPr>
            </a:lvl1pPr>
          </a:lstStyle>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hf sldNum="0" hdr="0" ftr="0" dt="0"/>
  <p:txStyles>
    <p:titleStyle>
      <a:lvl1pPr algn="l" rtl="0" eaLnBrk="0" fontAlgn="base" hangingPunct="0">
        <a:spcBef>
          <a:spcPct val="0"/>
        </a:spcBef>
        <a:spcAft>
          <a:spcPct val="0"/>
        </a:spcAft>
        <a:defRPr sz="3600" b="1">
          <a:solidFill>
            <a:srgbClr val="0064B5"/>
          </a:solidFill>
          <a:latin typeface="+mj-lt"/>
          <a:ea typeface="+mj-ea"/>
          <a:cs typeface="+mj-cs"/>
        </a:defRPr>
      </a:lvl1pPr>
      <a:lvl2pPr algn="l" rtl="0" eaLnBrk="0" fontAlgn="base" hangingPunct="0">
        <a:spcBef>
          <a:spcPct val="0"/>
        </a:spcBef>
        <a:spcAft>
          <a:spcPct val="0"/>
        </a:spcAft>
        <a:defRPr sz="3600" b="1">
          <a:solidFill>
            <a:srgbClr val="0064B5"/>
          </a:solidFill>
          <a:latin typeface="文泉驿微米黑" pitchFamily="2" charset="-122"/>
          <a:ea typeface="宋体" panose="02010600030101010101" pitchFamily="2" charset="-122"/>
        </a:defRPr>
      </a:lvl2pPr>
      <a:lvl3pPr algn="l" rtl="0" eaLnBrk="0" fontAlgn="base" hangingPunct="0">
        <a:spcBef>
          <a:spcPct val="0"/>
        </a:spcBef>
        <a:spcAft>
          <a:spcPct val="0"/>
        </a:spcAft>
        <a:defRPr sz="3600" b="1">
          <a:solidFill>
            <a:srgbClr val="0064B5"/>
          </a:solidFill>
          <a:latin typeface="文泉驿微米黑" pitchFamily="2" charset="-122"/>
          <a:ea typeface="宋体" panose="02010600030101010101" pitchFamily="2" charset="-122"/>
        </a:defRPr>
      </a:lvl3pPr>
      <a:lvl4pPr algn="l" rtl="0" eaLnBrk="0" fontAlgn="base" hangingPunct="0">
        <a:spcBef>
          <a:spcPct val="0"/>
        </a:spcBef>
        <a:spcAft>
          <a:spcPct val="0"/>
        </a:spcAft>
        <a:defRPr sz="3600" b="1">
          <a:solidFill>
            <a:srgbClr val="0064B5"/>
          </a:solidFill>
          <a:latin typeface="文泉驿微米黑" pitchFamily="2" charset="-122"/>
          <a:ea typeface="宋体" panose="02010600030101010101" pitchFamily="2" charset="-122"/>
        </a:defRPr>
      </a:lvl4pPr>
      <a:lvl5pPr algn="l" rtl="0" eaLnBrk="0" fontAlgn="base" hangingPunct="0">
        <a:spcBef>
          <a:spcPct val="0"/>
        </a:spcBef>
        <a:spcAft>
          <a:spcPct val="0"/>
        </a:spcAft>
        <a:defRPr sz="3600" b="1">
          <a:solidFill>
            <a:srgbClr val="0064B5"/>
          </a:solidFill>
          <a:latin typeface="文泉驿微米黑" pitchFamily="2" charset="-122"/>
          <a:ea typeface="宋体" panose="02010600030101010101" pitchFamily="2" charset="-122"/>
        </a:defRPr>
      </a:lvl5pPr>
      <a:lvl6pPr marL="457200" algn="l" rtl="0" fontAlgn="base">
        <a:spcBef>
          <a:spcPct val="0"/>
        </a:spcBef>
        <a:spcAft>
          <a:spcPct val="0"/>
        </a:spcAft>
        <a:defRPr sz="3600" b="1">
          <a:solidFill>
            <a:srgbClr val="0064B5"/>
          </a:solidFill>
          <a:latin typeface="文泉驿微米黑" pitchFamily="2" charset="-122"/>
          <a:ea typeface="宋体" panose="02010600030101010101" pitchFamily="2" charset="-122"/>
        </a:defRPr>
      </a:lvl6pPr>
      <a:lvl7pPr marL="914400" algn="l" rtl="0" fontAlgn="base">
        <a:spcBef>
          <a:spcPct val="0"/>
        </a:spcBef>
        <a:spcAft>
          <a:spcPct val="0"/>
        </a:spcAft>
        <a:defRPr sz="3600" b="1">
          <a:solidFill>
            <a:srgbClr val="0064B5"/>
          </a:solidFill>
          <a:latin typeface="文泉驿微米黑" pitchFamily="2" charset="-122"/>
          <a:ea typeface="宋体" panose="02010600030101010101" pitchFamily="2" charset="-122"/>
        </a:defRPr>
      </a:lvl7pPr>
      <a:lvl8pPr marL="1371600" algn="l" rtl="0" fontAlgn="base">
        <a:spcBef>
          <a:spcPct val="0"/>
        </a:spcBef>
        <a:spcAft>
          <a:spcPct val="0"/>
        </a:spcAft>
        <a:defRPr sz="3600" b="1">
          <a:solidFill>
            <a:srgbClr val="0064B5"/>
          </a:solidFill>
          <a:latin typeface="文泉驿微米黑" pitchFamily="2" charset="-122"/>
          <a:ea typeface="宋体" panose="02010600030101010101" pitchFamily="2" charset="-122"/>
        </a:defRPr>
      </a:lvl8pPr>
      <a:lvl9pPr marL="1828800" algn="l" rtl="0" fontAlgn="base">
        <a:spcBef>
          <a:spcPct val="0"/>
        </a:spcBef>
        <a:spcAft>
          <a:spcPct val="0"/>
        </a:spcAft>
        <a:defRPr sz="3600" b="1">
          <a:solidFill>
            <a:srgbClr val="0064B5"/>
          </a:solidFill>
          <a:latin typeface="文泉驿微米黑" pitchFamily="2" charset="-122"/>
          <a:ea typeface="宋体" panose="02010600030101010101" pitchFamily="2" charset="-122"/>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p:sp>
        <p:nvSpPr>
          <p:cNvPr id="2050" name="AutoShape 11"/>
          <p:cNvSpPr>
            <a:spLocks noChangeArrowheads="1"/>
          </p:cNvSpPr>
          <p:nvPr/>
        </p:nvSpPr>
        <p:spPr bwMode="auto">
          <a:xfrm flipH="1">
            <a:off x="8423275" y="6137275"/>
            <a:ext cx="720725" cy="720725"/>
          </a:xfrm>
          <a:prstGeom prst="rtTriangle">
            <a:avLst/>
          </a:prstGeom>
          <a:solidFill>
            <a:srgbClr val="0085A4"/>
          </a:solidFill>
          <a:ln w="9525">
            <a:solidFill>
              <a:srgbClr val="0085A4"/>
            </a:solidFill>
            <a:miter lim="800000"/>
          </a:ln>
        </p:spPr>
        <p:txBody>
          <a:bodyPr wrap="none" anchor="ctr"/>
          <a:lstStyle>
            <a:lvl1pPr>
              <a:defRPr>
                <a:solidFill>
                  <a:schemeClr val="tx1"/>
                </a:solidFill>
                <a:latin typeface="文泉驿微米黑" pitchFamily="2" charset="-122"/>
                <a:ea typeface="文泉驿微米黑" pitchFamily="2" charset="-122"/>
              </a:defRPr>
            </a:lvl1pPr>
            <a:lvl2pPr>
              <a:defRPr>
                <a:solidFill>
                  <a:schemeClr val="tx1"/>
                </a:solidFill>
                <a:latin typeface="文泉驿微米黑" pitchFamily="2" charset="-122"/>
                <a:ea typeface="文泉驿微米黑" pitchFamily="2" charset="-122"/>
              </a:defRPr>
            </a:lvl2pPr>
            <a:lvl3pPr>
              <a:defRPr>
                <a:solidFill>
                  <a:schemeClr val="tx1"/>
                </a:solidFill>
                <a:latin typeface="文泉驿微米黑" pitchFamily="2" charset="-122"/>
                <a:ea typeface="文泉驿微米黑" pitchFamily="2" charset="-122"/>
              </a:defRPr>
            </a:lvl3pPr>
            <a:lvl4pPr>
              <a:defRPr>
                <a:solidFill>
                  <a:schemeClr val="tx1"/>
                </a:solidFill>
                <a:latin typeface="文泉驿微米黑" pitchFamily="2" charset="-122"/>
                <a:ea typeface="文泉驿微米黑" pitchFamily="2" charset="-122"/>
              </a:defRPr>
            </a:lvl4pPr>
            <a:lvl5pPr>
              <a:defRPr>
                <a:solidFill>
                  <a:schemeClr val="tx1"/>
                </a:solidFill>
                <a:latin typeface="文泉驿微米黑" pitchFamily="2" charset="-122"/>
                <a:ea typeface="文泉驿微米黑" pitchFamily="2" charset="-122"/>
              </a:defRPr>
            </a:lvl5pPr>
            <a:lvl6pPr fontAlgn="base">
              <a:spcBef>
                <a:spcPct val="50000"/>
              </a:spcBef>
              <a:spcAft>
                <a:spcPct val="0"/>
              </a:spcAft>
              <a:buFont typeface="Arial" panose="020B0604020202020204" pitchFamily="34" charset="0"/>
              <a:defRPr>
                <a:solidFill>
                  <a:schemeClr val="tx1"/>
                </a:solidFill>
                <a:latin typeface="文泉驿微米黑" pitchFamily="2" charset="-122"/>
                <a:ea typeface="文泉驿微米黑" pitchFamily="2" charset="-122"/>
              </a:defRPr>
            </a:lvl6pPr>
            <a:lvl7pPr fontAlgn="base">
              <a:spcBef>
                <a:spcPct val="50000"/>
              </a:spcBef>
              <a:spcAft>
                <a:spcPct val="0"/>
              </a:spcAft>
              <a:buFont typeface="Arial" panose="020B0604020202020204" pitchFamily="34" charset="0"/>
              <a:defRPr>
                <a:solidFill>
                  <a:schemeClr val="tx1"/>
                </a:solidFill>
                <a:latin typeface="文泉驿微米黑" pitchFamily="2" charset="-122"/>
                <a:ea typeface="文泉驿微米黑" pitchFamily="2" charset="-122"/>
              </a:defRPr>
            </a:lvl7pPr>
            <a:lvl8pPr fontAlgn="base">
              <a:spcBef>
                <a:spcPct val="50000"/>
              </a:spcBef>
              <a:spcAft>
                <a:spcPct val="0"/>
              </a:spcAft>
              <a:buFont typeface="Arial" panose="020B0604020202020204" pitchFamily="34" charset="0"/>
              <a:defRPr>
                <a:solidFill>
                  <a:schemeClr val="tx1"/>
                </a:solidFill>
                <a:latin typeface="文泉驿微米黑" pitchFamily="2" charset="-122"/>
                <a:ea typeface="文泉驿微米黑" pitchFamily="2" charset="-122"/>
              </a:defRPr>
            </a:lvl8pPr>
            <a:lvl9pPr fontAlgn="base">
              <a:spcBef>
                <a:spcPct val="50000"/>
              </a:spcBef>
              <a:spcAft>
                <a:spcPct val="0"/>
              </a:spcAft>
              <a:buFont typeface="Arial" panose="020B0604020202020204" pitchFamily="34" charset="0"/>
              <a:defRPr>
                <a:solidFill>
                  <a:schemeClr val="tx1"/>
                </a:solidFill>
                <a:latin typeface="文泉驿微米黑" pitchFamily="2" charset="-122"/>
                <a:ea typeface="文泉驿微米黑" pitchFamily="2" charset="-122"/>
              </a:defRPr>
            </a:lvl9pP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2051" name="Line 8"/>
          <p:cNvSpPr/>
          <p:nvPr/>
        </p:nvSpPr>
        <p:spPr>
          <a:xfrm>
            <a:off x="0" y="981075"/>
            <a:ext cx="9144000" cy="0"/>
          </a:xfrm>
          <a:prstGeom prst="line">
            <a:avLst/>
          </a:prstGeom>
          <a:ln w="12700" cap="flat" cmpd="sng">
            <a:solidFill>
              <a:srgbClr val="5AAAED"/>
            </a:solidFill>
            <a:prstDash val="solid"/>
            <a:headEnd type="none" w="med" len="med"/>
            <a:tailEnd type="none" w="med" len="med"/>
          </a:ln>
        </p:spPr>
      </p:sp>
      <p:sp>
        <p:nvSpPr>
          <p:cNvPr id="2052" name="Rectangle 10"/>
          <p:cNvSpPr>
            <a:spLocks noChangeArrowheads="1"/>
          </p:cNvSpPr>
          <p:nvPr/>
        </p:nvSpPr>
        <p:spPr bwMode="auto">
          <a:xfrm>
            <a:off x="0" y="620713"/>
            <a:ext cx="3203575" cy="792163"/>
          </a:xfrm>
          <a:prstGeom prst="rect">
            <a:avLst/>
          </a:prstGeom>
          <a:solidFill>
            <a:srgbClr val="CFEDFE"/>
          </a:solidFill>
          <a:ln>
            <a:noFill/>
          </a:ln>
        </p:spPr>
        <p:txBody>
          <a:bodyPr wrap="none" anchor="ctr"/>
          <a:lstStyle>
            <a:lvl1pPr>
              <a:defRPr>
                <a:solidFill>
                  <a:schemeClr val="tx1"/>
                </a:solidFill>
                <a:latin typeface="文泉驿微米黑" pitchFamily="2" charset="-122"/>
                <a:ea typeface="文泉驿微米黑" pitchFamily="2" charset="-122"/>
              </a:defRPr>
            </a:lvl1pPr>
            <a:lvl2pPr>
              <a:defRPr>
                <a:solidFill>
                  <a:schemeClr val="tx1"/>
                </a:solidFill>
                <a:latin typeface="文泉驿微米黑" pitchFamily="2" charset="-122"/>
                <a:ea typeface="文泉驿微米黑" pitchFamily="2" charset="-122"/>
              </a:defRPr>
            </a:lvl2pPr>
            <a:lvl3pPr>
              <a:defRPr>
                <a:solidFill>
                  <a:schemeClr val="tx1"/>
                </a:solidFill>
                <a:latin typeface="文泉驿微米黑" pitchFamily="2" charset="-122"/>
                <a:ea typeface="文泉驿微米黑" pitchFamily="2" charset="-122"/>
              </a:defRPr>
            </a:lvl3pPr>
            <a:lvl4pPr>
              <a:defRPr>
                <a:solidFill>
                  <a:schemeClr val="tx1"/>
                </a:solidFill>
                <a:latin typeface="文泉驿微米黑" pitchFamily="2" charset="-122"/>
                <a:ea typeface="文泉驿微米黑" pitchFamily="2" charset="-122"/>
              </a:defRPr>
            </a:lvl4pPr>
            <a:lvl5pPr>
              <a:defRPr>
                <a:solidFill>
                  <a:schemeClr val="tx1"/>
                </a:solidFill>
                <a:latin typeface="文泉驿微米黑" pitchFamily="2" charset="-122"/>
                <a:ea typeface="文泉驿微米黑" pitchFamily="2" charset="-122"/>
              </a:defRPr>
            </a:lvl5pPr>
            <a:lvl6pPr fontAlgn="base">
              <a:spcBef>
                <a:spcPct val="50000"/>
              </a:spcBef>
              <a:spcAft>
                <a:spcPct val="0"/>
              </a:spcAft>
              <a:buFont typeface="Arial" panose="020B0604020202020204" pitchFamily="34" charset="0"/>
              <a:defRPr>
                <a:solidFill>
                  <a:schemeClr val="tx1"/>
                </a:solidFill>
                <a:latin typeface="文泉驿微米黑" pitchFamily="2" charset="-122"/>
                <a:ea typeface="文泉驿微米黑" pitchFamily="2" charset="-122"/>
              </a:defRPr>
            </a:lvl6pPr>
            <a:lvl7pPr fontAlgn="base">
              <a:spcBef>
                <a:spcPct val="50000"/>
              </a:spcBef>
              <a:spcAft>
                <a:spcPct val="0"/>
              </a:spcAft>
              <a:buFont typeface="Arial" panose="020B0604020202020204" pitchFamily="34" charset="0"/>
              <a:defRPr>
                <a:solidFill>
                  <a:schemeClr val="tx1"/>
                </a:solidFill>
                <a:latin typeface="文泉驿微米黑" pitchFamily="2" charset="-122"/>
                <a:ea typeface="文泉驿微米黑" pitchFamily="2" charset="-122"/>
              </a:defRPr>
            </a:lvl7pPr>
            <a:lvl8pPr fontAlgn="base">
              <a:spcBef>
                <a:spcPct val="50000"/>
              </a:spcBef>
              <a:spcAft>
                <a:spcPct val="0"/>
              </a:spcAft>
              <a:buFont typeface="Arial" panose="020B0604020202020204" pitchFamily="34" charset="0"/>
              <a:defRPr>
                <a:solidFill>
                  <a:schemeClr val="tx1"/>
                </a:solidFill>
                <a:latin typeface="文泉驿微米黑" pitchFamily="2" charset="-122"/>
                <a:ea typeface="文泉驿微米黑" pitchFamily="2" charset="-122"/>
              </a:defRPr>
            </a:lvl8pPr>
            <a:lvl9pPr fontAlgn="base">
              <a:spcBef>
                <a:spcPct val="50000"/>
              </a:spcBef>
              <a:spcAft>
                <a:spcPct val="0"/>
              </a:spcAft>
              <a:buFont typeface="Arial" panose="020B0604020202020204" pitchFamily="34" charset="0"/>
              <a:defRPr>
                <a:solidFill>
                  <a:schemeClr val="tx1"/>
                </a:solidFill>
                <a:latin typeface="文泉驿微米黑" pitchFamily="2" charset="-122"/>
                <a:ea typeface="文泉驿微米黑" pitchFamily="2" charset="-122"/>
              </a:defRPr>
            </a:lvl9pP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2053" name="Rectangle 2"/>
          <p:cNvSpPr>
            <a:spLocks noGrp="1"/>
          </p:cNvSpPr>
          <p:nvPr>
            <p:ph type="title"/>
          </p:nvPr>
        </p:nvSpPr>
        <p:spPr>
          <a:xfrm>
            <a:off x="323850" y="549275"/>
            <a:ext cx="5508625" cy="854075"/>
          </a:xfrm>
          <a:prstGeom prst="rect">
            <a:avLst/>
          </a:prstGeom>
          <a:noFill/>
          <a:ln w="9525">
            <a:noFill/>
          </a:ln>
        </p:spPr>
        <p:txBody>
          <a:bodyPr lIns="0" tIns="46800" rIns="0" anchor="ctr" anchorCtr="0"/>
          <a:p>
            <a:pPr lvl="0"/>
            <a:r>
              <a:rPr lang="zh-CN" altLang="en-US" dirty="0"/>
              <a:t>单击此处编辑母版标题样式</a:t>
            </a:r>
            <a:endParaRPr lang="zh-CN" altLang="en-US" dirty="0"/>
          </a:p>
        </p:txBody>
      </p:sp>
      <p:sp>
        <p:nvSpPr>
          <p:cNvPr id="2054" name="Rectangle 3"/>
          <p:cNvSpPr>
            <a:spLocks noGrp="1"/>
          </p:cNvSpPr>
          <p:nvPr>
            <p:ph type="body"/>
          </p:nvPr>
        </p:nvSpPr>
        <p:spPr>
          <a:xfrm>
            <a:off x="323850" y="1557338"/>
            <a:ext cx="8424863" cy="4495800"/>
          </a:xfrm>
          <a:prstGeom prst="rect">
            <a:avLst/>
          </a:prstGeom>
          <a:noFill/>
          <a:ln w="9525">
            <a:noFill/>
          </a:ln>
        </p:spPr>
        <p:txBody>
          <a:bodyPr lIns="0" rIns="0"/>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45415" name="Rectangle 4"/>
          <p:cNvSpPr>
            <a:spLocks noGrp="1" noChangeArrowheads="1"/>
          </p:cNvSpPr>
          <p:nvPr>
            <p:ph type="dt" sz="half" idx="2"/>
          </p:nvPr>
        </p:nvSpPr>
        <p:spPr bwMode="auto">
          <a:xfrm>
            <a:off x="468313" y="6237288"/>
            <a:ext cx="2133600" cy="476250"/>
          </a:xfrm>
          <a:prstGeom prst="rect">
            <a:avLst/>
          </a:prstGeom>
          <a:noFill/>
          <a:ln w="9525">
            <a:noFill/>
            <a:miter lim="800000"/>
          </a:ln>
        </p:spPr>
        <p:txBody>
          <a:bodyPr vert="horz" wrap="square" lIns="91440" tIns="45720" rIns="91440" bIns="45720" numCol="1" anchor="t" anchorCtr="0" compatLnSpc="1"/>
          <a:lstStyle>
            <a:lvl1pPr algn="l" eaLnBrk="1" hangingPunct="1">
              <a:spcBef>
                <a:spcPct val="0"/>
              </a:spcBef>
              <a:buFontTx/>
              <a:buNone/>
              <a:defRPr sz="1400"/>
            </a:lvl1pPr>
          </a:lstStyle>
          <a:p>
            <a:pPr marL="0" marR="0" lvl="0" indent="0" algn="l" defTabSz="914400" rtl="0" eaLnBrk="1" fontAlgn="base" latinLnBrk="0" hangingPunct="1">
              <a:lnSpc>
                <a:spcPct val="100000"/>
              </a:lnSpc>
              <a:spcBef>
                <a:spcPct val="0"/>
              </a:spcBef>
              <a:spcAft>
                <a:spcPct val="0"/>
              </a:spcAft>
              <a:buClrTx/>
              <a:buSzTx/>
              <a:buFontTx/>
              <a:buNone/>
              <a:defRPr/>
            </a:pPr>
            <a:fld id="{27AED90C-CF0E-45B8-B977-3A3C9F0E86AB}" type="datetime1">
              <a:rPr kumimoji="0" lang="zh-CN" alt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rPr>
            </a:fld>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145416" name="Rectangle 5"/>
          <p:cNvSpPr>
            <a:spLocks noGrp="1" noChangeArrowheads="1"/>
          </p:cNvSpPr>
          <p:nvPr>
            <p:ph type="ftr" sz="quarter" idx="3"/>
          </p:nvPr>
        </p:nvSpPr>
        <p:spPr bwMode="auto">
          <a:xfrm>
            <a:off x="3124200" y="6245225"/>
            <a:ext cx="2895600" cy="476250"/>
          </a:xfrm>
          <a:prstGeom prst="rect">
            <a:avLst/>
          </a:prstGeom>
          <a:noFill/>
          <a:ln w="9525">
            <a:noFill/>
            <a:miter lim="800000"/>
          </a:ln>
        </p:spPr>
        <p:txBody>
          <a:bodyPr vert="horz" wrap="square" lIns="91440" tIns="45720" rIns="91440" bIns="45720" numCol="1" anchor="t" anchorCtr="0" compatLnSpc="1"/>
          <a:lstStyle>
            <a:lvl1pPr algn="ctr" eaLnBrk="1" hangingPunct="1">
              <a:spcBef>
                <a:spcPct val="0"/>
              </a:spcBef>
              <a:buFontTx/>
              <a:buNone/>
              <a:defRPr sz="14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文泉驿微米黑" pitchFamily="2" charset="-122"/>
              <a:ea typeface="文泉驿微米黑" pitchFamily="2" charset="-122"/>
              <a:cs typeface="+mn-cs"/>
            </a:endParaRPr>
          </a:p>
        </p:txBody>
      </p:sp>
      <p:sp>
        <p:nvSpPr>
          <p:cNvPr id="145417" name="Rectangle 6"/>
          <p:cNvSpPr>
            <a:spLocks noGrp="1" noChangeArrowheads="1"/>
          </p:cNvSpPr>
          <p:nvPr>
            <p:ph type="sldNum" sz="quarter" idx="4"/>
          </p:nvPr>
        </p:nvSpPr>
        <p:spPr bwMode="auto">
          <a:xfrm>
            <a:off x="7019925" y="6454775"/>
            <a:ext cx="2133600" cy="287338"/>
          </a:xfrm>
          <a:prstGeom prst="rect">
            <a:avLst/>
          </a:prstGeom>
          <a:noFill/>
          <a:ln w="9525">
            <a:noFill/>
            <a:miter lim="800000"/>
          </a:ln>
        </p:spPr>
        <p:txBody>
          <a:bodyPr vert="horz" wrap="square" lIns="91440" tIns="45720" rIns="91440" bIns="45720" numCol="1" anchor="t" anchorCtr="0" compatLnSpc="1"/>
          <a:lstStyle>
            <a:lvl1pPr algn="r">
              <a:defRPr sz="1400">
                <a:solidFill>
                  <a:schemeClr val="bg1"/>
                </a:solidFill>
              </a:defRPr>
            </a:lvl1pPr>
          </a:lstStyle>
          <a:p>
            <a:pPr lvl="0" eaLnBrk="1" hangingPunct="1">
              <a:buNone/>
            </a:pPr>
            <a:fld id="{9A0DB2DC-4C9A-4742-B13C-FB6460FD3503}" type="slidenum">
              <a:rPr lang="en-US" altLang="zh-CN" dirty="0">
                <a:latin typeface="文泉驿微米黑" pitchFamily="2" charset="-122"/>
              </a:rPr>
            </a:fld>
            <a:endParaRPr lang="en-US" altLang="zh-CN" dirty="0">
              <a:latin typeface="文泉驿微米黑" pitchFamily="2" charset="-12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ransition spd="med"/>
  <p:hf sldNum="0" hdr="0" ftr="0" dt="0"/>
  <p:txStyles>
    <p:titleStyle>
      <a:lvl1pPr algn="l" rtl="0" eaLnBrk="0" fontAlgn="base" hangingPunct="0">
        <a:spcBef>
          <a:spcPct val="0"/>
        </a:spcBef>
        <a:spcAft>
          <a:spcPct val="0"/>
        </a:spcAft>
        <a:defRPr sz="3600" b="1">
          <a:solidFill>
            <a:srgbClr val="0064B5"/>
          </a:solidFill>
          <a:latin typeface="+mj-lt"/>
          <a:ea typeface="+mj-ea"/>
          <a:cs typeface="+mj-cs"/>
        </a:defRPr>
      </a:lvl1pPr>
      <a:lvl2pPr algn="l" rtl="0" eaLnBrk="0" fontAlgn="base" hangingPunct="0">
        <a:spcBef>
          <a:spcPct val="0"/>
        </a:spcBef>
        <a:spcAft>
          <a:spcPct val="0"/>
        </a:spcAft>
        <a:defRPr sz="3600" b="1">
          <a:solidFill>
            <a:srgbClr val="0064B5"/>
          </a:solidFill>
          <a:latin typeface="文泉驿微米黑" pitchFamily="2" charset="-122"/>
          <a:ea typeface="宋体" panose="02010600030101010101" pitchFamily="2" charset="-122"/>
        </a:defRPr>
      </a:lvl2pPr>
      <a:lvl3pPr algn="l" rtl="0" eaLnBrk="0" fontAlgn="base" hangingPunct="0">
        <a:spcBef>
          <a:spcPct val="0"/>
        </a:spcBef>
        <a:spcAft>
          <a:spcPct val="0"/>
        </a:spcAft>
        <a:defRPr sz="3600" b="1">
          <a:solidFill>
            <a:srgbClr val="0064B5"/>
          </a:solidFill>
          <a:latin typeface="文泉驿微米黑" pitchFamily="2" charset="-122"/>
          <a:ea typeface="宋体" panose="02010600030101010101" pitchFamily="2" charset="-122"/>
        </a:defRPr>
      </a:lvl3pPr>
      <a:lvl4pPr algn="l" rtl="0" eaLnBrk="0" fontAlgn="base" hangingPunct="0">
        <a:spcBef>
          <a:spcPct val="0"/>
        </a:spcBef>
        <a:spcAft>
          <a:spcPct val="0"/>
        </a:spcAft>
        <a:defRPr sz="3600" b="1">
          <a:solidFill>
            <a:srgbClr val="0064B5"/>
          </a:solidFill>
          <a:latin typeface="文泉驿微米黑" pitchFamily="2" charset="-122"/>
          <a:ea typeface="宋体" panose="02010600030101010101" pitchFamily="2" charset="-122"/>
        </a:defRPr>
      </a:lvl4pPr>
      <a:lvl5pPr algn="l" rtl="0" eaLnBrk="0" fontAlgn="base" hangingPunct="0">
        <a:spcBef>
          <a:spcPct val="0"/>
        </a:spcBef>
        <a:spcAft>
          <a:spcPct val="0"/>
        </a:spcAft>
        <a:defRPr sz="3600" b="1">
          <a:solidFill>
            <a:srgbClr val="0064B5"/>
          </a:solidFill>
          <a:latin typeface="文泉驿微米黑" pitchFamily="2" charset="-122"/>
          <a:ea typeface="宋体" panose="02010600030101010101" pitchFamily="2" charset="-122"/>
        </a:defRPr>
      </a:lvl5pPr>
      <a:lvl6pPr marL="457200" algn="l" rtl="0" fontAlgn="base">
        <a:spcBef>
          <a:spcPct val="0"/>
        </a:spcBef>
        <a:spcAft>
          <a:spcPct val="0"/>
        </a:spcAft>
        <a:defRPr sz="3600" b="1">
          <a:solidFill>
            <a:srgbClr val="0064B5"/>
          </a:solidFill>
          <a:latin typeface="文泉驿微米黑" pitchFamily="2" charset="-122"/>
          <a:ea typeface="宋体" panose="02010600030101010101" pitchFamily="2" charset="-122"/>
        </a:defRPr>
      </a:lvl6pPr>
      <a:lvl7pPr marL="914400" algn="l" rtl="0" fontAlgn="base">
        <a:spcBef>
          <a:spcPct val="0"/>
        </a:spcBef>
        <a:spcAft>
          <a:spcPct val="0"/>
        </a:spcAft>
        <a:defRPr sz="3600" b="1">
          <a:solidFill>
            <a:srgbClr val="0064B5"/>
          </a:solidFill>
          <a:latin typeface="文泉驿微米黑" pitchFamily="2" charset="-122"/>
          <a:ea typeface="宋体" panose="02010600030101010101" pitchFamily="2" charset="-122"/>
        </a:defRPr>
      </a:lvl7pPr>
      <a:lvl8pPr marL="1371600" algn="l" rtl="0" fontAlgn="base">
        <a:spcBef>
          <a:spcPct val="0"/>
        </a:spcBef>
        <a:spcAft>
          <a:spcPct val="0"/>
        </a:spcAft>
        <a:defRPr sz="3600" b="1">
          <a:solidFill>
            <a:srgbClr val="0064B5"/>
          </a:solidFill>
          <a:latin typeface="文泉驿微米黑" pitchFamily="2" charset="-122"/>
          <a:ea typeface="宋体" panose="02010600030101010101" pitchFamily="2" charset="-122"/>
        </a:defRPr>
      </a:lvl8pPr>
      <a:lvl9pPr marL="1828800" algn="l" rtl="0" fontAlgn="base">
        <a:spcBef>
          <a:spcPct val="0"/>
        </a:spcBef>
        <a:spcAft>
          <a:spcPct val="0"/>
        </a:spcAft>
        <a:defRPr sz="3600" b="1">
          <a:solidFill>
            <a:srgbClr val="0064B5"/>
          </a:solidFill>
          <a:latin typeface="文泉驿微米黑" pitchFamily="2" charset="-122"/>
          <a:ea typeface="宋体" panose="02010600030101010101" pitchFamily="2" charset="-122"/>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defRPr>
      </a:lvl2pPr>
      <a:lvl3pPr marL="1143000" indent="-228600" algn="l" rtl="0" eaLnBrk="0" fontAlgn="base" hangingPunct="0">
        <a:spcBef>
          <a:spcPct val="20000"/>
        </a:spcBef>
        <a:spcAft>
          <a:spcPct val="0"/>
        </a:spcAft>
        <a:buChar char="•"/>
        <a:defRPr sz="20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image" Target="../media/image1.emf"/></Relationships>
</file>

<file path=ppt/slides/_rels/slide10.xml.rels><?xml version="1.0" encoding="UTF-8" standalone="yes"?>
<Relationships xmlns="http://schemas.openxmlformats.org/package/2006/relationships"><Relationship Id="rId4" Type="http://schemas.openxmlformats.org/officeDocument/2006/relationships/vmlDrawing" Target="../drawings/vmlDrawing3.vml"/><Relationship Id="rId3" Type="http://schemas.openxmlformats.org/officeDocument/2006/relationships/slideLayout" Target="../slideLayouts/slideLayout18.xml"/><Relationship Id="rId2" Type="http://schemas.openxmlformats.org/officeDocument/2006/relationships/image" Target="../media/image8.wmf"/><Relationship Id="rId1" Type="http://schemas.openxmlformats.org/officeDocument/2006/relationships/oleObject" Target="../embeddings/oleObject3.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9.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10.png"/></Relationships>
</file>

<file path=ppt/slides/_rels/slide14.xml.rels><?xml version="1.0" encoding="UTF-8" standalone="yes"?>
<Relationships xmlns="http://schemas.openxmlformats.org/package/2006/relationships"><Relationship Id="rId4" Type="http://schemas.openxmlformats.org/officeDocument/2006/relationships/vmlDrawing" Target="../drawings/vmlDrawing4.vml"/><Relationship Id="rId3" Type="http://schemas.openxmlformats.org/officeDocument/2006/relationships/slideLayout" Target="../slideLayouts/slideLayout18.xml"/><Relationship Id="rId2" Type="http://schemas.openxmlformats.org/officeDocument/2006/relationships/image" Target="../media/image11.wmf"/><Relationship Id="rId1" Type="http://schemas.openxmlformats.org/officeDocument/2006/relationships/oleObject" Target="../embeddings/oleObject4.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12.jpe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13.jpe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14.jpeg"/><Relationship Id="rId1" Type="http://schemas.openxmlformats.org/officeDocument/2006/relationships/image" Target="../media/image13.jpe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15.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2.emf"/></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2.emf"/></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17.jpeg"/><Relationship Id="rId1" Type="http://schemas.openxmlformats.org/officeDocument/2006/relationships/image" Target="../media/image16.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xml"/><Relationship Id="rId1" Type="http://schemas.openxmlformats.org/officeDocument/2006/relationships/image" Target="../media/image18.jpe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19.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20.jpeg"/></Relationships>
</file>

<file path=ppt/slides/_rels/slide25.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vmlDrawing" Target="../drawings/vmlDrawing5.vml"/><Relationship Id="rId3" Type="http://schemas.openxmlformats.org/officeDocument/2006/relationships/slideLayout" Target="../slideLayouts/slideLayout18.xml"/><Relationship Id="rId2" Type="http://schemas.openxmlformats.org/officeDocument/2006/relationships/image" Target="../media/image21.wmf"/><Relationship Id="rId1" Type="http://schemas.openxmlformats.org/officeDocument/2006/relationships/oleObject" Target="../embeddings/oleObject5.bin"/></Relationships>
</file>

<file path=ppt/slides/_rels/slide26.xml.rels><?xml version="1.0" encoding="UTF-8" standalone="yes"?>
<Relationships xmlns="http://schemas.openxmlformats.org/package/2006/relationships"><Relationship Id="rId8" Type="http://schemas.openxmlformats.org/officeDocument/2006/relationships/notesSlide" Target="../notesSlides/notesSlide4.xml"/><Relationship Id="rId7" Type="http://schemas.openxmlformats.org/officeDocument/2006/relationships/vmlDrawing" Target="../drawings/vmlDrawing6.vml"/><Relationship Id="rId6" Type="http://schemas.openxmlformats.org/officeDocument/2006/relationships/slideLayout" Target="../slideLayouts/slideLayout18.xml"/><Relationship Id="rId5" Type="http://schemas.openxmlformats.org/officeDocument/2006/relationships/image" Target="../media/image23.wmf"/><Relationship Id="rId4" Type="http://schemas.openxmlformats.org/officeDocument/2006/relationships/oleObject" Target="../embeddings/oleObject7.bin"/><Relationship Id="rId3" Type="http://schemas.openxmlformats.org/officeDocument/2006/relationships/image" Target="../media/image22.wmf"/><Relationship Id="rId2" Type="http://schemas.openxmlformats.org/officeDocument/2006/relationships/oleObject" Target="../embeddings/oleObject6.bin"/><Relationship Id="rId1" Type="http://schemas.openxmlformats.org/officeDocument/2006/relationships/image" Target="../media/image13.jpe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2.emf"/></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8.xml"/><Relationship Id="rId1" Type="http://schemas.openxmlformats.org/officeDocument/2006/relationships/image" Target="../media/image24.jpeg"/></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4" Type="http://schemas.openxmlformats.org/officeDocument/2006/relationships/vmlDrawing" Target="../drawings/vmlDrawing7.vml"/><Relationship Id="rId3" Type="http://schemas.openxmlformats.org/officeDocument/2006/relationships/slideLayout" Target="../slideLayouts/slideLayout13.xml"/><Relationship Id="rId2" Type="http://schemas.openxmlformats.org/officeDocument/2006/relationships/image" Target="../media/image25.wmf"/><Relationship Id="rId1" Type="http://schemas.openxmlformats.org/officeDocument/2006/relationships/oleObject" Target="../embeddings/oleObject8.bin"/></Relationships>
</file>

<file path=ppt/slides/_rels/slide32.xml.rels><?xml version="1.0" encoding="UTF-8" standalone="yes"?>
<Relationships xmlns="http://schemas.openxmlformats.org/package/2006/relationships"><Relationship Id="rId7" Type="http://schemas.openxmlformats.org/officeDocument/2006/relationships/vmlDrawing" Target="../drawings/vmlDrawing8.vml"/><Relationship Id="rId6" Type="http://schemas.openxmlformats.org/officeDocument/2006/relationships/slideLayout" Target="../slideLayouts/slideLayout18.xml"/><Relationship Id="rId5" Type="http://schemas.openxmlformats.org/officeDocument/2006/relationships/image" Target="../media/image28.jpeg"/><Relationship Id="rId4" Type="http://schemas.openxmlformats.org/officeDocument/2006/relationships/image" Target="../media/image27.wmf"/><Relationship Id="rId3" Type="http://schemas.openxmlformats.org/officeDocument/2006/relationships/oleObject" Target="../embeddings/oleObject10.bin"/><Relationship Id="rId2" Type="http://schemas.openxmlformats.org/officeDocument/2006/relationships/image" Target="../media/image26.wmf"/><Relationship Id="rId1" Type="http://schemas.openxmlformats.org/officeDocument/2006/relationships/oleObject" Target="../embeddings/oleObject9.bin"/></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8.xml"/><Relationship Id="rId2" Type="http://schemas.openxmlformats.org/officeDocument/2006/relationships/image" Target="../media/image5.jpeg"/><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18.xml"/><Relationship Id="rId2" Type="http://schemas.openxmlformats.org/officeDocument/2006/relationships/image" Target="../media/image6.wmf"/><Relationship Id="rId1"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4" Type="http://schemas.openxmlformats.org/officeDocument/2006/relationships/vmlDrawing" Target="../drawings/vmlDrawing2.vml"/><Relationship Id="rId3" Type="http://schemas.openxmlformats.org/officeDocument/2006/relationships/slideLayout" Target="../slideLayouts/slideLayout18.xml"/><Relationship Id="rId2" Type="http://schemas.openxmlformats.org/officeDocument/2006/relationships/image" Target="../media/image7.wmf"/><Relationship Id="rId1"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灯片编号占位符 3"/>
          <p:cNvSpPr txBox="1">
            <a:spLocks noGrp="1"/>
          </p:cNvSpPr>
          <p:nvPr>
            <p:ph type="sldNum" sz="quarter" idx="12"/>
          </p:nvPr>
        </p:nvSpPr>
        <p:spPr>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文泉驿微米黑" pitchFamily="2" charset="-122"/>
                <a:ea typeface="文泉驿微米黑"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5pPr>
          </a:lstStyle>
          <a:p>
            <a:pPr lvl="0" algn="r" eaLnBrk="1" hangingPunct="1"/>
            <a:fld id="{9A0DB2DC-4C9A-4742-B13C-FB6460FD3503}" type="slidenum">
              <a:rPr lang="en-US" altLang="zh-CN" sz="1400" dirty="0">
                <a:solidFill>
                  <a:schemeClr val="bg1"/>
                </a:solidFill>
                <a:latin typeface="Lato" panose="020F0502020204030203"/>
                <a:ea typeface="宋体" panose="02010600030101010101" pitchFamily="2" charset="-122"/>
              </a:rPr>
            </a:fld>
            <a:endParaRPr lang="en-US" altLang="zh-CN" sz="1400" dirty="0">
              <a:solidFill>
                <a:schemeClr val="bg1"/>
              </a:solidFill>
              <a:latin typeface="Lato" panose="020F0502020204030203"/>
              <a:ea typeface="宋体" panose="02010600030101010101" pitchFamily="2" charset="-122"/>
            </a:endParaRPr>
          </a:p>
        </p:txBody>
      </p:sp>
      <p:pic>
        <p:nvPicPr>
          <p:cNvPr id="3075" name="图片 4"/>
          <p:cNvPicPr>
            <a:picLocks noChangeAspect="1"/>
          </p:cNvPicPr>
          <p:nvPr/>
        </p:nvPicPr>
        <p:blipFill>
          <a:blip r:embed="rId1"/>
          <a:stretch>
            <a:fillRect/>
          </a:stretch>
        </p:blipFill>
        <p:spPr>
          <a:xfrm>
            <a:off x="-2413000" y="2924175"/>
            <a:ext cx="12438063" cy="6219825"/>
          </a:xfrm>
          <a:prstGeom prst="rect">
            <a:avLst/>
          </a:prstGeom>
          <a:noFill/>
          <a:ln w="9525">
            <a:noFill/>
          </a:ln>
        </p:spPr>
      </p:pic>
      <p:sp>
        <p:nvSpPr>
          <p:cNvPr id="3079" name="矩形 1"/>
          <p:cNvSpPr/>
          <p:nvPr/>
        </p:nvSpPr>
        <p:spPr>
          <a:xfrm>
            <a:off x="1781175" y="2776538"/>
            <a:ext cx="5726113" cy="830262"/>
          </a:xfrm>
          <a:prstGeom prst="rect">
            <a:avLst/>
          </a:prstGeom>
          <a:noFill/>
          <a:ln w="9525">
            <a:noFill/>
          </a:ln>
        </p:spPr>
        <p:txBody>
          <a:bodyPr wrap="none">
            <a:spAutoFit/>
          </a:bodyPr>
          <a:p>
            <a:pPr>
              <a:buNone/>
            </a:pPr>
            <a:r>
              <a:rPr lang="zh-CN" altLang="en-US" sz="4800" b="1" dirty="0">
                <a:latin typeface="华文隶书" panose="02010800040101010101" pitchFamily="2" charset="-122"/>
                <a:ea typeface="华文隶书" panose="02010800040101010101" pitchFamily="2" charset="-122"/>
              </a:rPr>
              <a:t>项目四营运资金管理</a:t>
            </a:r>
            <a:endParaRPr lang="zh-CN" altLang="en-US" sz="4800" b="1" dirty="0">
              <a:latin typeface="华文隶书" panose="02010800040101010101" pitchFamily="2" charset="-122"/>
              <a:ea typeface="华文隶书" panose="02010800040101010101" pitchFamily="2" charset="-122"/>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灯片编号占位符 1"/>
          <p:cNvSpPr txBox="1">
            <a:spLocks noGrp="1"/>
          </p:cNvSpPr>
          <p:nvPr>
            <p:ph type="sldNum" sz="quarter" idx="12"/>
          </p:nvPr>
        </p:nvSpPr>
        <p:spPr>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文泉驿微米黑" pitchFamily="2" charset="-122"/>
                <a:ea typeface="文泉驿微米黑"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5pPr>
          </a:lstStyle>
          <a:p>
            <a:pPr lvl="0" algn="r" eaLnBrk="1" hangingPunct="1"/>
            <a:fld id="{9A0DB2DC-4C9A-4742-B13C-FB6460FD3503}" type="slidenum">
              <a:rPr lang="en-US" altLang="zh-CN" sz="1400" dirty="0">
                <a:solidFill>
                  <a:schemeClr val="bg1"/>
                </a:solidFill>
              </a:rPr>
            </a:fld>
            <a:endParaRPr lang="en-US" altLang="zh-CN" sz="1400" dirty="0">
              <a:solidFill>
                <a:schemeClr val="bg1"/>
              </a:solidFill>
            </a:endParaRPr>
          </a:p>
        </p:txBody>
      </p:sp>
      <p:sp>
        <p:nvSpPr>
          <p:cNvPr id="13" name="Text Box 4"/>
          <p:cNvSpPr txBox="1"/>
          <p:nvPr/>
        </p:nvSpPr>
        <p:spPr>
          <a:xfrm>
            <a:off x="3441700" y="174625"/>
            <a:ext cx="3146425" cy="615950"/>
          </a:xfrm>
          <a:prstGeom prst="rect">
            <a:avLst/>
          </a:prstGeom>
          <a:noFill/>
          <a:ln w="9525">
            <a:noFill/>
          </a:ln>
        </p:spPr>
        <p:txBody>
          <a:bodyPr lIns="121926" tIns="60963" rIns="121926" bIns="60963">
            <a:spAutoFit/>
          </a:bodyPr>
          <a:p>
            <a:pPr>
              <a:spcBef>
                <a:spcPct val="50000"/>
              </a:spcBef>
            </a:pPr>
            <a:r>
              <a:rPr lang="zh-CN" altLang="en-US" sz="3200" dirty="0">
                <a:latin typeface="微软雅黑" panose="020B0503020204020204" pitchFamily="34" charset="-122"/>
                <a:ea typeface="微软雅黑" panose="020B0503020204020204" pitchFamily="34" charset="-122"/>
                <a:sym typeface="微软雅黑" panose="020B0503020204020204" pitchFamily="34" charset="-122"/>
              </a:rPr>
              <a:t>加息法的运用</a:t>
            </a:r>
            <a:endParaRPr lang="zh-CN" altLang="zh-CN" sz="3200" dirty="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4" name="Line 6"/>
          <p:cNvSpPr>
            <a:spLocks noChangeShapeType="1"/>
          </p:cNvSpPr>
          <p:nvPr/>
        </p:nvSpPr>
        <p:spPr bwMode="auto">
          <a:xfrm flipV="1">
            <a:off x="0" y="434975"/>
            <a:ext cx="3352800" cy="19050"/>
          </a:xfrm>
          <a:prstGeom prst="line">
            <a:avLst/>
          </a:prstGeom>
          <a:noFill/>
          <a:ln w="6350">
            <a:solidFill>
              <a:srgbClr val="0070C0"/>
            </a:solidFill>
            <a:round/>
          </a:ln>
          <a:effectLst/>
        </p:spPr>
        <p:txBody>
          <a:bodyPr lIns="121926" tIns="60963" rIns="121926" bIns="60963"/>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15" name="Line 7"/>
          <p:cNvSpPr>
            <a:spLocks noChangeShapeType="1"/>
          </p:cNvSpPr>
          <p:nvPr/>
        </p:nvSpPr>
        <p:spPr bwMode="auto">
          <a:xfrm>
            <a:off x="5595938" y="434975"/>
            <a:ext cx="3529013" cy="3175"/>
          </a:xfrm>
          <a:prstGeom prst="line">
            <a:avLst/>
          </a:prstGeom>
          <a:noFill/>
          <a:ln w="6350">
            <a:solidFill>
              <a:srgbClr val="0070C0"/>
            </a:solidFill>
            <a:round/>
          </a:ln>
          <a:effectLst/>
        </p:spPr>
        <p:txBody>
          <a:bodyPr lIns="121926" tIns="60963" rIns="121926" bIns="60963"/>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12294" name="灯片编号占位符 9"/>
          <p:cNvSpPr>
            <a:spLocks noGrp="1"/>
          </p:cNvSpPr>
          <p:nvPr/>
        </p:nvSpPr>
        <p:spPr>
          <a:xfrm>
            <a:off x="8613775" y="6399213"/>
            <a:ext cx="390525" cy="365125"/>
          </a:xfrm>
          <a:prstGeom prst="rect">
            <a:avLst/>
          </a:prstGeom>
          <a:noFill/>
          <a:ln w="9525">
            <a:noFill/>
          </a:ln>
        </p:spPr>
        <p:txBody>
          <a:bodyPr anchor="ctr" anchorCtr="0"/>
          <a:p>
            <a:pPr algn="ctr" eaLnBrk="1" hangingPunct="1">
              <a:spcBef>
                <a:spcPct val="50000"/>
              </a:spcBef>
            </a:pPr>
            <a:fld id="{9A0DB2DC-4C9A-4742-B13C-FB6460FD3503}" type="slidenum">
              <a:rPr lang="en-US" altLang="zh-CN" sz="1400" b="1" dirty="0">
                <a:latin typeface="文泉驿微米黑" pitchFamily="2" charset="-122"/>
                <a:ea typeface="宋体" panose="02010600030101010101" pitchFamily="2" charset="-122"/>
              </a:rPr>
            </a:fld>
            <a:endParaRPr lang="en-US" altLang="zh-CN" sz="1400" b="1" dirty="0">
              <a:latin typeface="文泉驿微米黑" pitchFamily="2" charset="-122"/>
              <a:ea typeface="宋体" panose="02010600030101010101" pitchFamily="2" charset="-122"/>
            </a:endParaRPr>
          </a:p>
        </p:txBody>
      </p:sp>
      <p:sp>
        <p:nvSpPr>
          <p:cNvPr id="12295" name="Rectangle 7"/>
          <p:cNvSpPr/>
          <p:nvPr/>
        </p:nvSpPr>
        <p:spPr>
          <a:xfrm>
            <a:off x="0" y="-184150"/>
            <a:ext cx="184150" cy="368300"/>
          </a:xfrm>
          <a:prstGeom prst="rect">
            <a:avLst/>
          </a:prstGeom>
          <a:noFill/>
          <a:ln w="9525">
            <a:noFill/>
          </a:ln>
        </p:spPr>
        <p:txBody>
          <a:bodyPr wrap="none" anchor="ctr" anchorCtr="0">
            <a:spAutoFit/>
          </a:bodyPr>
          <a:p>
            <a:pPr eaLnBrk="1" hangingPunct="1">
              <a:spcBef>
                <a:spcPct val="50000"/>
              </a:spcBef>
            </a:pPr>
            <a:endParaRPr lang="zh-CN" altLang="en-US" dirty="0">
              <a:latin typeface="文泉驿微米黑" pitchFamily="2" charset="-122"/>
            </a:endParaRPr>
          </a:p>
        </p:txBody>
      </p:sp>
      <p:sp>
        <p:nvSpPr>
          <p:cNvPr id="12296" name="Rectangle 9"/>
          <p:cNvSpPr/>
          <p:nvPr/>
        </p:nvSpPr>
        <p:spPr>
          <a:xfrm>
            <a:off x="0" y="-184150"/>
            <a:ext cx="184150" cy="368300"/>
          </a:xfrm>
          <a:prstGeom prst="rect">
            <a:avLst/>
          </a:prstGeom>
          <a:noFill/>
          <a:ln w="9525">
            <a:noFill/>
          </a:ln>
        </p:spPr>
        <p:txBody>
          <a:bodyPr wrap="none" anchor="ctr" anchorCtr="0">
            <a:spAutoFit/>
          </a:bodyPr>
          <a:p>
            <a:pPr eaLnBrk="1" hangingPunct="1">
              <a:spcBef>
                <a:spcPct val="50000"/>
              </a:spcBef>
            </a:pPr>
            <a:endParaRPr lang="zh-CN" altLang="en-US" dirty="0">
              <a:latin typeface="文泉驿微米黑" pitchFamily="2" charset="-122"/>
            </a:endParaRPr>
          </a:p>
        </p:txBody>
      </p:sp>
      <p:sp>
        <p:nvSpPr>
          <p:cNvPr id="12297" name="矩形 27"/>
          <p:cNvSpPr/>
          <p:nvPr/>
        </p:nvSpPr>
        <p:spPr>
          <a:xfrm>
            <a:off x="4057650" y="3119438"/>
            <a:ext cx="1106488" cy="461962"/>
          </a:xfrm>
          <a:prstGeom prst="rect">
            <a:avLst/>
          </a:prstGeom>
          <a:noFill/>
          <a:ln w="9525">
            <a:noFill/>
          </a:ln>
        </p:spPr>
        <p:txBody>
          <a:bodyPr wrap="none">
            <a:spAutoFit/>
          </a:bodyPr>
          <a:p>
            <a:pPr eaLnBrk="1" hangingPunct="1">
              <a:spcBef>
                <a:spcPct val="50000"/>
              </a:spcBef>
            </a:pPr>
            <a:r>
              <a:rPr lang="zh-CN" altLang="en-US" sz="2400" dirty="0">
                <a:solidFill>
                  <a:srgbClr val="FF0000"/>
                </a:solidFill>
                <a:latin typeface="微软雅黑" panose="020B0503020204020204" pitchFamily="34" charset="-122"/>
                <a:ea typeface="微软雅黑" panose="020B0503020204020204" pitchFamily="34" charset="-122"/>
              </a:rPr>
              <a:t>解析：</a:t>
            </a:r>
            <a:endParaRPr lang="zh-CN" altLang="en-US" sz="2400" dirty="0">
              <a:solidFill>
                <a:srgbClr val="FF0000"/>
              </a:solidFill>
              <a:latin typeface="文泉驿微米黑" pitchFamily="2" charset="-122"/>
            </a:endParaRPr>
          </a:p>
        </p:txBody>
      </p:sp>
      <p:sp>
        <p:nvSpPr>
          <p:cNvPr id="12298" name="Rectangle 4"/>
          <p:cNvSpPr/>
          <p:nvPr/>
        </p:nvSpPr>
        <p:spPr>
          <a:xfrm>
            <a:off x="0" y="-184150"/>
            <a:ext cx="184150" cy="368300"/>
          </a:xfrm>
          <a:prstGeom prst="rect">
            <a:avLst/>
          </a:prstGeom>
          <a:noFill/>
          <a:ln w="9525">
            <a:noFill/>
          </a:ln>
        </p:spPr>
        <p:txBody>
          <a:bodyPr wrap="none" anchor="ctr" anchorCtr="0">
            <a:spAutoFit/>
          </a:bodyPr>
          <a:p>
            <a:pPr eaLnBrk="1" hangingPunct="1">
              <a:spcBef>
                <a:spcPct val="50000"/>
              </a:spcBef>
            </a:pPr>
            <a:endParaRPr lang="zh-CN" altLang="en-US" dirty="0">
              <a:latin typeface="文泉驿微米黑" pitchFamily="2" charset="-122"/>
            </a:endParaRPr>
          </a:p>
        </p:txBody>
      </p:sp>
      <p:sp>
        <p:nvSpPr>
          <p:cNvPr id="12299" name="Rectangle 5"/>
          <p:cNvSpPr/>
          <p:nvPr/>
        </p:nvSpPr>
        <p:spPr>
          <a:xfrm>
            <a:off x="4133850" y="3565525"/>
            <a:ext cx="5067300" cy="1014413"/>
          </a:xfrm>
          <a:prstGeom prst="rect">
            <a:avLst/>
          </a:prstGeom>
          <a:noFill/>
          <a:ln w="9525">
            <a:noFill/>
          </a:ln>
        </p:spPr>
        <p:txBody>
          <a:bodyPr anchor="ctr" anchorCtr="0">
            <a:spAutoFit/>
          </a:bodyPr>
          <a:p>
            <a:pPr eaLnBrk="1" hangingPunct="1">
              <a:spcBef>
                <a:spcPct val="50000"/>
              </a:spcBef>
            </a:pPr>
            <a:r>
              <a:rPr lang="zh-CN" altLang="zh-CN" sz="2400" dirty="0">
                <a:latin typeface="文泉驿微米黑" pitchFamily="2" charset="-122"/>
              </a:rPr>
              <a:t>加息贷款实际利率</a:t>
            </a:r>
            <a:endParaRPr lang="en-US" altLang="zh-CN" sz="2400" dirty="0">
              <a:latin typeface="文泉驿微米黑" pitchFamily="2" charset="-122"/>
            </a:endParaRPr>
          </a:p>
          <a:p>
            <a:pPr eaLnBrk="1" hangingPunct="1">
              <a:spcBef>
                <a:spcPct val="50000"/>
              </a:spcBef>
            </a:pPr>
            <a:r>
              <a:rPr lang="en-US" altLang="zh-CN" sz="2400" dirty="0">
                <a:latin typeface="文泉驿微米黑" pitchFamily="2" charset="-122"/>
              </a:rPr>
              <a:t>=20</a:t>
            </a:r>
            <a:r>
              <a:rPr lang="zh-CN" altLang="zh-CN" sz="2400" dirty="0">
                <a:latin typeface="文泉驿微米黑" pitchFamily="2" charset="-122"/>
              </a:rPr>
              <a:t>×</a:t>
            </a:r>
            <a:r>
              <a:rPr lang="en-US" altLang="zh-CN" sz="2400" dirty="0">
                <a:latin typeface="文泉驿微米黑" pitchFamily="2" charset="-122"/>
              </a:rPr>
              <a:t>12%</a:t>
            </a:r>
            <a:r>
              <a:rPr lang="zh-CN" altLang="zh-CN" sz="2400" dirty="0">
                <a:latin typeface="文泉驿微米黑" pitchFamily="2" charset="-122"/>
              </a:rPr>
              <a:t>／（</a:t>
            </a:r>
            <a:r>
              <a:rPr lang="en-US" altLang="zh-CN" sz="2400" dirty="0">
                <a:latin typeface="文泉驿微米黑" pitchFamily="2" charset="-122"/>
              </a:rPr>
              <a:t>20</a:t>
            </a:r>
            <a:r>
              <a:rPr lang="zh-CN" altLang="zh-CN" sz="2400" dirty="0">
                <a:latin typeface="文泉驿微米黑" pitchFamily="2" charset="-122"/>
              </a:rPr>
              <a:t>÷</a:t>
            </a:r>
            <a:r>
              <a:rPr lang="en-US" altLang="zh-CN" sz="2400" dirty="0">
                <a:latin typeface="文泉驿微米黑" pitchFamily="2" charset="-122"/>
              </a:rPr>
              <a:t>2）</a:t>
            </a:r>
            <a:r>
              <a:rPr lang="zh-CN" altLang="zh-CN" sz="2400" dirty="0">
                <a:latin typeface="文泉驿微米黑" pitchFamily="2" charset="-122"/>
              </a:rPr>
              <a:t>×</a:t>
            </a:r>
            <a:r>
              <a:rPr lang="en-US" altLang="zh-CN" sz="2400" dirty="0">
                <a:latin typeface="文泉驿微米黑" pitchFamily="2" charset="-122"/>
              </a:rPr>
              <a:t>100%=24%</a:t>
            </a:r>
            <a:endParaRPr lang="zh-CN" altLang="zh-CN" sz="2400" dirty="0">
              <a:latin typeface="文泉驿微米黑" pitchFamily="2" charset="-122"/>
            </a:endParaRPr>
          </a:p>
        </p:txBody>
      </p:sp>
      <p:sp>
        <p:nvSpPr>
          <p:cNvPr id="12300" name="Rectangle 4"/>
          <p:cNvSpPr/>
          <p:nvPr/>
        </p:nvSpPr>
        <p:spPr>
          <a:xfrm>
            <a:off x="0" y="-184150"/>
            <a:ext cx="184150" cy="368300"/>
          </a:xfrm>
          <a:prstGeom prst="rect">
            <a:avLst/>
          </a:prstGeom>
          <a:noFill/>
          <a:ln w="9525">
            <a:noFill/>
          </a:ln>
        </p:spPr>
        <p:txBody>
          <a:bodyPr wrap="none" anchor="ctr" anchorCtr="0">
            <a:spAutoFit/>
          </a:bodyPr>
          <a:p>
            <a:pPr eaLnBrk="1" hangingPunct="1">
              <a:spcBef>
                <a:spcPct val="50000"/>
              </a:spcBef>
            </a:pPr>
            <a:endParaRPr lang="zh-CN" altLang="en-US" dirty="0">
              <a:latin typeface="文泉驿微米黑" pitchFamily="2" charset="-122"/>
            </a:endParaRPr>
          </a:p>
        </p:txBody>
      </p:sp>
      <p:graphicFrame>
        <p:nvGraphicFramePr>
          <p:cNvPr id="12301" name="对象 76"/>
          <p:cNvGraphicFramePr>
            <a:graphicFrameLocks noChangeAspect="1"/>
          </p:cNvGraphicFramePr>
          <p:nvPr/>
        </p:nvGraphicFramePr>
        <p:xfrm>
          <a:off x="217488" y="4868863"/>
          <a:ext cx="8170862" cy="915987"/>
        </p:xfrm>
        <a:graphic>
          <a:graphicData uri="http://schemas.openxmlformats.org/presentationml/2006/ole">
            <mc:AlternateContent xmlns:mc="http://schemas.openxmlformats.org/markup-compatibility/2006">
              <mc:Choice xmlns:v="urn:schemas-microsoft-com:vml" Requires="v">
                <p:oleObj spid="_x0000_s3077" name="" r:id="rId1" imgW="1890395" imgH="317500" progId="Equation.DSMT4">
                  <p:embed/>
                </p:oleObj>
              </mc:Choice>
              <mc:Fallback>
                <p:oleObj name="" r:id="rId1" imgW="1890395" imgH="317500" progId="Equation.DSMT4">
                  <p:embed/>
                  <p:pic>
                    <p:nvPicPr>
                      <p:cNvPr id="0" name="图片 3076"/>
                      <p:cNvPicPr/>
                      <p:nvPr/>
                    </p:nvPicPr>
                    <p:blipFill>
                      <a:blip r:embed="rId2"/>
                      <a:stretch>
                        <a:fillRect/>
                      </a:stretch>
                    </p:blipFill>
                    <p:spPr>
                      <a:xfrm>
                        <a:off x="217488" y="4868863"/>
                        <a:ext cx="8170862" cy="915987"/>
                      </a:xfrm>
                      <a:prstGeom prst="rect">
                        <a:avLst/>
                      </a:prstGeom>
                      <a:noFill/>
                      <a:ln w="38100">
                        <a:noFill/>
                        <a:miter/>
                      </a:ln>
                    </p:spPr>
                  </p:pic>
                </p:oleObj>
              </mc:Fallback>
            </mc:AlternateContent>
          </a:graphicData>
        </a:graphic>
      </p:graphicFrame>
      <p:sp>
        <p:nvSpPr>
          <p:cNvPr id="12302" name="Rectangle 5"/>
          <p:cNvSpPr/>
          <p:nvPr/>
        </p:nvSpPr>
        <p:spPr>
          <a:xfrm>
            <a:off x="271463" y="1263650"/>
            <a:ext cx="3865562" cy="3416300"/>
          </a:xfrm>
          <a:prstGeom prst="rect">
            <a:avLst/>
          </a:prstGeom>
          <a:noFill/>
          <a:ln w="9525">
            <a:noFill/>
          </a:ln>
        </p:spPr>
        <p:txBody>
          <a:bodyPr anchor="ctr" anchorCtr="0">
            <a:spAutoFit/>
          </a:bodyPr>
          <a:p>
            <a:pPr indent="254000" eaLnBrk="1" hangingPunct="1">
              <a:lnSpc>
                <a:spcPct val="150000"/>
              </a:lnSpc>
            </a:pPr>
            <a:r>
              <a:rPr lang="zh-CN" altLang="en-US" sz="2400" dirty="0">
                <a:latin typeface="微软雅黑" panose="020B0503020204020204" pitchFamily="34" charset="-122"/>
                <a:ea typeface="微软雅黑" panose="020B0503020204020204" pitchFamily="34" charset="-122"/>
              </a:rPr>
              <a:t>由于贷款分期均衡偿还，借款企业实际上只平均使用了贷款本金的半数，却支付全额利息。这样，企业所负担的实际利率便高于名义利率大约</a:t>
            </a:r>
            <a:r>
              <a:rPr lang="en-US" altLang="zh-CN" sz="2400" dirty="0">
                <a:latin typeface="微软雅黑" panose="020B0503020204020204" pitchFamily="34" charset="-122"/>
                <a:ea typeface="微软雅黑" panose="020B0503020204020204" pitchFamily="34" charset="-122"/>
              </a:rPr>
              <a:t>1</a:t>
            </a:r>
            <a:r>
              <a:rPr lang="zh-CN" altLang="en-US" sz="2400" dirty="0">
                <a:latin typeface="微软雅黑" panose="020B0503020204020204" pitchFamily="34" charset="-122"/>
                <a:ea typeface="微软雅黑" panose="020B0503020204020204" pitchFamily="34" charset="-122"/>
              </a:rPr>
              <a:t>倍。其计算公式为</a:t>
            </a:r>
            <a:r>
              <a:rPr lang="en-US" altLang="zh-CN" sz="2400" dirty="0">
                <a:latin typeface="微软雅黑" panose="020B0503020204020204" pitchFamily="34" charset="-122"/>
                <a:ea typeface="微软雅黑" panose="020B0503020204020204" pitchFamily="34" charset="-122"/>
              </a:rPr>
              <a:t>:</a:t>
            </a:r>
            <a:endParaRPr lang="zh-CN" altLang="en-US" sz="2400" dirty="0">
              <a:latin typeface="微软雅黑" panose="020B0503020204020204" pitchFamily="34" charset="-122"/>
              <a:ea typeface="微软雅黑" panose="020B0503020204020204" pitchFamily="34" charset="-122"/>
            </a:endParaRPr>
          </a:p>
        </p:txBody>
      </p:sp>
      <p:cxnSp>
        <p:nvCxnSpPr>
          <p:cNvPr id="33" name="Straight Connector 50"/>
          <p:cNvCxnSpPr/>
          <p:nvPr/>
        </p:nvCxnSpPr>
        <p:spPr>
          <a:xfrm>
            <a:off x="4430713" y="1611313"/>
            <a:ext cx="550863" cy="4173538"/>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34" name="Group 4"/>
          <p:cNvGrpSpPr/>
          <p:nvPr/>
        </p:nvGrpSpPr>
        <p:grpSpPr>
          <a:xfrm>
            <a:off x="4368800" y="1531938"/>
            <a:ext cx="485775" cy="711200"/>
            <a:chOff x="5001064" y="1605396"/>
            <a:chExt cx="484909" cy="484909"/>
          </a:xfrm>
        </p:grpSpPr>
        <p:sp>
          <p:nvSpPr>
            <p:cNvPr id="35" name="Oval 1"/>
            <p:cNvSpPr/>
            <p:nvPr/>
          </p:nvSpPr>
          <p:spPr>
            <a:xfrm>
              <a:off x="5001064" y="1605396"/>
              <a:ext cx="484909" cy="48490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1218565"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en-US" sz="2400" b="0" i="0" u="none" strike="noStrike" kern="1200" cap="none" spc="0" normalizeH="0" baseline="0" noProof="0">
                <a:ln>
                  <a:noFill/>
                </a:ln>
                <a:solidFill>
                  <a:srgbClr val="00574C"/>
                </a:solidFill>
                <a:effectLst/>
                <a:uLnTx/>
                <a:uFillTx/>
                <a:latin typeface="Calibri" panose="020F0502020204030204"/>
                <a:ea typeface="+mn-ea"/>
                <a:cs typeface="+mn-cs"/>
              </a:endParaRPr>
            </a:p>
          </p:txBody>
        </p:sp>
        <p:sp>
          <p:nvSpPr>
            <p:cNvPr id="12307" name="Freeform 9"/>
            <p:cNvSpPr>
              <a:spLocks noEditPoints="1"/>
            </p:cNvSpPr>
            <p:nvPr/>
          </p:nvSpPr>
          <p:spPr>
            <a:xfrm>
              <a:off x="5057347" y="1720344"/>
              <a:ext cx="370396" cy="276886"/>
            </a:xfrm>
            <a:custGeom>
              <a:avLst/>
              <a:gdLst/>
              <a:ahLst/>
              <a:cxnLst>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0"/>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Lst>
              <a:pathLst>
                <a:path w="602" h="450">
                  <a:moveTo>
                    <a:pt x="434" y="0"/>
                  </a:moveTo>
                  <a:cubicBezTo>
                    <a:pt x="352" y="82"/>
                    <a:pt x="352" y="82"/>
                    <a:pt x="352" y="82"/>
                  </a:cubicBezTo>
                  <a:cubicBezTo>
                    <a:pt x="381" y="113"/>
                    <a:pt x="381" y="113"/>
                    <a:pt x="381" y="113"/>
                  </a:cubicBezTo>
                  <a:cubicBezTo>
                    <a:pt x="371" y="115"/>
                    <a:pt x="359" y="117"/>
                    <a:pt x="349" y="117"/>
                  </a:cubicBezTo>
                  <a:cubicBezTo>
                    <a:pt x="344" y="118"/>
                    <a:pt x="340" y="118"/>
                    <a:pt x="334" y="119"/>
                  </a:cubicBezTo>
                  <a:cubicBezTo>
                    <a:pt x="320" y="105"/>
                    <a:pt x="309" y="95"/>
                    <a:pt x="306" y="92"/>
                  </a:cubicBezTo>
                  <a:cubicBezTo>
                    <a:pt x="298" y="82"/>
                    <a:pt x="286" y="80"/>
                    <a:pt x="277" y="80"/>
                  </a:cubicBezTo>
                  <a:cubicBezTo>
                    <a:pt x="264" y="80"/>
                    <a:pt x="253" y="84"/>
                    <a:pt x="244" y="88"/>
                  </a:cubicBezTo>
                  <a:cubicBezTo>
                    <a:pt x="182" y="13"/>
                    <a:pt x="182" y="13"/>
                    <a:pt x="182" y="13"/>
                  </a:cubicBezTo>
                  <a:cubicBezTo>
                    <a:pt x="179" y="9"/>
                    <a:pt x="174" y="7"/>
                    <a:pt x="169" y="7"/>
                  </a:cubicBezTo>
                  <a:cubicBezTo>
                    <a:pt x="164" y="6"/>
                    <a:pt x="159" y="8"/>
                    <a:pt x="156" y="12"/>
                  </a:cubicBezTo>
                  <a:cubicBezTo>
                    <a:pt x="8" y="157"/>
                    <a:pt x="8" y="157"/>
                    <a:pt x="8" y="157"/>
                  </a:cubicBezTo>
                  <a:cubicBezTo>
                    <a:pt x="1" y="164"/>
                    <a:pt x="0" y="175"/>
                    <a:pt x="7" y="183"/>
                  </a:cubicBezTo>
                  <a:cubicBezTo>
                    <a:pt x="69" y="250"/>
                    <a:pt x="69" y="250"/>
                    <a:pt x="69" y="250"/>
                  </a:cubicBezTo>
                  <a:cubicBezTo>
                    <a:pt x="73" y="253"/>
                    <a:pt x="77" y="255"/>
                    <a:pt x="82" y="255"/>
                  </a:cubicBezTo>
                  <a:cubicBezTo>
                    <a:pt x="87" y="255"/>
                    <a:pt x="92" y="253"/>
                    <a:pt x="95" y="250"/>
                  </a:cubicBezTo>
                  <a:cubicBezTo>
                    <a:pt x="108" y="237"/>
                    <a:pt x="108" y="237"/>
                    <a:pt x="108" y="237"/>
                  </a:cubicBezTo>
                  <a:cubicBezTo>
                    <a:pt x="113" y="243"/>
                    <a:pt x="120" y="249"/>
                    <a:pt x="127" y="257"/>
                  </a:cubicBezTo>
                  <a:cubicBezTo>
                    <a:pt x="154" y="232"/>
                    <a:pt x="154" y="232"/>
                    <a:pt x="154" y="232"/>
                  </a:cubicBezTo>
                  <a:cubicBezTo>
                    <a:pt x="146" y="224"/>
                    <a:pt x="139" y="217"/>
                    <a:pt x="133" y="211"/>
                  </a:cubicBezTo>
                  <a:cubicBezTo>
                    <a:pt x="224" y="119"/>
                    <a:pt x="224" y="119"/>
                    <a:pt x="224" y="119"/>
                  </a:cubicBezTo>
                  <a:cubicBezTo>
                    <a:pt x="226" y="122"/>
                    <a:pt x="226" y="122"/>
                    <a:pt x="226" y="122"/>
                  </a:cubicBezTo>
                  <a:cubicBezTo>
                    <a:pt x="232" y="129"/>
                    <a:pt x="242" y="131"/>
                    <a:pt x="249" y="126"/>
                  </a:cubicBezTo>
                  <a:cubicBezTo>
                    <a:pt x="249" y="126"/>
                    <a:pt x="250" y="125"/>
                    <a:pt x="252" y="124"/>
                  </a:cubicBezTo>
                  <a:cubicBezTo>
                    <a:pt x="257" y="121"/>
                    <a:pt x="271" y="116"/>
                    <a:pt x="277" y="116"/>
                  </a:cubicBezTo>
                  <a:cubicBezTo>
                    <a:pt x="279" y="116"/>
                    <a:pt x="279" y="116"/>
                    <a:pt x="280" y="116"/>
                  </a:cubicBezTo>
                  <a:cubicBezTo>
                    <a:pt x="282" y="119"/>
                    <a:pt x="288" y="124"/>
                    <a:pt x="295" y="132"/>
                  </a:cubicBezTo>
                  <a:cubicBezTo>
                    <a:pt x="289" y="134"/>
                    <a:pt x="283" y="138"/>
                    <a:pt x="277" y="141"/>
                  </a:cubicBezTo>
                  <a:cubicBezTo>
                    <a:pt x="255" y="156"/>
                    <a:pt x="247" y="203"/>
                    <a:pt x="262" y="223"/>
                  </a:cubicBezTo>
                  <a:cubicBezTo>
                    <a:pt x="277" y="243"/>
                    <a:pt x="278" y="248"/>
                    <a:pt x="286" y="265"/>
                  </a:cubicBezTo>
                  <a:cubicBezTo>
                    <a:pt x="293" y="283"/>
                    <a:pt x="306" y="279"/>
                    <a:pt x="310" y="258"/>
                  </a:cubicBezTo>
                  <a:cubicBezTo>
                    <a:pt x="314" y="237"/>
                    <a:pt x="315" y="215"/>
                    <a:pt x="312" y="191"/>
                  </a:cubicBezTo>
                  <a:cubicBezTo>
                    <a:pt x="311" y="177"/>
                    <a:pt x="323" y="171"/>
                    <a:pt x="334" y="169"/>
                  </a:cubicBezTo>
                  <a:cubicBezTo>
                    <a:pt x="346" y="181"/>
                    <a:pt x="359" y="194"/>
                    <a:pt x="372" y="207"/>
                  </a:cubicBezTo>
                  <a:cubicBezTo>
                    <a:pt x="393" y="228"/>
                    <a:pt x="414" y="248"/>
                    <a:pt x="430" y="265"/>
                  </a:cubicBezTo>
                  <a:cubicBezTo>
                    <a:pt x="438" y="273"/>
                    <a:pt x="445" y="281"/>
                    <a:pt x="450" y="287"/>
                  </a:cubicBezTo>
                  <a:cubicBezTo>
                    <a:pt x="452" y="289"/>
                    <a:pt x="455" y="292"/>
                    <a:pt x="456" y="295"/>
                  </a:cubicBezTo>
                  <a:cubicBezTo>
                    <a:pt x="457" y="297"/>
                    <a:pt x="457" y="302"/>
                    <a:pt x="456" y="304"/>
                  </a:cubicBezTo>
                  <a:cubicBezTo>
                    <a:pt x="454" y="306"/>
                    <a:pt x="450" y="304"/>
                    <a:pt x="449" y="303"/>
                  </a:cubicBezTo>
                  <a:cubicBezTo>
                    <a:pt x="446" y="301"/>
                    <a:pt x="444" y="297"/>
                    <a:pt x="441" y="294"/>
                  </a:cubicBezTo>
                  <a:cubicBezTo>
                    <a:pt x="431" y="284"/>
                    <a:pt x="422" y="278"/>
                    <a:pt x="422" y="277"/>
                  </a:cubicBezTo>
                  <a:cubicBezTo>
                    <a:pt x="414" y="272"/>
                    <a:pt x="404" y="273"/>
                    <a:pt x="398" y="280"/>
                  </a:cubicBezTo>
                  <a:cubicBezTo>
                    <a:pt x="392" y="286"/>
                    <a:pt x="391" y="296"/>
                    <a:pt x="397" y="303"/>
                  </a:cubicBezTo>
                  <a:cubicBezTo>
                    <a:pt x="397" y="304"/>
                    <a:pt x="404" y="312"/>
                    <a:pt x="413" y="321"/>
                  </a:cubicBezTo>
                  <a:cubicBezTo>
                    <a:pt x="417" y="324"/>
                    <a:pt x="421" y="326"/>
                    <a:pt x="424" y="331"/>
                  </a:cubicBezTo>
                  <a:cubicBezTo>
                    <a:pt x="426" y="335"/>
                    <a:pt x="425" y="340"/>
                    <a:pt x="419" y="340"/>
                  </a:cubicBezTo>
                  <a:cubicBezTo>
                    <a:pt x="405" y="341"/>
                    <a:pt x="396" y="325"/>
                    <a:pt x="387" y="317"/>
                  </a:cubicBezTo>
                  <a:cubicBezTo>
                    <a:pt x="381" y="311"/>
                    <a:pt x="372" y="310"/>
                    <a:pt x="365" y="315"/>
                  </a:cubicBezTo>
                  <a:cubicBezTo>
                    <a:pt x="358" y="319"/>
                    <a:pt x="355" y="328"/>
                    <a:pt x="358" y="336"/>
                  </a:cubicBezTo>
                  <a:cubicBezTo>
                    <a:pt x="359" y="340"/>
                    <a:pt x="362" y="345"/>
                    <a:pt x="365" y="349"/>
                  </a:cubicBezTo>
                  <a:cubicBezTo>
                    <a:pt x="371" y="355"/>
                    <a:pt x="382" y="363"/>
                    <a:pt x="381" y="373"/>
                  </a:cubicBezTo>
                  <a:cubicBezTo>
                    <a:pt x="381" y="374"/>
                    <a:pt x="381" y="374"/>
                    <a:pt x="380" y="375"/>
                  </a:cubicBezTo>
                  <a:cubicBezTo>
                    <a:pt x="378" y="376"/>
                    <a:pt x="374" y="377"/>
                    <a:pt x="367" y="372"/>
                  </a:cubicBezTo>
                  <a:cubicBezTo>
                    <a:pt x="364" y="369"/>
                    <a:pt x="360" y="366"/>
                    <a:pt x="357" y="364"/>
                  </a:cubicBezTo>
                  <a:cubicBezTo>
                    <a:pt x="354" y="362"/>
                    <a:pt x="352" y="361"/>
                    <a:pt x="349" y="360"/>
                  </a:cubicBezTo>
                  <a:cubicBezTo>
                    <a:pt x="344" y="359"/>
                    <a:pt x="337" y="362"/>
                    <a:pt x="333" y="365"/>
                  </a:cubicBezTo>
                  <a:cubicBezTo>
                    <a:pt x="328" y="370"/>
                    <a:pt x="327" y="379"/>
                    <a:pt x="329" y="385"/>
                  </a:cubicBezTo>
                  <a:cubicBezTo>
                    <a:pt x="331" y="389"/>
                    <a:pt x="333" y="392"/>
                    <a:pt x="335" y="395"/>
                  </a:cubicBezTo>
                  <a:cubicBezTo>
                    <a:pt x="337" y="398"/>
                    <a:pt x="338" y="401"/>
                    <a:pt x="340" y="403"/>
                  </a:cubicBezTo>
                  <a:cubicBezTo>
                    <a:pt x="341" y="404"/>
                    <a:pt x="342" y="409"/>
                    <a:pt x="342" y="411"/>
                  </a:cubicBezTo>
                  <a:cubicBezTo>
                    <a:pt x="341" y="413"/>
                    <a:pt x="338" y="412"/>
                    <a:pt x="336" y="411"/>
                  </a:cubicBezTo>
                  <a:cubicBezTo>
                    <a:pt x="329" y="409"/>
                    <a:pt x="324" y="403"/>
                    <a:pt x="318" y="398"/>
                  </a:cubicBezTo>
                  <a:cubicBezTo>
                    <a:pt x="317" y="397"/>
                    <a:pt x="316" y="396"/>
                    <a:pt x="314" y="394"/>
                  </a:cubicBezTo>
                  <a:cubicBezTo>
                    <a:pt x="288" y="420"/>
                    <a:pt x="288" y="420"/>
                    <a:pt x="288" y="420"/>
                  </a:cubicBezTo>
                  <a:cubicBezTo>
                    <a:pt x="290" y="422"/>
                    <a:pt x="292" y="424"/>
                    <a:pt x="294" y="425"/>
                  </a:cubicBezTo>
                  <a:cubicBezTo>
                    <a:pt x="314" y="444"/>
                    <a:pt x="328" y="450"/>
                    <a:pt x="340" y="450"/>
                  </a:cubicBezTo>
                  <a:cubicBezTo>
                    <a:pt x="341" y="450"/>
                    <a:pt x="341" y="450"/>
                    <a:pt x="341" y="450"/>
                  </a:cubicBezTo>
                  <a:cubicBezTo>
                    <a:pt x="343" y="450"/>
                    <a:pt x="346" y="450"/>
                    <a:pt x="348" y="449"/>
                  </a:cubicBezTo>
                  <a:cubicBezTo>
                    <a:pt x="357" y="448"/>
                    <a:pt x="365" y="445"/>
                    <a:pt x="372" y="439"/>
                  </a:cubicBezTo>
                  <a:cubicBezTo>
                    <a:pt x="379" y="433"/>
                    <a:pt x="383" y="423"/>
                    <a:pt x="382" y="415"/>
                  </a:cubicBezTo>
                  <a:cubicBezTo>
                    <a:pt x="382" y="414"/>
                    <a:pt x="382" y="413"/>
                    <a:pt x="382" y="412"/>
                  </a:cubicBezTo>
                  <a:cubicBezTo>
                    <a:pt x="391" y="411"/>
                    <a:pt x="402" y="407"/>
                    <a:pt x="408" y="399"/>
                  </a:cubicBezTo>
                  <a:cubicBezTo>
                    <a:pt x="414" y="392"/>
                    <a:pt x="417" y="384"/>
                    <a:pt x="417" y="376"/>
                  </a:cubicBezTo>
                  <a:cubicBezTo>
                    <a:pt x="418" y="376"/>
                    <a:pt x="418" y="376"/>
                    <a:pt x="419" y="376"/>
                  </a:cubicBezTo>
                  <a:cubicBezTo>
                    <a:pt x="430" y="377"/>
                    <a:pt x="442" y="373"/>
                    <a:pt x="451" y="364"/>
                  </a:cubicBezTo>
                  <a:cubicBezTo>
                    <a:pt x="457" y="358"/>
                    <a:pt x="461" y="349"/>
                    <a:pt x="462" y="341"/>
                  </a:cubicBezTo>
                  <a:cubicBezTo>
                    <a:pt x="470" y="341"/>
                    <a:pt x="478" y="338"/>
                    <a:pt x="485" y="332"/>
                  </a:cubicBezTo>
                  <a:cubicBezTo>
                    <a:pt x="493" y="326"/>
                    <a:pt x="496" y="315"/>
                    <a:pt x="496" y="306"/>
                  </a:cubicBezTo>
                  <a:cubicBezTo>
                    <a:pt x="496" y="297"/>
                    <a:pt x="494" y="289"/>
                    <a:pt x="490" y="281"/>
                  </a:cubicBezTo>
                  <a:cubicBezTo>
                    <a:pt x="487" y="274"/>
                    <a:pt x="483" y="270"/>
                    <a:pt x="477" y="263"/>
                  </a:cubicBezTo>
                  <a:cubicBezTo>
                    <a:pt x="473" y="258"/>
                    <a:pt x="468" y="253"/>
                    <a:pt x="463" y="247"/>
                  </a:cubicBezTo>
                  <a:cubicBezTo>
                    <a:pt x="483" y="221"/>
                    <a:pt x="483" y="221"/>
                    <a:pt x="483" y="221"/>
                  </a:cubicBezTo>
                  <a:cubicBezTo>
                    <a:pt x="520" y="262"/>
                    <a:pt x="520" y="262"/>
                    <a:pt x="520" y="262"/>
                  </a:cubicBezTo>
                  <a:cubicBezTo>
                    <a:pt x="532" y="250"/>
                    <a:pt x="532" y="250"/>
                    <a:pt x="532" y="250"/>
                  </a:cubicBezTo>
                  <a:cubicBezTo>
                    <a:pt x="602" y="178"/>
                    <a:pt x="602" y="178"/>
                    <a:pt x="602" y="178"/>
                  </a:cubicBezTo>
                  <a:lnTo>
                    <a:pt x="434" y="0"/>
                  </a:lnTo>
                  <a:close/>
                  <a:moveTo>
                    <a:pt x="83" y="211"/>
                  </a:moveTo>
                  <a:cubicBezTo>
                    <a:pt x="46" y="171"/>
                    <a:pt x="46" y="171"/>
                    <a:pt x="46" y="171"/>
                  </a:cubicBezTo>
                  <a:cubicBezTo>
                    <a:pt x="167" y="52"/>
                    <a:pt x="167" y="52"/>
                    <a:pt x="167" y="52"/>
                  </a:cubicBezTo>
                  <a:cubicBezTo>
                    <a:pt x="200" y="91"/>
                    <a:pt x="200" y="91"/>
                    <a:pt x="200" y="91"/>
                  </a:cubicBezTo>
                  <a:lnTo>
                    <a:pt x="83" y="211"/>
                  </a:lnTo>
                  <a:close/>
                  <a:moveTo>
                    <a:pt x="200" y="238"/>
                  </a:moveTo>
                  <a:cubicBezTo>
                    <a:pt x="192" y="230"/>
                    <a:pt x="180" y="228"/>
                    <a:pt x="174" y="235"/>
                  </a:cubicBezTo>
                  <a:cubicBezTo>
                    <a:pt x="133" y="273"/>
                    <a:pt x="133" y="273"/>
                    <a:pt x="133" y="273"/>
                  </a:cubicBezTo>
                  <a:cubicBezTo>
                    <a:pt x="126" y="280"/>
                    <a:pt x="127" y="292"/>
                    <a:pt x="135" y="300"/>
                  </a:cubicBezTo>
                  <a:cubicBezTo>
                    <a:pt x="142" y="308"/>
                    <a:pt x="154" y="309"/>
                    <a:pt x="161" y="302"/>
                  </a:cubicBezTo>
                  <a:cubicBezTo>
                    <a:pt x="201" y="264"/>
                    <a:pt x="201" y="264"/>
                    <a:pt x="201" y="264"/>
                  </a:cubicBezTo>
                  <a:cubicBezTo>
                    <a:pt x="208" y="257"/>
                    <a:pt x="207" y="245"/>
                    <a:pt x="200" y="238"/>
                  </a:cubicBezTo>
                  <a:close/>
                  <a:moveTo>
                    <a:pt x="236" y="275"/>
                  </a:moveTo>
                  <a:cubicBezTo>
                    <a:pt x="228" y="267"/>
                    <a:pt x="217" y="266"/>
                    <a:pt x="210" y="272"/>
                  </a:cubicBezTo>
                  <a:cubicBezTo>
                    <a:pt x="170" y="311"/>
                    <a:pt x="170" y="311"/>
                    <a:pt x="170" y="311"/>
                  </a:cubicBezTo>
                  <a:cubicBezTo>
                    <a:pt x="163" y="318"/>
                    <a:pt x="163" y="329"/>
                    <a:pt x="171" y="337"/>
                  </a:cubicBezTo>
                  <a:cubicBezTo>
                    <a:pt x="179" y="345"/>
                    <a:pt x="190" y="346"/>
                    <a:pt x="197" y="340"/>
                  </a:cubicBezTo>
                  <a:cubicBezTo>
                    <a:pt x="238" y="301"/>
                    <a:pt x="238" y="301"/>
                    <a:pt x="238" y="301"/>
                  </a:cubicBezTo>
                  <a:cubicBezTo>
                    <a:pt x="244" y="295"/>
                    <a:pt x="244" y="283"/>
                    <a:pt x="236" y="275"/>
                  </a:cubicBezTo>
                  <a:close/>
                  <a:moveTo>
                    <a:pt x="272" y="313"/>
                  </a:moveTo>
                  <a:cubicBezTo>
                    <a:pt x="265" y="305"/>
                    <a:pt x="253" y="304"/>
                    <a:pt x="246" y="310"/>
                  </a:cubicBezTo>
                  <a:cubicBezTo>
                    <a:pt x="206" y="349"/>
                    <a:pt x="206" y="349"/>
                    <a:pt x="206" y="349"/>
                  </a:cubicBezTo>
                  <a:cubicBezTo>
                    <a:pt x="199" y="355"/>
                    <a:pt x="200" y="367"/>
                    <a:pt x="207" y="375"/>
                  </a:cubicBezTo>
                  <a:cubicBezTo>
                    <a:pt x="215" y="383"/>
                    <a:pt x="227" y="384"/>
                    <a:pt x="233" y="378"/>
                  </a:cubicBezTo>
                  <a:cubicBezTo>
                    <a:pt x="274" y="339"/>
                    <a:pt x="274" y="339"/>
                    <a:pt x="274" y="339"/>
                  </a:cubicBezTo>
                  <a:cubicBezTo>
                    <a:pt x="281" y="332"/>
                    <a:pt x="280" y="321"/>
                    <a:pt x="272" y="313"/>
                  </a:cubicBezTo>
                  <a:close/>
                  <a:moveTo>
                    <a:pt x="309" y="350"/>
                  </a:moveTo>
                  <a:cubicBezTo>
                    <a:pt x="301" y="342"/>
                    <a:pt x="289" y="341"/>
                    <a:pt x="283" y="348"/>
                  </a:cubicBezTo>
                  <a:cubicBezTo>
                    <a:pt x="242" y="386"/>
                    <a:pt x="242" y="386"/>
                    <a:pt x="242" y="386"/>
                  </a:cubicBezTo>
                  <a:cubicBezTo>
                    <a:pt x="235" y="393"/>
                    <a:pt x="236" y="405"/>
                    <a:pt x="244" y="413"/>
                  </a:cubicBezTo>
                  <a:cubicBezTo>
                    <a:pt x="251" y="420"/>
                    <a:pt x="263" y="422"/>
                    <a:pt x="270" y="415"/>
                  </a:cubicBezTo>
                  <a:cubicBezTo>
                    <a:pt x="310" y="377"/>
                    <a:pt x="310" y="377"/>
                    <a:pt x="310" y="377"/>
                  </a:cubicBezTo>
                  <a:cubicBezTo>
                    <a:pt x="317" y="370"/>
                    <a:pt x="316" y="358"/>
                    <a:pt x="309" y="350"/>
                  </a:cubicBezTo>
                  <a:close/>
                </a:path>
              </a:pathLst>
            </a:custGeom>
            <a:solidFill>
              <a:schemeClr val="accent2">
                <a:alpha val="100000"/>
              </a:schemeClr>
            </a:solidFill>
            <a:ln w="9525">
              <a:noFill/>
            </a:ln>
          </p:spPr>
          <p:txBody>
            <a:bodyPr/>
            <a:p>
              <a:endParaRPr lang="zh-CN" altLang="en-US"/>
            </a:p>
          </p:txBody>
        </p:sp>
      </p:grpSp>
      <p:sp>
        <p:nvSpPr>
          <p:cNvPr id="12305" name="矩形 38"/>
          <p:cNvSpPr/>
          <p:nvPr/>
        </p:nvSpPr>
        <p:spPr>
          <a:xfrm>
            <a:off x="4965700" y="1708150"/>
            <a:ext cx="4038600" cy="1570038"/>
          </a:xfrm>
          <a:prstGeom prst="rect">
            <a:avLst/>
          </a:prstGeom>
          <a:noFill/>
          <a:ln w="9525">
            <a:noFill/>
          </a:ln>
        </p:spPr>
        <p:txBody>
          <a:bodyPr>
            <a:spAutoFit/>
          </a:bodyPr>
          <a:p>
            <a:pPr eaLnBrk="1" hangingPunct="1">
              <a:spcBef>
                <a:spcPct val="50000"/>
              </a:spcBef>
            </a:pPr>
            <a:r>
              <a:rPr lang="zh-CN" altLang="en-US" sz="2400" dirty="0">
                <a:latin typeface="微软雅黑" panose="020B0503020204020204" pitchFamily="34" charset="-122"/>
                <a:ea typeface="微软雅黑" panose="020B0503020204020204" pitchFamily="34" charset="-122"/>
              </a:rPr>
              <a:t>例如：</a:t>
            </a:r>
            <a:r>
              <a:rPr lang="zh-CN" altLang="zh-CN" sz="2400" dirty="0">
                <a:latin typeface="微软雅黑" panose="020B0503020204020204" pitchFamily="34" charset="-122"/>
                <a:ea typeface="微软雅黑" panose="020B0503020204020204" pitchFamily="34" charset="-122"/>
              </a:rPr>
              <a:t>某企业借入（名义）年利率为</a:t>
            </a:r>
            <a:r>
              <a:rPr lang="en-US" altLang="zh-CN" sz="2400" dirty="0">
                <a:latin typeface="微软雅黑" panose="020B0503020204020204" pitchFamily="34" charset="-122"/>
                <a:ea typeface="微软雅黑" panose="020B0503020204020204" pitchFamily="34" charset="-122"/>
              </a:rPr>
              <a:t>12%</a:t>
            </a:r>
            <a:r>
              <a:rPr lang="zh-CN" altLang="zh-CN" sz="2400" dirty="0">
                <a:latin typeface="微软雅黑" panose="020B0503020204020204" pitchFamily="34" charset="-122"/>
                <a:ea typeface="微软雅黑" panose="020B0503020204020204" pitchFamily="34" charset="-122"/>
              </a:rPr>
              <a:t>的贷款</a:t>
            </a:r>
            <a:r>
              <a:rPr lang="en-US" altLang="zh-CN" sz="2400" dirty="0">
                <a:latin typeface="微软雅黑" panose="020B0503020204020204" pitchFamily="34" charset="-122"/>
                <a:ea typeface="微软雅黑" panose="020B0503020204020204" pitchFamily="34" charset="-122"/>
              </a:rPr>
              <a:t>20</a:t>
            </a:r>
            <a:r>
              <a:rPr lang="zh-CN" altLang="zh-CN" sz="2400" dirty="0">
                <a:latin typeface="微软雅黑" panose="020B0503020204020204" pitchFamily="34" charset="-122"/>
                <a:ea typeface="微软雅黑" panose="020B0503020204020204" pitchFamily="34" charset="-122"/>
              </a:rPr>
              <a:t>万元，分</a:t>
            </a:r>
            <a:r>
              <a:rPr lang="en-US" altLang="zh-CN" sz="2400" dirty="0">
                <a:latin typeface="微软雅黑" panose="020B0503020204020204" pitchFamily="34" charset="-122"/>
                <a:ea typeface="微软雅黑" panose="020B0503020204020204" pitchFamily="34" charset="-122"/>
              </a:rPr>
              <a:t>12</a:t>
            </a:r>
            <a:r>
              <a:rPr lang="zh-CN" altLang="zh-CN" sz="2400" dirty="0">
                <a:latin typeface="微软雅黑" panose="020B0503020204020204" pitchFamily="34" charset="-122"/>
                <a:ea typeface="微软雅黑" panose="020B0503020204020204" pitchFamily="34" charset="-122"/>
              </a:rPr>
              <a:t>个月等额偿还本息，该项贷款的实际利率是多少？</a:t>
            </a:r>
            <a:endParaRPr lang="zh-CN" altLang="en-US" sz="2400" dirty="0">
              <a:latin typeface="微软雅黑" panose="020B0503020204020204" pitchFamily="34" charset="-122"/>
              <a:ea typeface="微软雅黑" panose="020B0503020204020204" pitchFamily="34"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 presetClass="entr" presetSubtype="2" fill="hold" nodeType="after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1+#ppt_w/2"/>
                                          </p:val>
                                        </p:tav>
                                        <p:tav tm="100000">
                                          <p:val>
                                            <p:strVal val="#ppt_x"/>
                                          </p:val>
                                        </p:tav>
                                      </p:tavLst>
                                    </p:anim>
                                    <p:anim calcmode="lin" valueType="num">
                                      <p:cBhvr additive="base">
                                        <p:cTn id="14" dur="500" fill="hold"/>
                                        <p:tgtEl>
                                          <p:spTgt spid="14"/>
                                        </p:tgtEl>
                                        <p:attrNameLst>
                                          <p:attrName>ppt_y</p:attrName>
                                        </p:attrNameLst>
                                      </p:cBhvr>
                                      <p:tavLst>
                                        <p:tav tm="0">
                                          <p:val>
                                            <p:strVal val="#ppt_y"/>
                                          </p:val>
                                        </p:tav>
                                        <p:tav tm="100000">
                                          <p:val>
                                            <p:strVal val="#ppt_y"/>
                                          </p:val>
                                        </p:tav>
                                      </p:tavLst>
                                    </p:anim>
                                  </p:childTnLst>
                                </p:cTn>
                              </p:par>
                            </p:childTnLst>
                          </p:cTn>
                        </p:par>
                        <p:par>
                          <p:cTn id="15" fill="hold">
                            <p:stCondLst>
                              <p:cond delay="1500"/>
                            </p:stCondLst>
                            <p:childTnLst>
                              <p:par>
                                <p:cTn id="16" presetID="2" presetClass="entr" presetSubtype="8" fill="hold" nodeType="afterEffect">
                                  <p:stCondLst>
                                    <p:cond delay="0"/>
                                  </p:stCondLst>
                                  <p:childTnLst>
                                    <p:set>
                                      <p:cBhvr>
                                        <p:cTn id="17" dur="1" fill="hold">
                                          <p:stCondLst>
                                            <p:cond delay="0"/>
                                          </p:stCondLst>
                                        </p:cTn>
                                        <p:tgtEl>
                                          <p:spTgt spid="15"/>
                                        </p:tgtEl>
                                        <p:attrNameLst>
                                          <p:attrName>style.visibility</p:attrName>
                                        </p:attrNameLst>
                                      </p:cBhvr>
                                      <p:to>
                                        <p:strVal val="visible"/>
                                      </p:to>
                                    </p:set>
                                    <p:anim calcmode="lin" valueType="num">
                                      <p:cBhvr additive="base">
                                        <p:cTn id="18" dur="500" fill="hold"/>
                                        <p:tgtEl>
                                          <p:spTgt spid="15"/>
                                        </p:tgtEl>
                                        <p:attrNameLst>
                                          <p:attrName>ppt_x</p:attrName>
                                        </p:attrNameLst>
                                      </p:cBhvr>
                                      <p:tavLst>
                                        <p:tav tm="0">
                                          <p:val>
                                            <p:strVal val="0-#ppt_w/2"/>
                                          </p:val>
                                        </p:tav>
                                        <p:tav tm="100000">
                                          <p:val>
                                            <p:strVal val="#ppt_x"/>
                                          </p:val>
                                        </p:tav>
                                      </p:tavLst>
                                    </p:anim>
                                    <p:anim calcmode="lin" valueType="num">
                                      <p:cBhvr additive="base">
                                        <p:cTn id="19" dur="500" fill="hold"/>
                                        <p:tgtEl>
                                          <p:spTgt spid="15"/>
                                        </p:tgtEl>
                                        <p:attrNameLst>
                                          <p:attrName>ppt_y</p:attrName>
                                        </p:attrNameLst>
                                      </p:cBhvr>
                                      <p:tavLst>
                                        <p:tav tm="0">
                                          <p:val>
                                            <p:strVal val="#ppt_y"/>
                                          </p:val>
                                        </p:tav>
                                        <p:tav tm="100000">
                                          <p:val>
                                            <p:strVal val="#ppt_y"/>
                                          </p:val>
                                        </p:tav>
                                      </p:tavLst>
                                    </p:anim>
                                  </p:childTnLst>
                                </p:cTn>
                              </p:par>
                              <p:par>
                                <p:cTn id="20" presetID="16" presetClass="entr" presetSubtype="42" fill="hold" nodeType="with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barn(outHorizontal)">
                                      <p:cBhvr>
                                        <p:cTn id="22" dur="350"/>
                                        <p:tgtEl>
                                          <p:spTgt spid="33"/>
                                        </p:tgtEl>
                                      </p:cBhvr>
                                    </p:animEffect>
                                  </p:childTnLst>
                                </p:cTn>
                              </p:par>
                            </p:childTnLst>
                          </p:cTn>
                        </p:par>
                        <p:par>
                          <p:cTn id="23" fill="hold">
                            <p:stCondLst>
                              <p:cond delay="2000"/>
                            </p:stCondLst>
                            <p:childTnLst>
                              <p:par>
                                <p:cTn id="24" presetID="53" presetClass="entr" presetSubtype="16" fill="hold" nodeType="afterEffect">
                                  <p:stCondLst>
                                    <p:cond delay="0"/>
                                  </p:stCondLst>
                                  <p:childTnLst>
                                    <p:set>
                                      <p:cBhvr>
                                        <p:cTn id="25" dur="1" fill="hold">
                                          <p:stCondLst>
                                            <p:cond delay="0"/>
                                          </p:stCondLst>
                                        </p:cTn>
                                        <p:tgtEl>
                                          <p:spTgt spid="34"/>
                                        </p:tgtEl>
                                        <p:attrNameLst>
                                          <p:attrName>style.visibility</p:attrName>
                                        </p:attrNameLst>
                                      </p:cBhvr>
                                      <p:to>
                                        <p:strVal val="visible"/>
                                      </p:to>
                                    </p:set>
                                    <p:anim calcmode="lin" valueType="num">
                                      <p:cBhvr>
                                        <p:cTn id="26" dur="350" fill="hold"/>
                                        <p:tgtEl>
                                          <p:spTgt spid="34"/>
                                        </p:tgtEl>
                                        <p:attrNameLst>
                                          <p:attrName>ppt_w</p:attrName>
                                        </p:attrNameLst>
                                      </p:cBhvr>
                                      <p:tavLst>
                                        <p:tav tm="0">
                                          <p:val>
                                            <p:fltVal val="0.000000"/>
                                          </p:val>
                                        </p:tav>
                                        <p:tav tm="100000">
                                          <p:val>
                                            <p:strVal val="#ppt_w"/>
                                          </p:val>
                                        </p:tav>
                                      </p:tavLst>
                                    </p:anim>
                                    <p:anim calcmode="lin" valueType="num">
                                      <p:cBhvr>
                                        <p:cTn id="27" dur="350" fill="hold"/>
                                        <p:tgtEl>
                                          <p:spTgt spid="34"/>
                                        </p:tgtEl>
                                        <p:attrNameLst>
                                          <p:attrName>ppt_h</p:attrName>
                                        </p:attrNameLst>
                                      </p:cBhvr>
                                      <p:tavLst>
                                        <p:tav tm="0">
                                          <p:val>
                                            <p:fltVal val="0.000000"/>
                                          </p:val>
                                        </p:tav>
                                        <p:tav tm="100000">
                                          <p:val>
                                            <p:strVal val="#ppt_h"/>
                                          </p:val>
                                        </p:tav>
                                      </p:tavLst>
                                    </p:anim>
                                    <p:animEffect transition="in" filter="fade">
                                      <p:cBhvr>
                                        <p:cTn id="28" dur="35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 name="圆角矩形标注 11"/>
          <p:cNvSpPr/>
          <p:nvPr/>
        </p:nvSpPr>
        <p:spPr>
          <a:xfrm>
            <a:off x="315913" y="2903538"/>
            <a:ext cx="4005263" cy="3838575"/>
          </a:xfrm>
          <a:prstGeom prst="wedgeRoundRectCallout">
            <a:avLst>
              <a:gd name="adj1" fmla="val -17900"/>
              <a:gd name="adj2" fmla="val -65251"/>
              <a:gd name="adj3" fmla="val 16667"/>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矩形标注 10"/>
          <p:cNvSpPr/>
          <p:nvPr/>
        </p:nvSpPr>
        <p:spPr>
          <a:xfrm>
            <a:off x="4321175" y="2932113"/>
            <a:ext cx="4311650" cy="2698750"/>
          </a:xfrm>
          <a:prstGeom prst="wedgeRectCallout">
            <a:avLst>
              <a:gd name="adj1" fmla="val -19318"/>
              <a:gd name="adj2" fmla="val -65457"/>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3316" name="灯片编号占位符 1"/>
          <p:cNvSpPr txBox="1">
            <a:spLocks noGrp="1"/>
          </p:cNvSpPr>
          <p:nvPr>
            <p:ph type="sldNum" sz="quarter" idx="12"/>
          </p:nvPr>
        </p:nvSpPr>
        <p:spPr>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文泉驿微米黑" pitchFamily="2" charset="-122"/>
                <a:ea typeface="文泉驿微米黑"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5pPr>
          </a:lstStyle>
          <a:p>
            <a:pPr lvl="0" algn="r" eaLnBrk="1" hangingPunct="1"/>
            <a:fld id="{9A0DB2DC-4C9A-4742-B13C-FB6460FD3503}" type="slidenum">
              <a:rPr lang="en-US" altLang="zh-CN" sz="1400" dirty="0">
                <a:solidFill>
                  <a:schemeClr val="bg1"/>
                </a:solidFill>
              </a:rPr>
            </a:fld>
            <a:endParaRPr lang="en-US" altLang="zh-CN" sz="1400" dirty="0">
              <a:solidFill>
                <a:schemeClr val="bg1"/>
              </a:solidFill>
            </a:endParaRPr>
          </a:p>
        </p:txBody>
      </p:sp>
      <p:grpSp>
        <p:nvGrpSpPr>
          <p:cNvPr id="3" name="组合 8"/>
          <p:cNvGrpSpPr/>
          <p:nvPr/>
        </p:nvGrpSpPr>
        <p:grpSpPr>
          <a:xfrm>
            <a:off x="2430463" y="1016000"/>
            <a:ext cx="4492625" cy="160338"/>
            <a:chOff x="5475255" y="1143000"/>
            <a:chExt cx="1486646" cy="101600"/>
          </a:xfrm>
        </p:grpSpPr>
        <p:cxnSp>
          <p:nvCxnSpPr>
            <p:cNvPr id="4" name="Straight Connector 30"/>
            <p:cNvCxnSpPr/>
            <p:nvPr/>
          </p:nvCxnSpPr>
          <p:spPr>
            <a:xfrm>
              <a:off x="5475255" y="1143000"/>
              <a:ext cx="1486646"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31"/>
            <p:cNvCxnSpPr/>
            <p:nvPr/>
          </p:nvCxnSpPr>
          <p:spPr>
            <a:xfrm>
              <a:off x="5616565" y="1244600"/>
              <a:ext cx="1185114"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矩形 5"/>
          <p:cNvSpPr/>
          <p:nvPr/>
        </p:nvSpPr>
        <p:spPr>
          <a:xfrm>
            <a:off x="1331913" y="203200"/>
            <a:ext cx="5765800" cy="923925"/>
          </a:xfrm>
          <a:prstGeom prst="rect">
            <a:avLst/>
          </a:prstGeom>
        </p:spPr>
        <p:txBody>
          <a:bodyPr>
            <a:spAutoFit/>
          </a:bodyPr>
          <a:lstStyle/>
          <a:p>
            <a:pPr marL="0" marR="0" lvl="0" indent="0" algn="l" defTabSz="914400" rtl="0" eaLnBrk="0" fontAlgn="base" latinLnBrk="0" hangingPunct="0">
              <a:lnSpc>
                <a:spcPct val="150000"/>
              </a:lnSpc>
              <a:spcBef>
                <a:spcPct val="50000"/>
              </a:spcBef>
              <a:spcAft>
                <a:spcPct val="0"/>
              </a:spcAft>
              <a:buClrTx/>
              <a:buSzTx/>
              <a:buFont typeface="Arial" panose="020B0604020202020204" pitchFamily="34" charset="0"/>
              <a:buNone/>
              <a:defRPr/>
            </a:pPr>
            <a:r>
              <a:rPr kumimoji="0" lang="zh-CN" altLang="en-US" sz="3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           </a:t>
            </a:r>
            <a:r>
              <a:rPr kumimoji="0" lang="zh-CN" altLang="en-US" sz="3600" b="1" i="0" u="none" strike="noStrike" kern="1200" cap="none" spc="0" normalizeH="0" baseline="0" noProof="0" dirty="0">
                <a:ln>
                  <a:noFill/>
                </a:ln>
                <a:solidFill>
                  <a:srgbClr val="FF3300"/>
                </a:solidFill>
                <a:effectLst/>
                <a:uLnTx/>
                <a:uFillTx/>
                <a:latin typeface="宋体" panose="02010600030101010101" pitchFamily="2" charset="-122"/>
                <a:ea typeface="宋体" panose="02010600030101010101" pitchFamily="2" charset="-122"/>
                <a:cs typeface="+mn-cs"/>
              </a:rPr>
              <a:t>一、短期借款</a:t>
            </a:r>
            <a:endParaRPr kumimoji="0" lang="zh-CN" altLang="en-US" sz="3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sym typeface="黑体" panose="02010609060101010101" charset="-122"/>
            </a:endParaRPr>
          </a:p>
        </p:txBody>
      </p:sp>
      <p:sp>
        <p:nvSpPr>
          <p:cNvPr id="13319" name="Rectangle 1"/>
          <p:cNvSpPr/>
          <p:nvPr/>
        </p:nvSpPr>
        <p:spPr>
          <a:xfrm>
            <a:off x="639763" y="1870075"/>
            <a:ext cx="3094037" cy="584200"/>
          </a:xfrm>
          <a:prstGeom prst="rect">
            <a:avLst/>
          </a:prstGeom>
          <a:noFill/>
          <a:ln w="9525">
            <a:noFill/>
          </a:ln>
        </p:spPr>
        <p:txBody>
          <a:bodyPr anchor="ctr" anchorCtr="0">
            <a:spAutoFit/>
          </a:bodyPr>
          <a:p>
            <a:pPr eaLnBrk="1" hangingPunct="1">
              <a:spcBef>
                <a:spcPct val="50000"/>
              </a:spcBef>
            </a:pPr>
            <a:r>
              <a:rPr lang="en-US" altLang="zh-CN" sz="3200" b="1" dirty="0">
                <a:latin typeface="微软雅黑" panose="020B0503020204020204" pitchFamily="34" charset="-122"/>
                <a:ea typeface="微软雅黑" panose="020B0503020204020204" pitchFamily="34" charset="-122"/>
              </a:rPr>
              <a:t>3</a:t>
            </a:r>
            <a:r>
              <a:rPr lang="zh-CN" altLang="zh-CN" sz="3200" b="1" dirty="0">
                <a:latin typeface="微软雅黑" panose="020B0503020204020204" pitchFamily="34" charset="-122"/>
                <a:ea typeface="微软雅黑" panose="020B0503020204020204" pitchFamily="34" charset="-122"/>
              </a:rPr>
              <a:t>．</a:t>
            </a:r>
            <a:r>
              <a:rPr lang="zh-CN" altLang="en-US" sz="3200" b="1" dirty="0">
                <a:latin typeface="微软雅黑" panose="020B0503020204020204" pitchFamily="34" charset="-122"/>
                <a:ea typeface="微软雅黑" panose="020B0503020204020204" pitchFamily="34" charset="-122"/>
              </a:rPr>
              <a:t>信贷限额</a:t>
            </a:r>
            <a:endParaRPr lang="zh-CN" altLang="zh-CN" sz="3200" b="1" dirty="0">
              <a:latin typeface="微软雅黑" panose="020B0503020204020204" pitchFamily="34" charset="-122"/>
              <a:ea typeface="微软雅黑" panose="020B0503020204020204" pitchFamily="34" charset="-122"/>
            </a:endParaRPr>
          </a:p>
        </p:txBody>
      </p:sp>
      <p:sp>
        <p:nvSpPr>
          <p:cNvPr id="13320" name="矩形 7"/>
          <p:cNvSpPr/>
          <p:nvPr/>
        </p:nvSpPr>
        <p:spPr>
          <a:xfrm>
            <a:off x="296863" y="2932113"/>
            <a:ext cx="4268787" cy="3416300"/>
          </a:xfrm>
          <a:prstGeom prst="rect">
            <a:avLst/>
          </a:prstGeom>
          <a:noFill/>
          <a:ln w="22225">
            <a:noFill/>
          </a:ln>
        </p:spPr>
        <p:txBody>
          <a:bodyPr>
            <a:spAutoFit/>
          </a:bodyPr>
          <a:p>
            <a:pPr eaLnBrk="1" hangingPunct="1">
              <a:lnSpc>
                <a:spcPct val="150000"/>
              </a:lnSpc>
              <a:spcBef>
                <a:spcPct val="50000"/>
              </a:spcBef>
            </a:pPr>
            <a:r>
              <a:rPr lang="zh-CN" altLang="zh-CN" sz="2400" dirty="0">
                <a:latin typeface="微软雅黑" panose="020B0503020204020204" pitchFamily="34" charset="-122"/>
                <a:ea typeface="微软雅黑" panose="020B0503020204020204" pitchFamily="34" charset="-122"/>
              </a:rPr>
              <a:t>信贷限额是银行对借款人规定的无担保贷款的最高额。一般来讲，企业在批准的信贷限额内，可随时使用银行借款。但是，</a:t>
            </a:r>
            <a:r>
              <a:rPr lang="zh-CN" altLang="zh-CN" sz="2400" dirty="0">
                <a:solidFill>
                  <a:srgbClr val="FF0000"/>
                </a:solidFill>
                <a:latin typeface="微软雅黑" panose="020B0503020204020204" pitchFamily="34" charset="-122"/>
                <a:ea typeface="微软雅黑" panose="020B0503020204020204" pitchFamily="34" charset="-122"/>
              </a:rPr>
              <a:t>银行并不承担必须提供全部信贷限额的义务。</a:t>
            </a:r>
            <a:endParaRPr lang="zh-CN" altLang="zh-CN" sz="2400" dirty="0">
              <a:solidFill>
                <a:srgbClr val="FF0000"/>
              </a:solidFill>
              <a:latin typeface="微软雅黑" panose="020B0503020204020204" pitchFamily="34" charset="-122"/>
              <a:ea typeface="微软雅黑" panose="020B0503020204020204" pitchFamily="34" charset="-122"/>
            </a:endParaRPr>
          </a:p>
        </p:txBody>
      </p:sp>
      <p:sp>
        <p:nvSpPr>
          <p:cNvPr id="13321" name="Rectangle 1"/>
          <p:cNvSpPr/>
          <p:nvPr/>
        </p:nvSpPr>
        <p:spPr>
          <a:xfrm>
            <a:off x="4275138" y="1811338"/>
            <a:ext cx="4113212" cy="585787"/>
          </a:xfrm>
          <a:prstGeom prst="rect">
            <a:avLst/>
          </a:prstGeom>
          <a:noFill/>
          <a:ln w="9525">
            <a:noFill/>
          </a:ln>
        </p:spPr>
        <p:txBody>
          <a:bodyPr anchor="ctr" anchorCtr="0">
            <a:spAutoFit/>
          </a:bodyPr>
          <a:p>
            <a:pPr eaLnBrk="1" hangingPunct="1">
              <a:spcBef>
                <a:spcPct val="50000"/>
              </a:spcBef>
            </a:pPr>
            <a:r>
              <a:rPr lang="en-US" altLang="zh-CN" sz="3200" b="1" dirty="0">
                <a:latin typeface="微软雅黑" panose="020B0503020204020204" pitchFamily="34" charset="-122"/>
                <a:ea typeface="微软雅黑" panose="020B0503020204020204" pitchFamily="34" charset="-122"/>
              </a:rPr>
              <a:t>4</a:t>
            </a:r>
            <a:r>
              <a:rPr lang="zh-CN" altLang="zh-CN" sz="3200" b="1" dirty="0">
                <a:latin typeface="微软雅黑" panose="020B0503020204020204" pitchFamily="34" charset="-122"/>
                <a:ea typeface="微软雅黑" panose="020B0503020204020204" pitchFamily="34" charset="-122"/>
              </a:rPr>
              <a:t>．周转信贷协定</a:t>
            </a:r>
            <a:endParaRPr lang="zh-CN" altLang="zh-CN" sz="3200" b="1" dirty="0">
              <a:latin typeface="微软雅黑" panose="020B0503020204020204" pitchFamily="34" charset="-122"/>
              <a:ea typeface="微软雅黑" panose="020B0503020204020204" pitchFamily="34" charset="-122"/>
            </a:endParaRPr>
          </a:p>
        </p:txBody>
      </p:sp>
      <p:sp>
        <p:nvSpPr>
          <p:cNvPr id="13322" name="矩形 9"/>
          <p:cNvSpPr/>
          <p:nvPr/>
        </p:nvSpPr>
        <p:spPr>
          <a:xfrm>
            <a:off x="4376738" y="2903538"/>
            <a:ext cx="4211637" cy="3416300"/>
          </a:xfrm>
          <a:prstGeom prst="rect">
            <a:avLst/>
          </a:prstGeom>
          <a:noFill/>
          <a:ln w="9525">
            <a:noFill/>
          </a:ln>
        </p:spPr>
        <p:txBody>
          <a:bodyPr>
            <a:spAutoFit/>
          </a:bodyPr>
          <a:p>
            <a:pPr eaLnBrk="1" hangingPunct="1">
              <a:lnSpc>
                <a:spcPct val="150000"/>
              </a:lnSpc>
              <a:spcBef>
                <a:spcPct val="50000"/>
              </a:spcBef>
            </a:pPr>
            <a:r>
              <a:rPr lang="zh-CN" altLang="zh-CN" sz="2400" dirty="0">
                <a:latin typeface="微软雅黑" panose="020B0503020204020204" pitchFamily="34" charset="-122"/>
                <a:ea typeface="微软雅黑" panose="020B0503020204020204" pitchFamily="34" charset="-122"/>
              </a:rPr>
              <a:t>周转信贷协定是</a:t>
            </a:r>
            <a:r>
              <a:rPr lang="zh-CN" altLang="zh-CN" sz="2400" dirty="0">
                <a:solidFill>
                  <a:srgbClr val="FF0000"/>
                </a:solidFill>
                <a:latin typeface="微软雅黑" panose="020B0503020204020204" pitchFamily="34" charset="-122"/>
                <a:ea typeface="微软雅黑" panose="020B0503020204020204" pitchFamily="34" charset="-122"/>
              </a:rPr>
              <a:t>银行具有法律义务</a:t>
            </a:r>
            <a:r>
              <a:rPr lang="zh-CN" altLang="zh-CN" sz="2400" dirty="0">
                <a:latin typeface="微软雅黑" panose="020B0503020204020204" pitchFamily="34" charset="-122"/>
                <a:ea typeface="微软雅黑" panose="020B0503020204020204" pitchFamily="34" charset="-122"/>
              </a:rPr>
              <a:t>地承诺提供不超过某一最高限额的贷款协定。企业享用周转信贷协定，</a:t>
            </a:r>
            <a:r>
              <a:rPr lang="zh-CN" altLang="zh-CN" sz="2400" dirty="0">
                <a:solidFill>
                  <a:srgbClr val="002060"/>
                </a:solidFill>
                <a:latin typeface="微软雅黑" panose="020B0503020204020204" pitchFamily="34" charset="-122"/>
                <a:ea typeface="微软雅黑" panose="020B0503020204020204" pitchFamily="34" charset="-122"/>
              </a:rPr>
              <a:t>通常要就贷款限额的未使用部分付给银行一笔承诺费。</a:t>
            </a:r>
            <a:endParaRPr lang="zh-CN" altLang="zh-CN" sz="2400" dirty="0">
              <a:solidFill>
                <a:srgbClr val="002060"/>
              </a:solidFill>
              <a:latin typeface="微软雅黑" panose="020B0503020204020204" pitchFamily="34" charset="-122"/>
              <a:ea typeface="微软雅黑" panose="020B0503020204020204" pitchFamily="34" charset="-122"/>
            </a:endParaRPr>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lide(fromBottom)">
                                      <p:cBhvr>
                                        <p:cTn id="7" dur="500"/>
                                        <p:tgtEl>
                                          <p:spTgt spid="6"/>
                                        </p:tgtEl>
                                      </p:cBhvr>
                                    </p:animEffect>
                                  </p:childTnLst>
                                </p:cTn>
                              </p:par>
                            </p:childTnLst>
                          </p:cTn>
                        </p:par>
                        <p:par>
                          <p:cTn id="8" fill="hold">
                            <p:stCondLst>
                              <p:cond delay="500"/>
                            </p:stCondLst>
                            <p:childTnLst>
                              <p:par>
                                <p:cTn id="9" presetID="12" presetClass="entr" presetSubtype="4"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slide(fromBottom)">
                                      <p:cBhvr>
                                        <p:cTn id="1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 name="椭圆形标注 32"/>
          <p:cNvSpPr/>
          <p:nvPr/>
        </p:nvSpPr>
        <p:spPr>
          <a:xfrm>
            <a:off x="5727700" y="1865313"/>
            <a:ext cx="3048000" cy="1524000"/>
          </a:xfrm>
          <a:prstGeom prst="wedgeEllipseCallou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4339" name="灯片编号占位符 1"/>
          <p:cNvSpPr txBox="1">
            <a:spLocks noGrp="1"/>
          </p:cNvSpPr>
          <p:nvPr>
            <p:ph type="sldNum" sz="quarter" idx="12"/>
          </p:nvPr>
        </p:nvSpPr>
        <p:spPr>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文泉驿微米黑" pitchFamily="2" charset="-122"/>
                <a:ea typeface="文泉驿微米黑"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5pPr>
          </a:lstStyle>
          <a:p>
            <a:pPr lvl="0" algn="r" eaLnBrk="1" hangingPunct="1"/>
            <a:fld id="{9A0DB2DC-4C9A-4742-B13C-FB6460FD3503}" type="slidenum">
              <a:rPr lang="en-US" altLang="zh-CN" sz="1400" dirty="0">
                <a:solidFill>
                  <a:schemeClr val="bg1"/>
                </a:solidFill>
              </a:rPr>
            </a:fld>
            <a:endParaRPr lang="en-US" altLang="zh-CN" sz="1400" dirty="0">
              <a:solidFill>
                <a:schemeClr val="bg1"/>
              </a:solidFill>
            </a:endParaRPr>
          </a:p>
        </p:txBody>
      </p:sp>
      <p:sp>
        <p:nvSpPr>
          <p:cNvPr id="14340" name="灯片编号占位符 9"/>
          <p:cNvSpPr>
            <a:spLocks noGrp="1"/>
          </p:cNvSpPr>
          <p:nvPr/>
        </p:nvSpPr>
        <p:spPr>
          <a:xfrm>
            <a:off x="8613775" y="6399213"/>
            <a:ext cx="390525" cy="365125"/>
          </a:xfrm>
          <a:prstGeom prst="rect">
            <a:avLst/>
          </a:prstGeom>
          <a:noFill/>
          <a:ln w="9525">
            <a:noFill/>
          </a:ln>
        </p:spPr>
        <p:txBody>
          <a:bodyPr anchor="ctr" anchorCtr="0"/>
          <a:p>
            <a:pPr algn="ctr" eaLnBrk="1" hangingPunct="1">
              <a:spcBef>
                <a:spcPct val="50000"/>
              </a:spcBef>
            </a:pPr>
            <a:fld id="{9A0DB2DC-4C9A-4742-B13C-FB6460FD3503}" type="slidenum">
              <a:rPr lang="en-US" altLang="zh-CN" sz="1400" b="1" dirty="0">
                <a:latin typeface="文泉驿微米黑" pitchFamily="2" charset="-122"/>
                <a:ea typeface="宋体" panose="02010600030101010101" pitchFamily="2" charset="-122"/>
              </a:rPr>
            </a:fld>
            <a:endParaRPr lang="en-US" altLang="zh-CN" sz="1400" b="1" dirty="0">
              <a:latin typeface="文泉驿微米黑" pitchFamily="2" charset="-122"/>
              <a:ea typeface="宋体" panose="02010600030101010101" pitchFamily="2" charset="-122"/>
            </a:endParaRPr>
          </a:p>
        </p:txBody>
      </p:sp>
      <p:sp>
        <p:nvSpPr>
          <p:cNvPr id="14341" name="Rectangle 7"/>
          <p:cNvSpPr/>
          <p:nvPr/>
        </p:nvSpPr>
        <p:spPr>
          <a:xfrm>
            <a:off x="0" y="-184150"/>
            <a:ext cx="184150" cy="368300"/>
          </a:xfrm>
          <a:prstGeom prst="rect">
            <a:avLst/>
          </a:prstGeom>
          <a:noFill/>
          <a:ln w="9525">
            <a:noFill/>
          </a:ln>
        </p:spPr>
        <p:txBody>
          <a:bodyPr wrap="none" anchor="ctr" anchorCtr="0">
            <a:spAutoFit/>
          </a:bodyPr>
          <a:p>
            <a:pPr eaLnBrk="1" hangingPunct="1">
              <a:spcBef>
                <a:spcPct val="50000"/>
              </a:spcBef>
            </a:pPr>
            <a:endParaRPr lang="zh-CN" altLang="en-US" dirty="0">
              <a:latin typeface="文泉驿微米黑" pitchFamily="2" charset="-122"/>
            </a:endParaRPr>
          </a:p>
        </p:txBody>
      </p:sp>
      <p:sp>
        <p:nvSpPr>
          <p:cNvPr id="14342" name="Rectangle 9"/>
          <p:cNvSpPr/>
          <p:nvPr/>
        </p:nvSpPr>
        <p:spPr>
          <a:xfrm>
            <a:off x="0" y="-184150"/>
            <a:ext cx="184150" cy="368300"/>
          </a:xfrm>
          <a:prstGeom prst="rect">
            <a:avLst/>
          </a:prstGeom>
          <a:noFill/>
          <a:ln w="9525">
            <a:noFill/>
          </a:ln>
        </p:spPr>
        <p:txBody>
          <a:bodyPr wrap="none" anchor="ctr" anchorCtr="0">
            <a:spAutoFit/>
          </a:bodyPr>
          <a:p>
            <a:pPr eaLnBrk="1" hangingPunct="1">
              <a:spcBef>
                <a:spcPct val="50000"/>
              </a:spcBef>
            </a:pPr>
            <a:endParaRPr lang="zh-CN" altLang="en-US" dirty="0">
              <a:latin typeface="文泉驿微米黑" pitchFamily="2" charset="-122"/>
            </a:endParaRPr>
          </a:p>
        </p:txBody>
      </p:sp>
      <p:sp>
        <p:nvSpPr>
          <p:cNvPr id="14343" name="Rectangle 4"/>
          <p:cNvSpPr/>
          <p:nvPr/>
        </p:nvSpPr>
        <p:spPr>
          <a:xfrm>
            <a:off x="0" y="-184150"/>
            <a:ext cx="184150" cy="368300"/>
          </a:xfrm>
          <a:prstGeom prst="rect">
            <a:avLst/>
          </a:prstGeom>
          <a:noFill/>
          <a:ln w="9525">
            <a:noFill/>
          </a:ln>
        </p:spPr>
        <p:txBody>
          <a:bodyPr wrap="none" anchor="ctr" anchorCtr="0">
            <a:spAutoFit/>
          </a:bodyPr>
          <a:p>
            <a:pPr eaLnBrk="1" hangingPunct="1">
              <a:spcBef>
                <a:spcPct val="50000"/>
              </a:spcBef>
            </a:pPr>
            <a:endParaRPr lang="zh-CN" altLang="en-US" dirty="0">
              <a:latin typeface="文泉驿微米黑" pitchFamily="2" charset="-122"/>
            </a:endParaRPr>
          </a:p>
        </p:txBody>
      </p:sp>
      <p:sp>
        <p:nvSpPr>
          <p:cNvPr id="14344" name="Rectangle 4"/>
          <p:cNvSpPr/>
          <p:nvPr/>
        </p:nvSpPr>
        <p:spPr>
          <a:xfrm>
            <a:off x="0" y="-184150"/>
            <a:ext cx="184150" cy="368300"/>
          </a:xfrm>
          <a:prstGeom prst="rect">
            <a:avLst/>
          </a:prstGeom>
          <a:noFill/>
          <a:ln w="9525">
            <a:noFill/>
          </a:ln>
        </p:spPr>
        <p:txBody>
          <a:bodyPr wrap="none" anchor="ctr" anchorCtr="0">
            <a:spAutoFit/>
          </a:bodyPr>
          <a:p>
            <a:pPr eaLnBrk="1" hangingPunct="1">
              <a:spcBef>
                <a:spcPct val="50000"/>
              </a:spcBef>
            </a:pPr>
            <a:endParaRPr lang="zh-CN" altLang="en-US" dirty="0">
              <a:latin typeface="文泉驿微米黑" pitchFamily="2" charset="-122"/>
            </a:endParaRPr>
          </a:p>
        </p:txBody>
      </p:sp>
      <p:sp>
        <p:nvSpPr>
          <p:cNvPr id="14345" name="Rectangle 5"/>
          <p:cNvSpPr/>
          <p:nvPr/>
        </p:nvSpPr>
        <p:spPr>
          <a:xfrm>
            <a:off x="541338" y="2317750"/>
            <a:ext cx="5080000" cy="3416300"/>
          </a:xfrm>
          <a:prstGeom prst="rect">
            <a:avLst/>
          </a:prstGeom>
          <a:noFill/>
          <a:ln w="9525">
            <a:noFill/>
          </a:ln>
        </p:spPr>
        <p:txBody>
          <a:bodyPr anchor="ctr" anchorCtr="0">
            <a:spAutoFit/>
          </a:bodyPr>
          <a:p>
            <a:pPr eaLnBrk="1" hangingPunct="1">
              <a:lnSpc>
                <a:spcPct val="150000"/>
              </a:lnSpc>
              <a:spcBef>
                <a:spcPct val="50000"/>
              </a:spcBef>
            </a:pPr>
            <a:r>
              <a:rPr lang="zh-CN" altLang="en-US" sz="2400" dirty="0">
                <a:latin typeface="微软雅黑" panose="020B0503020204020204" pitchFamily="34" charset="-122"/>
                <a:ea typeface="微软雅黑" panose="020B0503020204020204" pitchFamily="34" charset="-122"/>
              </a:rPr>
              <a:t>例如，某周转信贷额为</a:t>
            </a:r>
            <a:r>
              <a:rPr lang="en-US" altLang="zh-CN" sz="2400" dirty="0">
                <a:latin typeface="微软雅黑" panose="020B0503020204020204" pitchFamily="34" charset="-122"/>
                <a:ea typeface="微软雅黑" panose="020B0503020204020204" pitchFamily="34" charset="-122"/>
              </a:rPr>
              <a:t>1000</a:t>
            </a:r>
            <a:r>
              <a:rPr lang="zh-CN" altLang="en-US" sz="2400" dirty="0">
                <a:latin typeface="微软雅黑" panose="020B0503020204020204" pitchFamily="34" charset="-122"/>
                <a:ea typeface="微软雅黑" panose="020B0503020204020204" pitchFamily="34" charset="-122"/>
              </a:rPr>
              <a:t>万元，承诺费率为</a:t>
            </a:r>
            <a:r>
              <a:rPr lang="en-US" altLang="zh-CN" sz="2400" dirty="0">
                <a:latin typeface="微软雅黑" panose="020B0503020204020204" pitchFamily="34" charset="-122"/>
                <a:ea typeface="微软雅黑" panose="020B0503020204020204" pitchFamily="34" charset="-122"/>
              </a:rPr>
              <a:t>0.5%</a:t>
            </a:r>
            <a:r>
              <a:rPr lang="zh-CN" altLang="en-US" sz="2400" dirty="0">
                <a:latin typeface="微软雅黑" panose="020B0503020204020204" pitchFamily="34" charset="-122"/>
                <a:ea typeface="微软雅黑" panose="020B0503020204020204" pitchFamily="34" charset="-122"/>
              </a:rPr>
              <a:t>，借款企业年度内使用了</a:t>
            </a:r>
            <a:r>
              <a:rPr lang="en-US" altLang="zh-CN" sz="2400" dirty="0">
                <a:latin typeface="微软雅黑" panose="020B0503020204020204" pitchFamily="34" charset="-122"/>
                <a:ea typeface="微软雅黑" panose="020B0503020204020204" pitchFamily="34" charset="-122"/>
              </a:rPr>
              <a:t>600</a:t>
            </a:r>
            <a:r>
              <a:rPr lang="zh-CN" altLang="en-US" sz="2400" dirty="0">
                <a:latin typeface="微软雅黑" panose="020B0503020204020204" pitchFamily="34" charset="-122"/>
                <a:ea typeface="微软雅黑" panose="020B0503020204020204" pitchFamily="34" charset="-122"/>
              </a:rPr>
              <a:t>万元，余额</a:t>
            </a:r>
            <a:r>
              <a:rPr lang="en-US" altLang="zh-CN" sz="2400" dirty="0">
                <a:latin typeface="微软雅黑" panose="020B0503020204020204" pitchFamily="34" charset="-122"/>
                <a:ea typeface="微软雅黑" panose="020B0503020204020204" pitchFamily="34" charset="-122"/>
              </a:rPr>
              <a:t>400</a:t>
            </a:r>
            <a:r>
              <a:rPr lang="zh-CN" altLang="en-US" sz="2400" dirty="0">
                <a:latin typeface="微软雅黑" panose="020B0503020204020204" pitchFamily="34" charset="-122"/>
                <a:ea typeface="微软雅黑" panose="020B0503020204020204" pitchFamily="34" charset="-122"/>
              </a:rPr>
              <a:t>万元，借款企业该年度就要向银行支付承诺费</a:t>
            </a:r>
            <a:r>
              <a:rPr lang="en-US" altLang="zh-CN" sz="2400" dirty="0">
                <a:latin typeface="微软雅黑" panose="020B0503020204020204" pitchFamily="34" charset="-122"/>
                <a:ea typeface="微软雅黑" panose="020B0503020204020204" pitchFamily="34" charset="-122"/>
              </a:rPr>
              <a:t>2</a:t>
            </a:r>
            <a:r>
              <a:rPr lang="zh-CN" altLang="en-US" sz="2400" dirty="0">
                <a:latin typeface="微软雅黑" panose="020B0503020204020204" pitchFamily="34" charset="-122"/>
                <a:ea typeface="微软雅黑" panose="020B0503020204020204" pitchFamily="34" charset="-122"/>
              </a:rPr>
              <a:t>万元（</a:t>
            </a:r>
            <a:r>
              <a:rPr lang="en-US" altLang="zh-CN" sz="2400" dirty="0">
                <a:latin typeface="微软雅黑" panose="020B0503020204020204" pitchFamily="34" charset="-122"/>
                <a:ea typeface="微软雅黑" panose="020B0503020204020204" pitchFamily="34" charset="-122"/>
              </a:rPr>
              <a:t>400×0.5%</a:t>
            </a:r>
            <a:r>
              <a:rPr lang="zh-CN" altLang="en-US" sz="2400" dirty="0">
                <a:latin typeface="微软雅黑" panose="020B0503020204020204" pitchFamily="34" charset="-122"/>
                <a:ea typeface="微软雅黑" panose="020B0503020204020204" pitchFamily="34" charset="-122"/>
              </a:rPr>
              <a:t>）。这是银行向企业提供此项贷款的一种附加条件。 </a:t>
            </a:r>
            <a:endParaRPr lang="zh-CN" altLang="en-US" sz="2400" dirty="0">
              <a:latin typeface="微软雅黑" panose="020B0503020204020204" pitchFamily="34" charset="-122"/>
              <a:ea typeface="微软雅黑" panose="020B0503020204020204" pitchFamily="34" charset="-122"/>
            </a:endParaRPr>
          </a:p>
        </p:txBody>
      </p:sp>
      <p:grpSp>
        <p:nvGrpSpPr>
          <p:cNvPr id="4" name="组合 8"/>
          <p:cNvGrpSpPr/>
          <p:nvPr/>
        </p:nvGrpSpPr>
        <p:grpSpPr>
          <a:xfrm>
            <a:off x="2430463" y="1016000"/>
            <a:ext cx="4492625" cy="160338"/>
            <a:chOff x="5475255" y="1143000"/>
            <a:chExt cx="1486646" cy="101600"/>
          </a:xfrm>
        </p:grpSpPr>
        <p:cxnSp>
          <p:nvCxnSpPr>
            <p:cNvPr id="22" name="Straight Connector 30"/>
            <p:cNvCxnSpPr/>
            <p:nvPr/>
          </p:nvCxnSpPr>
          <p:spPr>
            <a:xfrm>
              <a:off x="5475255" y="1143000"/>
              <a:ext cx="1486646"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31"/>
            <p:cNvCxnSpPr/>
            <p:nvPr/>
          </p:nvCxnSpPr>
          <p:spPr>
            <a:xfrm>
              <a:off x="5616565" y="1244600"/>
              <a:ext cx="1185114"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24" name="矩形 23"/>
          <p:cNvSpPr/>
          <p:nvPr/>
        </p:nvSpPr>
        <p:spPr>
          <a:xfrm>
            <a:off x="1697038" y="211138"/>
            <a:ext cx="5694363" cy="923925"/>
          </a:xfrm>
          <a:prstGeom prst="rect">
            <a:avLst/>
          </a:prstGeom>
        </p:spPr>
        <p:txBody>
          <a:bodyPr>
            <a:spAutoFit/>
          </a:bodyPr>
          <a:lstStyle/>
          <a:p>
            <a:pPr marL="0" marR="0" lvl="0" indent="0" algn="l" defTabSz="914400" rtl="0" eaLnBrk="0" fontAlgn="base" latinLnBrk="0" hangingPunct="0">
              <a:lnSpc>
                <a:spcPct val="150000"/>
              </a:lnSpc>
              <a:spcBef>
                <a:spcPct val="50000"/>
              </a:spcBef>
              <a:spcAft>
                <a:spcPct val="0"/>
              </a:spcAft>
              <a:buClrTx/>
              <a:buSzTx/>
              <a:buFont typeface="Arial" panose="020B0604020202020204" pitchFamily="34" charset="0"/>
              <a:buNone/>
              <a:defRPr/>
            </a:pPr>
            <a:r>
              <a:rPr kumimoji="0" lang="zh-CN" altLang="en-US" sz="3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          </a:t>
            </a:r>
            <a:r>
              <a:rPr kumimoji="0" lang="zh-CN" altLang="en-US" sz="3600" b="1" i="0" u="none" strike="noStrike" kern="1200" cap="none" spc="0" normalizeH="0" baseline="0" noProof="0" dirty="0">
                <a:ln>
                  <a:noFill/>
                </a:ln>
                <a:solidFill>
                  <a:srgbClr val="FF3300"/>
                </a:solidFill>
                <a:effectLst/>
                <a:uLnTx/>
                <a:uFillTx/>
                <a:latin typeface="宋体" panose="02010600030101010101" pitchFamily="2" charset="-122"/>
                <a:ea typeface="宋体" panose="02010600030101010101" pitchFamily="2" charset="-122"/>
                <a:cs typeface="+mn-cs"/>
              </a:rPr>
              <a:t>一、短期借款</a:t>
            </a:r>
            <a:endParaRPr kumimoji="0" lang="zh-CN" altLang="en-US" sz="3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sym typeface="黑体" panose="02010609060101010101" charset="-122"/>
            </a:endParaRPr>
          </a:p>
        </p:txBody>
      </p:sp>
      <p:sp>
        <p:nvSpPr>
          <p:cNvPr id="14348" name="Rectangle 1"/>
          <p:cNvSpPr/>
          <p:nvPr/>
        </p:nvSpPr>
        <p:spPr>
          <a:xfrm>
            <a:off x="541338" y="1449388"/>
            <a:ext cx="4868862" cy="584200"/>
          </a:xfrm>
          <a:prstGeom prst="rect">
            <a:avLst/>
          </a:prstGeom>
          <a:noFill/>
          <a:ln w="9525">
            <a:noFill/>
          </a:ln>
        </p:spPr>
        <p:txBody>
          <a:bodyPr anchor="ctr" anchorCtr="0">
            <a:spAutoFit/>
          </a:bodyPr>
          <a:p>
            <a:pPr eaLnBrk="1" hangingPunct="1">
              <a:spcBef>
                <a:spcPct val="50000"/>
              </a:spcBef>
            </a:pPr>
            <a:r>
              <a:rPr lang="en-US" altLang="zh-CN" sz="3200" b="1" dirty="0">
                <a:latin typeface="微软雅黑" panose="020B0503020204020204" pitchFamily="34" charset="-122"/>
                <a:ea typeface="微软雅黑" panose="020B0503020204020204" pitchFamily="34" charset="-122"/>
              </a:rPr>
              <a:t>4</a:t>
            </a:r>
            <a:r>
              <a:rPr lang="zh-CN" altLang="zh-CN" sz="3200" b="1" dirty="0">
                <a:latin typeface="微软雅黑" panose="020B0503020204020204" pitchFamily="34" charset="-122"/>
                <a:ea typeface="微软雅黑" panose="020B0503020204020204" pitchFamily="34" charset="-122"/>
              </a:rPr>
              <a:t>．周转信贷协定</a:t>
            </a:r>
            <a:endParaRPr lang="zh-CN" altLang="zh-CN" sz="3200" b="1" dirty="0">
              <a:latin typeface="微软雅黑" panose="020B0503020204020204" pitchFamily="34" charset="-122"/>
              <a:ea typeface="微软雅黑" panose="020B0503020204020204" pitchFamily="34" charset="-122"/>
            </a:endParaRPr>
          </a:p>
        </p:txBody>
      </p:sp>
      <p:sp>
        <p:nvSpPr>
          <p:cNvPr id="14349" name="矩形 29"/>
          <p:cNvSpPr/>
          <p:nvPr/>
        </p:nvSpPr>
        <p:spPr>
          <a:xfrm>
            <a:off x="5889625" y="2033588"/>
            <a:ext cx="3003550" cy="1200150"/>
          </a:xfrm>
          <a:prstGeom prst="rect">
            <a:avLst/>
          </a:prstGeom>
          <a:noFill/>
          <a:ln w="9525">
            <a:noFill/>
          </a:ln>
        </p:spPr>
        <p:txBody>
          <a:bodyPr>
            <a:spAutoFit/>
          </a:bodyPr>
          <a:p>
            <a:pPr eaLnBrk="1" hangingPunct="1">
              <a:spcBef>
                <a:spcPct val="50000"/>
              </a:spcBef>
            </a:pPr>
            <a:r>
              <a:rPr lang="zh-CN" altLang="en-US" sz="2400" dirty="0">
                <a:solidFill>
                  <a:srgbClr val="FF0000"/>
                </a:solidFill>
                <a:latin typeface="微软雅黑" panose="020B0503020204020204" pitchFamily="34" charset="-122"/>
                <a:ea typeface="微软雅黑" panose="020B0503020204020204" pitchFamily="34" charset="-122"/>
              </a:rPr>
              <a:t>注意：</a:t>
            </a:r>
            <a:r>
              <a:rPr lang="zh-CN" altLang="zh-CN" sz="2400" dirty="0">
                <a:solidFill>
                  <a:srgbClr val="FF0000"/>
                </a:solidFill>
                <a:latin typeface="微软雅黑" panose="020B0503020204020204" pitchFamily="34" charset="-122"/>
                <a:ea typeface="微软雅黑" panose="020B0503020204020204" pitchFamily="34" charset="-122"/>
              </a:rPr>
              <a:t>贷款限额的未使用部分</a:t>
            </a:r>
            <a:r>
              <a:rPr lang="zh-CN" altLang="en-US" sz="2400" dirty="0">
                <a:solidFill>
                  <a:srgbClr val="FF0000"/>
                </a:solidFill>
                <a:latin typeface="微软雅黑" panose="020B0503020204020204" pitchFamily="34" charset="-122"/>
                <a:ea typeface="微软雅黑" panose="020B0503020204020204" pitchFamily="34" charset="-122"/>
              </a:rPr>
              <a:t>要支</a:t>
            </a:r>
            <a:r>
              <a:rPr lang="zh-CN" altLang="zh-CN" sz="2400" dirty="0">
                <a:solidFill>
                  <a:srgbClr val="FF0000"/>
                </a:solidFill>
                <a:latin typeface="微软雅黑" panose="020B0503020204020204" pitchFamily="34" charset="-122"/>
                <a:ea typeface="微软雅黑" panose="020B0503020204020204" pitchFamily="34" charset="-122"/>
              </a:rPr>
              <a:t>付承诺费</a:t>
            </a:r>
            <a:r>
              <a:rPr lang="zh-CN" altLang="en-US" sz="2400" dirty="0">
                <a:solidFill>
                  <a:srgbClr val="FF0000"/>
                </a:solidFill>
                <a:latin typeface="微软雅黑" panose="020B0503020204020204" pitchFamily="34" charset="-122"/>
                <a:ea typeface="微软雅黑" panose="020B0503020204020204" pitchFamily="34" charset="-122"/>
              </a:rPr>
              <a:t>。</a:t>
            </a:r>
            <a:endParaRPr lang="zh-CN" altLang="en-US" sz="2400" dirty="0">
              <a:solidFill>
                <a:srgbClr val="FF0000"/>
              </a:solidFill>
              <a:latin typeface="文泉驿微米黑" pitchFamily="2" charset="-122"/>
            </a:endParaRPr>
          </a:p>
        </p:txBody>
      </p:sp>
      <p:pic>
        <p:nvPicPr>
          <p:cNvPr id="14350" name="图片 31" descr="timg.gif"/>
          <p:cNvPicPr>
            <a:picLocks noChangeAspect="1"/>
          </p:cNvPicPr>
          <p:nvPr/>
        </p:nvPicPr>
        <p:blipFill>
          <a:blip r:embed="rId1">
            <a:clrChange>
              <a:clrFrom>
                <a:srgbClr val="FFFFFF"/>
              </a:clrFrom>
              <a:clrTo>
                <a:srgbClr val="FFFFFF">
                  <a:alpha val="0"/>
                </a:srgbClr>
              </a:clrTo>
            </a:clrChange>
          </a:blip>
          <a:stretch>
            <a:fillRect/>
          </a:stretch>
        </p:blipFill>
        <p:spPr>
          <a:xfrm>
            <a:off x="6157913" y="3698875"/>
            <a:ext cx="2703512" cy="3065463"/>
          </a:xfrm>
          <a:prstGeom prst="rect">
            <a:avLst/>
          </a:prstGeom>
          <a:noFill/>
          <a:ln w="9525">
            <a:noFill/>
          </a:ln>
        </p:spPr>
      </p:pic>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slide(fromBottom)">
                                      <p:cBhvr>
                                        <p:cTn id="7" dur="500"/>
                                        <p:tgtEl>
                                          <p:spTgt spid="24"/>
                                        </p:tgtEl>
                                      </p:cBhvr>
                                    </p:animEffect>
                                  </p:childTnLst>
                                </p:cTn>
                              </p:par>
                            </p:childTnLst>
                          </p:cTn>
                        </p:par>
                        <p:par>
                          <p:cTn id="8" fill="hold">
                            <p:stCondLst>
                              <p:cond delay="500"/>
                            </p:stCondLst>
                            <p:childTnLst>
                              <p:par>
                                <p:cTn id="9" presetID="12" presetClass="entr" presetSubtype="4"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slide(fromBottom)">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7139" name="Rectangle 3"/>
          <p:cNvSpPr>
            <a:spLocks noGrp="1"/>
          </p:cNvSpPr>
          <p:nvPr>
            <p:ph idx="1"/>
          </p:nvPr>
        </p:nvSpPr>
        <p:spPr>
          <a:xfrm>
            <a:off x="323850" y="1341438"/>
            <a:ext cx="8435975" cy="5040312"/>
          </a:xfrm>
          <a:ln/>
        </p:spPr>
        <p:txBody>
          <a:bodyPr vert="horz" wrap="square" lIns="0" tIns="45720" rIns="0" bIns="45720" anchor="t" anchorCtr="0"/>
          <a:p>
            <a:r>
              <a:rPr lang="en-US" altLang="zh-CN" b="1" dirty="0">
                <a:latin typeface="微软雅黑" panose="020B0503020204020204" pitchFamily="34" charset="-122"/>
                <a:ea typeface="微软雅黑" panose="020B0503020204020204" pitchFamily="34" charset="-122"/>
              </a:rPr>
              <a:t>5</a:t>
            </a:r>
            <a:r>
              <a:rPr lang="zh-CN" altLang="zh-CN" b="1" dirty="0">
                <a:latin typeface="微软雅黑" panose="020B0503020204020204" pitchFamily="34" charset="-122"/>
                <a:ea typeface="微软雅黑" panose="020B0503020204020204" pitchFamily="34" charset="-122"/>
              </a:rPr>
              <a:t>．补偿性余额</a:t>
            </a:r>
            <a:endParaRPr lang="zh-CN" altLang="zh-CN" b="1" dirty="0">
              <a:latin typeface="微软雅黑" panose="020B0503020204020204" pitchFamily="34" charset="-122"/>
              <a:ea typeface="微软雅黑" panose="020B0503020204020204" pitchFamily="34" charset="-122"/>
            </a:endParaRPr>
          </a:p>
          <a:p>
            <a:pPr algn="just" eaLnBrk="1" hangingPunct="1">
              <a:lnSpc>
                <a:spcPct val="120000"/>
              </a:lnSpc>
              <a:spcBef>
                <a:spcPct val="5000"/>
              </a:spcBef>
              <a:buClr>
                <a:srgbClr val="0000FF"/>
              </a:buClr>
              <a:buFont typeface="Wingdings" panose="05000000000000000000" pitchFamily="2" charset="2"/>
              <a:buChar char="ü"/>
            </a:pPr>
            <a:r>
              <a:rPr lang="zh-CN" altLang="zh-CN" dirty="0"/>
              <a:t>补偿性余额是银行要求借款企业在银行中保持按贷款限额或实际借用额一定百分比（一般为</a:t>
            </a:r>
            <a:r>
              <a:rPr lang="en-US" altLang="zh-CN" dirty="0"/>
              <a:t>10%</a:t>
            </a:r>
            <a:r>
              <a:rPr lang="zh-CN" altLang="zh-CN" dirty="0"/>
              <a:t>～</a:t>
            </a:r>
            <a:r>
              <a:rPr lang="en-US" altLang="zh-CN" dirty="0"/>
              <a:t>20%</a:t>
            </a:r>
            <a:r>
              <a:rPr lang="zh-CN" altLang="zh-CN" dirty="0"/>
              <a:t>）的最低存款余额</a:t>
            </a:r>
            <a:endParaRPr lang="en-US" altLang="zh-CN" dirty="0"/>
          </a:p>
          <a:p>
            <a:pPr algn="just" eaLnBrk="1" hangingPunct="1">
              <a:lnSpc>
                <a:spcPct val="120000"/>
              </a:lnSpc>
              <a:spcBef>
                <a:spcPct val="5000"/>
              </a:spcBef>
              <a:buClr>
                <a:srgbClr val="0000FF"/>
              </a:buClr>
              <a:buFont typeface="Wingdings" panose="05000000000000000000" pitchFamily="2" charset="2"/>
              <a:buChar char="ü"/>
            </a:pPr>
            <a:r>
              <a:rPr lang="zh-CN" altLang="en-US" b="1" dirty="0"/>
              <a:t>对于借款企业来讲，补偿性余额则提高了借款的实际利率。</a:t>
            </a:r>
            <a:r>
              <a:rPr lang="zh-CN" altLang="en-US" dirty="0"/>
              <a:t> </a:t>
            </a:r>
            <a:endParaRPr lang="zh-CN" altLang="en-US" b="1" dirty="0">
              <a:solidFill>
                <a:srgbClr val="333333"/>
              </a:solidFill>
            </a:endParaRPr>
          </a:p>
          <a:p>
            <a:pPr eaLnBrk="1" hangingPunct="1">
              <a:lnSpc>
                <a:spcPct val="120000"/>
              </a:lnSpc>
              <a:spcBef>
                <a:spcPct val="5000"/>
              </a:spcBef>
              <a:buNone/>
            </a:pPr>
            <a:endParaRPr lang="zh-CN" altLang="en-US" b="1" dirty="0">
              <a:solidFill>
                <a:srgbClr val="333333"/>
              </a:solidFill>
            </a:endParaRPr>
          </a:p>
        </p:txBody>
      </p:sp>
      <p:pic>
        <p:nvPicPr>
          <p:cNvPr id="347140" name="Picture 4" descr="tp070501"/>
          <p:cNvPicPr>
            <a:picLocks noChangeAspect="1"/>
          </p:cNvPicPr>
          <p:nvPr/>
        </p:nvPicPr>
        <p:blipFill>
          <a:blip r:embed="rId1"/>
          <a:stretch>
            <a:fillRect/>
          </a:stretch>
        </p:blipFill>
        <p:spPr>
          <a:xfrm>
            <a:off x="2411413" y="4149725"/>
            <a:ext cx="4852987" cy="2314575"/>
          </a:xfrm>
          <a:prstGeom prst="rect">
            <a:avLst/>
          </a:prstGeom>
          <a:noFill/>
          <a:ln w="9525">
            <a:noFill/>
          </a:ln>
        </p:spPr>
      </p:pic>
      <p:sp>
        <p:nvSpPr>
          <p:cNvPr id="4" name="矩形 3"/>
          <p:cNvSpPr/>
          <p:nvPr/>
        </p:nvSpPr>
        <p:spPr>
          <a:xfrm>
            <a:off x="1331913" y="203200"/>
            <a:ext cx="5765800" cy="819150"/>
          </a:xfrm>
          <a:prstGeom prst="rect">
            <a:avLst/>
          </a:prstGeom>
        </p:spPr>
        <p:txBody>
          <a:bodyPr>
            <a:spAutoFit/>
          </a:bodyPr>
          <a:lstStyle/>
          <a:p>
            <a:pPr marL="0" marR="0" lvl="0" indent="0" algn="l" defTabSz="914400" rtl="0" eaLnBrk="0" fontAlgn="base" latinLnBrk="0" hangingPunct="0">
              <a:lnSpc>
                <a:spcPct val="150000"/>
              </a:lnSpc>
              <a:spcBef>
                <a:spcPct val="50000"/>
              </a:spcBef>
              <a:spcAft>
                <a:spcPct val="0"/>
              </a:spcAft>
              <a:buClrTx/>
              <a:buSzTx/>
              <a:buFont typeface="Arial" panose="020B0604020202020204" pitchFamily="34" charset="0"/>
              <a:buNone/>
              <a:defRPr/>
            </a:pPr>
            <a:r>
              <a:rPr kumimoji="0" lang="zh-CN" altLang="en-US" sz="3600" b="1" i="0" u="none" strike="noStrike" kern="1200" cap="none" spc="0" normalizeH="0" baseline="0" noProof="0" dirty="0">
                <a:ln>
                  <a:noFill/>
                </a:ln>
                <a:solidFill>
                  <a:srgbClr val="FF3300"/>
                </a:solidFill>
                <a:effectLst/>
                <a:uLnTx/>
                <a:uFillTx/>
                <a:latin typeface="宋体" panose="02010600030101010101" pitchFamily="2" charset="-122"/>
                <a:ea typeface="宋体" panose="02010600030101010101" pitchFamily="2" charset="-122"/>
                <a:cs typeface="+mn-cs"/>
              </a:rPr>
              <a:t>         一、短期借款</a:t>
            </a:r>
            <a:endParaRPr kumimoji="0" lang="zh-CN" altLang="en-US" sz="3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sym typeface="黑体" panose="02010609060101010101" charset="-122"/>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47139">
                                            <p:txEl>
                                              <p:charRg st="0" end="8"/>
                                            </p:txEl>
                                          </p:spTgt>
                                        </p:tgtEl>
                                        <p:attrNameLst>
                                          <p:attrName>style.visibility</p:attrName>
                                        </p:attrNameLst>
                                      </p:cBhvr>
                                      <p:to>
                                        <p:strVal val="visible"/>
                                      </p:to>
                                    </p:set>
                                    <p:animEffect transition="in" filter="blinds(horizontal)">
                                      <p:cBhvr>
                                        <p:cTn id="7" dur="500"/>
                                        <p:tgtEl>
                                          <p:spTgt spid="347139">
                                            <p:txEl>
                                              <p:charRg st="0" end="8"/>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47139">
                                            <p:txEl>
                                              <p:charRg st="8" end="64"/>
                                            </p:txEl>
                                          </p:spTgt>
                                        </p:tgtEl>
                                        <p:attrNameLst>
                                          <p:attrName>style.visibility</p:attrName>
                                        </p:attrNameLst>
                                      </p:cBhvr>
                                      <p:to>
                                        <p:strVal val="visible"/>
                                      </p:to>
                                    </p:set>
                                    <p:animEffect transition="in" filter="blinds(horizontal)">
                                      <p:cBhvr>
                                        <p:cTn id="12" dur="500"/>
                                        <p:tgtEl>
                                          <p:spTgt spid="347139">
                                            <p:txEl>
                                              <p:charRg st="8" end="6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47139">
                                            <p:txEl>
                                              <p:charRg st="64" end="92"/>
                                            </p:txEl>
                                          </p:spTgt>
                                        </p:tgtEl>
                                        <p:attrNameLst>
                                          <p:attrName>style.visibility</p:attrName>
                                        </p:attrNameLst>
                                      </p:cBhvr>
                                      <p:to>
                                        <p:strVal val="visible"/>
                                      </p:to>
                                    </p:set>
                                    <p:animEffect transition="in" filter="blinds(horizontal)">
                                      <p:cBhvr>
                                        <p:cTn id="17" dur="500"/>
                                        <p:tgtEl>
                                          <p:spTgt spid="347139">
                                            <p:txEl>
                                              <p:charRg st="64" end="9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3" presetClass="entr" presetSubtype="0" fill="hold" nodeType="clickEffect">
                                  <p:stCondLst>
                                    <p:cond delay="0"/>
                                  </p:stCondLst>
                                  <p:childTnLst>
                                    <p:set>
                                      <p:cBhvr>
                                        <p:cTn id="21" dur="1" fill="hold">
                                          <p:stCondLst>
                                            <p:cond delay="0"/>
                                          </p:stCondLst>
                                        </p:cTn>
                                        <p:tgtEl>
                                          <p:spTgt spid="347140"/>
                                        </p:tgtEl>
                                        <p:attrNameLst>
                                          <p:attrName>style.visibility</p:attrName>
                                        </p:attrNameLst>
                                      </p:cBhvr>
                                      <p:to>
                                        <p:strVal val="visible"/>
                                      </p:to>
                                    </p:set>
                                    <p:animEffect transition="in" filter="fade">
                                      <p:cBhvr>
                                        <p:cTn id="22" dur="100"/>
                                        <p:tgtEl>
                                          <p:spTgt spid="347140"/>
                                        </p:tgtEl>
                                      </p:cBhvr>
                                    </p:animEffect>
                                    <p:anim calcmode="lin" valueType="num">
                                      <p:cBhvr>
                                        <p:cTn id="23" dur="400" fill="hold"/>
                                        <p:tgtEl>
                                          <p:spTgt spid="347140"/>
                                        </p:tgtEl>
                                        <p:attrNameLst>
                                          <p:attrName>ppt_x</p:attrName>
                                        </p:attrNameLst>
                                      </p:cBhvr>
                                      <p:tavLst>
                                        <p:tav tm="0">
                                          <p:val>
                                            <p:strVal val="#ppt_x"/>
                                          </p:val>
                                        </p:tav>
                                        <p:tav tm="100000">
                                          <p:val>
                                            <p:strVal val="#ppt_x"/>
                                          </p:val>
                                        </p:tav>
                                      </p:tavLst>
                                    </p:anim>
                                    <p:anim calcmode="lin" valueType="num">
                                      <p:cBhvr>
                                        <p:cTn id="24" dur="400" fill="hold"/>
                                        <p:tgtEl>
                                          <p:spTgt spid="347140"/>
                                        </p:tgtEl>
                                        <p:attrNameLst>
                                          <p:attrName>ppt_y</p:attrName>
                                        </p:attrNameLst>
                                      </p:cBhvr>
                                      <p:tavLst>
                                        <p:tav tm="0">
                                          <p:val>
                                            <p:strVal val="#ppt_y+0.31"/>
                                          </p:val>
                                        </p:tav>
                                        <p:tav tm="100000">
                                          <p:val>
                                            <p:strVal val="#ppt_y+0.31"/>
                                          </p:val>
                                        </p:tav>
                                      </p:tavLst>
                                    </p:anim>
                                    <p:anim calcmode="lin" valueType="num">
                                      <p:cBhvr>
                                        <p:cTn id="25" dur="600" decel="50000" fill="hold">
                                          <p:stCondLst>
                                            <p:cond delay="400"/>
                                          </p:stCondLst>
                                        </p:cTn>
                                        <p:tgtEl>
                                          <p:spTgt spid="347140"/>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6" dur="600" decel="50000" fill="hold">
                                          <p:stCondLst>
                                            <p:cond delay="400"/>
                                          </p:stCondLst>
                                        </p:cTn>
                                        <p:tgtEl>
                                          <p:spTgt spid="347140"/>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par>
                          <p:cTn id="27" fill="hold">
                            <p:stCondLst>
                              <p:cond delay="1000"/>
                            </p:stCondLst>
                            <p:childTnLst>
                              <p:par>
                                <p:cTn id="28" presetID="12" presetClass="entr" presetSubtype="4" fill="hold" grpId="0" nodeType="after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slide(fromBottom)">
                                      <p:cBhvr>
                                        <p:cTn id="3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39" grpId="0" build="p"/>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灯片编号占位符 1"/>
          <p:cNvSpPr txBox="1">
            <a:spLocks noGrp="1"/>
          </p:cNvSpPr>
          <p:nvPr>
            <p:ph type="sldNum" sz="quarter" idx="12"/>
          </p:nvPr>
        </p:nvSpPr>
        <p:spPr>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文泉驿微米黑" pitchFamily="2" charset="-122"/>
                <a:ea typeface="文泉驿微米黑"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5pPr>
          </a:lstStyle>
          <a:p>
            <a:pPr lvl="0" algn="r" eaLnBrk="1" hangingPunct="1"/>
            <a:fld id="{9A0DB2DC-4C9A-4742-B13C-FB6460FD3503}" type="slidenum">
              <a:rPr lang="en-US" altLang="zh-CN" sz="1400" dirty="0">
                <a:solidFill>
                  <a:schemeClr val="bg1"/>
                </a:solidFill>
              </a:rPr>
            </a:fld>
            <a:endParaRPr lang="en-US" altLang="zh-CN" sz="1400" dirty="0">
              <a:solidFill>
                <a:schemeClr val="bg1"/>
              </a:solidFill>
            </a:endParaRPr>
          </a:p>
        </p:txBody>
      </p:sp>
      <p:sp>
        <p:nvSpPr>
          <p:cNvPr id="16387" name="灯片编号占位符 9"/>
          <p:cNvSpPr>
            <a:spLocks noGrp="1"/>
          </p:cNvSpPr>
          <p:nvPr/>
        </p:nvSpPr>
        <p:spPr>
          <a:xfrm>
            <a:off x="8613775" y="6399213"/>
            <a:ext cx="390525" cy="365125"/>
          </a:xfrm>
          <a:prstGeom prst="rect">
            <a:avLst/>
          </a:prstGeom>
          <a:noFill/>
          <a:ln w="9525">
            <a:noFill/>
          </a:ln>
        </p:spPr>
        <p:txBody>
          <a:bodyPr anchor="ctr" anchorCtr="0"/>
          <a:p>
            <a:pPr algn="ctr" eaLnBrk="1" hangingPunct="1">
              <a:spcBef>
                <a:spcPct val="50000"/>
              </a:spcBef>
            </a:pPr>
            <a:fld id="{9A0DB2DC-4C9A-4742-B13C-FB6460FD3503}" type="slidenum">
              <a:rPr lang="en-US" altLang="zh-CN" sz="1400" b="1" dirty="0">
                <a:latin typeface="文泉驿微米黑" pitchFamily="2" charset="-122"/>
                <a:ea typeface="宋体" panose="02010600030101010101" pitchFamily="2" charset="-122"/>
              </a:rPr>
            </a:fld>
            <a:endParaRPr lang="en-US" altLang="zh-CN" sz="1400" b="1" dirty="0">
              <a:latin typeface="文泉驿微米黑" pitchFamily="2" charset="-122"/>
              <a:ea typeface="宋体" panose="02010600030101010101" pitchFamily="2" charset="-122"/>
            </a:endParaRPr>
          </a:p>
        </p:txBody>
      </p:sp>
      <p:sp>
        <p:nvSpPr>
          <p:cNvPr id="16388" name="Rectangle 7"/>
          <p:cNvSpPr/>
          <p:nvPr/>
        </p:nvSpPr>
        <p:spPr>
          <a:xfrm>
            <a:off x="0" y="-184150"/>
            <a:ext cx="184150" cy="368300"/>
          </a:xfrm>
          <a:prstGeom prst="rect">
            <a:avLst/>
          </a:prstGeom>
          <a:noFill/>
          <a:ln w="9525">
            <a:noFill/>
          </a:ln>
        </p:spPr>
        <p:txBody>
          <a:bodyPr wrap="none" anchor="ctr" anchorCtr="0">
            <a:spAutoFit/>
          </a:bodyPr>
          <a:p>
            <a:pPr eaLnBrk="1" hangingPunct="1">
              <a:spcBef>
                <a:spcPct val="50000"/>
              </a:spcBef>
            </a:pPr>
            <a:endParaRPr lang="zh-CN" altLang="en-US" dirty="0">
              <a:latin typeface="文泉驿微米黑" pitchFamily="2" charset="-122"/>
            </a:endParaRPr>
          </a:p>
        </p:txBody>
      </p:sp>
      <p:sp>
        <p:nvSpPr>
          <p:cNvPr id="16389" name="Rectangle 9"/>
          <p:cNvSpPr/>
          <p:nvPr/>
        </p:nvSpPr>
        <p:spPr>
          <a:xfrm>
            <a:off x="0" y="-184150"/>
            <a:ext cx="184150" cy="368300"/>
          </a:xfrm>
          <a:prstGeom prst="rect">
            <a:avLst/>
          </a:prstGeom>
          <a:noFill/>
          <a:ln w="9525">
            <a:noFill/>
          </a:ln>
        </p:spPr>
        <p:txBody>
          <a:bodyPr wrap="none" anchor="ctr" anchorCtr="0">
            <a:spAutoFit/>
          </a:bodyPr>
          <a:p>
            <a:pPr eaLnBrk="1" hangingPunct="1">
              <a:spcBef>
                <a:spcPct val="50000"/>
              </a:spcBef>
            </a:pPr>
            <a:endParaRPr lang="zh-CN" altLang="en-US" dirty="0">
              <a:latin typeface="文泉驿微米黑" pitchFamily="2" charset="-122"/>
            </a:endParaRPr>
          </a:p>
        </p:txBody>
      </p:sp>
      <p:sp>
        <p:nvSpPr>
          <p:cNvPr id="16390" name="矩形 27"/>
          <p:cNvSpPr/>
          <p:nvPr/>
        </p:nvSpPr>
        <p:spPr>
          <a:xfrm>
            <a:off x="92075" y="4641850"/>
            <a:ext cx="1108075" cy="461963"/>
          </a:xfrm>
          <a:prstGeom prst="rect">
            <a:avLst/>
          </a:prstGeom>
          <a:noFill/>
          <a:ln w="9525">
            <a:noFill/>
          </a:ln>
        </p:spPr>
        <p:txBody>
          <a:bodyPr wrap="none">
            <a:spAutoFit/>
          </a:bodyPr>
          <a:p>
            <a:pPr eaLnBrk="1" hangingPunct="1">
              <a:spcBef>
                <a:spcPct val="50000"/>
              </a:spcBef>
            </a:pPr>
            <a:r>
              <a:rPr lang="zh-CN" altLang="en-US" sz="2400" dirty="0">
                <a:solidFill>
                  <a:srgbClr val="FF0000"/>
                </a:solidFill>
                <a:latin typeface="微软雅黑" panose="020B0503020204020204" pitchFamily="34" charset="-122"/>
                <a:ea typeface="微软雅黑" panose="020B0503020204020204" pitchFamily="34" charset="-122"/>
              </a:rPr>
              <a:t>解析：</a:t>
            </a:r>
            <a:endParaRPr lang="zh-CN" altLang="en-US" sz="2400" dirty="0">
              <a:solidFill>
                <a:srgbClr val="FF0000"/>
              </a:solidFill>
              <a:latin typeface="文泉驿微米黑" pitchFamily="2" charset="-122"/>
            </a:endParaRPr>
          </a:p>
        </p:txBody>
      </p:sp>
      <p:sp>
        <p:nvSpPr>
          <p:cNvPr id="16391" name="Rectangle 4"/>
          <p:cNvSpPr/>
          <p:nvPr/>
        </p:nvSpPr>
        <p:spPr>
          <a:xfrm>
            <a:off x="0" y="-184150"/>
            <a:ext cx="184150" cy="368300"/>
          </a:xfrm>
          <a:prstGeom prst="rect">
            <a:avLst/>
          </a:prstGeom>
          <a:noFill/>
          <a:ln w="9525">
            <a:noFill/>
          </a:ln>
        </p:spPr>
        <p:txBody>
          <a:bodyPr wrap="none" anchor="ctr" anchorCtr="0">
            <a:spAutoFit/>
          </a:bodyPr>
          <a:p>
            <a:pPr eaLnBrk="1" hangingPunct="1">
              <a:spcBef>
                <a:spcPct val="50000"/>
              </a:spcBef>
            </a:pPr>
            <a:endParaRPr lang="zh-CN" altLang="en-US" dirty="0">
              <a:latin typeface="文泉驿微米黑" pitchFamily="2" charset="-122"/>
            </a:endParaRPr>
          </a:p>
        </p:txBody>
      </p:sp>
      <p:sp>
        <p:nvSpPr>
          <p:cNvPr id="16392" name="Rectangle 5"/>
          <p:cNvSpPr/>
          <p:nvPr/>
        </p:nvSpPr>
        <p:spPr>
          <a:xfrm>
            <a:off x="1217613" y="4635500"/>
            <a:ext cx="3279775" cy="1230313"/>
          </a:xfrm>
          <a:prstGeom prst="rect">
            <a:avLst/>
          </a:prstGeom>
          <a:noFill/>
          <a:ln w="9525">
            <a:noFill/>
          </a:ln>
        </p:spPr>
        <p:txBody>
          <a:bodyPr anchor="ctr" anchorCtr="0">
            <a:spAutoFit/>
          </a:bodyPr>
          <a:p>
            <a:pPr eaLnBrk="1" hangingPunct="1">
              <a:spcBef>
                <a:spcPct val="50000"/>
              </a:spcBef>
            </a:pPr>
            <a:r>
              <a:rPr lang="zh-CN" altLang="en-US" sz="2000" dirty="0">
                <a:latin typeface="文泉驿微米黑" pitchFamily="2" charset="-122"/>
              </a:rPr>
              <a:t>补偿性余额贷款</a:t>
            </a:r>
            <a:r>
              <a:rPr lang="zh-CN" altLang="zh-CN" sz="2000" dirty="0">
                <a:latin typeface="文泉驿微米黑" pitchFamily="2" charset="-122"/>
              </a:rPr>
              <a:t>实际利率</a:t>
            </a:r>
            <a:endParaRPr lang="en-US" altLang="zh-CN" sz="2000" dirty="0">
              <a:latin typeface="文泉驿微米黑" pitchFamily="2" charset="-122"/>
            </a:endParaRPr>
          </a:p>
          <a:p>
            <a:pPr eaLnBrk="1" hangingPunct="1">
              <a:spcBef>
                <a:spcPct val="50000"/>
              </a:spcBef>
            </a:pPr>
            <a:r>
              <a:rPr lang="en-US" altLang="zh-CN" sz="2000" dirty="0">
                <a:latin typeface="文泉驿微米黑" pitchFamily="2" charset="-122"/>
              </a:rPr>
              <a:t>=100</a:t>
            </a:r>
            <a:r>
              <a:rPr lang="zh-CN" altLang="zh-CN" sz="2000" dirty="0">
                <a:latin typeface="文泉驿微米黑" pitchFamily="2" charset="-122"/>
              </a:rPr>
              <a:t>×</a:t>
            </a:r>
            <a:r>
              <a:rPr lang="en-US" altLang="zh-CN" sz="2000" dirty="0">
                <a:latin typeface="文泉驿微米黑" pitchFamily="2" charset="-122"/>
              </a:rPr>
              <a:t>10%</a:t>
            </a:r>
            <a:r>
              <a:rPr lang="zh-CN" altLang="zh-CN" sz="2000" dirty="0">
                <a:latin typeface="文泉驿微米黑" pitchFamily="2" charset="-122"/>
              </a:rPr>
              <a:t>／（</a:t>
            </a:r>
            <a:r>
              <a:rPr lang="en-US" altLang="zh-CN" sz="2000" dirty="0">
                <a:latin typeface="文泉驿微米黑" pitchFamily="2" charset="-122"/>
              </a:rPr>
              <a:t>100-100</a:t>
            </a:r>
            <a:r>
              <a:rPr lang="zh-CN" altLang="zh-CN" sz="2000" dirty="0">
                <a:latin typeface="文泉驿微米黑" pitchFamily="2" charset="-122"/>
              </a:rPr>
              <a:t>×</a:t>
            </a:r>
            <a:r>
              <a:rPr lang="en-US" altLang="zh-CN" sz="2000" dirty="0">
                <a:latin typeface="文泉驿微米黑" pitchFamily="2" charset="-122"/>
              </a:rPr>
              <a:t>20%</a:t>
            </a:r>
            <a:r>
              <a:rPr lang="zh-CN" altLang="en-US" sz="2000" dirty="0">
                <a:latin typeface="文泉驿微米黑" pitchFamily="2" charset="-122"/>
              </a:rPr>
              <a:t>）</a:t>
            </a:r>
            <a:r>
              <a:rPr lang="en-US" altLang="zh-CN" sz="2400" dirty="0">
                <a:latin typeface="文泉驿微米黑" pitchFamily="2" charset="-122"/>
              </a:rPr>
              <a:t>=12.5%</a:t>
            </a:r>
            <a:endParaRPr lang="zh-CN" altLang="zh-CN" sz="2400" dirty="0">
              <a:latin typeface="文泉驿微米黑" pitchFamily="2" charset="-122"/>
            </a:endParaRPr>
          </a:p>
        </p:txBody>
      </p:sp>
      <p:sp>
        <p:nvSpPr>
          <p:cNvPr id="16393" name="Rectangle 4"/>
          <p:cNvSpPr/>
          <p:nvPr/>
        </p:nvSpPr>
        <p:spPr>
          <a:xfrm>
            <a:off x="0" y="-184150"/>
            <a:ext cx="184150" cy="368300"/>
          </a:xfrm>
          <a:prstGeom prst="rect">
            <a:avLst/>
          </a:prstGeom>
          <a:noFill/>
          <a:ln w="9525">
            <a:noFill/>
          </a:ln>
        </p:spPr>
        <p:txBody>
          <a:bodyPr wrap="none" anchor="ctr" anchorCtr="0">
            <a:spAutoFit/>
          </a:bodyPr>
          <a:p>
            <a:pPr eaLnBrk="1" hangingPunct="1">
              <a:spcBef>
                <a:spcPct val="50000"/>
              </a:spcBef>
            </a:pPr>
            <a:endParaRPr lang="zh-CN" altLang="en-US" dirty="0">
              <a:latin typeface="文泉驿微米黑" pitchFamily="2" charset="-122"/>
            </a:endParaRPr>
          </a:p>
        </p:txBody>
      </p:sp>
      <p:cxnSp>
        <p:nvCxnSpPr>
          <p:cNvPr id="33" name="Straight Connector 50"/>
          <p:cNvCxnSpPr/>
          <p:nvPr/>
        </p:nvCxnSpPr>
        <p:spPr>
          <a:xfrm>
            <a:off x="4256088" y="1582738"/>
            <a:ext cx="65088" cy="4673600"/>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3" name="Group 4"/>
          <p:cNvGrpSpPr/>
          <p:nvPr/>
        </p:nvGrpSpPr>
        <p:grpSpPr>
          <a:xfrm>
            <a:off x="80963" y="2578100"/>
            <a:ext cx="484187" cy="711200"/>
            <a:chOff x="5001064" y="1605396"/>
            <a:chExt cx="484909" cy="484909"/>
          </a:xfrm>
        </p:grpSpPr>
        <p:sp>
          <p:nvSpPr>
            <p:cNvPr id="35" name="Oval 1"/>
            <p:cNvSpPr/>
            <p:nvPr/>
          </p:nvSpPr>
          <p:spPr>
            <a:xfrm>
              <a:off x="5001064" y="1605396"/>
              <a:ext cx="484909" cy="48490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1218565"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en-US" sz="2400" b="0" i="0" u="none" strike="noStrike" kern="1200" cap="none" spc="0" normalizeH="0" baseline="0" noProof="0">
                <a:ln>
                  <a:noFill/>
                </a:ln>
                <a:solidFill>
                  <a:srgbClr val="00574C"/>
                </a:solidFill>
                <a:effectLst/>
                <a:uLnTx/>
                <a:uFillTx/>
                <a:latin typeface="Calibri" panose="020F0502020204030204"/>
                <a:ea typeface="+mn-ea"/>
                <a:cs typeface="+mn-cs"/>
              </a:endParaRPr>
            </a:p>
          </p:txBody>
        </p:sp>
        <p:sp>
          <p:nvSpPr>
            <p:cNvPr id="16407" name="Freeform 9"/>
            <p:cNvSpPr>
              <a:spLocks noEditPoints="1"/>
            </p:cNvSpPr>
            <p:nvPr/>
          </p:nvSpPr>
          <p:spPr>
            <a:xfrm>
              <a:off x="5057347" y="1720344"/>
              <a:ext cx="370396" cy="276886"/>
            </a:xfrm>
            <a:custGeom>
              <a:avLst/>
              <a:gdLst/>
              <a:ahLst/>
              <a:cxnLst>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0"/>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Lst>
              <a:pathLst>
                <a:path w="602" h="450">
                  <a:moveTo>
                    <a:pt x="434" y="0"/>
                  </a:moveTo>
                  <a:cubicBezTo>
                    <a:pt x="352" y="82"/>
                    <a:pt x="352" y="82"/>
                    <a:pt x="352" y="82"/>
                  </a:cubicBezTo>
                  <a:cubicBezTo>
                    <a:pt x="381" y="113"/>
                    <a:pt x="381" y="113"/>
                    <a:pt x="381" y="113"/>
                  </a:cubicBezTo>
                  <a:cubicBezTo>
                    <a:pt x="371" y="115"/>
                    <a:pt x="359" y="117"/>
                    <a:pt x="349" y="117"/>
                  </a:cubicBezTo>
                  <a:cubicBezTo>
                    <a:pt x="344" y="118"/>
                    <a:pt x="340" y="118"/>
                    <a:pt x="334" y="119"/>
                  </a:cubicBezTo>
                  <a:cubicBezTo>
                    <a:pt x="320" y="105"/>
                    <a:pt x="309" y="95"/>
                    <a:pt x="306" y="92"/>
                  </a:cubicBezTo>
                  <a:cubicBezTo>
                    <a:pt x="298" y="82"/>
                    <a:pt x="286" y="80"/>
                    <a:pt x="277" y="80"/>
                  </a:cubicBezTo>
                  <a:cubicBezTo>
                    <a:pt x="264" y="80"/>
                    <a:pt x="253" y="84"/>
                    <a:pt x="244" y="88"/>
                  </a:cubicBezTo>
                  <a:cubicBezTo>
                    <a:pt x="182" y="13"/>
                    <a:pt x="182" y="13"/>
                    <a:pt x="182" y="13"/>
                  </a:cubicBezTo>
                  <a:cubicBezTo>
                    <a:pt x="179" y="9"/>
                    <a:pt x="174" y="7"/>
                    <a:pt x="169" y="7"/>
                  </a:cubicBezTo>
                  <a:cubicBezTo>
                    <a:pt x="164" y="6"/>
                    <a:pt x="159" y="8"/>
                    <a:pt x="156" y="12"/>
                  </a:cubicBezTo>
                  <a:cubicBezTo>
                    <a:pt x="8" y="157"/>
                    <a:pt x="8" y="157"/>
                    <a:pt x="8" y="157"/>
                  </a:cubicBezTo>
                  <a:cubicBezTo>
                    <a:pt x="1" y="164"/>
                    <a:pt x="0" y="175"/>
                    <a:pt x="7" y="183"/>
                  </a:cubicBezTo>
                  <a:cubicBezTo>
                    <a:pt x="69" y="250"/>
                    <a:pt x="69" y="250"/>
                    <a:pt x="69" y="250"/>
                  </a:cubicBezTo>
                  <a:cubicBezTo>
                    <a:pt x="73" y="253"/>
                    <a:pt x="77" y="255"/>
                    <a:pt x="82" y="255"/>
                  </a:cubicBezTo>
                  <a:cubicBezTo>
                    <a:pt x="87" y="255"/>
                    <a:pt x="92" y="253"/>
                    <a:pt x="95" y="250"/>
                  </a:cubicBezTo>
                  <a:cubicBezTo>
                    <a:pt x="108" y="237"/>
                    <a:pt x="108" y="237"/>
                    <a:pt x="108" y="237"/>
                  </a:cubicBezTo>
                  <a:cubicBezTo>
                    <a:pt x="113" y="243"/>
                    <a:pt x="120" y="249"/>
                    <a:pt x="127" y="257"/>
                  </a:cubicBezTo>
                  <a:cubicBezTo>
                    <a:pt x="154" y="232"/>
                    <a:pt x="154" y="232"/>
                    <a:pt x="154" y="232"/>
                  </a:cubicBezTo>
                  <a:cubicBezTo>
                    <a:pt x="146" y="224"/>
                    <a:pt x="139" y="217"/>
                    <a:pt x="133" y="211"/>
                  </a:cubicBezTo>
                  <a:cubicBezTo>
                    <a:pt x="224" y="119"/>
                    <a:pt x="224" y="119"/>
                    <a:pt x="224" y="119"/>
                  </a:cubicBezTo>
                  <a:cubicBezTo>
                    <a:pt x="226" y="122"/>
                    <a:pt x="226" y="122"/>
                    <a:pt x="226" y="122"/>
                  </a:cubicBezTo>
                  <a:cubicBezTo>
                    <a:pt x="232" y="129"/>
                    <a:pt x="242" y="131"/>
                    <a:pt x="249" y="126"/>
                  </a:cubicBezTo>
                  <a:cubicBezTo>
                    <a:pt x="249" y="126"/>
                    <a:pt x="250" y="125"/>
                    <a:pt x="252" y="124"/>
                  </a:cubicBezTo>
                  <a:cubicBezTo>
                    <a:pt x="257" y="121"/>
                    <a:pt x="271" y="116"/>
                    <a:pt x="277" y="116"/>
                  </a:cubicBezTo>
                  <a:cubicBezTo>
                    <a:pt x="279" y="116"/>
                    <a:pt x="279" y="116"/>
                    <a:pt x="280" y="116"/>
                  </a:cubicBezTo>
                  <a:cubicBezTo>
                    <a:pt x="282" y="119"/>
                    <a:pt x="288" y="124"/>
                    <a:pt x="295" y="132"/>
                  </a:cubicBezTo>
                  <a:cubicBezTo>
                    <a:pt x="289" y="134"/>
                    <a:pt x="283" y="138"/>
                    <a:pt x="277" y="141"/>
                  </a:cubicBezTo>
                  <a:cubicBezTo>
                    <a:pt x="255" y="156"/>
                    <a:pt x="247" y="203"/>
                    <a:pt x="262" y="223"/>
                  </a:cubicBezTo>
                  <a:cubicBezTo>
                    <a:pt x="277" y="243"/>
                    <a:pt x="278" y="248"/>
                    <a:pt x="286" y="265"/>
                  </a:cubicBezTo>
                  <a:cubicBezTo>
                    <a:pt x="293" y="283"/>
                    <a:pt x="306" y="279"/>
                    <a:pt x="310" y="258"/>
                  </a:cubicBezTo>
                  <a:cubicBezTo>
                    <a:pt x="314" y="237"/>
                    <a:pt x="315" y="215"/>
                    <a:pt x="312" y="191"/>
                  </a:cubicBezTo>
                  <a:cubicBezTo>
                    <a:pt x="311" y="177"/>
                    <a:pt x="323" y="171"/>
                    <a:pt x="334" y="169"/>
                  </a:cubicBezTo>
                  <a:cubicBezTo>
                    <a:pt x="346" y="181"/>
                    <a:pt x="359" y="194"/>
                    <a:pt x="372" y="207"/>
                  </a:cubicBezTo>
                  <a:cubicBezTo>
                    <a:pt x="393" y="228"/>
                    <a:pt x="414" y="248"/>
                    <a:pt x="430" y="265"/>
                  </a:cubicBezTo>
                  <a:cubicBezTo>
                    <a:pt x="438" y="273"/>
                    <a:pt x="445" y="281"/>
                    <a:pt x="450" y="287"/>
                  </a:cubicBezTo>
                  <a:cubicBezTo>
                    <a:pt x="452" y="289"/>
                    <a:pt x="455" y="292"/>
                    <a:pt x="456" y="295"/>
                  </a:cubicBezTo>
                  <a:cubicBezTo>
                    <a:pt x="457" y="297"/>
                    <a:pt x="457" y="302"/>
                    <a:pt x="456" y="304"/>
                  </a:cubicBezTo>
                  <a:cubicBezTo>
                    <a:pt x="454" y="306"/>
                    <a:pt x="450" y="304"/>
                    <a:pt x="449" y="303"/>
                  </a:cubicBezTo>
                  <a:cubicBezTo>
                    <a:pt x="446" y="301"/>
                    <a:pt x="444" y="297"/>
                    <a:pt x="441" y="294"/>
                  </a:cubicBezTo>
                  <a:cubicBezTo>
                    <a:pt x="431" y="284"/>
                    <a:pt x="422" y="278"/>
                    <a:pt x="422" y="277"/>
                  </a:cubicBezTo>
                  <a:cubicBezTo>
                    <a:pt x="414" y="272"/>
                    <a:pt x="404" y="273"/>
                    <a:pt x="398" y="280"/>
                  </a:cubicBezTo>
                  <a:cubicBezTo>
                    <a:pt x="392" y="286"/>
                    <a:pt x="391" y="296"/>
                    <a:pt x="397" y="303"/>
                  </a:cubicBezTo>
                  <a:cubicBezTo>
                    <a:pt x="397" y="304"/>
                    <a:pt x="404" y="312"/>
                    <a:pt x="413" y="321"/>
                  </a:cubicBezTo>
                  <a:cubicBezTo>
                    <a:pt x="417" y="324"/>
                    <a:pt x="421" y="326"/>
                    <a:pt x="424" y="331"/>
                  </a:cubicBezTo>
                  <a:cubicBezTo>
                    <a:pt x="426" y="335"/>
                    <a:pt x="425" y="340"/>
                    <a:pt x="419" y="340"/>
                  </a:cubicBezTo>
                  <a:cubicBezTo>
                    <a:pt x="405" y="341"/>
                    <a:pt x="396" y="325"/>
                    <a:pt x="387" y="317"/>
                  </a:cubicBezTo>
                  <a:cubicBezTo>
                    <a:pt x="381" y="311"/>
                    <a:pt x="372" y="310"/>
                    <a:pt x="365" y="315"/>
                  </a:cubicBezTo>
                  <a:cubicBezTo>
                    <a:pt x="358" y="319"/>
                    <a:pt x="355" y="328"/>
                    <a:pt x="358" y="336"/>
                  </a:cubicBezTo>
                  <a:cubicBezTo>
                    <a:pt x="359" y="340"/>
                    <a:pt x="362" y="345"/>
                    <a:pt x="365" y="349"/>
                  </a:cubicBezTo>
                  <a:cubicBezTo>
                    <a:pt x="371" y="355"/>
                    <a:pt x="382" y="363"/>
                    <a:pt x="381" y="373"/>
                  </a:cubicBezTo>
                  <a:cubicBezTo>
                    <a:pt x="381" y="374"/>
                    <a:pt x="381" y="374"/>
                    <a:pt x="380" y="375"/>
                  </a:cubicBezTo>
                  <a:cubicBezTo>
                    <a:pt x="378" y="376"/>
                    <a:pt x="374" y="377"/>
                    <a:pt x="367" y="372"/>
                  </a:cubicBezTo>
                  <a:cubicBezTo>
                    <a:pt x="364" y="369"/>
                    <a:pt x="360" y="366"/>
                    <a:pt x="357" y="364"/>
                  </a:cubicBezTo>
                  <a:cubicBezTo>
                    <a:pt x="354" y="362"/>
                    <a:pt x="352" y="361"/>
                    <a:pt x="349" y="360"/>
                  </a:cubicBezTo>
                  <a:cubicBezTo>
                    <a:pt x="344" y="359"/>
                    <a:pt x="337" y="362"/>
                    <a:pt x="333" y="365"/>
                  </a:cubicBezTo>
                  <a:cubicBezTo>
                    <a:pt x="328" y="370"/>
                    <a:pt x="327" y="379"/>
                    <a:pt x="329" y="385"/>
                  </a:cubicBezTo>
                  <a:cubicBezTo>
                    <a:pt x="331" y="389"/>
                    <a:pt x="333" y="392"/>
                    <a:pt x="335" y="395"/>
                  </a:cubicBezTo>
                  <a:cubicBezTo>
                    <a:pt x="337" y="398"/>
                    <a:pt x="338" y="401"/>
                    <a:pt x="340" y="403"/>
                  </a:cubicBezTo>
                  <a:cubicBezTo>
                    <a:pt x="341" y="404"/>
                    <a:pt x="342" y="409"/>
                    <a:pt x="342" y="411"/>
                  </a:cubicBezTo>
                  <a:cubicBezTo>
                    <a:pt x="341" y="413"/>
                    <a:pt x="338" y="412"/>
                    <a:pt x="336" y="411"/>
                  </a:cubicBezTo>
                  <a:cubicBezTo>
                    <a:pt x="329" y="409"/>
                    <a:pt x="324" y="403"/>
                    <a:pt x="318" y="398"/>
                  </a:cubicBezTo>
                  <a:cubicBezTo>
                    <a:pt x="317" y="397"/>
                    <a:pt x="316" y="396"/>
                    <a:pt x="314" y="394"/>
                  </a:cubicBezTo>
                  <a:cubicBezTo>
                    <a:pt x="288" y="420"/>
                    <a:pt x="288" y="420"/>
                    <a:pt x="288" y="420"/>
                  </a:cubicBezTo>
                  <a:cubicBezTo>
                    <a:pt x="290" y="422"/>
                    <a:pt x="292" y="424"/>
                    <a:pt x="294" y="425"/>
                  </a:cubicBezTo>
                  <a:cubicBezTo>
                    <a:pt x="314" y="444"/>
                    <a:pt x="328" y="450"/>
                    <a:pt x="340" y="450"/>
                  </a:cubicBezTo>
                  <a:cubicBezTo>
                    <a:pt x="341" y="450"/>
                    <a:pt x="341" y="450"/>
                    <a:pt x="341" y="450"/>
                  </a:cubicBezTo>
                  <a:cubicBezTo>
                    <a:pt x="343" y="450"/>
                    <a:pt x="346" y="450"/>
                    <a:pt x="348" y="449"/>
                  </a:cubicBezTo>
                  <a:cubicBezTo>
                    <a:pt x="357" y="448"/>
                    <a:pt x="365" y="445"/>
                    <a:pt x="372" y="439"/>
                  </a:cubicBezTo>
                  <a:cubicBezTo>
                    <a:pt x="379" y="433"/>
                    <a:pt x="383" y="423"/>
                    <a:pt x="382" y="415"/>
                  </a:cubicBezTo>
                  <a:cubicBezTo>
                    <a:pt x="382" y="414"/>
                    <a:pt x="382" y="413"/>
                    <a:pt x="382" y="412"/>
                  </a:cubicBezTo>
                  <a:cubicBezTo>
                    <a:pt x="391" y="411"/>
                    <a:pt x="402" y="407"/>
                    <a:pt x="408" y="399"/>
                  </a:cubicBezTo>
                  <a:cubicBezTo>
                    <a:pt x="414" y="392"/>
                    <a:pt x="417" y="384"/>
                    <a:pt x="417" y="376"/>
                  </a:cubicBezTo>
                  <a:cubicBezTo>
                    <a:pt x="418" y="376"/>
                    <a:pt x="418" y="376"/>
                    <a:pt x="419" y="376"/>
                  </a:cubicBezTo>
                  <a:cubicBezTo>
                    <a:pt x="430" y="377"/>
                    <a:pt x="442" y="373"/>
                    <a:pt x="451" y="364"/>
                  </a:cubicBezTo>
                  <a:cubicBezTo>
                    <a:pt x="457" y="358"/>
                    <a:pt x="461" y="349"/>
                    <a:pt x="462" y="341"/>
                  </a:cubicBezTo>
                  <a:cubicBezTo>
                    <a:pt x="470" y="341"/>
                    <a:pt x="478" y="338"/>
                    <a:pt x="485" y="332"/>
                  </a:cubicBezTo>
                  <a:cubicBezTo>
                    <a:pt x="493" y="326"/>
                    <a:pt x="496" y="315"/>
                    <a:pt x="496" y="306"/>
                  </a:cubicBezTo>
                  <a:cubicBezTo>
                    <a:pt x="496" y="297"/>
                    <a:pt x="494" y="289"/>
                    <a:pt x="490" y="281"/>
                  </a:cubicBezTo>
                  <a:cubicBezTo>
                    <a:pt x="487" y="274"/>
                    <a:pt x="483" y="270"/>
                    <a:pt x="477" y="263"/>
                  </a:cubicBezTo>
                  <a:cubicBezTo>
                    <a:pt x="473" y="258"/>
                    <a:pt x="468" y="253"/>
                    <a:pt x="463" y="247"/>
                  </a:cubicBezTo>
                  <a:cubicBezTo>
                    <a:pt x="483" y="221"/>
                    <a:pt x="483" y="221"/>
                    <a:pt x="483" y="221"/>
                  </a:cubicBezTo>
                  <a:cubicBezTo>
                    <a:pt x="520" y="262"/>
                    <a:pt x="520" y="262"/>
                    <a:pt x="520" y="262"/>
                  </a:cubicBezTo>
                  <a:cubicBezTo>
                    <a:pt x="532" y="250"/>
                    <a:pt x="532" y="250"/>
                    <a:pt x="532" y="250"/>
                  </a:cubicBezTo>
                  <a:cubicBezTo>
                    <a:pt x="602" y="178"/>
                    <a:pt x="602" y="178"/>
                    <a:pt x="602" y="178"/>
                  </a:cubicBezTo>
                  <a:lnTo>
                    <a:pt x="434" y="0"/>
                  </a:lnTo>
                  <a:close/>
                  <a:moveTo>
                    <a:pt x="83" y="211"/>
                  </a:moveTo>
                  <a:cubicBezTo>
                    <a:pt x="46" y="171"/>
                    <a:pt x="46" y="171"/>
                    <a:pt x="46" y="171"/>
                  </a:cubicBezTo>
                  <a:cubicBezTo>
                    <a:pt x="167" y="52"/>
                    <a:pt x="167" y="52"/>
                    <a:pt x="167" y="52"/>
                  </a:cubicBezTo>
                  <a:cubicBezTo>
                    <a:pt x="200" y="91"/>
                    <a:pt x="200" y="91"/>
                    <a:pt x="200" y="91"/>
                  </a:cubicBezTo>
                  <a:lnTo>
                    <a:pt x="83" y="211"/>
                  </a:lnTo>
                  <a:close/>
                  <a:moveTo>
                    <a:pt x="200" y="238"/>
                  </a:moveTo>
                  <a:cubicBezTo>
                    <a:pt x="192" y="230"/>
                    <a:pt x="180" y="228"/>
                    <a:pt x="174" y="235"/>
                  </a:cubicBezTo>
                  <a:cubicBezTo>
                    <a:pt x="133" y="273"/>
                    <a:pt x="133" y="273"/>
                    <a:pt x="133" y="273"/>
                  </a:cubicBezTo>
                  <a:cubicBezTo>
                    <a:pt x="126" y="280"/>
                    <a:pt x="127" y="292"/>
                    <a:pt x="135" y="300"/>
                  </a:cubicBezTo>
                  <a:cubicBezTo>
                    <a:pt x="142" y="308"/>
                    <a:pt x="154" y="309"/>
                    <a:pt x="161" y="302"/>
                  </a:cubicBezTo>
                  <a:cubicBezTo>
                    <a:pt x="201" y="264"/>
                    <a:pt x="201" y="264"/>
                    <a:pt x="201" y="264"/>
                  </a:cubicBezTo>
                  <a:cubicBezTo>
                    <a:pt x="208" y="257"/>
                    <a:pt x="207" y="245"/>
                    <a:pt x="200" y="238"/>
                  </a:cubicBezTo>
                  <a:close/>
                  <a:moveTo>
                    <a:pt x="236" y="275"/>
                  </a:moveTo>
                  <a:cubicBezTo>
                    <a:pt x="228" y="267"/>
                    <a:pt x="217" y="266"/>
                    <a:pt x="210" y="272"/>
                  </a:cubicBezTo>
                  <a:cubicBezTo>
                    <a:pt x="170" y="311"/>
                    <a:pt x="170" y="311"/>
                    <a:pt x="170" y="311"/>
                  </a:cubicBezTo>
                  <a:cubicBezTo>
                    <a:pt x="163" y="318"/>
                    <a:pt x="163" y="329"/>
                    <a:pt x="171" y="337"/>
                  </a:cubicBezTo>
                  <a:cubicBezTo>
                    <a:pt x="179" y="345"/>
                    <a:pt x="190" y="346"/>
                    <a:pt x="197" y="340"/>
                  </a:cubicBezTo>
                  <a:cubicBezTo>
                    <a:pt x="238" y="301"/>
                    <a:pt x="238" y="301"/>
                    <a:pt x="238" y="301"/>
                  </a:cubicBezTo>
                  <a:cubicBezTo>
                    <a:pt x="244" y="295"/>
                    <a:pt x="244" y="283"/>
                    <a:pt x="236" y="275"/>
                  </a:cubicBezTo>
                  <a:close/>
                  <a:moveTo>
                    <a:pt x="272" y="313"/>
                  </a:moveTo>
                  <a:cubicBezTo>
                    <a:pt x="265" y="305"/>
                    <a:pt x="253" y="304"/>
                    <a:pt x="246" y="310"/>
                  </a:cubicBezTo>
                  <a:cubicBezTo>
                    <a:pt x="206" y="349"/>
                    <a:pt x="206" y="349"/>
                    <a:pt x="206" y="349"/>
                  </a:cubicBezTo>
                  <a:cubicBezTo>
                    <a:pt x="199" y="355"/>
                    <a:pt x="200" y="367"/>
                    <a:pt x="207" y="375"/>
                  </a:cubicBezTo>
                  <a:cubicBezTo>
                    <a:pt x="215" y="383"/>
                    <a:pt x="227" y="384"/>
                    <a:pt x="233" y="378"/>
                  </a:cubicBezTo>
                  <a:cubicBezTo>
                    <a:pt x="274" y="339"/>
                    <a:pt x="274" y="339"/>
                    <a:pt x="274" y="339"/>
                  </a:cubicBezTo>
                  <a:cubicBezTo>
                    <a:pt x="281" y="332"/>
                    <a:pt x="280" y="321"/>
                    <a:pt x="272" y="313"/>
                  </a:cubicBezTo>
                  <a:close/>
                  <a:moveTo>
                    <a:pt x="309" y="350"/>
                  </a:moveTo>
                  <a:cubicBezTo>
                    <a:pt x="301" y="342"/>
                    <a:pt x="289" y="341"/>
                    <a:pt x="283" y="348"/>
                  </a:cubicBezTo>
                  <a:cubicBezTo>
                    <a:pt x="242" y="386"/>
                    <a:pt x="242" y="386"/>
                    <a:pt x="242" y="386"/>
                  </a:cubicBezTo>
                  <a:cubicBezTo>
                    <a:pt x="235" y="393"/>
                    <a:pt x="236" y="405"/>
                    <a:pt x="244" y="413"/>
                  </a:cubicBezTo>
                  <a:cubicBezTo>
                    <a:pt x="251" y="420"/>
                    <a:pt x="263" y="422"/>
                    <a:pt x="270" y="415"/>
                  </a:cubicBezTo>
                  <a:cubicBezTo>
                    <a:pt x="310" y="377"/>
                    <a:pt x="310" y="377"/>
                    <a:pt x="310" y="377"/>
                  </a:cubicBezTo>
                  <a:cubicBezTo>
                    <a:pt x="317" y="370"/>
                    <a:pt x="316" y="358"/>
                    <a:pt x="309" y="350"/>
                  </a:cubicBezTo>
                  <a:close/>
                </a:path>
              </a:pathLst>
            </a:custGeom>
            <a:solidFill>
              <a:schemeClr val="accent2">
                <a:alpha val="100000"/>
              </a:schemeClr>
            </a:solidFill>
            <a:ln w="9525">
              <a:noFill/>
            </a:ln>
          </p:spPr>
          <p:txBody>
            <a:bodyPr/>
            <a:p>
              <a:endParaRPr lang="zh-CN" altLang="en-US"/>
            </a:p>
          </p:txBody>
        </p:sp>
      </p:grpSp>
      <p:sp>
        <p:nvSpPr>
          <p:cNvPr id="16396" name="矩形 38"/>
          <p:cNvSpPr/>
          <p:nvPr/>
        </p:nvSpPr>
        <p:spPr>
          <a:xfrm>
            <a:off x="530225" y="3311525"/>
            <a:ext cx="4191000" cy="1323975"/>
          </a:xfrm>
          <a:prstGeom prst="rect">
            <a:avLst/>
          </a:prstGeom>
          <a:noFill/>
          <a:ln w="9525">
            <a:noFill/>
          </a:ln>
        </p:spPr>
        <p:txBody>
          <a:bodyPr>
            <a:spAutoFit/>
          </a:bodyPr>
          <a:p>
            <a:pPr eaLnBrk="1" hangingPunct="1">
              <a:spcBef>
                <a:spcPct val="50000"/>
              </a:spcBef>
            </a:pPr>
            <a:r>
              <a:rPr lang="zh-CN" altLang="en-US" sz="2000" dirty="0">
                <a:latin typeface="微软雅黑" panose="020B0503020204020204" pitchFamily="34" charset="-122"/>
                <a:ea typeface="微软雅黑" panose="020B0503020204020204" pitchFamily="34" charset="-122"/>
              </a:rPr>
              <a:t>例</a:t>
            </a:r>
            <a:r>
              <a:rPr lang="en-US" altLang="zh-CN" sz="2000" dirty="0">
                <a:latin typeface="微软雅黑" panose="020B0503020204020204" pitchFamily="34" charset="-122"/>
                <a:ea typeface="微软雅黑" panose="020B0503020204020204" pitchFamily="34" charset="-122"/>
              </a:rPr>
              <a:t>1</a:t>
            </a:r>
            <a:r>
              <a:rPr lang="zh-CN" altLang="en-US" sz="2000" dirty="0">
                <a:latin typeface="微软雅黑" panose="020B0503020204020204" pitchFamily="34" charset="-122"/>
                <a:ea typeface="微软雅黑" panose="020B0503020204020204" pitchFamily="34" charset="-122"/>
              </a:rPr>
              <a:t>：</a:t>
            </a:r>
            <a:r>
              <a:rPr lang="zh-CN" altLang="zh-CN" sz="2000" dirty="0">
                <a:latin typeface="微软雅黑" panose="020B0503020204020204" pitchFamily="34" charset="-122"/>
                <a:ea typeface="微软雅黑" panose="020B0503020204020204" pitchFamily="34" charset="-122"/>
              </a:rPr>
              <a:t>某企业</a:t>
            </a:r>
            <a:r>
              <a:rPr lang="zh-CN" altLang="en-US" sz="2000" dirty="0">
                <a:latin typeface="微软雅黑" panose="020B0503020204020204" pitchFamily="34" charset="-122"/>
                <a:ea typeface="微软雅黑" panose="020B0503020204020204" pitchFamily="34" charset="-122"/>
              </a:rPr>
              <a:t>从银行取得</a:t>
            </a:r>
            <a:r>
              <a:rPr lang="en-US" altLang="zh-CN" sz="2000" dirty="0">
                <a:latin typeface="微软雅黑" panose="020B0503020204020204" pitchFamily="34" charset="-122"/>
                <a:ea typeface="微软雅黑" panose="020B0503020204020204" pitchFamily="34" charset="-122"/>
              </a:rPr>
              <a:t>100</a:t>
            </a:r>
            <a:r>
              <a:rPr lang="zh-CN" altLang="en-US" sz="2000" dirty="0">
                <a:latin typeface="微软雅黑" panose="020B0503020204020204" pitchFamily="34" charset="-122"/>
                <a:ea typeface="微软雅黑" panose="020B0503020204020204" pitchFamily="34" charset="-122"/>
              </a:rPr>
              <a:t>万元的借款，期限</a:t>
            </a:r>
            <a:r>
              <a:rPr lang="en-US" altLang="zh-CN" sz="2000" dirty="0">
                <a:latin typeface="微软雅黑" panose="020B0503020204020204" pitchFamily="34" charset="-122"/>
                <a:ea typeface="微软雅黑" panose="020B0503020204020204" pitchFamily="34" charset="-122"/>
              </a:rPr>
              <a:t>1</a:t>
            </a:r>
            <a:r>
              <a:rPr lang="zh-CN" altLang="en-US" sz="2000" dirty="0">
                <a:latin typeface="微软雅黑" panose="020B0503020204020204" pitchFamily="34" charset="-122"/>
                <a:ea typeface="微软雅黑" panose="020B0503020204020204" pitchFamily="34" charset="-122"/>
              </a:rPr>
              <a:t>年，利率</a:t>
            </a:r>
            <a:r>
              <a:rPr lang="en-US" altLang="zh-CN" sz="2000" dirty="0">
                <a:latin typeface="微软雅黑" panose="020B0503020204020204" pitchFamily="34" charset="-122"/>
                <a:ea typeface="微软雅黑" panose="020B0503020204020204" pitchFamily="34" charset="-122"/>
              </a:rPr>
              <a:t>10%</a:t>
            </a:r>
            <a:r>
              <a:rPr lang="zh-CN" altLang="en-US" sz="2000" dirty="0">
                <a:latin typeface="微软雅黑" panose="020B0503020204020204" pitchFamily="34" charset="-122"/>
                <a:ea typeface="微软雅黑" panose="020B0503020204020204" pitchFamily="34" charset="-122"/>
              </a:rPr>
              <a:t>，银行要求企业保留</a:t>
            </a:r>
            <a:r>
              <a:rPr lang="en-US" altLang="zh-CN" sz="2000" dirty="0">
                <a:latin typeface="微软雅黑" panose="020B0503020204020204" pitchFamily="34" charset="-122"/>
                <a:ea typeface="微软雅黑" panose="020B0503020204020204" pitchFamily="34" charset="-122"/>
              </a:rPr>
              <a:t>20%</a:t>
            </a:r>
            <a:r>
              <a:rPr lang="zh-CN" altLang="en-US" sz="2000" dirty="0">
                <a:latin typeface="微软雅黑" panose="020B0503020204020204" pitchFamily="34" charset="-122"/>
                <a:ea typeface="微软雅黑" panose="020B0503020204020204" pitchFamily="34" charset="-122"/>
              </a:rPr>
              <a:t>的补偿性余额，求该借款的实际利率为多少</a:t>
            </a:r>
            <a:r>
              <a:rPr lang="zh-CN" altLang="zh-CN" sz="2000" dirty="0">
                <a:latin typeface="微软雅黑" panose="020B0503020204020204" pitchFamily="34" charset="-122"/>
                <a:ea typeface="微软雅黑" panose="020B0503020204020204" pitchFamily="34" charset="-122"/>
              </a:rPr>
              <a:t>？</a:t>
            </a:r>
            <a:endParaRPr lang="zh-CN" altLang="en-US" sz="2000" dirty="0">
              <a:latin typeface="微软雅黑" panose="020B0503020204020204" pitchFamily="34" charset="-122"/>
              <a:ea typeface="微软雅黑" panose="020B0503020204020204" pitchFamily="34" charset="-122"/>
            </a:endParaRPr>
          </a:p>
        </p:txBody>
      </p:sp>
      <p:grpSp>
        <p:nvGrpSpPr>
          <p:cNvPr id="21" name="组合 8"/>
          <p:cNvGrpSpPr/>
          <p:nvPr/>
        </p:nvGrpSpPr>
        <p:grpSpPr>
          <a:xfrm>
            <a:off x="2430463" y="1016000"/>
            <a:ext cx="4492625" cy="160338"/>
            <a:chOff x="5475255" y="1143000"/>
            <a:chExt cx="1486646" cy="101600"/>
          </a:xfrm>
        </p:grpSpPr>
        <p:cxnSp>
          <p:nvCxnSpPr>
            <p:cNvPr id="22" name="Straight Connector 30"/>
            <p:cNvCxnSpPr/>
            <p:nvPr/>
          </p:nvCxnSpPr>
          <p:spPr>
            <a:xfrm>
              <a:off x="5475255" y="1143000"/>
              <a:ext cx="1486646"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31"/>
            <p:cNvCxnSpPr/>
            <p:nvPr/>
          </p:nvCxnSpPr>
          <p:spPr>
            <a:xfrm>
              <a:off x="5616565" y="1244600"/>
              <a:ext cx="1185114"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24" name="矩形 23"/>
          <p:cNvSpPr/>
          <p:nvPr/>
        </p:nvSpPr>
        <p:spPr>
          <a:xfrm>
            <a:off x="1331913" y="203200"/>
            <a:ext cx="5765800" cy="819150"/>
          </a:xfrm>
          <a:prstGeom prst="rect">
            <a:avLst/>
          </a:prstGeom>
        </p:spPr>
        <p:txBody>
          <a:bodyPr>
            <a:spAutoFit/>
          </a:bodyPr>
          <a:lstStyle/>
          <a:p>
            <a:pPr marL="0" marR="0" lvl="0" indent="0" algn="l" defTabSz="914400" rtl="0" eaLnBrk="0" fontAlgn="base" latinLnBrk="0" hangingPunct="0">
              <a:lnSpc>
                <a:spcPct val="150000"/>
              </a:lnSpc>
              <a:spcBef>
                <a:spcPct val="50000"/>
              </a:spcBef>
              <a:spcAft>
                <a:spcPct val="0"/>
              </a:spcAft>
              <a:buClrTx/>
              <a:buSzTx/>
              <a:buFont typeface="Arial" panose="020B0604020202020204" pitchFamily="34" charset="0"/>
              <a:buNone/>
              <a:defRPr/>
            </a:pPr>
            <a:r>
              <a:rPr kumimoji="0" lang="zh-CN" altLang="en-US" sz="3600" b="1" i="0" u="none" strike="noStrike" kern="1200" cap="none" spc="0" normalizeH="0" baseline="0" noProof="0" dirty="0">
                <a:ln>
                  <a:noFill/>
                </a:ln>
                <a:solidFill>
                  <a:srgbClr val="FF3300"/>
                </a:solidFill>
                <a:effectLst/>
                <a:uLnTx/>
                <a:uFillTx/>
                <a:latin typeface="宋体" panose="02010600030101010101" pitchFamily="2" charset="-122"/>
                <a:ea typeface="宋体" panose="02010600030101010101" pitchFamily="2" charset="-122"/>
                <a:cs typeface="+mn-cs"/>
              </a:rPr>
              <a:t>       一、短期借款</a:t>
            </a:r>
            <a:endParaRPr kumimoji="0" lang="zh-CN" altLang="en-US" sz="3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sym typeface="黑体" panose="02010609060101010101" charset="-122"/>
            </a:endParaRPr>
          </a:p>
        </p:txBody>
      </p:sp>
      <p:sp>
        <p:nvSpPr>
          <p:cNvPr id="16399" name="Rectangle 1"/>
          <p:cNvSpPr/>
          <p:nvPr/>
        </p:nvSpPr>
        <p:spPr>
          <a:xfrm>
            <a:off x="168275" y="1176338"/>
            <a:ext cx="4868863" cy="584200"/>
          </a:xfrm>
          <a:prstGeom prst="rect">
            <a:avLst/>
          </a:prstGeom>
          <a:noFill/>
          <a:ln w="9525">
            <a:noFill/>
          </a:ln>
        </p:spPr>
        <p:txBody>
          <a:bodyPr anchor="ctr" anchorCtr="0">
            <a:spAutoFit/>
          </a:bodyPr>
          <a:p>
            <a:pPr eaLnBrk="1" hangingPunct="1">
              <a:spcBef>
                <a:spcPct val="50000"/>
              </a:spcBef>
            </a:pPr>
            <a:r>
              <a:rPr lang="en-US" altLang="zh-CN" sz="3200" b="1" dirty="0">
                <a:latin typeface="微软雅黑" panose="020B0503020204020204" pitchFamily="34" charset="-122"/>
                <a:ea typeface="微软雅黑" panose="020B0503020204020204" pitchFamily="34" charset="-122"/>
              </a:rPr>
              <a:t>5</a:t>
            </a:r>
            <a:r>
              <a:rPr lang="zh-CN" altLang="zh-CN" sz="3200" b="1" dirty="0">
                <a:latin typeface="微软雅黑" panose="020B0503020204020204" pitchFamily="34" charset="-122"/>
                <a:ea typeface="微软雅黑" panose="020B0503020204020204" pitchFamily="34" charset="-122"/>
              </a:rPr>
              <a:t>．补偿性余额</a:t>
            </a:r>
            <a:endParaRPr lang="zh-CN" altLang="zh-CN" sz="3200" b="1" dirty="0">
              <a:latin typeface="微软雅黑" panose="020B0503020204020204" pitchFamily="34" charset="-122"/>
              <a:ea typeface="微软雅黑" panose="020B0503020204020204" pitchFamily="34" charset="-122"/>
            </a:endParaRPr>
          </a:p>
        </p:txBody>
      </p:sp>
      <p:graphicFrame>
        <p:nvGraphicFramePr>
          <p:cNvPr id="16400" name="对象 76"/>
          <p:cNvGraphicFramePr>
            <a:graphicFrameLocks noChangeAspect="1"/>
          </p:cNvGraphicFramePr>
          <p:nvPr/>
        </p:nvGraphicFramePr>
        <p:xfrm>
          <a:off x="3455988" y="1709738"/>
          <a:ext cx="4737100" cy="1398587"/>
        </p:xfrm>
        <a:graphic>
          <a:graphicData uri="http://schemas.openxmlformats.org/presentationml/2006/ole">
            <mc:AlternateContent xmlns:mc="http://schemas.openxmlformats.org/markup-compatibility/2006">
              <mc:Choice xmlns:v="urn:schemas-microsoft-com:vml" Requires="v">
                <p:oleObj spid="_x0000_s3076" name="" r:id="rId1" imgW="1663700" imgH="482600" progId="Equation.DSMT4">
                  <p:embed/>
                </p:oleObj>
              </mc:Choice>
              <mc:Fallback>
                <p:oleObj name="" r:id="rId1" imgW="1663700" imgH="482600" progId="Equation.DSMT4">
                  <p:embed/>
                  <p:pic>
                    <p:nvPicPr>
                      <p:cNvPr id="0" name="图片 3075"/>
                      <p:cNvPicPr/>
                      <p:nvPr/>
                    </p:nvPicPr>
                    <p:blipFill>
                      <a:blip r:embed="rId2"/>
                      <a:stretch>
                        <a:fillRect/>
                      </a:stretch>
                    </p:blipFill>
                    <p:spPr>
                      <a:xfrm>
                        <a:off x="3455988" y="1709738"/>
                        <a:ext cx="4737100" cy="1398587"/>
                      </a:xfrm>
                      <a:prstGeom prst="rect">
                        <a:avLst/>
                      </a:prstGeom>
                      <a:noFill/>
                      <a:ln w="38100">
                        <a:noFill/>
                        <a:miter/>
                      </a:ln>
                    </p:spPr>
                  </p:pic>
                </p:oleObj>
              </mc:Fallback>
            </mc:AlternateContent>
          </a:graphicData>
        </a:graphic>
      </p:graphicFrame>
      <p:sp>
        <p:nvSpPr>
          <p:cNvPr id="27" name="矩形 26"/>
          <p:cNvSpPr/>
          <p:nvPr/>
        </p:nvSpPr>
        <p:spPr>
          <a:xfrm>
            <a:off x="3203575" y="1582738"/>
            <a:ext cx="5240338" cy="1654175"/>
          </a:xfrm>
          <a:prstGeom prst="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6402" name="矩形 25"/>
          <p:cNvSpPr/>
          <p:nvPr/>
        </p:nvSpPr>
        <p:spPr>
          <a:xfrm>
            <a:off x="4960938" y="3713163"/>
            <a:ext cx="3629025" cy="1631950"/>
          </a:xfrm>
          <a:prstGeom prst="rect">
            <a:avLst/>
          </a:prstGeom>
          <a:noFill/>
          <a:ln w="9525">
            <a:noFill/>
          </a:ln>
        </p:spPr>
        <p:txBody>
          <a:bodyPr>
            <a:spAutoFit/>
          </a:bodyPr>
          <a:p>
            <a:pPr eaLnBrk="1" hangingPunct="1">
              <a:spcBef>
                <a:spcPct val="50000"/>
              </a:spcBef>
            </a:pPr>
            <a:r>
              <a:rPr lang="zh-CN" altLang="en-US" sz="2000" dirty="0">
                <a:latin typeface="微软雅黑" panose="020B0503020204020204" pitchFamily="34" charset="-122"/>
                <a:ea typeface="微软雅黑" panose="020B0503020204020204" pitchFamily="34" charset="-122"/>
              </a:rPr>
              <a:t>例</a:t>
            </a:r>
            <a:r>
              <a:rPr lang="en-US" altLang="zh-CN" sz="2000" dirty="0">
                <a:latin typeface="微软雅黑" panose="020B0503020204020204" pitchFamily="34" charset="-122"/>
                <a:ea typeface="微软雅黑" panose="020B0503020204020204" pitchFamily="34" charset="-122"/>
              </a:rPr>
              <a:t>2</a:t>
            </a:r>
            <a:r>
              <a:rPr lang="zh-CN" altLang="en-US" sz="2000" dirty="0">
                <a:latin typeface="微软雅黑" panose="020B0503020204020204" pitchFamily="34" charset="-122"/>
                <a:ea typeface="微软雅黑" panose="020B0503020204020204" pitchFamily="34" charset="-122"/>
              </a:rPr>
              <a:t>：某企业需要借入资金</a:t>
            </a:r>
            <a:r>
              <a:rPr lang="en-US" altLang="zh-CN" sz="2000" dirty="0">
                <a:latin typeface="微软雅黑" panose="020B0503020204020204" pitchFamily="34" charset="-122"/>
                <a:ea typeface="微软雅黑" panose="020B0503020204020204" pitchFamily="34" charset="-122"/>
              </a:rPr>
              <a:t>60</a:t>
            </a:r>
            <a:r>
              <a:rPr lang="zh-CN" altLang="en-US" sz="2000" dirty="0">
                <a:latin typeface="微软雅黑" panose="020B0503020204020204" pitchFamily="34" charset="-122"/>
                <a:ea typeface="微软雅黑" panose="020B0503020204020204" pitchFamily="34" charset="-122"/>
              </a:rPr>
              <a:t>万元，由于贷款银行要求将贷款金额的</a:t>
            </a:r>
            <a:r>
              <a:rPr lang="en-US" altLang="zh-CN" sz="2000" dirty="0">
                <a:latin typeface="微软雅黑" panose="020B0503020204020204" pitchFamily="34" charset="-122"/>
                <a:ea typeface="微软雅黑" panose="020B0503020204020204" pitchFamily="34" charset="-122"/>
              </a:rPr>
              <a:t>20%</a:t>
            </a:r>
            <a:r>
              <a:rPr lang="zh-CN" altLang="en-US" sz="2000" dirty="0">
                <a:latin typeface="微软雅黑" panose="020B0503020204020204" pitchFamily="34" charset="-122"/>
                <a:ea typeface="微软雅黑" panose="020B0503020204020204" pitchFamily="34" charset="-122"/>
              </a:rPr>
              <a:t>作为补偿性余额，故企业需要向银行申请的贷款数额为多少万元？</a:t>
            </a:r>
            <a:endParaRPr lang="zh-CN" altLang="en-US" sz="2000" dirty="0">
              <a:latin typeface="微软雅黑" panose="020B0503020204020204" pitchFamily="34" charset="-122"/>
              <a:ea typeface="微软雅黑" panose="020B0503020204020204" pitchFamily="34" charset="-122"/>
            </a:endParaRPr>
          </a:p>
        </p:txBody>
      </p:sp>
      <p:sp>
        <p:nvSpPr>
          <p:cNvPr id="16403" name="矩形 28"/>
          <p:cNvSpPr/>
          <p:nvPr/>
        </p:nvSpPr>
        <p:spPr>
          <a:xfrm>
            <a:off x="4941888" y="5314950"/>
            <a:ext cx="3962400" cy="460375"/>
          </a:xfrm>
          <a:prstGeom prst="rect">
            <a:avLst/>
          </a:prstGeom>
          <a:noFill/>
          <a:ln w="9525">
            <a:noFill/>
          </a:ln>
        </p:spPr>
        <p:txBody>
          <a:bodyPr wrap="none">
            <a:spAutoFit/>
          </a:bodyPr>
          <a:p>
            <a:pPr eaLnBrk="1" hangingPunct="1">
              <a:spcBef>
                <a:spcPct val="50000"/>
              </a:spcBef>
            </a:pPr>
            <a:r>
              <a:rPr lang="zh-CN" altLang="en-US" sz="2400" dirty="0">
                <a:solidFill>
                  <a:srgbClr val="FF0000"/>
                </a:solidFill>
                <a:latin typeface="微软雅黑" panose="020B0503020204020204" pitchFamily="34" charset="-122"/>
                <a:ea typeface="微软雅黑" panose="020B0503020204020204" pitchFamily="34" charset="-122"/>
              </a:rPr>
              <a:t>解析：</a:t>
            </a:r>
            <a:r>
              <a:rPr lang="en-US" altLang="zh-CN" sz="2400" dirty="0">
                <a:latin typeface="微软雅黑" panose="020B0503020204020204" pitchFamily="34" charset="-122"/>
                <a:ea typeface="微软雅黑" panose="020B0503020204020204" pitchFamily="34" charset="-122"/>
              </a:rPr>
              <a:t>60/(1-20%)=75</a:t>
            </a:r>
            <a:r>
              <a:rPr lang="zh-CN" altLang="en-US" sz="2400" dirty="0">
                <a:latin typeface="微软雅黑" panose="020B0503020204020204" pitchFamily="34" charset="-122"/>
                <a:ea typeface="微软雅黑" panose="020B0503020204020204" pitchFamily="34" charset="-122"/>
              </a:rPr>
              <a:t>万元</a:t>
            </a:r>
            <a:endParaRPr lang="zh-CN" altLang="en-US" sz="2400" dirty="0">
              <a:latin typeface="文泉驿微米黑" pitchFamily="2" charset="-122"/>
            </a:endParaRPr>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42" fill="hold" nodeType="with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barn(outHorizontal)">
                                      <p:cBhvr>
                                        <p:cTn id="7" dur="350"/>
                                        <p:tgtEl>
                                          <p:spTgt spid="33"/>
                                        </p:tgtEl>
                                      </p:cBhvr>
                                    </p:animEffect>
                                  </p:childTnLst>
                                </p:cTn>
                              </p:par>
                            </p:childTnLst>
                          </p:cTn>
                        </p:par>
                        <p:par>
                          <p:cTn id="8" fill="hold">
                            <p:stCondLst>
                              <p:cond delay="500"/>
                            </p:stCondLst>
                            <p:childTnLst>
                              <p:par>
                                <p:cTn id="9" presetID="53"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350" fill="hold"/>
                                        <p:tgtEl>
                                          <p:spTgt spid="3"/>
                                        </p:tgtEl>
                                        <p:attrNameLst>
                                          <p:attrName>ppt_w</p:attrName>
                                        </p:attrNameLst>
                                      </p:cBhvr>
                                      <p:tavLst>
                                        <p:tav tm="0">
                                          <p:val>
                                            <p:fltVal val="0.000000"/>
                                          </p:val>
                                        </p:tav>
                                        <p:tav tm="100000">
                                          <p:val>
                                            <p:strVal val="#ppt_w"/>
                                          </p:val>
                                        </p:tav>
                                      </p:tavLst>
                                    </p:anim>
                                    <p:anim calcmode="lin" valueType="num">
                                      <p:cBhvr>
                                        <p:cTn id="12" dur="350" fill="hold"/>
                                        <p:tgtEl>
                                          <p:spTgt spid="3"/>
                                        </p:tgtEl>
                                        <p:attrNameLst>
                                          <p:attrName>ppt_h</p:attrName>
                                        </p:attrNameLst>
                                      </p:cBhvr>
                                      <p:tavLst>
                                        <p:tav tm="0">
                                          <p:val>
                                            <p:fltVal val="0.000000"/>
                                          </p:val>
                                        </p:tav>
                                        <p:tav tm="100000">
                                          <p:val>
                                            <p:strVal val="#ppt_h"/>
                                          </p:val>
                                        </p:tav>
                                      </p:tavLst>
                                    </p:anim>
                                    <p:animEffect transition="in" filter="fade">
                                      <p:cBhvr>
                                        <p:cTn id="13" dur="350"/>
                                        <p:tgtEl>
                                          <p:spTgt spid="3"/>
                                        </p:tgtEl>
                                      </p:cBhvr>
                                    </p:animEffect>
                                  </p:childTnLst>
                                </p:cTn>
                              </p:par>
                            </p:childTnLst>
                          </p:cTn>
                        </p:par>
                        <p:par>
                          <p:cTn id="14" fill="hold">
                            <p:stCondLst>
                              <p:cond delay="1000"/>
                            </p:stCondLst>
                            <p:childTnLst>
                              <p:par>
                                <p:cTn id="15" presetID="12" presetClass="entr" presetSubtype="4" fill="hold" grpId="0" nodeType="after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slide(fromBottom)">
                                      <p:cBhvr>
                                        <p:cTn id="17" dur="500"/>
                                        <p:tgtEl>
                                          <p:spTgt spid="24"/>
                                        </p:tgtEl>
                                      </p:cBhvr>
                                    </p:animEffect>
                                  </p:childTnLst>
                                </p:cTn>
                              </p:par>
                            </p:childTnLst>
                          </p:cTn>
                        </p:par>
                        <p:par>
                          <p:cTn id="18" fill="hold">
                            <p:stCondLst>
                              <p:cond delay="1500"/>
                            </p:stCondLst>
                            <p:childTnLst>
                              <p:par>
                                <p:cTn id="19" presetID="12" presetClass="entr" presetSubtype="4" fill="hold" nodeType="after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slide(fromBottom)">
                                      <p:cBhvr>
                                        <p:cTn id="21"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内容占位符 2"/>
          <p:cNvSpPr>
            <a:spLocks noGrp="1"/>
          </p:cNvSpPr>
          <p:nvPr>
            <p:ph idx="1"/>
          </p:nvPr>
        </p:nvSpPr>
        <p:spPr>
          <a:ln/>
        </p:spPr>
        <p:txBody>
          <a:bodyPr vert="horz" wrap="square" lIns="0" tIns="45720" rIns="0" bIns="45720" anchor="t" anchorCtr="0"/>
          <a:p>
            <a:pPr eaLnBrk="1" hangingPunct="1">
              <a:lnSpc>
                <a:spcPct val="120000"/>
              </a:lnSpc>
              <a:spcBef>
                <a:spcPct val="10000"/>
              </a:spcBef>
              <a:buNone/>
            </a:pPr>
            <a:r>
              <a:rPr lang="en-US" altLang="zh-CN" b="1" dirty="0"/>
              <a:t>  1</a:t>
            </a:r>
            <a:r>
              <a:rPr lang="zh-CN" altLang="zh-CN" b="1" dirty="0"/>
              <a:t>．短期融资券及其分类</a:t>
            </a:r>
            <a:endParaRPr lang="zh-CN" altLang="zh-CN" b="1" dirty="0"/>
          </a:p>
          <a:p>
            <a:pPr eaLnBrk="1" hangingPunct="1">
              <a:lnSpc>
                <a:spcPct val="120000"/>
              </a:lnSpc>
              <a:spcBef>
                <a:spcPct val="10000"/>
              </a:spcBef>
              <a:buNone/>
            </a:pPr>
            <a:r>
              <a:rPr lang="en-US" altLang="zh-CN" b="1" dirty="0"/>
              <a:t>  2</a:t>
            </a:r>
            <a:r>
              <a:rPr lang="zh-CN" altLang="zh-CN" b="1" dirty="0"/>
              <a:t>．短期融资券的发行条件</a:t>
            </a:r>
            <a:endParaRPr lang="zh-CN" altLang="zh-CN" b="1" dirty="0"/>
          </a:p>
          <a:p>
            <a:pPr eaLnBrk="1" hangingPunct="1">
              <a:lnSpc>
                <a:spcPct val="120000"/>
              </a:lnSpc>
              <a:spcBef>
                <a:spcPct val="10000"/>
              </a:spcBef>
              <a:buNone/>
            </a:pPr>
            <a:r>
              <a:rPr lang="en-US" altLang="zh-CN" b="1" dirty="0"/>
              <a:t>  3</a:t>
            </a:r>
            <a:r>
              <a:rPr lang="zh-CN" altLang="zh-CN" b="1" dirty="0"/>
              <a:t>．短期融资券的发行程序</a:t>
            </a:r>
            <a:endParaRPr lang="zh-CN" altLang="zh-CN" b="1" dirty="0"/>
          </a:p>
          <a:p>
            <a:pPr eaLnBrk="1" hangingPunct="1">
              <a:lnSpc>
                <a:spcPct val="120000"/>
              </a:lnSpc>
              <a:spcBef>
                <a:spcPct val="10000"/>
              </a:spcBef>
              <a:buNone/>
            </a:pPr>
            <a:r>
              <a:rPr lang="en-US" altLang="zh-CN" b="1" dirty="0"/>
              <a:t>  4</a:t>
            </a:r>
            <a:r>
              <a:rPr lang="zh-CN" altLang="zh-CN" b="1" dirty="0"/>
              <a:t>．发行短期融资券筹资的特点</a:t>
            </a:r>
            <a:endParaRPr lang="zh-CN" altLang="zh-CN" b="1" dirty="0"/>
          </a:p>
          <a:p>
            <a:pPr eaLnBrk="1" hangingPunct="1"/>
            <a:endParaRPr lang="en-US" altLang="zh-CN" b="1" dirty="0"/>
          </a:p>
          <a:p>
            <a:pPr eaLnBrk="1" hangingPunct="1"/>
            <a:endParaRPr lang="zh-CN" altLang="en-US" dirty="0"/>
          </a:p>
        </p:txBody>
      </p:sp>
      <p:sp>
        <p:nvSpPr>
          <p:cNvPr id="17411" name="矩形 1"/>
          <p:cNvSpPr/>
          <p:nvPr/>
        </p:nvSpPr>
        <p:spPr>
          <a:xfrm>
            <a:off x="22225" y="692150"/>
            <a:ext cx="3068638" cy="684213"/>
          </a:xfrm>
          <a:prstGeom prst="rect">
            <a:avLst/>
          </a:prstGeom>
          <a:noFill/>
          <a:ln w="9525">
            <a:noFill/>
          </a:ln>
        </p:spPr>
        <p:txBody>
          <a:bodyPr wrap="none">
            <a:spAutoFit/>
          </a:bodyPr>
          <a:p>
            <a:pPr eaLnBrk="1" hangingPunct="1">
              <a:lnSpc>
                <a:spcPct val="120000"/>
              </a:lnSpc>
              <a:spcBef>
                <a:spcPct val="10000"/>
              </a:spcBef>
            </a:pPr>
            <a:r>
              <a:rPr lang="zh-CN" altLang="en-US" sz="3200" b="1" dirty="0">
                <a:solidFill>
                  <a:srgbClr val="FF0000"/>
                </a:solidFill>
                <a:latin typeface="文泉驿微米黑" pitchFamily="2" charset="-122"/>
              </a:rPr>
              <a:t>二、短期融资券</a:t>
            </a:r>
            <a:endParaRPr lang="en-US" altLang="zh-CN" sz="3200" b="1" dirty="0">
              <a:solidFill>
                <a:srgbClr val="FF0000"/>
              </a:solidFill>
              <a:latin typeface="文泉驿微米黑" pitchFamily="2" charset="-122"/>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2" name="图片 11" descr="360截图20180208184019784.jpg"/>
          <p:cNvPicPr>
            <a:picLocks noChangeAspect="1"/>
          </p:cNvPicPr>
          <p:nvPr/>
        </p:nvPicPr>
        <p:blipFill>
          <a:blip r:embed="rId1"/>
          <a:stretch>
            <a:fillRect/>
          </a:stretch>
        </p:blipFill>
        <p:spPr>
          <a:xfrm>
            <a:off x="0" y="3162300"/>
            <a:ext cx="2028825" cy="3695700"/>
          </a:xfrm>
          <a:prstGeom prst="rect">
            <a:avLst/>
          </a:prstGeom>
          <a:noFill/>
          <a:ln w="9525">
            <a:noFill/>
          </a:ln>
        </p:spPr>
      </p:pic>
      <p:sp>
        <p:nvSpPr>
          <p:cNvPr id="18435" name="灯片编号占位符 1"/>
          <p:cNvSpPr txBox="1">
            <a:spLocks noGrp="1"/>
          </p:cNvSpPr>
          <p:nvPr>
            <p:ph type="sldNum" sz="quarter" idx="12"/>
          </p:nvPr>
        </p:nvSpPr>
        <p:spPr>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文泉驿微米黑" pitchFamily="2" charset="-122"/>
                <a:ea typeface="文泉驿微米黑"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5pPr>
          </a:lstStyle>
          <a:p>
            <a:pPr lvl="0" algn="r" eaLnBrk="1" hangingPunct="1"/>
            <a:fld id="{9A0DB2DC-4C9A-4742-B13C-FB6460FD3503}" type="slidenum">
              <a:rPr lang="en-US" altLang="zh-CN" sz="1400" dirty="0">
                <a:solidFill>
                  <a:schemeClr val="bg1"/>
                </a:solidFill>
              </a:rPr>
            </a:fld>
            <a:endParaRPr lang="en-US" altLang="zh-CN" sz="1400" dirty="0">
              <a:solidFill>
                <a:schemeClr val="bg1"/>
              </a:solidFill>
            </a:endParaRPr>
          </a:p>
        </p:txBody>
      </p:sp>
      <p:grpSp>
        <p:nvGrpSpPr>
          <p:cNvPr id="3" name="组合 2"/>
          <p:cNvGrpSpPr/>
          <p:nvPr/>
        </p:nvGrpSpPr>
        <p:grpSpPr>
          <a:xfrm>
            <a:off x="2382838" y="928688"/>
            <a:ext cx="4302125" cy="130175"/>
            <a:chOff x="5475255" y="1143000"/>
            <a:chExt cx="1486646" cy="101600"/>
          </a:xfrm>
        </p:grpSpPr>
        <p:cxnSp>
          <p:nvCxnSpPr>
            <p:cNvPr id="4" name="Straight Connector 30"/>
            <p:cNvCxnSpPr/>
            <p:nvPr/>
          </p:nvCxnSpPr>
          <p:spPr>
            <a:xfrm>
              <a:off x="5475255" y="1143000"/>
              <a:ext cx="1486646"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31"/>
            <p:cNvCxnSpPr/>
            <p:nvPr/>
          </p:nvCxnSpPr>
          <p:spPr>
            <a:xfrm>
              <a:off x="5616239" y="1244600"/>
              <a:ext cx="1185477"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矩形 5"/>
          <p:cNvSpPr/>
          <p:nvPr/>
        </p:nvSpPr>
        <p:spPr>
          <a:xfrm>
            <a:off x="3322638" y="0"/>
            <a:ext cx="2954338" cy="923925"/>
          </a:xfrm>
          <a:prstGeom prst="rect">
            <a:avLst/>
          </a:prstGeom>
        </p:spPr>
        <p:txBody>
          <a:bodyPr wrap="none">
            <a:spAutoFit/>
          </a:bodyPr>
          <a:lstStyle/>
          <a:p>
            <a:pPr marL="0" marR="0" lvl="0" indent="0" algn="l" defTabSz="914400" rtl="0" eaLnBrk="0" fontAlgn="auto" latinLnBrk="0" hangingPunct="0">
              <a:lnSpc>
                <a:spcPct val="150000"/>
              </a:lnSpc>
              <a:spcBef>
                <a:spcPts val="0"/>
              </a:spcBef>
              <a:spcAft>
                <a:spcPts val="0"/>
              </a:spcAft>
              <a:buClrTx/>
              <a:buSzTx/>
              <a:buFont typeface="Arial" panose="020B0604020202020204" pitchFamily="34" charset="0"/>
              <a:buNone/>
              <a:defRPr/>
            </a:pPr>
            <a:r>
              <a:rPr kumimoji="0" lang="zh-CN" altLang="en-US" sz="3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rPr>
              <a:t>三、商业信用</a:t>
            </a:r>
            <a:endParaRPr kumimoji="0" lang="en-US" altLang="zh-CN" sz="3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sym typeface="黑体" panose="02010609060101010101" charset="-122"/>
            </a:endParaRPr>
          </a:p>
        </p:txBody>
      </p:sp>
      <p:sp>
        <p:nvSpPr>
          <p:cNvPr id="7" name="矩形 6"/>
          <p:cNvSpPr/>
          <p:nvPr/>
        </p:nvSpPr>
        <p:spPr>
          <a:xfrm>
            <a:off x="744538" y="1309688"/>
            <a:ext cx="3016250" cy="584200"/>
          </a:xfrm>
          <a:prstGeom prst="rect">
            <a:avLst/>
          </a:prstGeom>
          <a:noFill/>
          <a:ln w="9525">
            <a:noFill/>
          </a:ln>
        </p:spPr>
        <p:txBody>
          <a:bodyPr wrap="none">
            <a:spAutoFit/>
          </a:bodyPr>
          <a:p>
            <a:pPr eaLnBrk="1" hangingPunct="1">
              <a:spcBef>
                <a:spcPct val="50000"/>
              </a:spcBef>
            </a:pPr>
            <a:r>
              <a:rPr lang="en-US" altLang="zh-CN" sz="3200" b="1" dirty="0">
                <a:latin typeface="微软雅黑" panose="020B0503020204020204" pitchFamily="34" charset="-122"/>
                <a:ea typeface="微软雅黑" panose="020B0503020204020204" pitchFamily="34" charset="-122"/>
              </a:rPr>
              <a:t>1.</a:t>
            </a:r>
            <a:r>
              <a:rPr lang="zh-CN" altLang="en-US" sz="3200" b="1" dirty="0">
                <a:latin typeface="微软雅黑" panose="020B0503020204020204" pitchFamily="34" charset="-122"/>
                <a:ea typeface="微软雅黑" panose="020B0503020204020204" pitchFamily="34" charset="-122"/>
              </a:rPr>
              <a:t>商业信用形式</a:t>
            </a:r>
            <a:endParaRPr lang="zh-CN" altLang="zh-CN" sz="3200" b="1" dirty="0">
              <a:latin typeface="微软雅黑" panose="020B0503020204020204" pitchFamily="34" charset="-122"/>
              <a:ea typeface="微软雅黑" panose="020B0503020204020204" pitchFamily="34" charset="-122"/>
            </a:endParaRPr>
          </a:p>
        </p:txBody>
      </p:sp>
      <p:sp>
        <p:nvSpPr>
          <p:cNvPr id="1025" name="Rectangle 1"/>
          <p:cNvSpPr/>
          <p:nvPr/>
        </p:nvSpPr>
        <p:spPr>
          <a:xfrm>
            <a:off x="631825" y="1965325"/>
            <a:ext cx="7826375" cy="1200150"/>
          </a:xfrm>
          <a:prstGeom prst="rect">
            <a:avLst/>
          </a:prstGeom>
          <a:noFill/>
          <a:ln w="9525">
            <a:noFill/>
          </a:ln>
        </p:spPr>
        <p:txBody>
          <a:bodyPr anchor="ctr" anchorCtr="0">
            <a:spAutoFit/>
          </a:bodyPr>
          <a:p>
            <a:pPr indent="238125" eaLnBrk="1" hangingPunct="1">
              <a:lnSpc>
                <a:spcPct val="150000"/>
              </a:lnSpc>
              <a:spcBef>
                <a:spcPct val="50000"/>
              </a:spcBef>
            </a:pPr>
            <a:r>
              <a:rPr lang="en-US" altLang="zh-CN" sz="2400" dirty="0">
                <a:latin typeface="微软雅黑" panose="020B0503020204020204" pitchFamily="34" charset="-122"/>
                <a:ea typeface="微软雅黑" panose="020B0503020204020204" pitchFamily="34" charset="-122"/>
              </a:rPr>
              <a:t>    </a:t>
            </a:r>
            <a:r>
              <a:rPr lang="zh-CN" altLang="en-US" sz="2400" dirty="0">
                <a:latin typeface="微软雅黑" panose="020B0503020204020204" pitchFamily="34" charset="-122"/>
                <a:ea typeface="微软雅黑" panose="020B0503020204020204" pitchFamily="34" charset="-122"/>
              </a:rPr>
              <a:t>商业信用是指商品交易中以延期付款或预收货款进行购销活动而形成的企业之间的自然借贷关系。</a:t>
            </a:r>
            <a:endParaRPr lang="zh-CN" altLang="en-US" sz="2400" dirty="0">
              <a:latin typeface="微软雅黑" panose="020B0503020204020204" pitchFamily="34" charset="-122"/>
              <a:ea typeface="微软雅黑" panose="020B0503020204020204" pitchFamily="34" charset="-122"/>
            </a:endParaRPr>
          </a:p>
        </p:txBody>
      </p:sp>
      <p:sp>
        <p:nvSpPr>
          <p:cNvPr id="14" name="右箭头 13"/>
          <p:cNvSpPr/>
          <p:nvPr/>
        </p:nvSpPr>
        <p:spPr>
          <a:xfrm>
            <a:off x="2646363" y="3802063"/>
            <a:ext cx="5822950" cy="2062163"/>
          </a:xfrm>
          <a:prstGeom prst="rightArrow">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5" name="流程图: 联系 14"/>
          <p:cNvSpPr/>
          <p:nvPr/>
        </p:nvSpPr>
        <p:spPr>
          <a:xfrm>
            <a:off x="3363913" y="4630738"/>
            <a:ext cx="468313" cy="492125"/>
          </a:xfrm>
          <a:prstGeom prst="flowChartConnector">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6" name="流程图: 联系 15"/>
          <p:cNvSpPr/>
          <p:nvPr/>
        </p:nvSpPr>
        <p:spPr>
          <a:xfrm>
            <a:off x="5022850" y="4651375"/>
            <a:ext cx="469900" cy="493713"/>
          </a:xfrm>
          <a:prstGeom prst="flowChartConnector">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7" name="流程图: 联系 16"/>
          <p:cNvSpPr/>
          <p:nvPr/>
        </p:nvSpPr>
        <p:spPr>
          <a:xfrm>
            <a:off x="6546850" y="4637088"/>
            <a:ext cx="469900" cy="493713"/>
          </a:xfrm>
          <a:prstGeom prst="flowChartConnector">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8" name="TextBox 17"/>
          <p:cNvSpPr txBox="1"/>
          <p:nvPr/>
        </p:nvSpPr>
        <p:spPr>
          <a:xfrm>
            <a:off x="3059113" y="3700463"/>
            <a:ext cx="1481137" cy="555625"/>
          </a:xfrm>
          <a:prstGeom prst="rect">
            <a:avLst/>
          </a:prstGeom>
          <a:noFill/>
          <a:ln w="9525">
            <a:noFill/>
          </a:ln>
        </p:spPr>
        <p:txBody>
          <a:bodyPr lIns="36000" tIns="46800" rIns="36000" bIns="46800">
            <a:spAutoFit/>
          </a:bodyPr>
          <a:p>
            <a:pPr eaLnBrk="1" hangingPunct="1">
              <a:lnSpc>
                <a:spcPct val="125000"/>
              </a:lnSpc>
              <a:spcBef>
                <a:spcPct val="50000"/>
              </a:spcBef>
            </a:pPr>
            <a:r>
              <a:rPr lang="zh-CN" altLang="en-US" sz="2400" dirty="0">
                <a:latin typeface="微软雅黑" panose="020B0503020204020204" pitchFamily="34" charset="-122"/>
                <a:ea typeface="微软雅黑" panose="020B0503020204020204" pitchFamily="34" charset="-122"/>
              </a:rPr>
              <a:t>应付账款</a:t>
            </a:r>
            <a:endParaRPr lang="zh-CN" altLang="en-US" sz="2400" dirty="0">
              <a:latin typeface="微软雅黑" panose="020B0503020204020204" pitchFamily="34" charset="-122"/>
              <a:ea typeface="微软雅黑" panose="020B0503020204020204" pitchFamily="34" charset="-122"/>
            </a:endParaRPr>
          </a:p>
        </p:txBody>
      </p:sp>
      <p:sp>
        <p:nvSpPr>
          <p:cNvPr id="19" name="TextBox 18"/>
          <p:cNvSpPr txBox="1"/>
          <p:nvPr/>
        </p:nvSpPr>
        <p:spPr>
          <a:xfrm>
            <a:off x="4560888" y="5630863"/>
            <a:ext cx="1709737" cy="555625"/>
          </a:xfrm>
          <a:prstGeom prst="rect">
            <a:avLst/>
          </a:prstGeom>
          <a:noFill/>
          <a:ln w="9525">
            <a:noFill/>
          </a:ln>
        </p:spPr>
        <p:txBody>
          <a:bodyPr lIns="36000" tIns="46800" rIns="36000" bIns="46800">
            <a:spAutoFit/>
          </a:bodyPr>
          <a:p>
            <a:pPr eaLnBrk="1" hangingPunct="1">
              <a:lnSpc>
                <a:spcPct val="125000"/>
              </a:lnSpc>
              <a:spcBef>
                <a:spcPct val="50000"/>
              </a:spcBef>
            </a:pPr>
            <a:r>
              <a:rPr lang="zh-CN" altLang="en-US" sz="2400" dirty="0">
                <a:latin typeface="微软雅黑" panose="020B0503020204020204" pitchFamily="34" charset="-122"/>
                <a:ea typeface="微软雅黑" panose="020B0503020204020204" pitchFamily="34" charset="-122"/>
              </a:rPr>
              <a:t>应付票据</a:t>
            </a:r>
            <a:endParaRPr lang="zh-CN" altLang="en-US" sz="2400" dirty="0">
              <a:latin typeface="微软雅黑" panose="020B0503020204020204" pitchFamily="34" charset="-122"/>
              <a:ea typeface="微软雅黑" panose="020B0503020204020204" pitchFamily="34" charset="-122"/>
            </a:endParaRPr>
          </a:p>
        </p:txBody>
      </p:sp>
      <p:sp>
        <p:nvSpPr>
          <p:cNvPr id="20" name="TextBox 19"/>
          <p:cNvSpPr txBox="1"/>
          <p:nvPr/>
        </p:nvSpPr>
        <p:spPr>
          <a:xfrm>
            <a:off x="6140450" y="3671888"/>
            <a:ext cx="1327150" cy="555625"/>
          </a:xfrm>
          <a:prstGeom prst="rect">
            <a:avLst/>
          </a:prstGeom>
          <a:noFill/>
          <a:ln w="9525">
            <a:noFill/>
          </a:ln>
        </p:spPr>
        <p:txBody>
          <a:bodyPr lIns="36000" tIns="46800" rIns="36000" bIns="46800">
            <a:spAutoFit/>
          </a:bodyPr>
          <a:p>
            <a:pPr eaLnBrk="1" hangingPunct="1">
              <a:lnSpc>
                <a:spcPct val="125000"/>
              </a:lnSpc>
              <a:spcBef>
                <a:spcPct val="50000"/>
              </a:spcBef>
            </a:pPr>
            <a:r>
              <a:rPr lang="zh-CN" altLang="en-US" sz="2400" dirty="0">
                <a:latin typeface="微软雅黑" panose="020B0503020204020204" pitchFamily="34" charset="-122"/>
                <a:ea typeface="微软雅黑" panose="020B0503020204020204" pitchFamily="34" charset="-122"/>
              </a:rPr>
              <a:t>预收货款</a:t>
            </a:r>
            <a:endParaRPr lang="zh-CN" altLang="en-US" sz="2400" dirty="0">
              <a:latin typeface="微软雅黑" panose="020B0503020204020204" pitchFamily="34" charset="-122"/>
              <a:ea typeface="微软雅黑" panose="020B0503020204020204" pitchFamily="34" charset="-122"/>
            </a:endParaRPr>
          </a:p>
        </p:txBody>
      </p:sp>
      <p:grpSp>
        <p:nvGrpSpPr>
          <p:cNvPr id="23" name="组合 22"/>
          <p:cNvGrpSpPr/>
          <p:nvPr/>
        </p:nvGrpSpPr>
        <p:grpSpPr>
          <a:xfrm>
            <a:off x="1416050" y="4137025"/>
            <a:ext cx="1947863" cy="1335088"/>
            <a:chOff x="1886857" y="4136572"/>
            <a:chExt cx="2598058" cy="1335314"/>
          </a:xfrm>
        </p:grpSpPr>
        <p:sp>
          <p:nvSpPr>
            <p:cNvPr id="22" name="五边形 21"/>
            <p:cNvSpPr/>
            <p:nvPr/>
          </p:nvSpPr>
          <p:spPr>
            <a:xfrm>
              <a:off x="1886857" y="4252480"/>
              <a:ext cx="2235981" cy="1219406"/>
            </a:xfrm>
            <a:prstGeom prst="homePlat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8449" name="TextBox 20"/>
            <p:cNvSpPr txBox="1"/>
            <p:nvPr/>
          </p:nvSpPr>
          <p:spPr>
            <a:xfrm>
              <a:off x="1886858" y="4136572"/>
              <a:ext cx="2598057" cy="1202713"/>
            </a:xfrm>
            <a:prstGeom prst="rect">
              <a:avLst/>
            </a:prstGeom>
            <a:noFill/>
            <a:ln w="9525">
              <a:noFill/>
            </a:ln>
          </p:spPr>
          <p:txBody>
            <a:bodyPr lIns="36000" tIns="46800" rIns="36000" bIns="46800">
              <a:spAutoFit/>
            </a:bodyPr>
            <a:p>
              <a:pPr eaLnBrk="1" hangingPunct="1">
                <a:lnSpc>
                  <a:spcPct val="125000"/>
                </a:lnSpc>
                <a:spcBef>
                  <a:spcPct val="50000"/>
                </a:spcBef>
              </a:pPr>
              <a:r>
                <a:rPr lang="zh-CN" altLang="en-US" sz="2400" dirty="0">
                  <a:solidFill>
                    <a:srgbClr val="FF0000"/>
                  </a:solidFill>
                  <a:latin typeface="微软雅黑" panose="020B0503020204020204" pitchFamily="34" charset="-122"/>
                  <a:ea typeface="微软雅黑" panose="020B0503020204020204" pitchFamily="34" charset="-122"/>
                </a:rPr>
                <a:t>商业信用</a:t>
              </a:r>
              <a:endParaRPr lang="en-US" altLang="zh-CN" sz="2400" dirty="0">
                <a:solidFill>
                  <a:srgbClr val="FF0000"/>
                </a:solidFill>
                <a:latin typeface="微软雅黑" panose="020B0503020204020204" pitchFamily="34" charset="-122"/>
                <a:ea typeface="微软雅黑" panose="020B0503020204020204" pitchFamily="34" charset="-122"/>
              </a:endParaRPr>
            </a:p>
            <a:p>
              <a:pPr eaLnBrk="1" hangingPunct="1">
                <a:lnSpc>
                  <a:spcPct val="125000"/>
                </a:lnSpc>
                <a:spcBef>
                  <a:spcPct val="50000"/>
                </a:spcBef>
              </a:pPr>
              <a:r>
                <a:rPr lang="zh-CN" altLang="en-US" sz="2400" dirty="0">
                  <a:solidFill>
                    <a:srgbClr val="FF0000"/>
                  </a:solidFill>
                  <a:latin typeface="微软雅黑" panose="020B0503020204020204" pitchFamily="34" charset="-122"/>
                  <a:ea typeface="微软雅黑" panose="020B0503020204020204" pitchFamily="34" charset="-122"/>
                </a:rPr>
                <a:t>主要形式</a:t>
              </a:r>
              <a:endParaRPr lang="zh-CN" altLang="en-US" sz="2400" dirty="0">
                <a:solidFill>
                  <a:srgbClr val="FF0000"/>
                </a:solidFill>
                <a:latin typeface="微软雅黑" panose="020B0503020204020204" pitchFamily="34" charset="-122"/>
                <a:ea typeface="微软雅黑" panose="020B0503020204020204" pitchFamily="34" charset="-122"/>
              </a:endParaRPr>
            </a:p>
          </p:txBody>
        </p:sp>
      </p:gr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0" presetClass="entr" presetSubtype="0"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par>
                          <p:cTn id="13" fill="hold">
                            <p:stCondLst>
                              <p:cond delay="1000"/>
                            </p:stCondLst>
                            <p:childTnLst>
                              <p:par>
                                <p:cTn id="14" presetID="55" presetClass="entr" presetSubtype="0" fill="hold" grpId="0" nodeType="after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p:cTn id="16" dur="1000" fill="hold"/>
                                        <p:tgtEl>
                                          <p:spTgt spid="7"/>
                                        </p:tgtEl>
                                        <p:attrNameLst>
                                          <p:attrName>ppt_w</p:attrName>
                                        </p:attrNameLst>
                                      </p:cBhvr>
                                      <p:tavLst>
                                        <p:tav tm="0">
                                          <p:val>
                                            <p:strVal val="#ppt_w*0.70"/>
                                          </p:val>
                                        </p:tav>
                                        <p:tav tm="100000">
                                          <p:val>
                                            <p:strVal val="#ppt_w"/>
                                          </p:val>
                                        </p:tav>
                                      </p:tavLst>
                                    </p:anim>
                                    <p:anim calcmode="lin" valueType="num">
                                      <p:cBhvr>
                                        <p:cTn id="17" dur="1000" fill="hold"/>
                                        <p:tgtEl>
                                          <p:spTgt spid="7"/>
                                        </p:tgtEl>
                                        <p:attrNameLst>
                                          <p:attrName>ppt_h</p:attrName>
                                        </p:attrNameLst>
                                      </p:cBhvr>
                                      <p:tavLst>
                                        <p:tav tm="0">
                                          <p:val>
                                            <p:strVal val="#ppt_h"/>
                                          </p:val>
                                        </p:tav>
                                        <p:tav tm="100000">
                                          <p:val>
                                            <p:strVal val="#ppt_h"/>
                                          </p:val>
                                        </p:tav>
                                      </p:tavLst>
                                    </p:anim>
                                    <p:animEffect transition="in" filter="fade">
                                      <p:cBhvr>
                                        <p:cTn id="18" dur="1000"/>
                                        <p:tgtEl>
                                          <p:spTgt spid="7"/>
                                        </p:tgtEl>
                                      </p:cBhvr>
                                    </p:animEffect>
                                  </p:childTnLst>
                                </p:cTn>
                              </p:par>
                            </p:childTnLst>
                          </p:cTn>
                        </p:par>
                        <p:par>
                          <p:cTn id="19" fill="hold">
                            <p:stCondLst>
                              <p:cond delay="2000"/>
                            </p:stCondLst>
                            <p:childTnLst>
                              <p:par>
                                <p:cTn id="20" presetID="22" presetClass="entr" presetSubtype="4" fill="hold" grpId="0" nodeType="afterEffect">
                                  <p:stCondLst>
                                    <p:cond delay="0"/>
                                  </p:stCondLst>
                                  <p:childTnLst>
                                    <p:set>
                                      <p:cBhvr>
                                        <p:cTn id="21" dur="1" fill="hold">
                                          <p:stCondLst>
                                            <p:cond delay="0"/>
                                          </p:stCondLst>
                                        </p:cTn>
                                        <p:tgtEl>
                                          <p:spTgt spid="1025"/>
                                        </p:tgtEl>
                                        <p:attrNameLst>
                                          <p:attrName>style.visibility</p:attrName>
                                        </p:attrNameLst>
                                      </p:cBhvr>
                                      <p:to>
                                        <p:strVal val="visible"/>
                                      </p:to>
                                    </p:set>
                                    <p:animEffect transition="in" filter="wipe(down)">
                                      <p:cBhvr>
                                        <p:cTn id="22" dur="500"/>
                                        <p:tgtEl>
                                          <p:spTgt spid="1025"/>
                                        </p:tgtEl>
                                      </p:cBhvr>
                                    </p:animEffect>
                                  </p:childTnLst>
                                </p:cTn>
                              </p:par>
                            </p:childTnLst>
                          </p:cTn>
                        </p:par>
                        <p:par>
                          <p:cTn id="23" fill="hold">
                            <p:stCondLst>
                              <p:cond delay="2500"/>
                            </p:stCondLst>
                            <p:childTnLst>
                              <p:par>
                                <p:cTn id="24" presetID="12" presetClass="entr" presetSubtype="4" fill="hold" nodeType="after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slide(fromBottom)">
                                      <p:cBhvr>
                                        <p:cTn id="26" dur="500"/>
                                        <p:tgtEl>
                                          <p:spTgt spid="12"/>
                                        </p:tgtEl>
                                      </p:cBhvr>
                                    </p:animEffect>
                                  </p:childTnLst>
                                </p:cTn>
                              </p:par>
                            </p:childTnLst>
                          </p:cTn>
                        </p:par>
                        <p:par>
                          <p:cTn id="27" fill="hold">
                            <p:stCondLst>
                              <p:cond delay="3000"/>
                            </p:stCondLst>
                            <p:childTnLst>
                              <p:par>
                                <p:cTn id="28" presetID="12" presetClass="entr" presetSubtype="4" fill="hold" nodeType="afterEffect">
                                  <p:stCondLst>
                                    <p:cond delay="0"/>
                                  </p:stCondLst>
                                  <p:childTnLst>
                                    <p:set>
                                      <p:cBhvr>
                                        <p:cTn id="29" dur="1" fill="hold">
                                          <p:stCondLst>
                                            <p:cond delay="0"/>
                                          </p:stCondLst>
                                        </p:cTn>
                                        <p:tgtEl>
                                          <p:spTgt spid="23"/>
                                        </p:tgtEl>
                                        <p:attrNameLst>
                                          <p:attrName>style.visibility</p:attrName>
                                        </p:attrNameLst>
                                      </p:cBhvr>
                                      <p:to>
                                        <p:strVal val="visible"/>
                                      </p:to>
                                    </p:set>
                                    <p:animEffect transition="in" filter="slide(fromBottom)">
                                      <p:cBhvr>
                                        <p:cTn id="30" dur="500"/>
                                        <p:tgtEl>
                                          <p:spTgt spid="23"/>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wipe(left)">
                                      <p:cBhvr>
                                        <p:cTn id="35" dur="500"/>
                                        <p:tgtEl>
                                          <p:spTgt spid="14"/>
                                        </p:tgtEl>
                                      </p:cBhvr>
                                    </p:animEffect>
                                  </p:childTnLst>
                                </p:cTn>
                              </p:par>
                            </p:childTnLst>
                          </p:cTn>
                        </p:par>
                        <p:par>
                          <p:cTn id="36" fill="hold">
                            <p:stCondLst>
                              <p:cond delay="500"/>
                            </p:stCondLst>
                            <p:childTnLst>
                              <p:par>
                                <p:cTn id="37" presetID="8" presetClass="entr" presetSubtype="16" fill="hold" grpId="0" nodeType="after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diamond(in)">
                                      <p:cBhvr>
                                        <p:cTn id="39" dur="500"/>
                                        <p:tgtEl>
                                          <p:spTgt spid="15"/>
                                        </p:tgtEl>
                                      </p:cBhvr>
                                    </p:animEffect>
                                  </p:childTnLst>
                                </p:cTn>
                              </p:par>
                            </p:childTnLst>
                          </p:cTn>
                        </p:par>
                      </p:childTnLst>
                    </p:cTn>
                  </p:par>
                  <p:par>
                    <p:cTn id="40" fill="hold">
                      <p:stCondLst>
                        <p:cond delay="indefinite"/>
                      </p:stCondLst>
                      <p:childTnLst>
                        <p:par>
                          <p:cTn id="41" fill="hold">
                            <p:stCondLst>
                              <p:cond delay="0"/>
                            </p:stCondLst>
                            <p:childTnLst>
                              <p:par>
                                <p:cTn id="42" presetID="12" presetClass="entr" presetSubtype="4" fill="hold" grpId="0" nodeType="clickEffect">
                                  <p:stCondLst>
                                    <p:cond delay="0"/>
                                  </p:stCondLst>
                                  <p:childTnLst>
                                    <p:set>
                                      <p:cBhvr>
                                        <p:cTn id="43" dur="1" fill="hold">
                                          <p:stCondLst>
                                            <p:cond delay="0"/>
                                          </p:stCondLst>
                                        </p:cTn>
                                        <p:tgtEl>
                                          <p:spTgt spid="18"/>
                                        </p:tgtEl>
                                        <p:attrNameLst>
                                          <p:attrName>style.visibility</p:attrName>
                                        </p:attrNameLst>
                                      </p:cBhvr>
                                      <p:to>
                                        <p:strVal val="visible"/>
                                      </p:to>
                                    </p:set>
                                    <p:animEffect transition="in" filter="slide(fromBottom)">
                                      <p:cBhvr>
                                        <p:cTn id="44" dur="500"/>
                                        <p:tgtEl>
                                          <p:spTgt spid="18"/>
                                        </p:tgtEl>
                                      </p:cBhvr>
                                    </p:animEffect>
                                  </p:childTnLst>
                                </p:cTn>
                              </p:par>
                            </p:childTnLst>
                          </p:cTn>
                        </p:par>
                        <p:par>
                          <p:cTn id="45" fill="hold">
                            <p:stCondLst>
                              <p:cond delay="500"/>
                            </p:stCondLst>
                            <p:childTnLst>
                              <p:par>
                                <p:cTn id="46" presetID="8" presetClass="entr" presetSubtype="16" fill="hold" grpId="0" nodeType="after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diamond(in)">
                                      <p:cBhvr>
                                        <p:cTn id="48" dur="500"/>
                                        <p:tgtEl>
                                          <p:spTgt spid="16"/>
                                        </p:tgtEl>
                                      </p:cBhvr>
                                    </p:animEffect>
                                  </p:childTnLst>
                                </p:cTn>
                              </p:par>
                            </p:childTnLst>
                          </p:cTn>
                        </p:par>
                        <p:par>
                          <p:cTn id="49" fill="hold">
                            <p:stCondLst>
                              <p:cond delay="1000"/>
                            </p:stCondLst>
                            <p:childTnLst>
                              <p:par>
                                <p:cTn id="50" presetID="12" presetClass="entr" presetSubtype="4" fill="hold" grpId="0" nodeType="after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slide(fromBottom)">
                                      <p:cBhvr>
                                        <p:cTn id="52" dur="500"/>
                                        <p:tgtEl>
                                          <p:spTgt spid="19"/>
                                        </p:tgtEl>
                                      </p:cBhvr>
                                    </p:animEffect>
                                  </p:childTnLst>
                                </p:cTn>
                              </p:par>
                            </p:childTnLst>
                          </p:cTn>
                        </p:par>
                      </p:childTnLst>
                    </p:cTn>
                  </p:par>
                  <p:par>
                    <p:cTn id="53" fill="hold">
                      <p:stCondLst>
                        <p:cond delay="indefinite"/>
                      </p:stCondLst>
                      <p:childTnLst>
                        <p:par>
                          <p:cTn id="54" fill="hold">
                            <p:stCondLst>
                              <p:cond delay="0"/>
                            </p:stCondLst>
                            <p:childTnLst>
                              <p:par>
                                <p:cTn id="55" presetID="8" presetClass="entr" presetSubtype="16"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animEffect transition="in" filter="diamond(in)">
                                      <p:cBhvr>
                                        <p:cTn id="57" dur="500"/>
                                        <p:tgtEl>
                                          <p:spTgt spid="17"/>
                                        </p:tgtEl>
                                      </p:cBhvr>
                                    </p:animEffect>
                                  </p:childTnLst>
                                </p:cTn>
                              </p:par>
                            </p:childTnLst>
                          </p:cTn>
                        </p:par>
                        <p:par>
                          <p:cTn id="58" fill="hold">
                            <p:stCondLst>
                              <p:cond delay="500"/>
                            </p:stCondLst>
                            <p:childTnLst>
                              <p:par>
                                <p:cTn id="59" presetID="12" presetClass="entr" presetSubtype="4" fill="hold" grpId="0" nodeType="afterEffect">
                                  <p:stCondLst>
                                    <p:cond delay="0"/>
                                  </p:stCondLst>
                                  <p:childTnLst>
                                    <p:set>
                                      <p:cBhvr>
                                        <p:cTn id="60" dur="1" fill="hold">
                                          <p:stCondLst>
                                            <p:cond delay="0"/>
                                          </p:stCondLst>
                                        </p:cTn>
                                        <p:tgtEl>
                                          <p:spTgt spid="20"/>
                                        </p:tgtEl>
                                        <p:attrNameLst>
                                          <p:attrName>style.visibility</p:attrName>
                                        </p:attrNameLst>
                                      </p:cBhvr>
                                      <p:to>
                                        <p:strVal val="visible"/>
                                      </p:to>
                                    </p:set>
                                    <p:animEffect transition="in" filter="slide(fromBottom)">
                                      <p:cBhvr>
                                        <p:cTn id="6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025" grpId="0"/>
      <p:bldP spid="14" grpId="0" animBg="1"/>
      <p:bldP spid="15" grpId="0" animBg="1"/>
      <p:bldP spid="16" grpId="0" animBg="1"/>
      <p:bldP spid="17" grpId="0" animBg="1"/>
      <p:bldP spid="18" grpId="0"/>
      <p:bldP spid="19" grpId="0"/>
      <p:bldP spid="2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p:cNvPicPr>
            <a:picLocks noChangeAspect="1"/>
          </p:cNvPicPr>
          <p:nvPr/>
        </p:nvPicPr>
        <p:blipFill>
          <a:blip r:embed="rId1" cstate="print"/>
          <a:stretch>
            <a:fillRect/>
          </a:stretch>
        </p:blipFill>
        <p:spPr>
          <a:xfrm>
            <a:off x="357159" y="2071677"/>
            <a:ext cx="5956555" cy="3929090"/>
          </a:xfrm>
          <a:prstGeom prst="rect">
            <a:avLst/>
          </a:prstGeom>
          <a:effectLst>
            <a:outerShdw blurRad="50800" dist="292100" dir="8100000" algn="tr" rotWithShape="0">
              <a:prstClr val="black">
                <a:alpha val="40000"/>
              </a:prstClr>
            </a:outerShdw>
          </a:effectLst>
          <a:scene3d>
            <a:camera prst="orthographicFront"/>
            <a:lightRig rig="threePt" dir="t">
              <a:rot lat="0" lon="0" rev="2400000"/>
            </a:lightRig>
          </a:scene3d>
        </p:spPr>
      </p:pic>
      <p:sp>
        <p:nvSpPr>
          <p:cNvPr id="19459" name="灯片编号占位符 2"/>
          <p:cNvSpPr>
            <a:spLocks noGrp="1"/>
          </p:cNvSpPr>
          <p:nvPr/>
        </p:nvSpPr>
        <p:spPr>
          <a:xfrm>
            <a:off x="6553200" y="6245225"/>
            <a:ext cx="2133600" cy="476250"/>
          </a:xfrm>
          <a:prstGeom prst="rect">
            <a:avLst/>
          </a:prstGeom>
          <a:noFill/>
          <a:ln w="9525">
            <a:noFill/>
          </a:ln>
        </p:spPr>
        <p:txBody>
          <a:bodyPr/>
          <a:p>
            <a:pPr algn="r" eaLnBrk="1" hangingPunct="1">
              <a:spcBef>
                <a:spcPct val="50000"/>
              </a:spcBef>
            </a:pPr>
            <a:fld id="{9A0DB2DC-4C9A-4742-B13C-FB6460FD3503}" type="slidenum">
              <a:rPr lang="en-US" altLang="zh-CN" sz="1000" dirty="0">
                <a:latin typeface="Lato" panose="020F0502020204030203"/>
              </a:rPr>
            </a:fld>
            <a:endParaRPr lang="en-US" altLang="zh-CN" sz="1000" dirty="0">
              <a:latin typeface="Lato" panose="020F0502020204030203"/>
            </a:endParaRPr>
          </a:p>
        </p:txBody>
      </p:sp>
      <p:sp>
        <p:nvSpPr>
          <p:cNvPr id="2" name="文本框 1"/>
          <p:cNvSpPr txBox="1"/>
          <p:nvPr/>
        </p:nvSpPr>
        <p:spPr>
          <a:xfrm>
            <a:off x="473075" y="2071688"/>
            <a:ext cx="5492750" cy="4154487"/>
          </a:xfrm>
          <a:prstGeom prst="rect">
            <a:avLst/>
          </a:prstGeom>
          <a:noFill/>
          <a:ln w="28575" cap="flat" cmpd="sng">
            <a:solidFill>
              <a:schemeClr val="tx1"/>
            </a:solidFill>
            <a:prstDash val="solid"/>
            <a:round/>
            <a:headEnd type="none" w="med" len="med"/>
            <a:tailEnd type="none" w="med" len="med"/>
          </a:ln>
        </p:spPr>
        <p:txBody>
          <a:bodyPr>
            <a:spAutoFit/>
          </a:bodyPr>
          <a:p>
            <a:pPr eaLnBrk="1" hangingPunct="1">
              <a:lnSpc>
                <a:spcPct val="150000"/>
              </a:lnSpc>
              <a:spcBef>
                <a:spcPct val="50000"/>
              </a:spcBef>
            </a:pPr>
            <a:r>
              <a:rPr lang="zh-CN" altLang="zh-CN" sz="2400" dirty="0">
                <a:latin typeface="Lato" panose="020F0502020204030203"/>
              </a:rPr>
              <a:t>（</a:t>
            </a:r>
            <a:r>
              <a:rPr lang="en-US" altLang="zh-CN" sz="2400" dirty="0">
                <a:latin typeface="Lato" panose="020F0502020204030203"/>
              </a:rPr>
              <a:t>1</a:t>
            </a:r>
            <a:r>
              <a:rPr lang="zh-CN" altLang="zh-CN" sz="2400" dirty="0">
                <a:latin typeface="Lato" panose="020F0502020204030203"/>
              </a:rPr>
              <a:t>）应付账款</a:t>
            </a:r>
            <a:endParaRPr lang="en-US" altLang="zh-CN" sz="2400" dirty="0">
              <a:latin typeface="Lato" panose="020F0502020204030203"/>
            </a:endParaRPr>
          </a:p>
          <a:p>
            <a:pPr eaLnBrk="1" hangingPunct="1">
              <a:lnSpc>
                <a:spcPct val="150000"/>
              </a:lnSpc>
              <a:spcBef>
                <a:spcPct val="50000"/>
              </a:spcBef>
            </a:pPr>
            <a:r>
              <a:rPr lang="zh-CN" altLang="zh-CN" sz="2400" dirty="0">
                <a:latin typeface="Lato" panose="020F0502020204030203"/>
              </a:rPr>
              <a:t>应付账款是企业最典型、最常用的一种商业信用形式，是指在采购商品物资时先收到商品物资，货款延期到双方约定的时间支付。卖方为了尽快收回货款，往往在交易时规定信用条件，即规定信用期限、现金折扣率及折扣期。</a:t>
            </a:r>
            <a:endParaRPr lang="zh-CN" altLang="en-US" sz="2400" dirty="0">
              <a:latin typeface="Lato" panose="020F0502020204030203"/>
            </a:endParaRPr>
          </a:p>
        </p:txBody>
      </p:sp>
      <p:grpSp>
        <p:nvGrpSpPr>
          <p:cNvPr id="11" name="组合 10"/>
          <p:cNvGrpSpPr/>
          <p:nvPr/>
        </p:nvGrpSpPr>
        <p:grpSpPr>
          <a:xfrm>
            <a:off x="2819400" y="914400"/>
            <a:ext cx="3146425" cy="144463"/>
            <a:chOff x="5475255" y="1143000"/>
            <a:chExt cx="1486646" cy="101600"/>
          </a:xfrm>
        </p:grpSpPr>
        <p:cxnSp>
          <p:nvCxnSpPr>
            <p:cNvPr id="12" name="Straight Connector 30"/>
            <p:cNvCxnSpPr/>
            <p:nvPr/>
          </p:nvCxnSpPr>
          <p:spPr>
            <a:xfrm>
              <a:off x="5475255" y="1143000"/>
              <a:ext cx="1486646"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31"/>
            <p:cNvCxnSpPr/>
            <p:nvPr/>
          </p:nvCxnSpPr>
          <p:spPr>
            <a:xfrm>
              <a:off x="5616269" y="1244600"/>
              <a:ext cx="1185867"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5" name="矩形 14"/>
          <p:cNvSpPr/>
          <p:nvPr/>
        </p:nvSpPr>
        <p:spPr>
          <a:xfrm>
            <a:off x="3322638" y="0"/>
            <a:ext cx="2954338" cy="923925"/>
          </a:xfrm>
          <a:prstGeom prst="rect">
            <a:avLst/>
          </a:prstGeom>
        </p:spPr>
        <p:txBody>
          <a:bodyPr wrap="none">
            <a:spAutoFit/>
          </a:bodyPr>
          <a:lstStyle/>
          <a:p>
            <a:pPr marL="0" marR="0" lvl="0" indent="0" algn="l" defTabSz="914400" rtl="0" eaLnBrk="0" fontAlgn="auto" latinLnBrk="0" hangingPunct="0">
              <a:lnSpc>
                <a:spcPct val="150000"/>
              </a:lnSpc>
              <a:spcBef>
                <a:spcPts val="0"/>
              </a:spcBef>
              <a:spcAft>
                <a:spcPts val="0"/>
              </a:spcAft>
              <a:buClrTx/>
              <a:buSzTx/>
              <a:buFont typeface="Arial" panose="020B0604020202020204" pitchFamily="34" charset="0"/>
              <a:buNone/>
              <a:defRPr/>
            </a:pPr>
            <a:r>
              <a:rPr kumimoji="0" lang="zh-CN" altLang="en-US" sz="3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rPr>
              <a:t>三、商业信用</a:t>
            </a:r>
            <a:endParaRPr kumimoji="0" lang="en-US" altLang="zh-CN" sz="3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sym typeface="黑体" panose="02010609060101010101" charset="-122"/>
            </a:endParaRPr>
          </a:p>
        </p:txBody>
      </p:sp>
      <p:sp>
        <p:nvSpPr>
          <p:cNvPr id="16" name="矩形 15"/>
          <p:cNvSpPr/>
          <p:nvPr/>
        </p:nvSpPr>
        <p:spPr>
          <a:xfrm>
            <a:off x="744538" y="1309688"/>
            <a:ext cx="3016250" cy="584200"/>
          </a:xfrm>
          <a:prstGeom prst="rect">
            <a:avLst/>
          </a:prstGeom>
          <a:noFill/>
          <a:ln w="9525">
            <a:noFill/>
          </a:ln>
        </p:spPr>
        <p:txBody>
          <a:bodyPr wrap="none">
            <a:spAutoFit/>
          </a:bodyPr>
          <a:p>
            <a:pPr eaLnBrk="1" hangingPunct="1">
              <a:spcBef>
                <a:spcPct val="50000"/>
              </a:spcBef>
            </a:pPr>
            <a:r>
              <a:rPr lang="en-US" altLang="zh-CN" sz="3200" b="1" dirty="0">
                <a:latin typeface="微软雅黑" panose="020B0503020204020204" pitchFamily="34" charset="-122"/>
                <a:ea typeface="微软雅黑" panose="020B0503020204020204" pitchFamily="34" charset="-122"/>
              </a:rPr>
              <a:t>1.</a:t>
            </a:r>
            <a:r>
              <a:rPr lang="zh-CN" altLang="en-US" sz="3200" b="1" dirty="0">
                <a:latin typeface="微软雅黑" panose="020B0503020204020204" pitchFamily="34" charset="-122"/>
                <a:ea typeface="微软雅黑" panose="020B0503020204020204" pitchFamily="34" charset="-122"/>
              </a:rPr>
              <a:t>商业信用形式</a:t>
            </a:r>
            <a:endParaRPr lang="zh-CN" altLang="zh-CN" sz="3200" b="1" dirty="0">
              <a:latin typeface="微软雅黑" panose="020B0503020204020204" pitchFamily="34" charset="-122"/>
              <a:ea typeface="微软雅黑" panose="020B0503020204020204" pitchFamily="34" charset="-122"/>
            </a:endParaRPr>
          </a:p>
        </p:txBody>
      </p:sp>
      <p:sp>
        <p:nvSpPr>
          <p:cNvPr id="17" name="Freeform 11"/>
          <p:cNvSpPr>
            <a:spLocks noEditPoints="1"/>
          </p:cNvSpPr>
          <p:nvPr/>
        </p:nvSpPr>
        <p:spPr>
          <a:xfrm>
            <a:off x="6707188" y="2305050"/>
            <a:ext cx="425450" cy="781050"/>
          </a:xfrm>
          <a:custGeom>
            <a:avLst/>
            <a:gdLst/>
            <a:ahLst/>
            <a:cxnLst>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Lst>
            <a:pathLst>
              <a:path w="149" h="206">
                <a:moveTo>
                  <a:pt x="99" y="14"/>
                </a:moveTo>
                <a:cubicBezTo>
                  <a:pt x="65" y="0"/>
                  <a:pt x="26" y="17"/>
                  <a:pt x="12" y="52"/>
                </a:cubicBezTo>
                <a:cubicBezTo>
                  <a:pt x="0" y="84"/>
                  <a:pt x="12" y="119"/>
                  <a:pt x="39" y="135"/>
                </a:cubicBezTo>
                <a:cubicBezTo>
                  <a:pt x="34" y="147"/>
                  <a:pt x="34" y="147"/>
                  <a:pt x="34" y="147"/>
                </a:cubicBezTo>
                <a:cubicBezTo>
                  <a:pt x="26" y="144"/>
                  <a:pt x="26" y="144"/>
                  <a:pt x="26" y="144"/>
                </a:cubicBezTo>
                <a:cubicBezTo>
                  <a:pt x="7" y="192"/>
                  <a:pt x="7" y="192"/>
                  <a:pt x="7" y="192"/>
                </a:cubicBezTo>
                <a:cubicBezTo>
                  <a:pt x="39" y="206"/>
                  <a:pt x="39" y="206"/>
                  <a:pt x="39" y="206"/>
                </a:cubicBezTo>
                <a:cubicBezTo>
                  <a:pt x="59" y="157"/>
                  <a:pt x="59" y="157"/>
                  <a:pt x="59" y="157"/>
                </a:cubicBezTo>
                <a:cubicBezTo>
                  <a:pt x="51" y="154"/>
                  <a:pt x="51" y="154"/>
                  <a:pt x="51" y="154"/>
                </a:cubicBezTo>
                <a:cubicBezTo>
                  <a:pt x="56" y="142"/>
                  <a:pt x="56" y="142"/>
                  <a:pt x="56" y="142"/>
                </a:cubicBezTo>
                <a:cubicBezTo>
                  <a:pt x="88" y="151"/>
                  <a:pt x="122" y="134"/>
                  <a:pt x="135" y="102"/>
                </a:cubicBezTo>
                <a:cubicBezTo>
                  <a:pt x="149" y="67"/>
                  <a:pt x="133" y="28"/>
                  <a:pt x="99" y="14"/>
                </a:cubicBezTo>
                <a:close/>
                <a:moveTo>
                  <a:pt x="112" y="92"/>
                </a:moveTo>
                <a:cubicBezTo>
                  <a:pt x="103" y="114"/>
                  <a:pt x="79" y="124"/>
                  <a:pt x="58" y="116"/>
                </a:cubicBezTo>
                <a:cubicBezTo>
                  <a:pt x="37" y="107"/>
                  <a:pt x="27" y="83"/>
                  <a:pt x="35" y="61"/>
                </a:cubicBezTo>
                <a:cubicBezTo>
                  <a:pt x="44" y="40"/>
                  <a:pt x="68" y="29"/>
                  <a:pt x="89" y="38"/>
                </a:cubicBezTo>
                <a:cubicBezTo>
                  <a:pt x="110" y="46"/>
                  <a:pt x="121" y="71"/>
                  <a:pt x="112" y="92"/>
                </a:cubicBezTo>
                <a:close/>
                <a:moveTo>
                  <a:pt x="57" y="53"/>
                </a:moveTo>
                <a:cubicBezTo>
                  <a:pt x="102" y="74"/>
                  <a:pt x="102" y="74"/>
                  <a:pt x="102" y="74"/>
                </a:cubicBezTo>
                <a:cubicBezTo>
                  <a:pt x="107" y="65"/>
                  <a:pt x="107" y="65"/>
                  <a:pt x="107" y="65"/>
                </a:cubicBezTo>
                <a:cubicBezTo>
                  <a:pt x="61" y="44"/>
                  <a:pt x="61" y="44"/>
                  <a:pt x="61" y="44"/>
                </a:cubicBezTo>
                <a:lnTo>
                  <a:pt x="57" y="53"/>
                </a:lnTo>
                <a:close/>
                <a:moveTo>
                  <a:pt x="51" y="66"/>
                </a:moveTo>
                <a:cubicBezTo>
                  <a:pt x="96" y="87"/>
                  <a:pt x="96" y="87"/>
                  <a:pt x="96" y="87"/>
                </a:cubicBezTo>
                <a:cubicBezTo>
                  <a:pt x="101" y="78"/>
                  <a:pt x="101" y="78"/>
                  <a:pt x="101" y="78"/>
                </a:cubicBezTo>
                <a:cubicBezTo>
                  <a:pt x="55" y="57"/>
                  <a:pt x="55" y="57"/>
                  <a:pt x="55" y="57"/>
                </a:cubicBezTo>
                <a:lnTo>
                  <a:pt x="51" y="66"/>
                </a:lnTo>
                <a:close/>
                <a:moveTo>
                  <a:pt x="45" y="78"/>
                </a:moveTo>
                <a:cubicBezTo>
                  <a:pt x="91" y="99"/>
                  <a:pt x="91" y="99"/>
                  <a:pt x="91" y="99"/>
                </a:cubicBezTo>
                <a:cubicBezTo>
                  <a:pt x="95" y="90"/>
                  <a:pt x="95" y="90"/>
                  <a:pt x="95" y="90"/>
                </a:cubicBezTo>
                <a:cubicBezTo>
                  <a:pt x="50" y="69"/>
                  <a:pt x="50" y="69"/>
                  <a:pt x="50" y="69"/>
                </a:cubicBezTo>
                <a:lnTo>
                  <a:pt x="45" y="78"/>
                </a:lnTo>
                <a:close/>
                <a:moveTo>
                  <a:pt x="40" y="90"/>
                </a:moveTo>
                <a:cubicBezTo>
                  <a:pt x="85" y="111"/>
                  <a:pt x="85" y="111"/>
                  <a:pt x="85" y="111"/>
                </a:cubicBezTo>
                <a:cubicBezTo>
                  <a:pt x="89" y="102"/>
                  <a:pt x="89" y="102"/>
                  <a:pt x="89" y="102"/>
                </a:cubicBezTo>
                <a:cubicBezTo>
                  <a:pt x="44" y="81"/>
                  <a:pt x="44" y="81"/>
                  <a:pt x="44" y="81"/>
                </a:cubicBezTo>
                <a:lnTo>
                  <a:pt x="40" y="90"/>
                </a:lnTo>
                <a:close/>
              </a:path>
            </a:pathLst>
          </a:custGeom>
          <a:solidFill>
            <a:srgbClr val="FF9966">
              <a:alpha val="100000"/>
            </a:srgbClr>
          </a:solidFill>
          <a:ln w="9525">
            <a:noFill/>
          </a:ln>
        </p:spPr>
        <p:txBody>
          <a:bodyPr/>
          <a:p>
            <a:endParaRPr lang="zh-CN" altLang="en-US"/>
          </a:p>
        </p:txBody>
      </p:sp>
      <p:grpSp>
        <p:nvGrpSpPr>
          <p:cNvPr id="21" name="组合 20"/>
          <p:cNvGrpSpPr/>
          <p:nvPr/>
        </p:nvGrpSpPr>
        <p:grpSpPr>
          <a:xfrm>
            <a:off x="6313488" y="2771775"/>
            <a:ext cx="2830512" cy="3397250"/>
            <a:chOff x="8417794" y="2772228"/>
            <a:chExt cx="3774206" cy="3396343"/>
          </a:xfrm>
        </p:grpSpPr>
        <p:sp>
          <p:nvSpPr>
            <p:cNvPr id="18" name="圆角矩形 17"/>
            <p:cNvSpPr/>
            <p:nvPr/>
          </p:nvSpPr>
          <p:spPr>
            <a:xfrm>
              <a:off x="8417794" y="2772228"/>
              <a:ext cx="3630265" cy="3396343"/>
            </a:xfrm>
            <a:prstGeom prst="roundRect">
              <a:avLst/>
            </a:prstGeom>
            <a:noFill/>
            <a:ln w="254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9467" name="矩形 19"/>
            <p:cNvSpPr/>
            <p:nvPr/>
          </p:nvSpPr>
          <p:spPr>
            <a:xfrm>
              <a:off x="8417794" y="3171762"/>
              <a:ext cx="3774206" cy="2400016"/>
            </a:xfrm>
            <a:prstGeom prst="rect">
              <a:avLst/>
            </a:prstGeom>
            <a:noFill/>
            <a:ln w="9525">
              <a:noFill/>
            </a:ln>
          </p:spPr>
          <p:txBody>
            <a:bodyPr>
              <a:spAutoFit/>
            </a:bodyPr>
            <a:p>
              <a:pPr eaLnBrk="1" hangingPunct="1">
                <a:lnSpc>
                  <a:spcPct val="150000"/>
                </a:lnSpc>
                <a:spcBef>
                  <a:spcPct val="50000"/>
                </a:spcBef>
              </a:pPr>
              <a:r>
                <a:rPr lang="zh-CN" altLang="en-US" sz="2000" dirty="0">
                  <a:latin typeface="微软雅黑" panose="020B0503020204020204" pitchFamily="34" charset="-122"/>
                  <a:ea typeface="微软雅黑" panose="020B0503020204020204" pitchFamily="34" charset="-122"/>
                </a:rPr>
                <a:t>如：</a:t>
              </a:r>
              <a:r>
                <a:rPr lang="en-US" altLang="zh-CN" sz="2000" dirty="0">
                  <a:latin typeface="微软雅黑" panose="020B0503020204020204" pitchFamily="34" charset="-122"/>
                  <a:ea typeface="微软雅黑" panose="020B0503020204020204" pitchFamily="34" charset="-122"/>
                </a:rPr>
                <a:t>2/10</a:t>
              </a:r>
              <a:r>
                <a:rPr lang="zh-CN" altLang="zh-CN" sz="2000" dirty="0">
                  <a:latin typeface="微软雅黑" panose="020B0503020204020204" pitchFamily="34" charset="-122"/>
                  <a:ea typeface="微软雅黑" panose="020B0503020204020204" pitchFamily="34" charset="-122"/>
                </a:rPr>
                <a:t>，</a:t>
              </a:r>
              <a:r>
                <a:rPr lang="en-US" altLang="zh-CN" sz="2000" i="1" dirty="0">
                  <a:latin typeface="微软雅黑" panose="020B0503020204020204" pitchFamily="34" charset="-122"/>
                  <a:ea typeface="微软雅黑" panose="020B0503020204020204" pitchFamily="34" charset="-122"/>
                </a:rPr>
                <a:t>n</a:t>
              </a:r>
              <a:r>
                <a:rPr lang="en-US" altLang="zh-CN" sz="2000" dirty="0">
                  <a:latin typeface="微软雅黑" panose="020B0503020204020204" pitchFamily="34" charset="-122"/>
                  <a:ea typeface="微软雅黑" panose="020B0503020204020204" pitchFamily="34" charset="-122"/>
                </a:rPr>
                <a:t>/30</a:t>
              </a:r>
              <a:endParaRPr lang="en-US" altLang="zh-CN" sz="2000" dirty="0">
                <a:latin typeface="微软雅黑" panose="020B0503020204020204" pitchFamily="34" charset="-122"/>
                <a:ea typeface="微软雅黑" panose="020B0503020204020204" pitchFamily="34" charset="-122"/>
              </a:endParaRPr>
            </a:p>
            <a:p>
              <a:pPr eaLnBrk="1" hangingPunct="1">
                <a:lnSpc>
                  <a:spcPct val="150000"/>
                </a:lnSpc>
                <a:spcBef>
                  <a:spcPct val="50000"/>
                </a:spcBef>
              </a:pPr>
              <a:r>
                <a:rPr lang="zh-CN" altLang="en-US" sz="2000" dirty="0">
                  <a:latin typeface="微软雅黑" panose="020B0503020204020204" pitchFamily="34" charset="-122"/>
                  <a:ea typeface="微软雅黑" panose="020B0503020204020204" pitchFamily="34" charset="-122"/>
                </a:rPr>
                <a:t>信用期限</a:t>
              </a:r>
              <a:r>
                <a:rPr lang="en-US" altLang="zh-CN" sz="2000" dirty="0">
                  <a:latin typeface="微软雅黑" panose="020B0503020204020204" pitchFamily="34" charset="-122"/>
                  <a:ea typeface="微软雅黑" panose="020B0503020204020204" pitchFamily="34" charset="-122"/>
                </a:rPr>
                <a:t>——30</a:t>
              </a:r>
              <a:r>
                <a:rPr lang="zh-CN" altLang="en-US" sz="2000" dirty="0">
                  <a:latin typeface="微软雅黑" panose="020B0503020204020204" pitchFamily="34" charset="-122"/>
                  <a:ea typeface="微软雅黑" panose="020B0503020204020204" pitchFamily="34" charset="-122"/>
                </a:rPr>
                <a:t>天</a:t>
              </a:r>
              <a:endParaRPr lang="en-US" altLang="zh-CN" sz="2000" dirty="0">
                <a:latin typeface="微软雅黑" panose="020B0503020204020204" pitchFamily="34" charset="-122"/>
                <a:ea typeface="微软雅黑" panose="020B0503020204020204" pitchFamily="34" charset="-122"/>
              </a:endParaRPr>
            </a:p>
            <a:p>
              <a:pPr eaLnBrk="1" hangingPunct="1">
                <a:lnSpc>
                  <a:spcPct val="150000"/>
                </a:lnSpc>
                <a:spcBef>
                  <a:spcPct val="50000"/>
                </a:spcBef>
              </a:pPr>
              <a:r>
                <a:rPr lang="zh-CN" altLang="en-US" sz="2000" dirty="0">
                  <a:latin typeface="微软雅黑" panose="020B0503020204020204" pitchFamily="34" charset="-122"/>
                  <a:ea typeface="微软雅黑" panose="020B0503020204020204" pitchFamily="34" charset="-122"/>
                </a:rPr>
                <a:t>现金折扣率</a:t>
              </a:r>
              <a:r>
                <a:rPr lang="en-US" altLang="zh-CN" sz="2000" dirty="0">
                  <a:latin typeface="微软雅黑" panose="020B0503020204020204" pitchFamily="34" charset="-122"/>
                  <a:ea typeface="微软雅黑" panose="020B0503020204020204" pitchFamily="34" charset="-122"/>
                </a:rPr>
                <a:t>——2%</a:t>
              </a:r>
              <a:endParaRPr lang="en-US" altLang="zh-CN" sz="2000" dirty="0">
                <a:latin typeface="微软雅黑" panose="020B0503020204020204" pitchFamily="34" charset="-122"/>
                <a:ea typeface="微软雅黑" panose="020B0503020204020204" pitchFamily="34" charset="-122"/>
              </a:endParaRPr>
            </a:p>
            <a:p>
              <a:pPr eaLnBrk="1" hangingPunct="1">
                <a:lnSpc>
                  <a:spcPct val="150000"/>
                </a:lnSpc>
                <a:spcBef>
                  <a:spcPct val="50000"/>
                </a:spcBef>
              </a:pPr>
              <a:r>
                <a:rPr lang="zh-CN" altLang="en-US" sz="2000" dirty="0">
                  <a:latin typeface="微软雅黑" panose="020B0503020204020204" pitchFamily="34" charset="-122"/>
                  <a:ea typeface="微软雅黑" panose="020B0503020204020204" pitchFamily="34" charset="-122"/>
                </a:rPr>
                <a:t>折扣期</a:t>
              </a:r>
              <a:r>
                <a:rPr lang="en-US" altLang="zh-CN" sz="2000" dirty="0">
                  <a:latin typeface="微软雅黑" panose="020B0503020204020204" pitchFamily="34" charset="-122"/>
                  <a:ea typeface="微软雅黑" panose="020B0503020204020204" pitchFamily="34" charset="-122"/>
                </a:rPr>
                <a:t>——10</a:t>
              </a:r>
              <a:r>
                <a:rPr lang="zh-CN" altLang="en-US" sz="2000" dirty="0">
                  <a:latin typeface="微软雅黑" panose="020B0503020204020204" pitchFamily="34" charset="-122"/>
                  <a:ea typeface="微软雅黑" panose="020B0503020204020204" pitchFamily="34" charset="-122"/>
                </a:rPr>
                <a:t>天</a:t>
              </a:r>
              <a:endParaRPr lang="zh-CN" altLang="en-US" sz="2000" dirty="0">
                <a:latin typeface="微软雅黑" panose="020B0503020204020204" pitchFamily="34" charset="-122"/>
                <a:ea typeface="微软雅黑" panose="020B0503020204020204" pitchFamily="34" charset="-122"/>
              </a:endParaRPr>
            </a:p>
          </p:txBody>
        </p:sp>
      </p:grpSp>
    </p:spTree>
  </p:cSld>
  <p:clrMapOvr>
    <a:masterClrMapping/>
  </p:clrMapOvr>
  <p:transition spd="med">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par>
                          <p:cTn id="11" fill="hold">
                            <p:stCondLst>
                              <p:cond delay="500"/>
                            </p:stCondLst>
                            <p:childTnLst>
                              <p:par>
                                <p:cTn id="12" presetID="2" presetClass="entr" presetSubtype="8" fill="hold" grpId="0" nodeType="afterEffect">
                                  <p:stCondLst>
                                    <p:cond delay="0"/>
                                  </p:stCondLst>
                                  <p:childTnLst>
                                    <p:set>
                                      <p:cBhvr>
                                        <p:cTn id="13" dur="1" fill="hold">
                                          <p:stCondLst>
                                            <p:cond delay="0"/>
                                          </p:stCondLst>
                                        </p:cTn>
                                        <p:tgtEl>
                                          <p:spTgt spid="15"/>
                                        </p:tgtEl>
                                        <p:attrNameLst>
                                          <p:attrName>style.visibility</p:attrName>
                                        </p:attrNameLst>
                                      </p:cBhvr>
                                      <p:to>
                                        <p:strVal val="visible"/>
                                      </p:to>
                                    </p:set>
                                    <p:anim calcmode="lin" valueType="num">
                                      <p:cBhvr additive="base">
                                        <p:cTn id="14" dur="500" fill="hold"/>
                                        <p:tgtEl>
                                          <p:spTgt spid="15"/>
                                        </p:tgtEl>
                                        <p:attrNameLst>
                                          <p:attrName>ppt_x</p:attrName>
                                        </p:attrNameLst>
                                      </p:cBhvr>
                                      <p:tavLst>
                                        <p:tav tm="0">
                                          <p:val>
                                            <p:strVal val="0-#ppt_w/2"/>
                                          </p:val>
                                        </p:tav>
                                        <p:tav tm="100000">
                                          <p:val>
                                            <p:strVal val="#ppt_x"/>
                                          </p:val>
                                        </p:tav>
                                      </p:tavLst>
                                    </p:anim>
                                    <p:anim calcmode="lin" valueType="num">
                                      <p:cBhvr additive="base">
                                        <p:cTn id="15" dur="500" fill="hold"/>
                                        <p:tgtEl>
                                          <p:spTgt spid="15"/>
                                        </p:tgtEl>
                                        <p:attrNameLst>
                                          <p:attrName>ppt_y</p:attrName>
                                        </p:attrNameLst>
                                      </p:cBhvr>
                                      <p:tavLst>
                                        <p:tav tm="0">
                                          <p:val>
                                            <p:strVal val="#ppt_y"/>
                                          </p:val>
                                        </p:tav>
                                        <p:tav tm="100000">
                                          <p:val>
                                            <p:strVal val="#ppt_y"/>
                                          </p:val>
                                        </p:tav>
                                      </p:tavLst>
                                    </p:anim>
                                  </p:childTnLst>
                                </p:cTn>
                              </p:par>
                            </p:childTnLst>
                          </p:cTn>
                        </p:par>
                        <p:par>
                          <p:cTn id="16" fill="hold">
                            <p:stCondLst>
                              <p:cond delay="1000"/>
                            </p:stCondLst>
                            <p:childTnLst>
                              <p:par>
                                <p:cTn id="17" presetID="10" presetClass="entr" presetSubtype="0" fill="hold"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childTnLst>
                          </p:cTn>
                        </p:par>
                        <p:par>
                          <p:cTn id="20" fill="hold">
                            <p:stCondLst>
                              <p:cond delay="1500"/>
                            </p:stCondLst>
                            <p:childTnLst>
                              <p:par>
                                <p:cTn id="21" presetID="55" presetClass="entr" presetSubtype="0" fill="hold" grpId="0" nodeType="afterEffect">
                                  <p:stCondLst>
                                    <p:cond delay="0"/>
                                  </p:stCondLst>
                                  <p:childTnLst>
                                    <p:set>
                                      <p:cBhvr>
                                        <p:cTn id="22" dur="1" fill="hold">
                                          <p:stCondLst>
                                            <p:cond delay="0"/>
                                          </p:stCondLst>
                                        </p:cTn>
                                        <p:tgtEl>
                                          <p:spTgt spid="16"/>
                                        </p:tgtEl>
                                        <p:attrNameLst>
                                          <p:attrName>style.visibility</p:attrName>
                                        </p:attrNameLst>
                                      </p:cBhvr>
                                      <p:to>
                                        <p:strVal val="visible"/>
                                      </p:to>
                                    </p:set>
                                    <p:anim calcmode="lin" valueType="num">
                                      <p:cBhvr>
                                        <p:cTn id="23" dur="1000" fill="hold"/>
                                        <p:tgtEl>
                                          <p:spTgt spid="16"/>
                                        </p:tgtEl>
                                        <p:attrNameLst>
                                          <p:attrName>ppt_w</p:attrName>
                                        </p:attrNameLst>
                                      </p:cBhvr>
                                      <p:tavLst>
                                        <p:tav tm="0">
                                          <p:val>
                                            <p:strVal val="#ppt_w*0.70"/>
                                          </p:val>
                                        </p:tav>
                                        <p:tav tm="100000">
                                          <p:val>
                                            <p:strVal val="#ppt_w"/>
                                          </p:val>
                                        </p:tav>
                                      </p:tavLst>
                                    </p:anim>
                                    <p:anim calcmode="lin" valueType="num">
                                      <p:cBhvr>
                                        <p:cTn id="24" dur="1000" fill="hold"/>
                                        <p:tgtEl>
                                          <p:spTgt spid="16"/>
                                        </p:tgtEl>
                                        <p:attrNameLst>
                                          <p:attrName>ppt_h</p:attrName>
                                        </p:attrNameLst>
                                      </p:cBhvr>
                                      <p:tavLst>
                                        <p:tav tm="0">
                                          <p:val>
                                            <p:strVal val="#ppt_h"/>
                                          </p:val>
                                        </p:tav>
                                        <p:tav tm="100000">
                                          <p:val>
                                            <p:strVal val="#ppt_h"/>
                                          </p:val>
                                        </p:tav>
                                      </p:tavLst>
                                    </p:anim>
                                    <p:animEffect transition="in" filter="fade">
                                      <p:cBhvr>
                                        <p:cTn id="25" dur="1000"/>
                                        <p:tgtEl>
                                          <p:spTgt spid="16"/>
                                        </p:tgtEl>
                                      </p:cBhvr>
                                    </p:animEffect>
                                  </p:childTnLst>
                                </p:cTn>
                              </p:par>
                            </p:childTnLst>
                          </p:cTn>
                        </p:par>
                      </p:childTnLst>
                    </p:cTn>
                  </p:par>
                  <p:par>
                    <p:cTn id="26" fill="hold">
                      <p:stCondLst>
                        <p:cond delay="indefinite"/>
                      </p:stCondLst>
                      <p:childTnLst>
                        <p:par>
                          <p:cTn id="27" fill="hold">
                            <p:stCondLst>
                              <p:cond delay="0"/>
                            </p:stCondLst>
                            <p:childTnLst>
                              <p:par>
                                <p:cTn id="28" presetID="53" presetClass="entr" presetSubtype="16" fill="hold" nodeType="clickEffect">
                                  <p:stCondLst>
                                    <p:cond delay="0"/>
                                  </p:stCondLst>
                                  <p:childTnLst>
                                    <p:set>
                                      <p:cBhvr>
                                        <p:cTn id="29" dur="1" fill="hold">
                                          <p:stCondLst>
                                            <p:cond delay="0"/>
                                          </p:stCondLst>
                                        </p:cTn>
                                        <p:tgtEl>
                                          <p:spTgt spid="17"/>
                                        </p:tgtEl>
                                        <p:attrNameLst>
                                          <p:attrName>style.visibility</p:attrName>
                                        </p:attrNameLst>
                                      </p:cBhvr>
                                      <p:to>
                                        <p:strVal val="visible"/>
                                      </p:to>
                                    </p:set>
                                    <p:anim calcmode="lin" valueType="num">
                                      <p:cBhvr>
                                        <p:cTn id="30" dur="300" fill="hold"/>
                                        <p:tgtEl>
                                          <p:spTgt spid="17"/>
                                        </p:tgtEl>
                                        <p:attrNameLst>
                                          <p:attrName>ppt_w</p:attrName>
                                        </p:attrNameLst>
                                      </p:cBhvr>
                                      <p:tavLst>
                                        <p:tav tm="0">
                                          <p:val>
                                            <p:fltVal val="0.000000"/>
                                          </p:val>
                                        </p:tav>
                                        <p:tav tm="100000">
                                          <p:val>
                                            <p:strVal val="#ppt_w"/>
                                          </p:val>
                                        </p:tav>
                                      </p:tavLst>
                                    </p:anim>
                                    <p:anim calcmode="lin" valueType="num">
                                      <p:cBhvr>
                                        <p:cTn id="31" dur="300" fill="hold"/>
                                        <p:tgtEl>
                                          <p:spTgt spid="17"/>
                                        </p:tgtEl>
                                        <p:attrNameLst>
                                          <p:attrName>ppt_h</p:attrName>
                                        </p:attrNameLst>
                                      </p:cBhvr>
                                      <p:tavLst>
                                        <p:tav tm="0">
                                          <p:val>
                                            <p:fltVal val="0.000000"/>
                                          </p:val>
                                        </p:tav>
                                        <p:tav tm="100000">
                                          <p:val>
                                            <p:strVal val="#ppt_h"/>
                                          </p:val>
                                        </p:tav>
                                      </p:tavLst>
                                    </p:anim>
                                    <p:animEffect transition="in" filter="fade">
                                      <p:cBhvr>
                                        <p:cTn id="32" dur="300"/>
                                        <p:tgtEl>
                                          <p:spTgt spid="17"/>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wipe(down)">
                                      <p:cBhvr>
                                        <p:cTn id="37"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15" grpId="0"/>
      <p:bldP spid="1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p:cNvPicPr>
            <a:picLocks noChangeAspect="1"/>
          </p:cNvPicPr>
          <p:nvPr/>
        </p:nvPicPr>
        <p:blipFill>
          <a:blip r:embed="rId1" cstate="print"/>
          <a:stretch>
            <a:fillRect/>
          </a:stretch>
        </p:blipFill>
        <p:spPr>
          <a:xfrm>
            <a:off x="2479873" y="1894461"/>
            <a:ext cx="6664128" cy="4588887"/>
          </a:xfrm>
          <a:prstGeom prst="rect">
            <a:avLst/>
          </a:prstGeom>
          <a:effectLst>
            <a:outerShdw blurRad="50800" dist="292100" dir="8100000" algn="tr" rotWithShape="0">
              <a:prstClr val="black">
                <a:alpha val="40000"/>
              </a:prstClr>
            </a:outerShdw>
          </a:effectLst>
          <a:scene3d>
            <a:camera prst="orthographicFront"/>
            <a:lightRig rig="threePt" dir="t">
              <a:rot lat="0" lon="0" rev="2400000"/>
            </a:lightRig>
          </a:scene3d>
        </p:spPr>
      </p:pic>
      <p:sp>
        <p:nvSpPr>
          <p:cNvPr id="20483" name="灯片编号占位符 2"/>
          <p:cNvSpPr>
            <a:spLocks noGrp="1"/>
          </p:cNvSpPr>
          <p:nvPr/>
        </p:nvSpPr>
        <p:spPr>
          <a:xfrm>
            <a:off x="6553200" y="6245225"/>
            <a:ext cx="2133600" cy="476250"/>
          </a:xfrm>
          <a:prstGeom prst="rect">
            <a:avLst/>
          </a:prstGeom>
          <a:noFill/>
          <a:ln w="9525">
            <a:noFill/>
          </a:ln>
        </p:spPr>
        <p:txBody>
          <a:bodyPr/>
          <a:p>
            <a:pPr algn="r" eaLnBrk="1" hangingPunct="1">
              <a:spcBef>
                <a:spcPct val="50000"/>
              </a:spcBef>
            </a:pPr>
            <a:fld id="{9A0DB2DC-4C9A-4742-B13C-FB6460FD3503}" type="slidenum">
              <a:rPr lang="en-US" altLang="zh-CN" sz="1000" dirty="0">
                <a:latin typeface="Lato" panose="020F0502020204030203"/>
              </a:rPr>
            </a:fld>
            <a:endParaRPr lang="en-US" altLang="zh-CN" sz="1000" dirty="0">
              <a:latin typeface="Lato" panose="020F0502020204030203"/>
            </a:endParaRPr>
          </a:p>
        </p:txBody>
      </p:sp>
      <p:sp>
        <p:nvSpPr>
          <p:cNvPr id="2" name="文本框 1"/>
          <p:cNvSpPr txBox="1"/>
          <p:nvPr/>
        </p:nvSpPr>
        <p:spPr>
          <a:xfrm>
            <a:off x="2479675" y="1958975"/>
            <a:ext cx="6353175" cy="4524375"/>
          </a:xfrm>
          <a:prstGeom prst="rect">
            <a:avLst/>
          </a:prstGeom>
          <a:noFill/>
          <a:ln w="28575" cap="flat" cmpd="sng">
            <a:solidFill>
              <a:schemeClr val="tx1"/>
            </a:solidFill>
            <a:prstDash val="solid"/>
            <a:round/>
            <a:headEnd type="none" w="med" len="med"/>
            <a:tailEnd type="none" w="med" len="med"/>
          </a:ln>
        </p:spPr>
        <p:txBody>
          <a:bodyPr>
            <a:spAutoFit/>
          </a:bodyPr>
          <a:p>
            <a:pPr eaLnBrk="1" hangingPunct="1">
              <a:lnSpc>
                <a:spcPct val="150000"/>
              </a:lnSpc>
              <a:spcBef>
                <a:spcPct val="50000"/>
              </a:spcBef>
            </a:pPr>
            <a:r>
              <a:rPr lang="zh-CN" altLang="zh-CN" sz="2400" dirty="0">
                <a:latin typeface="Lato" panose="020F0502020204030203"/>
              </a:rPr>
              <a:t>（</a:t>
            </a:r>
            <a:r>
              <a:rPr lang="en-US" altLang="zh-CN" sz="2400" dirty="0">
                <a:latin typeface="Lato" panose="020F0502020204030203"/>
              </a:rPr>
              <a:t>2</a:t>
            </a:r>
            <a:r>
              <a:rPr lang="zh-CN" altLang="zh-CN" sz="2400" dirty="0">
                <a:latin typeface="Lato" panose="020F0502020204030203"/>
              </a:rPr>
              <a:t>）应付票据</a:t>
            </a:r>
            <a:endParaRPr lang="en-US" altLang="zh-CN" sz="2400" dirty="0">
              <a:latin typeface="Lato" panose="020F0502020204030203"/>
            </a:endParaRPr>
          </a:p>
          <a:p>
            <a:pPr eaLnBrk="1" hangingPunct="1">
              <a:lnSpc>
                <a:spcPct val="150000"/>
              </a:lnSpc>
              <a:spcBef>
                <a:spcPct val="50000"/>
              </a:spcBef>
            </a:pPr>
            <a:r>
              <a:rPr lang="zh-CN" altLang="zh-CN" sz="2400" dirty="0">
                <a:latin typeface="Lato" panose="020F0502020204030203"/>
              </a:rPr>
              <a:t>应付票据是企业在采购商品物资时以商业汇票作为结算手段而推迟付款获得的一种商业信用。 </a:t>
            </a:r>
            <a:endParaRPr lang="en-US" altLang="zh-CN" sz="2400" dirty="0">
              <a:latin typeface="Lato" panose="020F0502020204030203"/>
            </a:endParaRPr>
          </a:p>
          <a:p>
            <a:pPr eaLnBrk="1" hangingPunct="1">
              <a:lnSpc>
                <a:spcPct val="150000"/>
              </a:lnSpc>
              <a:spcBef>
                <a:spcPct val="50000"/>
              </a:spcBef>
            </a:pPr>
            <a:r>
              <a:rPr lang="zh-CN" altLang="zh-CN" sz="2400" dirty="0">
                <a:latin typeface="Lato" panose="020F0502020204030203"/>
              </a:rPr>
              <a:t>（</a:t>
            </a:r>
            <a:r>
              <a:rPr lang="en-US" altLang="zh-CN" sz="2400" dirty="0">
                <a:latin typeface="Lato" panose="020F0502020204030203"/>
              </a:rPr>
              <a:t>3</a:t>
            </a:r>
            <a:r>
              <a:rPr lang="zh-CN" altLang="zh-CN" sz="2400" dirty="0">
                <a:latin typeface="Lato" panose="020F0502020204030203"/>
              </a:rPr>
              <a:t>）预收货款</a:t>
            </a:r>
            <a:endParaRPr lang="en-US" altLang="zh-CN" sz="2400" dirty="0">
              <a:latin typeface="Lato" panose="020F0502020204030203"/>
            </a:endParaRPr>
          </a:p>
          <a:p>
            <a:pPr eaLnBrk="1" hangingPunct="1">
              <a:lnSpc>
                <a:spcPct val="150000"/>
              </a:lnSpc>
              <a:spcBef>
                <a:spcPct val="50000"/>
              </a:spcBef>
            </a:pPr>
            <a:r>
              <a:rPr lang="zh-CN" altLang="zh-CN" sz="2400" dirty="0">
                <a:latin typeface="Lato" panose="020F0502020204030203"/>
              </a:rPr>
              <a:t>它是指卖方按合同或协议的规定，在交付商品之前向买方预收部分或全部货款的信用方式。</a:t>
            </a:r>
            <a:endParaRPr lang="zh-CN" altLang="zh-CN" sz="2400" dirty="0">
              <a:latin typeface="Lato" panose="020F0502020204030203"/>
            </a:endParaRPr>
          </a:p>
          <a:p>
            <a:pPr eaLnBrk="1" hangingPunct="1">
              <a:spcBef>
                <a:spcPct val="50000"/>
              </a:spcBef>
            </a:pPr>
            <a:endParaRPr lang="zh-CN" altLang="zh-CN" sz="2400" dirty="0">
              <a:latin typeface="Lato" panose="020F0502020204030203"/>
            </a:endParaRPr>
          </a:p>
        </p:txBody>
      </p:sp>
      <p:grpSp>
        <p:nvGrpSpPr>
          <p:cNvPr id="3" name="组合 10"/>
          <p:cNvGrpSpPr/>
          <p:nvPr/>
        </p:nvGrpSpPr>
        <p:grpSpPr>
          <a:xfrm>
            <a:off x="2819400" y="914400"/>
            <a:ext cx="3146425" cy="144463"/>
            <a:chOff x="5475255" y="1143000"/>
            <a:chExt cx="1486646" cy="101600"/>
          </a:xfrm>
        </p:grpSpPr>
        <p:cxnSp>
          <p:nvCxnSpPr>
            <p:cNvPr id="12" name="Straight Connector 30"/>
            <p:cNvCxnSpPr/>
            <p:nvPr/>
          </p:nvCxnSpPr>
          <p:spPr>
            <a:xfrm>
              <a:off x="5475255" y="1143000"/>
              <a:ext cx="1486646"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31"/>
            <p:cNvCxnSpPr/>
            <p:nvPr/>
          </p:nvCxnSpPr>
          <p:spPr>
            <a:xfrm>
              <a:off x="5616269" y="1244600"/>
              <a:ext cx="1185867"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15" name="矩形 14"/>
          <p:cNvSpPr/>
          <p:nvPr/>
        </p:nvSpPr>
        <p:spPr>
          <a:xfrm>
            <a:off x="3322638" y="0"/>
            <a:ext cx="2954338" cy="923925"/>
          </a:xfrm>
          <a:prstGeom prst="rect">
            <a:avLst/>
          </a:prstGeom>
        </p:spPr>
        <p:txBody>
          <a:bodyPr wrap="none">
            <a:spAutoFit/>
          </a:bodyPr>
          <a:lstStyle/>
          <a:p>
            <a:pPr marL="0" marR="0" lvl="0" indent="0" algn="l" defTabSz="914400" rtl="0" eaLnBrk="0" fontAlgn="auto" latinLnBrk="0" hangingPunct="0">
              <a:lnSpc>
                <a:spcPct val="150000"/>
              </a:lnSpc>
              <a:spcBef>
                <a:spcPts val="0"/>
              </a:spcBef>
              <a:spcAft>
                <a:spcPts val="0"/>
              </a:spcAft>
              <a:buClrTx/>
              <a:buSzTx/>
              <a:buFont typeface="Arial" panose="020B0604020202020204" pitchFamily="34" charset="0"/>
              <a:buNone/>
              <a:defRPr/>
            </a:pPr>
            <a:r>
              <a:rPr kumimoji="0" lang="zh-CN" altLang="en-US" sz="3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rPr>
              <a:t>三、商业信用</a:t>
            </a:r>
            <a:endParaRPr kumimoji="0" lang="en-US" altLang="zh-CN" sz="3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sym typeface="黑体" panose="02010609060101010101" charset="-122"/>
            </a:endParaRPr>
          </a:p>
        </p:txBody>
      </p:sp>
      <p:sp>
        <p:nvSpPr>
          <p:cNvPr id="16" name="矩形 15"/>
          <p:cNvSpPr/>
          <p:nvPr/>
        </p:nvSpPr>
        <p:spPr>
          <a:xfrm>
            <a:off x="744538" y="1309688"/>
            <a:ext cx="3016250" cy="584200"/>
          </a:xfrm>
          <a:prstGeom prst="rect">
            <a:avLst/>
          </a:prstGeom>
          <a:noFill/>
          <a:ln w="9525">
            <a:noFill/>
          </a:ln>
        </p:spPr>
        <p:txBody>
          <a:bodyPr wrap="none">
            <a:spAutoFit/>
          </a:bodyPr>
          <a:p>
            <a:pPr eaLnBrk="1" hangingPunct="1">
              <a:spcBef>
                <a:spcPct val="50000"/>
              </a:spcBef>
            </a:pPr>
            <a:r>
              <a:rPr lang="en-US" altLang="zh-CN" sz="3200" b="1" dirty="0">
                <a:latin typeface="微软雅黑" panose="020B0503020204020204" pitchFamily="34" charset="-122"/>
                <a:ea typeface="微软雅黑" panose="020B0503020204020204" pitchFamily="34" charset="-122"/>
              </a:rPr>
              <a:t>1.</a:t>
            </a:r>
            <a:r>
              <a:rPr lang="zh-CN" altLang="en-US" sz="3200" b="1" dirty="0">
                <a:latin typeface="微软雅黑" panose="020B0503020204020204" pitchFamily="34" charset="-122"/>
                <a:ea typeface="微软雅黑" panose="020B0503020204020204" pitchFamily="34" charset="-122"/>
              </a:rPr>
              <a:t>商业信用形式</a:t>
            </a:r>
            <a:endParaRPr lang="zh-CN" altLang="zh-CN" sz="3200" b="1" dirty="0">
              <a:latin typeface="微软雅黑" panose="020B0503020204020204" pitchFamily="34" charset="-122"/>
              <a:ea typeface="微软雅黑" panose="020B0503020204020204" pitchFamily="34" charset="-122"/>
            </a:endParaRPr>
          </a:p>
        </p:txBody>
      </p:sp>
      <p:pic>
        <p:nvPicPr>
          <p:cNvPr id="20488" name="图片 18" descr="360截图20180208184000675.jpg"/>
          <p:cNvPicPr>
            <a:picLocks noChangeAspect="1"/>
          </p:cNvPicPr>
          <p:nvPr/>
        </p:nvPicPr>
        <p:blipFill>
          <a:blip r:embed="rId2"/>
          <a:stretch>
            <a:fillRect/>
          </a:stretch>
        </p:blipFill>
        <p:spPr>
          <a:xfrm>
            <a:off x="285750" y="2249488"/>
            <a:ext cx="1849438" cy="3967162"/>
          </a:xfrm>
          <a:prstGeom prst="rect">
            <a:avLst/>
          </a:prstGeom>
          <a:noFill/>
          <a:ln w="9525">
            <a:noFill/>
          </a:ln>
        </p:spPr>
      </p:pic>
    </p:spTree>
  </p:cSld>
  <p:clrMapOvr>
    <a:masterClrMapping/>
  </p:clrMapOvr>
  <p:transition spd="med">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down)">
                                      <p:cBhvr>
                                        <p:cTn id="10" dur="500"/>
                                        <p:tgtEl>
                                          <p:spTgt spid="2"/>
                                        </p:tgtEl>
                                      </p:cBhvr>
                                    </p:animEffect>
                                  </p:childTnLst>
                                </p:cTn>
                              </p:par>
                            </p:childTnLst>
                          </p:cTn>
                        </p:par>
                        <p:par>
                          <p:cTn id="11" fill="hold">
                            <p:stCondLst>
                              <p:cond delay="500"/>
                            </p:stCondLst>
                            <p:childTnLst>
                              <p:par>
                                <p:cTn id="12" presetID="2" presetClass="entr" presetSubtype="8" fill="hold" grpId="0" nodeType="afterEffect">
                                  <p:stCondLst>
                                    <p:cond delay="0"/>
                                  </p:stCondLst>
                                  <p:childTnLst>
                                    <p:set>
                                      <p:cBhvr>
                                        <p:cTn id="13" dur="1" fill="hold">
                                          <p:stCondLst>
                                            <p:cond delay="0"/>
                                          </p:stCondLst>
                                        </p:cTn>
                                        <p:tgtEl>
                                          <p:spTgt spid="15"/>
                                        </p:tgtEl>
                                        <p:attrNameLst>
                                          <p:attrName>style.visibility</p:attrName>
                                        </p:attrNameLst>
                                      </p:cBhvr>
                                      <p:to>
                                        <p:strVal val="visible"/>
                                      </p:to>
                                    </p:set>
                                    <p:anim calcmode="lin" valueType="num">
                                      <p:cBhvr additive="base">
                                        <p:cTn id="14" dur="500" fill="hold"/>
                                        <p:tgtEl>
                                          <p:spTgt spid="15"/>
                                        </p:tgtEl>
                                        <p:attrNameLst>
                                          <p:attrName>ppt_x</p:attrName>
                                        </p:attrNameLst>
                                      </p:cBhvr>
                                      <p:tavLst>
                                        <p:tav tm="0">
                                          <p:val>
                                            <p:strVal val="0-#ppt_w/2"/>
                                          </p:val>
                                        </p:tav>
                                        <p:tav tm="100000">
                                          <p:val>
                                            <p:strVal val="#ppt_x"/>
                                          </p:val>
                                        </p:tav>
                                      </p:tavLst>
                                    </p:anim>
                                    <p:anim calcmode="lin" valueType="num">
                                      <p:cBhvr additive="base">
                                        <p:cTn id="15" dur="500" fill="hold"/>
                                        <p:tgtEl>
                                          <p:spTgt spid="15"/>
                                        </p:tgtEl>
                                        <p:attrNameLst>
                                          <p:attrName>ppt_y</p:attrName>
                                        </p:attrNameLst>
                                      </p:cBhvr>
                                      <p:tavLst>
                                        <p:tav tm="0">
                                          <p:val>
                                            <p:strVal val="#ppt_y"/>
                                          </p:val>
                                        </p:tav>
                                        <p:tav tm="100000">
                                          <p:val>
                                            <p:strVal val="#ppt_y"/>
                                          </p:val>
                                        </p:tav>
                                      </p:tavLst>
                                    </p:anim>
                                  </p:childTnLst>
                                </p:cTn>
                              </p:par>
                            </p:childTnLst>
                          </p:cTn>
                        </p:par>
                        <p:par>
                          <p:cTn id="16" fill="hold">
                            <p:stCondLst>
                              <p:cond delay="1000"/>
                            </p:stCondLst>
                            <p:childTnLst>
                              <p:par>
                                <p:cTn id="17" presetID="10" presetClass="entr" presetSubtype="0" fill="hold" nodeType="after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500"/>
                                        <p:tgtEl>
                                          <p:spTgt spid="3"/>
                                        </p:tgtEl>
                                      </p:cBhvr>
                                    </p:animEffect>
                                  </p:childTnLst>
                                </p:cTn>
                              </p:par>
                            </p:childTnLst>
                          </p:cTn>
                        </p:par>
                        <p:par>
                          <p:cTn id="20" fill="hold">
                            <p:stCondLst>
                              <p:cond delay="1500"/>
                            </p:stCondLst>
                            <p:childTnLst>
                              <p:par>
                                <p:cTn id="21" presetID="55" presetClass="entr" presetSubtype="0" fill="hold" grpId="0" nodeType="afterEffect">
                                  <p:stCondLst>
                                    <p:cond delay="0"/>
                                  </p:stCondLst>
                                  <p:childTnLst>
                                    <p:set>
                                      <p:cBhvr>
                                        <p:cTn id="22" dur="1" fill="hold">
                                          <p:stCondLst>
                                            <p:cond delay="0"/>
                                          </p:stCondLst>
                                        </p:cTn>
                                        <p:tgtEl>
                                          <p:spTgt spid="16"/>
                                        </p:tgtEl>
                                        <p:attrNameLst>
                                          <p:attrName>style.visibility</p:attrName>
                                        </p:attrNameLst>
                                      </p:cBhvr>
                                      <p:to>
                                        <p:strVal val="visible"/>
                                      </p:to>
                                    </p:set>
                                    <p:anim calcmode="lin" valueType="num">
                                      <p:cBhvr>
                                        <p:cTn id="23" dur="1000" fill="hold"/>
                                        <p:tgtEl>
                                          <p:spTgt spid="16"/>
                                        </p:tgtEl>
                                        <p:attrNameLst>
                                          <p:attrName>ppt_w</p:attrName>
                                        </p:attrNameLst>
                                      </p:cBhvr>
                                      <p:tavLst>
                                        <p:tav tm="0">
                                          <p:val>
                                            <p:strVal val="#ppt_w*0.70"/>
                                          </p:val>
                                        </p:tav>
                                        <p:tav tm="100000">
                                          <p:val>
                                            <p:strVal val="#ppt_w"/>
                                          </p:val>
                                        </p:tav>
                                      </p:tavLst>
                                    </p:anim>
                                    <p:anim calcmode="lin" valueType="num">
                                      <p:cBhvr>
                                        <p:cTn id="24" dur="1000" fill="hold"/>
                                        <p:tgtEl>
                                          <p:spTgt spid="16"/>
                                        </p:tgtEl>
                                        <p:attrNameLst>
                                          <p:attrName>ppt_h</p:attrName>
                                        </p:attrNameLst>
                                      </p:cBhvr>
                                      <p:tavLst>
                                        <p:tav tm="0">
                                          <p:val>
                                            <p:strVal val="#ppt_h"/>
                                          </p:val>
                                        </p:tav>
                                        <p:tav tm="100000">
                                          <p:val>
                                            <p:strVal val="#ppt_h"/>
                                          </p:val>
                                        </p:tav>
                                      </p:tavLst>
                                    </p:anim>
                                    <p:animEffect transition="in" filter="fade">
                                      <p:cBhvr>
                                        <p:cTn id="25"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15" grpId="0"/>
      <p:bldP spid="1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3" name="组合 2"/>
          <p:cNvGrpSpPr/>
          <p:nvPr/>
        </p:nvGrpSpPr>
        <p:grpSpPr>
          <a:xfrm>
            <a:off x="3255963" y="928688"/>
            <a:ext cx="2828925" cy="130175"/>
            <a:chOff x="5475255" y="1143000"/>
            <a:chExt cx="1486646" cy="101600"/>
          </a:xfrm>
        </p:grpSpPr>
        <p:cxnSp>
          <p:nvCxnSpPr>
            <p:cNvPr id="4" name="Straight Connector 30"/>
            <p:cNvCxnSpPr/>
            <p:nvPr/>
          </p:nvCxnSpPr>
          <p:spPr>
            <a:xfrm>
              <a:off x="5475255" y="1143000"/>
              <a:ext cx="1486646"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31"/>
            <p:cNvCxnSpPr/>
            <p:nvPr/>
          </p:nvCxnSpPr>
          <p:spPr>
            <a:xfrm>
              <a:off x="5616244" y="1244600"/>
              <a:ext cx="1185479"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21" name="矩形 20"/>
          <p:cNvSpPr/>
          <p:nvPr/>
        </p:nvSpPr>
        <p:spPr>
          <a:xfrm>
            <a:off x="893763" y="1490663"/>
            <a:ext cx="4657725" cy="584200"/>
          </a:xfrm>
          <a:prstGeom prst="rect">
            <a:avLst/>
          </a:prstGeom>
          <a:noFill/>
          <a:ln w="9525">
            <a:noFill/>
          </a:ln>
        </p:spPr>
        <p:txBody>
          <a:bodyPr wrap="none">
            <a:spAutoFit/>
          </a:bodyPr>
          <a:p>
            <a:pPr eaLnBrk="1" hangingPunct="1">
              <a:spcBef>
                <a:spcPct val="50000"/>
              </a:spcBef>
            </a:pPr>
            <a:r>
              <a:rPr lang="en-US" altLang="zh-CN" sz="3200" b="1" dirty="0">
                <a:latin typeface="微软雅黑" panose="020B0503020204020204" pitchFamily="34" charset="-122"/>
                <a:ea typeface="微软雅黑" panose="020B0503020204020204" pitchFamily="34" charset="-122"/>
              </a:rPr>
              <a:t>2.</a:t>
            </a:r>
            <a:r>
              <a:rPr lang="zh-CN" altLang="zh-CN" sz="3200" b="1" dirty="0">
                <a:latin typeface="微软雅黑" panose="020B0503020204020204" pitchFamily="34" charset="-122"/>
                <a:ea typeface="微软雅黑" panose="020B0503020204020204" pitchFamily="34" charset="-122"/>
              </a:rPr>
              <a:t>商业信用筹资的优缺点</a:t>
            </a:r>
            <a:endParaRPr lang="zh-CN" altLang="en-US" sz="3200" b="1" dirty="0">
              <a:latin typeface="微软雅黑" panose="020B0503020204020204" pitchFamily="34" charset="-122"/>
              <a:ea typeface="微软雅黑" panose="020B0503020204020204" pitchFamily="34" charset="-122"/>
            </a:endParaRPr>
          </a:p>
        </p:txBody>
      </p:sp>
      <p:sp>
        <p:nvSpPr>
          <p:cNvPr id="21508" name="灯片编号占位符 1"/>
          <p:cNvSpPr txBox="1">
            <a:spLocks noGrp="1"/>
          </p:cNvSpPr>
          <p:nvPr>
            <p:ph type="sldNum" sz="quarter" idx="12"/>
          </p:nvPr>
        </p:nvSpPr>
        <p:spPr>
          <a:xfrm>
            <a:off x="8755063" y="6492875"/>
            <a:ext cx="388937" cy="365125"/>
          </a:xfrm>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文泉驿微米黑" pitchFamily="2" charset="-122"/>
                <a:ea typeface="文泉驿微米黑"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5pPr>
          </a:lstStyle>
          <a:p>
            <a:pPr lvl="0" algn="r" eaLnBrk="1" hangingPunct="1"/>
            <a:fld id="{9A0DB2DC-4C9A-4742-B13C-FB6460FD3503}" type="slidenum">
              <a:rPr lang="en-US" altLang="zh-CN" sz="1400" dirty="0"/>
            </a:fld>
            <a:endParaRPr lang="en-US" altLang="zh-CN" sz="1400" dirty="0"/>
          </a:p>
        </p:txBody>
      </p:sp>
      <p:grpSp>
        <p:nvGrpSpPr>
          <p:cNvPr id="9" name="组合 82"/>
          <p:cNvGrpSpPr/>
          <p:nvPr/>
        </p:nvGrpSpPr>
        <p:grpSpPr>
          <a:xfrm>
            <a:off x="5516563" y="1866900"/>
            <a:ext cx="1146175" cy="1511300"/>
            <a:chOff x="5043463" y="4278331"/>
            <a:chExt cx="1631950" cy="1612900"/>
          </a:xfrm>
        </p:grpSpPr>
        <p:grpSp>
          <p:nvGrpSpPr>
            <p:cNvPr id="21532" name="Group 50"/>
            <p:cNvGrpSpPr/>
            <p:nvPr/>
          </p:nvGrpSpPr>
          <p:grpSpPr>
            <a:xfrm>
              <a:off x="5043463" y="4278331"/>
              <a:ext cx="1631950" cy="1612900"/>
              <a:chOff x="437" y="1700"/>
              <a:chExt cx="1110" cy="1096"/>
            </a:xfrm>
          </p:grpSpPr>
          <p:grpSp>
            <p:nvGrpSpPr>
              <p:cNvPr id="21540" name="Group 51"/>
              <p:cNvGrpSpPr/>
              <p:nvPr/>
            </p:nvGrpSpPr>
            <p:grpSpPr>
              <a:xfrm>
                <a:off x="437" y="1700"/>
                <a:ext cx="1110" cy="1096"/>
                <a:chOff x="437" y="1700"/>
                <a:chExt cx="1110" cy="1096"/>
              </a:xfrm>
            </p:grpSpPr>
            <p:sp>
              <p:nvSpPr>
                <p:cNvPr id="21544" name="Oval 52"/>
                <p:cNvSpPr/>
                <p:nvPr/>
              </p:nvSpPr>
              <p:spPr>
                <a:xfrm>
                  <a:off x="437" y="1700"/>
                  <a:ext cx="1110" cy="1096"/>
                </a:xfrm>
                <a:prstGeom prst="ellipse">
                  <a:avLst/>
                </a:prstGeom>
                <a:solidFill>
                  <a:srgbClr val="AA531E">
                    <a:alpha val="10196"/>
                  </a:srgbClr>
                </a:solidFill>
                <a:ln w="57150">
                  <a:noFill/>
                </a:ln>
              </p:spPr>
              <p:txBody>
                <a:bodyPr wrap="none" anchor="ctr" anchorCtr="0"/>
                <a:p>
                  <a:pPr eaLnBrk="1" hangingPunct="1">
                    <a:spcBef>
                      <a:spcPct val="50000"/>
                    </a:spcBef>
                  </a:pPr>
                  <a:endParaRPr lang="zh-CN" altLang="en-US" dirty="0">
                    <a:latin typeface="微软雅黑" panose="020B0503020204020204" pitchFamily="34" charset="-122"/>
                  </a:endParaRPr>
                </a:p>
              </p:txBody>
            </p:sp>
            <p:sp>
              <p:nvSpPr>
                <p:cNvPr id="21545" name="Oval 53"/>
                <p:cNvSpPr/>
                <p:nvPr/>
              </p:nvSpPr>
              <p:spPr>
                <a:xfrm>
                  <a:off x="462" y="1725"/>
                  <a:ext cx="1062" cy="1048"/>
                </a:xfrm>
                <a:prstGeom prst="ellipse">
                  <a:avLst/>
                </a:prstGeom>
                <a:solidFill>
                  <a:srgbClr val="817E00">
                    <a:alpha val="10196"/>
                  </a:srgbClr>
                </a:solidFill>
                <a:ln w="57150">
                  <a:noFill/>
                </a:ln>
              </p:spPr>
              <p:txBody>
                <a:bodyPr wrap="none" anchor="ctr" anchorCtr="0"/>
                <a:p>
                  <a:pPr eaLnBrk="1" hangingPunct="1">
                    <a:spcBef>
                      <a:spcPct val="50000"/>
                    </a:spcBef>
                  </a:pPr>
                  <a:endParaRPr lang="zh-CN" altLang="en-US" dirty="0">
                    <a:latin typeface="微软雅黑" panose="020B0503020204020204" pitchFamily="34" charset="-122"/>
                  </a:endParaRPr>
                </a:p>
              </p:txBody>
            </p:sp>
          </p:grpSp>
          <p:grpSp>
            <p:nvGrpSpPr>
              <p:cNvPr id="21541" name="Group 54"/>
              <p:cNvGrpSpPr/>
              <p:nvPr/>
            </p:nvGrpSpPr>
            <p:grpSpPr>
              <a:xfrm>
                <a:off x="487" y="1748"/>
                <a:ext cx="1026" cy="1013"/>
                <a:chOff x="438" y="1700"/>
                <a:chExt cx="1110" cy="1095"/>
              </a:xfrm>
            </p:grpSpPr>
            <p:sp>
              <p:nvSpPr>
                <p:cNvPr id="21542" name="Oval 55"/>
                <p:cNvSpPr/>
                <p:nvPr/>
              </p:nvSpPr>
              <p:spPr>
                <a:xfrm>
                  <a:off x="438" y="1700"/>
                  <a:ext cx="1110" cy="1095"/>
                </a:xfrm>
                <a:prstGeom prst="ellipse">
                  <a:avLst/>
                </a:prstGeom>
                <a:solidFill>
                  <a:srgbClr val="817E00">
                    <a:alpha val="10196"/>
                  </a:srgbClr>
                </a:solidFill>
                <a:ln w="57150">
                  <a:noFill/>
                </a:ln>
              </p:spPr>
              <p:txBody>
                <a:bodyPr wrap="none" anchor="ctr" anchorCtr="0"/>
                <a:p>
                  <a:pPr eaLnBrk="1" hangingPunct="1">
                    <a:spcBef>
                      <a:spcPct val="50000"/>
                    </a:spcBef>
                  </a:pPr>
                  <a:endParaRPr lang="zh-CN" altLang="en-US" dirty="0">
                    <a:latin typeface="微软雅黑" panose="020B0503020204020204" pitchFamily="34" charset="-122"/>
                  </a:endParaRPr>
                </a:p>
              </p:txBody>
            </p:sp>
            <p:sp>
              <p:nvSpPr>
                <p:cNvPr id="21543" name="Oval 56"/>
                <p:cNvSpPr/>
                <p:nvPr/>
              </p:nvSpPr>
              <p:spPr>
                <a:xfrm>
                  <a:off x="463" y="1725"/>
                  <a:ext cx="1062" cy="1048"/>
                </a:xfrm>
                <a:prstGeom prst="ellipse">
                  <a:avLst/>
                </a:prstGeom>
                <a:solidFill>
                  <a:srgbClr val="817E00">
                    <a:alpha val="10196"/>
                  </a:srgbClr>
                </a:solidFill>
                <a:ln w="57150">
                  <a:noFill/>
                </a:ln>
              </p:spPr>
              <p:txBody>
                <a:bodyPr wrap="none" anchor="ctr" anchorCtr="0"/>
                <a:p>
                  <a:pPr eaLnBrk="1" hangingPunct="1">
                    <a:spcBef>
                      <a:spcPct val="50000"/>
                    </a:spcBef>
                  </a:pPr>
                  <a:endParaRPr lang="zh-CN" altLang="en-US" dirty="0">
                    <a:latin typeface="微软雅黑" panose="020B0503020204020204" pitchFamily="34" charset="-122"/>
                  </a:endParaRPr>
                </a:p>
              </p:txBody>
            </p:sp>
          </p:grpSp>
        </p:grpSp>
        <p:grpSp>
          <p:nvGrpSpPr>
            <p:cNvPr id="21533" name="组合 89"/>
            <p:cNvGrpSpPr/>
            <p:nvPr/>
          </p:nvGrpSpPr>
          <p:grpSpPr>
            <a:xfrm>
              <a:off x="5127600" y="4340244"/>
              <a:ext cx="1484313" cy="1447638"/>
              <a:chOff x="5127600" y="4340244"/>
              <a:chExt cx="1484313" cy="1447638"/>
            </a:xfrm>
          </p:grpSpPr>
          <p:grpSp>
            <p:nvGrpSpPr>
              <p:cNvPr id="21534" name="Group 65"/>
              <p:cNvGrpSpPr/>
              <p:nvPr/>
            </p:nvGrpSpPr>
            <p:grpSpPr>
              <a:xfrm>
                <a:off x="5145063" y="4340244"/>
                <a:ext cx="1466850" cy="1445846"/>
                <a:chOff x="708" y="2203"/>
                <a:chExt cx="751" cy="740"/>
              </a:xfrm>
            </p:grpSpPr>
            <p:sp>
              <p:nvSpPr>
                <p:cNvPr id="21538" name="Oval 66"/>
                <p:cNvSpPr/>
                <p:nvPr/>
              </p:nvSpPr>
              <p:spPr>
                <a:xfrm>
                  <a:off x="728" y="2235"/>
                  <a:ext cx="717" cy="708"/>
                </a:xfrm>
                <a:prstGeom prst="ellipse">
                  <a:avLst/>
                </a:prstGeom>
                <a:gradFill rotWithShape="1">
                  <a:gsLst>
                    <a:gs pos="0">
                      <a:srgbClr val="0099CC"/>
                    </a:gs>
                    <a:gs pos="100000">
                      <a:srgbClr val="003141"/>
                    </a:gs>
                  </a:gsLst>
                  <a:lin ang="5400000" scaled="1"/>
                  <a:tileRect/>
                </a:gradFill>
                <a:ln w="38100" cap="flat" cmpd="sng">
                  <a:solidFill>
                    <a:srgbClr val="F8F8F8">
                      <a:alpha val="79999"/>
                    </a:srgbClr>
                  </a:solidFill>
                  <a:prstDash val="solid"/>
                  <a:headEnd type="none" w="med" len="med"/>
                  <a:tailEnd type="none" w="med" len="med"/>
                </a:ln>
              </p:spPr>
              <p:txBody>
                <a:bodyPr wrap="none" anchor="ctr" anchorCtr="0"/>
                <a:p>
                  <a:pPr eaLnBrk="1" hangingPunct="1">
                    <a:spcBef>
                      <a:spcPct val="50000"/>
                    </a:spcBef>
                  </a:pPr>
                  <a:endParaRPr lang="zh-CN" altLang="en-US" dirty="0">
                    <a:latin typeface="微软雅黑" panose="020B0503020204020204" pitchFamily="34" charset="-122"/>
                  </a:endParaRPr>
                </a:p>
              </p:txBody>
            </p:sp>
            <p:pic>
              <p:nvPicPr>
                <p:cNvPr id="21539" name="Picture 67" descr="cir_lighteffect0"/>
                <p:cNvPicPr>
                  <a:picLocks noChangeAspect="1"/>
                </p:cNvPicPr>
                <p:nvPr/>
              </p:nvPicPr>
              <p:blipFill>
                <a:blip r:embed="rId1">
                  <a:lum bright="16000" contrast="-12000"/>
                </a:blip>
                <a:stretch>
                  <a:fillRect/>
                </a:stretch>
              </p:blipFill>
              <p:spPr>
                <a:xfrm>
                  <a:off x="708" y="2203"/>
                  <a:ext cx="751" cy="644"/>
                </a:xfrm>
                <a:prstGeom prst="rect">
                  <a:avLst/>
                </a:prstGeom>
                <a:noFill/>
                <a:ln w="9525">
                  <a:noFill/>
                </a:ln>
              </p:spPr>
            </p:pic>
          </p:grpSp>
          <p:sp>
            <p:nvSpPr>
              <p:cNvPr id="21535" name="Oval 69"/>
              <p:cNvSpPr/>
              <p:nvPr/>
            </p:nvSpPr>
            <p:spPr>
              <a:xfrm>
                <a:off x="5167173" y="4403703"/>
                <a:ext cx="1399782" cy="1384179"/>
              </a:xfrm>
              <a:prstGeom prst="ellipse">
                <a:avLst/>
              </a:prstGeom>
              <a:gradFill rotWithShape="1">
                <a:gsLst>
                  <a:gs pos="0">
                    <a:srgbClr val="AA531E"/>
                  </a:gs>
                  <a:gs pos="100000">
                    <a:srgbClr val="1F0F05"/>
                  </a:gs>
                </a:gsLst>
                <a:lin ang="5400000" scaled="1"/>
                <a:tileRect/>
              </a:gradFill>
              <a:ln w="38100" cap="flat" cmpd="sng">
                <a:solidFill>
                  <a:srgbClr val="F8F8F8">
                    <a:alpha val="79999"/>
                  </a:srgbClr>
                </a:solidFill>
                <a:prstDash val="solid"/>
                <a:headEnd type="none" w="med" len="med"/>
                <a:tailEnd type="none" w="med" len="med"/>
              </a:ln>
            </p:spPr>
            <p:txBody>
              <a:bodyPr wrap="none" anchor="ctr" anchorCtr="0"/>
              <a:p>
                <a:pPr eaLnBrk="1" hangingPunct="1">
                  <a:spcBef>
                    <a:spcPct val="50000"/>
                  </a:spcBef>
                </a:pPr>
                <a:endParaRPr lang="zh-CN" altLang="en-US" dirty="0">
                  <a:latin typeface="微软雅黑" panose="020B0503020204020204" pitchFamily="34" charset="-122"/>
                </a:endParaRPr>
              </a:p>
            </p:txBody>
          </p:sp>
          <p:pic>
            <p:nvPicPr>
              <p:cNvPr id="21536" name="Picture 70" descr="cir_lighteffect0"/>
              <p:cNvPicPr>
                <a:picLocks noChangeAspect="1"/>
              </p:cNvPicPr>
              <p:nvPr/>
            </p:nvPicPr>
            <p:blipFill>
              <a:blip r:embed="rId1">
                <a:lum bright="16000" contrast="-12000"/>
              </a:blip>
              <a:stretch>
                <a:fillRect/>
              </a:stretch>
            </p:blipFill>
            <p:spPr>
              <a:xfrm>
                <a:off x="5127600" y="4340244"/>
                <a:ext cx="1466850" cy="1258887"/>
              </a:xfrm>
              <a:prstGeom prst="rect">
                <a:avLst/>
              </a:prstGeom>
              <a:noFill/>
              <a:ln w="9525">
                <a:noFill/>
              </a:ln>
            </p:spPr>
          </p:pic>
          <p:sp>
            <p:nvSpPr>
              <p:cNvPr id="21537" name="Rectangle 60"/>
              <p:cNvSpPr/>
              <p:nvPr/>
            </p:nvSpPr>
            <p:spPr>
              <a:xfrm>
                <a:off x="5158102" y="4854293"/>
                <a:ext cx="1452119" cy="557060"/>
              </a:xfrm>
              <a:prstGeom prst="rect">
                <a:avLst/>
              </a:prstGeom>
              <a:noFill/>
              <a:ln w="9525">
                <a:noFill/>
              </a:ln>
            </p:spPr>
            <p:txBody>
              <a:bodyPr>
                <a:spAutoFit/>
              </a:bodyPr>
              <a:p>
                <a:pPr algn="ctr" eaLnBrk="1" hangingPunct="1">
                  <a:spcBef>
                    <a:spcPct val="50000"/>
                  </a:spcBef>
                </a:pPr>
                <a:r>
                  <a:rPr lang="zh-CN" altLang="en-US" sz="2800" dirty="0">
                    <a:solidFill>
                      <a:srgbClr val="F8F8F8"/>
                    </a:solidFill>
                    <a:latin typeface="微软雅黑" panose="020B0503020204020204" pitchFamily="34" charset="-122"/>
                    <a:ea typeface="微软雅黑" panose="020B0503020204020204" pitchFamily="34" charset="-122"/>
                  </a:rPr>
                  <a:t>缺点</a:t>
                </a:r>
                <a:endParaRPr lang="zh-CN" altLang="en-US" sz="2800" dirty="0">
                  <a:solidFill>
                    <a:srgbClr val="F8F8F8"/>
                  </a:solidFill>
                  <a:latin typeface="微软雅黑" panose="020B0503020204020204" pitchFamily="34" charset="-122"/>
                  <a:ea typeface="微软雅黑" panose="020B0503020204020204" pitchFamily="34" charset="-122"/>
                </a:endParaRPr>
              </a:p>
            </p:txBody>
          </p:sp>
        </p:grpSp>
      </p:grpSp>
      <p:grpSp>
        <p:nvGrpSpPr>
          <p:cNvPr id="15" name="组合 64"/>
          <p:cNvGrpSpPr/>
          <p:nvPr/>
        </p:nvGrpSpPr>
        <p:grpSpPr>
          <a:xfrm>
            <a:off x="1447800" y="2095500"/>
            <a:ext cx="1125538" cy="1482725"/>
            <a:chOff x="2312963" y="4278331"/>
            <a:chExt cx="1631950" cy="1612900"/>
          </a:xfrm>
        </p:grpSpPr>
        <p:grpSp>
          <p:nvGrpSpPr>
            <p:cNvPr id="21522" name="Group 43"/>
            <p:cNvGrpSpPr/>
            <p:nvPr/>
          </p:nvGrpSpPr>
          <p:grpSpPr>
            <a:xfrm>
              <a:off x="2312963" y="4278331"/>
              <a:ext cx="1631950" cy="1612900"/>
              <a:chOff x="437" y="1700"/>
              <a:chExt cx="1110" cy="1096"/>
            </a:xfrm>
          </p:grpSpPr>
          <p:grpSp>
            <p:nvGrpSpPr>
              <p:cNvPr id="21526" name="Group 44"/>
              <p:cNvGrpSpPr/>
              <p:nvPr/>
            </p:nvGrpSpPr>
            <p:grpSpPr>
              <a:xfrm>
                <a:off x="437" y="1700"/>
                <a:ext cx="1110" cy="1096"/>
                <a:chOff x="437" y="1700"/>
                <a:chExt cx="1110" cy="1096"/>
              </a:xfrm>
            </p:grpSpPr>
            <p:sp>
              <p:nvSpPr>
                <p:cNvPr id="21530" name="Oval 45"/>
                <p:cNvSpPr/>
                <p:nvPr/>
              </p:nvSpPr>
              <p:spPr>
                <a:xfrm>
                  <a:off x="437" y="1700"/>
                  <a:ext cx="1110" cy="1096"/>
                </a:xfrm>
                <a:prstGeom prst="ellipse">
                  <a:avLst/>
                </a:prstGeom>
                <a:solidFill>
                  <a:srgbClr val="7BD339">
                    <a:alpha val="10196"/>
                  </a:srgbClr>
                </a:solidFill>
                <a:ln w="57150">
                  <a:noFill/>
                </a:ln>
              </p:spPr>
              <p:txBody>
                <a:bodyPr wrap="none" anchor="ctr" anchorCtr="0"/>
                <a:p>
                  <a:pPr eaLnBrk="1" hangingPunct="1">
                    <a:spcBef>
                      <a:spcPct val="50000"/>
                    </a:spcBef>
                  </a:pPr>
                  <a:endParaRPr lang="zh-CN" altLang="en-US" dirty="0">
                    <a:latin typeface="微软雅黑" panose="020B0503020204020204" pitchFamily="34" charset="-122"/>
                  </a:endParaRPr>
                </a:p>
              </p:txBody>
            </p:sp>
            <p:sp>
              <p:nvSpPr>
                <p:cNvPr id="21531" name="Oval 46"/>
                <p:cNvSpPr/>
                <p:nvPr/>
              </p:nvSpPr>
              <p:spPr>
                <a:xfrm>
                  <a:off x="462" y="1725"/>
                  <a:ext cx="1062" cy="1048"/>
                </a:xfrm>
                <a:prstGeom prst="ellipse">
                  <a:avLst/>
                </a:prstGeom>
                <a:solidFill>
                  <a:srgbClr val="7BD339">
                    <a:alpha val="10196"/>
                  </a:srgbClr>
                </a:solidFill>
                <a:ln w="57150">
                  <a:noFill/>
                </a:ln>
              </p:spPr>
              <p:txBody>
                <a:bodyPr wrap="none" anchor="ctr" anchorCtr="0"/>
                <a:p>
                  <a:pPr eaLnBrk="1" hangingPunct="1">
                    <a:spcBef>
                      <a:spcPct val="50000"/>
                    </a:spcBef>
                  </a:pPr>
                  <a:endParaRPr lang="zh-CN" altLang="en-US" dirty="0">
                    <a:latin typeface="微软雅黑" panose="020B0503020204020204" pitchFamily="34" charset="-122"/>
                  </a:endParaRPr>
                </a:p>
              </p:txBody>
            </p:sp>
          </p:grpSp>
          <p:grpSp>
            <p:nvGrpSpPr>
              <p:cNvPr id="21527" name="Group 47"/>
              <p:cNvGrpSpPr/>
              <p:nvPr/>
            </p:nvGrpSpPr>
            <p:grpSpPr>
              <a:xfrm>
                <a:off x="486" y="1748"/>
                <a:ext cx="1025" cy="1014"/>
                <a:chOff x="437" y="1700"/>
                <a:chExt cx="1109" cy="1096"/>
              </a:xfrm>
            </p:grpSpPr>
            <p:sp>
              <p:nvSpPr>
                <p:cNvPr id="21528" name="Oval 48"/>
                <p:cNvSpPr/>
                <p:nvPr/>
              </p:nvSpPr>
              <p:spPr>
                <a:xfrm>
                  <a:off x="437" y="1700"/>
                  <a:ext cx="1109" cy="1096"/>
                </a:xfrm>
                <a:prstGeom prst="ellipse">
                  <a:avLst/>
                </a:prstGeom>
                <a:solidFill>
                  <a:srgbClr val="7BD339">
                    <a:alpha val="10196"/>
                  </a:srgbClr>
                </a:solidFill>
                <a:ln w="57150">
                  <a:noFill/>
                </a:ln>
              </p:spPr>
              <p:txBody>
                <a:bodyPr wrap="none" anchor="ctr" anchorCtr="0"/>
                <a:p>
                  <a:pPr eaLnBrk="1" hangingPunct="1">
                    <a:spcBef>
                      <a:spcPct val="50000"/>
                    </a:spcBef>
                  </a:pPr>
                  <a:endParaRPr lang="zh-CN" altLang="en-US" dirty="0">
                    <a:latin typeface="微软雅黑" panose="020B0503020204020204" pitchFamily="34" charset="-122"/>
                  </a:endParaRPr>
                </a:p>
              </p:txBody>
            </p:sp>
            <p:sp>
              <p:nvSpPr>
                <p:cNvPr id="21529" name="Oval 49"/>
                <p:cNvSpPr/>
                <p:nvPr/>
              </p:nvSpPr>
              <p:spPr>
                <a:xfrm>
                  <a:off x="463" y="1725"/>
                  <a:ext cx="1061" cy="1048"/>
                </a:xfrm>
                <a:prstGeom prst="ellipse">
                  <a:avLst/>
                </a:prstGeom>
                <a:solidFill>
                  <a:srgbClr val="7BD339">
                    <a:alpha val="10196"/>
                  </a:srgbClr>
                </a:solidFill>
                <a:ln w="57150">
                  <a:noFill/>
                </a:ln>
              </p:spPr>
              <p:txBody>
                <a:bodyPr wrap="none" anchor="ctr" anchorCtr="0"/>
                <a:p>
                  <a:pPr eaLnBrk="1" hangingPunct="1">
                    <a:spcBef>
                      <a:spcPct val="50000"/>
                    </a:spcBef>
                  </a:pPr>
                  <a:endParaRPr lang="zh-CN" altLang="en-US" dirty="0">
                    <a:latin typeface="微软雅黑" panose="020B0503020204020204" pitchFamily="34" charset="-122"/>
                  </a:endParaRPr>
                </a:p>
              </p:txBody>
            </p:sp>
          </p:grpSp>
        </p:grpSp>
        <p:sp>
          <p:nvSpPr>
            <p:cNvPr id="21523" name="Oval 62"/>
            <p:cNvSpPr/>
            <p:nvPr/>
          </p:nvSpPr>
          <p:spPr>
            <a:xfrm>
              <a:off x="2423487" y="4402666"/>
              <a:ext cx="1398814" cy="1384953"/>
            </a:xfrm>
            <a:prstGeom prst="ellipse">
              <a:avLst/>
            </a:prstGeom>
            <a:gradFill rotWithShape="1">
              <a:gsLst>
                <a:gs pos="0">
                  <a:srgbClr val="7BD339"/>
                </a:gs>
                <a:gs pos="100000">
                  <a:srgbClr val="080D04"/>
                </a:gs>
              </a:gsLst>
              <a:lin ang="5400000" scaled="1"/>
              <a:tileRect/>
            </a:gradFill>
            <a:ln w="38100" cap="flat" cmpd="sng">
              <a:solidFill>
                <a:srgbClr val="F8F8F8">
                  <a:alpha val="79999"/>
                </a:srgbClr>
              </a:solidFill>
              <a:prstDash val="solid"/>
              <a:headEnd type="none" w="med" len="med"/>
              <a:tailEnd type="none" w="med" len="med"/>
            </a:ln>
          </p:spPr>
          <p:txBody>
            <a:bodyPr wrap="none" anchor="ctr" anchorCtr="0"/>
            <a:p>
              <a:pPr eaLnBrk="1" hangingPunct="1">
                <a:spcBef>
                  <a:spcPct val="50000"/>
                </a:spcBef>
              </a:pPr>
              <a:endParaRPr lang="zh-CN" altLang="en-US" dirty="0">
                <a:latin typeface="微软雅黑" panose="020B0503020204020204" pitchFamily="34" charset="-122"/>
              </a:endParaRPr>
            </a:p>
          </p:txBody>
        </p:sp>
        <p:pic>
          <p:nvPicPr>
            <p:cNvPr id="21524" name="Picture 63" descr="cir_lighteffect0"/>
            <p:cNvPicPr>
              <a:picLocks noChangeAspect="1"/>
            </p:cNvPicPr>
            <p:nvPr/>
          </p:nvPicPr>
          <p:blipFill>
            <a:blip r:embed="rId1">
              <a:lum bright="16000" contrast="-12000"/>
            </a:blip>
            <a:stretch>
              <a:fillRect/>
            </a:stretch>
          </p:blipFill>
          <p:spPr>
            <a:xfrm>
              <a:off x="2384400" y="4340244"/>
              <a:ext cx="1466850" cy="1258887"/>
            </a:xfrm>
            <a:prstGeom prst="rect">
              <a:avLst/>
            </a:prstGeom>
            <a:noFill/>
            <a:ln w="9525">
              <a:noFill/>
            </a:ln>
          </p:spPr>
        </p:pic>
        <p:sp>
          <p:nvSpPr>
            <p:cNvPr id="21525" name="Rectangle 60"/>
            <p:cNvSpPr/>
            <p:nvPr/>
          </p:nvSpPr>
          <p:spPr>
            <a:xfrm>
              <a:off x="2409535" y="4815626"/>
              <a:ext cx="1450622" cy="567796"/>
            </a:xfrm>
            <a:prstGeom prst="rect">
              <a:avLst/>
            </a:prstGeom>
            <a:noFill/>
            <a:ln w="9525">
              <a:noFill/>
            </a:ln>
          </p:spPr>
          <p:txBody>
            <a:bodyPr>
              <a:spAutoFit/>
            </a:bodyPr>
            <a:p>
              <a:pPr algn="ctr" eaLnBrk="1" hangingPunct="1">
                <a:spcBef>
                  <a:spcPct val="50000"/>
                </a:spcBef>
              </a:pPr>
              <a:r>
                <a:rPr lang="zh-CN" altLang="en-US" sz="2800" dirty="0">
                  <a:solidFill>
                    <a:srgbClr val="F8F8F8"/>
                  </a:solidFill>
                  <a:latin typeface="微软雅黑" panose="020B0503020204020204" pitchFamily="34" charset="-122"/>
                  <a:ea typeface="微软雅黑" panose="020B0503020204020204" pitchFamily="34" charset="-122"/>
                </a:rPr>
                <a:t>优点</a:t>
              </a:r>
              <a:endParaRPr lang="zh-CN" altLang="en-US" sz="2800" dirty="0">
                <a:solidFill>
                  <a:srgbClr val="F8F8F8"/>
                </a:solidFill>
                <a:latin typeface="微软雅黑" panose="020B0503020204020204" pitchFamily="34" charset="-122"/>
                <a:ea typeface="微软雅黑" panose="020B0503020204020204" pitchFamily="34" charset="-122"/>
              </a:endParaRPr>
            </a:p>
          </p:txBody>
        </p:sp>
      </p:grpSp>
      <p:sp>
        <p:nvSpPr>
          <p:cNvPr id="40" name="矩形 39"/>
          <p:cNvSpPr/>
          <p:nvPr/>
        </p:nvSpPr>
        <p:spPr>
          <a:xfrm>
            <a:off x="3322638" y="0"/>
            <a:ext cx="2954338" cy="923925"/>
          </a:xfrm>
          <a:prstGeom prst="rect">
            <a:avLst/>
          </a:prstGeom>
        </p:spPr>
        <p:txBody>
          <a:bodyPr wrap="none">
            <a:spAutoFit/>
          </a:bodyPr>
          <a:lstStyle/>
          <a:p>
            <a:pPr marL="0" marR="0" lvl="0" indent="0" algn="l" defTabSz="914400" rtl="0" eaLnBrk="0" fontAlgn="auto" latinLnBrk="0" hangingPunct="0">
              <a:lnSpc>
                <a:spcPct val="150000"/>
              </a:lnSpc>
              <a:spcBef>
                <a:spcPts val="0"/>
              </a:spcBef>
              <a:spcAft>
                <a:spcPts val="0"/>
              </a:spcAft>
              <a:buClrTx/>
              <a:buSzTx/>
              <a:buFont typeface="Arial" panose="020B0604020202020204" pitchFamily="34" charset="0"/>
              <a:buNone/>
              <a:defRPr/>
            </a:pPr>
            <a:r>
              <a:rPr kumimoji="0" lang="zh-CN" altLang="en-US" sz="3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rPr>
              <a:t>三、商业信用</a:t>
            </a:r>
            <a:endParaRPr kumimoji="0" lang="en-US" altLang="zh-CN" sz="3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sym typeface="黑体" panose="02010609060101010101" charset="-122"/>
            </a:endParaRPr>
          </a:p>
        </p:txBody>
      </p:sp>
      <p:grpSp>
        <p:nvGrpSpPr>
          <p:cNvPr id="44" name="组合 43"/>
          <p:cNvGrpSpPr/>
          <p:nvPr/>
        </p:nvGrpSpPr>
        <p:grpSpPr>
          <a:xfrm>
            <a:off x="395288" y="3254375"/>
            <a:ext cx="3308350" cy="3400425"/>
            <a:chOff x="1746250" y="3128010"/>
            <a:chExt cx="4146406" cy="3398480"/>
          </a:xfrm>
        </p:grpSpPr>
        <p:grpSp>
          <p:nvGrpSpPr>
            <p:cNvPr id="21518" name="组合 37"/>
            <p:cNvGrpSpPr/>
            <p:nvPr/>
          </p:nvGrpSpPr>
          <p:grpSpPr>
            <a:xfrm>
              <a:off x="1746250" y="3128010"/>
              <a:ext cx="3828415" cy="3364230"/>
              <a:chOff x="1746250" y="3128010"/>
              <a:chExt cx="3828415" cy="3364230"/>
            </a:xfrm>
          </p:grpSpPr>
          <p:sp>
            <p:nvSpPr>
              <p:cNvPr id="6" name="AutoShape 13"/>
              <p:cNvSpPr>
                <a:spLocks noChangeArrowheads="1"/>
              </p:cNvSpPr>
              <p:nvPr/>
            </p:nvSpPr>
            <p:spPr bwMode="gray">
              <a:xfrm rot="10800000">
                <a:off x="1746250" y="3128010"/>
                <a:ext cx="3828415" cy="3364230"/>
              </a:xfrm>
              <a:prstGeom prst="roundRect">
                <a:avLst>
                  <a:gd name="adj" fmla="val 6170"/>
                </a:avLst>
              </a:prstGeom>
              <a:gradFill rotWithShape="1">
                <a:gsLst>
                  <a:gs pos="0">
                    <a:srgbClr val="D7D7D7">
                      <a:gamma/>
                      <a:tint val="4314"/>
                      <a:invGamma/>
                    </a:srgbClr>
                  </a:gs>
                  <a:gs pos="100000">
                    <a:srgbClr val="D7D7D7"/>
                  </a:gs>
                </a:gsLst>
                <a:lin ang="5400000" scaled="1"/>
              </a:gradFill>
              <a:ln w="19050">
                <a:noFill/>
                <a:round/>
              </a:ln>
              <a:effectLst>
                <a:outerShdw blurRad="225425" dist="50800" dir="5220000" algn="ctr">
                  <a:srgbClr val="000000">
                    <a:alpha val="33000"/>
                  </a:srgbClr>
                </a:outerShdw>
              </a:effectLst>
              <a:scene3d>
                <a:camera prst="perspectiveFront" fov="4800000">
                  <a:rot lat="0" lon="20462061" rev="0"/>
                </a:camera>
                <a:lightRig rig="harsh" dir="t">
                  <a:rot lat="0" lon="0" rev="3000000"/>
                </a:lightRig>
              </a:scene3d>
              <a:sp3d extrusionH="127000" contourW="19050">
                <a:bevelT w="50800" h="19050" prst="angle"/>
                <a:bevelB w="50800" h="19050" prst="angle"/>
                <a:contourClr>
                  <a:srgbClr val="FFFFFF"/>
                </a:contourClr>
              </a:sp3d>
            </p:spPr>
            <p:txBody>
              <a:bodyPr wrap="none" anchor="ctr"/>
              <a:lstStyle/>
              <a:p>
                <a:pPr marL="0" marR="0" lvl="0" indent="0" algn="l"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2400" b="1"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mn-cs"/>
                </a:endParaRPr>
              </a:p>
            </p:txBody>
          </p:sp>
          <p:sp>
            <p:nvSpPr>
              <p:cNvPr id="21521" name="Rectangle 19"/>
              <p:cNvSpPr/>
              <p:nvPr/>
            </p:nvSpPr>
            <p:spPr>
              <a:xfrm>
                <a:off x="2192291" y="3743597"/>
                <a:ext cx="1944279" cy="646087"/>
              </a:xfrm>
              <a:prstGeom prst="rect">
                <a:avLst/>
              </a:prstGeom>
              <a:noFill/>
              <a:ln w="9525">
                <a:noFill/>
              </a:ln>
            </p:spPr>
            <p:txBody>
              <a:bodyPr>
                <a:spAutoFit/>
              </a:bodyPr>
              <a:p>
                <a:pPr eaLnBrk="1" hangingPunct="1">
                  <a:lnSpc>
                    <a:spcPct val="150000"/>
                  </a:lnSpc>
                  <a:spcBef>
                    <a:spcPct val="50000"/>
                  </a:spcBef>
                </a:pPr>
                <a:endParaRPr lang="zh-CN" altLang="zh-CN" sz="2400" dirty="0">
                  <a:latin typeface="微软雅黑" panose="020B0503020204020204" pitchFamily="34" charset="-122"/>
                  <a:ea typeface="微软雅黑" panose="020B0503020204020204" pitchFamily="34" charset="-122"/>
                </a:endParaRPr>
              </a:p>
            </p:txBody>
          </p:sp>
        </p:grpSp>
        <p:sp>
          <p:nvSpPr>
            <p:cNvPr id="21519" name="矩形 40"/>
            <p:cNvSpPr/>
            <p:nvPr/>
          </p:nvSpPr>
          <p:spPr>
            <a:xfrm>
              <a:off x="2364071" y="3665248"/>
              <a:ext cx="3528585" cy="2861242"/>
            </a:xfrm>
            <a:prstGeom prst="rect">
              <a:avLst/>
            </a:prstGeom>
            <a:noFill/>
            <a:ln w="9525">
              <a:noFill/>
            </a:ln>
          </p:spPr>
          <p:txBody>
            <a:bodyPr wrap="none">
              <a:spAutoFit/>
            </a:bodyPr>
            <a:p>
              <a:pPr eaLnBrk="1" hangingPunct="1">
                <a:lnSpc>
                  <a:spcPct val="150000"/>
                </a:lnSpc>
                <a:spcBef>
                  <a:spcPct val="50000"/>
                </a:spcBef>
              </a:pPr>
              <a:r>
                <a:rPr lang="zh-CN" altLang="zh-CN" sz="2400" dirty="0">
                  <a:latin typeface="微软雅黑" panose="020B0503020204020204" pitchFamily="34" charset="-122"/>
                  <a:ea typeface="微软雅黑" panose="020B0503020204020204" pitchFamily="34" charset="-122"/>
                </a:rPr>
                <a:t>筹资方便</a:t>
              </a:r>
              <a:endParaRPr lang="zh-CN" altLang="zh-CN" sz="2400" dirty="0">
                <a:latin typeface="微软雅黑" panose="020B0503020204020204" pitchFamily="34" charset="-122"/>
                <a:ea typeface="微软雅黑" panose="020B0503020204020204" pitchFamily="34" charset="-122"/>
              </a:endParaRPr>
            </a:p>
            <a:p>
              <a:pPr eaLnBrk="1" hangingPunct="1">
                <a:lnSpc>
                  <a:spcPct val="150000"/>
                </a:lnSpc>
                <a:spcBef>
                  <a:spcPct val="50000"/>
                </a:spcBef>
              </a:pPr>
              <a:r>
                <a:rPr lang="zh-CN" altLang="en-US" sz="2400" dirty="0">
                  <a:latin typeface="微软雅黑" panose="020B0503020204020204" pitchFamily="34" charset="-122"/>
                  <a:ea typeface="微软雅黑" panose="020B0503020204020204" pitchFamily="34" charset="-122"/>
                </a:rPr>
                <a:t>筹资的</a:t>
              </a:r>
              <a:r>
                <a:rPr lang="zh-CN" altLang="zh-CN" sz="2400" dirty="0">
                  <a:latin typeface="微软雅黑" panose="020B0503020204020204" pitchFamily="34" charset="-122"/>
                  <a:ea typeface="微软雅黑" panose="020B0503020204020204" pitchFamily="34" charset="-122"/>
                </a:rPr>
                <a:t>限制条件少</a:t>
              </a:r>
              <a:endParaRPr lang="en-US" altLang="zh-CN" sz="2400" dirty="0">
                <a:latin typeface="微软雅黑" panose="020B0503020204020204" pitchFamily="34" charset="-122"/>
                <a:ea typeface="微软雅黑" panose="020B0503020204020204" pitchFamily="34" charset="-122"/>
              </a:endParaRPr>
            </a:p>
            <a:p>
              <a:pPr eaLnBrk="1" hangingPunct="1">
                <a:lnSpc>
                  <a:spcPct val="150000"/>
                </a:lnSpc>
                <a:spcBef>
                  <a:spcPct val="50000"/>
                </a:spcBef>
              </a:pPr>
              <a:r>
                <a:rPr lang="zh-CN" altLang="zh-CN" sz="2400" dirty="0">
                  <a:latin typeface="微软雅黑" panose="020B0503020204020204" pitchFamily="34" charset="-122"/>
                  <a:ea typeface="微软雅黑" panose="020B0503020204020204" pitchFamily="34" charset="-122"/>
                </a:rPr>
                <a:t>筹资成本低</a:t>
              </a:r>
              <a:endParaRPr lang="zh-CN" altLang="en-US" sz="2400" dirty="0">
                <a:latin typeface="微软雅黑" panose="020B0503020204020204" pitchFamily="34" charset="-122"/>
                <a:ea typeface="微软雅黑" panose="020B0503020204020204" pitchFamily="34" charset="-122"/>
              </a:endParaRPr>
            </a:p>
            <a:p>
              <a:pPr eaLnBrk="1" hangingPunct="1">
                <a:lnSpc>
                  <a:spcPct val="150000"/>
                </a:lnSpc>
                <a:spcBef>
                  <a:spcPct val="50000"/>
                </a:spcBef>
              </a:pPr>
              <a:endParaRPr lang="zh-CN" altLang="en-US" sz="2400" dirty="0">
                <a:latin typeface="微软雅黑" panose="020B0503020204020204" pitchFamily="34" charset="-122"/>
                <a:ea typeface="微软雅黑" panose="020B0503020204020204" pitchFamily="34" charset="-122"/>
              </a:endParaRPr>
            </a:p>
          </p:txBody>
        </p:sp>
      </p:grpSp>
      <p:grpSp>
        <p:nvGrpSpPr>
          <p:cNvPr id="45" name="组合 44"/>
          <p:cNvGrpSpPr/>
          <p:nvPr/>
        </p:nvGrpSpPr>
        <p:grpSpPr>
          <a:xfrm>
            <a:off x="3703638" y="3017838"/>
            <a:ext cx="5116512" cy="4206875"/>
            <a:chOff x="6892846" y="3018425"/>
            <a:chExt cx="4268097" cy="4205662"/>
          </a:xfrm>
        </p:grpSpPr>
        <p:grpSp>
          <p:nvGrpSpPr>
            <p:cNvPr id="21514" name="组合 38"/>
            <p:cNvGrpSpPr/>
            <p:nvPr/>
          </p:nvGrpSpPr>
          <p:grpSpPr>
            <a:xfrm>
              <a:off x="6892846" y="3018425"/>
              <a:ext cx="4268097" cy="3531235"/>
              <a:chOff x="6921874" y="2960368"/>
              <a:chExt cx="4268097" cy="3531235"/>
            </a:xfrm>
          </p:grpSpPr>
          <p:sp>
            <p:nvSpPr>
              <p:cNvPr id="20" name="AutoShape 13"/>
              <p:cNvSpPr>
                <a:spLocks noChangeArrowheads="1"/>
              </p:cNvSpPr>
              <p:nvPr/>
            </p:nvSpPr>
            <p:spPr bwMode="gray">
              <a:xfrm rot="10800000">
                <a:off x="6921874" y="2960368"/>
                <a:ext cx="4268096" cy="3531235"/>
              </a:xfrm>
              <a:prstGeom prst="roundRect">
                <a:avLst>
                  <a:gd name="adj" fmla="val 6170"/>
                </a:avLst>
              </a:prstGeom>
              <a:gradFill rotWithShape="1">
                <a:gsLst>
                  <a:gs pos="0">
                    <a:srgbClr val="D7D7D7">
                      <a:gamma/>
                      <a:tint val="4314"/>
                      <a:invGamma/>
                    </a:srgbClr>
                  </a:gs>
                  <a:gs pos="100000">
                    <a:srgbClr val="D7D7D7"/>
                  </a:gs>
                </a:gsLst>
                <a:lin ang="5400000" scaled="1"/>
              </a:gradFill>
              <a:ln w="19050">
                <a:noFill/>
                <a:round/>
              </a:ln>
              <a:effectLst>
                <a:outerShdw blurRad="225425" dist="50800" dir="5220000" algn="ctr">
                  <a:srgbClr val="000000">
                    <a:alpha val="33000"/>
                  </a:srgbClr>
                </a:outerShdw>
              </a:effectLst>
              <a:scene3d>
                <a:camera prst="perspectiveFront" fov="4800000">
                  <a:rot lat="0" lon="20462061" rev="0"/>
                </a:camera>
                <a:lightRig rig="harsh" dir="t">
                  <a:rot lat="0" lon="0" rev="3000000"/>
                </a:lightRig>
              </a:scene3d>
              <a:sp3d extrusionH="127000" contourW="19050">
                <a:bevelT w="50800" h="19050" prst="angle"/>
                <a:bevelB w="50800" h="19050" prst="angle"/>
                <a:contourClr>
                  <a:srgbClr val="FFFFFF"/>
                </a:contourClr>
              </a:sp3d>
            </p:spPr>
            <p:txBody>
              <a:bodyPr wrap="none" anchor="ctr"/>
              <a:lstStyle/>
              <a:p>
                <a:pPr marL="0" marR="0" lvl="0" indent="0" algn="l"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2400" b="1" i="0" u="none" strike="noStrike" kern="1200" cap="none" spc="0" normalizeH="0" baseline="0" noProof="0">
                  <a:ln>
                    <a:noFill/>
                  </a:ln>
                  <a:solidFill>
                    <a:srgbClr val="000000"/>
                  </a:solidFill>
                  <a:effectLst/>
                  <a:uLnTx/>
                  <a:uFillTx/>
                  <a:latin typeface="微软雅黑" panose="020B0503020204020204" pitchFamily="34" charset="-122"/>
                  <a:ea typeface="微软雅黑" panose="020B0503020204020204" pitchFamily="34" charset="-122"/>
                  <a:cs typeface="+mn-cs"/>
                </a:endParaRPr>
              </a:p>
            </p:txBody>
          </p:sp>
          <p:sp>
            <p:nvSpPr>
              <p:cNvPr id="21517" name="Rectangle 26"/>
              <p:cNvSpPr/>
              <p:nvPr/>
            </p:nvSpPr>
            <p:spPr>
              <a:xfrm>
                <a:off x="7570130" y="3482517"/>
                <a:ext cx="3619841" cy="646088"/>
              </a:xfrm>
              <a:prstGeom prst="rect">
                <a:avLst/>
              </a:prstGeom>
              <a:noFill/>
              <a:ln w="9525">
                <a:noFill/>
              </a:ln>
            </p:spPr>
            <p:txBody>
              <a:bodyPr>
                <a:spAutoFit/>
              </a:bodyPr>
              <a:p>
                <a:pPr eaLnBrk="1" hangingPunct="1">
                  <a:lnSpc>
                    <a:spcPct val="150000"/>
                  </a:lnSpc>
                  <a:spcBef>
                    <a:spcPct val="50000"/>
                  </a:spcBef>
                </a:pPr>
                <a:endParaRPr lang="zh-CN" altLang="zh-CN" sz="2400" dirty="0">
                  <a:latin typeface="微软雅黑" panose="020B0503020204020204" pitchFamily="34" charset="-122"/>
                  <a:ea typeface="微软雅黑" panose="020B0503020204020204" pitchFamily="34" charset="-122"/>
                </a:endParaRPr>
              </a:p>
            </p:txBody>
          </p:sp>
        </p:grpSp>
        <p:sp>
          <p:nvSpPr>
            <p:cNvPr id="21515" name="矩形 42"/>
            <p:cNvSpPr/>
            <p:nvPr/>
          </p:nvSpPr>
          <p:spPr>
            <a:xfrm>
              <a:off x="7217695" y="3255265"/>
              <a:ext cx="3857129" cy="3968822"/>
            </a:xfrm>
            <a:prstGeom prst="rect">
              <a:avLst/>
            </a:prstGeom>
            <a:noFill/>
            <a:ln w="9525">
              <a:noFill/>
            </a:ln>
          </p:spPr>
          <p:txBody>
            <a:bodyPr>
              <a:spAutoFit/>
            </a:bodyPr>
            <a:p>
              <a:pPr eaLnBrk="1" hangingPunct="1">
                <a:lnSpc>
                  <a:spcPct val="150000"/>
                </a:lnSpc>
                <a:spcBef>
                  <a:spcPct val="50000"/>
                </a:spcBef>
              </a:pPr>
              <a:r>
                <a:rPr lang="zh-CN" altLang="zh-CN" sz="2400" dirty="0">
                  <a:latin typeface="微软雅黑" panose="020B0503020204020204" pitchFamily="34" charset="-122"/>
                  <a:ea typeface="微软雅黑" panose="020B0503020204020204" pitchFamily="34" charset="-122"/>
                </a:rPr>
                <a:t>筹资的期限通常都较短</a:t>
              </a:r>
              <a:endParaRPr lang="en-US" altLang="zh-CN" sz="2400" dirty="0">
                <a:latin typeface="微软雅黑" panose="020B0503020204020204" pitchFamily="34" charset="-122"/>
                <a:ea typeface="微软雅黑" panose="020B0503020204020204" pitchFamily="34" charset="-122"/>
              </a:endParaRPr>
            </a:p>
            <a:p>
              <a:pPr eaLnBrk="1" hangingPunct="1">
                <a:lnSpc>
                  <a:spcPct val="150000"/>
                </a:lnSpc>
                <a:spcBef>
                  <a:spcPct val="50000"/>
                </a:spcBef>
              </a:pPr>
              <a:r>
                <a:rPr lang="zh-CN" altLang="zh-CN" sz="2400" dirty="0">
                  <a:latin typeface="微软雅黑" panose="020B0503020204020204" pitchFamily="34" charset="-122"/>
                  <a:ea typeface="微软雅黑" panose="020B0503020204020204" pitchFamily="34" charset="-122"/>
                </a:rPr>
                <a:t>企业应当在销售方给予的信用期限内支付货款，否则就会给企业带来信誉上的损失。</a:t>
              </a:r>
              <a:endParaRPr lang="en-US" altLang="zh-CN" sz="2400" dirty="0">
                <a:latin typeface="微软雅黑" panose="020B0503020204020204" pitchFamily="34" charset="-122"/>
                <a:ea typeface="微软雅黑" panose="020B0503020204020204" pitchFamily="34" charset="-122"/>
              </a:endParaRPr>
            </a:p>
            <a:p>
              <a:pPr eaLnBrk="1" hangingPunct="1">
                <a:lnSpc>
                  <a:spcPct val="150000"/>
                </a:lnSpc>
                <a:spcBef>
                  <a:spcPct val="50000"/>
                </a:spcBef>
              </a:pPr>
              <a:r>
                <a:rPr lang="zh-CN" altLang="en-US" sz="2400" dirty="0">
                  <a:latin typeface="微软雅黑" panose="020B0503020204020204" pitchFamily="34" charset="-122"/>
                  <a:ea typeface="微软雅黑" panose="020B0503020204020204" pitchFamily="34" charset="-122"/>
                </a:rPr>
                <a:t>如果放弃现金折扣，成本较高。 </a:t>
              </a:r>
              <a:endParaRPr lang="zh-CN" altLang="en-US" sz="2400" dirty="0">
                <a:latin typeface="微软雅黑" panose="020B0503020204020204" pitchFamily="34" charset="-122"/>
                <a:ea typeface="微软雅黑" panose="020B0503020204020204" pitchFamily="34" charset="-122"/>
              </a:endParaRPr>
            </a:p>
            <a:p>
              <a:pPr eaLnBrk="1" hangingPunct="1">
                <a:lnSpc>
                  <a:spcPct val="150000"/>
                </a:lnSpc>
                <a:spcBef>
                  <a:spcPct val="50000"/>
                </a:spcBef>
              </a:pPr>
              <a:endParaRPr lang="zh-CN" altLang="zh-CN" sz="2400" dirty="0">
                <a:latin typeface="微软雅黑" panose="020B0503020204020204" pitchFamily="34" charset="-122"/>
                <a:ea typeface="微软雅黑" panose="020B0503020204020204" pitchFamily="34" charset="-122"/>
              </a:endParaRPr>
            </a:p>
          </p:txBody>
        </p:sp>
      </p:grpSp>
    </p:spTree>
  </p:cSld>
  <p:clrMapOvr>
    <a:masterClrMapping/>
  </p:clrMapOvr>
  <p:transition spd="med">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40"/>
                                        </p:tgtEl>
                                        <p:attrNameLst>
                                          <p:attrName>style.visibility</p:attrName>
                                        </p:attrNameLst>
                                      </p:cBhvr>
                                      <p:to>
                                        <p:strVal val="visible"/>
                                      </p:to>
                                    </p:set>
                                    <p:anim calcmode="lin" valueType="num">
                                      <p:cBhvr additive="base">
                                        <p:cTn id="7" dur="500" fill="hold"/>
                                        <p:tgtEl>
                                          <p:spTgt spid="40"/>
                                        </p:tgtEl>
                                        <p:attrNameLst>
                                          <p:attrName>ppt_x</p:attrName>
                                        </p:attrNameLst>
                                      </p:cBhvr>
                                      <p:tavLst>
                                        <p:tav tm="0">
                                          <p:val>
                                            <p:strVal val="0-#ppt_w/2"/>
                                          </p:val>
                                        </p:tav>
                                        <p:tav tm="100000">
                                          <p:val>
                                            <p:strVal val="#ppt_x"/>
                                          </p:val>
                                        </p:tav>
                                      </p:tavLst>
                                    </p:anim>
                                    <p:anim calcmode="lin" valueType="num">
                                      <p:cBhvr additive="base">
                                        <p:cTn id="8" dur="500" fill="hold"/>
                                        <p:tgtEl>
                                          <p:spTgt spid="40"/>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0" presetClass="entr" presetSubtype="0"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par>
                          <p:cTn id="13" fill="hold">
                            <p:stCondLst>
                              <p:cond delay="1000"/>
                            </p:stCondLst>
                            <p:childTnLst>
                              <p:par>
                                <p:cTn id="14" presetID="55" presetClass="entr" presetSubtype="0" fill="hold" grpId="0" nodeType="afterEffect">
                                  <p:stCondLst>
                                    <p:cond delay="0"/>
                                  </p:stCondLst>
                                  <p:childTnLst>
                                    <p:set>
                                      <p:cBhvr>
                                        <p:cTn id="15" dur="1" fill="hold">
                                          <p:stCondLst>
                                            <p:cond delay="0"/>
                                          </p:stCondLst>
                                        </p:cTn>
                                        <p:tgtEl>
                                          <p:spTgt spid="21"/>
                                        </p:tgtEl>
                                        <p:attrNameLst>
                                          <p:attrName>style.visibility</p:attrName>
                                        </p:attrNameLst>
                                      </p:cBhvr>
                                      <p:to>
                                        <p:strVal val="visible"/>
                                      </p:to>
                                    </p:set>
                                    <p:anim calcmode="lin" valueType="num">
                                      <p:cBhvr>
                                        <p:cTn id="16" dur="1000" fill="hold"/>
                                        <p:tgtEl>
                                          <p:spTgt spid="21"/>
                                        </p:tgtEl>
                                        <p:attrNameLst>
                                          <p:attrName>ppt_w</p:attrName>
                                        </p:attrNameLst>
                                      </p:cBhvr>
                                      <p:tavLst>
                                        <p:tav tm="0">
                                          <p:val>
                                            <p:strVal val="#ppt_w*0.70"/>
                                          </p:val>
                                        </p:tav>
                                        <p:tav tm="100000">
                                          <p:val>
                                            <p:strVal val="#ppt_w"/>
                                          </p:val>
                                        </p:tav>
                                      </p:tavLst>
                                    </p:anim>
                                    <p:anim calcmode="lin" valueType="num">
                                      <p:cBhvr>
                                        <p:cTn id="17" dur="1000" fill="hold"/>
                                        <p:tgtEl>
                                          <p:spTgt spid="21"/>
                                        </p:tgtEl>
                                        <p:attrNameLst>
                                          <p:attrName>ppt_h</p:attrName>
                                        </p:attrNameLst>
                                      </p:cBhvr>
                                      <p:tavLst>
                                        <p:tav tm="0">
                                          <p:val>
                                            <p:strVal val="#ppt_h"/>
                                          </p:val>
                                        </p:tav>
                                        <p:tav tm="100000">
                                          <p:val>
                                            <p:strVal val="#ppt_h"/>
                                          </p:val>
                                        </p:tav>
                                      </p:tavLst>
                                    </p:anim>
                                    <p:animEffect transition="in" filter="fade">
                                      <p:cBhvr>
                                        <p:cTn id="18" dur="1000"/>
                                        <p:tgtEl>
                                          <p:spTgt spid="21"/>
                                        </p:tgtEl>
                                      </p:cBhvr>
                                    </p:animEffect>
                                  </p:childTnLst>
                                </p:cTn>
                              </p:par>
                            </p:childTnLst>
                          </p:cTn>
                        </p:par>
                      </p:childTnLst>
                    </p:cTn>
                  </p:par>
                  <p:par>
                    <p:cTn id="19" fill="hold">
                      <p:stCondLst>
                        <p:cond delay="indefinite"/>
                      </p:stCondLst>
                      <p:childTnLst>
                        <p:par>
                          <p:cTn id="20" fill="hold">
                            <p:stCondLst>
                              <p:cond delay="0"/>
                            </p:stCondLst>
                            <p:childTnLst>
                              <p:par>
                                <p:cTn id="21" presetID="55"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anim calcmode="lin" valueType="num">
                                      <p:cBhvr>
                                        <p:cTn id="23" dur="1000" fill="hold"/>
                                        <p:tgtEl>
                                          <p:spTgt spid="15"/>
                                        </p:tgtEl>
                                        <p:attrNameLst>
                                          <p:attrName>ppt_w</p:attrName>
                                        </p:attrNameLst>
                                      </p:cBhvr>
                                      <p:tavLst>
                                        <p:tav tm="0">
                                          <p:val>
                                            <p:strVal val="#ppt_w*0.70"/>
                                          </p:val>
                                        </p:tav>
                                        <p:tav tm="100000">
                                          <p:val>
                                            <p:strVal val="#ppt_w"/>
                                          </p:val>
                                        </p:tav>
                                      </p:tavLst>
                                    </p:anim>
                                    <p:anim calcmode="lin" valueType="num">
                                      <p:cBhvr>
                                        <p:cTn id="24" dur="1000" fill="hold"/>
                                        <p:tgtEl>
                                          <p:spTgt spid="15"/>
                                        </p:tgtEl>
                                        <p:attrNameLst>
                                          <p:attrName>ppt_h</p:attrName>
                                        </p:attrNameLst>
                                      </p:cBhvr>
                                      <p:tavLst>
                                        <p:tav tm="0">
                                          <p:val>
                                            <p:strVal val="#ppt_h"/>
                                          </p:val>
                                        </p:tav>
                                        <p:tav tm="100000">
                                          <p:val>
                                            <p:strVal val="#ppt_h"/>
                                          </p:val>
                                        </p:tav>
                                      </p:tavLst>
                                    </p:anim>
                                    <p:animEffect transition="in" filter="fade">
                                      <p:cBhvr>
                                        <p:cTn id="25" dur="1000"/>
                                        <p:tgtEl>
                                          <p:spTgt spid="15"/>
                                        </p:tgtEl>
                                      </p:cBhvr>
                                    </p:animEffect>
                                  </p:childTnLst>
                                </p:cTn>
                              </p:par>
                            </p:childTnLst>
                          </p:cTn>
                        </p:par>
                        <p:par>
                          <p:cTn id="26" fill="hold">
                            <p:stCondLst>
                              <p:cond delay="1000"/>
                            </p:stCondLst>
                            <p:childTnLst>
                              <p:par>
                                <p:cTn id="27" presetID="42" presetClass="entr" presetSubtype="0" fill="hold" nodeType="afterEffect">
                                  <p:stCondLst>
                                    <p:cond delay="0"/>
                                  </p:stCondLst>
                                  <p:childTnLst>
                                    <p:set>
                                      <p:cBhvr>
                                        <p:cTn id="28" dur="1" fill="hold">
                                          <p:stCondLst>
                                            <p:cond delay="0"/>
                                          </p:stCondLst>
                                        </p:cTn>
                                        <p:tgtEl>
                                          <p:spTgt spid="44"/>
                                        </p:tgtEl>
                                        <p:attrNameLst>
                                          <p:attrName>style.visibility</p:attrName>
                                        </p:attrNameLst>
                                      </p:cBhvr>
                                      <p:to>
                                        <p:strVal val="visible"/>
                                      </p:to>
                                    </p:set>
                                    <p:animEffect transition="in" filter="fade">
                                      <p:cBhvr>
                                        <p:cTn id="29" dur="1000"/>
                                        <p:tgtEl>
                                          <p:spTgt spid="44"/>
                                        </p:tgtEl>
                                      </p:cBhvr>
                                    </p:animEffect>
                                    <p:anim calcmode="lin" valueType="num">
                                      <p:cBhvr>
                                        <p:cTn id="30" dur="1000" fill="hold"/>
                                        <p:tgtEl>
                                          <p:spTgt spid="44"/>
                                        </p:tgtEl>
                                        <p:attrNameLst>
                                          <p:attrName>ppt_x</p:attrName>
                                        </p:attrNameLst>
                                      </p:cBhvr>
                                      <p:tavLst>
                                        <p:tav tm="0">
                                          <p:val>
                                            <p:strVal val="#ppt_x"/>
                                          </p:val>
                                        </p:tav>
                                        <p:tav tm="100000">
                                          <p:val>
                                            <p:strVal val="#ppt_x"/>
                                          </p:val>
                                        </p:tav>
                                      </p:tavLst>
                                    </p:anim>
                                    <p:anim calcmode="lin" valueType="num">
                                      <p:cBhvr>
                                        <p:cTn id="31" dur="1000" fill="hold"/>
                                        <p:tgtEl>
                                          <p:spTgt spid="44"/>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 presetClass="entr" presetSubtype="16" fill="hold"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box(in)">
                                      <p:cBhvr>
                                        <p:cTn id="36" dur="500"/>
                                        <p:tgtEl>
                                          <p:spTgt spid="9"/>
                                        </p:tgtEl>
                                      </p:cBhvr>
                                    </p:animEffect>
                                  </p:childTnLst>
                                </p:cTn>
                              </p:par>
                            </p:childTnLst>
                          </p:cTn>
                        </p:par>
                      </p:childTnLst>
                    </p:cTn>
                  </p:par>
                  <p:par>
                    <p:cTn id="37" fill="hold">
                      <p:stCondLst>
                        <p:cond delay="indefinite"/>
                      </p:stCondLst>
                      <p:childTnLst>
                        <p:par>
                          <p:cTn id="38" fill="hold">
                            <p:stCondLst>
                              <p:cond delay="0"/>
                            </p:stCondLst>
                            <p:childTnLst>
                              <p:par>
                                <p:cTn id="39" presetID="8" presetClass="entr" presetSubtype="16" fill="hold" nodeType="clickEffect">
                                  <p:stCondLst>
                                    <p:cond delay="0"/>
                                  </p:stCondLst>
                                  <p:childTnLst>
                                    <p:set>
                                      <p:cBhvr>
                                        <p:cTn id="40" dur="1" fill="hold">
                                          <p:stCondLst>
                                            <p:cond delay="0"/>
                                          </p:stCondLst>
                                        </p:cTn>
                                        <p:tgtEl>
                                          <p:spTgt spid="45"/>
                                        </p:tgtEl>
                                        <p:attrNameLst>
                                          <p:attrName>style.visibility</p:attrName>
                                        </p:attrNameLst>
                                      </p:cBhvr>
                                      <p:to>
                                        <p:strVal val="visible"/>
                                      </p:to>
                                    </p:set>
                                    <p:animEffect transition="in" filter="diamond(in)">
                                      <p:cBhvr>
                                        <p:cTn id="41" dur="10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4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矩形 4"/>
          <p:cNvSpPr/>
          <p:nvPr/>
        </p:nvSpPr>
        <p:spPr>
          <a:xfrm>
            <a:off x="-130175" y="2028825"/>
            <a:ext cx="9144000" cy="2549525"/>
          </a:xfrm>
          <a:prstGeom prst="rect">
            <a:avLst/>
          </a:prstGeom>
          <a:solidFill>
            <a:srgbClr val="32C8C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auto" latinLnBrk="0" hangingPunct="0">
              <a:lnSpc>
                <a:spcPct val="100000"/>
              </a:lnSpc>
              <a:spcBef>
                <a:spcPts val="0"/>
              </a:spcBef>
              <a:spcAft>
                <a:spcPts val="0"/>
              </a:spcAft>
              <a:buClrTx/>
              <a:buSzTx/>
              <a:buFontTx/>
              <a:buNone/>
              <a:defRPr/>
            </a:pPr>
            <a:r>
              <a:rPr kumimoji="0" lang="en-US" altLang="zh-CN" sz="1800" b="0" i="0" u="none" strike="noStrike" kern="1200" cap="none" spc="0" normalizeH="0" baseline="0" noProof="0" dirty="0">
                <a:ln>
                  <a:noFill/>
                </a:ln>
                <a:solidFill>
                  <a:schemeClr val="tx2"/>
                </a:solidFill>
                <a:effectLst/>
                <a:uLnTx/>
                <a:uFillTx/>
                <a:latin typeface="+mn-lt"/>
                <a:ea typeface="+mn-ea"/>
                <a:cs typeface="+mn-cs"/>
              </a:rPr>
              <a:t> </a:t>
            </a:r>
            <a:endParaRPr kumimoji="0" lang="zh-CN" altLang="en-US" sz="1800" b="0" i="0" u="none" strike="noStrike" kern="1200" cap="none" spc="0" normalizeH="0" baseline="0" noProof="0" dirty="0">
              <a:ln>
                <a:noFill/>
              </a:ln>
              <a:solidFill>
                <a:schemeClr val="tx2"/>
              </a:solidFill>
              <a:effectLst/>
              <a:uLnTx/>
              <a:uFillTx/>
              <a:latin typeface="+mn-lt"/>
              <a:ea typeface="+mn-ea"/>
              <a:cs typeface="+mn-cs"/>
            </a:endParaRPr>
          </a:p>
        </p:txBody>
      </p:sp>
      <p:cxnSp>
        <p:nvCxnSpPr>
          <p:cNvPr id="6" name="直接连接符 5"/>
          <p:cNvCxnSpPr/>
          <p:nvPr/>
        </p:nvCxnSpPr>
        <p:spPr>
          <a:xfrm>
            <a:off x="-66675" y="4914900"/>
            <a:ext cx="9382125" cy="0"/>
          </a:xfrm>
          <a:prstGeom prst="line">
            <a:avLst/>
          </a:prstGeom>
          <a:ln w="22225">
            <a:solidFill>
              <a:srgbClr val="32C8CF"/>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66675" y="2197100"/>
            <a:ext cx="9382125" cy="0"/>
          </a:xfrm>
          <a:prstGeom prst="line">
            <a:avLst/>
          </a:prstGeom>
          <a:ln w="22225">
            <a:solidFill>
              <a:srgbClr val="32C8CF"/>
            </a:solidFill>
          </a:ln>
        </p:spPr>
        <p:style>
          <a:lnRef idx="1">
            <a:schemeClr val="accent1"/>
          </a:lnRef>
          <a:fillRef idx="0">
            <a:schemeClr val="accent1"/>
          </a:fillRef>
          <a:effectRef idx="0">
            <a:schemeClr val="accent1"/>
          </a:effectRef>
          <a:fontRef idx="minor">
            <a:schemeClr val="tx1"/>
          </a:fontRef>
        </p:style>
      </p:cxnSp>
      <p:pic>
        <p:nvPicPr>
          <p:cNvPr id="4101" name="图片 7"/>
          <p:cNvPicPr>
            <a:picLocks noChangeAspect="1"/>
          </p:cNvPicPr>
          <p:nvPr/>
        </p:nvPicPr>
        <p:blipFill>
          <a:blip r:embed="rId1"/>
          <a:stretch>
            <a:fillRect/>
          </a:stretch>
        </p:blipFill>
        <p:spPr>
          <a:xfrm>
            <a:off x="1409700" y="2714625"/>
            <a:ext cx="933450" cy="1606550"/>
          </a:xfrm>
          <a:prstGeom prst="rect">
            <a:avLst/>
          </a:prstGeom>
          <a:noFill/>
          <a:ln w="9525">
            <a:noFill/>
          </a:ln>
        </p:spPr>
      </p:pic>
      <p:cxnSp>
        <p:nvCxnSpPr>
          <p:cNvPr id="9" name="直接连接符 8"/>
          <p:cNvCxnSpPr/>
          <p:nvPr/>
        </p:nvCxnSpPr>
        <p:spPr>
          <a:xfrm>
            <a:off x="3048000" y="2774950"/>
            <a:ext cx="0" cy="1390650"/>
          </a:xfrm>
          <a:prstGeom prst="line">
            <a:avLst/>
          </a:prstGeom>
          <a:ln>
            <a:gradFill>
              <a:gsLst>
                <a:gs pos="0">
                  <a:srgbClr val="32C8CF">
                    <a:alpha val="67000"/>
                  </a:srgbClr>
                </a:gs>
                <a:gs pos="55000">
                  <a:schemeClr val="bg1"/>
                </a:gs>
                <a:gs pos="100000">
                  <a:srgbClr val="32C8CF">
                    <a:alpha val="71000"/>
                  </a:srgbClr>
                </a:gs>
              </a:gsLst>
              <a:lin ang="5400000" scaled="0"/>
            </a:gradFill>
          </a:ln>
        </p:spPr>
        <p:style>
          <a:lnRef idx="1">
            <a:schemeClr val="accent1"/>
          </a:lnRef>
          <a:fillRef idx="0">
            <a:schemeClr val="accent1"/>
          </a:fillRef>
          <a:effectRef idx="0">
            <a:schemeClr val="accent1"/>
          </a:effectRef>
          <a:fontRef idx="minor">
            <a:schemeClr val="tx1"/>
          </a:fontRef>
        </p:style>
      </p:cxnSp>
      <p:sp>
        <p:nvSpPr>
          <p:cNvPr id="4103" name="Title 2"/>
          <p:cNvSpPr txBox="1"/>
          <p:nvPr/>
        </p:nvSpPr>
        <p:spPr>
          <a:xfrm>
            <a:off x="2570163" y="2187575"/>
            <a:ext cx="6223000" cy="2389188"/>
          </a:xfrm>
          <a:prstGeom prst="rect">
            <a:avLst/>
          </a:prstGeom>
          <a:noFill/>
          <a:ln w="9525">
            <a:noFill/>
          </a:ln>
        </p:spPr>
        <p:txBody>
          <a:bodyPr lIns="36000" rIns="36000" anchor="b" anchorCtr="0"/>
          <a:p>
            <a:pPr eaLnBrk="1" hangingPunct="1">
              <a:lnSpc>
                <a:spcPct val="110000"/>
              </a:lnSpc>
              <a:spcBef>
                <a:spcPct val="20000"/>
              </a:spcBef>
              <a:buClr>
                <a:srgbClr val="FF3300"/>
              </a:buClr>
            </a:pPr>
            <a:r>
              <a:rPr lang="zh-CN" altLang="en-US" sz="4000" b="1" dirty="0">
                <a:latin typeface="华文隶书" panose="02010800040101010101" pitchFamily="2" charset="-122"/>
                <a:ea typeface="华文隶书" panose="02010800040101010101" pitchFamily="2" charset="-122"/>
              </a:rPr>
              <a:t>一、短期借款</a:t>
            </a:r>
            <a:endParaRPr lang="en-US" altLang="zh-CN" sz="4000" b="1" dirty="0">
              <a:latin typeface="华文隶书" panose="02010800040101010101" pitchFamily="2" charset="-122"/>
              <a:ea typeface="华文隶书" panose="02010800040101010101" pitchFamily="2" charset="-122"/>
            </a:endParaRPr>
          </a:p>
          <a:p>
            <a:pPr eaLnBrk="1" hangingPunct="1">
              <a:lnSpc>
                <a:spcPct val="110000"/>
              </a:lnSpc>
              <a:spcBef>
                <a:spcPct val="20000"/>
              </a:spcBef>
              <a:buClr>
                <a:srgbClr val="FF3300"/>
              </a:buClr>
            </a:pPr>
            <a:r>
              <a:rPr lang="zh-CN" altLang="en-US" sz="4000" b="1" dirty="0">
                <a:latin typeface="华文隶书" panose="02010800040101010101" pitchFamily="2" charset="-122"/>
                <a:ea typeface="华文隶书" panose="02010800040101010101" pitchFamily="2" charset="-122"/>
              </a:rPr>
              <a:t>二、短期融资券</a:t>
            </a:r>
            <a:endParaRPr lang="en-US" altLang="zh-CN" sz="4000" b="1" dirty="0">
              <a:latin typeface="华文隶书" panose="02010800040101010101" pitchFamily="2" charset="-122"/>
              <a:ea typeface="华文隶书" panose="02010800040101010101" pitchFamily="2" charset="-122"/>
            </a:endParaRPr>
          </a:p>
          <a:p>
            <a:pPr eaLnBrk="1" hangingPunct="1">
              <a:lnSpc>
                <a:spcPct val="110000"/>
              </a:lnSpc>
              <a:spcBef>
                <a:spcPct val="20000"/>
              </a:spcBef>
              <a:buClr>
                <a:srgbClr val="FF3300"/>
              </a:buClr>
            </a:pPr>
            <a:r>
              <a:rPr lang="zh-CN" altLang="en-US" sz="4000" b="1" dirty="0">
                <a:latin typeface="华文隶书" panose="02010800040101010101" pitchFamily="2" charset="-122"/>
                <a:ea typeface="华文隶书" panose="02010800040101010101" pitchFamily="2" charset="-122"/>
              </a:rPr>
              <a:t>三、商业信用</a:t>
            </a:r>
            <a:endParaRPr lang="en-US" altLang="zh-CN" sz="4000" b="1" dirty="0">
              <a:latin typeface="华文隶书" panose="02010800040101010101" pitchFamily="2" charset="-122"/>
              <a:ea typeface="华文隶书" panose="02010800040101010101" pitchFamily="2" charset="-122"/>
              <a:sym typeface="黑体" panose="02010609060101010101" charset="-122"/>
            </a:endParaRPr>
          </a:p>
        </p:txBody>
      </p:sp>
      <p:sp>
        <p:nvSpPr>
          <p:cNvPr id="4104" name="灯片编号占位符 2"/>
          <p:cNvSpPr txBox="1">
            <a:spLocks noGrp="1"/>
          </p:cNvSpPr>
          <p:nvPr>
            <p:ph type="sldNum" sz="quarter" idx="12"/>
          </p:nvPr>
        </p:nvSpPr>
        <p:spPr>
          <a:xfrm>
            <a:off x="8493125" y="6240463"/>
            <a:ext cx="371475" cy="354012"/>
          </a:xfrm>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文泉驿微米黑" pitchFamily="2" charset="-122"/>
                <a:ea typeface="文泉驿微米黑"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5pPr>
          </a:lstStyle>
          <a:p>
            <a:pPr lvl="0" algn="r" eaLnBrk="1" hangingPunct="1"/>
            <a:fld id="{9A0DB2DC-4C9A-4742-B13C-FB6460FD3503}" type="slidenum">
              <a:rPr lang="en-US" altLang="zh-CN" sz="1400" dirty="0">
                <a:solidFill>
                  <a:schemeClr val="bg1"/>
                </a:solidFill>
              </a:rPr>
            </a:fld>
            <a:endParaRPr lang="en-US" altLang="zh-CN" sz="1400" dirty="0">
              <a:solidFill>
                <a:schemeClr val="bg1"/>
              </a:solidFill>
            </a:endParaRPr>
          </a:p>
        </p:txBody>
      </p:sp>
      <p:sp>
        <p:nvSpPr>
          <p:cNvPr id="12" name="Title 2"/>
          <p:cNvSpPr txBox="1"/>
          <p:nvPr/>
        </p:nvSpPr>
        <p:spPr>
          <a:xfrm>
            <a:off x="0" y="908050"/>
            <a:ext cx="5932488" cy="1344613"/>
          </a:xfrm>
          <a:prstGeom prst="rect">
            <a:avLst/>
          </a:prstGeom>
          <a:noFill/>
          <a:ln w="9525">
            <a:noFill/>
          </a:ln>
        </p:spPr>
        <p:txBody>
          <a:bodyPr lIns="36000" rIns="36000" anchor="b" anchorCtr="0"/>
          <a:p>
            <a:pPr marL="742950" indent="-742950">
              <a:lnSpc>
                <a:spcPct val="150000"/>
              </a:lnSpc>
            </a:pPr>
            <a:r>
              <a:rPr lang="zh-CN" altLang="en-US" sz="4000" b="1" dirty="0">
                <a:latin typeface="华文隶书" panose="02010800040101010101" pitchFamily="2" charset="-122"/>
                <a:ea typeface="华文隶书" panose="02010800040101010101" pitchFamily="2" charset="-122"/>
              </a:rPr>
              <a:t>任务四</a:t>
            </a:r>
            <a:r>
              <a:rPr lang="zh-CN" altLang="en-US" sz="4000" b="1" dirty="0">
                <a:latin typeface="华文隶书" panose="02010800040101010101" pitchFamily="2" charset="-122"/>
                <a:ea typeface="华文隶书" panose="02010800040101010101" pitchFamily="2" charset="-122"/>
                <a:sym typeface="+mn-ea"/>
              </a:rPr>
              <a:t>流动负债管理</a:t>
            </a:r>
            <a:endParaRPr lang="en-US" altLang="zh-CN" sz="4000" b="1" dirty="0">
              <a:latin typeface="华文隶书" panose="02010800040101010101" pitchFamily="2" charset="-122"/>
              <a:ea typeface="华文隶书" panose="02010800040101010101" pitchFamily="2" charset="-122"/>
              <a:sym typeface="+mn-ea"/>
            </a:endParaRPr>
          </a:p>
          <a:p>
            <a:pPr marL="742950" indent="-742950">
              <a:lnSpc>
                <a:spcPct val="150000"/>
              </a:lnSpc>
            </a:pPr>
            <a:r>
              <a:rPr lang="zh-CN" altLang="en-US" sz="3600" b="1" dirty="0">
                <a:latin typeface="华文隶书" panose="02010800040101010101" pitchFamily="2" charset="-122"/>
                <a:ea typeface="华文隶书" panose="02010800040101010101" pitchFamily="2" charset="-122"/>
              </a:rPr>
              <a:t>相关知识</a:t>
            </a:r>
            <a:endParaRPr lang="en-US" altLang="zh-CN" sz="3600" b="1" dirty="0">
              <a:latin typeface="华文隶书" panose="02010800040101010101" pitchFamily="2" charset="-122"/>
              <a:ea typeface="华文隶书" panose="02010800040101010101" pitchFamily="2" charset="-122"/>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iterate type="lt">
                                    <p:tmPct val="10000"/>
                                  </p:iterate>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000000"/>
                                          </p:val>
                                        </p:tav>
                                        <p:tav tm="100000">
                                          <p:val>
                                            <p:strVal val="#ppt_w"/>
                                          </p:val>
                                        </p:tav>
                                      </p:tavLst>
                                    </p:anim>
                                    <p:anim calcmode="lin" valueType="num">
                                      <p:cBhvr>
                                        <p:cTn id="8" dur="500" fill="hold"/>
                                        <p:tgtEl>
                                          <p:spTgt spid="1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矩形 4"/>
          <p:cNvSpPr/>
          <p:nvPr/>
        </p:nvSpPr>
        <p:spPr>
          <a:xfrm>
            <a:off x="0" y="2276475"/>
            <a:ext cx="9144000" cy="2549525"/>
          </a:xfrm>
          <a:prstGeom prst="rect">
            <a:avLst/>
          </a:prstGeom>
          <a:solidFill>
            <a:srgbClr val="32C8C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auto" latinLnBrk="0" hangingPunct="0">
              <a:lnSpc>
                <a:spcPct val="100000"/>
              </a:lnSpc>
              <a:spcBef>
                <a:spcPts val="0"/>
              </a:spcBef>
              <a:spcAft>
                <a:spcPts val="0"/>
              </a:spcAft>
              <a:buClrTx/>
              <a:buSzTx/>
              <a:buFontTx/>
              <a:buNone/>
              <a:defRPr/>
            </a:pPr>
            <a:r>
              <a:rPr kumimoji="0" lang="en-US" altLang="zh-CN" sz="1800" b="0" i="0" u="none" strike="noStrike" kern="1200" cap="none" spc="0" normalizeH="0" baseline="0" noProof="0" dirty="0">
                <a:ln>
                  <a:noFill/>
                </a:ln>
                <a:solidFill>
                  <a:schemeClr val="tx2"/>
                </a:solidFill>
                <a:effectLst/>
                <a:uLnTx/>
                <a:uFillTx/>
                <a:latin typeface="+mn-lt"/>
                <a:ea typeface="+mn-ea"/>
                <a:cs typeface="+mn-cs"/>
              </a:rPr>
              <a:t> </a:t>
            </a:r>
            <a:endParaRPr kumimoji="0" lang="zh-CN" altLang="en-US" sz="1800" b="0" i="0" u="none" strike="noStrike" kern="1200" cap="none" spc="0" normalizeH="0" baseline="0" noProof="0" dirty="0">
              <a:ln>
                <a:noFill/>
              </a:ln>
              <a:solidFill>
                <a:schemeClr val="tx2"/>
              </a:solidFill>
              <a:effectLst/>
              <a:uLnTx/>
              <a:uFillTx/>
              <a:latin typeface="+mn-lt"/>
              <a:ea typeface="+mn-ea"/>
              <a:cs typeface="+mn-cs"/>
            </a:endParaRPr>
          </a:p>
        </p:txBody>
      </p:sp>
      <p:cxnSp>
        <p:nvCxnSpPr>
          <p:cNvPr id="6" name="直接连接符 5"/>
          <p:cNvCxnSpPr/>
          <p:nvPr/>
        </p:nvCxnSpPr>
        <p:spPr>
          <a:xfrm>
            <a:off x="-66675" y="4914900"/>
            <a:ext cx="9382125" cy="0"/>
          </a:xfrm>
          <a:prstGeom prst="line">
            <a:avLst/>
          </a:prstGeom>
          <a:ln w="22225">
            <a:solidFill>
              <a:srgbClr val="32C8CF"/>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66675" y="2197100"/>
            <a:ext cx="9382125" cy="0"/>
          </a:xfrm>
          <a:prstGeom prst="line">
            <a:avLst/>
          </a:prstGeom>
          <a:ln w="22225">
            <a:solidFill>
              <a:srgbClr val="32C8CF"/>
            </a:solidFill>
          </a:ln>
        </p:spPr>
        <p:style>
          <a:lnRef idx="1">
            <a:schemeClr val="accent1"/>
          </a:lnRef>
          <a:fillRef idx="0">
            <a:schemeClr val="accent1"/>
          </a:fillRef>
          <a:effectRef idx="0">
            <a:schemeClr val="accent1"/>
          </a:effectRef>
          <a:fontRef idx="minor">
            <a:schemeClr val="tx1"/>
          </a:fontRef>
        </p:style>
      </p:cxnSp>
      <p:pic>
        <p:nvPicPr>
          <p:cNvPr id="22533" name="图片 7"/>
          <p:cNvPicPr>
            <a:picLocks noChangeAspect="1"/>
          </p:cNvPicPr>
          <p:nvPr/>
        </p:nvPicPr>
        <p:blipFill>
          <a:blip r:embed="rId1"/>
          <a:stretch>
            <a:fillRect/>
          </a:stretch>
        </p:blipFill>
        <p:spPr>
          <a:xfrm>
            <a:off x="1409700" y="2714625"/>
            <a:ext cx="933450" cy="1606550"/>
          </a:xfrm>
          <a:prstGeom prst="rect">
            <a:avLst/>
          </a:prstGeom>
          <a:noFill/>
          <a:ln w="9525">
            <a:noFill/>
          </a:ln>
        </p:spPr>
      </p:pic>
      <p:cxnSp>
        <p:nvCxnSpPr>
          <p:cNvPr id="9" name="直接连接符 8"/>
          <p:cNvCxnSpPr/>
          <p:nvPr/>
        </p:nvCxnSpPr>
        <p:spPr>
          <a:xfrm>
            <a:off x="3071813" y="2774950"/>
            <a:ext cx="0" cy="1390650"/>
          </a:xfrm>
          <a:prstGeom prst="line">
            <a:avLst/>
          </a:prstGeom>
          <a:ln>
            <a:gradFill>
              <a:gsLst>
                <a:gs pos="0">
                  <a:srgbClr val="32C8CF">
                    <a:alpha val="67000"/>
                  </a:srgbClr>
                </a:gs>
                <a:gs pos="55000">
                  <a:schemeClr val="bg1"/>
                </a:gs>
                <a:gs pos="100000">
                  <a:srgbClr val="32C8CF">
                    <a:alpha val="71000"/>
                  </a:srgbClr>
                </a:gs>
              </a:gsLst>
              <a:lin ang="5400000" scaled="0"/>
            </a:gradFill>
          </a:ln>
        </p:spPr>
        <p:style>
          <a:lnRef idx="1">
            <a:schemeClr val="accent1"/>
          </a:lnRef>
          <a:fillRef idx="0">
            <a:schemeClr val="accent1"/>
          </a:fillRef>
          <a:effectRef idx="0">
            <a:schemeClr val="accent1"/>
          </a:effectRef>
          <a:fontRef idx="minor">
            <a:schemeClr val="tx1"/>
          </a:fontRef>
        </p:style>
      </p:cxnSp>
      <p:sp>
        <p:nvSpPr>
          <p:cNvPr id="10" name="Title 2"/>
          <p:cNvSpPr txBox="1"/>
          <p:nvPr/>
        </p:nvSpPr>
        <p:spPr bwMode="auto">
          <a:xfrm>
            <a:off x="2909888" y="2798763"/>
            <a:ext cx="5867400" cy="1182688"/>
          </a:xfrm>
          <a:prstGeom prst="rect">
            <a:avLst/>
          </a:prstGeom>
          <a:noFill/>
          <a:ln w="9525">
            <a:noFill/>
            <a:miter lim="800000"/>
          </a:ln>
        </p:spPr>
        <p:txBody>
          <a:bodyPr lIns="36000" rIns="36000" anchor="b"/>
          <a:lstStyle/>
          <a:p>
            <a:pPr marL="742950" marR="0" indent="-742950" defTabSz="914400">
              <a:lnSpc>
                <a:spcPct val="150000"/>
              </a:lnSpc>
              <a:buClrTx/>
              <a:buSzTx/>
              <a:buFontTx/>
              <a:buNone/>
              <a:defRPr/>
            </a:pPr>
            <a:endParaRPr kumimoji="0" lang="en-US" altLang="zh-CN" sz="4000" kern="1200" cap="none" spc="0" normalizeH="0" baseline="0" noProof="0" dirty="0">
              <a:latin typeface="方正尚酷简体"/>
              <a:ea typeface="方正尚酷简体"/>
              <a:cs typeface="方正尚酷简体"/>
            </a:endParaRPr>
          </a:p>
          <a:p>
            <a:pPr marL="742950" marR="0" indent="-742950" defTabSz="914400">
              <a:lnSpc>
                <a:spcPct val="150000"/>
              </a:lnSpc>
              <a:buClrTx/>
              <a:buSzTx/>
              <a:buFontTx/>
              <a:buNone/>
              <a:defRPr/>
            </a:pPr>
            <a:endParaRPr kumimoji="0" lang="en-US" altLang="zh-CN" sz="4000" kern="1200" cap="none" spc="0" normalizeH="0" baseline="0" noProof="0" dirty="0">
              <a:latin typeface="方正尚酷简体"/>
              <a:ea typeface="方正尚酷简体"/>
              <a:cs typeface="方正尚酷简体"/>
            </a:endParaRPr>
          </a:p>
          <a:p>
            <a:pPr marR="0" algn="ctr" defTabSz="914400" eaLnBrk="1" fontAlgn="auto" hangingPunct="1">
              <a:lnSpc>
                <a:spcPct val="90000"/>
              </a:lnSpc>
              <a:spcBef>
                <a:spcPct val="50000"/>
              </a:spcBef>
              <a:spcAft>
                <a:spcPts val="0"/>
              </a:spcAft>
              <a:buClrTx/>
              <a:buSzTx/>
              <a:buFont typeface="Arial" panose="020B0604020202020204" pitchFamily="34" charset="0"/>
              <a:buNone/>
              <a:defRPr/>
            </a:pPr>
            <a:r>
              <a:rPr kumimoji="0" lang="zh-CN" altLang="en-US" sz="4000" b="1" kern="1200" cap="none" spc="0" normalizeH="0" baseline="0" noProof="0" dirty="0">
                <a:latin typeface="华文隶书" panose="02010800040101010101" pitchFamily="2" charset="-122"/>
                <a:ea typeface="华文隶书" panose="02010800040101010101" pitchFamily="2" charset="-122"/>
                <a:cs typeface="+mn-cs"/>
              </a:rPr>
              <a:t>一、计算放弃现金折扣的信用成本率</a:t>
            </a:r>
            <a:endParaRPr kumimoji="0" lang="en-US" altLang="zh-CN" sz="4000" b="1" kern="1200" cap="none" spc="0" normalizeH="0" baseline="0" noProof="0" dirty="0">
              <a:latin typeface="华文隶书" panose="02010800040101010101" pitchFamily="2" charset="-122"/>
              <a:ea typeface="华文隶书" panose="02010800040101010101" pitchFamily="2" charset="-122"/>
              <a:cs typeface="+mn-cs"/>
            </a:endParaRPr>
          </a:p>
        </p:txBody>
      </p:sp>
      <p:sp>
        <p:nvSpPr>
          <p:cNvPr id="22536" name="灯片编号占位符 2"/>
          <p:cNvSpPr txBox="1">
            <a:spLocks noGrp="1"/>
          </p:cNvSpPr>
          <p:nvPr>
            <p:ph type="sldNum" sz="quarter" idx="12"/>
          </p:nvPr>
        </p:nvSpPr>
        <p:spPr>
          <a:xfrm>
            <a:off x="8493125" y="6240463"/>
            <a:ext cx="371475" cy="354012"/>
          </a:xfrm>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文泉驿微米黑" pitchFamily="2" charset="-122"/>
                <a:ea typeface="文泉驿微米黑"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5pPr>
          </a:lstStyle>
          <a:p>
            <a:pPr lvl="0" algn="r" eaLnBrk="1" hangingPunct="1"/>
            <a:fld id="{9A0DB2DC-4C9A-4742-B13C-FB6460FD3503}" type="slidenum">
              <a:rPr lang="en-US" altLang="zh-CN" sz="1400" dirty="0">
                <a:solidFill>
                  <a:schemeClr val="bg1"/>
                </a:solidFill>
              </a:rPr>
            </a:fld>
            <a:endParaRPr lang="en-US" altLang="zh-CN" sz="1400" dirty="0">
              <a:solidFill>
                <a:schemeClr val="bg1"/>
              </a:solidFill>
            </a:endParaRPr>
          </a:p>
        </p:txBody>
      </p:sp>
      <p:sp>
        <p:nvSpPr>
          <p:cNvPr id="12" name="TextBox 11"/>
          <p:cNvSpPr txBox="1"/>
          <p:nvPr/>
        </p:nvSpPr>
        <p:spPr>
          <a:xfrm>
            <a:off x="423863" y="623888"/>
            <a:ext cx="3616325" cy="923925"/>
          </a:xfrm>
          <a:prstGeom prst="rect">
            <a:avLst/>
          </a:prstGeom>
          <a:noFill/>
          <a:ln w="9525" cap="flat" cmpd="sng">
            <a:solidFill>
              <a:schemeClr val="accent1"/>
            </a:solidFill>
            <a:prstDash val="solid"/>
            <a:miter/>
            <a:headEnd type="none" w="med" len="med"/>
            <a:tailEnd type="none" w="med" len="med"/>
          </a:ln>
        </p:spPr>
        <p:txBody>
          <a:bodyPr lIns="0" tIns="0" rIns="0" bIns="0">
            <a:spAutoFit/>
          </a:bodyPr>
          <a:p>
            <a:pPr marL="742950" indent="-742950">
              <a:lnSpc>
                <a:spcPct val="150000"/>
              </a:lnSpc>
            </a:pPr>
            <a:r>
              <a:rPr lang="zh-CN" altLang="en-US" sz="4000" b="1" dirty="0">
                <a:latin typeface="华文隶书" panose="02010800040101010101" pitchFamily="2" charset="-122"/>
                <a:ea typeface="华文隶书" panose="02010800040101010101" pitchFamily="2" charset="-122"/>
              </a:rPr>
              <a:t>任务实训</a:t>
            </a:r>
            <a:endParaRPr lang="zh-CN" altLang="en-US" sz="4000" b="1" dirty="0">
              <a:latin typeface="华文隶书" panose="02010800040101010101" pitchFamily="2" charset="-122"/>
              <a:ea typeface="华文隶书" panose="02010800040101010101" pitchFamily="2" charset="-122"/>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灯片编号占位符 2"/>
          <p:cNvSpPr>
            <a:spLocks noGrp="1"/>
          </p:cNvSpPr>
          <p:nvPr/>
        </p:nvSpPr>
        <p:spPr>
          <a:xfrm>
            <a:off x="6553200" y="6245225"/>
            <a:ext cx="2133600" cy="476250"/>
          </a:xfrm>
          <a:prstGeom prst="rect">
            <a:avLst/>
          </a:prstGeom>
          <a:noFill/>
          <a:ln w="9525">
            <a:noFill/>
          </a:ln>
        </p:spPr>
        <p:txBody>
          <a:bodyPr/>
          <a:p>
            <a:pPr algn="r" eaLnBrk="1" hangingPunct="1">
              <a:spcBef>
                <a:spcPct val="50000"/>
              </a:spcBef>
            </a:pPr>
            <a:fld id="{9A0DB2DC-4C9A-4742-B13C-FB6460FD3503}" type="slidenum">
              <a:rPr lang="en-US" altLang="zh-CN" sz="1000" dirty="0">
                <a:latin typeface="Lato" panose="020F0502020204030203"/>
              </a:rPr>
            </a:fld>
            <a:endParaRPr lang="en-US" altLang="zh-CN" sz="1000" dirty="0">
              <a:latin typeface="Lato" panose="020F0502020204030203"/>
            </a:endParaRPr>
          </a:p>
        </p:txBody>
      </p:sp>
      <p:sp>
        <p:nvSpPr>
          <p:cNvPr id="2" name="文本框 1"/>
          <p:cNvSpPr txBox="1"/>
          <p:nvPr/>
        </p:nvSpPr>
        <p:spPr>
          <a:xfrm>
            <a:off x="477838" y="1277938"/>
            <a:ext cx="7861300" cy="2032000"/>
          </a:xfrm>
          <a:prstGeom prst="rect">
            <a:avLst/>
          </a:prstGeom>
          <a:noFill/>
          <a:ln w="28575">
            <a:noFill/>
          </a:ln>
        </p:spPr>
        <p:txBody>
          <a:bodyPr>
            <a:spAutoFit/>
          </a:bodyPr>
          <a:p>
            <a:pPr marL="457200" indent="-457200" eaLnBrk="1" hangingPunct="1">
              <a:lnSpc>
                <a:spcPct val="150000"/>
              </a:lnSpc>
              <a:spcBef>
                <a:spcPct val="50000"/>
              </a:spcBef>
              <a:buFont typeface="Wingdings" panose="05000000000000000000" pitchFamily="2" charset="2"/>
              <a:buChar char="u"/>
            </a:pPr>
            <a:r>
              <a:rPr lang="zh-CN" altLang="zh-CN" sz="2800" dirty="0">
                <a:latin typeface="微软雅黑" panose="020B0503020204020204" pitchFamily="34" charset="-122"/>
                <a:ea typeface="微软雅黑" panose="020B0503020204020204" pitchFamily="34" charset="-122"/>
              </a:rPr>
              <a:t>应付账款</a:t>
            </a:r>
            <a:r>
              <a:rPr lang="zh-CN" altLang="zh-CN" sz="2800" dirty="0">
                <a:latin typeface="微软雅黑" panose="020B0503020204020204" pitchFamily="34" charset="-122"/>
                <a:ea typeface="微软雅黑" panose="020B0503020204020204" pitchFamily="34" charset="-122"/>
                <a:sym typeface="+mn-ea"/>
              </a:rPr>
              <a:t>是指在采购商品物资时先收到商品物资，货款延期到双方约定的时间支付。应付账款</a:t>
            </a:r>
            <a:r>
              <a:rPr lang="zh-CN" altLang="zh-CN" sz="2800" dirty="0">
                <a:latin typeface="微软雅黑" panose="020B0503020204020204" pitchFamily="34" charset="-122"/>
                <a:ea typeface="微软雅黑" panose="020B0503020204020204" pitchFamily="34" charset="-122"/>
              </a:rPr>
              <a:t>是一种典型的商业信用形式。</a:t>
            </a:r>
            <a:endParaRPr lang="zh-CN" altLang="zh-CN" sz="2800" dirty="0">
              <a:latin typeface="微软雅黑" panose="020B0503020204020204" pitchFamily="34" charset="-122"/>
              <a:ea typeface="微软雅黑" panose="020B0503020204020204" pitchFamily="34" charset="-122"/>
            </a:endParaRPr>
          </a:p>
        </p:txBody>
      </p:sp>
      <p:grpSp>
        <p:nvGrpSpPr>
          <p:cNvPr id="29" name="组合 79"/>
          <p:cNvGrpSpPr/>
          <p:nvPr/>
        </p:nvGrpSpPr>
        <p:grpSpPr>
          <a:xfrm>
            <a:off x="812007" y="5219700"/>
            <a:ext cx="2458877" cy="1005840"/>
            <a:chOff x="304800" y="673100"/>
            <a:chExt cx="4000500" cy="4000500"/>
          </a:xfrm>
          <a:effectLst>
            <a:outerShdw blurRad="444500" dist="254000" dir="8100000" algn="tr" rotWithShape="0">
              <a:prstClr val="black">
                <a:alpha val="50000"/>
              </a:prstClr>
            </a:outerShdw>
          </a:effectLst>
        </p:grpSpPr>
        <p:sp>
          <p:nvSpPr>
            <p:cNvPr id="30" name="同心圆 29"/>
            <p:cNvSpPr/>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w="12700" cmpd="sng">
              <a:solidFill>
                <a:schemeClr val="accent2">
                  <a:lumMod val="40000"/>
                  <a:lumOff val="6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lumMod val="65000"/>
                    <a:lumOff val="35000"/>
                  </a:schemeClr>
                </a:solidFill>
                <a:effectLst/>
                <a:uLnTx/>
                <a:uFillTx/>
                <a:latin typeface="微软雅黑" panose="020B0503020204020204" pitchFamily="34" charset="-122"/>
                <a:ea typeface="微软雅黑" panose="020B0503020204020204" pitchFamily="34" charset="-122"/>
                <a:cs typeface="+mn-cs"/>
              </a:endParaRPr>
            </a:p>
          </p:txBody>
        </p:sp>
        <p:sp>
          <p:nvSpPr>
            <p:cNvPr id="31" name="椭圆 30"/>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w="12700" cmpd="sng">
              <a:solidFill>
                <a:schemeClr val="accent2">
                  <a:lumMod val="40000"/>
                  <a:lumOff val="6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lumMod val="65000"/>
                    <a:lumOff val="35000"/>
                  </a:schemeClr>
                </a:solidFill>
                <a:effectLst/>
                <a:uLnTx/>
                <a:uFillTx/>
                <a:latin typeface="微软雅黑" panose="020B0503020204020204" pitchFamily="34" charset="-122"/>
                <a:ea typeface="微软雅黑" panose="020B0503020204020204" pitchFamily="34" charset="-122"/>
                <a:cs typeface="+mn-cs"/>
              </a:endParaRPr>
            </a:p>
          </p:txBody>
        </p:sp>
      </p:grpSp>
      <p:grpSp>
        <p:nvGrpSpPr>
          <p:cNvPr id="23557" name="组合 23"/>
          <p:cNvGrpSpPr/>
          <p:nvPr/>
        </p:nvGrpSpPr>
        <p:grpSpPr>
          <a:xfrm>
            <a:off x="6289675" y="5251450"/>
            <a:ext cx="2225675" cy="1346200"/>
            <a:chOff x="2638" y="5787"/>
            <a:chExt cx="3967" cy="4478"/>
          </a:xfrm>
        </p:grpSpPr>
        <p:grpSp>
          <p:nvGrpSpPr>
            <p:cNvPr id="25" name="组合 79"/>
            <p:cNvGrpSpPr/>
            <p:nvPr/>
          </p:nvGrpSpPr>
          <p:grpSpPr>
            <a:xfrm>
              <a:off x="2638" y="5787"/>
              <a:ext cx="3944" cy="4478"/>
              <a:chOff x="304800" y="673100"/>
              <a:chExt cx="4000500" cy="7249793"/>
            </a:xfrm>
            <a:effectLst>
              <a:outerShdw blurRad="444500" dist="254000" dir="8100000" algn="tr" rotWithShape="0">
                <a:prstClr val="black">
                  <a:alpha val="50000"/>
                </a:prstClr>
              </a:outerShdw>
            </a:effectLst>
          </p:grpSpPr>
          <p:sp>
            <p:nvSpPr>
              <p:cNvPr id="34" name="同心圆 33"/>
              <p:cNvSpPr/>
              <p:nvPr/>
            </p:nvSpPr>
            <p:spPr>
              <a:xfrm>
                <a:off x="304800" y="673100"/>
                <a:ext cx="4000500" cy="7249793"/>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w="12700" cmpd="sng">
                <a:solidFill>
                  <a:schemeClr val="accent2">
                    <a:lumMod val="40000"/>
                    <a:lumOff val="6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lumMod val="65000"/>
                      <a:lumOff val="35000"/>
                    </a:schemeClr>
                  </a:solidFill>
                  <a:effectLst/>
                  <a:uLnTx/>
                  <a:uFillTx/>
                  <a:latin typeface="微软雅黑" panose="020B0503020204020204" pitchFamily="34" charset="-122"/>
                  <a:ea typeface="微软雅黑" panose="020B0503020204020204" pitchFamily="34" charset="-122"/>
                  <a:cs typeface="+mn-cs"/>
                </a:endParaRPr>
              </a:p>
            </p:txBody>
          </p:sp>
          <p:sp>
            <p:nvSpPr>
              <p:cNvPr id="35" name="椭圆 34"/>
              <p:cNvSpPr/>
              <p:nvPr/>
            </p:nvSpPr>
            <p:spPr>
              <a:xfrm>
                <a:off x="392112" y="760413"/>
                <a:ext cx="3825874" cy="6548690"/>
              </a:xfrm>
              <a:prstGeom prst="ellipse">
                <a:avLst/>
              </a:prstGeom>
              <a:gradFill>
                <a:gsLst>
                  <a:gs pos="0">
                    <a:schemeClr val="bg1"/>
                  </a:gs>
                  <a:gs pos="51000">
                    <a:schemeClr val="bg1">
                      <a:lumMod val="95000"/>
                    </a:schemeClr>
                  </a:gs>
                  <a:gs pos="100000">
                    <a:schemeClr val="bg1">
                      <a:lumMod val="75000"/>
                    </a:schemeClr>
                  </a:gs>
                </a:gsLst>
                <a:lin ang="18900000" scaled="0"/>
              </a:gradFill>
              <a:ln w="12700" cmpd="sng">
                <a:solidFill>
                  <a:schemeClr val="accent2">
                    <a:lumMod val="40000"/>
                    <a:lumOff val="6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lumMod val="65000"/>
                      <a:lumOff val="35000"/>
                    </a:schemeClr>
                  </a:solidFill>
                  <a:effectLst/>
                  <a:uLnTx/>
                  <a:uFillTx/>
                  <a:latin typeface="微软雅黑" panose="020B0503020204020204" pitchFamily="34" charset="-122"/>
                  <a:ea typeface="微软雅黑" panose="020B0503020204020204" pitchFamily="34" charset="-122"/>
                  <a:cs typeface="+mn-cs"/>
                </a:endParaRPr>
              </a:p>
            </p:txBody>
          </p:sp>
        </p:grpSp>
        <p:sp>
          <p:nvSpPr>
            <p:cNvPr id="23572" name="标题层"/>
            <p:cNvSpPr txBox="1"/>
            <p:nvPr/>
          </p:nvSpPr>
          <p:spPr>
            <a:xfrm>
              <a:off x="2805" y="6143"/>
              <a:ext cx="3800" cy="4122"/>
            </a:xfrm>
            <a:prstGeom prst="rect">
              <a:avLst/>
            </a:prstGeom>
            <a:noFill/>
            <a:ln w="9525">
              <a:noFill/>
            </a:ln>
          </p:spPr>
          <p:txBody>
            <a:bodyPr lIns="121899" tIns="60949" rIns="121899" bIns="60949">
              <a:spAutoFit/>
            </a:bodyPr>
            <a:p>
              <a:pPr algn="ctr" eaLnBrk="1" hangingPunct="1">
                <a:spcBef>
                  <a:spcPct val="50000"/>
                </a:spcBef>
                <a:buNone/>
              </a:pPr>
              <a:r>
                <a:rPr lang="zh-CN" altLang="en-US" sz="2800" dirty="0">
                  <a:latin typeface="微软雅黑" panose="020B0503020204020204" pitchFamily="34" charset="-122"/>
                  <a:ea typeface="微软雅黑" panose="020B0503020204020204" pitchFamily="34" charset="-122"/>
                  <a:sym typeface="+mn-ea"/>
                </a:rPr>
                <a:t>恒吉公司</a:t>
              </a:r>
              <a:endParaRPr lang="zh-CN" altLang="en-US" sz="2800" dirty="0">
                <a:latin typeface="微软雅黑" panose="020B0503020204020204" pitchFamily="34" charset="-122"/>
                <a:ea typeface="微软雅黑" panose="020B0503020204020204" pitchFamily="34" charset="-122"/>
              </a:endParaRPr>
            </a:p>
            <a:p>
              <a:pPr algn="ctr" eaLnBrk="1" hangingPunct="1">
                <a:spcBef>
                  <a:spcPct val="50000"/>
                </a:spcBef>
                <a:buNone/>
              </a:pPr>
              <a:r>
                <a:rPr lang="zh-CN" altLang="en-US" sz="2800" dirty="0">
                  <a:latin typeface="微软雅黑" panose="020B0503020204020204" pitchFamily="34" charset="-122"/>
                  <a:ea typeface="微软雅黑" panose="020B0503020204020204" pitchFamily="34" charset="-122"/>
                </a:rPr>
                <a:t>（卖方）</a:t>
              </a:r>
              <a:endParaRPr lang="zh-CN" altLang="en-US" sz="2800" dirty="0">
                <a:latin typeface="微软雅黑" panose="020B0503020204020204" pitchFamily="34" charset="-122"/>
                <a:ea typeface="微软雅黑" panose="020B0503020204020204" pitchFamily="34" charset="-122"/>
              </a:endParaRPr>
            </a:p>
          </p:txBody>
        </p:sp>
      </p:grpSp>
      <p:grpSp>
        <p:nvGrpSpPr>
          <p:cNvPr id="23558" name="组合 12"/>
          <p:cNvGrpSpPr/>
          <p:nvPr/>
        </p:nvGrpSpPr>
        <p:grpSpPr>
          <a:xfrm>
            <a:off x="3359150" y="3303588"/>
            <a:ext cx="2797175" cy="2481262"/>
            <a:chOff x="5419" y="5484"/>
            <a:chExt cx="4806" cy="3906"/>
          </a:xfrm>
        </p:grpSpPr>
        <p:cxnSp>
          <p:nvCxnSpPr>
            <p:cNvPr id="38" name="直接箭头连接符 37"/>
            <p:cNvCxnSpPr/>
            <p:nvPr/>
          </p:nvCxnSpPr>
          <p:spPr>
            <a:xfrm flipH="1">
              <a:off x="5512" y="7686"/>
              <a:ext cx="4621" cy="0"/>
            </a:xfrm>
            <a:prstGeom prst="straightConnector1">
              <a:avLst/>
            </a:prstGeom>
            <a:ln w="31750">
              <a:solidFill>
                <a:srgbClr val="0066FF"/>
              </a:solidFill>
              <a:tailEnd type="arrow"/>
            </a:ln>
          </p:spPr>
          <p:style>
            <a:lnRef idx="1">
              <a:schemeClr val="accent1"/>
            </a:lnRef>
            <a:fillRef idx="0">
              <a:schemeClr val="accent1"/>
            </a:fillRef>
            <a:effectRef idx="0">
              <a:schemeClr val="accent1"/>
            </a:effectRef>
            <a:fontRef idx="minor">
              <a:schemeClr val="tx1"/>
            </a:fontRef>
          </p:style>
        </p:cxnSp>
        <p:grpSp>
          <p:nvGrpSpPr>
            <p:cNvPr id="23567" name="组合 39"/>
            <p:cNvGrpSpPr/>
            <p:nvPr/>
          </p:nvGrpSpPr>
          <p:grpSpPr>
            <a:xfrm>
              <a:off x="5419" y="5484"/>
              <a:ext cx="4806" cy="994"/>
              <a:chOff x="6523" y="5484"/>
              <a:chExt cx="4806" cy="994"/>
            </a:xfrm>
          </p:grpSpPr>
          <p:cxnSp>
            <p:nvCxnSpPr>
              <p:cNvPr id="37" name="直接箭头连接符 36"/>
              <p:cNvCxnSpPr/>
              <p:nvPr/>
            </p:nvCxnSpPr>
            <p:spPr>
              <a:xfrm flipV="1">
                <a:off x="6523" y="6479"/>
                <a:ext cx="4806" cy="0"/>
              </a:xfrm>
              <a:prstGeom prst="straightConnector1">
                <a:avLst/>
              </a:prstGeom>
              <a:ln w="3175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23570" name="文本框 38"/>
              <p:cNvSpPr txBox="1"/>
              <p:nvPr/>
            </p:nvSpPr>
            <p:spPr>
              <a:xfrm>
                <a:off x="8326" y="5484"/>
                <a:ext cx="1909" cy="994"/>
              </a:xfrm>
              <a:prstGeom prst="rect">
                <a:avLst/>
              </a:prstGeom>
              <a:noFill/>
              <a:ln w="9525">
                <a:noFill/>
              </a:ln>
            </p:spPr>
            <p:txBody>
              <a:bodyPr lIns="36000" tIns="46800" rIns="36000" bIns="46800">
                <a:spAutoFit/>
              </a:bodyPr>
              <a:p>
                <a:pPr eaLnBrk="1" hangingPunct="1">
                  <a:lnSpc>
                    <a:spcPct val="125000"/>
                  </a:lnSpc>
                  <a:spcBef>
                    <a:spcPct val="50000"/>
                  </a:spcBef>
                </a:pPr>
                <a:r>
                  <a:rPr lang="zh-CN" altLang="en-US" sz="2800" dirty="0">
                    <a:latin typeface="微软雅黑" panose="020B0503020204020204" pitchFamily="34" charset="-122"/>
                    <a:ea typeface="微软雅黑" panose="020B0503020204020204" pitchFamily="34" charset="-122"/>
                  </a:rPr>
                  <a:t>赊购</a:t>
                </a:r>
                <a:endParaRPr lang="zh-CN" altLang="en-US" sz="2800" dirty="0">
                  <a:latin typeface="微软雅黑" panose="020B0503020204020204" pitchFamily="34" charset="-122"/>
                  <a:ea typeface="微软雅黑" panose="020B0503020204020204" pitchFamily="34" charset="-122"/>
                </a:endParaRPr>
              </a:p>
            </p:txBody>
          </p:sp>
        </p:grpSp>
        <p:sp>
          <p:nvSpPr>
            <p:cNvPr id="23568" name="文本框 40"/>
            <p:cNvSpPr txBox="1"/>
            <p:nvPr/>
          </p:nvSpPr>
          <p:spPr>
            <a:xfrm>
              <a:off x="6089" y="7545"/>
              <a:ext cx="3839" cy="1845"/>
            </a:xfrm>
            <a:prstGeom prst="rect">
              <a:avLst/>
            </a:prstGeom>
            <a:noFill/>
            <a:ln w="9525">
              <a:noFill/>
            </a:ln>
          </p:spPr>
          <p:txBody>
            <a:bodyPr lIns="36000" tIns="46800" rIns="36000" bIns="46800">
              <a:spAutoFit/>
            </a:bodyPr>
            <a:p>
              <a:pPr eaLnBrk="1" hangingPunct="1">
                <a:lnSpc>
                  <a:spcPct val="125000"/>
                </a:lnSpc>
                <a:spcBef>
                  <a:spcPct val="50000"/>
                </a:spcBef>
              </a:pPr>
              <a:r>
                <a:rPr lang="zh-CN" altLang="en-US" sz="2800" dirty="0">
                  <a:latin typeface="微软雅黑" panose="020B0503020204020204" pitchFamily="34" charset="-122"/>
                  <a:ea typeface="微软雅黑" panose="020B0503020204020204" pitchFamily="34" charset="-122"/>
                </a:rPr>
                <a:t>提供商业信用</a:t>
              </a:r>
              <a:endParaRPr lang="zh-CN" altLang="en-US" sz="2800" dirty="0">
                <a:latin typeface="微软雅黑" panose="020B0503020204020204" pitchFamily="34" charset="-122"/>
                <a:ea typeface="微软雅黑" panose="020B0503020204020204" pitchFamily="34" charset="-122"/>
              </a:endParaRPr>
            </a:p>
          </p:txBody>
        </p:sp>
      </p:grpSp>
      <p:pic>
        <p:nvPicPr>
          <p:cNvPr id="23559" name="图片 11" descr="timg (1)"/>
          <p:cNvPicPr>
            <a:picLocks noChangeAspect="1"/>
          </p:cNvPicPr>
          <p:nvPr/>
        </p:nvPicPr>
        <p:blipFill>
          <a:blip r:embed="rId1">
            <a:clrChange>
              <a:clrFrom>
                <a:srgbClr val="F6F6F6"/>
              </a:clrFrom>
              <a:clrTo>
                <a:srgbClr val="F6F6F6">
                  <a:alpha val="0"/>
                </a:srgbClr>
              </a:clrTo>
            </a:clrChange>
          </a:blip>
          <a:stretch>
            <a:fillRect/>
          </a:stretch>
        </p:blipFill>
        <p:spPr>
          <a:xfrm>
            <a:off x="6135688" y="2992438"/>
            <a:ext cx="2089150" cy="2209800"/>
          </a:xfrm>
          <a:prstGeom prst="rect">
            <a:avLst/>
          </a:prstGeom>
          <a:noFill/>
          <a:ln w="9525">
            <a:noFill/>
          </a:ln>
        </p:spPr>
      </p:pic>
      <p:pic>
        <p:nvPicPr>
          <p:cNvPr id="23560" name="图片 16" descr="timg (6)"/>
          <p:cNvPicPr>
            <a:picLocks noChangeAspect="1"/>
          </p:cNvPicPr>
          <p:nvPr/>
        </p:nvPicPr>
        <p:blipFill>
          <a:blip r:embed="rId2">
            <a:clrChange>
              <a:clrFrom>
                <a:srgbClr val="FFFFFF"/>
              </a:clrFrom>
              <a:clrTo>
                <a:srgbClr val="FFFFFF">
                  <a:alpha val="0"/>
                </a:srgbClr>
              </a:clrTo>
            </a:clrChange>
          </a:blip>
          <a:srcRect b="16040"/>
          <a:stretch>
            <a:fillRect/>
          </a:stretch>
        </p:blipFill>
        <p:spPr>
          <a:xfrm>
            <a:off x="795338" y="2992438"/>
            <a:ext cx="2282825" cy="2298700"/>
          </a:xfrm>
          <a:prstGeom prst="rect">
            <a:avLst/>
          </a:prstGeom>
          <a:noFill/>
          <a:ln w="9525">
            <a:noFill/>
          </a:ln>
        </p:spPr>
      </p:pic>
      <p:sp>
        <p:nvSpPr>
          <p:cNvPr id="23561" name="标题层"/>
          <p:cNvSpPr txBox="1"/>
          <p:nvPr/>
        </p:nvSpPr>
        <p:spPr>
          <a:xfrm>
            <a:off x="1303338" y="5272088"/>
            <a:ext cx="1914525" cy="985837"/>
          </a:xfrm>
          <a:prstGeom prst="rect">
            <a:avLst/>
          </a:prstGeom>
          <a:noFill/>
          <a:ln w="9525">
            <a:noFill/>
          </a:ln>
        </p:spPr>
        <p:txBody>
          <a:bodyPr lIns="121899" tIns="60949" rIns="121899" bIns="60949">
            <a:spAutoFit/>
          </a:bodyPr>
          <a:p>
            <a:pPr algn="ctr" eaLnBrk="1" hangingPunct="1">
              <a:spcBef>
                <a:spcPct val="50000"/>
              </a:spcBef>
              <a:buNone/>
            </a:pPr>
            <a:r>
              <a:rPr lang="zh-CN" altLang="en-US" sz="2800" dirty="0">
                <a:latin typeface="微软雅黑" panose="020B0503020204020204" pitchFamily="34" charset="-122"/>
                <a:ea typeface="微软雅黑" panose="020B0503020204020204" pitchFamily="34" charset="-122"/>
              </a:rPr>
              <a:t>华美公司（买方）</a:t>
            </a:r>
            <a:endParaRPr lang="zh-CN" altLang="en-US" sz="2800" dirty="0">
              <a:latin typeface="微软雅黑" panose="020B0503020204020204" pitchFamily="34" charset="-122"/>
              <a:ea typeface="微软雅黑" panose="020B0503020204020204" pitchFamily="34" charset="-122"/>
            </a:endParaRPr>
          </a:p>
        </p:txBody>
      </p:sp>
      <p:sp>
        <p:nvSpPr>
          <p:cNvPr id="4" name="标题 4"/>
          <p:cNvSpPr txBox="1"/>
          <p:nvPr/>
        </p:nvSpPr>
        <p:spPr>
          <a:xfrm>
            <a:off x="628650" y="438150"/>
            <a:ext cx="7886700" cy="590550"/>
          </a:xfrm>
          <a:prstGeom prst="rect">
            <a:avLst/>
          </a:prstGeom>
        </p:spPr>
        <p:txBody>
          <a:bodyPr>
            <a:spAutoFit/>
          </a:bodyPr>
          <a:lstStyle/>
          <a:p>
            <a:pPr marR="0" algn="ctr" defTabSz="914400" eaLnBrk="1" fontAlgn="auto" hangingPunct="1">
              <a:lnSpc>
                <a:spcPct val="90000"/>
              </a:lnSpc>
              <a:spcBef>
                <a:spcPct val="50000"/>
              </a:spcBef>
              <a:spcAft>
                <a:spcPts val="0"/>
              </a:spcAft>
              <a:buClrTx/>
              <a:buSzTx/>
              <a:buFont typeface="Arial" panose="020B0604020202020204" pitchFamily="34" charset="0"/>
              <a:buNone/>
              <a:defRPr/>
            </a:pPr>
            <a:r>
              <a:rPr kumimoji="0" lang="zh-CN" altLang="en-US" sz="3600" b="1" kern="1200" cap="none" spc="0" normalizeH="0" baseline="0" noProof="0" dirty="0">
                <a:solidFill>
                  <a:schemeClr val="bg2">
                    <a:lumMod val="50000"/>
                  </a:schemeClr>
                </a:solidFill>
                <a:latin typeface="微软雅黑" panose="020B0503020204020204" pitchFamily="34" charset="-122"/>
                <a:ea typeface="微软雅黑" panose="020B0503020204020204" pitchFamily="34" charset="-122"/>
                <a:cs typeface="+mj-cs"/>
              </a:rPr>
              <a:t>应付账款的商业信用决策</a:t>
            </a:r>
            <a:endParaRPr kumimoji="0" lang="en-US" altLang="zh-CN" sz="3600" b="1" kern="1200" cap="none" spc="0" normalizeH="0" baseline="0" noProof="0" dirty="0">
              <a:solidFill>
                <a:schemeClr val="bg2">
                  <a:lumMod val="50000"/>
                </a:schemeClr>
              </a:solidFill>
              <a:latin typeface="微软雅黑" panose="020B0503020204020204" pitchFamily="34" charset="-122"/>
              <a:ea typeface="微软雅黑" panose="020B0503020204020204" pitchFamily="34" charset="-122"/>
              <a:cs typeface="+mj-cs"/>
            </a:endParaRPr>
          </a:p>
        </p:txBody>
      </p:sp>
      <p:grpSp>
        <p:nvGrpSpPr>
          <p:cNvPr id="23563" name="组合 36"/>
          <p:cNvGrpSpPr/>
          <p:nvPr/>
        </p:nvGrpSpPr>
        <p:grpSpPr>
          <a:xfrm>
            <a:off x="2630488" y="1143000"/>
            <a:ext cx="4284662" cy="134938"/>
            <a:chOff x="5357217" y="1143000"/>
            <a:chExt cx="1490133" cy="101600"/>
          </a:xfrm>
        </p:grpSpPr>
        <p:cxnSp>
          <p:nvCxnSpPr>
            <p:cNvPr id="5" name="Straight Connector 30"/>
            <p:cNvCxnSpPr/>
            <p:nvPr/>
          </p:nvCxnSpPr>
          <p:spPr>
            <a:xfrm>
              <a:off x="5357217" y="1143000"/>
              <a:ext cx="1490133"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31"/>
            <p:cNvCxnSpPr/>
            <p:nvPr/>
          </p:nvCxnSpPr>
          <p:spPr>
            <a:xfrm>
              <a:off x="5509598" y="1244600"/>
              <a:ext cx="1185371"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spd="med">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 name="文本框 13"/>
          <p:cNvSpPr txBox="1"/>
          <p:nvPr/>
        </p:nvSpPr>
        <p:spPr>
          <a:xfrm>
            <a:off x="368300" y="1282700"/>
            <a:ext cx="8775700" cy="646113"/>
          </a:xfrm>
          <a:prstGeom prst="rect">
            <a:avLst/>
          </a:prstGeom>
          <a:noFill/>
          <a:ln w="28575">
            <a:noFill/>
          </a:ln>
        </p:spPr>
        <p:txBody>
          <a:bodyPr>
            <a:spAutoFit/>
          </a:bodyPr>
          <a:p>
            <a:pPr marL="457200" indent="-457200" eaLnBrk="1" hangingPunct="1">
              <a:lnSpc>
                <a:spcPct val="150000"/>
              </a:lnSpc>
              <a:spcBef>
                <a:spcPct val="50000"/>
              </a:spcBef>
              <a:buFont typeface="Wingdings" panose="05000000000000000000" pitchFamily="2" charset="2"/>
              <a:buChar char="u"/>
            </a:pPr>
            <a:r>
              <a:rPr lang="zh-CN" altLang="zh-CN" sz="2400" dirty="0">
                <a:latin typeface="微软雅黑" panose="020B0503020204020204" pitchFamily="34" charset="-122"/>
                <a:ea typeface="微软雅黑" panose="020B0503020204020204" pitchFamily="34" charset="-122"/>
                <a:sym typeface="+mn-ea"/>
              </a:rPr>
              <a:t>应付账款的信用条件包括：信用期限、现金折扣率及折扣期。</a:t>
            </a:r>
            <a:endParaRPr lang="zh-CN" altLang="zh-CN" sz="2400" dirty="0">
              <a:latin typeface="微软雅黑" panose="020B0503020204020204" pitchFamily="34" charset="-122"/>
              <a:ea typeface="微软雅黑" panose="020B0503020204020204" pitchFamily="34" charset="-122"/>
            </a:endParaRPr>
          </a:p>
        </p:txBody>
      </p:sp>
      <p:sp>
        <p:nvSpPr>
          <p:cNvPr id="100" name="文本框 99"/>
          <p:cNvSpPr txBox="1"/>
          <p:nvPr/>
        </p:nvSpPr>
        <p:spPr>
          <a:xfrm>
            <a:off x="374650" y="1958975"/>
            <a:ext cx="8631238" cy="4340225"/>
          </a:xfrm>
          <a:prstGeom prst="rect">
            <a:avLst/>
          </a:prstGeom>
          <a:solidFill>
            <a:schemeClr val="accent2">
              <a:lumMod val="20000"/>
              <a:lumOff val="80000"/>
            </a:schemeClr>
          </a:solidFill>
          <a:ln w="9525">
            <a:noFill/>
          </a:ln>
        </p:spPr>
        <p:txBody>
          <a:bodyPr>
            <a:spAutoFit/>
          </a:bodyPr>
          <a:lstStyle/>
          <a:p>
            <a:pPr marR="0" defTabSz="914400" eaLnBrk="1" hangingPunct="1">
              <a:lnSpc>
                <a:spcPct val="150000"/>
              </a:lnSpc>
              <a:spcBef>
                <a:spcPct val="50000"/>
              </a:spcBef>
              <a:buClrTx/>
              <a:buSzTx/>
              <a:buFont typeface="Arial" panose="020B0604020202020204" pitchFamily="34" charset="0"/>
              <a:buNone/>
              <a:defRPr/>
            </a:pPr>
            <a:r>
              <a:rPr kumimoji="0" lang="zh-CN" altLang="en-US" sz="2400" kern="1200" cap="none" spc="0" normalizeH="0" baseline="0" noProof="0" dirty="0">
                <a:latin typeface="微软雅黑" panose="020B0503020204020204" pitchFamily="34" charset="-122"/>
                <a:ea typeface="微软雅黑" panose="020B0503020204020204" pitchFamily="34" charset="-122"/>
                <a:cs typeface="+mn-cs"/>
                <a:sym typeface="+mn-ea"/>
              </a:rPr>
              <a:t>如：</a:t>
            </a:r>
            <a:r>
              <a:rPr kumimoji="0" lang="en-US" altLang="zh-CN" sz="2400" kern="1200" cap="none" spc="0" normalizeH="0" baseline="0" noProof="0" dirty="0">
                <a:latin typeface="微软雅黑" panose="020B0503020204020204" pitchFamily="34" charset="-122"/>
                <a:ea typeface="微软雅黑" panose="020B0503020204020204" pitchFamily="34" charset="-122"/>
                <a:cs typeface="+mn-cs"/>
                <a:sym typeface="+mn-ea"/>
              </a:rPr>
              <a:t>2/10</a:t>
            </a:r>
            <a:r>
              <a:rPr kumimoji="0" lang="zh-CN" altLang="zh-CN" sz="2400" kern="1200" cap="none" spc="0" normalizeH="0" baseline="0" noProof="0" dirty="0">
                <a:latin typeface="微软雅黑" panose="020B0503020204020204" pitchFamily="34" charset="-122"/>
                <a:ea typeface="微软雅黑" panose="020B0503020204020204" pitchFamily="34" charset="-122"/>
                <a:cs typeface="+mn-cs"/>
                <a:sym typeface="+mn-ea"/>
              </a:rPr>
              <a:t>，</a:t>
            </a:r>
            <a:r>
              <a:rPr kumimoji="0" lang="en-US" altLang="zh-CN" sz="2400" i="1" kern="1200" cap="none" spc="0" normalizeH="0" baseline="0" noProof="0" dirty="0">
                <a:latin typeface="微软雅黑" panose="020B0503020204020204" pitchFamily="34" charset="-122"/>
                <a:ea typeface="微软雅黑" panose="020B0503020204020204" pitchFamily="34" charset="-122"/>
                <a:cs typeface="+mn-cs"/>
                <a:sym typeface="+mn-ea"/>
              </a:rPr>
              <a:t>n</a:t>
            </a:r>
            <a:r>
              <a:rPr kumimoji="0" lang="en-US" altLang="zh-CN" sz="2400" kern="1200" cap="none" spc="0" normalizeH="0" baseline="0" noProof="0" dirty="0">
                <a:latin typeface="微软雅黑" panose="020B0503020204020204" pitchFamily="34" charset="-122"/>
                <a:ea typeface="微软雅黑" panose="020B0503020204020204" pitchFamily="34" charset="-122"/>
                <a:cs typeface="+mn-cs"/>
                <a:sym typeface="+mn-ea"/>
              </a:rPr>
              <a:t>/30</a:t>
            </a:r>
            <a:endParaRPr kumimoji="0" lang="en-US" altLang="zh-CN" sz="2400" kern="1200" cap="none" spc="0" normalizeH="0" baseline="0" noProof="0" dirty="0">
              <a:latin typeface="微软雅黑" panose="020B0503020204020204" pitchFamily="34" charset="-122"/>
              <a:ea typeface="微软雅黑" panose="020B0503020204020204" pitchFamily="34" charset="-122"/>
              <a:cs typeface="+mn-cs"/>
            </a:endParaRPr>
          </a:p>
          <a:p>
            <a:pPr marR="0" defTabSz="914400" eaLnBrk="1" hangingPunct="1">
              <a:lnSpc>
                <a:spcPct val="150000"/>
              </a:lnSpc>
              <a:spcBef>
                <a:spcPct val="50000"/>
              </a:spcBef>
              <a:buClrTx/>
              <a:buSzTx/>
              <a:buFont typeface="Arial" panose="020B0604020202020204" pitchFamily="34" charset="0"/>
              <a:buNone/>
              <a:defRPr/>
            </a:pPr>
            <a:r>
              <a:rPr kumimoji="0" lang="zh-CN" altLang="en-US" sz="2400" kern="1200" cap="none" spc="0" normalizeH="0" baseline="0" noProof="0" dirty="0">
                <a:latin typeface="微软雅黑" panose="020B0503020204020204" pitchFamily="34" charset="-122"/>
                <a:ea typeface="微软雅黑" panose="020B0503020204020204" pitchFamily="34" charset="-122"/>
                <a:cs typeface="+mn-cs"/>
                <a:sym typeface="+mn-ea"/>
              </a:rPr>
              <a:t>信用期限</a:t>
            </a:r>
            <a:r>
              <a:rPr kumimoji="0" lang="en-US" altLang="zh-CN" sz="2400" kern="1200" cap="none" spc="0" normalizeH="0" baseline="0" noProof="0" dirty="0">
                <a:latin typeface="微软雅黑" panose="020B0503020204020204" pitchFamily="34" charset="-122"/>
                <a:ea typeface="微软雅黑" panose="020B0503020204020204" pitchFamily="34" charset="-122"/>
                <a:cs typeface="+mn-cs"/>
                <a:sym typeface="+mn-ea"/>
              </a:rPr>
              <a:t>——30</a:t>
            </a:r>
            <a:r>
              <a:rPr kumimoji="0" lang="zh-CN" altLang="en-US" sz="2400" kern="1200" cap="none" spc="0" normalizeH="0" baseline="0" noProof="0" dirty="0">
                <a:latin typeface="微软雅黑" panose="020B0503020204020204" pitchFamily="34" charset="-122"/>
                <a:ea typeface="微软雅黑" panose="020B0503020204020204" pitchFamily="34" charset="-122"/>
                <a:cs typeface="+mn-cs"/>
                <a:sym typeface="+mn-ea"/>
              </a:rPr>
              <a:t>天</a:t>
            </a:r>
            <a:endParaRPr kumimoji="0" lang="en-US" altLang="zh-CN" sz="2400" kern="1200" cap="none" spc="0" normalizeH="0" baseline="0" noProof="0" dirty="0">
              <a:latin typeface="微软雅黑" panose="020B0503020204020204" pitchFamily="34" charset="-122"/>
              <a:ea typeface="微软雅黑" panose="020B0503020204020204" pitchFamily="34" charset="-122"/>
              <a:cs typeface="+mn-cs"/>
            </a:endParaRPr>
          </a:p>
          <a:p>
            <a:pPr marR="0" defTabSz="914400" eaLnBrk="1" hangingPunct="1">
              <a:lnSpc>
                <a:spcPct val="150000"/>
              </a:lnSpc>
              <a:spcBef>
                <a:spcPct val="50000"/>
              </a:spcBef>
              <a:buClrTx/>
              <a:buSzTx/>
              <a:buFont typeface="Arial" panose="020B0604020202020204" pitchFamily="34" charset="0"/>
              <a:buNone/>
              <a:defRPr/>
            </a:pPr>
            <a:r>
              <a:rPr kumimoji="0" lang="zh-CN" altLang="en-US" sz="2400" kern="1200" cap="none" spc="0" normalizeH="0" baseline="0" noProof="0" dirty="0">
                <a:latin typeface="微软雅黑" panose="020B0503020204020204" pitchFamily="34" charset="-122"/>
                <a:ea typeface="微软雅黑" panose="020B0503020204020204" pitchFamily="34" charset="-122"/>
                <a:cs typeface="+mn-cs"/>
                <a:sym typeface="+mn-ea"/>
              </a:rPr>
              <a:t>现金折扣率</a:t>
            </a:r>
            <a:r>
              <a:rPr kumimoji="0" lang="en-US" altLang="zh-CN" sz="2400" kern="1200" cap="none" spc="0" normalizeH="0" baseline="0" noProof="0" dirty="0">
                <a:latin typeface="微软雅黑" panose="020B0503020204020204" pitchFamily="34" charset="-122"/>
                <a:ea typeface="微软雅黑" panose="020B0503020204020204" pitchFamily="34" charset="-122"/>
                <a:cs typeface="+mn-cs"/>
                <a:sym typeface="+mn-ea"/>
              </a:rPr>
              <a:t>——2%</a:t>
            </a:r>
            <a:endParaRPr kumimoji="0" lang="en-US" altLang="zh-CN" sz="2400" kern="1200" cap="none" spc="0" normalizeH="0" baseline="0" noProof="0" dirty="0">
              <a:latin typeface="微软雅黑" panose="020B0503020204020204" pitchFamily="34" charset="-122"/>
              <a:ea typeface="微软雅黑" panose="020B0503020204020204" pitchFamily="34" charset="-122"/>
              <a:cs typeface="+mn-cs"/>
            </a:endParaRPr>
          </a:p>
          <a:p>
            <a:pPr marR="0" defTabSz="914400" eaLnBrk="1" hangingPunct="1">
              <a:lnSpc>
                <a:spcPct val="150000"/>
              </a:lnSpc>
              <a:spcBef>
                <a:spcPct val="50000"/>
              </a:spcBef>
              <a:buClrTx/>
              <a:buSzTx/>
              <a:buFont typeface="Arial" panose="020B0604020202020204" pitchFamily="34" charset="0"/>
              <a:buNone/>
              <a:defRPr/>
            </a:pPr>
            <a:r>
              <a:rPr kumimoji="0" lang="zh-CN" altLang="en-US" sz="2400" kern="1200" cap="none" spc="0" normalizeH="0" baseline="0" noProof="0" dirty="0">
                <a:latin typeface="微软雅黑" panose="020B0503020204020204" pitchFamily="34" charset="-122"/>
                <a:ea typeface="微软雅黑" panose="020B0503020204020204" pitchFamily="34" charset="-122"/>
                <a:cs typeface="+mn-cs"/>
                <a:sym typeface="+mn-ea"/>
              </a:rPr>
              <a:t>折扣期</a:t>
            </a:r>
            <a:r>
              <a:rPr kumimoji="0" lang="en-US" altLang="zh-CN" sz="2400" kern="1200" cap="none" spc="0" normalizeH="0" baseline="0" noProof="0" dirty="0">
                <a:latin typeface="微软雅黑" panose="020B0503020204020204" pitchFamily="34" charset="-122"/>
                <a:ea typeface="微软雅黑" panose="020B0503020204020204" pitchFamily="34" charset="-122"/>
                <a:cs typeface="+mn-cs"/>
                <a:sym typeface="+mn-ea"/>
              </a:rPr>
              <a:t>——10</a:t>
            </a:r>
            <a:r>
              <a:rPr kumimoji="0" lang="zh-CN" altLang="en-US" sz="2400" kern="1200" cap="none" spc="0" normalizeH="0" baseline="0" noProof="0" dirty="0">
                <a:latin typeface="微软雅黑" panose="020B0503020204020204" pitchFamily="34" charset="-122"/>
                <a:ea typeface="微软雅黑" panose="020B0503020204020204" pitchFamily="34" charset="-122"/>
                <a:cs typeface="+mn-cs"/>
                <a:sym typeface="+mn-ea"/>
              </a:rPr>
              <a:t>天</a:t>
            </a:r>
            <a:endParaRPr kumimoji="0" lang="zh-CN" altLang="en-US" sz="2400" kern="1200" cap="none" spc="0" normalizeH="0" baseline="0" noProof="0" dirty="0">
              <a:latin typeface="微软雅黑" panose="020B0503020204020204" pitchFamily="34" charset="-122"/>
              <a:ea typeface="微软雅黑" panose="020B0503020204020204" pitchFamily="34" charset="-122"/>
              <a:cs typeface="+mn-cs"/>
            </a:endParaRPr>
          </a:p>
          <a:p>
            <a:pPr marL="342900" marR="0" indent="-342900" defTabSz="914400" eaLnBrk="1" hangingPunct="1">
              <a:lnSpc>
                <a:spcPct val="150000"/>
              </a:lnSpc>
              <a:spcBef>
                <a:spcPct val="50000"/>
              </a:spcBef>
              <a:buClrTx/>
              <a:buSzTx/>
              <a:buFont typeface="Wingdings" panose="05000000000000000000" charset="0"/>
              <a:buChar char="l"/>
              <a:defRPr/>
            </a:pPr>
            <a:r>
              <a:rPr kumimoji="0" lang="zh-CN" sz="2400" kern="1200" cap="none" spc="0" normalizeH="0" baseline="0" noProof="0" dirty="0">
                <a:latin typeface="微软雅黑" panose="020B0503020204020204" pitchFamily="34" charset="-122"/>
                <a:ea typeface="微软雅黑" panose="020B0503020204020204" pitchFamily="34" charset="-122"/>
                <a:cs typeface="微软雅黑" panose="020B0503020204020204" pitchFamily="34" charset="-122"/>
              </a:rPr>
              <a:t>若企业在</a:t>
            </a:r>
            <a:r>
              <a:rPr kumimoji="0" lang="en-US" sz="2400" kern="1200" cap="none" spc="0" normalizeH="0" baseline="0" noProof="0" dirty="0">
                <a:latin typeface="微软雅黑" panose="020B0503020204020204" pitchFamily="34" charset="-122"/>
                <a:ea typeface="微软雅黑" panose="020B0503020204020204" pitchFamily="34" charset="-122"/>
                <a:cs typeface="微软雅黑" panose="020B0503020204020204" pitchFamily="34" charset="-122"/>
              </a:rPr>
              <a:t>10</a:t>
            </a:r>
            <a:r>
              <a:rPr kumimoji="0" lang="zh-CN" sz="2400" kern="1200" cap="none" spc="0" normalizeH="0" baseline="0" noProof="0" dirty="0">
                <a:latin typeface="微软雅黑" panose="020B0503020204020204" pitchFamily="34" charset="-122"/>
                <a:ea typeface="微软雅黑" panose="020B0503020204020204" pitchFamily="34" charset="-122"/>
                <a:cs typeface="微软雅黑" panose="020B0503020204020204" pitchFamily="34" charset="-122"/>
              </a:rPr>
              <a:t>天内付款，可享受</a:t>
            </a:r>
            <a:r>
              <a:rPr kumimoji="0" lang="en-US" sz="2400" kern="1200" cap="none" spc="0" normalizeH="0" baseline="0" noProof="0" dirty="0">
                <a:latin typeface="微软雅黑" panose="020B0503020204020204" pitchFamily="34" charset="-122"/>
                <a:ea typeface="微软雅黑" panose="020B0503020204020204" pitchFamily="34" charset="-122"/>
                <a:cs typeface="微软雅黑" panose="020B0503020204020204" pitchFamily="34" charset="-122"/>
              </a:rPr>
              <a:t>2%</a:t>
            </a:r>
            <a:r>
              <a:rPr kumimoji="0" lang="zh-CN" sz="2400" kern="1200" cap="none" spc="0" normalizeH="0" baseline="0" noProof="0" dirty="0">
                <a:latin typeface="微软雅黑" panose="020B0503020204020204" pitchFamily="34" charset="-122"/>
                <a:ea typeface="微软雅黑" panose="020B0503020204020204" pitchFamily="34" charset="-122"/>
                <a:cs typeface="微软雅黑" panose="020B0503020204020204" pitchFamily="34" charset="-122"/>
              </a:rPr>
              <a:t>的折扣；</a:t>
            </a:r>
            <a:endParaRPr kumimoji="0" lang="zh-CN" sz="2400" kern="1200" cap="none" spc="0" normalizeH="0" baseline="0" noProof="0" dirty="0">
              <a:latin typeface="微软雅黑" panose="020B0503020204020204" pitchFamily="34" charset="-122"/>
              <a:ea typeface="微软雅黑" panose="020B0503020204020204" pitchFamily="34" charset="-122"/>
              <a:cs typeface="微软雅黑" panose="020B0503020204020204" pitchFamily="34" charset="-122"/>
            </a:endParaRPr>
          </a:p>
          <a:p>
            <a:pPr marL="342900" marR="0" indent="-342900" defTabSz="914400" eaLnBrk="1" hangingPunct="1">
              <a:lnSpc>
                <a:spcPct val="150000"/>
              </a:lnSpc>
              <a:spcBef>
                <a:spcPct val="50000"/>
              </a:spcBef>
              <a:buClrTx/>
              <a:buSzTx/>
              <a:buFont typeface="Wingdings" panose="05000000000000000000" charset="0"/>
              <a:buChar char="l"/>
              <a:defRPr/>
            </a:pPr>
            <a:r>
              <a:rPr kumimoji="0" lang="zh-CN" sz="2400" kern="1200" cap="none" spc="0" normalizeH="0" baseline="0" noProof="0" dirty="0">
                <a:latin typeface="微软雅黑" panose="020B0503020204020204" pitchFamily="34" charset="-122"/>
                <a:ea typeface="微软雅黑" panose="020B0503020204020204" pitchFamily="34" charset="-122"/>
                <a:cs typeface="微软雅黑" panose="020B0503020204020204" pitchFamily="34" charset="-122"/>
              </a:rPr>
              <a:t>若企业超过</a:t>
            </a:r>
            <a:r>
              <a:rPr kumimoji="0" lang="en-US" sz="2400" kern="1200" cap="none" spc="0" normalizeH="0" baseline="0" noProof="0" dirty="0">
                <a:latin typeface="微软雅黑" panose="020B0503020204020204" pitchFamily="34" charset="-122"/>
                <a:ea typeface="微软雅黑" panose="020B0503020204020204" pitchFamily="34" charset="-122"/>
                <a:cs typeface="微软雅黑" panose="020B0503020204020204" pitchFamily="34" charset="-122"/>
              </a:rPr>
              <a:t>10</a:t>
            </a:r>
            <a:r>
              <a:rPr kumimoji="0" lang="zh-CN" sz="2400" kern="1200" cap="none" spc="0" normalizeH="0" baseline="0" noProof="0" dirty="0">
                <a:latin typeface="微软雅黑" panose="020B0503020204020204" pitchFamily="34" charset="-122"/>
                <a:ea typeface="微软雅黑" panose="020B0503020204020204" pitchFamily="34" charset="-122"/>
                <a:cs typeface="微软雅黑" panose="020B0503020204020204" pitchFamily="34" charset="-122"/>
              </a:rPr>
              <a:t>天付款，则全额付款，不享受折扣。</a:t>
            </a:r>
            <a:endParaRPr kumimoji="0" lang="zh-CN" sz="2400" kern="1200" cap="none" spc="0" normalizeH="0" baseline="0" noProof="0" dirty="0">
              <a:latin typeface="微软雅黑" panose="020B0503020204020204" pitchFamily="34" charset="-122"/>
              <a:ea typeface="微软雅黑" panose="020B0503020204020204" pitchFamily="34" charset="-122"/>
              <a:cs typeface="微软雅黑" panose="020B0503020204020204" pitchFamily="34" charset="-122"/>
            </a:endParaRPr>
          </a:p>
        </p:txBody>
      </p:sp>
      <p:grpSp>
        <p:nvGrpSpPr>
          <p:cNvPr id="24580" name="组合 11"/>
          <p:cNvGrpSpPr/>
          <p:nvPr/>
        </p:nvGrpSpPr>
        <p:grpSpPr>
          <a:xfrm>
            <a:off x="6084888" y="2133600"/>
            <a:ext cx="2914650" cy="2744788"/>
            <a:chOff x="12000" y="6260"/>
            <a:chExt cx="6120" cy="4324"/>
          </a:xfrm>
        </p:grpSpPr>
        <p:pic>
          <p:nvPicPr>
            <p:cNvPr id="24585" name="图片 9" descr="20161209150551_5051"/>
            <p:cNvPicPr>
              <a:picLocks noChangeAspect="1"/>
            </p:cNvPicPr>
            <p:nvPr/>
          </p:nvPicPr>
          <p:blipFill>
            <a:blip r:embed="rId1">
              <a:clrChange>
                <a:clrFrom>
                  <a:srgbClr val="FFFFFF"/>
                </a:clrFrom>
                <a:clrTo>
                  <a:srgbClr val="FFFFFF">
                    <a:alpha val="0"/>
                  </a:srgbClr>
                </a:clrTo>
              </a:clrChange>
            </a:blip>
            <a:stretch>
              <a:fillRect/>
            </a:stretch>
          </p:blipFill>
          <p:spPr>
            <a:xfrm>
              <a:off x="12000" y="6260"/>
              <a:ext cx="6120" cy="4325"/>
            </a:xfrm>
            <a:prstGeom prst="rect">
              <a:avLst/>
            </a:prstGeom>
            <a:noFill/>
            <a:ln w="9525">
              <a:noFill/>
            </a:ln>
          </p:spPr>
        </p:pic>
        <p:pic>
          <p:nvPicPr>
            <p:cNvPr id="24586" name="图片 10" descr="20161209150551_5051"/>
            <p:cNvPicPr>
              <a:picLocks noChangeAspect="1"/>
            </p:cNvPicPr>
            <p:nvPr/>
          </p:nvPicPr>
          <p:blipFill>
            <a:blip r:embed="rId1"/>
            <a:srcRect l="7289" t="74927" r="90977" b="7967"/>
            <a:stretch>
              <a:fillRect/>
            </a:stretch>
          </p:blipFill>
          <p:spPr>
            <a:xfrm rot="4380000">
              <a:off x="16810" y="9355"/>
              <a:ext cx="564" cy="816"/>
            </a:xfrm>
            <a:prstGeom prst="rect">
              <a:avLst/>
            </a:prstGeom>
            <a:noFill/>
            <a:ln w="9525">
              <a:noFill/>
            </a:ln>
          </p:spPr>
        </p:pic>
      </p:grpSp>
      <p:sp>
        <p:nvSpPr>
          <p:cNvPr id="4" name="标题 4"/>
          <p:cNvSpPr txBox="1"/>
          <p:nvPr/>
        </p:nvSpPr>
        <p:spPr>
          <a:xfrm>
            <a:off x="628650" y="438150"/>
            <a:ext cx="7886700" cy="644525"/>
          </a:xfrm>
          <a:prstGeom prst="rect">
            <a:avLst/>
          </a:prstGeom>
        </p:spPr>
        <p:txBody>
          <a:bodyPr>
            <a:spAutoFit/>
          </a:bodyPr>
          <a:lstStyle/>
          <a:p>
            <a:pPr marR="0" algn="ctr" defTabSz="914400" eaLnBrk="1" fontAlgn="auto" hangingPunct="1">
              <a:lnSpc>
                <a:spcPct val="90000"/>
              </a:lnSpc>
              <a:spcBef>
                <a:spcPct val="50000"/>
              </a:spcBef>
              <a:spcAft>
                <a:spcPts val="0"/>
              </a:spcAft>
              <a:buClrTx/>
              <a:buSzTx/>
              <a:buFont typeface="Arial" panose="020B0604020202020204" pitchFamily="34" charset="0"/>
              <a:buNone/>
              <a:defRPr/>
            </a:pPr>
            <a:r>
              <a:rPr kumimoji="0" lang="zh-CN" altLang="en-US" sz="4000" b="1" kern="1200" cap="none" spc="0" normalizeH="0" baseline="0" noProof="0" dirty="0">
                <a:solidFill>
                  <a:schemeClr val="bg2">
                    <a:lumMod val="50000"/>
                  </a:schemeClr>
                </a:solidFill>
                <a:latin typeface="微软雅黑" panose="020B0503020204020204" pitchFamily="34" charset="-122"/>
                <a:ea typeface="微软雅黑" panose="020B0503020204020204" pitchFamily="34" charset="-122"/>
                <a:cs typeface="+mj-cs"/>
              </a:rPr>
              <a:t>    </a:t>
            </a:r>
            <a:r>
              <a:rPr kumimoji="0" lang="zh-CN" altLang="en-US" sz="3600" b="1" kern="1200" cap="none" spc="0" normalizeH="0" baseline="0" noProof="0" dirty="0">
                <a:solidFill>
                  <a:schemeClr val="bg2">
                    <a:lumMod val="50000"/>
                  </a:schemeClr>
                </a:solidFill>
                <a:latin typeface="微软雅黑" panose="020B0503020204020204" pitchFamily="34" charset="-122"/>
                <a:ea typeface="微软雅黑" panose="020B0503020204020204" pitchFamily="34" charset="-122"/>
                <a:cs typeface="+mj-cs"/>
              </a:rPr>
              <a:t>应付账款的商业信用决策</a:t>
            </a:r>
            <a:endParaRPr kumimoji="0" lang="en-US" altLang="zh-CN" sz="3600" b="1" kern="1200" cap="none" spc="0" normalizeH="0" baseline="0" noProof="0" dirty="0">
              <a:solidFill>
                <a:schemeClr val="bg2">
                  <a:lumMod val="50000"/>
                </a:schemeClr>
              </a:solidFill>
              <a:latin typeface="微软雅黑" panose="020B0503020204020204" pitchFamily="34" charset="-122"/>
              <a:ea typeface="微软雅黑" panose="020B0503020204020204" pitchFamily="34" charset="-122"/>
              <a:cs typeface="+mj-cs"/>
            </a:endParaRPr>
          </a:p>
        </p:txBody>
      </p:sp>
      <p:grpSp>
        <p:nvGrpSpPr>
          <p:cNvPr id="24582" name="组合 36"/>
          <p:cNvGrpSpPr/>
          <p:nvPr/>
        </p:nvGrpSpPr>
        <p:grpSpPr>
          <a:xfrm>
            <a:off x="2630488" y="1143000"/>
            <a:ext cx="4284662" cy="134938"/>
            <a:chOff x="5357217" y="1143000"/>
            <a:chExt cx="1490133" cy="101600"/>
          </a:xfrm>
        </p:grpSpPr>
        <p:cxnSp>
          <p:nvCxnSpPr>
            <p:cNvPr id="5" name="Straight Connector 30"/>
            <p:cNvCxnSpPr/>
            <p:nvPr/>
          </p:nvCxnSpPr>
          <p:spPr>
            <a:xfrm>
              <a:off x="5357217" y="1143000"/>
              <a:ext cx="1490133"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31"/>
            <p:cNvCxnSpPr/>
            <p:nvPr/>
          </p:nvCxnSpPr>
          <p:spPr>
            <a:xfrm>
              <a:off x="5509598" y="1244600"/>
              <a:ext cx="1185371"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Tree>
    <p:custDataLst>
      <p:tags r:id="rId2"/>
    </p:custDataLst>
  </p:cSld>
  <p:clrMapOvr>
    <a:masterClrMapping/>
  </p:clrMapOvr>
  <p:transition spd="med">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down)">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ldLvl="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灯片编号占位符 1"/>
          <p:cNvSpPr txBox="1">
            <a:spLocks noGrp="1"/>
          </p:cNvSpPr>
          <p:nvPr>
            <p:ph type="sldNum" sz="quarter" idx="12"/>
          </p:nvPr>
        </p:nvSpPr>
        <p:spPr>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文泉驿微米黑" pitchFamily="2" charset="-122"/>
                <a:ea typeface="文泉驿微米黑"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5pPr>
          </a:lstStyle>
          <a:p>
            <a:pPr lvl="0" algn="r" eaLnBrk="1" hangingPunct="1"/>
            <a:fld id="{9A0DB2DC-4C9A-4742-B13C-FB6460FD3503}" type="slidenum">
              <a:rPr lang="en-US" altLang="zh-CN" sz="1400" dirty="0">
                <a:solidFill>
                  <a:schemeClr val="bg1"/>
                </a:solidFill>
              </a:rPr>
            </a:fld>
            <a:endParaRPr lang="en-US" altLang="zh-CN" sz="1400" dirty="0">
              <a:solidFill>
                <a:schemeClr val="bg1"/>
              </a:solidFill>
            </a:endParaRPr>
          </a:p>
        </p:txBody>
      </p:sp>
      <p:grpSp>
        <p:nvGrpSpPr>
          <p:cNvPr id="3" name="组合 2"/>
          <p:cNvGrpSpPr/>
          <p:nvPr/>
        </p:nvGrpSpPr>
        <p:grpSpPr>
          <a:xfrm>
            <a:off x="2078038" y="928688"/>
            <a:ext cx="5073650" cy="115887"/>
            <a:chOff x="5475255" y="1143000"/>
            <a:chExt cx="1486646" cy="101600"/>
          </a:xfrm>
        </p:grpSpPr>
        <p:cxnSp>
          <p:nvCxnSpPr>
            <p:cNvPr id="4" name="Straight Connector 30"/>
            <p:cNvCxnSpPr/>
            <p:nvPr/>
          </p:nvCxnSpPr>
          <p:spPr>
            <a:xfrm>
              <a:off x="5475255" y="1143000"/>
              <a:ext cx="1486646"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31"/>
            <p:cNvCxnSpPr/>
            <p:nvPr/>
          </p:nvCxnSpPr>
          <p:spPr>
            <a:xfrm>
              <a:off x="5616663" y="1244600"/>
              <a:ext cx="1185223"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矩形 5"/>
          <p:cNvSpPr/>
          <p:nvPr/>
        </p:nvSpPr>
        <p:spPr>
          <a:xfrm>
            <a:off x="1146175" y="292100"/>
            <a:ext cx="7570788" cy="604838"/>
          </a:xfrm>
          <a:prstGeom prst="rect">
            <a:avLst/>
          </a:prstGeom>
          <a:noFill/>
          <a:ln w="9525">
            <a:noFill/>
          </a:ln>
        </p:spPr>
        <p:txBody>
          <a:bodyPr wrap="none">
            <a:spAutoFit/>
          </a:bodyPr>
          <a:p>
            <a:pPr algn="ctr" eaLnBrk="1" hangingPunct="1">
              <a:lnSpc>
                <a:spcPct val="90000"/>
              </a:lnSpc>
              <a:spcBef>
                <a:spcPct val="50000"/>
              </a:spcBef>
            </a:pPr>
            <a:r>
              <a:rPr lang="zh-CN" altLang="en-US" sz="3600" b="1" dirty="0">
                <a:latin typeface="华文隶书" panose="02010800040101010101" pitchFamily="2" charset="-122"/>
                <a:ea typeface="华文隶书" panose="02010800040101010101" pitchFamily="2" charset="-122"/>
              </a:rPr>
              <a:t>一、计算放弃现金折扣的信用成本率</a:t>
            </a:r>
            <a:endParaRPr lang="en-US" altLang="zh-CN" sz="3600" b="1" dirty="0">
              <a:latin typeface="华文隶书" panose="02010800040101010101" pitchFamily="2" charset="-122"/>
              <a:ea typeface="华文隶书" panose="02010800040101010101" pitchFamily="2" charset="-122"/>
            </a:endParaRPr>
          </a:p>
        </p:txBody>
      </p:sp>
      <p:sp>
        <p:nvSpPr>
          <p:cNvPr id="25605" name="矩形 6"/>
          <p:cNvSpPr/>
          <p:nvPr/>
        </p:nvSpPr>
        <p:spPr>
          <a:xfrm>
            <a:off x="858838" y="1646238"/>
            <a:ext cx="7502525" cy="1200150"/>
          </a:xfrm>
          <a:prstGeom prst="rect">
            <a:avLst/>
          </a:prstGeom>
          <a:noFill/>
          <a:ln w="9525">
            <a:noFill/>
          </a:ln>
        </p:spPr>
        <p:txBody>
          <a:bodyPr>
            <a:spAutoFit/>
          </a:bodyPr>
          <a:p>
            <a:pPr eaLnBrk="1" hangingPunct="1">
              <a:spcBef>
                <a:spcPct val="50000"/>
              </a:spcBef>
            </a:pPr>
            <a:r>
              <a:rPr lang="zh-CN" altLang="zh-CN" sz="2400" dirty="0">
                <a:latin typeface="微软雅黑" panose="020B0503020204020204" pitchFamily="34" charset="-122"/>
                <a:ea typeface="微软雅黑" panose="020B0503020204020204" pitchFamily="34" charset="-122"/>
              </a:rPr>
              <a:t>企业采取赊</a:t>
            </a:r>
            <a:r>
              <a:rPr lang="zh-CN" altLang="en-US" sz="2400" dirty="0">
                <a:latin typeface="微软雅黑" panose="020B0503020204020204" pitchFamily="34" charset="-122"/>
                <a:ea typeface="微软雅黑" panose="020B0503020204020204" pitchFamily="34" charset="-122"/>
              </a:rPr>
              <a:t>购</a:t>
            </a:r>
            <a:r>
              <a:rPr lang="zh-CN" altLang="zh-CN" sz="2400" dirty="0">
                <a:latin typeface="微软雅黑" panose="020B0503020204020204" pitchFamily="34" charset="-122"/>
                <a:ea typeface="微软雅黑" panose="020B0503020204020204" pitchFamily="34" charset="-122"/>
              </a:rPr>
              <a:t>方式购</a:t>
            </a:r>
            <a:r>
              <a:rPr lang="zh-CN" altLang="en-US" sz="2400" dirty="0">
                <a:latin typeface="微软雅黑" panose="020B0503020204020204" pitchFamily="34" charset="-122"/>
                <a:ea typeface="微软雅黑" panose="020B0503020204020204" pitchFamily="34" charset="-122"/>
              </a:rPr>
              <a:t>买</a:t>
            </a:r>
            <a:r>
              <a:rPr lang="zh-CN" altLang="zh-CN" sz="2400" dirty="0">
                <a:latin typeface="微软雅黑" panose="020B0503020204020204" pitchFamily="34" charset="-122"/>
                <a:ea typeface="微软雅黑" panose="020B0503020204020204" pitchFamily="34" charset="-122"/>
              </a:rPr>
              <a:t>商品，供应商会提供一个信用期。企业可以提前付款，享受现金折扣，也可以在信用期最后一天付款</a:t>
            </a:r>
            <a:r>
              <a:rPr lang="zh-CN" altLang="en-US" sz="2400" dirty="0">
                <a:latin typeface="微软雅黑" panose="020B0503020204020204" pitchFamily="34" charset="-122"/>
                <a:ea typeface="微软雅黑" panose="020B0503020204020204" pitchFamily="34" charset="-122"/>
              </a:rPr>
              <a:t>。</a:t>
            </a:r>
            <a:endParaRPr lang="zh-CN" altLang="en-US" sz="2400" dirty="0">
              <a:latin typeface="微软雅黑" panose="020B0503020204020204" pitchFamily="34" charset="-122"/>
              <a:ea typeface="微软雅黑" panose="020B0503020204020204" pitchFamily="34" charset="-122"/>
            </a:endParaRPr>
          </a:p>
        </p:txBody>
      </p:sp>
      <p:pic>
        <p:nvPicPr>
          <p:cNvPr id="25606" name="图片 59" descr="4-4-2"/>
          <p:cNvPicPr>
            <a:picLocks noChangeAspect="1"/>
          </p:cNvPicPr>
          <p:nvPr/>
        </p:nvPicPr>
        <p:blipFill>
          <a:blip r:embed="rId1"/>
          <a:stretch>
            <a:fillRect/>
          </a:stretch>
        </p:blipFill>
        <p:spPr>
          <a:xfrm>
            <a:off x="1263650" y="2684463"/>
            <a:ext cx="6183313" cy="2844800"/>
          </a:xfrm>
          <a:prstGeom prst="rect">
            <a:avLst/>
          </a:prstGeom>
          <a:noFill/>
          <a:ln w="9525">
            <a:noFill/>
          </a:ln>
        </p:spPr>
      </p:pic>
      <p:sp>
        <p:nvSpPr>
          <p:cNvPr id="25607" name="矩形 8"/>
          <p:cNvSpPr/>
          <p:nvPr/>
        </p:nvSpPr>
        <p:spPr>
          <a:xfrm>
            <a:off x="3341688" y="5711825"/>
            <a:ext cx="1979612" cy="400050"/>
          </a:xfrm>
          <a:prstGeom prst="rect">
            <a:avLst/>
          </a:prstGeom>
          <a:noFill/>
          <a:ln w="9525">
            <a:noFill/>
          </a:ln>
        </p:spPr>
        <p:txBody>
          <a:bodyPr wrap="none">
            <a:spAutoFit/>
          </a:bodyPr>
          <a:p>
            <a:pPr eaLnBrk="1" hangingPunct="1">
              <a:spcBef>
                <a:spcPct val="50000"/>
              </a:spcBef>
            </a:pPr>
            <a:r>
              <a:rPr lang="zh-CN" altLang="zh-CN" sz="2000" dirty="0">
                <a:solidFill>
                  <a:srgbClr val="FF0000"/>
                </a:solidFill>
                <a:latin typeface="微软雅黑" panose="020B0503020204020204" pitchFamily="34" charset="-122"/>
                <a:ea typeface="微软雅黑" panose="020B0503020204020204" pitchFamily="34" charset="-122"/>
              </a:rPr>
              <a:t>现金折扣决策</a:t>
            </a:r>
            <a:r>
              <a:rPr lang="zh-CN" altLang="en-US" sz="2000" dirty="0">
                <a:solidFill>
                  <a:srgbClr val="FF0000"/>
                </a:solidFill>
                <a:latin typeface="微软雅黑" panose="020B0503020204020204" pitchFamily="34" charset="-122"/>
                <a:ea typeface="微软雅黑" panose="020B0503020204020204" pitchFamily="34" charset="-122"/>
              </a:rPr>
              <a:t>图</a:t>
            </a:r>
            <a:endParaRPr lang="zh-CN" altLang="en-US" sz="2000" dirty="0">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0" presetClass="entr" presetSubtype="0"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灯片编号占位符 1"/>
          <p:cNvSpPr txBox="1">
            <a:spLocks noGrp="1"/>
          </p:cNvSpPr>
          <p:nvPr>
            <p:ph type="sldNum" sz="quarter" idx="12"/>
          </p:nvPr>
        </p:nvSpPr>
        <p:spPr>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文泉驿微米黑" pitchFamily="2" charset="-122"/>
                <a:ea typeface="文泉驿微米黑"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5pPr>
          </a:lstStyle>
          <a:p>
            <a:pPr lvl="0" algn="r" eaLnBrk="1" hangingPunct="1"/>
            <a:fld id="{9A0DB2DC-4C9A-4742-B13C-FB6460FD3503}" type="slidenum">
              <a:rPr lang="en-US" altLang="zh-CN" sz="1400" dirty="0">
                <a:solidFill>
                  <a:schemeClr val="bg1"/>
                </a:solidFill>
              </a:rPr>
            </a:fld>
            <a:endParaRPr lang="en-US" altLang="zh-CN" sz="1400" dirty="0">
              <a:solidFill>
                <a:schemeClr val="bg1"/>
              </a:solidFill>
            </a:endParaRPr>
          </a:p>
        </p:txBody>
      </p:sp>
      <p:grpSp>
        <p:nvGrpSpPr>
          <p:cNvPr id="3" name="组合 2"/>
          <p:cNvGrpSpPr/>
          <p:nvPr/>
        </p:nvGrpSpPr>
        <p:grpSpPr>
          <a:xfrm>
            <a:off x="2078038" y="928688"/>
            <a:ext cx="5073650" cy="115887"/>
            <a:chOff x="5475255" y="1143000"/>
            <a:chExt cx="1486646" cy="101600"/>
          </a:xfrm>
        </p:grpSpPr>
        <p:cxnSp>
          <p:nvCxnSpPr>
            <p:cNvPr id="4" name="Straight Connector 30"/>
            <p:cNvCxnSpPr/>
            <p:nvPr/>
          </p:nvCxnSpPr>
          <p:spPr>
            <a:xfrm>
              <a:off x="5475255" y="1143000"/>
              <a:ext cx="1486646"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31"/>
            <p:cNvCxnSpPr/>
            <p:nvPr/>
          </p:nvCxnSpPr>
          <p:spPr>
            <a:xfrm>
              <a:off x="5616663" y="1244600"/>
              <a:ext cx="1185223"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矩形 5"/>
          <p:cNvSpPr/>
          <p:nvPr/>
        </p:nvSpPr>
        <p:spPr>
          <a:xfrm>
            <a:off x="2332038" y="0"/>
            <a:ext cx="5262563" cy="923925"/>
          </a:xfrm>
          <a:prstGeom prst="rect">
            <a:avLst/>
          </a:prstGeom>
        </p:spPr>
        <p:txBody>
          <a:bodyPr wrap="none">
            <a:spAutoFit/>
          </a:bodyPr>
          <a:lstStyle/>
          <a:p>
            <a:pPr marL="0" marR="0" lvl="0" indent="0" algn="l" defTabSz="914400" rtl="0" eaLnBrk="0" fontAlgn="auto" latinLnBrk="0" hangingPunct="0">
              <a:lnSpc>
                <a:spcPct val="150000"/>
              </a:lnSpc>
              <a:spcBef>
                <a:spcPts val="0"/>
              </a:spcBef>
              <a:spcAft>
                <a:spcPts val="0"/>
              </a:spcAft>
              <a:buClrTx/>
              <a:buSzTx/>
              <a:buFont typeface="Arial" panose="020B0604020202020204" pitchFamily="34" charset="0"/>
              <a:buNone/>
              <a:defRPr/>
            </a:pPr>
            <a:r>
              <a:rPr kumimoji="0" lang="zh-CN" altLang="en-US" sz="3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sym typeface="黑体" panose="02010609060101010101" charset="-122"/>
              </a:rPr>
              <a:t>应付账款的商业信用决策</a:t>
            </a:r>
            <a:endParaRPr kumimoji="0" lang="zh-CN" altLang="en-US" sz="3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sym typeface="黑体" panose="02010609060101010101" charset="-122"/>
            </a:endParaRPr>
          </a:p>
        </p:txBody>
      </p:sp>
      <p:grpSp>
        <p:nvGrpSpPr>
          <p:cNvPr id="8" name="组合 12"/>
          <p:cNvGrpSpPr/>
          <p:nvPr/>
        </p:nvGrpSpPr>
        <p:grpSpPr>
          <a:xfrm>
            <a:off x="0" y="1247775"/>
            <a:ext cx="3341688" cy="4327525"/>
            <a:chOff x="8743826" y="2220686"/>
            <a:chExt cx="3960071" cy="4115026"/>
          </a:xfrm>
        </p:grpSpPr>
        <p:sp>
          <p:nvSpPr>
            <p:cNvPr id="12" name="椭圆形标注 11"/>
            <p:cNvSpPr/>
            <p:nvPr/>
          </p:nvSpPr>
          <p:spPr>
            <a:xfrm>
              <a:off x="9073049" y="2220686"/>
              <a:ext cx="3487872" cy="1785795"/>
            </a:xfrm>
            <a:prstGeom prst="wedgeEllipseCallout">
              <a:avLst/>
            </a:prstGeom>
            <a:solidFill>
              <a:srgbClr val="FF99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6635" name="TextBox 9"/>
            <p:cNvSpPr txBox="1"/>
            <p:nvPr/>
          </p:nvSpPr>
          <p:spPr>
            <a:xfrm>
              <a:off x="9566313" y="2416927"/>
              <a:ext cx="3137584" cy="1319060"/>
            </a:xfrm>
            <a:prstGeom prst="rect">
              <a:avLst/>
            </a:prstGeom>
            <a:noFill/>
            <a:ln w="9525">
              <a:noFill/>
            </a:ln>
          </p:spPr>
          <p:txBody>
            <a:bodyPr lIns="36000" tIns="46800" rIns="36000" bIns="46800">
              <a:spAutoFit/>
            </a:bodyPr>
            <a:p>
              <a:pPr eaLnBrk="1" hangingPunct="1">
                <a:lnSpc>
                  <a:spcPct val="125000"/>
                </a:lnSpc>
                <a:spcBef>
                  <a:spcPct val="50000"/>
                </a:spcBef>
              </a:pPr>
              <a:r>
                <a:rPr lang="zh-CN" altLang="en-US" sz="2800" dirty="0">
                  <a:latin typeface="微软雅黑" panose="020B0503020204020204" pitchFamily="34" charset="-122"/>
                  <a:ea typeface="微软雅黑" panose="020B0503020204020204" pitchFamily="34" charset="-122"/>
                </a:rPr>
                <a:t>如何判断是否</a:t>
              </a:r>
              <a:endParaRPr lang="en-US" altLang="zh-CN" sz="2800" dirty="0">
                <a:latin typeface="微软雅黑" panose="020B0503020204020204" pitchFamily="34" charset="-122"/>
                <a:ea typeface="微软雅黑" panose="020B0503020204020204" pitchFamily="34" charset="-122"/>
              </a:endParaRPr>
            </a:p>
            <a:p>
              <a:pPr eaLnBrk="1" hangingPunct="1">
                <a:lnSpc>
                  <a:spcPct val="125000"/>
                </a:lnSpc>
                <a:spcBef>
                  <a:spcPct val="50000"/>
                </a:spcBef>
              </a:pPr>
              <a:r>
                <a:rPr lang="zh-CN" altLang="en-US" sz="2800" dirty="0">
                  <a:latin typeface="微软雅黑" panose="020B0503020204020204" pitchFamily="34" charset="-122"/>
                  <a:ea typeface="微软雅黑" panose="020B0503020204020204" pitchFamily="34" charset="-122"/>
                </a:rPr>
                <a:t>享受现金折扣？</a:t>
              </a:r>
              <a:endParaRPr lang="zh-CN" altLang="en-US" sz="2800" dirty="0">
                <a:latin typeface="微软雅黑" panose="020B0503020204020204" pitchFamily="34" charset="-122"/>
                <a:ea typeface="微软雅黑" panose="020B0503020204020204" pitchFamily="34" charset="-122"/>
              </a:endParaRPr>
            </a:p>
          </p:txBody>
        </p:sp>
        <p:pic>
          <p:nvPicPr>
            <p:cNvPr id="26636" name="图片 10" descr="360截图20171230134332588.jpg"/>
            <p:cNvPicPr>
              <a:picLocks noChangeAspect="1"/>
            </p:cNvPicPr>
            <p:nvPr/>
          </p:nvPicPr>
          <p:blipFill>
            <a:blip r:embed="rId1">
              <a:clrChange>
                <a:clrFrom>
                  <a:srgbClr val="F6F6F6"/>
                </a:clrFrom>
                <a:clrTo>
                  <a:srgbClr val="F6F6F6">
                    <a:alpha val="0"/>
                  </a:srgbClr>
                </a:clrTo>
              </a:clrChange>
            </a:blip>
            <a:stretch>
              <a:fillRect/>
            </a:stretch>
          </p:blipFill>
          <p:spPr>
            <a:xfrm>
              <a:off x="8743826" y="4078514"/>
              <a:ext cx="3022496" cy="2257198"/>
            </a:xfrm>
            <a:prstGeom prst="rect">
              <a:avLst/>
            </a:prstGeom>
            <a:noFill/>
            <a:ln w="9525">
              <a:noFill/>
            </a:ln>
          </p:spPr>
        </p:pic>
      </p:grpSp>
      <p:sp>
        <p:nvSpPr>
          <p:cNvPr id="26630" name="Rectangle 1"/>
          <p:cNvSpPr/>
          <p:nvPr/>
        </p:nvSpPr>
        <p:spPr>
          <a:xfrm>
            <a:off x="3341688" y="1711325"/>
            <a:ext cx="5019675" cy="1939925"/>
          </a:xfrm>
          <a:prstGeom prst="rect">
            <a:avLst/>
          </a:prstGeom>
          <a:noFill/>
          <a:ln w="9525">
            <a:noFill/>
          </a:ln>
        </p:spPr>
        <p:txBody>
          <a:bodyPr anchor="ctr" anchorCtr="0">
            <a:spAutoFit/>
          </a:bodyPr>
          <a:p>
            <a:pPr eaLnBrk="1" hangingPunct="1">
              <a:lnSpc>
                <a:spcPct val="150000"/>
              </a:lnSpc>
              <a:spcBef>
                <a:spcPct val="50000"/>
              </a:spcBef>
            </a:pPr>
            <a:r>
              <a:rPr lang="en-US" altLang="zh-CN" sz="2000" dirty="0">
                <a:latin typeface="微软雅黑" panose="020B0503020204020204" pitchFamily="34" charset="-122"/>
                <a:ea typeface="微软雅黑" panose="020B0503020204020204" pitchFamily="34" charset="-122"/>
              </a:rPr>
              <a:t>      </a:t>
            </a:r>
            <a:r>
              <a:rPr lang="zh-CN" altLang="en-US" sz="2000" dirty="0">
                <a:latin typeface="微软雅黑" panose="020B0503020204020204" pitchFamily="34" charset="-122"/>
                <a:ea typeface="微软雅黑" panose="020B0503020204020204" pitchFamily="34" charset="-122"/>
              </a:rPr>
              <a:t>现金折扣条件下应付账款的支付与企业的资金有着密切关系，我们可以把它分为企业有资金支付应付账款和企业无资金支付应付账款两种类型。</a:t>
            </a:r>
            <a:endParaRPr lang="zh-CN" altLang="en-US" sz="2000" dirty="0">
              <a:latin typeface="微软雅黑" panose="020B0503020204020204" pitchFamily="34" charset="-122"/>
              <a:ea typeface="微软雅黑" panose="020B0503020204020204" pitchFamily="34" charset="-122"/>
            </a:endParaRPr>
          </a:p>
        </p:txBody>
      </p:sp>
      <p:sp>
        <p:nvSpPr>
          <p:cNvPr id="26631" name="矩形 14"/>
          <p:cNvSpPr/>
          <p:nvPr/>
        </p:nvSpPr>
        <p:spPr>
          <a:xfrm>
            <a:off x="3525838" y="4932363"/>
            <a:ext cx="4887912" cy="1476375"/>
          </a:xfrm>
          <a:prstGeom prst="rect">
            <a:avLst/>
          </a:prstGeom>
          <a:noFill/>
          <a:ln w="9525">
            <a:noFill/>
          </a:ln>
        </p:spPr>
        <p:txBody>
          <a:bodyPr>
            <a:spAutoFit/>
          </a:bodyPr>
          <a:p>
            <a:pPr eaLnBrk="1" hangingPunct="1">
              <a:lnSpc>
                <a:spcPct val="150000"/>
              </a:lnSpc>
              <a:spcBef>
                <a:spcPct val="50000"/>
              </a:spcBef>
            </a:pPr>
            <a:r>
              <a:rPr lang="en-US" altLang="zh-CN" sz="2000" dirty="0">
                <a:solidFill>
                  <a:srgbClr val="002060"/>
                </a:solidFill>
                <a:latin typeface="微软雅黑" panose="020B0503020204020204" pitchFamily="34" charset="-122"/>
                <a:ea typeface="微软雅黑" panose="020B0503020204020204" pitchFamily="34" charset="-122"/>
              </a:rPr>
              <a:t>2.</a:t>
            </a:r>
            <a:r>
              <a:rPr lang="zh-CN" altLang="en-US" sz="2000" dirty="0">
                <a:solidFill>
                  <a:srgbClr val="002060"/>
                </a:solidFill>
                <a:latin typeface="微软雅黑" panose="020B0503020204020204" pitchFamily="34" charset="-122"/>
                <a:ea typeface="微软雅黑" panose="020B0503020204020204" pitchFamily="34" charset="-122"/>
              </a:rPr>
              <a:t>在企业</a:t>
            </a:r>
            <a:r>
              <a:rPr lang="zh-CN" altLang="en-US" sz="2000" dirty="0">
                <a:solidFill>
                  <a:srgbClr val="FF0000"/>
                </a:solidFill>
                <a:latin typeface="微软雅黑" panose="020B0503020204020204" pitchFamily="34" charset="-122"/>
                <a:ea typeface="微软雅黑" panose="020B0503020204020204" pitchFamily="34" charset="-122"/>
              </a:rPr>
              <a:t>有资金</a:t>
            </a:r>
            <a:r>
              <a:rPr lang="zh-CN" altLang="en-US" sz="2000" dirty="0">
                <a:solidFill>
                  <a:srgbClr val="002060"/>
                </a:solidFill>
                <a:latin typeface="微软雅黑" panose="020B0503020204020204" pitchFamily="34" charset="-122"/>
                <a:ea typeface="微软雅黑" panose="020B0503020204020204" pitchFamily="34" charset="-122"/>
              </a:rPr>
              <a:t>支付应付账款的情况下，企业应当考虑短期投资的收益与利用现金折扣的收益大小问题。</a:t>
            </a:r>
            <a:endParaRPr lang="zh-CN" altLang="en-US" sz="2000" dirty="0">
              <a:solidFill>
                <a:srgbClr val="002060"/>
              </a:solidFill>
              <a:latin typeface="微软雅黑" panose="020B0503020204020204" pitchFamily="34" charset="-122"/>
              <a:ea typeface="微软雅黑" panose="020B0503020204020204" pitchFamily="34" charset="-122"/>
            </a:endParaRPr>
          </a:p>
        </p:txBody>
      </p:sp>
      <p:sp>
        <p:nvSpPr>
          <p:cNvPr id="26632" name="矩形 15"/>
          <p:cNvSpPr/>
          <p:nvPr/>
        </p:nvSpPr>
        <p:spPr>
          <a:xfrm>
            <a:off x="3386138" y="3649663"/>
            <a:ext cx="4930775" cy="1477962"/>
          </a:xfrm>
          <a:prstGeom prst="rect">
            <a:avLst/>
          </a:prstGeom>
          <a:noFill/>
          <a:ln w="9525">
            <a:noFill/>
          </a:ln>
        </p:spPr>
        <p:txBody>
          <a:bodyPr>
            <a:spAutoFit/>
          </a:bodyPr>
          <a:p>
            <a:pPr eaLnBrk="1" hangingPunct="1">
              <a:lnSpc>
                <a:spcPct val="150000"/>
              </a:lnSpc>
              <a:spcBef>
                <a:spcPct val="50000"/>
              </a:spcBef>
            </a:pPr>
            <a:r>
              <a:rPr lang="en-US" altLang="zh-CN" sz="2000" dirty="0">
                <a:solidFill>
                  <a:srgbClr val="002060"/>
                </a:solidFill>
                <a:latin typeface="微软雅黑" panose="020B0503020204020204" pitchFamily="34" charset="-122"/>
                <a:ea typeface="微软雅黑" panose="020B0503020204020204" pitchFamily="34" charset="-122"/>
              </a:rPr>
              <a:t>1.</a:t>
            </a:r>
            <a:r>
              <a:rPr lang="zh-CN" altLang="zh-CN" sz="2000" dirty="0">
                <a:solidFill>
                  <a:srgbClr val="002060"/>
                </a:solidFill>
                <a:latin typeface="微软雅黑" panose="020B0503020204020204" pitchFamily="34" charset="-122"/>
                <a:ea typeface="微软雅黑" panose="020B0503020204020204" pitchFamily="34" charset="-122"/>
              </a:rPr>
              <a:t>在企业</a:t>
            </a:r>
            <a:r>
              <a:rPr lang="zh-CN" altLang="zh-CN" sz="2000" dirty="0">
                <a:solidFill>
                  <a:srgbClr val="FF0000"/>
                </a:solidFill>
                <a:latin typeface="微软雅黑" panose="020B0503020204020204" pitchFamily="34" charset="-122"/>
                <a:ea typeface="微软雅黑" panose="020B0503020204020204" pitchFamily="34" charset="-122"/>
              </a:rPr>
              <a:t>无资金</a:t>
            </a:r>
            <a:r>
              <a:rPr lang="zh-CN" altLang="zh-CN" sz="2000" dirty="0">
                <a:solidFill>
                  <a:srgbClr val="002060"/>
                </a:solidFill>
                <a:latin typeface="微软雅黑" panose="020B0503020204020204" pitchFamily="34" charset="-122"/>
                <a:ea typeface="微软雅黑" panose="020B0503020204020204" pitchFamily="34" charset="-122"/>
              </a:rPr>
              <a:t>支付应付账款的情况下，应当考虑借款筹资的成本与放弃现金折扣的成本大小问题。</a:t>
            </a:r>
            <a:endParaRPr lang="zh-CN" altLang="en-US" sz="2000" dirty="0">
              <a:solidFill>
                <a:srgbClr val="002060"/>
              </a:solidFill>
              <a:latin typeface="微软雅黑" panose="020B0503020204020204" pitchFamily="34" charset="-122"/>
              <a:ea typeface="微软雅黑" panose="020B0503020204020204" pitchFamily="34" charset="-122"/>
            </a:endParaRPr>
          </a:p>
        </p:txBody>
      </p:sp>
      <p:sp>
        <p:nvSpPr>
          <p:cNvPr id="17" name="圆角矩形标注 16"/>
          <p:cNvSpPr/>
          <p:nvPr/>
        </p:nvSpPr>
        <p:spPr>
          <a:xfrm>
            <a:off x="3221038" y="1814513"/>
            <a:ext cx="5378450" cy="4783138"/>
          </a:xfrm>
          <a:prstGeom prst="wedgeRoundRectCallout">
            <a:avLst>
              <a:gd name="adj1" fmla="val -58688"/>
              <a:gd name="adj2" fmla="val -4572"/>
              <a:gd name="adj3" fmla="val 16667"/>
            </a:avLst>
          </a:prstGeom>
          <a:noFill/>
          <a:ln w="254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0" presetClass="entr" presetSubtype="0" fill="hold" nodeType="after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80">
                                          <p:stCondLst>
                                            <p:cond delay="0"/>
                                          </p:stCondLst>
                                        </p:cTn>
                                        <p:tgtEl>
                                          <p:spTgt spid="8"/>
                                        </p:tgtEl>
                                      </p:cBhvr>
                                    </p:animEffect>
                                    <p:anim calcmode="lin" valueType="num">
                                      <p:cBhvr>
                                        <p:cTn id="1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8"/>
                                        </p:tgtEl>
                                        <p:attrNameLst>
                                          <p:attrName>ppt_y</p:attrName>
                                        </p:attrNameLst>
                                      </p:cBhvr>
                                      <p:tavLst>
                                        <p:tav tm="0" fmla="#ppt_y-sin(pi*$)/3">
                                          <p:val>
                                            <p:fltVal val="0.500000"/>
                                          </p:val>
                                        </p:tav>
                                        <p:tav tm="100000">
                                          <p:val>
                                            <p:fltVal val="1.000000"/>
                                          </p:val>
                                        </p:tav>
                                      </p:tavLst>
                                    </p:anim>
                                    <p:anim calcmode="lin" valueType="num">
                                      <p:cBhvr>
                                        <p:cTn id="20" dur="664" tmFilter="0, 0; 0.125,0.2665; 0.25,0.4; 0.375,0.465; 0.5,0.5;  0.625,0.535; 0.75,0.6; 0.875,0.7335; 1,1">
                                          <p:stCondLst>
                                            <p:cond delay="664"/>
                                          </p:stCondLst>
                                        </p:cTn>
                                        <p:tgtEl>
                                          <p:spTgt spid="8"/>
                                        </p:tgtEl>
                                        <p:attrNameLst>
                                          <p:attrName>ppt_y</p:attrName>
                                        </p:attrNameLst>
                                      </p:cBhvr>
                                      <p:tavLst>
                                        <p:tav tm="0" fmla="#ppt_y-sin(pi*$)/9">
                                          <p:val>
                                            <p:fltVal val="0.000000"/>
                                          </p:val>
                                        </p:tav>
                                        <p:tav tm="100000">
                                          <p:val>
                                            <p:fltVal val="1.000000"/>
                                          </p:val>
                                        </p:tav>
                                      </p:tavLst>
                                    </p:anim>
                                    <p:anim calcmode="lin" valueType="num">
                                      <p:cBhvr>
                                        <p:cTn id="21" dur="332" tmFilter="0, 0; 0.125,0.2665; 0.25,0.4; 0.375,0.465; 0.5,0.5;  0.625,0.535; 0.75,0.6; 0.875,0.7335; 1,1">
                                          <p:stCondLst>
                                            <p:cond delay="1324"/>
                                          </p:stCondLst>
                                        </p:cTn>
                                        <p:tgtEl>
                                          <p:spTgt spid="8"/>
                                        </p:tgtEl>
                                        <p:attrNameLst>
                                          <p:attrName>ppt_y</p:attrName>
                                        </p:attrNameLst>
                                      </p:cBhvr>
                                      <p:tavLst>
                                        <p:tav tm="0" fmla="#ppt_y-sin(pi*$)/27">
                                          <p:val>
                                            <p:fltVal val="0.000000"/>
                                          </p:val>
                                        </p:tav>
                                        <p:tav tm="100000">
                                          <p:val>
                                            <p:fltVal val="1.000000"/>
                                          </p:val>
                                        </p:tav>
                                      </p:tavLst>
                                    </p:anim>
                                    <p:anim calcmode="lin" valueType="num">
                                      <p:cBhvr>
                                        <p:cTn id="22" dur="164" tmFilter="0, 0; 0.125,0.2665; 0.25,0.4; 0.375,0.465; 0.5,0.5;  0.625,0.535; 0.75,0.6; 0.875,0.7335; 1,1">
                                          <p:stCondLst>
                                            <p:cond delay="1656"/>
                                          </p:stCondLst>
                                        </p:cTn>
                                        <p:tgtEl>
                                          <p:spTgt spid="8"/>
                                        </p:tgtEl>
                                        <p:attrNameLst>
                                          <p:attrName>ppt_y</p:attrName>
                                        </p:attrNameLst>
                                      </p:cBhvr>
                                      <p:tavLst>
                                        <p:tav tm="0" fmla="#ppt_y-sin(pi*$)/81">
                                          <p:val>
                                            <p:fltVal val="0.000000"/>
                                          </p:val>
                                        </p:tav>
                                        <p:tav tm="100000">
                                          <p:val>
                                            <p:fltVal val="1.000000"/>
                                          </p:val>
                                        </p:tav>
                                      </p:tavLst>
                                    </p:anim>
                                    <p:animScale>
                                      <p:cBhvr>
                                        <p:cTn id="23" dur="26">
                                          <p:stCondLst>
                                            <p:cond delay="650"/>
                                          </p:stCondLst>
                                        </p:cTn>
                                        <p:tgtEl>
                                          <p:spTgt spid="8"/>
                                        </p:tgtEl>
                                      </p:cBhvr>
                                      <p:to x="100000" y="60000"/>
                                    </p:animScale>
                                    <p:animScale>
                                      <p:cBhvr>
                                        <p:cTn id="24" dur="166" decel="50000">
                                          <p:stCondLst>
                                            <p:cond delay="676"/>
                                          </p:stCondLst>
                                        </p:cTn>
                                        <p:tgtEl>
                                          <p:spTgt spid="8"/>
                                        </p:tgtEl>
                                      </p:cBhvr>
                                      <p:to x="100000" y="100000"/>
                                    </p:animScale>
                                    <p:animScale>
                                      <p:cBhvr>
                                        <p:cTn id="25" dur="26">
                                          <p:stCondLst>
                                            <p:cond delay="1312"/>
                                          </p:stCondLst>
                                        </p:cTn>
                                        <p:tgtEl>
                                          <p:spTgt spid="8"/>
                                        </p:tgtEl>
                                      </p:cBhvr>
                                      <p:to x="100000" y="80000"/>
                                    </p:animScale>
                                    <p:animScale>
                                      <p:cBhvr>
                                        <p:cTn id="26" dur="166" decel="50000">
                                          <p:stCondLst>
                                            <p:cond delay="1338"/>
                                          </p:stCondLst>
                                        </p:cTn>
                                        <p:tgtEl>
                                          <p:spTgt spid="8"/>
                                        </p:tgtEl>
                                      </p:cBhvr>
                                      <p:to x="100000" y="100000"/>
                                    </p:animScale>
                                    <p:animScale>
                                      <p:cBhvr>
                                        <p:cTn id="27" dur="26">
                                          <p:stCondLst>
                                            <p:cond delay="1642"/>
                                          </p:stCondLst>
                                        </p:cTn>
                                        <p:tgtEl>
                                          <p:spTgt spid="8"/>
                                        </p:tgtEl>
                                      </p:cBhvr>
                                      <p:to x="100000" y="90000"/>
                                    </p:animScale>
                                    <p:animScale>
                                      <p:cBhvr>
                                        <p:cTn id="28" dur="166" decel="50000">
                                          <p:stCondLst>
                                            <p:cond delay="1668"/>
                                          </p:stCondLst>
                                        </p:cTn>
                                        <p:tgtEl>
                                          <p:spTgt spid="8"/>
                                        </p:tgtEl>
                                      </p:cBhvr>
                                      <p:to x="100000" y="100000"/>
                                    </p:animScale>
                                    <p:animScale>
                                      <p:cBhvr>
                                        <p:cTn id="29" dur="26">
                                          <p:stCondLst>
                                            <p:cond delay="1808"/>
                                          </p:stCondLst>
                                        </p:cTn>
                                        <p:tgtEl>
                                          <p:spTgt spid="8"/>
                                        </p:tgtEl>
                                      </p:cBhvr>
                                      <p:to x="100000" y="95000"/>
                                    </p:animScale>
                                    <p:animScale>
                                      <p:cBhvr>
                                        <p:cTn id="30" dur="166" decel="50000">
                                          <p:stCondLst>
                                            <p:cond delay="1834"/>
                                          </p:stCondLst>
                                        </p:cTn>
                                        <p:tgtEl>
                                          <p:spTgt spid="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2" name="组合 22"/>
          <p:cNvGrpSpPr/>
          <p:nvPr/>
        </p:nvGrpSpPr>
        <p:grpSpPr>
          <a:xfrm>
            <a:off x="2078038" y="928688"/>
            <a:ext cx="5073650" cy="115887"/>
            <a:chOff x="5475255" y="1143000"/>
            <a:chExt cx="1486646" cy="101600"/>
          </a:xfrm>
        </p:grpSpPr>
        <p:cxnSp>
          <p:nvCxnSpPr>
            <p:cNvPr id="24" name="Straight Connector 30"/>
            <p:cNvCxnSpPr/>
            <p:nvPr/>
          </p:nvCxnSpPr>
          <p:spPr>
            <a:xfrm>
              <a:off x="5475255" y="1143000"/>
              <a:ext cx="1486646"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31"/>
            <p:cNvCxnSpPr/>
            <p:nvPr/>
          </p:nvCxnSpPr>
          <p:spPr>
            <a:xfrm>
              <a:off x="5616663" y="1244600"/>
              <a:ext cx="1185223"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26" name="矩形 25"/>
          <p:cNvSpPr/>
          <p:nvPr/>
        </p:nvSpPr>
        <p:spPr>
          <a:xfrm>
            <a:off x="1171575" y="184150"/>
            <a:ext cx="7572375" cy="604838"/>
          </a:xfrm>
          <a:prstGeom prst="rect">
            <a:avLst/>
          </a:prstGeom>
          <a:noFill/>
          <a:ln w="9525">
            <a:noFill/>
          </a:ln>
        </p:spPr>
        <p:txBody>
          <a:bodyPr wrap="none">
            <a:spAutoFit/>
          </a:bodyPr>
          <a:p>
            <a:pPr algn="ctr" eaLnBrk="1" hangingPunct="1">
              <a:lnSpc>
                <a:spcPct val="90000"/>
              </a:lnSpc>
              <a:spcBef>
                <a:spcPct val="50000"/>
              </a:spcBef>
            </a:pPr>
            <a:r>
              <a:rPr lang="zh-CN" altLang="en-US" sz="3600" b="1" dirty="0">
                <a:latin typeface="华文隶书" panose="02010800040101010101" pitchFamily="2" charset="-122"/>
                <a:ea typeface="华文隶书" panose="02010800040101010101" pitchFamily="2" charset="-122"/>
              </a:rPr>
              <a:t>一、计算放弃现金折扣的信用成本率</a:t>
            </a:r>
            <a:endParaRPr lang="en-US" altLang="zh-CN" sz="3600" b="1" dirty="0">
              <a:latin typeface="华文隶书" panose="02010800040101010101" pitchFamily="2" charset="-122"/>
              <a:ea typeface="华文隶书" panose="02010800040101010101" pitchFamily="2" charset="-122"/>
            </a:endParaRPr>
          </a:p>
        </p:txBody>
      </p:sp>
      <p:sp>
        <p:nvSpPr>
          <p:cNvPr id="27652" name="Rectangle 2"/>
          <p:cNvSpPr/>
          <p:nvPr/>
        </p:nvSpPr>
        <p:spPr>
          <a:xfrm>
            <a:off x="0" y="-184150"/>
            <a:ext cx="184150" cy="368300"/>
          </a:xfrm>
          <a:prstGeom prst="rect">
            <a:avLst/>
          </a:prstGeom>
          <a:noFill/>
          <a:ln w="9525">
            <a:noFill/>
          </a:ln>
        </p:spPr>
        <p:txBody>
          <a:bodyPr wrap="none" anchor="ctr" anchorCtr="0">
            <a:spAutoFit/>
          </a:bodyPr>
          <a:p>
            <a:pPr eaLnBrk="1" hangingPunct="1">
              <a:spcBef>
                <a:spcPct val="50000"/>
              </a:spcBef>
            </a:pPr>
            <a:endParaRPr lang="zh-CN" altLang="en-US" dirty="0">
              <a:latin typeface="Lato" panose="020F0502020204030203"/>
            </a:endParaRPr>
          </a:p>
        </p:txBody>
      </p:sp>
      <p:sp>
        <p:nvSpPr>
          <p:cNvPr id="27653" name="矩形 16"/>
          <p:cNvSpPr/>
          <p:nvPr/>
        </p:nvSpPr>
        <p:spPr>
          <a:xfrm>
            <a:off x="392113" y="1412875"/>
            <a:ext cx="8512175" cy="1200150"/>
          </a:xfrm>
          <a:prstGeom prst="rect">
            <a:avLst/>
          </a:prstGeom>
          <a:noFill/>
          <a:ln w="9525">
            <a:noFill/>
          </a:ln>
        </p:spPr>
        <p:txBody>
          <a:bodyPr>
            <a:spAutoFit/>
          </a:bodyPr>
          <a:p>
            <a:pPr eaLnBrk="1" hangingPunct="1">
              <a:lnSpc>
                <a:spcPct val="150000"/>
              </a:lnSpc>
              <a:spcBef>
                <a:spcPct val="50000"/>
              </a:spcBef>
            </a:pPr>
            <a:r>
              <a:rPr lang="zh-CN" altLang="en-US" sz="2400" dirty="0">
                <a:latin typeface="微软雅黑" panose="020B0503020204020204" pitchFamily="34" charset="-122"/>
                <a:ea typeface="微软雅黑" panose="020B0503020204020204" pitchFamily="34" charset="-122"/>
              </a:rPr>
              <a:t>      目前，一般确定现金折扣条件下的应付账款成本是通过放弃现金折扣的成本来衡量的，即放弃现金折扣的信用成本率。</a:t>
            </a:r>
            <a:endParaRPr lang="zh-CN" altLang="en-US" sz="2400" dirty="0">
              <a:latin typeface="微软雅黑" panose="020B0503020204020204" pitchFamily="34" charset="-122"/>
              <a:ea typeface="微软雅黑" panose="020B0503020204020204" pitchFamily="34" charset="-122"/>
            </a:endParaRPr>
          </a:p>
        </p:txBody>
      </p:sp>
      <p:sp>
        <p:nvSpPr>
          <p:cNvPr id="27654" name="矩形 11"/>
          <p:cNvSpPr/>
          <p:nvPr/>
        </p:nvSpPr>
        <p:spPr>
          <a:xfrm>
            <a:off x="236538" y="4497388"/>
            <a:ext cx="8731250" cy="1476375"/>
          </a:xfrm>
          <a:prstGeom prst="rect">
            <a:avLst/>
          </a:prstGeom>
          <a:noFill/>
          <a:ln w="9525">
            <a:noFill/>
          </a:ln>
        </p:spPr>
        <p:txBody>
          <a:bodyPr>
            <a:spAutoFit/>
          </a:bodyPr>
          <a:p>
            <a:pPr eaLnBrk="1" hangingPunct="1">
              <a:lnSpc>
                <a:spcPct val="150000"/>
              </a:lnSpc>
              <a:spcBef>
                <a:spcPct val="50000"/>
              </a:spcBef>
            </a:pPr>
            <a:r>
              <a:rPr lang="zh-CN" altLang="en-US" sz="2000" dirty="0">
                <a:latin typeface="微软雅黑" panose="020B0503020204020204" pitchFamily="34" charset="-122"/>
                <a:ea typeface="微软雅黑" panose="020B0503020204020204" pitchFamily="34" charset="-122"/>
              </a:rPr>
              <a:t>公式中，（</a:t>
            </a:r>
            <a:r>
              <a:rPr lang="en-US" altLang="zh-CN" sz="2000" dirty="0">
                <a:latin typeface="微软雅黑" panose="020B0503020204020204" pitchFamily="34" charset="-122"/>
                <a:ea typeface="微软雅黑" panose="020B0503020204020204" pitchFamily="34" charset="-122"/>
              </a:rPr>
              <a:t>1</a:t>
            </a:r>
            <a:r>
              <a:rPr lang="zh-CN" altLang="en-US" sz="2000" dirty="0">
                <a:latin typeface="微软雅黑" panose="020B0503020204020204" pitchFamily="34" charset="-122"/>
                <a:ea typeface="微软雅黑" panose="020B0503020204020204" pitchFamily="34" charset="-122"/>
              </a:rPr>
              <a:t>）时间计算单位为</a:t>
            </a:r>
            <a:r>
              <a:rPr lang="en-US" altLang="zh-CN" sz="2000" dirty="0">
                <a:latin typeface="微软雅黑" panose="020B0503020204020204" pitchFamily="34" charset="-122"/>
                <a:ea typeface="微软雅黑" panose="020B0503020204020204" pitchFamily="34" charset="-122"/>
              </a:rPr>
              <a:t>1</a:t>
            </a:r>
            <a:r>
              <a:rPr lang="zh-CN" altLang="en-US" sz="2000" dirty="0">
                <a:latin typeface="微软雅黑" panose="020B0503020204020204" pitchFamily="34" charset="-122"/>
                <a:ea typeface="微软雅黑" panose="020B0503020204020204" pitchFamily="34" charset="-122"/>
              </a:rPr>
              <a:t>年（</a:t>
            </a:r>
            <a:r>
              <a:rPr lang="en-US" altLang="zh-CN" sz="2000" dirty="0">
                <a:latin typeface="微软雅黑" panose="020B0503020204020204" pitchFamily="34" charset="-122"/>
                <a:ea typeface="微软雅黑" panose="020B0503020204020204" pitchFamily="34" charset="-122"/>
              </a:rPr>
              <a:t>360</a:t>
            </a:r>
            <a:r>
              <a:rPr lang="zh-CN" altLang="en-US" sz="2000" dirty="0">
                <a:latin typeface="微软雅黑" panose="020B0503020204020204" pitchFamily="34" charset="-122"/>
                <a:ea typeface="微软雅黑" panose="020B0503020204020204" pitchFamily="34" charset="-122"/>
              </a:rPr>
              <a:t>天），其中（信用期－折扣期）表示的是延期付款的天数，即占用对方资金的天数。（</a:t>
            </a:r>
            <a:r>
              <a:rPr lang="en-US" altLang="zh-CN" sz="2000" dirty="0">
                <a:latin typeface="微软雅黑" panose="020B0503020204020204" pitchFamily="34" charset="-122"/>
                <a:ea typeface="微软雅黑" panose="020B0503020204020204" pitchFamily="34" charset="-122"/>
              </a:rPr>
              <a:t>2</a:t>
            </a:r>
            <a:r>
              <a:rPr lang="zh-CN" altLang="en-US" sz="2000" dirty="0">
                <a:latin typeface="微软雅黑" panose="020B0503020204020204" pitchFamily="34" charset="-122"/>
                <a:ea typeface="微软雅黑" panose="020B0503020204020204" pitchFamily="34" charset="-122"/>
              </a:rPr>
              <a:t>） “现金折扣百分比</a:t>
            </a:r>
            <a:r>
              <a:rPr lang="en-US" altLang="zh-CN" sz="2000" dirty="0">
                <a:latin typeface="微软雅黑" panose="020B0503020204020204" pitchFamily="34" charset="-122"/>
                <a:ea typeface="微软雅黑" panose="020B0503020204020204" pitchFamily="34" charset="-122"/>
              </a:rPr>
              <a:t>/</a:t>
            </a:r>
            <a:r>
              <a:rPr lang="zh-CN" altLang="en-US" sz="2000" dirty="0">
                <a:latin typeface="微软雅黑" panose="020B0503020204020204" pitchFamily="34" charset="-122"/>
                <a:ea typeface="微软雅黑" panose="020B0503020204020204" pitchFamily="34" charset="-122"/>
              </a:rPr>
              <a:t>（</a:t>
            </a:r>
            <a:r>
              <a:rPr lang="en-US" altLang="zh-CN" sz="2000" dirty="0">
                <a:latin typeface="微软雅黑" panose="020B0503020204020204" pitchFamily="34" charset="-122"/>
                <a:ea typeface="微软雅黑" panose="020B0503020204020204" pitchFamily="34" charset="-122"/>
              </a:rPr>
              <a:t>1</a:t>
            </a:r>
            <a:r>
              <a:rPr lang="zh-CN" altLang="en-US" sz="2000" dirty="0">
                <a:latin typeface="微软雅黑" panose="020B0503020204020204" pitchFamily="34" charset="-122"/>
                <a:ea typeface="微软雅黑" panose="020B0503020204020204" pitchFamily="34" charset="-122"/>
              </a:rPr>
              <a:t>－现金折扣百分比）”表示的是“借款利息”占“借款本金”的比例。</a:t>
            </a:r>
            <a:endParaRPr lang="zh-CN" altLang="en-US" sz="2000" dirty="0">
              <a:latin typeface="微软雅黑" panose="020B0503020204020204" pitchFamily="34" charset="-122"/>
              <a:ea typeface="微软雅黑" panose="020B0503020204020204" pitchFamily="34" charset="-122"/>
            </a:endParaRPr>
          </a:p>
        </p:txBody>
      </p:sp>
      <p:graphicFrame>
        <p:nvGraphicFramePr>
          <p:cNvPr id="80899" name="对象 60"/>
          <p:cNvGraphicFramePr>
            <a:graphicFrameLocks noChangeAspect="1"/>
          </p:cNvGraphicFramePr>
          <p:nvPr/>
        </p:nvGraphicFramePr>
        <p:xfrm>
          <a:off x="611188" y="3068638"/>
          <a:ext cx="7126287" cy="949325"/>
        </p:xfrm>
        <a:graphic>
          <a:graphicData uri="http://schemas.openxmlformats.org/presentationml/2006/ole">
            <mc:AlternateContent xmlns:mc="http://schemas.openxmlformats.org/markup-compatibility/2006">
              <mc:Choice xmlns:v="urn:schemas-microsoft-com:vml" Requires="v">
                <p:oleObj spid="_x0000_s3078" name="" r:id="rId1" imgW="2538095" imgH="317500" progId="">
                  <p:embed/>
                </p:oleObj>
              </mc:Choice>
              <mc:Fallback>
                <p:oleObj name="" r:id="rId1" imgW="2538095" imgH="317500" progId="">
                  <p:embed/>
                  <p:pic>
                    <p:nvPicPr>
                      <p:cNvPr id="0" name="图片 3077"/>
                      <p:cNvPicPr/>
                      <p:nvPr/>
                    </p:nvPicPr>
                    <p:blipFill>
                      <a:blip r:embed="rId2"/>
                      <a:stretch>
                        <a:fillRect/>
                      </a:stretch>
                    </p:blipFill>
                    <p:spPr>
                      <a:xfrm>
                        <a:off x="611188" y="3068638"/>
                        <a:ext cx="7126287" cy="949325"/>
                      </a:xfrm>
                      <a:prstGeom prst="rect">
                        <a:avLst/>
                      </a:prstGeom>
                      <a:solidFill>
                        <a:srgbClr val="FFCC99"/>
                      </a:solidFill>
                      <a:ln w="38100">
                        <a:noFill/>
                        <a:miter/>
                      </a:ln>
                    </p:spPr>
                  </p:pic>
                </p:oleObj>
              </mc:Fallback>
            </mc:AlternateContent>
          </a:graphicData>
        </a:graphic>
      </p:graphicFrame>
      <p:sp>
        <p:nvSpPr>
          <p:cNvPr id="16" name="圆角矩形 15"/>
          <p:cNvSpPr/>
          <p:nvPr/>
        </p:nvSpPr>
        <p:spPr>
          <a:xfrm>
            <a:off x="236538" y="4437063"/>
            <a:ext cx="8823325" cy="1495425"/>
          </a:xfrm>
          <a:prstGeom prst="roundRect">
            <a:avLst/>
          </a:prstGeom>
          <a:noFill/>
          <a:ln w="254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Tree>
  </p:cSld>
  <p:clrMapOvr>
    <a:masterClrMapping/>
  </p:clrMapOvr>
  <p:transition spd="slow"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500" fill="hold"/>
                                        <p:tgtEl>
                                          <p:spTgt spid="26"/>
                                        </p:tgtEl>
                                        <p:attrNameLst>
                                          <p:attrName>ppt_x</p:attrName>
                                        </p:attrNameLst>
                                      </p:cBhvr>
                                      <p:tavLst>
                                        <p:tav tm="0">
                                          <p:val>
                                            <p:strVal val="0-#ppt_w/2"/>
                                          </p:val>
                                        </p:tav>
                                        <p:tav tm="100000">
                                          <p:val>
                                            <p:strVal val="#ppt_x"/>
                                          </p:val>
                                        </p:tav>
                                      </p:tavLst>
                                    </p:anim>
                                    <p:anim calcmode="lin" valueType="num">
                                      <p:cBhvr additive="base">
                                        <p:cTn id="8" dur="500" fill="hold"/>
                                        <p:tgtEl>
                                          <p:spTgt spid="2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0" presetClass="entr" presetSubtype="0" fill="hold"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par>
                                <p:cTn id="13" presetID="12" presetClass="entr" presetSubtype="4" fill="hold" nodeType="withEffect">
                                  <p:stCondLst>
                                    <p:cond delay="0"/>
                                  </p:stCondLst>
                                  <p:childTnLst>
                                    <p:set>
                                      <p:cBhvr>
                                        <p:cTn id="14" dur="1" fill="hold">
                                          <p:stCondLst>
                                            <p:cond delay="0"/>
                                          </p:stCondLst>
                                        </p:cTn>
                                        <p:tgtEl>
                                          <p:spTgt spid="80899"/>
                                        </p:tgtEl>
                                        <p:attrNameLst>
                                          <p:attrName>style.visibility</p:attrName>
                                        </p:attrNameLst>
                                      </p:cBhvr>
                                      <p:to>
                                        <p:strVal val="visible"/>
                                      </p:to>
                                    </p:set>
                                    <p:animEffect transition="in" filter="slide(fromBottom)">
                                      <p:cBhvr>
                                        <p:cTn id="15" dur="500"/>
                                        <p:tgtEl>
                                          <p:spTgt spid="808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2" name="图片 11"/>
          <p:cNvPicPr>
            <a:picLocks noChangeAspect="1"/>
          </p:cNvPicPr>
          <p:nvPr/>
        </p:nvPicPr>
        <p:blipFill>
          <a:blip r:embed="rId1" cstate="print"/>
          <a:stretch>
            <a:fillRect/>
          </a:stretch>
        </p:blipFill>
        <p:spPr>
          <a:xfrm>
            <a:off x="411587" y="1258876"/>
            <a:ext cx="8624909" cy="4082380"/>
          </a:xfrm>
          <a:prstGeom prst="rect">
            <a:avLst/>
          </a:prstGeom>
          <a:effectLst>
            <a:outerShdw blurRad="50800" dist="292100" dir="8100000" algn="tr" rotWithShape="0">
              <a:prstClr val="black">
                <a:alpha val="40000"/>
              </a:prstClr>
            </a:outerShdw>
          </a:effectLst>
          <a:scene3d>
            <a:camera prst="orthographicFront"/>
            <a:lightRig rig="threePt" dir="t">
              <a:rot lat="0" lon="0" rev="2400000"/>
            </a:lightRig>
          </a:scene3d>
        </p:spPr>
      </p:pic>
      <p:grpSp>
        <p:nvGrpSpPr>
          <p:cNvPr id="2" name="组合 22"/>
          <p:cNvGrpSpPr/>
          <p:nvPr/>
        </p:nvGrpSpPr>
        <p:grpSpPr>
          <a:xfrm>
            <a:off x="2078038" y="928688"/>
            <a:ext cx="5073650" cy="115887"/>
            <a:chOff x="5475255" y="1143000"/>
            <a:chExt cx="1486646" cy="101600"/>
          </a:xfrm>
        </p:grpSpPr>
        <p:cxnSp>
          <p:nvCxnSpPr>
            <p:cNvPr id="24" name="Straight Connector 30"/>
            <p:cNvCxnSpPr/>
            <p:nvPr/>
          </p:nvCxnSpPr>
          <p:spPr>
            <a:xfrm>
              <a:off x="5475255" y="1143000"/>
              <a:ext cx="1486646"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31"/>
            <p:cNvCxnSpPr/>
            <p:nvPr/>
          </p:nvCxnSpPr>
          <p:spPr>
            <a:xfrm>
              <a:off x="5616663" y="1244600"/>
              <a:ext cx="1185223"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26" name="矩形 25"/>
          <p:cNvSpPr/>
          <p:nvPr/>
        </p:nvSpPr>
        <p:spPr>
          <a:xfrm>
            <a:off x="1168400" y="200025"/>
            <a:ext cx="7570788" cy="604838"/>
          </a:xfrm>
          <a:prstGeom prst="rect">
            <a:avLst/>
          </a:prstGeom>
          <a:noFill/>
          <a:ln w="9525">
            <a:noFill/>
          </a:ln>
        </p:spPr>
        <p:txBody>
          <a:bodyPr wrap="none">
            <a:spAutoFit/>
          </a:bodyPr>
          <a:p>
            <a:pPr algn="ctr" eaLnBrk="1" hangingPunct="1">
              <a:lnSpc>
                <a:spcPct val="90000"/>
              </a:lnSpc>
              <a:spcBef>
                <a:spcPct val="50000"/>
              </a:spcBef>
            </a:pPr>
            <a:r>
              <a:rPr lang="zh-CN" altLang="en-US" sz="3600" b="1" dirty="0">
                <a:latin typeface="华文隶书" panose="02010800040101010101" pitchFamily="2" charset="-122"/>
                <a:ea typeface="华文隶书" panose="02010800040101010101" pitchFamily="2" charset="-122"/>
              </a:rPr>
              <a:t>一、计算放弃现金折扣的信用成本率</a:t>
            </a:r>
            <a:endParaRPr lang="en-US" altLang="zh-CN" sz="3600" b="1" dirty="0">
              <a:latin typeface="华文隶书" panose="02010800040101010101" pitchFamily="2" charset="-122"/>
              <a:ea typeface="华文隶书" panose="02010800040101010101" pitchFamily="2" charset="-122"/>
            </a:endParaRPr>
          </a:p>
        </p:txBody>
      </p:sp>
      <p:sp>
        <p:nvSpPr>
          <p:cNvPr id="28677" name="Rectangle 2"/>
          <p:cNvSpPr/>
          <p:nvPr/>
        </p:nvSpPr>
        <p:spPr>
          <a:xfrm>
            <a:off x="0" y="-184150"/>
            <a:ext cx="184150" cy="368300"/>
          </a:xfrm>
          <a:prstGeom prst="rect">
            <a:avLst/>
          </a:prstGeom>
          <a:noFill/>
          <a:ln w="9525">
            <a:noFill/>
          </a:ln>
        </p:spPr>
        <p:txBody>
          <a:bodyPr wrap="none" anchor="ctr" anchorCtr="0">
            <a:spAutoFit/>
          </a:bodyPr>
          <a:p>
            <a:pPr eaLnBrk="1" hangingPunct="1">
              <a:spcBef>
                <a:spcPct val="50000"/>
              </a:spcBef>
            </a:pPr>
            <a:endParaRPr lang="zh-CN" altLang="en-US" dirty="0">
              <a:latin typeface="Lato" panose="020F0502020204030203"/>
            </a:endParaRPr>
          </a:p>
        </p:txBody>
      </p:sp>
      <p:sp>
        <p:nvSpPr>
          <p:cNvPr id="28678" name="矩形 10"/>
          <p:cNvSpPr/>
          <p:nvPr/>
        </p:nvSpPr>
        <p:spPr>
          <a:xfrm>
            <a:off x="381000" y="1258888"/>
            <a:ext cx="8655050" cy="4800600"/>
          </a:xfrm>
          <a:prstGeom prst="rect">
            <a:avLst/>
          </a:prstGeom>
          <a:noFill/>
          <a:ln w="9525">
            <a:noFill/>
          </a:ln>
        </p:spPr>
        <p:txBody>
          <a:bodyPr>
            <a:spAutoFit/>
          </a:bodyPr>
          <a:p>
            <a:pPr eaLnBrk="1" hangingPunct="1">
              <a:spcBef>
                <a:spcPct val="50000"/>
              </a:spcBef>
            </a:pPr>
            <a:r>
              <a:rPr lang="zh-CN" altLang="en-US" sz="2000" dirty="0">
                <a:latin typeface="微软雅黑" panose="020B0503020204020204" pitchFamily="34" charset="-122"/>
                <a:ea typeface="微软雅黑" panose="020B0503020204020204" pitchFamily="34" charset="-122"/>
              </a:rPr>
              <a:t>假如：现金折扣条件是</a:t>
            </a:r>
            <a:r>
              <a:rPr lang="en-US" altLang="zh-CN" sz="2000" dirty="0">
                <a:latin typeface="微软雅黑" panose="020B0503020204020204" pitchFamily="34" charset="-122"/>
                <a:ea typeface="微软雅黑" panose="020B0503020204020204" pitchFamily="34" charset="-122"/>
              </a:rPr>
              <a:t>1/10,N/30</a:t>
            </a:r>
            <a:r>
              <a:rPr lang="zh-CN" altLang="en-US" sz="2000" dirty="0">
                <a:latin typeface="微软雅黑" panose="020B0503020204020204" pitchFamily="34" charset="-122"/>
                <a:ea typeface="微软雅黑" panose="020B0503020204020204" pitchFamily="34" charset="-122"/>
              </a:rPr>
              <a:t>，应付帐款总额为</a:t>
            </a:r>
            <a:r>
              <a:rPr lang="en-US" altLang="zh-CN" sz="2000" dirty="0">
                <a:latin typeface="微软雅黑" panose="020B0503020204020204" pitchFamily="34" charset="-122"/>
                <a:ea typeface="微软雅黑" panose="020B0503020204020204" pitchFamily="34" charset="-122"/>
              </a:rPr>
              <a:t>10000</a:t>
            </a:r>
            <a:r>
              <a:rPr lang="zh-CN" altLang="en-US" sz="2000" dirty="0">
                <a:latin typeface="微软雅黑" panose="020B0503020204020204" pitchFamily="34" charset="-122"/>
                <a:ea typeface="微软雅黑" panose="020B0503020204020204" pitchFamily="34" charset="-122"/>
              </a:rPr>
              <a:t>元，则：</a:t>
            </a:r>
            <a:br>
              <a:rPr lang="zh-CN" altLang="en-US" sz="2000" dirty="0">
                <a:latin typeface="微软雅黑" panose="020B0503020204020204" pitchFamily="34" charset="-122"/>
                <a:ea typeface="微软雅黑" panose="020B0503020204020204" pitchFamily="34" charset="-122"/>
              </a:rPr>
            </a:br>
            <a:r>
              <a:rPr lang="zh-CN" altLang="en-US" sz="2000" dirty="0">
                <a:latin typeface="微软雅黑" panose="020B0503020204020204" pitchFamily="34" charset="-122"/>
                <a:ea typeface="微软雅黑" panose="020B0503020204020204" pitchFamily="34" charset="-122"/>
              </a:rPr>
              <a:t>如果第</a:t>
            </a:r>
            <a:r>
              <a:rPr lang="en-US" altLang="zh-CN" sz="2000" dirty="0">
                <a:latin typeface="微软雅黑" panose="020B0503020204020204" pitchFamily="34" charset="-122"/>
                <a:ea typeface="微软雅黑" panose="020B0503020204020204" pitchFamily="34" charset="-122"/>
              </a:rPr>
              <a:t>10</a:t>
            </a:r>
            <a:r>
              <a:rPr lang="zh-CN" altLang="en-US" sz="2000" dirty="0">
                <a:latin typeface="微软雅黑" panose="020B0503020204020204" pitchFamily="34" charset="-122"/>
                <a:ea typeface="微软雅黑" panose="020B0503020204020204" pitchFamily="34" charset="-122"/>
              </a:rPr>
              <a:t>天付款只需付</a:t>
            </a:r>
            <a:r>
              <a:rPr lang="en-US" altLang="zh-CN" sz="2000" dirty="0">
                <a:latin typeface="微软雅黑" panose="020B0503020204020204" pitchFamily="34" charset="-122"/>
                <a:ea typeface="微软雅黑" panose="020B0503020204020204" pitchFamily="34" charset="-122"/>
              </a:rPr>
              <a:t>10000×</a:t>
            </a:r>
            <a:r>
              <a:rPr lang="zh-CN" altLang="en-US" sz="2000" dirty="0">
                <a:latin typeface="微软雅黑" panose="020B0503020204020204" pitchFamily="34" charset="-122"/>
                <a:ea typeface="微软雅黑" panose="020B0503020204020204" pitchFamily="34" charset="-122"/>
              </a:rPr>
              <a:t>（</a:t>
            </a:r>
            <a:r>
              <a:rPr lang="en-US" altLang="zh-CN" sz="2000" dirty="0">
                <a:latin typeface="微软雅黑" panose="020B0503020204020204" pitchFamily="34" charset="-122"/>
                <a:ea typeface="微软雅黑" panose="020B0503020204020204" pitchFamily="34" charset="-122"/>
              </a:rPr>
              <a:t>1</a:t>
            </a:r>
            <a:r>
              <a:rPr lang="zh-CN" altLang="en-US" sz="2000" dirty="0">
                <a:latin typeface="微软雅黑" panose="020B0503020204020204" pitchFamily="34" charset="-122"/>
                <a:ea typeface="微软雅黑" panose="020B0503020204020204" pitchFamily="34" charset="-122"/>
              </a:rPr>
              <a:t>－</a:t>
            </a:r>
            <a:r>
              <a:rPr lang="en-US" altLang="zh-CN" sz="2000" dirty="0">
                <a:latin typeface="微软雅黑" panose="020B0503020204020204" pitchFamily="34" charset="-122"/>
                <a:ea typeface="微软雅黑" panose="020B0503020204020204" pitchFamily="34" charset="-122"/>
              </a:rPr>
              <a:t>1</a:t>
            </a:r>
            <a:r>
              <a:rPr lang="zh-CN" altLang="en-US" sz="2000" dirty="0">
                <a:latin typeface="微软雅黑" panose="020B0503020204020204" pitchFamily="34" charset="-122"/>
                <a:ea typeface="微软雅黑" panose="020B0503020204020204" pitchFamily="34" charset="-122"/>
              </a:rPr>
              <a:t>％）＝</a:t>
            </a:r>
            <a:r>
              <a:rPr lang="en-US" altLang="zh-CN" sz="2000" dirty="0">
                <a:latin typeface="微软雅黑" panose="020B0503020204020204" pitchFamily="34" charset="-122"/>
                <a:ea typeface="微软雅黑" panose="020B0503020204020204" pitchFamily="34" charset="-122"/>
              </a:rPr>
              <a:t>9900</a:t>
            </a:r>
            <a:r>
              <a:rPr lang="zh-CN" altLang="en-US" sz="2000" dirty="0">
                <a:latin typeface="微软雅黑" panose="020B0503020204020204" pitchFamily="34" charset="-122"/>
                <a:ea typeface="微软雅黑" panose="020B0503020204020204" pitchFamily="34" charset="-122"/>
              </a:rPr>
              <a:t>（元）</a:t>
            </a:r>
            <a:br>
              <a:rPr lang="zh-CN" altLang="en-US" sz="2000" dirty="0">
                <a:latin typeface="微软雅黑" panose="020B0503020204020204" pitchFamily="34" charset="-122"/>
                <a:ea typeface="微软雅黑" panose="020B0503020204020204" pitchFamily="34" charset="-122"/>
              </a:rPr>
            </a:br>
            <a:r>
              <a:rPr lang="zh-CN" altLang="en-US" sz="2000" dirty="0">
                <a:latin typeface="微软雅黑" panose="020B0503020204020204" pitchFamily="34" charset="-122"/>
                <a:ea typeface="微软雅黑" panose="020B0503020204020204" pitchFamily="34" charset="-122"/>
              </a:rPr>
              <a:t>如果第</a:t>
            </a:r>
            <a:r>
              <a:rPr lang="en-US" altLang="zh-CN" sz="2000" dirty="0">
                <a:latin typeface="微软雅黑" panose="020B0503020204020204" pitchFamily="34" charset="-122"/>
                <a:ea typeface="微软雅黑" panose="020B0503020204020204" pitchFamily="34" charset="-122"/>
              </a:rPr>
              <a:t>30</a:t>
            </a:r>
            <a:r>
              <a:rPr lang="zh-CN" altLang="en-US" sz="2000" dirty="0">
                <a:latin typeface="微软雅黑" panose="020B0503020204020204" pitchFamily="34" charset="-122"/>
                <a:ea typeface="微软雅黑" panose="020B0503020204020204" pitchFamily="34" charset="-122"/>
              </a:rPr>
              <a:t>天付款需要付</a:t>
            </a:r>
            <a:r>
              <a:rPr lang="en-US" altLang="zh-CN" sz="2000" dirty="0">
                <a:latin typeface="微软雅黑" panose="020B0503020204020204" pitchFamily="34" charset="-122"/>
                <a:ea typeface="微软雅黑" panose="020B0503020204020204" pitchFamily="34" charset="-122"/>
              </a:rPr>
              <a:t>10000</a:t>
            </a:r>
            <a:r>
              <a:rPr lang="zh-CN" altLang="en-US" sz="2000" dirty="0">
                <a:latin typeface="微软雅黑" panose="020B0503020204020204" pitchFamily="34" charset="-122"/>
                <a:ea typeface="微软雅黑" panose="020B0503020204020204" pitchFamily="34" charset="-122"/>
              </a:rPr>
              <a:t>元；</a:t>
            </a:r>
            <a:br>
              <a:rPr lang="zh-CN" altLang="en-US" sz="2000" dirty="0">
                <a:latin typeface="微软雅黑" panose="020B0503020204020204" pitchFamily="34" charset="-122"/>
                <a:ea typeface="微软雅黑" panose="020B0503020204020204" pitchFamily="34" charset="-122"/>
              </a:rPr>
            </a:br>
            <a:r>
              <a:rPr lang="zh-CN" altLang="en-US" sz="2000" dirty="0">
                <a:latin typeface="微软雅黑" panose="020B0503020204020204" pitchFamily="34" charset="-122"/>
                <a:ea typeface="微软雅黑" panose="020B0503020204020204" pitchFamily="34" charset="-122"/>
              </a:rPr>
              <a:t>所以，相当于因为使用了这笔款（</a:t>
            </a:r>
            <a:r>
              <a:rPr lang="en-US" altLang="zh-CN" sz="2000" dirty="0">
                <a:latin typeface="微软雅黑" panose="020B0503020204020204" pitchFamily="34" charset="-122"/>
                <a:ea typeface="微软雅黑" panose="020B0503020204020204" pitchFamily="34" charset="-122"/>
              </a:rPr>
              <a:t>30</a:t>
            </a:r>
            <a:r>
              <a:rPr lang="zh-CN" altLang="en-US" sz="2000" dirty="0">
                <a:latin typeface="微软雅黑" panose="020B0503020204020204" pitchFamily="34" charset="-122"/>
                <a:ea typeface="微软雅黑" panose="020B0503020204020204" pitchFamily="34" charset="-122"/>
              </a:rPr>
              <a:t>－</a:t>
            </a:r>
            <a:r>
              <a:rPr lang="en-US" altLang="zh-CN" sz="2000" dirty="0">
                <a:latin typeface="微软雅黑" panose="020B0503020204020204" pitchFamily="34" charset="-122"/>
                <a:ea typeface="微软雅黑" panose="020B0503020204020204" pitchFamily="34" charset="-122"/>
              </a:rPr>
              <a:t>10</a:t>
            </a:r>
            <a:r>
              <a:rPr lang="zh-CN" altLang="en-US" sz="2000" dirty="0">
                <a:latin typeface="微软雅黑" panose="020B0503020204020204" pitchFamily="34" charset="-122"/>
                <a:ea typeface="微软雅黑" panose="020B0503020204020204" pitchFamily="34" charset="-122"/>
              </a:rPr>
              <a:t>）＝</a:t>
            </a:r>
            <a:r>
              <a:rPr lang="en-US" altLang="zh-CN" sz="2000" dirty="0">
                <a:latin typeface="微软雅黑" panose="020B0503020204020204" pitchFamily="34" charset="-122"/>
                <a:ea typeface="微软雅黑" panose="020B0503020204020204" pitchFamily="34" charset="-122"/>
              </a:rPr>
              <a:t>20</a:t>
            </a:r>
            <a:r>
              <a:rPr lang="zh-CN" altLang="en-US" sz="2000" dirty="0">
                <a:latin typeface="微软雅黑" panose="020B0503020204020204" pitchFamily="34" charset="-122"/>
                <a:ea typeface="微软雅黑" panose="020B0503020204020204" pitchFamily="34" charset="-122"/>
              </a:rPr>
              <a:t>（天），需要支付（</a:t>
            </a:r>
            <a:r>
              <a:rPr lang="en-US" altLang="zh-CN" sz="2000" dirty="0">
                <a:latin typeface="微软雅黑" panose="020B0503020204020204" pitchFamily="34" charset="-122"/>
                <a:ea typeface="微软雅黑" panose="020B0503020204020204" pitchFamily="34" charset="-122"/>
              </a:rPr>
              <a:t>10000</a:t>
            </a:r>
            <a:r>
              <a:rPr lang="zh-CN" altLang="en-US" sz="2000" dirty="0">
                <a:latin typeface="微软雅黑" panose="020B0503020204020204" pitchFamily="34" charset="-122"/>
                <a:ea typeface="微软雅黑" panose="020B0503020204020204" pitchFamily="34" charset="-122"/>
              </a:rPr>
              <a:t>－</a:t>
            </a:r>
            <a:r>
              <a:rPr lang="en-US" altLang="zh-CN" sz="2000" dirty="0">
                <a:latin typeface="微软雅黑" panose="020B0503020204020204" pitchFamily="34" charset="-122"/>
                <a:ea typeface="微软雅黑" panose="020B0503020204020204" pitchFamily="34" charset="-122"/>
              </a:rPr>
              <a:t>9900</a:t>
            </a:r>
            <a:r>
              <a:rPr lang="zh-CN" altLang="en-US" sz="2000" dirty="0">
                <a:latin typeface="微软雅黑" panose="020B0503020204020204" pitchFamily="34" charset="-122"/>
                <a:ea typeface="微软雅黑" panose="020B0503020204020204" pitchFamily="34" charset="-122"/>
              </a:rPr>
              <a:t>）＝</a:t>
            </a:r>
            <a:r>
              <a:rPr lang="en-US" altLang="zh-CN" sz="2000" dirty="0">
                <a:latin typeface="微软雅黑" panose="020B0503020204020204" pitchFamily="34" charset="-122"/>
                <a:ea typeface="微软雅黑" panose="020B0503020204020204" pitchFamily="34" charset="-122"/>
              </a:rPr>
              <a:t>100</a:t>
            </a:r>
            <a:r>
              <a:rPr lang="zh-CN" altLang="en-US" sz="2000" dirty="0">
                <a:latin typeface="微软雅黑" panose="020B0503020204020204" pitchFamily="34" charset="-122"/>
                <a:ea typeface="微软雅黑" panose="020B0503020204020204" pitchFamily="34" charset="-122"/>
              </a:rPr>
              <a:t>（元）利息，而借款本金是第</a:t>
            </a:r>
            <a:r>
              <a:rPr lang="en-US" altLang="zh-CN" sz="2000" dirty="0">
                <a:latin typeface="微软雅黑" panose="020B0503020204020204" pitchFamily="34" charset="-122"/>
                <a:ea typeface="微软雅黑" panose="020B0503020204020204" pitchFamily="34" charset="-122"/>
              </a:rPr>
              <a:t>10</a:t>
            </a:r>
            <a:r>
              <a:rPr lang="zh-CN" altLang="en-US" sz="2000" dirty="0">
                <a:latin typeface="微软雅黑" panose="020B0503020204020204" pitchFamily="34" charset="-122"/>
                <a:ea typeface="微软雅黑" panose="020B0503020204020204" pitchFamily="34" charset="-122"/>
              </a:rPr>
              <a:t>天付款的金额</a:t>
            </a:r>
            <a:r>
              <a:rPr lang="en-US" altLang="zh-CN" sz="2000" dirty="0">
                <a:latin typeface="微软雅黑" panose="020B0503020204020204" pitchFamily="34" charset="-122"/>
                <a:ea typeface="微软雅黑" panose="020B0503020204020204" pitchFamily="34" charset="-122"/>
              </a:rPr>
              <a:t>9900</a:t>
            </a:r>
            <a:r>
              <a:rPr lang="zh-CN" altLang="en-US" sz="2000" dirty="0">
                <a:latin typeface="微软雅黑" panose="020B0503020204020204" pitchFamily="34" charset="-122"/>
                <a:ea typeface="微软雅黑" panose="020B0503020204020204" pitchFamily="34" charset="-122"/>
              </a:rPr>
              <a:t>元，</a:t>
            </a:r>
            <a:endParaRPr lang="en-US" altLang="zh-CN" sz="2000" dirty="0">
              <a:latin typeface="微软雅黑" panose="020B0503020204020204" pitchFamily="34" charset="-122"/>
              <a:ea typeface="微软雅黑" panose="020B0503020204020204" pitchFamily="34" charset="-122"/>
            </a:endParaRPr>
          </a:p>
          <a:p>
            <a:pPr eaLnBrk="1" hangingPunct="1">
              <a:spcBef>
                <a:spcPct val="50000"/>
              </a:spcBef>
            </a:pPr>
            <a:r>
              <a:rPr lang="zh-CN" altLang="en-US" sz="2000" dirty="0">
                <a:latin typeface="微软雅黑" panose="020B0503020204020204" pitchFamily="34" charset="-122"/>
                <a:ea typeface="微软雅黑" panose="020B0503020204020204" pitchFamily="34" charset="-122"/>
              </a:rPr>
              <a:t>因此，这笔借款的年利率为：</a:t>
            </a:r>
            <a:br>
              <a:rPr lang="zh-CN" altLang="en-US" sz="2400" dirty="0">
                <a:latin typeface="微软雅黑" panose="020B0503020204020204" pitchFamily="34" charset="-122"/>
                <a:ea typeface="微软雅黑" panose="020B0503020204020204" pitchFamily="34" charset="-122"/>
              </a:rPr>
            </a:br>
            <a:endParaRPr lang="en-US" altLang="zh-CN" sz="2400" dirty="0">
              <a:latin typeface="微软雅黑" panose="020B0503020204020204" pitchFamily="34" charset="-122"/>
              <a:ea typeface="微软雅黑" panose="020B0503020204020204" pitchFamily="34" charset="-122"/>
            </a:endParaRPr>
          </a:p>
          <a:p>
            <a:pPr eaLnBrk="1" hangingPunct="1">
              <a:lnSpc>
                <a:spcPct val="150000"/>
              </a:lnSpc>
              <a:spcBef>
                <a:spcPct val="50000"/>
              </a:spcBef>
            </a:pPr>
            <a:br>
              <a:rPr lang="zh-CN" altLang="en-US" sz="2400" dirty="0">
                <a:latin typeface="微软雅黑" panose="020B0503020204020204" pitchFamily="34" charset="-122"/>
                <a:ea typeface="微软雅黑" panose="020B0503020204020204" pitchFamily="34" charset="-122"/>
              </a:rPr>
            </a:br>
            <a:endParaRPr lang="zh-CN" altLang="en-US" sz="2400" dirty="0">
              <a:latin typeface="微软雅黑" panose="020B0503020204020204" pitchFamily="34" charset="-122"/>
              <a:ea typeface="微软雅黑" panose="020B0503020204020204" pitchFamily="34" charset="-122"/>
            </a:endParaRPr>
          </a:p>
          <a:p>
            <a:pPr eaLnBrk="1" hangingPunct="1">
              <a:lnSpc>
                <a:spcPct val="150000"/>
              </a:lnSpc>
              <a:spcBef>
                <a:spcPct val="50000"/>
              </a:spcBef>
            </a:pPr>
            <a:endParaRPr lang="zh-CN" altLang="en-US" sz="2400" dirty="0">
              <a:latin typeface="微软雅黑" panose="020B0503020204020204" pitchFamily="34" charset="-122"/>
              <a:ea typeface="微软雅黑" panose="020B0503020204020204" pitchFamily="34" charset="-122"/>
            </a:endParaRPr>
          </a:p>
        </p:txBody>
      </p:sp>
      <p:graphicFrame>
        <p:nvGraphicFramePr>
          <p:cNvPr id="116738" name="对象 60"/>
          <p:cNvGraphicFramePr>
            <a:graphicFrameLocks noChangeAspect="1"/>
          </p:cNvGraphicFramePr>
          <p:nvPr/>
        </p:nvGraphicFramePr>
        <p:xfrm>
          <a:off x="1012825" y="5834063"/>
          <a:ext cx="6943725" cy="762000"/>
        </p:xfrm>
        <a:graphic>
          <a:graphicData uri="http://schemas.openxmlformats.org/presentationml/2006/ole">
            <mc:AlternateContent xmlns:mc="http://schemas.openxmlformats.org/markup-compatibility/2006">
              <mc:Choice xmlns:v="urn:schemas-microsoft-com:vml" Requires="v">
                <p:oleObj spid="_x0000_s3077" name="" r:id="rId2" imgW="2717800" imgH="317500" progId="">
                  <p:embed/>
                </p:oleObj>
              </mc:Choice>
              <mc:Fallback>
                <p:oleObj name="" r:id="rId2" imgW="2717800" imgH="317500" progId="">
                  <p:embed/>
                  <p:pic>
                    <p:nvPicPr>
                      <p:cNvPr id="0" name="图片 3076"/>
                      <p:cNvPicPr/>
                      <p:nvPr/>
                    </p:nvPicPr>
                    <p:blipFill>
                      <a:blip r:embed="rId3"/>
                      <a:stretch>
                        <a:fillRect/>
                      </a:stretch>
                    </p:blipFill>
                    <p:spPr>
                      <a:xfrm>
                        <a:off x="1012825" y="5834063"/>
                        <a:ext cx="6943725" cy="762000"/>
                      </a:xfrm>
                      <a:prstGeom prst="rect">
                        <a:avLst/>
                      </a:prstGeom>
                      <a:solidFill>
                        <a:schemeClr val="bg1"/>
                      </a:solidFill>
                      <a:ln w="38100">
                        <a:noFill/>
                        <a:miter/>
                      </a:ln>
                    </p:spPr>
                  </p:pic>
                </p:oleObj>
              </mc:Fallback>
            </mc:AlternateContent>
          </a:graphicData>
        </a:graphic>
      </p:graphicFrame>
      <p:sp>
        <p:nvSpPr>
          <p:cNvPr id="13" name="Freeform 11"/>
          <p:cNvSpPr>
            <a:spLocks noEditPoints="1"/>
          </p:cNvSpPr>
          <p:nvPr/>
        </p:nvSpPr>
        <p:spPr>
          <a:xfrm>
            <a:off x="503238" y="5534025"/>
            <a:ext cx="425450" cy="782638"/>
          </a:xfrm>
          <a:custGeom>
            <a:avLst/>
            <a:gdLst/>
            <a:ahLst/>
            <a:cxnLst>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 ang="0">
                <a:pos x="2147483647" y="2147483647"/>
              </a:cxn>
            </a:cxnLst>
            <a:pathLst>
              <a:path w="149" h="206">
                <a:moveTo>
                  <a:pt x="99" y="14"/>
                </a:moveTo>
                <a:cubicBezTo>
                  <a:pt x="65" y="0"/>
                  <a:pt x="26" y="17"/>
                  <a:pt x="12" y="52"/>
                </a:cubicBezTo>
                <a:cubicBezTo>
                  <a:pt x="0" y="84"/>
                  <a:pt x="12" y="119"/>
                  <a:pt x="39" y="135"/>
                </a:cubicBezTo>
                <a:cubicBezTo>
                  <a:pt x="34" y="147"/>
                  <a:pt x="34" y="147"/>
                  <a:pt x="34" y="147"/>
                </a:cubicBezTo>
                <a:cubicBezTo>
                  <a:pt x="26" y="144"/>
                  <a:pt x="26" y="144"/>
                  <a:pt x="26" y="144"/>
                </a:cubicBezTo>
                <a:cubicBezTo>
                  <a:pt x="7" y="192"/>
                  <a:pt x="7" y="192"/>
                  <a:pt x="7" y="192"/>
                </a:cubicBezTo>
                <a:cubicBezTo>
                  <a:pt x="39" y="206"/>
                  <a:pt x="39" y="206"/>
                  <a:pt x="39" y="206"/>
                </a:cubicBezTo>
                <a:cubicBezTo>
                  <a:pt x="59" y="157"/>
                  <a:pt x="59" y="157"/>
                  <a:pt x="59" y="157"/>
                </a:cubicBezTo>
                <a:cubicBezTo>
                  <a:pt x="51" y="154"/>
                  <a:pt x="51" y="154"/>
                  <a:pt x="51" y="154"/>
                </a:cubicBezTo>
                <a:cubicBezTo>
                  <a:pt x="56" y="142"/>
                  <a:pt x="56" y="142"/>
                  <a:pt x="56" y="142"/>
                </a:cubicBezTo>
                <a:cubicBezTo>
                  <a:pt x="88" y="151"/>
                  <a:pt x="122" y="134"/>
                  <a:pt x="135" y="102"/>
                </a:cubicBezTo>
                <a:cubicBezTo>
                  <a:pt x="149" y="67"/>
                  <a:pt x="133" y="28"/>
                  <a:pt x="99" y="14"/>
                </a:cubicBezTo>
                <a:close/>
                <a:moveTo>
                  <a:pt x="112" y="92"/>
                </a:moveTo>
                <a:cubicBezTo>
                  <a:pt x="103" y="114"/>
                  <a:pt x="79" y="124"/>
                  <a:pt x="58" y="116"/>
                </a:cubicBezTo>
                <a:cubicBezTo>
                  <a:pt x="37" y="107"/>
                  <a:pt x="27" y="83"/>
                  <a:pt x="35" y="61"/>
                </a:cubicBezTo>
                <a:cubicBezTo>
                  <a:pt x="44" y="40"/>
                  <a:pt x="68" y="29"/>
                  <a:pt x="89" y="38"/>
                </a:cubicBezTo>
                <a:cubicBezTo>
                  <a:pt x="110" y="46"/>
                  <a:pt x="121" y="71"/>
                  <a:pt x="112" y="92"/>
                </a:cubicBezTo>
                <a:close/>
                <a:moveTo>
                  <a:pt x="57" y="53"/>
                </a:moveTo>
                <a:cubicBezTo>
                  <a:pt x="102" y="74"/>
                  <a:pt x="102" y="74"/>
                  <a:pt x="102" y="74"/>
                </a:cubicBezTo>
                <a:cubicBezTo>
                  <a:pt x="107" y="65"/>
                  <a:pt x="107" y="65"/>
                  <a:pt x="107" y="65"/>
                </a:cubicBezTo>
                <a:cubicBezTo>
                  <a:pt x="61" y="44"/>
                  <a:pt x="61" y="44"/>
                  <a:pt x="61" y="44"/>
                </a:cubicBezTo>
                <a:lnTo>
                  <a:pt x="57" y="53"/>
                </a:lnTo>
                <a:close/>
                <a:moveTo>
                  <a:pt x="51" y="66"/>
                </a:moveTo>
                <a:cubicBezTo>
                  <a:pt x="96" y="87"/>
                  <a:pt x="96" y="87"/>
                  <a:pt x="96" y="87"/>
                </a:cubicBezTo>
                <a:cubicBezTo>
                  <a:pt x="101" y="78"/>
                  <a:pt x="101" y="78"/>
                  <a:pt x="101" y="78"/>
                </a:cubicBezTo>
                <a:cubicBezTo>
                  <a:pt x="55" y="57"/>
                  <a:pt x="55" y="57"/>
                  <a:pt x="55" y="57"/>
                </a:cubicBezTo>
                <a:lnTo>
                  <a:pt x="51" y="66"/>
                </a:lnTo>
                <a:close/>
                <a:moveTo>
                  <a:pt x="45" y="78"/>
                </a:moveTo>
                <a:cubicBezTo>
                  <a:pt x="91" y="99"/>
                  <a:pt x="91" y="99"/>
                  <a:pt x="91" y="99"/>
                </a:cubicBezTo>
                <a:cubicBezTo>
                  <a:pt x="95" y="90"/>
                  <a:pt x="95" y="90"/>
                  <a:pt x="95" y="90"/>
                </a:cubicBezTo>
                <a:cubicBezTo>
                  <a:pt x="50" y="69"/>
                  <a:pt x="50" y="69"/>
                  <a:pt x="50" y="69"/>
                </a:cubicBezTo>
                <a:lnTo>
                  <a:pt x="45" y="78"/>
                </a:lnTo>
                <a:close/>
                <a:moveTo>
                  <a:pt x="40" y="90"/>
                </a:moveTo>
                <a:cubicBezTo>
                  <a:pt x="85" y="111"/>
                  <a:pt x="85" y="111"/>
                  <a:pt x="85" y="111"/>
                </a:cubicBezTo>
                <a:cubicBezTo>
                  <a:pt x="89" y="102"/>
                  <a:pt x="89" y="102"/>
                  <a:pt x="89" y="102"/>
                </a:cubicBezTo>
                <a:cubicBezTo>
                  <a:pt x="44" y="81"/>
                  <a:pt x="44" y="81"/>
                  <a:pt x="44" y="81"/>
                </a:cubicBezTo>
                <a:lnTo>
                  <a:pt x="40" y="90"/>
                </a:lnTo>
                <a:close/>
              </a:path>
            </a:pathLst>
          </a:custGeom>
          <a:solidFill>
            <a:srgbClr val="FF9966">
              <a:alpha val="100000"/>
            </a:srgbClr>
          </a:solidFill>
          <a:ln w="9525">
            <a:noFill/>
          </a:ln>
        </p:spPr>
        <p:txBody>
          <a:bodyPr/>
          <a:p>
            <a:endParaRPr lang="zh-CN" altLang="en-US"/>
          </a:p>
        </p:txBody>
      </p:sp>
      <p:sp>
        <p:nvSpPr>
          <p:cNvPr id="15" name="圆角矩形 14"/>
          <p:cNvSpPr/>
          <p:nvPr/>
        </p:nvSpPr>
        <p:spPr>
          <a:xfrm>
            <a:off x="717550" y="5748338"/>
            <a:ext cx="7526338" cy="898525"/>
          </a:xfrm>
          <a:prstGeom prst="roundRect">
            <a:avLst/>
          </a:prstGeom>
          <a:noFill/>
          <a:ln w="254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aphicFrame>
        <p:nvGraphicFramePr>
          <p:cNvPr id="116739" name="Object 3"/>
          <p:cNvGraphicFramePr>
            <a:graphicFrameLocks noChangeAspect="1"/>
          </p:cNvGraphicFramePr>
          <p:nvPr/>
        </p:nvGraphicFramePr>
        <p:xfrm>
          <a:off x="717550" y="3789363"/>
          <a:ext cx="7269163" cy="1238250"/>
        </p:xfrm>
        <a:graphic>
          <a:graphicData uri="http://schemas.openxmlformats.org/presentationml/2006/ole">
            <mc:AlternateContent xmlns:mc="http://schemas.openxmlformats.org/markup-compatibility/2006">
              <mc:Choice xmlns:v="urn:schemas-microsoft-com:vml" Requires="v">
                <p:oleObj spid="_x0000_s3079" name="" r:id="rId4" imgW="1778000" imgH="596900" progId="">
                  <p:embed/>
                </p:oleObj>
              </mc:Choice>
              <mc:Fallback>
                <p:oleObj name="" r:id="rId4" imgW="1778000" imgH="596900" progId="">
                  <p:embed/>
                  <p:pic>
                    <p:nvPicPr>
                      <p:cNvPr id="0" name="图片 3078"/>
                      <p:cNvPicPr/>
                      <p:nvPr/>
                    </p:nvPicPr>
                    <p:blipFill>
                      <a:blip r:embed="rId5"/>
                      <a:stretch>
                        <a:fillRect/>
                      </a:stretch>
                    </p:blipFill>
                    <p:spPr>
                      <a:xfrm>
                        <a:off x="717550" y="3789363"/>
                        <a:ext cx="7269163" cy="1238250"/>
                      </a:xfrm>
                      <a:prstGeom prst="rect">
                        <a:avLst/>
                      </a:prstGeom>
                      <a:solidFill>
                        <a:srgbClr val="FFFF99"/>
                      </a:solidFill>
                      <a:ln w="38100">
                        <a:noFill/>
                        <a:miter/>
                      </a:ln>
                    </p:spPr>
                  </p:pic>
                </p:oleObj>
              </mc:Fallback>
            </mc:AlternateContent>
          </a:graphicData>
        </a:graphic>
      </p:graphicFrame>
    </p:spTree>
  </p:cSld>
  <p:clrMapOvr>
    <a:masterClrMapping/>
  </p:clrMapOvr>
  <p:transition spd="slow"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additive="base">
                                        <p:cTn id="7" dur="500" fill="hold"/>
                                        <p:tgtEl>
                                          <p:spTgt spid="26"/>
                                        </p:tgtEl>
                                        <p:attrNameLst>
                                          <p:attrName>ppt_x</p:attrName>
                                        </p:attrNameLst>
                                      </p:cBhvr>
                                      <p:tavLst>
                                        <p:tav tm="0">
                                          <p:val>
                                            <p:strVal val="0-#ppt_w/2"/>
                                          </p:val>
                                        </p:tav>
                                        <p:tav tm="100000">
                                          <p:val>
                                            <p:strVal val="#ppt_x"/>
                                          </p:val>
                                        </p:tav>
                                      </p:tavLst>
                                    </p:anim>
                                    <p:anim calcmode="lin" valueType="num">
                                      <p:cBhvr additive="base">
                                        <p:cTn id="8" dur="500" fill="hold"/>
                                        <p:tgtEl>
                                          <p:spTgt spid="2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0" presetClass="entr" presetSubtype="0" fill="hold" nodeType="after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par>
                                <p:cTn id="13" presetID="12" presetClass="entr" presetSubtype="4" fill="hold" nodeType="withEffect">
                                  <p:stCondLst>
                                    <p:cond delay="0"/>
                                  </p:stCondLst>
                                  <p:childTnLst>
                                    <p:set>
                                      <p:cBhvr>
                                        <p:cTn id="14" dur="1" fill="hold">
                                          <p:stCondLst>
                                            <p:cond delay="0"/>
                                          </p:stCondLst>
                                        </p:cTn>
                                        <p:tgtEl>
                                          <p:spTgt spid="116738"/>
                                        </p:tgtEl>
                                        <p:attrNameLst>
                                          <p:attrName>style.visibility</p:attrName>
                                        </p:attrNameLst>
                                      </p:cBhvr>
                                      <p:to>
                                        <p:strVal val="visible"/>
                                      </p:to>
                                    </p:set>
                                    <p:animEffect transition="in" filter="slide(fromBottom)">
                                      <p:cBhvr>
                                        <p:cTn id="15" dur="500"/>
                                        <p:tgtEl>
                                          <p:spTgt spid="116738"/>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wipe(down)">
                                      <p:cBhvr>
                                        <p:cTn id="20" dur="500"/>
                                        <p:tgtEl>
                                          <p:spTgt spid="12"/>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p:cTn id="25" dur="300" fill="hold"/>
                                        <p:tgtEl>
                                          <p:spTgt spid="13"/>
                                        </p:tgtEl>
                                        <p:attrNameLst>
                                          <p:attrName>ppt_w</p:attrName>
                                        </p:attrNameLst>
                                      </p:cBhvr>
                                      <p:tavLst>
                                        <p:tav tm="0">
                                          <p:val>
                                            <p:fltVal val="0.000000"/>
                                          </p:val>
                                        </p:tav>
                                        <p:tav tm="100000">
                                          <p:val>
                                            <p:strVal val="#ppt_w"/>
                                          </p:val>
                                        </p:tav>
                                      </p:tavLst>
                                    </p:anim>
                                    <p:anim calcmode="lin" valueType="num">
                                      <p:cBhvr>
                                        <p:cTn id="26" dur="300" fill="hold"/>
                                        <p:tgtEl>
                                          <p:spTgt spid="13"/>
                                        </p:tgtEl>
                                        <p:attrNameLst>
                                          <p:attrName>ppt_h</p:attrName>
                                        </p:attrNameLst>
                                      </p:cBhvr>
                                      <p:tavLst>
                                        <p:tav tm="0">
                                          <p:val>
                                            <p:fltVal val="0.000000"/>
                                          </p:val>
                                        </p:tav>
                                        <p:tav tm="100000">
                                          <p:val>
                                            <p:strVal val="#ppt_h"/>
                                          </p:val>
                                        </p:tav>
                                      </p:tavLst>
                                    </p:anim>
                                    <p:animEffect transition="in" filter="fade">
                                      <p:cBhvr>
                                        <p:cTn id="27" dur="300"/>
                                        <p:tgtEl>
                                          <p:spTgt spid="13"/>
                                        </p:tgtEl>
                                      </p:cBhvr>
                                    </p:animEffect>
                                  </p:childTnLst>
                                </p:cTn>
                              </p:par>
                              <p:par>
                                <p:cTn id="28" presetID="12" presetClass="entr" presetSubtype="4" fill="hold" nodeType="withEffect">
                                  <p:stCondLst>
                                    <p:cond delay="0"/>
                                  </p:stCondLst>
                                  <p:childTnLst>
                                    <p:set>
                                      <p:cBhvr>
                                        <p:cTn id="29" dur="1" fill="hold">
                                          <p:stCondLst>
                                            <p:cond delay="0"/>
                                          </p:stCondLst>
                                        </p:cTn>
                                        <p:tgtEl>
                                          <p:spTgt spid="116739"/>
                                        </p:tgtEl>
                                        <p:attrNameLst>
                                          <p:attrName>style.visibility</p:attrName>
                                        </p:attrNameLst>
                                      </p:cBhvr>
                                      <p:to>
                                        <p:strVal val="visible"/>
                                      </p:to>
                                    </p:set>
                                    <p:animEffect transition="in" filter="slide(fromBottom)">
                                      <p:cBhvr>
                                        <p:cTn id="30" dur="500"/>
                                        <p:tgtEl>
                                          <p:spTgt spid="1167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矩形 4"/>
          <p:cNvSpPr/>
          <p:nvPr/>
        </p:nvSpPr>
        <p:spPr>
          <a:xfrm>
            <a:off x="0" y="2276475"/>
            <a:ext cx="9144000" cy="2549525"/>
          </a:xfrm>
          <a:prstGeom prst="rect">
            <a:avLst/>
          </a:prstGeom>
          <a:solidFill>
            <a:srgbClr val="32C8C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auto" latinLnBrk="0" hangingPunct="0">
              <a:lnSpc>
                <a:spcPct val="100000"/>
              </a:lnSpc>
              <a:spcBef>
                <a:spcPts val="0"/>
              </a:spcBef>
              <a:spcAft>
                <a:spcPts val="0"/>
              </a:spcAft>
              <a:buClrTx/>
              <a:buSzTx/>
              <a:buFontTx/>
              <a:buNone/>
              <a:defRPr/>
            </a:pPr>
            <a:r>
              <a:rPr kumimoji="0" lang="en-US" altLang="zh-CN" sz="1800" b="0" i="0" u="none" strike="noStrike" kern="1200" cap="none" spc="0" normalizeH="0" baseline="0" noProof="0" dirty="0">
                <a:ln>
                  <a:noFill/>
                </a:ln>
                <a:solidFill>
                  <a:schemeClr val="tx2"/>
                </a:solidFill>
                <a:effectLst/>
                <a:uLnTx/>
                <a:uFillTx/>
                <a:latin typeface="+mn-lt"/>
                <a:ea typeface="+mn-ea"/>
                <a:cs typeface="+mn-cs"/>
              </a:rPr>
              <a:t> </a:t>
            </a:r>
            <a:endParaRPr kumimoji="0" lang="zh-CN" altLang="en-US" sz="1800" b="0" i="0" u="none" strike="noStrike" kern="1200" cap="none" spc="0" normalizeH="0" baseline="0" noProof="0" dirty="0">
              <a:ln>
                <a:noFill/>
              </a:ln>
              <a:solidFill>
                <a:schemeClr val="tx2"/>
              </a:solidFill>
              <a:effectLst/>
              <a:uLnTx/>
              <a:uFillTx/>
              <a:latin typeface="+mn-lt"/>
              <a:ea typeface="+mn-ea"/>
              <a:cs typeface="+mn-cs"/>
            </a:endParaRPr>
          </a:p>
        </p:txBody>
      </p:sp>
      <p:cxnSp>
        <p:nvCxnSpPr>
          <p:cNvPr id="6" name="直接连接符 5"/>
          <p:cNvCxnSpPr/>
          <p:nvPr/>
        </p:nvCxnSpPr>
        <p:spPr>
          <a:xfrm>
            <a:off x="-66675" y="4914900"/>
            <a:ext cx="9382125" cy="0"/>
          </a:xfrm>
          <a:prstGeom prst="line">
            <a:avLst/>
          </a:prstGeom>
          <a:ln w="22225">
            <a:solidFill>
              <a:srgbClr val="32C8CF"/>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p:nvPr/>
        </p:nvCxnSpPr>
        <p:spPr>
          <a:xfrm>
            <a:off x="-66675" y="2197100"/>
            <a:ext cx="9382125" cy="0"/>
          </a:xfrm>
          <a:prstGeom prst="line">
            <a:avLst/>
          </a:prstGeom>
          <a:ln w="22225">
            <a:solidFill>
              <a:srgbClr val="32C8CF"/>
            </a:solidFill>
          </a:ln>
        </p:spPr>
        <p:style>
          <a:lnRef idx="1">
            <a:schemeClr val="accent1"/>
          </a:lnRef>
          <a:fillRef idx="0">
            <a:schemeClr val="accent1"/>
          </a:fillRef>
          <a:effectRef idx="0">
            <a:schemeClr val="accent1"/>
          </a:effectRef>
          <a:fontRef idx="minor">
            <a:schemeClr val="tx1"/>
          </a:fontRef>
        </p:style>
      </p:cxnSp>
      <p:pic>
        <p:nvPicPr>
          <p:cNvPr id="29701" name="图片 7"/>
          <p:cNvPicPr>
            <a:picLocks noChangeAspect="1"/>
          </p:cNvPicPr>
          <p:nvPr/>
        </p:nvPicPr>
        <p:blipFill>
          <a:blip r:embed="rId1"/>
          <a:stretch>
            <a:fillRect/>
          </a:stretch>
        </p:blipFill>
        <p:spPr>
          <a:xfrm>
            <a:off x="1409700" y="2714625"/>
            <a:ext cx="933450" cy="1606550"/>
          </a:xfrm>
          <a:prstGeom prst="rect">
            <a:avLst/>
          </a:prstGeom>
          <a:noFill/>
          <a:ln w="9525">
            <a:noFill/>
          </a:ln>
        </p:spPr>
      </p:pic>
      <p:cxnSp>
        <p:nvCxnSpPr>
          <p:cNvPr id="9" name="直接连接符 8"/>
          <p:cNvCxnSpPr/>
          <p:nvPr/>
        </p:nvCxnSpPr>
        <p:spPr>
          <a:xfrm>
            <a:off x="3071813" y="2774950"/>
            <a:ext cx="0" cy="1390650"/>
          </a:xfrm>
          <a:prstGeom prst="line">
            <a:avLst/>
          </a:prstGeom>
          <a:ln>
            <a:gradFill>
              <a:gsLst>
                <a:gs pos="0">
                  <a:srgbClr val="32C8CF">
                    <a:alpha val="67000"/>
                  </a:srgbClr>
                </a:gs>
                <a:gs pos="55000">
                  <a:schemeClr val="bg1"/>
                </a:gs>
                <a:gs pos="100000">
                  <a:srgbClr val="32C8CF">
                    <a:alpha val="71000"/>
                  </a:srgbClr>
                </a:gs>
              </a:gsLst>
              <a:lin ang="5400000" scaled="0"/>
            </a:gradFill>
          </a:ln>
        </p:spPr>
        <p:style>
          <a:lnRef idx="1">
            <a:schemeClr val="accent1"/>
          </a:lnRef>
          <a:fillRef idx="0">
            <a:schemeClr val="accent1"/>
          </a:fillRef>
          <a:effectRef idx="0">
            <a:schemeClr val="accent1"/>
          </a:effectRef>
          <a:fontRef idx="minor">
            <a:schemeClr val="tx1"/>
          </a:fontRef>
        </p:style>
      </p:cxnSp>
      <p:sp>
        <p:nvSpPr>
          <p:cNvPr id="10" name="Title 2"/>
          <p:cNvSpPr txBox="1"/>
          <p:nvPr/>
        </p:nvSpPr>
        <p:spPr bwMode="auto">
          <a:xfrm>
            <a:off x="2909888" y="2798763"/>
            <a:ext cx="5867400" cy="1182688"/>
          </a:xfrm>
          <a:prstGeom prst="rect">
            <a:avLst/>
          </a:prstGeom>
          <a:noFill/>
          <a:ln w="9525">
            <a:noFill/>
            <a:miter lim="800000"/>
          </a:ln>
        </p:spPr>
        <p:txBody>
          <a:bodyPr lIns="36000" rIns="36000" anchor="b"/>
          <a:lstStyle/>
          <a:p>
            <a:pPr marL="742950" marR="0" indent="-742950" defTabSz="914400">
              <a:lnSpc>
                <a:spcPct val="150000"/>
              </a:lnSpc>
              <a:buClrTx/>
              <a:buSzTx/>
              <a:buFontTx/>
              <a:buNone/>
              <a:defRPr/>
            </a:pPr>
            <a:endParaRPr kumimoji="0" lang="en-US" altLang="zh-CN" sz="4000" kern="1200" cap="none" spc="0" normalizeH="0" baseline="0" noProof="0" dirty="0">
              <a:latin typeface="方正尚酷简体"/>
              <a:ea typeface="方正尚酷简体"/>
              <a:cs typeface="方正尚酷简体"/>
            </a:endParaRPr>
          </a:p>
          <a:p>
            <a:pPr marL="742950" marR="0" indent="-742950" defTabSz="914400">
              <a:lnSpc>
                <a:spcPct val="150000"/>
              </a:lnSpc>
              <a:buClrTx/>
              <a:buSzTx/>
              <a:buFontTx/>
              <a:buNone/>
              <a:defRPr/>
            </a:pPr>
            <a:endParaRPr kumimoji="0" lang="en-US" altLang="zh-CN" sz="4000" kern="1200" cap="none" spc="0" normalizeH="0" baseline="0" noProof="0" dirty="0">
              <a:latin typeface="方正尚酷简体"/>
              <a:ea typeface="方正尚酷简体"/>
              <a:cs typeface="方正尚酷简体"/>
            </a:endParaRPr>
          </a:p>
          <a:p>
            <a:pPr marR="0" algn="ctr" defTabSz="914400" eaLnBrk="1" fontAlgn="auto" hangingPunct="1">
              <a:lnSpc>
                <a:spcPct val="90000"/>
              </a:lnSpc>
              <a:spcBef>
                <a:spcPct val="50000"/>
              </a:spcBef>
              <a:spcAft>
                <a:spcPts val="0"/>
              </a:spcAft>
              <a:buClrTx/>
              <a:buSzTx/>
              <a:buFontTx/>
              <a:buNone/>
              <a:defRPr/>
            </a:pPr>
            <a:r>
              <a:rPr kumimoji="0" lang="zh-CN" altLang="en-US" sz="4000" b="1" kern="1200" cap="none" spc="0" normalizeH="0" baseline="0" noProof="0" dirty="0">
                <a:latin typeface="华文隶书" panose="02010800040101010101" pitchFamily="2" charset="-122"/>
                <a:ea typeface="华文隶书" panose="02010800040101010101" pitchFamily="2" charset="-122"/>
                <a:cs typeface="+mn-cs"/>
              </a:rPr>
              <a:t>二、进行放弃现金折扣的信用决策</a:t>
            </a:r>
            <a:endParaRPr kumimoji="0" lang="en-US" altLang="zh-CN" sz="4000" b="1" kern="1200" cap="none" spc="0" normalizeH="0" baseline="0" noProof="0" dirty="0">
              <a:latin typeface="华文隶书" panose="02010800040101010101" pitchFamily="2" charset="-122"/>
              <a:ea typeface="华文隶书" panose="02010800040101010101" pitchFamily="2" charset="-122"/>
              <a:cs typeface="+mn-cs"/>
            </a:endParaRPr>
          </a:p>
        </p:txBody>
      </p:sp>
      <p:sp>
        <p:nvSpPr>
          <p:cNvPr id="29704" name="灯片编号占位符 2"/>
          <p:cNvSpPr txBox="1">
            <a:spLocks noGrp="1"/>
          </p:cNvSpPr>
          <p:nvPr>
            <p:ph type="sldNum" sz="quarter" idx="12"/>
          </p:nvPr>
        </p:nvSpPr>
        <p:spPr>
          <a:xfrm>
            <a:off x="8493125" y="6240463"/>
            <a:ext cx="371475" cy="354012"/>
          </a:xfrm>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文泉驿微米黑" pitchFamily="2" charset="-122"/>
                <a:ea typeface="文泉驿微米黑"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5pPr>
          </a:lstStyle>
          <a:p>
            <a:pPr lvl="0" algn="r" eaLnBrk="1" hangingPunct="1"/>
            <a:fld id="{9A0DB2DC-4C9A-4742-B13C-FB6460FD3503}" type="slidenum">
              <a:rPr lang="en-US" altLang="zh-CN" sz="1400" dirty="0">
                <a:solidFill>
                  <a:schemeClr val="bg1"/>
                </a:solidFill>
              </a:rPr>
            </a:fld>
            <a:endParaRPr lang="en-US" altLang="zh-CN" sz="1400" dirty="0">
              <a:solidFill>
                <a:schemeClr val="bg1"/>
              </a:solidFill>
            </a:endParaRPr>
          </a:p>
        </p:txBody>
      </p:sp>
      <p:sp>
        <p:nvSpPr>
          <p:cNvPr id="12" name="TextBox 11"/>
          <p:cNvSpPr txBox="1"/>
          <p:nvPr/>
        </p:nvSpPr>
        <p:spPr>
          <a:xfrm>
            <a:off x="423863" y="623888"/>
            <a:ext cx="3616325" cy="923925"/>
          </a:xfrm>
          <a:prstGeom prst="rect">
            <a:avLst/>
          </a:prstGeom>
          <a:noFill/>
          <a:ln w="9525" cap="flat" cmpd="sng">
            <a:solidFill>
              <a:schemeClr val="accent1"/>
            </a:solidFill>
            <a:prstDash val="solid"/>
            <a:miter/>
            <a:headEnd type="none" w="med" len="med"/>
            <a:tailEnd type="none" w="med" len="med"/>
          </a:ln>
        </p:spPr>
        <p:txBody>
          <a:bodyPr lIns="0" tIns="0" rIns="0" bIns="0">
            <a:spAutoFit/>
          </a:bodyPr>
          <a:p>
            <a:pPr marL="742950" indent="-742950">
              <a:lnSpc>
                <a:spcPct val="150000"/>
              </a:lnSpc>
            </a:pPr>
            <a:r>
              <a:rPr lang="zh-CN" altLang="en-US" sz="4000" b="1" dirty="0">
                <a:latin typeface="华文隶书" panose="02010800040101010101" pitchFamily="2" charset="-122"/>
                <a:ea typeface="华文隶书" panose="02010800040101010101" pitchFamily="2" charset="-122"/>
              </a:rPr>
              <a:t>任务实训</a:t>
            </a:r>
            <a:endParaRPr lang="zh-CN" altLang="en-US" sz="4000" b="1" dirty="0">
              <a:latin typeface="华文隶书" panose="02010800040101010101" pitchFamily="2" charset="-122"/>
              <a:ea typeface="华文隶书" panose="02010800040101010101" pitchFamily="2" charset="-122"/>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2" name="灯片编号占位符 1"/>
          <p:cNvSpPr txBox="1">
            <a:spLocks noGrp="1"/>
          </p:cNvSpPr>
          <p:nvPr>
            <p:ph type="sldNum" sz="quarter" idx="12"/>
          </p:nvPr>
        </p:nvSpPr>
        <p:spPr>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文泉驿微米黑" pitchFamily="2" charset="-122"/>
                <a:ea typeface="文泉驿微米黑"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5pPr>
          </a:lstStyle>
          <a:p>
            <a:pPr lvl="0" algn="r" eaLnBrk="1" hangingPunct="1"/>
            <a:fld id="{9A0DB2DC-4C9A-4742-B13C-FB6460FD3503}" type="slidenum">
              <a:rPr lang="en-US" altLang="zh-CN" sz="1400" dirty="0">
                <a:solidFill>
                  <a:schemeClr val="bg1"/>
                </a:solidFill>
              </a:rPr>
            </a:fld>
            <a:endParaRPr lang="en-US" altLang="zh-CN" sz="1400" dirty="0">
              <a:solidFill>
                <a:schemeClr val="bg1"/>
              </a:solidFill>
            </a:endParaRPr>
          </a:p>
        </p:txBody>
      </p:sp>
      <p:sp>
        <p:nvSpPr>
          <p:cNvPr id="119810" name="Rectangle 1"/>
          <p:cNvSpPr>
            <a:spLocks noChangeArrowheads="1"/>
          </p:cNvSpPr>
          <p:nvPr/>
        </p:nvSpPr>
        <p:spPr bwMode="auto">
          <a:xfrm>
            <a:off x="3984625" y="1633538"/>
            <a:ext cx="4889500" cy="2051050"/>
          </a:xfrm>
          <a:prstGeom prst="rect">
            <a:avLst/>
          </a:prstGeom>
          <a:solidFill>
            <a:schemeClr val="accent2">
              <a:lumMod val="20000"/>
              <a:lumOff val="80000"/>
            </a:schemeClr>
          </a:solidFill>
          <a:ln w="9525">
            <a:noFill/>
            <a:miter lim="800000"/>
          </a:ln>
        </p:spPr>
        <p:txBody>
          <a:bodyPr anchor="ctr">
            <a:spAutoFit/>
          </a:bodyPr>
          <a:lstStyle/>
          <a:p>
            <a:pPr marL="0" marR="0" lvl="0" indent="0" algn="l" defTabSz="914400" rtl="0" eaLnBrk="1" fontAlgn="base" latinLnBrk="0" hangingPunct="1">
              <a:lnSpc>
                <a:spcPct val="120000"/>
              </a:lnSpc>
              <a:spcBef>
                <a:spcPct val="50000"/>
              </a:spcBef>
              <a:spcAft>
                <a:spcPct val="0"/>
              </a:spcAft>
              <a:buClrTx/>
              <a:buSzTx/>
              <a:buFont typeface="Arial" panose="020B0604020202020204" pitchFamily="34" charset="0"/>
              <a:buNone/>
              <a:defRPr/>
            </a:pPr>
            <a:r>
              <a:rPr kumimoji="0" lang="zh-CN" altLang="zh-CN"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①</a:t>
            </a:r>
            <a:r>
              <a:rPr kumimoji="0" lang="zh-CN"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在企业无资金</a:t>
            </a:r>
            <a:r>
              <a:rPr kumimoji="0" lang="zh-CN" altLang="en-US"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付款</a:t>
            </a:r>
            <a:r>
              <a:rPr kumimoji="0" lang="zh-CN"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情况下：</a:t>
            </a:r>
            <a:endParaRPr kumimoji="0" lang="zh-CN"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endParaRPr>
          </a:p>
          <a:p>
            <a:pPr marL="0" marR="0" lvl="0" indent="0" algn="l" defTabSz="914400" rtl="0" eaLnBrk="1" fontAlgn="base" latinLnBrk="0" hangingPunct="1">
              <a:lnSpc>
                <a:spcPct val="120000"/>
              </a:lnSpc>
              <a:spcBef>
                <a:spcPct val="50000"/>
              </a:spcBef>
              <a:spcAft>
                <a:spcPct val="0"/>
              </a:spcAft>
              <a:buClrTx/>
              <a:buSzTx/>
              <a:buFont typeface="Arial" panose="020B0604020202020204" pitchFamily="34" charset="0"/>
              <a:buNone/>
              <a:defRPr/>
            </a:pPr>
            <a:r>
              <a:rPr kumimoji="0" lang="zh-CN"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放弃现金折扣的信用成本率</a:t>
            </a:r>
            <a:r>
              <a:rPr kumimoji="0" lang="en-US" altLang="zh-CN"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&gt;</a:t>
            </a:r>
            <a:r>
              <a:rPr kumimoji="0" lang="zh-CN"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sym typeface="+mn-ea"/>
              </a:rPr>
              <a:t>短期借款资金成本率</a:t>
            </a:r>
            <a:r>
              <a:rPr kumimoji="0" lang="zh-CN"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，在折扣期内</a:t>
            </a:r>
            <a:r>
              <a:rPr kumimoji="0" lang="zh-CN" altLang="en-US"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付款；反之，</a:t>
            </a:r>
            <a:r>
              <a:rPr kumimoji="0" lang="zh-CN" altLang="en-US"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sym typeface="+mn-ea"/>
              </a:rPr>
              <a:t>在信用期内付款。</a:t>
            </a:r>
            <a:endParaRPr kumimoji="0" lang="en-US" altLang="zh-CN"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endParaRPr>
          </a:p>
        </p:txBody>
      </p:sp>
      <p:pic>
        <p:nvPicPr>
          <p:cNvPr id="30724" name="Picture 4" descr="C:\Users\Administrator\Desktop\新建文件夹\360截图20180101184958165.jpg"/>
          <p:cNvPicPr>
            <a:picLocks noChangeAspect="1"/>
          </p:cNvPicPr>
          <p:nvPr/>
        </p:nvPicPr>
        <p:blipFill>
          <a:blip r:embed="rId1">
            <a:clrChange>
              <a:clrFrom>
                <a:srgbClr val="F6F6F6"/>
              </a:clrFrom>
              <a:clrTo>
                <a:srgbClr val="F6F6F6">
                  <a:alpha val="0"/>
                </a:srgbClr>
              </a:clrTo>
            </a:clrChange>
          </a:blip>
          <a:stretch>
            <a:fillRect/>
          </a:stretch>
        </p:blipFill>
        <p:spPr>
          <a:xfrm>
            <a:off x="96838" y="1471613"/>
            <a:ext cx="1481137" cy="1382712"/>
          </a:xfrm>
          <a:prstGeom prst="rect">
            <a:avLst/>
          </a:prstGeom>
          <a:noFill/>
          <a:ln w="9525">
            <a:noFill/>
          </a:ln>
        </p:spPr>
      </p:pic>
      <p:sp>
        <p:nvSpPr>
          <p:cNvPr id="30725" name="矩形 14"/>
          <p:cNvSpPr/>
          <p:nvPr/>
        </p:nvSpPr>
        <p:spPr>
          <a:xfrm>
            <a:off x="987425" y="1611313"/>
            <a:ext cx="2287588" cy="830262"/>
          </a:xfrm>
          <a:prstGeom prst="rect">
            <a:avLst/>
          </a:prstGeom>
          <a:noFill/>
          <a:ln w="9525">
            <a:noFill/>
          </a:ln>
        </p:spPr>
        <p:txBody>
          <a:bodyPr wrap="none">
            <a:spAutoFit/>
          </a:bodyPr>
          <a:p>
            <a:pPr marL="457200" indent="-457200" algn="ctr" eaLnBrk="1" hangingPunct="1">
              <a:lnSpc>
                <a:spcPct val="150000"/>
              </a:lnSpc>
              <a:spcBef>
                <a:spcPct val="50000"/>
              </a:spcBef>
              <a:buFont typeface="Wingdings" panose="05000000000000000000" pitchFamily="2" charset="2"/>
              <a:buChar char="u"/>
            </a:pPr>
            <a:r>
              <a:rPr lang="zh-CN" altLang="zh-CN" sz="3200" dirty="0">
                <a:solidFill>
                  <a:srgbClr val="FF0000"/>
                </a:solidFill>
                <a:latin typeface="微软雅黑" panose="020B0503020204020204" pitchFamily="34" charset="-122"/>
                <a:ea typeface="微软雅黑" panose="020B0503020204020204" pitchFamily="34" charset="-122"/>
              </a:rPr>
              <a:t>决策</a:t>
            </a:r>
            <a:r>
              <a:rPr lang="zh-CN" altLang="en-US" sz="3200" dirty="0">
                <a:solidFill>
                  <a:srgbClr val="FF0000"/>
                </a:solidFill>
                <a:latin typeface="微软雅黑" panose="020B0503020204020204" pitchFamily="34" charset="-122"/>
                <a:ea typeface="微软雅黑" panose="020B0503020204020204" pitchFamily="34" charset="-122"/>
              </a:rPr>
              <a:t>原则</a:t>
            </a:r>
            <a:endParaRPr lang="en-US" altLang="zh-CN" sz="3200" dirty="0">
              <a:solidFill>
                <a:srgbClr val="FF0000"/>
              </a:solidFill>
              <a:latin typeface="微软雅黑" panose="020B0503020204020204" pitchFamily="34" charset="-122"/>
              <a:ea typeface="微软雅黑" panose="020B0503020204020204" pitchFamily="34" charset="-122"/>
            </a:endParaRPr>
          </a:p>
        </p:txBody>
      </p:sp>
      <p:sp>
        <p:nvSpPr>
          <p:cNvPr id="15" name="矩形 14"/>
          <p:cNvSpPr/>
          <p:nvPr/>
        </p:nvSpPr>
        <p:spPr>
          <a:xfrm>
            <a:off x="3984625" y="4086225"/>
            <a:ext cx="4778375" cy="2051050"/>
          </a:xfrm>
          <a:prstGeom prst="rect">
            <a:avLst/>
          </a:prstGeom>
          <a:solidFill>
            <a:schemeClr val="accent2">
              <a:lumMod val="20000"/>
              <a:lumOff val="80000"/>
            </a:schemeClr>
          </a:solidFill>
        </p:spPr>
        <p:txBody>
          <a:bodyPr>
            <a:spAutoFit/>
          </a:bodyPr>
          <a:lstStyle/>
          <a:p>
            <a:pPr marL="0" marR="0" lvl="0" indent="0" algn="l" defTabSz="914400" rtl="0" eaLnBrk="1" fontAlgn="base" latinLnBrk="0" hangingPunct="1">
              <a:lnSpc>
                <a:spcPct val="120000"/>
              </a:lnSpc>
              <a:spcBef>
                <a:spcPct val="50000"/>
              </a:spcBef>
              <a:spcAft>
                <a:spcPct val="0"/>
              </a:spcAft>
              <a:buClrTx/>
              <a:buSzTx/>
              <a:buFont typeface="Arial" panose="020B0604020202020204" pitchFamily="34" charset="0"/>
              <a:buNone/>
              <a:defRPr/>
            </a:pPr>
            <a:r>
              <a:rPr kumimoji="0" lang="zh-CN" altLang="en-US"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②在企业有资金付款情况下：</a:t>
            </a:r>
            <a:endParaRPr kumimoji="0" lang="zh-CN" altLang="en-US"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endParaRPr>
          </a:p>
          <a:p>
            <a:pPr marL="0" marR="0" lvl="0" indent="0" algn="l" defTabSz="914400" rtl="0" eaLnBrk="1" fontAlgn="base" latinLnBrk="0" hangingPunct="1">
              <a:lnSpc>
                <a:spcPct val="120000"/>
              </a:lnSpc>
              <a:spcBef>
                <a:spcPct val="50000"/>
              </a:spcBef>
              <a:spcAft>
                <a:spcPct val="0"/>
              </a:spcAft>
              <a:buClrTx/>
              <a:buSzTx/>
              <a:buFont typeface="Arial" panose="020B0604020202020204" pitchFamily="34" charset="0"/>
              <a:buNone/>
              <a:defRPr/>
            </a:pPr>
            <a:r>
              <a:rPr kumimoji="0" lang="zh-CN" altLang="en-US"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放弃现金折扣的</a:t>
            </a:r>
            <a:r>
              <a:rPr kumimoji="0" lang="zh-CN"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sym typeface="+mn-ea"/>
              </a:rPr>
              <a:t>信用成本率</a:t>
            </a:r>
            <a:r>
              <a:rPr kumimoji="0" lang="en-US" altLang="zh-CN"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sym typeface="+mn-ea"/>
              </a:rPr>
              <a:t>&lt;</a:t>
            </a:r>
            <a:r>
              <a:rPr kumimoji="0" lang="zh-CN" altLang="en-US"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sym typeface="+mn-ea"/>
              </a:rPr>
              <a:t>短期投资的收益率</a:t>
            </a:r>
            <a:r>
              <a:rPr kumimoji="0" lang="zh-CN" altLang="en-US"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，在信用期内付款；</a:t>
            </a:r>
            <a:r>
              <a:rPr kumimoji="0" lang="zh-CN" altLang="en-US"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sym typeface="+mn-ea"/>
              </a:rPr>
              <a:t>反之，</a:t>
            </a:r>
            <a:r>
              <a:rPr kumimoji="0" lang="zh-CN"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sym typeface="+mn-ea"/>
              </a:rPr>
              <a:t>在折扣期内</a:t>
            </a:r>
            <a:r>
              <a:rPr kumimoji="0" lang="zh-CN" altLang="en-US"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sym typeface="+mn-ea"/>
              </a:rPr>
              <a:t>付款</a:t>
            </a:r>
            <a:r>
              <a:rPr kumimoji="0" lang="zh-CN" altLang="en-US"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Times New Roman" panose="02020603050405020304" pitchFamily="18" charset="0"/>
              </a:rPr>
              <a:t>。</a:t>
            </a:r>
            <a:endParaRPr kumimoji="0" lang="zh-CN" altLang="en-US" sz="2400" b="0" i="0" u="none" strike="noStrike" kern="1200" cap="none" spc="0" normalizeH="0" baseline="0" noProof="0" dirty="0">
              <a:ln>
                <a:noFill/>
              </a:ln>
              <a:solidFill>
                <a:schemeClr val="tx1"/>
              </a:solidFill>
              <a:effectLst/>
              <a:uLnTx/>
              <a:uFillTx/>
              <a:latin typeface="文泉驿微米黑" pitchFamily="2" charset="-122"/>
              <a:ea typeface="文泉驿微米黑" pitchFamily="2" charset="-122"/>
              <a:cs typeface="+mn-cs"/>
            </a:endParaRPr>
          </a:p>
        </p:txBody>
      </p:sp>
      <p:sp>
        <p:nvSpPr>
          <p:cNvPr id="30727" name="Rectangle 1"/>
          <p:cNvSpPr/>
          <p:nvPr/>
        </p:nvSpPr>
        <p:spPr>
          <a:xfrm>
            <a:off x="779463" y="2090738"/>
            <a:ext cx="2974975" cy="3970337"/>
          </a:xfrm>
          <a:prstGeom prst="rect">
            <a:avLst/>
          </a:prstGeom>
          <a:noFill/>
          <a:ln w="9525">
            <a:noFill/>
          </a:ln>
        </p:spPr>
        <p:txBody>
          <a:bodyPr anchor="ctr" anchorCtr="0">
            <a:spAutoFit/>
          </a:bodyPr>
          <a:p>
            <a:pPr eaLnBrk="1" hangingPunct="1">
              <a:lnSpc>
                <a:spcPct val="150000"/>
              </a:lnSpc>
              <a:spcBef>
                <a:spcPct val="50000"/>
              </a:spcBef>
              <a:buNone/>
            </a:pPr>
            <a:r>
              <a:rPr lang="en-US" altLang="zh-CN" sz="2000" dirty="0">
                <a:latin typeface="微软雅黑" panose="020B0503020204020204" pitchFamily="34" charset="-122"/>
                <a:ea typeface="微软雅黑" panose="020B0503020204020204" pitchFamily="34" charset="-122"/>
              </a:rPr>
              <a:t> </a:t>
            </a:r>
            <a:r>
              <a:rPr lang="en-US" altLang="zh-CN" sz="2400" dirty="0">
                <a:latin typeface="微软雅黑" panose="020B0503020204020204" pitchFamily="34" charset="-122"/>
                <a:ea typeface="微软雅黑" panose="020B0503020204020204" pitchFamily="34" charset="-122"/>
              </a:rPr>
              <a:t>     </a:t>
            </a:r>
            <a:r>
              <a:rPr lang="zh-CN" altLang="zh-CN" sz="2400" dirty="0">
                <a:latin typeface="微软雅黑" panose="020B0503020204020204" pitchFamily="34" charset="-122"/>
                <a:ea typeface="微软雅黑" panose="020B0503020204020204" pitchFamily="34" charset="-122"/>
              </a:rPr>
              <a:t>现金折扣条件下应付账款的支付与企业的资金有着密切关系，我们可以把它分为企业有资金</a:t>
            </a:r>
            <a:r>
              <a:rPr lang="zh-CN" altLang="en-US" sz="2400" dirty="0">
                <a:latin typeface="微软雅黑" panose="020B0503020204020204" pitchFamily="34" charset="-122"/>
                <a:ea typeface="微软雅黑" panose="020B0503020204020204" pitchFamily="34" charset="-122"/>
              </a:rPr>
              <a:t>付款</a:t>
            </a:r>
            <a:r>
              <a:rPr lang="zh-CN" altLang="zh-CN" sz="2400" dirty="0">
                <a:latin typeface="微软雅黑" panose="020B0503020204020204" pitchFamily="34" charset="-122"/>
                <a:ea typeface="微软雅黑" panose="020B0503020204020204" pitchFamily="34" charset="-122"/>
              </a:rPr>
              <a:t>和企业无资金</a:t>
            </a:r>
            <a:r>
              <a:rPr lang="zh-CN" altLang="en-US" sz="2400" dirty="0">
                <a:latin typeface="微软雅黑" panose="020B0503020204020204" pitchFamily="34" charset="-122"/>
                <a:ea typeface="微软雅黑" panose="020B0503020204020204" pitchFamily="34" charset="-122"/>
              </a:rPr>
              <a:t>付款</a:t>
            </a:r>
            <a:r>
              <a:rPr lang="zh-CN" altLang="zh-CN" sz="2400" dirty="0">
                <a:latin typeface="微软雅黑" panose="020B0503020204020204" pitchFamily="34" charset="-122"/>
                <a:ea typeface="微软雅黑" panose="020B0503020204020204" pitchFamily="34" charset="-122"/>
              </a:rPr>
              <a:t>两种类型</a:t>
            </a:r>
            <a:r>
              <a:rPr lang="zh-CN" altLang="en-US" sz="2400" dirty="0">
                <a:latin typeface="微软雅黑" panose="020B0503020204020204" pitchFamily="34" charset="-122"/>
                <a:ea typeface="微软雅黑" panose="020B0503020204020204" pitchFamily="34" charset="-122"/>
              </a:rPr>
              <a:t>。</a:t>
            </a:r>
            <a:endParaRPr lang="zh-CN" altLang="zh-CN" sz="2400" dirty="0">
              <a:latin typeface="微软雅黑" panose="020B0503020204020204" pitchFamily="34" charset="-122"/>
              <a:ea typeface="微软雅黑" panose="020B0503020204020204" pitchFamily="34" charset="-122"/>
            </a:endParaRPr>
          </a:p>
        </p:txBody>
      </p:sp>
      <p:cxnSp>
        <p:nvCxnSpPr>
          <p:cNvPr id="4" name="直接连接符 3"/>
          <p:cNvCxnSpPr/>
          <p:nvPr/>
        </p:nvCxnSpPr>
        <p:spPr>
          <a:xfrm flipH="1">
            <a:off x="3836988" y="1882775"/>
            <a:ext cx="0" cy="411162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30729" name="标题 4"/>
          <p:cNvSpPr txBox="1"/>
          <p:nvPr/>
        </p:nvSpPr>
        <p:spPr>
          <a:xfrm>
            <a:off x="628650" y="438150"/>
            <a:ext cx="7886700" cy="604838"/>
          </a:xfrm>
          <a:prstGeom prst="rect">
            <a:avLst/>
          </a:prstGeom>
          <a:noFill/>
          <a:ln w="9525">
            <a:noFill/>
          </a:ln>
        </p:spPr>
        <p:txBody>
          <a:bodyPr>
            <a:spAutoFit/>
          </a:bodyPr>
          <a:p>
            <a:pPr algn="ctr" eaLnBrk="1" hangingPunct="1">
              <a:lnSpc>
                <a:spcPct val="90000"/>
              </a:lnSpc>
              <a:spcBef>
                <a:spcPct val="50000"/>
              </a:spcBef>
            </a:pPr>
            <a:r>
              <a:rPr lang="zh-CN" altLang="en-US" sz="3600" b="1" dirty="0">
                <a:latin typeface="华文隶书" panose="02010800040101010101" pitchFamily="2" charset="-122"/>
                <a:ea typeface="华文隶书" panose="02010800040101010101" pitchFamily="2" charset="-122"/>
              </a:rPr>
              <a:t>二、进行放弃现金折扣的信用决策</a:t>
            </a:r>
            <a:endParaRPr lang="en-US" altLang="zh-CN" sz="3600" b="1" dirty="0">
              <a:latin typeface="华文隶书" panose="02010800040101010101" pitchFamily="2" charset="-122"/>
              <a:ea typeface="华文隶书" panose="02010800040101010101" pitchFamily="2" charset="-122"/>
            </a:endParaRPr>
          </a:p>
        </p:txBody>
      </p:sp>
      <p:grpSp>
        <p:nvGrpSpPr>
          <p:cNvPr id="30730" name="组合 36"/>
          <p:cNvGrpSpPr/>
          <p:nvPr/>
        </p:nvGrpSpPr>
        <p:grpSpPr>
          <a:xfrm>
            <a:off x="2630488" y="1143000"/>
            <a:ext cx="4284662" cy="134938"/>
            <a:chOff x="5357217" y="1143000"/>
            <a:chExt cx="1490133" cy="101600"/>
          </a:xfrm>
        </p:grpSpPr>
        <p:cxnSp>
          <p:nvCxnSpPr>
            <p:cNvPr id="6" name="Straight Connector 30"/>
            <p:cNvCxnSpPr/>
            <p:nvPr/>
          </p:nvCxnSpPr>
          <p:spPr>
            <a:xfrm>
              <a:off x="5357217" y="1143000"/>
              <a:ext cx="1490133"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31"/>
            <p:cNvCxnSpPr/>
            <p:nvPr/>
          </p:nvCxnSpPr>
          <p:spPr>
            <a:xfrm>
              <a:off x="5509598" y="1244600"/>
              <a:ext cx="1185371"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灯片编号占位符 2"/>
          <p:cNvSpPr>
            <a:spLocks noGrp="1"/>
          </p:cNvSpPr>
          <p:nvPr/>
        </p:nvSpPr>
        <p:spPr>
          <a:xfrm>
            <a:off x="8097838" y="6245225"/>
            <a:ext cx="588962" cy="476250"/>
          </a:xfrm>
          <a:prstGeom prst="rect">
            <a:avLst/>
          </a:prstGeom>
          <a:noFill/>
          <a:ln w="9525">
            <a:noFill/>
          </a:ln>
        </p:spPr>
        <p:txBody>
          <a:bodyPr/>
          <a:p>
            <a:pPr algn="r" eaLnBrk="1" hangingPunct="1">
              <a:spcBef>
                <a:spcPct val="50000"/>
              </a:spcBef>
            </a:pPr>
            <a:fld id="{9A0DB2DC-4C9A-4742-B13C-FB6460FD3503}" type="slidenum">
              <a:rPr lang="en-US" altLang="zh-CN" sz="1000" dirty="0">
                <a:latin typeface="Lato" panose="020F0502020204030203"/>
              </a:rPr>
            </a:fld>
            <a:endParaRPr lang="en-US" altLang="zh-CN" sz="1000" dirty="0">
              <a:latin typeface="Lato" panose="020F0502020204030203"/>
            </a:endParaRPr>
          </a:p>
        </p:txBody>
      </p:sp>
      <p:sp>
        <p:nvSpPr>
          <p:cNvPr id="31747" name="文本框 99"/>
          <p:cNvSpPr txBox="1"/>
          <p:nvPr/>
        </p:nvSpPr>
        <p:spPr>
          <a:xfrm>
            <a:off x="473075" y="1444625"/>
            <a:ext cx="7893050" cy="5078413"/>
          </a:xfrm>
          <a:prstGeom prst="rect">
            <a:avLst/>
          </a:prstGeom>
          <a:noFill/>
          <a:ln w="9525">
            <a:noFill/>
          </a:ln>
        </p:spPr>
        <p:txBody>
          <a:bodyPr>
            <a:spAutoFit/>
          </a:bodyPr>
          <a:p>
            <a:pPr eaLnBrk="1" hangingPunct="1">
              <a:lnSpc>
                <a:spcPct val="150000"/>
              </a:lnSpc>
              <a:spcBef>
                <a:spcPct val="50000"/>
              </a:spcBef>
            </a:pPr>
            <a:r>
              <a:rPr lang="zh-CN" altLang="zh-CN" sz="2400" dirty="0">
                <a:solidFill>
                  <a:srgbClr val="000000"/>
                </a:solidFill>
                <a:latin typeface="微软雅黑" panose="020B0503020204020204" pitchFamily="34" charset="-122"/>
                <a:ea typeface="微软雅黑" panose="020B0503020204020204" pitchFamily="34" charset="-122"/>
              </a:rPr>
              <a:t>2019年3月1日，</a:t>
            </a:r>
            <a:r>
              <a:rPr lang="zh-CN" altLang="zh-CN" sz="2400" dirty="0">
                <a:solidFill>
                  <a:srgbClr val="000000"/>
                </a:solidFill>
                <a:latin typeface="微软雅黑" panose="020B0503020204020204" pitchFamily="34" charset="-122"/>
                <a:ea typeface="微软雅黑" panose="020B0503020204020204" pitchFamily="34" charset="-122"/>
                <a:sym typeface="+mn-ea"/>
              </a:rPr>
              <a:t>华美公司向恒吉公司购买</a:t>
            </a:r>
            <a:r>
              <a:rPr lang="en-US" altLang="zh-CN" sz="2400" dirty="0">
                <a:solidFill>
                  <a:srgbClr val="000000"/>
                </a:solidFill>
                <a:latin typeface="微软雅黑" panose="020B0503020204020204" pitchFamily="34" charset="-122"/>
                <a:ea typeface="微软雅黑" panose="020B0503020204020204" pitchFamily="34" charset="-122"/>
                <a:sym typeface="+mn-ea"/>
              </a:rPr>
              <a:t>6</a:t>
            </a:r>
            <a:r>
              <a:rPr lang="zh-CN" altLang="zh-CN" sz="2400" dirty="0">
                <a:solidFill>
                  <a:srgbClr val="000000"/>
                </a:solidFill>
                <a:latin typeface="微软雅黑" panose="020B0503020204020204" pitchFamily="34" charset="-122"/>
                <a:ea typeface="微软雅黑" panose="020B0503020204020204" pitchFamily="34" charset="-122"/>
                <a:sym typeface="+mn-ea"/>
              </a:rPr>
              <a:t>0万元材料，恒吉公司开出的付款条件为</a:t>
            </a:r>
            <a:r>
              <a:rPr lang="en-US" altLang="zh-CN" sz="2400" dirty="0">
                <a:solidFill>
                  <a:srgbClr val="000000"/>
                </a:solidFill>
                <a:latin typeface="微软雅黑" panose="020B0503020204020204" pitchFamily="34" charset="-122"/>
                <a:ea typeface="微软雅黑" panose="020B0503020204020204" pitchFamily="34" charset="-122"/>
                <a:sym typeface="+mn-ea"/>
              </a:rPr>
              <a:t>“2/1</a:t>
            </a:r>
            <a:r>
              <a:rPr lang="zh-CN" altLang="zh-CN" sz="2400" dirty="0">
                <a:solidFill>
                  <a:srgbClr val="000000"/>
                </a:solidFill>
                <a:latin typeface="微软雅黑" panose="020B0503020204020204" pitchFamily="34" charset="-122"/>
                <a:ea typeface="微软雅黑" panose="020B0503020204020204" pitchFamily="34" charset="-122"/>
                <a:sym typeface="+mn-ea"/>
              </a:rPr>
              <a:t>0，n/</a:t>
            </a:r>
            <a:r>
              <a:rPr lang="en-US" altLang="zh-CN" sz="2400" dirty="0">
                <a:solidFill>
                  <a:srgbClr val="000000"/>
                </a:solidFill>
                <a:latin typeface="微软雅黑" panose="020B0503020204020204" pitchFamily="34" charset="-122"/>
                <a:ea typeface="微软雅黑" panose="020B0503020204020204" pitchFamily="34" charset="-122"/>
                <a:sym typeface="+mn-ea"/>
              </a:rPr>
              <a:t>3</a:t>
            </a:r>
            <a:r>
              <a:rPr lang="zh-CN" altLang="zh-CN" sz="2400" dirty="0">
                <a:solidFill>
                  <a:srgbClr val="000000"/>
                </a:solidFill>
                <a:latin typeface="微软雅黑" panose="020B0503020204020204" pitchFamily="34" charset="-122"/>
                <a:ea typeface="微软雅黑" panose="020B0503020204020204" pitchFamily="34" charset="-122"/>
                <a:sym typeface="+mn-ea"/>
              </a:rPr>
              <a:t>0”。</a:t>
            </a:r>
            <a:r>
              <a:rPr lang="zh-CN" altLang="zh-CN" sz="2400" dirty="0">
                <a:solidFill>
                  <a:srgbClr val="000000"/>
                </a:solidFill>
                <a:latin typeface="微软雅黑" panose="020B0503020204020204" pitchFamily="34" charset="-122"/>
                <a:ea typeface="微软雅黑" panose="020B0503020204020204" pitchFamily="34" charset="-122"/>
              </a:rPr>
              <a:t>华美公司的财务经理王红查阅公司记录本，显示：“会计人员小李在收到货物的第</a:t>
            </a:r>
            <a:r>
              <a:rPr lang="en-US" altLang="zh-CN" sz="2400" dirty="0">
                <a:solidFill>
                  <a:srgbClr val="000000"/>
                </a:solidFill>
                <a:latin typeface="微软雅黑" panose="020B0503020204020204" pitchFamily="34" charset="-122"/>
                <a:ea typeface="微软雅黑" panose="020B0503020204020204" pitchFamily="34" charset="-122"/>
              </a:rPr>
              <a:t>3</a:t>
            </a:r>
            <a:r>
              <a:rPr lang="zh-CN" altLang="zh-CN" sz="2400" dirty="0">
                <a:solidFill>
                  <a:srgbClr val="000000"/>
                </a:solidFill>
                <a:latin typeface="微软雅黑" panose="020B0503020204020204" pitchFamily="34" charset="-122"/>
                <a:ea typeface="微软雅黑" panose="020B0503020204020204" pitchFamily="34" charset="-122"/>
              </a:rPr>
              <a:t>0天支付款项”。王红拿记录本询问小李：“你为什么不提前付款，争取现金折扣？”。小李不假思索地回答道：“目前本公司用于支付账款的资金需要30天才周转回来，在30天内付款，只能通过银行借款解决，银行贷款利率为</a:t>
            </a:r>
            <a:r>
              <a:rPr lang="en-US" altLang="zh-CN" sz="2400" dirty="0">
                <a:solidFill>
                  <a:srgbClr val="000000"/>
                </a:solidFill>
                <a:latin typeface="微软雅黑" panose="020B0503020204020204" pitchFamily="34" charset="-122"/>
                <a:ea typeface="微软雅黑" panose="020B0503020204020204" pitchFamily="34" charset="-122"/>
              </a:rPr>
              <a:t>4.35%</a:t>
            </a:r>
            <a:r>
              <a:rPr lang="zh-CN" altLang="zh-CN" sz="2400" dirty="0">
                <a:solidFill>
                  <a:srgbClr val="000000"/>
                </a:solidFill>
                <a:latin typeface="微软雅黑" panose="020B0503020204020204" pitchFamily="34" charset="-122"/>
                <a:ea typeface="微软雅黑" panose="020B0503020204020204" pitchFamily="34" charset="-122"/>
              </a:rPr>
              <a:t>，而这笔交易的资金成本为</a:t>
            </a:r>
            <a:r>
              <a:rPr lang="en-US" altLang="zh-CN" sz="2400" dirty="0">
                <a:solidFill>
                  <a:srgbClr val="000000"/>
                </a:solidFill>
                <a:latin typeface="微软雅黑" panose="020B0503020204020204" pitchFamily="34" charset="-122"/>
                <a:ea typeface="微软雅黑" panose="020B0503020204020204" pitchFamily="34" charset="-122"/>
              </a:rPr>
              <a:t>2</a:t>
            </a:r>
            <a:r>
              <a:rPr lang="zh-CN" altLang="zh-CN" sz="2400" dirty="0">
                <a:solidFill>
                  <a:srgbClr val="000000"/>
                </a:solidFill>
                <a:latin typeface="微软雅黑" panose="020B0503020204020204" pitchFamily="34" charset="-122"/>
                <a:ea typeface="微软雅黑" panose="020B0503020204020204" pitchFamily="34" charset="-122"/>
              </a:rPr>
              <a:t>%，所以我选择了在第30天付款”。</a:t>
            </a:r>
            <a:endParaRPr lang="zh-CN" altLang="en-US" sz="2400" dirty="0">
              <a:latin typeface="微软雅黑" panose="020B0503020204020204" pitchFamily="34" charset="-122"/>
              <a:ea typeface="微软雅黑" panose="020B0503020204020204" pitchFamily="34" charset="-122"/>
            </a:endParaRPr>
          </a:p>
        </p:txBody>
      </p:sp>
      <p:grpSp>
        <p:nvGrpSpPr>
          <p:cNvPr id="31748" name="组合 14"/>
          <p:cNvGrpSpPr/>
          <p:nvPr/>
        </p:nvGrpSpPr>
        <p:grpSpPr>
          <a:xfrm>
            <a:off x="293688" y="1050925"/>
            <a:ext cx="8670925" cy="5670550"/>
            <a:chOff x="24474" y="133195"/>
            <a:chExt cx="9977748" cy="10766128"/>
          </a:xfrm>
        </p:grpSpPr>
        <p:sp>
          <p:nvSpPr>
            <p:cNvPr id="31752" name="矩形 8"/>
            <p:cNvSpPr/>
            <p:nvPr/>
          </p:nvSpPr>
          <p:spPr>
            <a:xfrm>
              <a:off x="236960" y="504531"/>
              <a:ext cx="9765262" cy="10394792"/>
            </a:xfrm>
            <a:prstGeom prst="rect">
              <a:avLst/>
            </a:prstGeom>
            <a:noFill/>
            <a:ln w="25400" cap="flat" cmpd="sng">
              <a:solidFill>
                <a:srgbClr val="0070C0"/>
              </a:solidFill>
              <a:prstDash val="solid"/>
              <a:miter/>
              <a:headEnd type="none" w="med" len="med"/>
              <a:tailEnd type="none" w="med" len="med"/>
            </a:ln>
          </p:spPr>
          <p:txBody>
            <a:bodyPr/>
            <a:p>
              <a:pPr eaLnBrk="1" hangingPunct="1">
                <a:spcBef>
                  <a:spcPct val="50000"/>
                </a:spcBef>
              </a:pPr>
              <a:endParaRPr lang="zh-CN" altLang="en-US" sz="3200" dirty="0">
                <a:solidFill>
                  <a:srgbClr val="000000"/>
                </a:solidFill>
                <a:latin typeface="Lato" panose="020F0502020204030203"/>
                <a:sym typeface="Arial" panose="020B0604020202020204" pitchFamily="34" charset="0"/>
              </a:endParaRPr>
            </a:p>
          </p:txBody>
        </p:sp>
        <p:grpSp>
          <p:nvGrpSpPr>
            <p:cNvPr id="2" name="组合 11"/>
            <p:cNvGrpSpPr/>
            <p:nvPr/>
          </p:nvGrpSpPr>
          <p:grpSpPr>
            <a:xfrm>
              <a:off x="24474" y="133195"/>
              <a:ext cx="568751" cy="813723"/>
              <a:chOff x="-2452615" y="-9930523"/>
              <a:chExt cx="4000500" cy="4649818"/>
            </a:xfrm>
            <a:effectLst>
              <a:outerShdw blurRad="444500" dist="254000" dir="8100000" algn="tr" rotWithShape="0">
                <a:prstClr val="black">
                  <a:alpha val="50000"/>
                </a:prstClr>
              </a:outerShdw>
            </a:effectLst>
          </p:grpSpPr>
          <p:sp>
            <p:nvSpPr>
              <p:cNvPr id="32" name="同心圆 31"/>
              <p:cNvSpPr/>
              <p:nvPr/>
            </p:nvSpPr>
            <p:spPr>
              <a:xfrm>
                <a:off x="-2452615" y="-9930523"/>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dirty="0">
                  <a:ln>
                    <a:noFill/>
                  </a:ln>
                  <a:solidFill>
                    <a:schemeClr val="tx1"/>
                  </a:solidFill>
                  <a:effectLst/>
                  <a:uLnTx/>
                  <a:uFillTx/>
                  <a:latin typeface="+mn-lt"/>
                  <a:ea typeface="微软雅黑" panose="020B0503020204020204" pitchFamily="34" charset="-122"/>
                  <a:cs typeface="+mn-cs"/>
                </a:endParaRPr>
              </a:p>
            </p:txBody>
          </p:sp>
          <p:sp>
            <p:nvSpPr>
              <p:cNvPr id="36" name="椭圆 35"/>
              <p:cNvSpPr/>
              <p:nvPr/>
            </p:nvSpPr>
            <p:spPr>
              <a:xfrm>
                <a:off x="-2452615" y="-9927832"/>
                <a:ext cx="3824394" cy="4647127"/>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dirty="0">
                  <a:ln>
                    <a:noFill/>
                  </a:ln>
                  <a:solidFill>
                    <a:schemeClr val="lt1"/>
                  </a:solidFill>
                  <a:effectLst/>
                  <a:uLnTx/>
                  <a:uFillTx/>
                  <a:latin typeface="+mn-lt"/>
                  <a:ea typeface="微软雅黑" panose="020B0503020204020204" pitchFamily="34" charset="-122"/>
                  <a:cs typeface="+mn-cs"/>
                </a:endParaRPr>
              </a:p>
            </p:txBody>
          </p:sp>
        </p:grpSp>
      </p:grpSp>
      <p:cxnSp>
        <p:nvCxnSpPr>
          <p:cNvPr id="9" name="直接连接符 8"/>
          <p:cNvCxnSpPr/>
          <p:nvPr/>
        </p:nvCxnSpPr>
        <p:spPr>
          <a:xfrm>
            <a:off x="39688" y="549275"/>
            <a:ext cx="3509963" cy="0"/>
          </a:xfrm>
          <a:prstGeom prst="line">
            <a:avLst/>
          </a:prstGeom>
          <a:ln>
            <a:solidFill>
              <a:srgbClr val="0B469D"/>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5584825" y="549275"/>
            <a:ext cx="3511550" cy="0"/>
          </a:xfrm>
          <a:prstGeom prst="line">
            <a:avLst/>
          </a:prstGeom>
          <a:ln>
            <a:solidFill>
              <a:srgbClr val="0B469D"/>
            </a:solidFill>
          </a:ln>
        </p:spPr>
        <p:style>
          <a:lnRef idx="1">
            <a:schemeClr val="accent1"/>
          </a:lnRef>
          <a:fillRef idx="0">
            <a:schemeClr val="accent1"/>
          </a:fillRef>
          <a:effectRef idx="0">
            <a:schemeClr val="accent1"/>
          </a:effectRef>
          <a:fontRef idx="minor">
            <a:schemeClr val="tx1"/>
          </a:fontRef>
        </p:style>
      </p:cxnSp>
      <p:sp>
        <p:nvSpPr>
          <p:cNvPr id="46" name="Text Box 4"/>
          <p:cNvSpPr txBox="1"/>
          <p:nvPr/>
        </p:nvSpPr>
        <p:spPr>
          <a:xfrm>
            <a:off x="3787775" y="211138"/>
            <a:ext cx="2092325" cy="677862"/>
          </a:xfrm>
          <a:prstGeom prst="rect">
            <a:avLst/>
          </a:prstGeom>
          <a:noFill/>
          <a:ln w="9525">
            <a:noFill/>
          </a:ln>
        </p:spPr>
        <p:txBody>
          <a:bodyPr wrap="none" lIns="121926" tIns="60963" rIns="121926" bIns="60963">
            <a:spAutoFit/>
          </a:bodyPr>
          <a:p>
            <a:pPr eaLnBrk="1" hangingPunct="1">
              <a:buNone/>
            </a:pPr>
            <a:r>
              <a:rPr lang="zh-CN" altLang="zh-CN" sz="3600" dirty="0">
                <a:latin typeface="微软雅黑" panose="020B0503020204020204" pitchFamily="34" charset="-122"/>
                <a:ea typeface="微软雅黑" panose="020B0503020204020204" pitchFamily="34" charset="-122"/>
                <a:sym typeface="微软雅黑" panose="020B0503020204020204" pitchFamily="34" charset="-122"/>
              </a:rPr>
              <a:t>导入案例</a:t>
            </a:r>
            <a:endParaRPr lang="zh-CN" altLang="zh-CN" sz="3600" dirty="0">
              <a:latin typeface="微软雅黑" panose="020B0503020204020204" pitchFamily="34" charset="-122"/>
              <a:ea typeface="微软雅黑" panose="020B0503020204020204" pitchFamily="34" charset="-122"/>
              <a:sym typeface="微软雅黑" panose="020B0503020204020204" pitchFamily="34" charset="-122"/>
            </a:endParaRPr>
          </a:p>
        </p:txBody>
      </p:sp>
    </p:spTree>
    <p:custDataLst>
      <p:tags r:id="rId1"/>
    </p:custDataLst>
  </p:cSld>
  <p:clrMapOvr>
    <a:masterClrMapping/>
  </p:clrMapOvr>
  <p:transition spd="med">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in)">
                                      <p:cBhvr>
                                        <p:cTn id="7" dur="2000"/>
                                        <p:tgtEl>
                                          <p:spTgt spid="9"/>
                                        </p:tgtEl>
                                      </p:cBhvr>
                                    </p:animEffect>
                                  </p:childTnLst>
                                </p:cTn>
                              </p:par>
                              <p:par>
                                <p:cTn id="8" presetID="6" presetClass="entr" presetSubtype="16"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circle(in)">
                                      <p:cBhvr>
                                        <p:cTn id="10" dur="20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46"/>
                                        </p:tgtEl>
                                        <p:attrNameLst>
                                          <p:attrName>style.visibility</p:attrName>
                                        </p:attrNameLst>
                                      </p:cBhvr>
                                      <p:to>
                                        <p:strVal val="visible"/>
                                      </p:to>
                                    </p:set>
                                    <p:animEffect transition="in" filter="fade">
                                      <p:cBhvr>
                                        <p:cTn id="15" dur="1000"/>
                                        <p:tgtEl>
                                          <p:spTgt spid="46"/>
                                        </p:tgtEl>
                                      </p:cBhvr>
                                    </p:animEffect>
                                    <p:anim calcmode="lin" valueType="num">
                                      <p:cBhvr>
                                        <p:cTn id="16" dur="1000" fill="hold"/>
                                        <p:tgtEl>
                                          <p:spTgt spid="46"/>
                                        </p:tgtEl>
                                        <p:attrNameLst>
                                          <p:attrName>ppt_x</p:attrName>
                                        </p:attrNameLst>
                                      </p:cBhvr>
                                      <p:tavLst>
                                        <p:tav tm="0">
                                          <p:val>
                                            <p:strVal val="#ppt_x"/>
                                          </p:val>
                                        </p:tav>
                                        <p:tav tm="100000">
                                          <p:val>
                                            <p:strVal val="#ppt_x"/>
                                          </p:val>
                                        </p:tav>
                                      </p:tavLst>
                                    </p:anim>
                                    <p:anim calcmode="lin" valueType="num">
                                      <p:cBhvr>
                                        <p:cTn id="17" dur="1000" fill="hold"/>
                                        <p:tgtEl>
                                          <p:spTgt spid="4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Rectangle 13"/>
          <p:cNvSpPr/>
          <p:nvPr/>
        </p:nvSpPr>
        <p:spPr>
          <a:xfrm>
            <a:off x="2195513" y="620713"/>
            <a:ext cx="4897437" cy="647700"/>
          </a:xfrm>
          <a:prstGeom prst="rect">
            <a:avLst/>
          </a:prstGeom>
          <a:noFill/>
          <a:ln w="9525">
            <a:noFill/>
          </a:ln>
          <a:effectLst>
            <a:outerShdw dist="35921" dir="2699999" algn="ctr" rotWithShape="0">
              <a:schemeClr val="tx1"/>
            </a:outerShdw>
          </a:effectLst>
        </p:spPr>
        <p:txBody>
          <a:bodyPr lIns="90488" tIns="44450" rIns="90488" bIns="44450" anchor="ctr" anchorCtr="0"/>
          <a:p>
            <a:pPr eaLnBrk="1" hangingPunct="1">
              <a:lnSpc>
                <a:spcPct val="110000"/>
              </a:lnSpc>
              <a:spcBef>
                <a:spcPct val="20000"/>
              </a:spcBef>
              <a:buClr>
                <a:srgbClr val="FF3300"/>
              </a:buClr>
            </a:pPr>
            <a:r>
              <a:rPr lang="zh-CN" altLang="en-US" sz="3200" b="1" dirty="0">
                <a:solidFill>
                  <a:srgbClr val="FF3300"/>
                </a:solidFill>
                <a:latin typeface="宋体" panose="02010600030101010101" pitchFamily="2" charset="-122"/>
                <a:ea typeface="宋体" panose="02010600030101010101" pitchFamily="2" charset="-122"/>
              </a:rPr>
              <a:t>     一、短期借款</a:t>
            </a:r>
            <a:endParaRPr lang="zh-CN" altLang="en-US" sz="3200" b="1" dirty="0">
              <a:solidFill>
                <a:srgbClr val="FF3300"/>
              </a:solidFill>
              <a:latin typeface="宋体" panose="02010600030101010101" pitchFamily="2" charset="-122"/>
              <a:ea typeface="宋体" panose="02010600030101010101" pitchFamily="2" charset="-122"/>
            </a:endParaRPr>
          </a:p>
        </p:txBody>
      </p:sp>
      <p:sp>
        <p:nvSpPr>
          <p:cNvPr id="13" name="Rectangle 3"/>
          <p:cNvSpPr txBox="1"/>
          <p:nvPr/>
        </p:nvSpPr>
        <p:spPr>
          <a:xfrm>
            <a:off x="395288" y="1557338"/>
            <a:ext cx="8497887" cy="4364037"/>
          </a:xfrm>
          <a:prstGeom prst="rect">
            <a:avLst/>
          </a:prstGeom>
          <a:noFill/>
          <a:ln w="9525">
            <a:noFill/>
          </a:ln>
        </p:spPr>
        <p:txBody>
          <a:bodyPr lIns="90488" tIns="44450" rIns="90488" bIns="44450"/>
          <a:p>
            <a:pPr marL="514350" indent="-514350" eaLnBrk="1" hangingPunct="1">
              <a:lnSpc>
                <a:spcPct val="110000"/>
              </a:lnSpc>
              <a:spcBef>
                <a:spcPct val="20000"/>
              </a:spcBef>
              <a:buClr>
                <a:srgbClr val="FF3300"/>
              </a:buClr>
            </a:pPr>
            <a:r>
              <a:rPr lang="zh-CN" altLang="en-US" sz="2600" b="1" dirty="0">
                <a:latin typeface="文泉驿微米黑" pitchFamily="2" charset="-122"/>
                <a:ea typeface="宋体" panose="02010600030101010101" pitchFamily="2" charset="-122"/>
              </a:rPr>
              <a:t>短期借款是指企业向银行和其他非银行金融机构借</a:t>
            </a:r>
            <a:endParaRPr lang="en-US" altLang="zh-CN" sz="2600" b="1" dirty="0">
              <a:latin typeface="文泉驿微米黑" pitchFamily="2" charset="-122"/>
              <a:ea typeface="宋体" panose="02010600030101010101" pitchFamily="2" charset="-122"/>
            </a:endParaRPr>
          </a:p>
          <a:p>
            <a:pPr marL="514350" indent="-514350" eaLnBrk="1" hangingPunct="1">
              <a:lnSpc>
                <a:spcPct val="110000"/>
              </a:lnSpc>
              <a:spcBef>
                <a:spcPct val="20000"/>
              </a:spcBef>
              <a:buClr>
                <a:srgbClr val="FF3300"/>
              </a:buClr>
            </a:pPr>
            <a:r>
              <a:rPr lang="zh-CN" altLang="en-US" sz="2600" b="1" dirty="0">
                <a:latin typeface="文泉驿微米黑" pitchFamily="2" charset="-122"/>
                <a:ea typeface="宋体" panose="02010600030101010101" pitchFamily="2" charset="-122"/>
              </a:rPr>
              <a:t>入的期限在</a:t>
            </a:r>
            <a:r>
              <a:rPr lang="en-US" altLang="zh-CN" sz="2600" b="1" dirty="0">
                <a:latin typeface="文泉驿微米黑" pitchFamily="2" charset="-122"/>
                <a:ea typeface="宋体" panose="02010600030101010101" pitchFamily="2" charset="-122"/>
              </a:rPr>
              <a:t>1</a:t>
            </a:r>
            <a:r>
              <a:rPr lang="zh-CN" altLang="en-US" sz="2600" b="1" dirty="0">
                <a:latin typeface="文泉驿微米黑" pitchFamily="2" charset="-122"/>
                <a:ea typeface="宋体" panose="02010600030101010101" pitchFamily="2" charset="-122"/>
              </a:rPr>
              <a:t>年以内的借款。</a:t>
            </a:r>
            <a:endParaRPr lang="en-US" altLang="zh-CN" sz="2600" b="1" dirty="0">
              <a:latin typeface="文泉驿微米黑" pitchFamily="2" charset="-122"/>
              <a:ea typeface="宋体" panose="02010600030101010101" pitchFamily="2" charset="-122"/>
            </a:endParaRPr>
          </a:p>
          <a:p>
            <a:pPr marL="514350" indent="-514350" eaLnBrk="1" hangingPunct="1">
              <a:lnSpc>
                <a:spcPct val="110000"/>
              </a:lnSpc>
              <a:spcBef>
                <a:spcPct val="20000"/>
              </a:spcBef>
              <a:buClr>
                <a:srgbClr val="FF3300"/>
              </a:buClr>
              <a:buFont typeface="Wingdings" panose="05000000000000000000" pitchFamily="2" charset="2"/>
              <a:buChar char="ü"/>
            </a:pPr>
            <a:r>
              <a:rPr lang="zh-CN" altLang="en-US" sz="2600" b="1" dirty="0">
                <a:latin typeface="文泉驿微米黑" pitchFamily="2" charset="-122"/>
                <a:ea typeface="宋体" panose="02010600030101010101" pitchFamily="2" charset="-122"/>
              </a:rPr>
              <a:t>   </a:t>
            </a:r>
            <a:r>
              <a:rPr lang="zh-CN" altLang="en-US" sz="2600" b="1" dirty="0">
                <a:solidFill>
                  <a:schemeClr val="tx2"/>
                </a:solidFill>
                <a:latin typeface="文泉驿微米黑" pitchFamily="2" charset="-122"/>
                <a:ea typeface="宋体" panose="02010600030101010101" pitchFamily="2" charset="-122"/>
              </a:rPr>
              <a:t>按目的和用途分类</a:t>
            </a:r>
            <a:r>
              <a:rPr lang="zh-CN" altLang="en-US" sz="2600" b="1" dirty="0">
                <a:latin typeface="文泉驿微米黑" pitchFamily="2" charset="-122"/>
                <a:ea typeface="宋体" panose="02010600030101010101" pitchFamily="2" charset="-122"/>
              </a:rPr>
              <a:t>：生产周转借款、临时借款、结算借款等。 </a:t>
            </a:r>
            <a:endParaRPr lang="zh-CN" altLang="en-US" sz="2600" b="1" dirty="0">
              <a:latin typeface="文泉驿微米黑" pitchFamily="2" charset="-122"/>
              <a:ea typeface="宋体" panose="02010600030101010101" pitchFamily="2" charset="-122"/>
            </a:endParaRPr>
          </a:p>
          <a:p>
            <a:pPr marL="514350" indent="-514350" eaLnBrk="1" hangingPunct="1">
              <a:lnSpc>
                <a:spcPct val="110000"/>
              </a:lnSpc>
              <a:spcBef>
                <a:spcPct val="20000"/>
              </a:spcBef>
              <a:buClr>
                <a:srgbClr val="FF3300"/>
              </a:buClr>
              <a:buFont typeface="Wingdings" panose="05000000000000000000" pitchFamily="2" charset="2"/>
              <a:buChar char="ü"/>
            </a:pPr>
            <a:r>
              <a:rPr lang="zh-CN" altLang="en-US" sz="2600" b="1" dirty="0">
                <a:latin typeface="文泉驿微米黑" pitchFamily="2" charset="-122"/>
                <a:ea typeface="宋体" panose="02010600030101010101" pitchFamily="2" charset="-122"/>
              </a:rPr>
              <a:t>   </a:t>
            </a:r>
            <a:r>
              <a:rPr lang="zh-CN" altLang="en-US" sz="2600" b="1" dirty="0">
                <a:solidFill>
                  <a:schemeClr val="tx2"/>
                </a:solidFill>
                <a:latin typeface="文泉驿微米黑" pitchFamily="2" charset="-122"/>
                <a:ea typeface="宋体" panose="02010600030101010101" pitchFamily="2" charset="-122"/>
              </a:rPr>
              <a:t>按偿还方式分类</a:t>
            </a:r>
            <a:r>
              <a:rPr lang="zh-CN" altLang="en-US" sz="2600" b="1" dirty="0">
                <a:latin typeface="文泉驿微米黑" pitchFamily="2" charset="-122"/>
                <a:ea typeface="宋体" panose="02010600030101010101" pitchFamily="2" charset="-122"/>
              </a:rPr>
              <a:t>：一次性偿还借款和分期偿还借款 </a:t>
            </a:r>
            <a:endParaRPr lang="zh-CN" altLang="en-US" sz="2600" b="1" dirty="0">
              <a:latin typeface="文泉驿微米黑" pitchFamily="2" charset="-122"/>
              <a:ea typeface="宋体" panose="02010600030101010101" pitchFamily="2" charset="-122"/>
            </a:endParaRPr>
          </a:p>
          <a:p>
            <a:pPr marL="514350" indent="-514350" eaLnBrk="1" hangingPunct="1">
              <a:lnSpc>
                <a:spcPct val="110000"/>
              </a:lnSpc>
              <a:spcBef>
                <a:spcPct val="20000"/>
              </a:spcBef>
              <a:buClr>
                <a:srgbClr val="FF3300"/>
              </a:buClr>
              <a:buFont typeface="Wingdings" panose="05000000000000000000" pitchFamily="2" charset="2"/>
              <a:buChar char="ü"/>
            </a:pPr>
            <a:r>
              <a:rPr lang="zh-CN" altLang="en-US" sz="2600" b="1" dirty="0">
                <a:latin typeface="文泉驿微米黑" pitchFamily="2" charset="-122"/>
                <a:ea typeface="宋体" panose="02010600030101010101" pitchFamily="2" charset="-122"/>
              </a:rPr>
              <a:t>   </a:t>
            </a:r>
            <a:r>
              <a:rPr lang="zh-CN" altLang="en-US" sz="2600" b="1" dirty="0">
                <a:solidFill>
                  <a:schemeClr val="tx2"/>
                </a:solidFill>
                <a:latin typeface="文泉驿微米黑" pitchFamily="2" charset="-122"/>
                <a:ea typeface="宋体" panose="02010600030101010101" pitchFamily="2" charset="-122"/>
              </a:rPr>
              <a:t>按利息支付方法分类</a:t>
            </a:r>
            <a:r>
              <a:rPr lang="zh-CN" altLang="en-US" sz="2600" b="1" dirty="0">
                <a:latin typeface="文泉驿微米黑" pitchFamily="2" charset="-122"/>
                <a:ea typeface="宋体" panose="02010600030101010101" pitchFamily="2" charset="-122"/>
              </a:rPr>
              <a:t>：收款法借款、贴现法借款和加息法借款；</a:t>
            </a:r>
            <a:endParaRPr lang="zh-CN" altLang="en-US" sz="2600" b="1" dirty="0">
              <a:latin typeface="文泉驿微米黑" pitchFamily="2" charset="-122"/>
              <a:ea typeface="宋体" panose="02010600030101010101" pitchFamily="2" charset="-122"/>
            </a:endParaRPr>
          </a:p>
          <a:p>
            <a:pPr marL="514350" indent="-514350" eaLnBrk="1" hangingPunct="1">
              <a:lnSpc>
                <a:spcPct val="110000"/>
              </a:lnSpc>
              <a:spcBef>
                <a:spcPct val="20000"/>
              </a:spcBef>
              <a:buClr>
                <a:srgbClr val="FF3300"/>
              </a:buClr>
              <a:buFont typeface="Wingdings" panose="05000000000000000000" pitchFamily="2" charset="2"/>
              <a:buChar char="ü"/>
            </a:pPr>
            <a:r>
              <a:rPr lang="zh-CN" altLang="en-US" sz="2600" b="1" dirty="0">
                <a:latin typeface="文泉驿微米黑" pitchFamily="2" charset="-122"/>
                <a:ea typeface="宋体" panose="02010600030101010101" pitchFamily="2" charset="-122"/>
              </a:rPr>
              <a:t>   </a:t>
            </a:r>
            <a:r>
              <a:rPr lang="zh-CN" altLang="en-US" sz="2600" b="1" dirty="0">
                <a:solidFill>
                  <a:schemeClr val="tx2"/>
                </a:solidFill>
                <a:latin typeface="文泉驿微米黑" pitchFamily="2" charset="-122"/>
                <a:ea typeface="宋体" panose="02010600030101010101" pitchFamily="2" charset="-122"/>
              </a:rPr>
              <a:t>按有无担保分类</a:t>
            </a:r>
            <a:r>
              <a:rPr lang="zh-CN" altLang="en-US" sz="2600" b="1" dirty="0">
                <a:latin typeface="文泉驿微米黑" pitchFamily="2" charset="-122"/>
                <a:ea typeface="宋体" panose="02010600030101010101" pitchFamily="2" charset="-122"/>
              </a:rPr>
              <a:t>：抵押借款和信用借款等 。</a:t>
            </a:r>
            <a:endParaRPr lang="en-US" altLang="zh-CN" sz="2600" b="1" dirty="0">
              <a:latin typeface="文泉驿微米黑" pitchFamily="2" charset="-122"/>
              <a:ea typeface="宋体" panose="02010600030101010101" pitchFamily="2" charset="-122"/>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xEl>
                                              <p:charRg st="0" end="23"/>
                                            </p:txEl>
                                          </p:spTgt>
                                        </p:tgtEl>
                                        <p:attrNameLst>
                                          <p:attrName>style.visibility</p:attrName>
                                        </p:attrNameLst>
                                      </p:cBhvr>
                                      <p:to>
                                        <p:strVal val="visible"/>
                                      </p:to>
                                    </p:set>
                                    <p:animEffect transition="in" filter="fade">
                                      <p:cBhvr>
                                        <p:cTn id="7" dur="1000"/>
                                        <p:tgtEl>
                                          <p:spTgt spid="13">
                                            <p:txEl>
                                              <p:charRg st="0" end="2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xEl>
                                              <p:charRg st="23" end="37"/>
                                            </p:txEl>
                                          </p:spTgt>
                                        </p:tgtEl>
                                        <p:attrNameLst>
                                          <p:attrName>style.visibility</p:attrName>
                                        </p:attrNameLst>
                                      </p:cBhvr>
                                      <p:to>
                                        <p:strVal val="visible"/>
                                      </p:to>
                                    </p:set>
                                    <p:animEffect transition="in" filter="fade">
                                      <p:cBhvr>
                                        <p:cTn id="12" dur="1000"/>
                                        <p:tgtEl>
                                          <p:spTgt spid="13">
                                            <p:txEl>
                                              <p:charRg st="23" end="37"/>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xEl>
                                              <p:charRg st="37" end="69"/>
                                            </p:txEl>
                                          </p:spTgt>
                                        </p:tgtEl>
                                        <p:attrNameLst>
                                          <p:attrName>style.visibility</p:attrName>
                                        </p:attrNameLst>
                                      </p:cBhvr>
                                      <p:to>
                                        <p:strVal val="visible"/>
                                      </p:to>
                                    </p:set>
                                    <p:animEffect transition="in" filter="fade">
                                      <p:cBhvr>
                                        <p:cTn id="17" dur="1000"/>
                                        <p:tgtEl>
                                          <p:spTgt spid="13">
                                            <p:txEl>
                                              <p:charRg st="37" end="69"/>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xEl>
                                              <p:charRg st="69" end="96"/>
                                            </p:txEl>
                                          </p:spTgt>
                                        </p:tgtEl>
                                        <p:attrNameLst>
                                          <p:attrName>style.visibility</p:attrName>
                                        </p:attrNameLst>
                                      </p:cBhvr>
                                      <p:to>
                                        <p:strVal val="visible"/>
                                      </p:to>
                                    </p:set>
                                    <p:animEffect transition="in" filter="fade">
                                      <p:cBhvr>
                                        <p:cTn id="22" dur="1000"/>
                                        <p:tgtEl>
                                          <p:spTgt spid="13">
                                            <p:txEl>
                                              <p:charRg st="69" end="9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xEl>
                                              <p:charRg st="96" end="128"/>
                                            </p:txEl>
                                          </p:spTgt>
                                        </p:tgtEl>
                                        <p:attrNameLst>
                                          <p:attrName>style.visibility</p:attrName>
                                        </p:attrNameLst>
                                      </p:cBhvr>
                                      <p:to>
                                        <p:strVal val="visible"/>
                                      </p:to>
                                    </p:set>
                                    <p:animEffect transition="in" filter="fade">
                                      <p:cBhvr>
                                        <p:cTn id="27" dur="1000"/>
                                        <p:tgtEl>
                                          <p:spTgt spid="13">
                                            <p:txEl>
                                              <p:charRg st="96" end="12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xEl>
                                              <p:charRg st="128" end="152"/>
                                            </p:txEl>
                                          </p:spTgt>
                                        </p:tgtEl>
                                        <p:attrNameLst>
                                          <p:attrName>style.visibility</p:attrName>
                                        </p:attrNameLst>
                                      </p:cBhvr>
                                      <p:to>
                                        <p:strVal val="visible"/>
                                      </p:to>
                                    </p:set>
                                    <p:animEffect transition="in" filter="fade">
                                      <p:cBhvr>
                                        <p:cTn id="32" dur="1000"/>
                                        <p:tgtEl>
                                          <p:spTgt spid="13">
                                            <p:txEl>
                                              <p:charRg st="128" end="15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灯片编号占位符 2"/>
          <p:cNvSpPr>
            <a:spLocks noGrp="1"/>
          </p:cNvSpPr>
          <p:nvPr/>
        </p:nvSpPr>
        <p:spPr>
          <a:xfrm>
            <a:off x="6553200" y="6245225"/>
            <a:ext cx="2133600" cy="476250"/>
          </a:xfrm>
          <a:prstGeom prst="rect">
            <a:avLst/>
          </a:prstGeom>
          <a:noFill/>
          <a:ln w="9525">
            <a:noFill/>
          </a:ln>
        </p:spPr>
        <p:txBody>
          <a:bodyPr/>
          <a:p>
            <a:pPr algn="r" eaLnBrk="1" hangingPunct="1">
              <a:spcBef>
                <a:spcPct val="50000"/>
              </a:spcBef>
            </a:pPr>
            <a:fld id="{9A0DB2DC-4C9A-4742-B13C-FB6460FD3503}" type="slidenum">
              <a:rPr lang="en-US" altLang="zh-CN" sz="1000" dirty="0">
                <a:latin typeface="Lato" panose="020F0502020204030203"/>
              </a:rPr>
            </a:fld>
            <a:endParaRPr lang="en-US" altLang="zh-CN" sz="1000" dirty="0">
              <a:latin typeface="Lato" panose="020F0502020204030203"/>
            </a:endParaRPr>
          </a:p>
        </p:txBody>
      </p:sp>
      <p:sp>
        <p:nvSpPr>
          <p:cNvPr id="32771" name="文本框 12"/>
          <p:cNvSpPr txBox="1"/>
          <p:nvPr/>
        </p:nvSpPr>
        <p:spPr>
          <a:xfrm>
            <a:off x="273050" y="1771650"/>
            <a:ext cx="8497888" cy="1276350"/>
          </a:xfrm>
          <a:prstGeom prst="rect">
            <a:avLst/>
          </a:prstGeom>
          <a:noFill/>
          <a:ln w="9525">
            <a:noFill/>
          </a:ln>
        </p:spPr>
        <p:txBody>
          <a:bodyPr lIns="36000" tIns="46800" rIns="36000" bIns="46800">
            <a:spAutoFit/>
          </a:bodyPr>
          <a:p>
            <a:pPr eaLnBrk="1" hangingPunct="1">
              <a:lnSpc>
                <a:spcPct val="160000"/>
              </a:lnSpc>
            </a:pPr>
            <a:r>
              <a:rPr lang="zh-CN" altLang="zh-CN" sz="2400" dirty="0">
                <a:latin typeface="微软雅黑" panose="020B0503020204020204" pitchFamily="34" charset="-122"/>
                <a:ea typeface="微软雅黑" panose="020B0503020204020204" pitchFamily="34" charset="-122"/>
              </a:rPr>
              <a:t>（1）你认为会计人员小李做法对吗？</a:t>
            </a:r>
            <a:endParaRPr lang="zh-CN" altLang="zh-CN" sz="2400" dirty="0">
              <a:latin typeface="微软雅黑" panose="020B0503020204020204" pitchFamily="34" charset="-122"/>
              <a:ea typeface="微软雅黑" panose="020B0503020204020204" pitchFamily="34" charset="-122"/>
            </a:endParaRPr>
          </a:p>
          <a:p>
            <a:pPr eaLnBrk="1" hangingPunct="1">
              <a:lnSpc>
                <a:spcPct val="160000"/>
              </a:lnSpc>
            </a:pPr>
            <a:r>
              <a:rPr lang="zh-CN" altLang="zh-CN" sz="2400" dirty="0">
                <a:latin typeface="微软雅黑" panose="020B0503020204020204" pitchFamily="34" charset="-122"/>
                <a:ea typeface="微软雅黑" panose="020B0503020204020204" pitchFamily="34" charset="-122"/>
              </a:rPr>
              <a:t>（2）假如你是华美公司的财务人员，你会选择何时付款？</a:t>
            </a:r>
            <a:endParaRPr lang="zh-CN" altLang="zh-CN" sz="2400" dirty="0">
              <a:latin typeface="微软雅黑" panose="020B0503020204020204" pitchFamily="34" charset="-122"/>
              <a:ea typeface="微软雅黑" panose="020B0503020204020204" pitchFamily="34" charset="-122"/>
            </a:endParaRPr>
          </a:p>
        </p:txBody>
      </p:sp>
      <p:grpSp>
        <p:nvGrpSpPr>
          <p:cNvPr id="32772" name="组合 14"/>
          <p:cNvGrpSpPr/>
          <p:nvPr/>
        </p:nvGrpSpPr>
        <p:grpSpPr>
          <a:xfrm>
            <a:off x="39688" y="1176338"/>
            <a:ext cx="8780462" cy="4114800"/>
            <a:chOff x="-191742" y="536109"/>
            <a:chExt cx="10193964" cy="10363214"/>
          </a:xfrm>
        </p:grpSpPr>
        <p:sp>
          <p:nvSpPr>
            <p:cNvPr id="32776" name="矩形 8"/>
            <p:cNvSpPr/>
            <p:nvPr/>
          </p:nvSpPr>
          <p:spPr>
            <a:xfrm>
              <a:off x="-52993" y="1488720"/>
              <a:ext cx="10055215" cy="9410603"/>
            </a:xfrm>
            <a:prstGeom prst="rect">
              <a:avLst/>
            </a:prstGeom>
            <a:noFill/>
            <a:ln w="25400" cap="flat" cmpd="sng">
              <a:solidFill>
                <a:srgbClr val="0070C0"/>
              </a:solidFill>
              <a:prstDash val="solid"/>
              <a:miter/>
              <a:headEnd type="none" w="med" len="med"/>
              <a:tailEnd type="none" w="med" len="med"/>
            </a:ln>
          </p:spPr>
          <p:txBody>
            <a:bodyPr/>
            <a:p>
              <a:pPr eaLnBrk="1" hangingPunct="1">
                <a:spcBef>
                  <a:spcPct val="50000"/>
                </a:spcBef>
              </a:pPr>
              <a:endParaRPr lang="zh-CN" altLang="en-US" sz="3200" dirty="0">
                <a:solidFill>
                  <a:srgbClr val="000000"/>
                </a:solidFill>
                <a:latin typeface="Lato" panose="020F0502020204030203"/>
                <a:sym typeface="Arial" panose="020B0604020202020204" pitchFamily="34" charset="0"/>
              </a:endParaRPr>
            </a:p>
          </p:txBody>
        </p:sp>
        <p:grpSp>
          <p:nvGrpSpPr>
            <p:cNvPr id="9" name="组合 11"/>
            <p:cNvGrpSpPr/>
            <p:nvPr/>
          </p:nvGrpSpPr>
          <p:grpSpPr>
            <a:xfrm>
              <a:off x="-191742" y="536109"/>
              <a:ext cx="759968" cy="1452642"/>
              <a:chOff x="-3973443" y="-7628174"/>
              <a:chExt cx="5345494" cy="8300759"/>
            </a:xfrm>
            <a:effectLst>
              <a:outerShdw blurRad="444500" dist="254000" dir="8100000" algn="tr" rotWithShape="0">
                <a:prstClr val="black">
                  <a:alpha val="50000"/>
                </a:prstClr>
              </a:outerShdw>
            </a:effectLst>
          </p:grpSpPr>
          <p:sp>
            <p:nvSpPr>
              <p:cNvPr id="11" name="同心圆 10"/>
              <p:cNvSpPr/>
              <p:nvPr/>
            </p:nvSpPr>
            <p:spPr>
              <a:xfrm>
                <a:off x="-2628449" y="-3327915"/>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dirty="0">
                  <a:ln>
                    <a:noFill/>
                  </a:ln>
                  <a:solidFill>
                    <a:schemeClr val="tx1"/>
                  </a:solidFill>
                  <a:effectLst/>
                  <a:uLnTx/>
                  <a:uFillTx/>
                  <a:latin typeface="+mn-lt"/>
                  <a:ea typeface="微软雅黑" panose="020B0503020204020204" pitchFamily="34" charset="-122"/>
                  <a:cs typeface="+mn-cs"/>
                </a:endParaRPr>
              </a:p>
            </p:txBody>
          </p:sp>
          <p:sp>
            <p:nvSpPr>
              <p:cNvPr id="12" name="椭圆 11"/>
              <p:cNvSpPr/>
              <p:nvPr/>
            </p:nvSpPr>
            <p:spPr>
              <a:xfrm>
                <a:off x="-3973443" y="-7628174"/>
                <a:ext cx="3823465" cy="5443506"/>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dirty="0">
                  <a:ln>
                    <a:noFill/>
                  </a:ln>
                  <a:solidFill>
                    <a:schemeClr val="lt1"/>
                  </a:solidFill>
                  <a:effectLst/>
                  <a:uLnTx/>
                  <a:uFillTx/>
                  <a:latin typeface="+mn-lt"/>
                  <a:ea typeface="微软雅黑" panose="020B0503020204020204" pitchFamily="34" charset="-122"/>
                  <a:cs typeface="+mn-cs"/>
                </a:endParaRPr>
              </a:p>
            </p:txBody>
          </p:sp>
        </p:grpSp>
      </p:grpSp>
      <p:cxnSp>
        <p:nvCxnSpPr>
          <p:cNvPr id="2" name="直接连接符 1"/>
          <p:cNvCxnSpPr/>
          <p:nvPr/>
        </p:nvCxnSpPr>
        <p:spPr>
          <a:xfrm>
            <a:off x="39688" y="549275"/>
            <a:ext cx="3509963" cy="0"/>
          </a:xfrm>
          <a:prstGeom prst="line">
            <a:avLst/>
          </a:prstGeom>
          <a:ln>
            <a:solidFill>
              <a:srgbClr val="0B469D"/>
            </a:solidFill>
          </a:ln>
        </p:spPr>
        <p:style>
          <a:lnRef idx="1">
            <a:schemeClr val="accent1"/>
          </a:lnRef>
          <a:fillRef idx="0">
            <a:schemeClr val="accent1"/>
          </a:fillRef>
          <a:effectRef idx="0">
            <a:schemeClr val="accent1"/>
          </a:effectRef>
          <a:fontRef idx="minor">
            <a:schemeClr val="tx1"/>
          </a:fontRef>
        </p:style>
      </p:cxnSp>
      <p:sp>
        <p:nvSpPr>
          <p:cNvPr id="46" name="Text Box 4"/>
          <p:cNvSpPr txBox="1"/>
          <p:nvPr/>
        </p:nvSpPr>
        <p:spPr>
          <a:xfrm>
            <a:off x="3787775" y="211138"/>
            <a:ext cx="2092325" cy="677862"/>
          </a:xfrm>
          <a:prstGeom prst="rect">
            <a:avLst/>
          </a:prstGeom>
          <a:noFill/>
          <a:ln w="9525">
            <a:noFill/>
          </a:ln>
        </p:spPr>
        <p:txBody>
          <a:bodyPr wrap="none" lIns="121926" tIns="60963" rIns="121926" bIns="60963">
            <a:spAutoFit/>
          </a:bodyPr>
          <a:p>
            <a:pPr eaLnBrk="1" hangingPunct="1">
              <a:buNone/>
            </a:pPr>
            <a:r>
              <a:rPr lang="zh-CN" altLang="zh-CN" sz="3600" dirty="0">
                <a:latin typeface="微软雅黑" panose="020B0503020204020204" pitchFamily="34" charset="-122"/>
                <a:ea typeface="微软雅黑" panose="020B0503020204020204" pitchFamily="34" charset="-122"/>
                <a:sym typeface="微软雅黑" panose="020B0503020204020204" pitchFamily="34" charset="-122"/>
              </a:rPr>
              <a:t>分析案例</a:t>
            </a:r>
            <a:endParaRPr lang="zh-CN" altLang="zh-CN" sz="3600" dirty="0">
              <a:latin typeface="微软雅黑" panose="020B0503020204020204" pitchFamily="34" charset="-122"/>
              <a:ea typeface="微软雅黑" panose="020B0503020204020204" pitchFamily="34" charset="-122"/>
              <a:sym typeface="微软雅黑" panose="020B0503020204020204" pitchFamily="34" charset="-122"/>
            </a:endParaRPr>
          </a:p>
        </p:txBody>
      </p:sp>
      <p:cxnSp>
        <p:nvCxnSpPr>
          <p:cNvPr id="10" name="直接连接符 9"/>
          <p:cNvCxnSpPr/>
          <p:nvPr/>
        </p:nvCxnSpPr>
        <p:spPr>
          <a:xfrm>
            <a:off x="5584825" y="549275"/>
            <a:ext cx="3511550" cy="0"/>
          </a:xfrm>
          <a:prstGeom prst="line">
            <a:avLst/>
          </a:prstGeom>
          <a:ln>
            <a:solidFill>
              <a:srgbClr val="0B469D"/>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6"/>
                                        </p:tgtEl>
                                        <p:attrNameLst>
                                          <p:attrName>style.visibility</p:attrName>
                                        </p:attrNameLst>
                                      </p:cBhvr>
                                      <p:to>
                                        <p:strVal val="visible"/>
                                      </p:to>
                                    </p:set>
                                    <p:animEffect transition="in" filter="fade">
                                      <p:cBhvr>
                                        <p:cTn id="12" dur="1000"/>
                                        <p:tgtEl>
                                          <p:spTgt spid="46"/>
                                        </p:tgtEl>
                                      </p:cBhvr>
                                    </p:animEffect>
                                    <p:anim calcmode="lin" valueType="num">
                                      <p:cBhvr>
                                        <p:cTn id="13" dur="1000" fill="hold"/>
                                        <p:tgtEl>
                                          <p:spTgt spid="46"/>
                                        </p:tgtEl>
                                        <p:attrNameLst>
                                          <p:attrName>ppt_x</p:attrName>
                                        </p:attrNameLst>
                                      </p:cBhvr>
                                      <p:tavLst>
                                        <p:tav tm="0">
                                          <p:val>
                                            <p:strVal val="#ppt_x"/>
                                          </p:val>
                                        </p:tav>
                                        <p:tav tm="100000">
                                          <p:val>
                                            <p:strVal val="#ppt_x"/>
                                          </p:val>
                                        </p:tav>
                                      </p:tavLst>
                                    </p:anim>
                                    <p:anim calcmode="lin" valueType="num">
                                      <p:cBhvr>
                                        <p:cTn id="14" dur="1000" fill="hold"/>
                                        <p:tgtEl>
                                          <p:spTgt spid="46"/>
                                        </p:tgtEl>
                                        <p:attrNameLst>
                                          <p:attrName>ppt_y</p:attrName>
                                        </p:attrNameLst>
                                      </p:cBhvr>
                                      <p:tavLst>
                                        <p:tav tm="0">
                                          <p:val>
                                            <p:strVal val="#ppt_y+.1"/>
                                          </p:val>
                                        </p:tav>
                                        <p:tav tm="100000">
                                          <p:val>
                                            <p:strVal val="#ppt_y"/>
                                          </p:val>
                                        </p:tav>
                                      </p:tavLst>
                                    </p:anim>
                                  </p:childTnLst>
                                </p:cTn>
                              </p:par>
                              <p:par>
                                <p:cTn id="15" presetID="6" presetClass="entr" presetSubtype="16"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ircle(in)">
                                      <p:cBhvr>
                                        <p:cTn id="1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bldLvl="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2805" name="Rectangle 5"/>
          <p:cNvSpPr/>
          <p:nvPr/>
        </p:nvSpPr>
        <p:spPr>
          <a:xfrm>
            <a:off x="395288" y="3068638"/>
            <a:ext cx="2630487" cy="641350"/>
          </a:xfrm>
          <a:prstGeom prst="rect">
            <a:avLst/>
          </a:prstGeom>
          <a:noFill/>
          <a:ln w="12700">
            <a:noFill/>
          </a:ln>
        </p:spPr>
        <p:txBody>
          <a:bodyPr lIns="90488" tIns="44450" rIns="90488" bIns="44450"/>
          <a:p>
            <a:pPr marL="342900" indent="-342900" algn="ctr" eaLnBrk="1" hangingPunct="1">
              <a:spcBef>
                <a:spcPct val="20000"/>
              </a:spcBef>
              <a:buSzPct val="90000"/>
              <a:buFont typeface="Wingdings" panose="05000000000000000000" pitchFamily="2" charset="2"/>
              <a:buChar char="Ø"/>
            </a:pPr>
            <a:r>
              <a:rPr lang="zh-CN" altLang="en-US" sz="2800" b="1" dirty="0">
                <a:solidFill>
                  <a:srgbClr val="FF0000"/>
                </a:solidFill>
                <a:latin typeface="文泉驿微米黑" pitchFamily="2" charset="-122"/>
              </a:rPr>
              <a:t>决策原则</a:t>
            </a:r>
            <a:endParaRPr lang="zh-CN" altLang="en-US" sz="2800" b="1" dirty="0">
              <a:solidFill>
                <a:srgbClr val="FF0000"/>
              </a:solidFill>
              <a:latin typeface="文泉驿微米黑" pitchFamily="2" charset="-122"/>
            </a:endParaRPr>
          </a:p>
        </p:txBody>
      </p:sp>
      <p:grpSp>
        <p:nvGrpSpPr>
          <p:cNvPr id="2" name="Group 8"/>
          <p:cNvGrpSpPr/>
          <p:nvPr/>
        </p:nvGrpSpPr>
        <p:grpSpPr>
          <a:xfrm>
            <a:off x="900113" y="3860800"/>
            <a:ext cx="5780087" cy="1008063"/>
            <a:chOff x="-113" y="-90"/>
            <a:chExt cx="1967" cy="635"/>
          </a:xfrm>
        </p:grpSpPr>
        <p:sp>
          <p:nvSpPr>
            <p:cNvPr id="33810" name="Rectangle 9"/>
            <p:cNvSpPr/>
            <p:nvPr/>
          </p:nvSpPr>
          <p:spPr>
            <a:xfrm>
              <a:off x="-113" y="-90"/>
              <a:ext cx="1854" cy="635"/>
            </a:xfrm>
            <a:prstGeom prst="rect">
              <a:avLst/>
            </a:prstGeom>
            <a:noFill/>
            <a:ln w="12700">
              <a:noFill/>
            </a:ln>
          </p:spPr>
          <p:txBody>
            <a:bodyPr lIns="90488" tIns="44450" rIns="90488" bIns="44450"/>
            <a:p>
              <a:pPr marL="342900" indent="-342900" algn="ctr" eaLnBrk="1" hangingPunct="1">
                <a:spcBef>
                  <a:spcPct val="20000"/>
                </a:spcBef>
                <a:buSzPct val="90000"/>
                <a:buFont typeface="Symbol" panose="05050102010706020507" pitchFamily="18" charset="2"/>
              </a:pPr>
              <a:r>
                <a:rPr lang="zh-CN" altLang="en-US" sz="2400" b="1" dirty="0">
                  <a:solidFill>
                    <a:srgbClr val="333333"/>
                  </a:solidFill>
                  <a:latin typeface="文泉驿微米黑" pitchFamily="2" charset="-122"/>
                </a:rPr>
                <a:t>若放弃现金折扣成本＞短期融资成本率</a:t>
              </a:r>
              <a:endParaRPr lang="zh-CN" altLang="en-US" sz="2400" b="1" dirty="0">
                <a:solidFill>
                  <a:srgbClr val="333333"/>
                </a:solidFill>
                <a:latin typeface="文泉驿微米黑" pitchFamily="2" charset="-122"/>
              </a:endParaRPr>
            </a:p>
            <a:p>
              <a:pPr marL="342900" indent="-342900" algn="ctr" eaLnBrk="1" hangingPunct="1">
                <a:spcBef>
                  <a:spcPct val="20000"/>
                </a:spcBef>
                <a:buSzPct val="90000"/>
                <a:buFont typeface="Symbol" panose="05050102010706020507" pitchFamily="18" charset="2"/>
              </a:pPr>
              <a:r>
                <a:rPr lang="zh-CN" altLang="en-US" sz="2400" b="1" dirty="0">
                  <a:solidFill>
                    <a:srgbClr val="333333"/>
                  </a:solidFill>
                  <a:latin typeface="文泉驿微米黑" pitchFamily="2" charset="-122"/>
                </a:rPr>
                <a:t>若放弃现金折扣成本＞短期投资收益率</a:t>
              </a:r>
              <a:endParaRPr lang="zh-CN" altLang="en-US" sz="2400" b="1" dirty="0">
                <a:solidFill>
                  <a:srgbClr val="333333"/>
                </a:solidFill>
                <a:latin typeface="文泉驿微米黑" pitchFamily="2" charset="-122"/>
                <a:ea typeface="Times New Roman" panose="02020603050405020304" pitchFamily="18" charset="0"/>
              </a:endParaRPr>
            </a:p>
          </p:txBody>
        </p:sp>
        <p:sp>
          <p:nvSpPr>
            <p:cNvPr id="33811" name="Rectangle 10"/>
            <p:cNvSpPr/>
            <p:nvPr/>
          </p:nvSpPr>
          <p:spPr>
            <a:xfrm>
              <a:off x="0" y="0"/>
              <a:ext cx="1854" cy="403"/>
            </a:xfrm>
            <a:prstGeom prst="rect">
              <a:avLst/>
            </a:prstGeom>
            <a:noFill/>
            <a:ln w="12700">
              <a:noFill/>
            </a:ln>
          </p:spPr>
          <p:txBody>
            <a:bodyPr lIns="90488" tIns="44450" rIns="90488" bIns="44450"/>
            <a:p>
              <a:pPr algn="ctr" eaLnBrk="1" hangingPunct="1">
                <a:lnSpc>
                  <a:spcPct val="120000"/>
                </a:lnSpc>
                <a:spcBef>
                  <a:spcPct val="50000"/>
                </a:spcBef>
              </a:pPr>
              <a:endParaRPr lang="zh-CN" altLang="en-US" sz="2800" dirty="0">
                <a:solidFill>
                  <a:srgbClr val="333333"/>
                </a:solidFill>
                <a:latin typeface="文泉驿微米黑" pitchFamily="2" charset="-122"/>
              </a:endParaRPr>
            </a:p>
          </p:txBody>
        </p:sp>
      </p:grpSp>
      <p:grpSp>
        <p:nvGrpSpPr>
          <p:cNvPr id="3" name="Group 11"/>
          <p:cNvGrpSpPr/>
          <p:nvPr/>
        </p:nvGrpSpPr>
        <p:grpSpPr>
          <a:xfrm>
            <a:off x="6804025" y="4005263"/>
            <a:ext cx="2339975" cy="576262"/>
            <a:chOff x="1791" y="-363"/>
            <a:chExt cx="796" cy="766"/>
          </a:xfrm>
        </p:grpSpPr>
        <p:sp>
          <p:nvSpPr>
            <p:cNvPr id="33808" name="Rectangle 12"/>
            <p:cNvSpPr/>
            <p:nvPr/>
          </p:nvSpPr>
          <p:spPr>
            <a:xfrm>
              <a:off x="1791" y="-363"/>
              <a:ext cx="733" cy="403"/>
            </a:xfrm>
            <a:prstGeom prst="rect">
              <a:avLst/>
            </a:prstGeom>
            <a:noFill/>
            <a:ln w="12700">
              <a:noFill/>
            </a:ln>
          </p:spPr>
          <p:txBody>
            <a:bodyPr lIns="90488" tIns="44450" rIns="90488" bIns="44450"/>
            <a:p>
              <a:pPr marL="342900" indent="-342900" algn="ctr" eaLnBrk="1" hangingPunct="1">
                <a:spcBef>
                  <a:spcPct val="20000"/>
                </a:spcBef>
                <a:buSzPct val="90000"/>
                <a:buFont typeface="Symbol" panose="05050102010706020507" pitchFamily="18" charset="2"/>
              </a:pPr>
              <a:r>
                <a:rPr lang="zh-CN" altLang="en-US" sz="2400" b="1" dirty="0">
                  <a:solidFill>
                    <a:srgbClr val="333333"/>
                  </a:solidFill>
                  <a:latin typeface="文泉驿微米黑" pitchFamily="2" charset="-122"/>
                </a:rPr>
                <a:t>折扣期内付款</a:t>
              </a:r>
              <a:endParaRPr lang="zh-CN" altLang="en-US" sz="2400" b="1" dirty="0">
                <a:solidFill>
                  <a:srgbClr val="333333"/>
                </a:solidFill>
                <a:latin typeface="文泉驿微米黑" pitchFamily="2" charset="-122"/>
                <a:ea typeface="Times New Roman" panose="02020603050405020304" pitchFamily="18" charset="0"/>
              </a:endParaRPr>
            </a:p>
          </p:txBody>
        </p:sp>
        <p:sp>
          <p:nvSpPr>
            <p:cNvPr id="33809" name="Rectangle 13"/>
            <p:cNvSpPr/>
            <p:nvPr/>
          </p:nvSpPr>
          <p:spPr>
            <a:xfrm>
              <a:off x="1854" y="0"/>
              <a:ext cx="733" cy="403"/>
            </a:xfrm>
            <a:prstGeom prst="rect">
              <a:avLst/>
            </a:prstGeom>
            <a:noFill/>
            <a:ln w="12700">
              <a:noFill/>
            </a:ln>
          </p:spPr>
          <p:txBody>
            <a:bodyPr lIns="90488" tIns="44450" rIns="90488" bIns="44450"/>
            <a:p>
              <a:pPr algn="ctr" eaLnBrk="1" hangingPunct="1">
                <a:spcBef>
                  <a:spcPct val="50000"/>
                </a:spcBef>
              </a:pPr>
              <a:endParaRPr lang="zh-CN" altLang="en-US" dirty="0">
                <a:latin typeface="文泉驿微米黑" pitchFamily="2" charset="-122"/>
              </a:endParaRPr>
            </a:p>
          </p:txBody>
        </p:sp>
      </p:grpSp>
      <p:grpSp>
        <p:nvGrpSpPr>
          <p:cNvPr id="4" name="Group 14"/>
          <p:cNvGrpSpPr/>
          <p:nvPr/>
        </p:nvGrpSpPr>
        <p:grpSpPr>
          <a:xfrm>
            <a:off x="1042988" y="5300663"/>
            <a:ext cx="5448300" cy="1079500"/>
            <a:chOff x="0" y="267"/>
            <a:chExt cx="1854" cy="680"/>
          </a:xfrm>
        </p:grpSpPr>
        <p:sp>
          <p:nvSpPr>
            <p:cNvPr id="33806" name="Rectangle 15"/>
            <p:cNvSpPr/>
            <p:nvPr/>
          </p:nvSpPr>
          <p:spPr>
            <a:xfrm>
              <a:off x="0" y="267"/>
              <a:ext cx="1854" cy="680"/>
            </a:xfrm>
            <a:prstGeom prst="rect">
              <a:avLst/>
            </a:prstGeom>
            <a:noFill/>
            <a:ln w="12700">
              <a:noFill/>
            </a:ln>
          </p:spPr>
          <p:txBody>
            <a:bodyPr lIns="90488" tIns="44450" rIns="90488" bIns="44450"/>
            <a:p>
              <a:pPr marL="342900" indent="-342900" algn="ctr" eaLnBrk="1" hangingPunct="1">
                <a:spcBef>
                  <a:spcPct val="20000"/>
                </a:spcBef>
                <a:buSzPct val="90000"/>
                <a:buFont typeface="Symbol" panose="05050102010706020507" pitchFamily="18" charset="2"/>
              </a:pPr>
              <a:r>
                <a:rPr lang="zh-CN" altLang="en-US" sz="2400" b="1" dirty="0">
                  <a:solidFill>
                    <a:srgbClr val="333333"/>
                  </a:solidFill>
                  <a:latin typeface="文泉驿微米黑" pitchFamily="2" charset="-122"/>
                </a:rPr>
                <a:t>若放弃现金折扣成本＜短期融资成本率</a:t>
              </a:r>
              <a:endParaRPr lang="zh-CN" altLang="en-US" sz="2400" b="1" dirty="0">
                <a:solidFill>
                  <a:srgbClr val="333333"/>
                </a:solidFill>
                <a:latin typeface="文泉驿微米黑" pitchFamily="2" charset="-122"/>
              </a:endParaRPr>
            </a:p>
            <a:p>
              <a:pPr marL="342900" indent="-342900" algn="ctr" eaLnBrk="1" hangingPunct="1">
                <a:spcBef>
                  <a:spcPct val="20000"/>
                </a:spcBef>
                <a:buSzPct val="90000"/>
                <a:buFont typeface="Symbol" panose="05050102010706020507" pitchFamily="18" charset="2"/>
              </a:pPr>
              <a:r>
                <a:rPr lang="zh-CN" altLang="en-US" sz="2400" b="1" dirty="0">
                  <a:solidFill>
                    <a:srgbClr val="333333"/>
                  </a:solidFill>
                  <a:latin typeface="文泉驿微米黑" pitchFamily="2" charset="-122"/>
                </a:rPr>
                <a:t>若放弃现金折扣成本＜短期投资收益率</a:t>
              </a:r>
              <a:endParaRPr lang="zh-CN" altLang="en-US" sz="2400" b="1" dirty="0">
                <a:solidFill>
                  <a:srgbClr val="333333"/>
                </a:solidFill>
                <a:latin typeface="文泉驿微米黑" pitchFamily="2" charset="-122"/>
                <a:ea typeface="Times New Roman" panose="02020603050405020304" pitchFamily="18" charset="0"/>
              </a:endParaRPr>
            </a:p>
          </p:txBody>
        </p:sp>
        <p:sp>
          <p:nvSpPr>
            <p:cNvPr id="33807" name="Rectangle 16"/>
            <p:cNvSpPr/>
            <p:nvPr/>
          </p:nvSpPr>
          <p:spPr>
            <a:xfrm>
              <a:off x="0" y="403"/>
              <a:ext cx="1854" cy="403"/>
            </a:xfrm>
            <a:prstGeom prst="rect">
              <a:avLst/>
            </a:prstGeom>
            <a:noFill/>
            <a:ln w="12700">
              <a:noFill/>
            </a:ln>
          </p:spPr>
          <p:txBody>
            <a:bodyPr lIns="90488" tIns="44450" rIns="90488" bIns="44450"/>
            <a:p>
              <a:pPr algn="ctr" eaLnBrk="1" hangingPunct="1">
                <a:spcBef>
                  <a:spcPct val="50000"/>
                </a:spcBef>
              </a:pPr>
              <a:endParaRPr lang="zh-CN" altLang="en-US" dirty="0">
                <a:latin typeface="文泉驿微米黑" pitchFamily="2" charset="-122"/>
              </a:endParaRPr>
            </a:p>
          </p:txBody>
        </p:sp>
      </p:grpSp>
      <p:grpSp>
        <p:nvGrpSpPr>
          <p:cNvPr id="5" name="Group 17"/>
          <p:cNvGrpSpPr/>
          <p:nvPr/>
        </p:nvGrpSpPr>
        <p:grpSpPr>
          <a:xfrm>
            <a:off x="6804025" y="5445125"/>
            <a:ext cx="2339975" cy="928688"/>
            <a:chOff x="1791" y="221"/>
            <a:chExt cx="796" cy="585"/>
          </a:xfrm>
        </p:grpSpPr>
        <p:sp>
          <p:nvSpPr>
            <p:cNvPr id="33804" name="Rectangle 18"/>
            <p:cNvSpPr/>
            <p:nvPr/>
          </p:nvSpPr>
          <p:spPr>
            <a:xfrm>
              <a:off x="1791" y="221"/>
              <a:ext cx="733" cy="403"/>
            </a:xfrm>
            <a:prstGeom prst="rect">
              <a:avLst/>
            </a:prstGeom>
            <a:noFill/>
            <a:ln w="12700">
              <a:noFill/>
            </a:ln>
          </p:spPr>
          <p:txBody>
            <a:bodyPr lIns="90488" tIns="44450" rIns="90488" bIns="44450"/>
            <a:p>
              <a:pPr marL="342900" indent="-342900" algn="ctr" eaLnBrk="1" hangingPunct="1">
                <a:spcBef>
                  <a:spcPct val="20000"/>
                </a:spcBef>
                <a:buSzPct val="90000"/>
                <a:buFont typeface="Symbol" panose="05050102010706020507" pitchFamily="18" charset="2"/>
              </a:pPr>
              <a:r>
                <a:rPr lang="zh-CN" altLang="en-US" sz="2400" b="1" dirty="0">
                  <a:solidFill>
                    <a:srgbClr val="333333"/>
                  </a:solidFill>
                  <a:latin typeface="文泉驿微米黑" pitchFamily="2" charset="-122"/>
                </a:rPr>
                <a:t>信用期付款</a:t>
              </a:r>
              <a:endParaRPr lang="zh-CN" altLang="en-US" sz="2400" b="1" dirty="0">
                <a:solidFill>
                  <a:srgbClr val="333333"/>
                </a:solidFill>
                <a:latin typeface="文泉驿微米黑" pitchFamily="2" charset="-122"/>
                <a:ea typeface="Times New Roman" panose="02020603050405020304" pitchFamily="18" charset="0"/>
              </a:endParaRPr>
            </a:p>
          </p:txBody>
        </p:sp>
        <p:sp>
          <p:nvSpPr>
            <p:cNvPr id="33805" name="Rectangle 19"/>
            <p:cNvSpPr/>
            <p:nvPr/>
          </p:nvSpPr>
          <p:spPr>
            <a:xfrm>
              <a:off x="1854" y="403"/>
              <a:ext cx="733" cy="403"/>
            </a:xfrm>
            <a:prstGeom prst="rect">
              <a:avLst/>
            </a:prstGeom>
            <a:noFill/>
            <a:ln w="12700">
              <a:noFill/>
            </a:ln>
          </p:spPr>
          <p:txBody>
            <a:bodyPr lIns="90488" tIns="44450" rIns="90488" bIns="44450"/>
            <a:p>
              <a:pPr algn="ctr" eaLnBrk="1" hangingPunct="1">
                <a:spcBef>
                  <a:spcPct val="50000"/>
                </a:spcBef>
              </a:pPr>
              <a:endParaRPr lang="zh-CN" altLang="en-US" dirty="0">
                <a:latin typeface="文泉驿微米黑" pitchFamily="2" charset="-122"/>
              </a:endParaRPr>
            </a:p>
          </p:txBody>
        </p:sp>
      </p:grpSp>
      <p:sp>
        <p:nvSpPr>
          <p:cNvPr id="332821" name="AutoShape 21"/>
          <p:cNvSpPr/>
          <p:nvPr/>
        </p:nvSpPr>
        <p:spPr>
          <a:xfrm>
            <a:off x="6443663" y="4076700"/>
            <a:ext cx="144462" cy="392113"/>
          </a:xfrm>
          <a:prstGeom prst="rightBrace">
            <a:avLst>
              <a:gd name="adj1" fmla="val 33375"/>
              <a:gd name="adj2" fmla="val 50000"/>
            </a:avLst>
          </a:prstGeom>
          <a:noFill/>
          <a:ln w="19050" cap="flat" cmpd="sng">
            <a:solidFill>
              <a:schemeClr val="tx1"/>
            </a:solidFill>
            <a:prstDash val="solid"/>
            <a:headEnd type="none" w="med" len="med"/>
            <a:tailEnd type="none" w="med" len="med"/>
          </a:ln>
          <a:effectLst>
            <a:outerShdw dist="35921" dir="2699999" algn="ctr" rotWithShape="0">
              <a:schemeClr val="tx1"/>
            </a:outerShdw>
          </a:effectLst>
        </p:spPr>
        <p:txBody>
          <a:bodyPr lIns="90488" tIns="44450" rIns="90488" bIns="44450" anchor="ctr" anchorCtr="0">
            <a:spAutoFit/>
          </a:bodyPr>
          <a:p>
            <a:pPr algn="ctr" eaLnBrk="1" hangingPunct="1">
              <a:spcBef>
                <a:spcPct val="50000"/>
              </a:spcBef>
            </a:pPr>
            <a:endParaRPr lang="zh-CN" altLang="en-US" dirty="0">
              <a:latin typeface="文泉驿微米黑" pitchFamily="2" charset="-122"/>
            </a:endParaRPr>
          </a:p>
        </p:txBody>
      </p:sp>
      <p:sp>
        <p:nvSpPr>
          <p:cNvPr id="332822" name="AutoShape 22"/>
          <p:cNvSpPr/>
          <p:nvPr/>
        </p:nvSpPr>
        <p:spPr>
          <a:xfrm>
            <a:off x="6516688" y="5516563"/>
            <a:ext cx="198437" cy="403225"/>
          </a:xfrm>
          <a:prstGeom prst="rightBrace">
            <a:avLst>
              <a:gd name="adj1" fmla="val 33377"/>
              <a:gd name="adj2" fmla="val 50000"/>
            </a:avLst>
          </a:prstGeom>
          <a:noFill/>
          <a:ln w="19050" cap="flat" cmpd="sng">
            <a:solidFill>
              <a:schemeClr val="tx1"/>
            </a:solidFill>
            <a:prstDash val="solid"/>
            <a:headEnd type="none" w="med" len="med"/>
            <a:tailEnd type="none" w="med" len="med"/>
          </a:ln>
          <a:effectLst>
            <a:outerShdw dist="35921" dir="2699999" algn="ctr" rotWithShape="0">
              <a:schemeClr val="tx1"/>
            </a:outerShdw>
          </a:effectLst>
        </p:spPr>
        <p:txBody>
          <a:bodyPr lIns="90488" tIns="44450" rIns="90488" bIns="44450" anchor="ctr" anchorCtr="0">
            <a:spAutoFit/>
          </a:bodyPr>
          <a:p>
            <a:pPr algn="ctr" eaLnBrk="1" hangingPunct="1">
              <a:spcBef>
                <a:spcPct val="50000"/>
              </a:spcBef>
            </a:pPr>
            <a:endParaRPr lang="zh-CN" altLang="en-US" dirty="0">
              <a:latin typeface="文泉驿微米黑" pitchFamily="2" charset="-122"/>
            </a:endParaRPr>
          </a:p>
        </p:txBody>
      </p:sp>
      <p:graphicFrame>
        <p:nvGraphicFramePr>
          <p:cNvPr id="33801" name="Object 8"/>
          <p:cNvGraphicFramePr>
            <a:graphicFrameLocks noGrp="1" noChangeAspect="1"/>
          </p:cNvGraphicFramePr>
          <p:nvPr>
            <p:ph idx="1"/>
          </p:nvPr>
        </p:nvGraphicFramePr>
        <p:xfrm>
          <a:off x="827088" y="2146300"/>
          <a:ext cx="6697662" cy="919163"/>
        </p:xfrm>
        <a:graphic>
          <a:graphicData uri="http://schemas.openxmlformats.org/presentationml/2006/ole">
            <mc:AlternateContent xmlns:mc="http://schemas.openxmlformats.org/markup-compatibility/2006">
              <mc:Choice xmlns:v="urn:schemas-microsoft-com:vml" Requires="v">
                <p:oleObj spid="_x0000_s3080" name="" r:id="rId1" imgW="2984500" imgH="368300" progId="Equation.DSMT4">
                  <p:embed/>
                </p:oleObj>
              </mc:Choice>
              <mc:Fallback>
                <p:oleObj name="" r:id="rId1" imgW="2984500" imgH="368300" progId="Equation.DSMT4">
                  <p:embed/>
                  <p:pic>
                    <p:nvPicPr>
                      <p:cNvPr id="0" name="图片 3079"/>
                      <p:cNvPicPr/>
                      <p:nvPr/>
                    </p:nvPicPr>
                    <p:blipFill>
                      <a:blip r:embed="rId2"/>
                      <a:srcRect/>
                      <a:stretch>
                        <a:fillRect/>
                      </a:stretch>
                    </p:blipFill>
                    <p:spPr>
                      <a:xfrm>
                        <a:off x="827088" y="2146300"/>
                        <a:ext cx="6697662" cy="919163"/>
                      </a:xfrm>
                      <a:prstGeom prst="rect">
                        <a:avLst/>
                      </a:prstGeom>
                      <a:noFill/>
                      <a:ln w="38100">
                        <a:miter/>
                      </a:ln>
                    </p:spPr>
                  </p:pic>
                </p:oleObj>
              </mc:Fallback>
            </mc:AlternateContent>
          </a:graphicData>
        </a:graphic>
      </p:graphicFrame>
      <p:sp>
        <p:nvSpPr>
          <p:cNvPr id="33802" name="Rectangle 2"/>
          <p:cNvSpPr txBox="1"/>
          <p:nvPr/>
        </p:nvSpPr>
        <p:spPr>
          <a:xfrm>
            <a:off x="250825" y="1412875"/>
            <a:ext cx="3743325" cy="763588"/>
          </a:xfrm>
          <a:prstGeom prst="rect">
            <a:avLst/>
          </a:prstGeom>
          <a:noFill/>
          <a:ln w="9525">
            <a:noFill/>
          </a:ln>
          <a:effectLst>
            <a:outerShdw dist="35921" dir="2699999" algn="ctr" rotWithShape="0">
              <a:schemeClr val="tx1"/>
            </a:outerShdw>
          </a:effectLst>
        </p:spPr>
        <p:txBody>
          <a:bodyPr lIns="90488" tIns="44450" rIns="90488" bIns="44450" anchor="ctr" anchorCtr="0"/>
          <a:p>
            <a:pPr eaLnBrk="1" hangingPunct="1">
              <a:lnSpc>
                <a:spcPct val="110000"/>
              </a:lnSpc>
            </a:pPr>
            <a:r>
              <a:rPr lang="zh-CN" altLang="en-US" sz="3200" b="1" dirty="0">
                <a:solidFill>
                  <a:srgbClr val="FF3300"/>
                </a:solidFill>
                <a:latin typeface="宋体" panose="02010600030101010101" pitchFamily="2" charset="-122"/>
                <a:ea typeface="宋体" panose="02010600030101010101" pitchFamily="2" charset="-122"/>
              </a:rPr>
              <a:t>现金折扣信用决策</a:t>
            </a:r>
            <a:endParaRPr lang="zh-CN" altLang="en-US" sz="4400" b="1" dirty="0">
              <a:solidFill>
                <a:srgbClr val="FF3300"/>
              </a:solidFill>
              <a:latin typeface="宋体" panose="02010600030101010101" pitchFamily="2" charset="-122"/>
              <a:ea typeface="宋体" panose="02010600030101010101" pitchFamily="2" charset="-122"/>
            </a:endParaRPr>
          </a:p>
        </p:txBody>
      </p:sp>
      <p:sp>
        <p:nvSpPr>
          <p:cNvPr id="20" name="矩形 19"/>
          <p:cNvSpPr/>
          <p:nvPr/>
        </p:nvSpPr>
        <p:spPr>
          <a:xfrm>
            <a:off x="1231900" y="115888"/>
            <a:ext cx="7110413" cy="604837"/>
          </a:xfrm>
          <a:prstGeom prst="rect">
            <a:avLst/>
          </a:prstGeom>
          <a:noFill/>
          <a:ln w="9525">
            <a:noFill/>
          </a:ln>
        </p:spPr>
        <p:txBody>
          <a:bodyPr wrap="none">
            <a:spAutoFit/>
          </a:bodyPr>
          <a:p>
            <a:pPr algn="ctr" eaLnBrk="1" hangingPunct="1">
              <a:lnSpc>
                <a:spcPct val="90000"/>
              </a:lnSpc>
              <a:spcBef>
                <a:spcPct val="50000"/>
              </a:spcBef>
            </a:pPr>
            <a:r>
              <a:rPr lang="zh-CN" altLang="en-US" sz="3600" b="1" dirty="0">
                <a:latin typeface="华文隶书" panose="02010800040101010101" pitchFamily="2" charset="-122"/>
                <a:ea typeface="华文隶书" panose="02010800040101010101" pitchFamily="2" charset="-122"/>
              </a:rPr>
              <a:t>二、进行放弃现金折扣的信用决策</a:t>
            </a:r>
            <a:endParaRPr lang="en-US" altLang="zh-CN" sz="3600" b="1" dirty="0">
              <a:latin typeface="华文隶书" panose="02010800040101010101" pitchFamily="2" charset="-122"/>
              <a:ea typeface="华文隶书" panose="02010800040101010101" pitchFamily="2" charset="-122"/>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32805"/>
                                        </p:tgtEl>
                                        <p:attrNameLst>
                                          <p:attrName>style.visibility</p:attrName>
                                        </p:attrNameLst>
                                      </p:cBhvr>
                                      <p:to>
                                        <p:strVal val="visible"/>
                                      </p:to>
                                    </p:set>
                                    <p:animEffect transition="in" filter="blinds(horizontal)">
                                      <p:cBhvr>
                                        <p:cTn id="7" dur="500"/>
                                        <p:tgtEl>
                                          <p:spTgt spid="33280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32821"/>
                                        </p:tgtEl>
                                        <p:attrNameLst>
                                          <p:attrName>style.visibility</p:attrName>
                                        </p:attrNameLst>
                                      </p:cBhvr>
                                      <p:to>
                                        <p:strVal val="visible"/>
                                      </p:to>
                                    </p:set>
                                    <p:animEffect transition="in" filter="wipe(down)">
                                      <p:cBhvr>
                                        <p:cTn id="17" dur="500"/>
                                        <p:tgtEl>
                                          <p:spTgt spid="33282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down)">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ipe(down)">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32822"/>
                                        </p:tgtEl>
                                        <p:attrNameLst>
                                          <p:attrName>style.visibility</p:attrName>
                                        </p:attrNameLst>
                                      </p:cBhvr>
                                      <p:to>
                                        <p:strVal val="visible"/>
                                      </p:to>
                                    </p:set>
                                    <p:animEffect transition="in" filter="wipe(down)">
                                      <p:cBhvr>
                                        <p:cTn id="32" dur="500"/>
                                        <p:tgtEl>
                                          <p:spTgt spid="33282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wipe(down)">
                                      <p:cBhvr>
                                        <p:cTn id="37" dur="500"/>
                                        <p:tgtEl>
                                          <p:spTgt spid="5"/>
                                        </p:tgtEl>
                                      </p:cBhvr>
                                    </p:animEffect>
                                  </p:childTnLst>
                                </p:cTn>
                              </p:par>
                            </p:childTnLst>
                          </p:cTn>
                        </p:par>
                        <p:par>
                          <p:cTn id="38" fill="hold">
                            <p:stCondLst>
                              <p:cond delay="500"/>
                            </p:stCondLst>
                            <p:childTnLst>
                              <p:par>
                                <p:cTn id="39" presetID="2" presetClass="entr" presetSubtype="8" fill="hold" grpId="0" nodeType="afterEffect">
                                  <p:stCondLst>
                                    <p:cond delay="0"/>
                                  </p:stCondLst>
                                  <p:childTnLst>
                                    <p:set>
                                      <p:cBhvr>
                                        <p:cTn id="40" dur="1" fill="hold">
                                          <p:stCondLst>
                                            <p:cond delay="0"/>
                                          </p:stCondLst>
                                        </p:cTn>
                                        <p:tgtEl>
                                          <p:spTgt spid="20"/>
                                        </p:tgtEl>
                                        <p:attrNameLst>
                                          <p:attrName>style.visibility</p:attrName>
                                        </p:attrNameLst>
                                      </p:cBhvr>
                                      <p:to>
                                        <p:strVal val="visible"/>
                                      </p:to>
                                    </p:set>
                                    <p:anim calcmode="lin" valueType="num">
                                      <p:cBhvr additive="base">
                                        <p:cTn id="41" dur="500" fill="hold"/>
                                        <p:tgtEl>
                                          <p:spTgt spid="20"/>
                                        </p:tgtEl>
                                        <p:attrNameLst>
                                          <p:attrName>ppt_x</p:attrName>
                                        </p:attrNameLst>
                                      </p:cBhvr>
                                      <p:tavLst>
                                        <p:tav tm="0">
                                          <p:val>
                                            <p:strVal val="0-#ppt_w/2"/>
                                          </p:val>
                                        </p:tav>
                                        <p:tav tm="100000">
                                          <p:val>
                                            <p:strVal val="#ppt_x"/>
                                          </p:val>
                                        </p:tav>
                                      </p:tavLst>
                                    </p:anim>
                                    <p:anim calcmode="lin" valueType="num">
                                      <p:cBhvr additive="base">
                                        <p:cTn id="42" dur="500" fill="hold"/>
                                        <p:tgtEl>
                                          <p:spTgt spid="2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2805" grpId="0"/>
      <p:bldP spid="332821" grpId="0" animBg="1"/>
      <p:bldP spid="332822" grpId="0" animBg="1"/>
      <p:bldP spid="2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8" name="灯片编号占位符 1"/>
          <p:cNvSpPr txBox="1">
            <a:spLocks noGrp="1"/>
          </p:cNvSpPr>
          <p:nvPr>
            <p:ph type="sldNum" sz="quarter" idx="12"/>
          </p:nvPr>
        </p:nvSpPr>
        <p:spPr>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文泉驿微米黑" pitchFamily="2" charset="-122"/>
                <a:ea typeface="文泉驿微米黑"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5pPr>
          </a:lstStyle>
          <a:p>
            <a:pPr lvl="0" algn="r" eaLnBrk="1" hangingPunct="1"/>
            <a:fld id="{9A0DB2DC-4C9A-4742-B13C-FB6460FD3503}" type="slidenum">
              <a:rPr lang="en-US" altLang="zh-CN" sz="1400" dirty="0">
                <a:solidFill>
                  <a:schemeClr val="bg1"/>
                </a:solidFill>
              </a:rPr>
            </a:fld>
            <a:endParaRPr lang="en-US" altLang="zh-CN" sz="1400" dirty="0">
              <a:solidFill>
                <a:schemeClr val="bg1"/>
              </a:solidFill>
            </a:endParaRPr>
          </a:p>
        </p:txBody>
      </p:sp>
      <p:sp>
        <p:nvSpPr>
          <p:cNvPr id="34819" name="矩形 2"/>
          <p:cNvSpPr/>
          <p:nvPr/>
        </p:nvSpPr>
        <p:spPr>
          <a:xfrm>
            <a:off x="276225" y="1412875"/>
            <a:ext cx="8521700" cy="2400300"/>
          </a:xfrm>
          <a:prstGeom prst="rect">
            <a:avLst/>
          </a:prstGeom>
          <a:noFill/>
          <a:ln w="9525">
            <a:noFill/>
          </a:ln>
        </p:spPr>
        <p:txBody>
          <a:bodyPr>
            <a:spAutoFit/>
          </a:bodyPr>
          <a:p>
            <a:pPr eaLnBrk="1" hangingPunct="1">
              <a:spcBef>
                <a:spcPct val="50000"/>
              </a:spcBef>
            </a:pPr>
            <a:r>
              <a:rPr lang="zh-CN" altLang="en-US" sz="2000" dirty="0">
                <a:latin typeface="微软雅黑" panose="020B0503020204020204" pitchFamily="34" charset="-122"/>
                <a:ea typeface="微软雅黑" panose="020B0503020204020204" pitchFamily="34" charset="-122"/>
              </a:rPr>
              <a:t>东林</a:t>
            </a:r>
            <a:r>
              <a:rPr lang="zh-CN" altLang="zh-CN" sz="2000" dirty="0">
                <a:latin typeface="微软雅黑" panose="020B0503020204020204" pitchFamily="34" charset="-122"/>
                <a:ea typeface="微软雅黑" panose="020B0503020204020204" pitchFamily="34" charset="-122"/>
              </a:rPr>
              <a:t>企业拟采购一批零件，供应商规定的付款条件为“</a:t>
            </a:r>
            <a:r>
              <a:rPr lang="en-US" altLang="zh-CN" sz="2000" dirty="0">
                <a:latin typeface="微软雅黑" panose="020B0503020204020204" pitchFamily="34" charset="-122"/>
                <a:ea typeface="微软雅黑" panose="020B0503020204020204" pitchFamily="34" charset="-122"/>
              </a:rPr>
              <a:t>2/10</a:t>
            </a:r>
            <a:r>
              <a:rPr lang="zh-CN" altLang="zh-CN" sz="2000" dirty="0">
                <a:latin typeface="微软雅黑" panose="020B0503020204020204" pitchFamily="34" charset="-122"/>
                <a:ea typeface="微软雅黑" panose="020B0503020204020204" pitchFamily="34" charset="-122"/>
              </a:rPr>
              <a:t>，</a:t>
            </a:r>
            <a:r>
              <a:rPr lang="en-US" altLang="zh-CN" sz="2000" dirty="0">
                <a:latin typeface="微软雅黑" panose="020B0503020204020204" pitchFamily="34" charset="-122"/>
                <a:ea typeface="微软雅黑" panose="020B0503020204020204" pitchFamily="34" charset="-122"/>
              </a:rPr>
              <a:t>1/20</a:t>
            </a:r>
            <a:r>
              <a:rPr lang="zh-CN" altLang="zh-CN" sz="2000" dirty="0">
                <a:latin typeface="微软雅黑" panose="020B0503020204020204" pitchFamily="34" charset="-122"/>
                <a:ea typeface="微软雅黑" panose="020B0503020204020204" pitchFamily="34" charset="-122"/>
              </a:rPr>
              <a:t>，</a:t>
            </a:r>
            <a:r>
              <a:rPr lang="en-US" altLang="zh-CN" sz="2000" i="1" dirty="0">
                <a:latin typeface="微软雅黑" panose="020B0503020204020204" pitchFamily="34" charset="-122"/>
                <a:ea typeface="微软雅黑" panose="020B0503020204020204" pitchFamily="34" charset="-122"/>
              </a:rPr>
              <a:t>n</a:t>
            </a:r>
            <a:r>
              <a:rPr lang="en-US" altLang="zh-CN" sz="2000" dirty="0">
                <a:latin typeface="微软雅黑" panose="020B0503020204020204" pitchFamily="34" charset="-122"/>
                <a:ea typeface="微软雅黑" panose="020B0503020204020204" pitchFamily="34" charset="-122"/>
              </a:rPr>
              <a:t>/30</a:t>
            </a:r>
            <a:r>
              <a:rPr lang="zh-CN" altLang="zh-CN" sz="2000" dirty="0">
                <a:latin typeface="微软雅黑" panose="020B0503020204020204" pitchFamily="34" charset="-122"/>
                <a:ea typeface="微软雅黑" panose="020B0503020204020204" pitchFamily="34" charset="-122"/>
              </a:rPr>
              <a:t>”，每年按</a:t>
            </a:r>
            <a:r>
              <a:rPr lang="en-US" altLang="zh-CN" sz="2000" dirty="0">
                <a:latin typeface="微软雅黑" panose="020B0503020204020204" pitchFamily="34" charset="-122"/>
                <a:ea typeface="微软雅黑" panose="020B0503020204020204" pitchFamily="34" charset="-122"/>
              </a:rPr>
              <a:t>360</a:t>
            </a:r>
            <a:r>
              <a:rPr lang="zh-CN" altLang="zh-CN" sz="2000" dirty="0">
                <a:latin typeface="微软雅黑" panose="020B0503020204020204" pitchFamily="34" charset="-122"/>
                <a:ea typeface="微软雅黑" panose="020B0503020204020204" pitchFamily="34" charset="-122"/>
              </a:rPr>
              <a:t>天计算。</a:t>
            </a:r>
            <a:endParaRPr lang="en-US" altLang="zh-CN" sz="2000" dirty="0">
              <a:latin typeface="微软雅黑" panose="020B0503020204020204" pitchFamily="34" charset="-122"/>
              <a:ea typeface="微软雅黑" panose="020B0503020204020204" pitchFamily="34" charset="-122"/>
            </a:endParaRPr>
          </a:p>
          <a:p>
            <a:pPr eaLnBrk="1" hangingPunct="1">
              <a:spcBef>
                <a:spcPct val="50000"/>
              </a:spcBef>
            </a:pPr>
            <a:r>
              <a:rPr lang="zh-CN" altLang="zh-CN" sz="2000" dirty="0">
                <a:latin typeface="微软雅黑" panose="020B0503020204020204" pitchFamily="34" charset="-122"/>
                <a:ea typeface="微软雅黑" panose="020B0503020204020204" pitchFamily="34" charset="-122"/>
              </a:rPr>
              <a:t>要求：（</a:t>
            </a:r>
            <a:r>
              <a:rPr lang="en-US" altLang="zh-CN" sz="2000" dirty="0">
                <a:latin typeface="微软雅黑" panose="020B0503020204020204" pitchFamily="34" charset="-122"/>
                <a:ea typeface="微软雅黑" panose="020B0503020204020204" pitchFamily="34" charset="-122"/>
              </a:rPr>
              <a:t>1</a:t>
            </a:r>
            <a:r>
              <a:rPr lang="zh-CN" altLang="zh-CN" sz="2000" dirty="0">
                <a:latin typeface="微软雅黑" panose="020B0503020204020204" pitchFamily="34" charset="-122"/>
                <a:ea typeface="微软雅黑" panose="020B0503020204020204" pitchFamily="34" charset="-122"/>
              </a:rPr>
              <a:t>）假设企业无资金支付应付账款</a:t>
            </a:r>
            <a:r>
              <a:rPr lang="zh-CN" altLang="en-US" sz="2000" dirty="0">
                <a:latin typeface="微软雅黑" panose="020B0503020204020204" pitchFamily="34" charset="-122"/>
                <a:ea typeface="微软雅黑" panose="020B0503020204020204" pitchFamily="34" charset="-122"/>
              </a:rPr>
              <a:t>，</a:t>
            </a:r>
            <a:r>
              <a:rPr lang="zh-CN" altLang="zh-CN" sz="2000" dirty="0">
                <a:latin typeface="微软雅黑" panose="020B0503020204020204" pitchFamily="34" charset="-122"/>
                <a:ea typeface="微软雅黑" panose="020B0503020204020204" pitchFamily="34" charset="-122"/>
              </a:rPr>
              <a:t>银行短期贷款利率为</a:t>
            </a:r>
            <a:r>
              <a:rPr lang="en-US" altLang="zh-CN" sz="2000" dirty="0">
                <a:latin typeface="微软雅黑" panose="020B0503020204020204" pitchFamily="34" charset="-122"/>
                <a:ea typeface="微软雅黑" panose="020B0503020204020204" pitchFamily="34" charset="-122"/>
              </a:rPr>
              <a:t>5%</a:t>
            </a:r>
            <a:r>
              <a:rPr lang="zh-CN" altLang="zh-CN" sz="2000" dirty="0">
                <a:latin typeface="微软雅黑" panose="020B0503020204020204" pitchFamily="34" charset="-122"/>
                <a:ea typeface="微软雅黑" panose="020B0503020204020204" pitchFamily="34" charset="-122"/>
              </a:rPr>
              <a:t>。</a:t>
            </a:r>
            <a:endParaRPr lang="zh-CN" altLang="zh-CN" sz="2000" dirty="0">
              <a:latin typeface="微软雅黑" panose="020B0503020204020204" pitchFamily="34" charset="-122"/>
              <a:ea typeface="微软雅黑" panose="020B0503020204020204" pitchFamily="34" charset="-122"/>
            </a:endParaRPr>
          </a:p>
          <a:p>
            <a:pPr eaLnBrk="1" hangingPunct="1">
              <a:spcBef>
                <a:spcPct val="50000"/>
              </a:spcBef>
            </a:pPr>
            <a:r>
              <a:rPr lang="zh-CN" altLang="zh-CN" sz="2000" dirty="0">
                <a:latin typeface="微软雅黑" panose="020B0503020204020204" pitchFamily="34" charset="-122"/>
                <a:ea typeface="微软雅黑" panose="020B0503020204020204" pitchFamily="34" charset="-122"/>
              </a:rPr>
              <a:t>（</a:t>
            </a:r>
            <a:r>
              <a:rPr lang="en-US" altLang="zh-CN" sz="2000" dirty="0">
                <a:latin typeface="微软雅黑" panose="020B0503020204020204" pitchFamily="34" charset="-122"/>
                <a:ea typeface="微软雅黑" panose="020B0503020204020204" pitchFamily="34" charset="-122"/>
              </a:rPr>
              <a:t>2</a:t>
            </a:r>
            <a:r>
              <a:rPr lang="zh-CN" altLang="zh-CN" sz="2000" dirty="0">
                <a:latin typeface="微软雅黑" panose="020B0503020204020204" pitchFamily="34" charset="-122"/>
                <a:ea typeface="微软雅黑" panose="020B0503020204020204" pitchFamily="34" charset="-122"/>
              </a:rPr>
              <a:t>）假设企业</a:t>
            </a:r>
            <a:r>
              <a:rPr lang="zh-CN" altLang="en-US" sz="2000" dirty="0">
                <a:latin typeface="微软雅黑" panose="020B0503020204020204" pitchFamily="34" charset="-122"/>
                <a:ea typeface="微软雅黑" panose="020B0503020204020204" pitchFamily="34" charset="-122"/>
              </a:rPr>
              <a:t>有</a:t>
            </a:r>
            <a:r>
              <a:rPr lang="zh-CN" altLang="zh-CN" sz="2000" dirty="0">
                <a:latin typeface="微软雅黑" panose="020B0503020204020204" pitchFamily="34" charset="-122"/>
                <a:ea typeface="微软雅黑" panose="020B0503020204020204" pitchFamily="34" charset="-122"/>
              </a:rPr>
              <a:t>资金支付应付账款</a:t>
            </a:r>
            <a:r>
              <a:rPr lang="zh-CN" altLang="en-US" sz="2000" dirty="0">
                <a:latin typeface="微软雅黑" panose="020B0503020204020204" pitchFamily="34" charset="-122"/>
                <a:ea typeface="微软雅黑" panose="020B0503020204020204" pitchFamily="34" charset="-122"/>
              </a:rPr>
              <a:t>，</a:t>
            </a:r>
            <a:r>
              <a:rPr lang="zh-CN" altLang="zh-CN" sz="2000" dirty="0">
                <a:latin typeface="微软雅黑" panose="020B0503020204020204" pitchFamily="34" charset="-122"/>
                <a:ea typeface="微软雅黑" panose="020B0503020204020204" pitchFamily="34" charset="-122"/>
              </a:rPr>
              <a:t>目前有一项短期投资的报酬率为</a:t>
            </a:r>
            <a:r>
              <a:rPr lang="en-US" altLang="zh-CN" sz="2000" dirty="0">
                <a:latin typeface="微软雅黑" panose="020B0503020204020204" pitchFamily="34" charset="-122"/>
                <a:ea typeface="微软雅黑" panose="020B0503020204020204" pitchFamily="34" charset="-122"/>
              </a:rPr>
              <a:t>40%</a:t>
            </a:r>
            <a:r>
              <a:rPr lang="zh-CN" altLang="zh-CN" sz="2000" dirty="0">
                <a:latin typeface="微软雅黑" panose="020B0503020204020204" pitchFamily="34" charset="-122"/>
                <a:ea typeface="微软雅黑" panose="020B0503020204020204" pitchFamily="34" charset="-122"/>
              </a:rPr>
              <a:t>，</a:t>
            </a:r>
            <a:r>
              <a:rPr lang="zh-CN" altLang="en-US" sz="2000" dirty="0">
                <a:latin typeface="微软雅黑" panose="020B0503020204020204" pitchFamily="34" charset="-122"/>
                <a:ea typeface="微软雅黑" panose="020B0503020204020204" pitchFamily="34" charset="-122"/>
              </a:rPr>
              <a:t>请分别</a:t>
            </a:r>
            <a:r>
              <a:rPr lang="zh-CN" altLang="zh-CN" sz="2000" dirty="0">
                <a:latin typeface="微软雅黑" panose="020B0503020204020204" pitchFamily="34" charset="-122"/>
                <a:ea typeface="微软雅黑" panose="020B0503020204020204" pitchFamily="34" charset="-122"/>
              </a:rPr>
              <a:t>确定对该公司最有利的付款日期。</a:t>
            </a:r>
            <a:endParaRPr lang="zh-CN" altLang="zh-CN" sz="2000" dirty="0">
              <a:latin typeface="微软雅黑" panose="020B0503020204020204" pitchFamily="34" charset="-122"/>
              <a:ea typeface="微软雅黑" panose="020B0503020204020204" pitchFamily="34" charset="-122"/>
            </a:endParaRPr>
          </a:p>
          <a:p>
            <a:pPr eaLnBrk="1" hangingPunct="1">
              <a:spcBef>
                <a:spcPct val="50000"/>
              </a:spcBef>
            </a:pPr>
            <a:endParaRPr lang="zh-CN" altLang="zh-CN" sz="2000" dirty="0">
              <a:latin typeface="微软雅黑" panose="020B0503020204020204" pitchFamily="34" charset="-122"/>
              <a:ea typeface="微软雅黑" panose="020B0503020204020204" pitchFamily="34" charset="-122"/>
            </a:endParaRPr>
          </a:p>
        </p:txBody>
      </p:sp>
      <p:sp>
        <p:nvSpPr>
          <p:cNvPr id="4" name="Text Box 4"/>
          <p:cNvSpPr txBox="1"/>
          <p:nvPr/>
        </p:nvSpPr>
        <p:spPr>
          <a:xfrm>
            <a:off x="2678113" y="206375"/>
            <a:ext cx="4759325" cy="615950"/>
          </a:xfrm>
          <a:prstGeom prst="rect">
            <a:avLst/>
          </a:prstGeom>
          <a:noFill/>
          <a:ln w="9525">
            <a:noFill/>
          </a:ln>
        </p:spPr>
        <p:txBody>
          <a:bodyPr wrap="none" lIns="121926" tIns="60963" rIns="121926" bIns="60963">
            <a:spAutoFit/>
          </a:bodyPr>
          <a:p>
            <a:pPr eaLnBrk="1" hangingPunct="1">
              <a:buNone/>
            </a:pPr>
            <a:r>
              <a:rPr lang="zh-CN" altLang="zh-CN" sz="3200" dirty="0">
                <a:latin typeface="微软雅黑" panose="020B0503020204020204" pitchFamily="34" charset="-122"/>
                <a:ea typeface="微软雅黑" panose="020B0503020204020204" pitchFamily="34" charset="-122"/>
              </a:rPr>
              <a:t>现金折扣信用决策</a:t>
            </a:r>
            <a:r>
              <a:rPr lang="zh-CN" altLang="en-US" sz="3200" dirty="0">
                <a:latin typeface="微软雅黑" panose="020B0503020204020204" pitchFamily="34" charset="-122"/>
                <a:ea typeface="微软雅黑" panose="020B0503020204020204" pitchFamily="34" charset="-122"/>
              </a:rPr>
              <a:t>的运用</a:t>
            </a:r>
            <a:endParaRPr lang="zh-CN" altLang="zh-CN" sz="3200" dirty="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5" name="Line 6"/>
          <p:cNvSpPr>
            <a:spLocks noChangeShapeType="1"/>
          </p:cNvSpPr>
          <p:nvPr/>
        </p:nvSpPr>
        <p:spPr bwMode="auto">
          <a:xfrm>
            <a:off x="0" y="500063"/>
            <a:ext cx="2589213" cy="0"/>
          </a:xfrm>
          <a:prstGeom prst="line">
            <a:avLst/>
          </a:prstGeom>
          <a:noFill/>
          <a:ln w="6350">
            <a:solidFill>
              <a:srgbClr val="0070C0"/>
            </a:solidFill>
            <a:round/>
          </a:ln>
          <a:effectLst/>
        </p:spPr>
        <p:txBody>
          <a:bodyPr lIns="121926" tIns="60963" rIns="121926" bIns="60963"/>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6" name="Line 7"/>
          <p:cNvSpPr>
            <a:spLocks noChangeShapeType="1"/>
          </p:cNvSpPr>
          <p:nvPr/>
        </p:nvSpPr>
        <p:spPr bwMode="auto">
          <a:xfrm>
            <a:off x="6227763" y="465138"/>
            <a:ext cx="2916238" cy="14288"/>
          </a:xfrm>
          <a:prstGeom prst="line">
            <a:avLst/>
          </a:prstGeom>
          <a:noFill/>
          <a:ln w="6350">
            <a:solidFill>
              <a:srgbClr val="0070C0"/>
            </a:solidFill>
            <a:round/>
          </a:ln>
          <a:effectLst/>
        </p:spPr>
        <p:txBody>
          <a:bodyPr lIns="121926" tIns="60963" rIns="121926" bIns="60963"/>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55297" name="Rectangle 1"/>
          <p:cNvSpPr/>
          <p:nvPr/>
        </p:nvSpPr>
        <p:spPr>
          <a:xfrm>
            <a:off x="588963" y="5483225"/>
            <a:ext cx="8010525" cy="1114425"/>
          </a:xfrm>
          <a:prstGeom prst="rect">
            <a:avLst/>
          </a:prstGeom>
          <a:noFill/>
          <a:ln w="9525">
            <a:noFill/>
          </a:ln>
        </p:spPr>
        <p:txBody>
          <a:bodyPr anchor="ctr" anchorCtr="0">
            <a:spAutoFit/>
          </a:bodyPr>
          <a:p>
            <a:pPr eaLnBrk="1" hangingPunct="1">
              <a:lnSpc>
                <a:spcPct val="150000"/>
              </a:lnSpc>
              <a:spcBef>
                <a:spcPct val="50000"/>
              </a:spcBef>
            </a:pPr>
            <a:r>
              <a:rPr lang="zh-CN" altLang="en-US" sz="2000" b="1" dirty="0">
                <a:latin typeface="微软雅黑" panose="020B0503020204020204" pitchFamily="34" charset="-122"/>
                <a:ea typeface="微软雅黑" panose="020B0503020204020204" pitchFamily="34" charset="-122"/>
              </a:rPr>
              <a:t>则（</a:t>
            </a:r>
            <a:r>
              <a:rPr lang="en-US" altLang="zh-CN" sz="2000" b="1" dirty="0">
                <a:latin typeface="微软雅黑" panose="020B0503020204020204" pitchFamily="34" charset="-122"/>
                <a:ea typeface="微软雅黑" panose="020B0503020204020204" pitchFamily="34" charset="-122"/>
              </a:rPr>
              <a:t>1</a:t>
            </a:r>
            <a:r>
              <a:rPr lang="zh-CN" altLang="en-US" sz="2000" b="1" dirty="0">
                <a:latin typeface="微软雅黑" panose="020B0503020204020204" pitchFamily="34" charset="-122"/>
                <a:ea typeface="微软雅黑" panose="020B0503020204020204" pitchFamily="34" charset="-122"/>
              </a:rPr>
              <a:t>）若短期借款利率</a:t>
            </a:r>
            <a:r>
              <a:rPr lang="en-US" altLang="zh-CN" sz="2000" b="1" dirty="0">
                <a:latin typeface="微软雅黑" panose="020B0503020204020204" pitchFamily="34" charset="-122"/>
                <a:ea typeface="微软雅黑" panose="020B0503020204020204" pitchFamily="34" charset="-122"/>
              </a:rPr>
              <a:t>5%</a:t>
            </a:r>
            <a:r>
              <a:rPr lang="zh-CN" altLang="en-US" sz="2000" b="1" dirty="0">
                <a:latin typeface="微软雅黑" panose="020B0503020204020204" pitchFamily="34" charset="-122"/>
                <a:ea typeface="微软雅黑" panose="020B0503020204020204" pitchFamily="34" charset="-122"/>
              </a:rPr>
              <a:t>，企业应选择在第</a:t>
            </a:r>
            <a:r>
              <a:rPr lang="en-US" altLang="zh-CN" sz="2000" b="1" dirty="0">
                <a:latin typeface="微软雅黑" panose="020B0503020204020204" pitchFamily="34" charset="-122"/>
                <a:ea typeface="微软雅黑" panose="020B0503020204020204" pitchFamily="34" charset="-122"/>
              </a:rPr>
              <a:t>10</a:t>
            </a:r>
            <a:r>
              <a:rPr lang="zh-CN" altLang="en-US" sz="2000" b="1" dirty="0">
                <a:latin typeface="微软雅黑" panose="020B0503020204020204" pitchFamily="34" charset="-122"/>
                <a:ea typeface="微软雅黑" panose="020B0503020204020204" pitchFamily="34" charset="-122"/>
              </a:rPr>
              <a:t>天付款。</a:t>
            </a:r>
            <a:endParaRPr lang="zh-CN" altLang="en-US" sz="2000" b="1" dirty="0">
              <a:latin typeface="微软雅黑" panose="020B0503020204020204" pitchFamily="34" charset="-122"/>
              <a:ea typeface="微软雅黑" panose="020B0503020204020204" pitchFamily="34" charset="-122"/>
            </a:endParaRPr>
          </a:p>
          <a:p>
            <a:pPr>
              <a:lnSpc>
                <a:spcPct val="150000"/>
              </a:lnSpc>
              <a:spcBef>
                <a:spcPct val="50000"/>
              </a:spcBef>
            </a:pPr>
            <a:r>
              <a:rPr lang="zh-CN" altLang="en-US" sz="2000" b="1" dirty="0">
                <a:latin typeface="微软雅黑" panose="020B0503020204020204" pitchFamily="34" charset="-122"/>
                <a:ea typeface="微软雅黑" panose="020B0503020204020204" pitchFamily="34" charset="-122"/>
              </a:rPr>
              <a:t>（</a:t>
            </a:r>
            <a:r>
              <a:rPr lang="en-US" altLang="zh-CN" sz="2000" b="1" dirty="0">
                <a:latin typeface="微软雅黑" panose="020B0503020204020204" pitchFamily="34" charset="-122"/>
                <a:ea typeface="微软雅黑" panose="020B0503020204020204" pitchFamily="34" charset="-122"/>
              </a:rPr>
              <a:t>2</a:t>
            </a:r>
            <a:r>
              <a:rPr lang="zh-CN" altLang="en-US" sz="2000" b="1" dirty="0">
                <a:latin typeface="微软雅黑" panose="020B0503020204020204" pitchFamily="34" charset="-122"/>
                <a:ea typeface="微软雅黑" panose="020B0503020204020204" pitchFamily="34" charset="-122"/>
              </a:rPr>
              <a:t>）短期投资报酬率</a:t>
            </a:r>
            <a:r>
              <a:rPr lang="en-US" altLang="zh-CN" sz="2000" b="1" dirty="0">
                <a:latin typeface="微软雅黑" panose="020B0503020204020204" pitchFamily="34" charset="-122"/>
                <a:ea typeface="微软雅黑" panose="020B0503020204020204" pitchFamily="34" charset="-122"/>
              </a:rPr>
              <a:t>40%</a:t>
            </a:r>
            <a:r>
              <a:rPr lang="zh-CN" altLang="en-US" sz="2000" b="1" dirty="0">
                <a:latin typeface="微软雅黑" panose="020B0503020204020204" pitchFamily="34" charset="-122"/>
                <a:ea typeface="微软雅黑" panose="020B0503020204020204" pitchFamily="34" charset="-122"/>
              </a:rPr>
              <a:t>，企业应选择在第</a:t>
            </a:r>
            <a:r>
              <a:rPr lang="en-US" altLang="zh-CN" sz="2000" b="1" dirty="0">
                <a:latin typeface="微软雅黑" panose="020B0503020204020204" pitchFamily="34" charset="-122"/>
                <a:ea typeface="微软雅黑" panose="020B0503020204020204" pitchFamily="34" charset="-122"/>
              </a:rPr>
              <a:t>30</a:t>
            </a:r>
            <a:r>
              <a:rPr lang="zh-CN" altLang="en-US" sz="2000" b="1" dirty="0">
                <a:latin typeface="微软雅黑" panose="020B0503020204020204" pitchFamily="34" charset="-122"/>
                <a:ea typeface="微软雅黑" panose="020B0503020204020204" pitchFamily="34" charset="-122"/>
              </a:rPr>
              <a:t>天付款。</a:t>
            </a:r>
            <a:endParaRPr lang="zh-CN" altLang="en-US" sz="2000" b="1" dirty="0">
              <a:latin typeface="微软雅黑" panose="020B0503020204020204" pitchFamily="34" charset="-122"/>
              <a:ea typeface="微软雅黑" panose="020B0503020204020204" pitchFamily="34" charset="-122"/>
            </a:endParaRPr>
          </a:p>
        </p:txBody>
      </p:sp>
      <p:sp>
        <p:nvSpPr>
          <p:cNvPr id="16" name="Rectangle 1"/>
          <p:cNvSpPr/>
          <p:nvPr/>
        </p:nvSpPr>
        <p:spPr>
          <a:xfrm>
            <a:off x="315913" y="3198813"/>
            <a:ext cx="5784850" cy="1046162"/>
          </a:xfrm>
          <a:prstGeom prst="rect">
            <a:avLst/>
          </a:prstGeom>
          <a:noFill/>
          <a:ln w="9525">
            <a:noFill/>
          </a:ln>
        </p:spPr>
        <p:txBody>
          <a:bodyPr anchor="ctr" anchorCtr="0">
            <a:spAutoFit/>
          </a:bodyPr>
          <a:p>
            <a:pPr indent="254000" eaLnBrk="1" hangingPunct="1">
              <a:lnSpc>
                <a:spcPct val="130000"/>
              </a:lnSpc>
              <a:spcBef>
                <a:spcPct val="50000"/>
              </a:spcBef>
            </a:pPr>
            <a:r>
              <a:rPr lang="zh-CN" altLang="zh-CN" sz="2000" dirty="0">
                <a:latin typeface="微软雅黑" panose="020B0503020204020204" pitchFamily="34" charset="-122"/>
                <a:ea typeface="微软雅黑" panose="020B0503020204020204" pitchFamily="34" charset="-122"/>
              </a:rPr>
              <a:t>解析：</a:t>
            </a:r>
            <a:endParaRPr lang="en-US" altLang="zh-CN" sz="2000" dirty="0">
              <a:latin typeface="微软雅黑" panose="020B0503020204020204" pitchFamily="34" charset="-122"/>
              <a:ea typeface="微软雅黑" panose="020B0503020204020204" pitchFamily="34" charset="-122"/>
            </a:endParaRPr>
          </a:p>
          <a:p>
            <a:pPr indent="254000" eaLnBrk="1" hangingPunct="1">
              <a:lnSpc>
                <a:spcPct val="130000"/>
              </a:lnSpc>
              <a:spcBef>
                <a:spcPct val="50000"/>
              </a:spcBef>
            </a:pPr>
            <a:r>
              <a:rPr lang="zh-CN" altLang="zh-CN" sz="2000" dirty="0">
                <a:latin typeface="微软雅黑" panose="020B0503020204020204" pitchFamily="34" charset="-122"/>
                <a:ea typeface="微软雅黑" panose="020B0503020204020204" pitchFamily="34" charset="-122"/>
              </a:rPr>
              <a:t>放弃</a:t>
            </a:r>
            <a:r>
              <a:rPr lang="en-US" altLang="zh-CN" sz="2000" dirty="0">
                <a:latin typeface="微软雅黑" panose="020B0503020204020204" pitchFamily="34" charset="-122"/>
                <a:ea typeface="微软雅黑" panose="020B0503020204020204" pitchFamily="34" charset="-122"/>
              </a:rPr>
              <a:t>(</a:t>
            </a:r>
            <a:r>
              <a:rPr lang="zh-CN" altLang="en-US" sz="2000" dirty="0">
                <a:latin typeface="微软雅黑" panose="020B0503020204020204" pitchFamily="34" charset="-122"/>
                <a:ea typeface="微软雅黑" panose="020B0503020204020204" pitchFamily="34" charset="-122"/>
              </a:rPr>
              <a:t>第</a:t>
            </a:r>
            <a:r>
              <a:rPr lang="en-US" altLang="zh-CN" sz="2000" dirty="0">
                <a:latin typeface="微软雅黑" panose="020B0503020204020204" pitchFamily="34" charset="-122"/>
                <a:ea typeface="微软雅黑" panose="020B0503020204020204" pitchFamily="34" charset="-122"/>
              </a:rPr>
              <a:t>10</a:t>
            </a:r>
            <a:r>
              <a:rPr lang="zh-CN" altLang="en-US" sz="2000" dirty="0">
                <a:latin typeface="微软雅黑" panose="020B0503020204020204" pitchFamily="34" charset="-122"/>
                <a:ea typeface="微软雅黑" panose="020B0503020204020204" pitchFamily="34" charset="-122"/>
              </a:rPr>
              <a:t>天）</a:t>
            </a:r>
            <a:r>
              <a:rPr lang="zh-CN" altLang="zh-CN" sz="2000" dirty="0">
                <a:latin typeface="微软雅黑" panose="020B0503020204020204" pitchFamily="34" charset="-122"/>
                <a:ea typeface="微软雅黑" panose="020B0503020204020204" pitchFamily="34" charset="-122"/>
              </a:rPr>
              <a:t>现金折扣的成本率</a:t>
            </a:r>
            <a:endParaRPr lang="en-US" altLang="zh-CN" sz="2000" dirty="0">
              <a:latin typeface="微软雅黑" panose="020B0503020204020204" pitchFamily="34" charset="-122"/>
              <a:ea typeface="微软雅黑" panose="020B0503020204020204" pitchFamily="34" charset="-122"/>
            </a:endParaRPr>
          </a:p>
        </p:txBody>
      </p:sp>
      <p:graphicFrame>
        <p:nvGraphicFramePr>
          <p:cNvPr id="17" name="对象 81"/>
          <p:cNvGraphicFramePr>
            <a:graphicFrameLocks noChangeAspect="1"/>
          </p:cNvGraphicFramePr>
          <p:nvPr/>
        </p:nvGraphicFramePr>
        <p:xfrm>
          <a:off x="4357688" y="3462338"/>
          <a:ext cx="4241800" cy="809625"/>
        </p:xfrm>
        <a:graphic>
          <a:graphicData uri="http://schemas.openxmlformats.org/presentationml/2006/ole">
            <mc:AlternateContent xmlns:mc="http://schemas.openxmlformats.org/markup-compatibility/2006">
              <mc:Choice xmlns:v="urn:schemas-microsoft-com:vml" Requires="v">
                <p:oleObj spid="_x0000_s3082" name="" r:id="rId1" imgW="2019300" imgH="355600" progId="">
                  <p:embed/>
                </p:oleObj>
              </mc:Choice>
              <mc:Fallback>
                <p:oleObj name="" r:id="rId1" imgW="2019300" imgH="355600" progId="">
                  <p:embed/>
                  <p:pic>
                    <p:nvPicPr>
                      <p:cNvPr id="0" name="图片 3081"/>
                      <p:cNvPicPr/>
                      <p:nvPr/>
                    </p:nvPicPr>
                    <p:blipFill>
                      <a:blip r:embed="rId2"/>
                      <a:stretch>
                        <a:fillRect/>
                      </a:stretch>
                    </p:blipFill>
                    <p:spPr>
                      <a:xfrm>
                        <a:off x="4357688" y="3462338"/>
                        <a:ext cx="4241800" cy="809625"/>
                      </a:xfrm>
                      <a:prstGeom prst="rect">
                        <a:avLst/>
                      </a:prstGeom>
                      <a:noFill/>
                      <a:ln w="38100">
                        <a:noFill/>
                        <a:miter/>
                      </a:ln>
                    </p:spPr>
                  </p:pic>
                </p:oleObj>
              </mc:Fallback>
            </mc:AlternateContent>
          </a:graphicData>
        </a:graphic>
      </p:graphicFrame>
      <p:sp>
        <p:nvSpPr>
          <p:cNvPr id="18" name="Rectangle 1"/>
          <p:cNvSpPr/>
          <p:nvPr/>
        </p:nvSpPr>
        <p:spPr>
          <a:xfrm>
            <a:off x="315913" y="4621213"/>
            <a:ext cx="4414837" cy="493712"/>
          </a:xfrm>
          <a:prstGeom prst="rect">
            <a:avLst/>
          </a:prstGeom>
          <a:noFill/>
          <a:ln w="9525">
            <a:noFill/>
          </a:ln>
        </p:spPr>
        <p:txBody>
          <a:bodyPr anchor="ctr" anchorCtr="0">
            <a:spAutoFit/>
          </a:bodyPr>
          <a:p>
            <a:pPr indent="254000" eaLnBrk="1" hangingPunct="1">
              <a:lnSpc>
                <a:spcPct val="130000"/>
              </a:lnSpc>
              <a:spcBef>
                <a:spcPct val="50000"/>
              </a:spcBef>
            </a:pPr>
            <a:r>
              <a:rPr lang="zh-CN" altLang="zh-CN" sz="2000" dirty="0">
                <a:latin typeface="微软雅黑" panose="020B0503020204020204" pitchFamily="34" charset="-122"/>
                <a:ea typeface="微软雅黑" panose="020B0503020204020204" pitchFamily="34" charset="-122"/>
              </a:rPr>
              <a:t>放弃</a:t>
            </a:r>
            <a:r>
              <a:rPr lang="en-US" altLang="zh-CN" sz="2000" dirty="0">
                <a:latin typeface="微软雅黑" panose="020B0503020204020204" pitchFamily="34" charset="-122"/>
                <a:ea typeface="微软雅黑" panose="020B0503020204020204" pitchFamily="34" charset="-122"/>
              </a:rPr>
              <a:t>(</a:t>
            </a:r>
            <a:r>
              <a:rPr lang="zh-CN" altLang="en-US" sz="2000" dirty="0">
                <a:latin typeface="微软雅黑" panose="020B0503020204020204" pitchFamily="34" charset="-122"/>
                <a:ea typeface="微软雅黑" panose="020B0503020204020204" pitchFamily="34" charset="-122"/>
              </a:rPr>
              <a:t>第</a:t>
            </a:r>
            <a:r>
              <a:rPr lang="en-US" altLang="zh-CN" sz="2000" dirty="0">
                <a:latin typeface="微软雅黑" panose="020B0503020204020204" pitchFamily="34" charset="-122"/>
                <a:ea typeface="微软雅黑" panose="020B0503020204020204" pitchFamily="34" charset="-122"/>
              </a:rPr>
              <a:t>20</a:t>
            </a:r>
            <a:r>
              <a:rPr lang="zh-CN" altLang="en-US" sz="2000" dirty="0">
                <a:latin typeface="微软雅黑" panose="020B0503020204020204" pitchFamily="34" charset="-122"/>
                <a:ea typeface="微软雅黑" panose="020B0503020204020204" pitchFamily="34" charset="-122"/>
              </a:rPr>
              <a:t>天）</a:t>
            </a:r>
            <a:r>
              <a:rPr lang="zh-CN" altLang="zh-CN" sz="2000" dirty="0">
                <a:latin typeface="微软雅黑" panose="020B0503020204020204" pitchFamily="34" charset="-122"/>
                <a:ea typeface="微软雅黑" panose="020B0503020204020204" pitchFamily="34" charset="-122"/>
              </a:rPr>
              <a:t>现金折扣的成本率</a:t>
            </a:r>
            <a:endParaRPr lang="en-US" altLang="zh-CN" sz="2000" dirty="0">
              <a:latin typeface="微软雅黑" panose="020B0503020204020204" pitchFamily="34" charset="-122"/>
              <a:ea typeface="微软雅黑" panose="020B0503020204020204" pitchFamily="34" charset="-122"/>
            </a:endParaRPr>
          </a:p>
        </p:txBody>
      </p:sp>
      <p:graphicFrame>
        <p:nvGraphicFramePr>
          <p:cNvPr id="55299" name="Object 3"/>
          <p:cNvGraphicFramePr>
            <a:graphicFrameLocks noChangeAspect="1"/>
          </p:cNvGraphicFramePr>
          <p:nvPr/>
        </p:nvGraphicFramePr>
        <p:xfrm>
          <a:off x="4491038" y="4464050"/>
          <a:ext cx="3987800" cy="808038"/>
        </p:xfrm>
        <a:graphic>
          <a:graphicData uri="http://schemas.openxmlformats.org/presentationml/2006/ole">
            <mc:AlternateContent xmlns:mc="http://schemas.openxmlformats.org/markup-compatibility/2006">
              <mc:Choice xmlns:v="urn:schemas-microsoft-com:vml" Requires="v">
                <p:oleObj spid="_x0000_s3081" name="" r:id="rId3" imgW="2019300" imgH="355600" progId="">
                  <p:embed/>
                </p:oleObj>
              </mc:Choice>
              <mc:Fallback>
                <p:oleObj name="" r:id="rId3" imgW="2019300" imgH="355600" progId="">
                  <p:embed/>
                  <p:pic>
                    <p:nvPicPr>
                      <p:cNvPr id="0" name="图片 3080"/>
                      <p:cNvPicPr/>
                      <p:nvPr/>
                    </p:nvPicPr>
                    <p:blipFill>
                      <a:blip r:embed="rId4"/>
                      <a:stretch>
                        <a:fillRect/>
                      </a:stretch>
                    </p:blipFill>
                    <p:spPr>
                      <a:xfrm>
                        <a:off x="4491038" y="4464050"/>
                        <a:ext cx="3987800" cy="808038"/>
                      </a:xfrm>
                      <a:prstGeom prst="rect">
                        <a:avLst/>
                      </a:prstGeom>
                      <a:noFill/>
                      <a:ln w="38100">
                        <a:noFill/>
                        <a:miter/>
                      </a:ln>
                    </p:spPr>
                  </p:pic>
                </p:oleObj>
              </mc:Fallback>
            </mc:AlternateContent>
          </a:graphicData>
        </a:graphic>
      </p:graphicFrame>
      <p:pic>
        <p:nvPicPr>
          <p:cNvPr id="34828" name="图片 19" descr="60.jpg"/>
          <p:cNvPicPr>
            <a:picLocks noChangeAspect="1"/>
          </p:cNvPicPr>
          <p:nvPr/>
        </p:nvPicPr>
        <p:blipFill>
          <a:blip r:embed="rId5">
            <a:clrChange>
              <a:clrFrom>
                <a:srgbClr val="FEFEFE"/>
              </a:clrFrom>
              <a:clrTo>
                <a:srgbClr val="FEFEFE">
                  <a:alpha val="0"/>
                </a:srgbClr>
              </a:clrTo>
            </a:clrChange>
          </a:blip>
          <a:stretch>
            <a:fillRect/>
          </a:stretch>
        </p:blipFill>
        <p:spPr>
          <a:xfrm>
            <a:off x="7092950" y="5011738"/>
            <a:ext cx="2443163" cy="2057400"/>
          </a:xfrm>
          <a:prstGeom prst="rect">
            <a:avLst/>
          </a:prstGeom>
          <a:noFill/>
          <a:ln w="9525">
            <a:noFill/>
          </a:ln>
        </p:spPr>
      </p:pic>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0-#ppt_w/2"/>
                                          </p:val>
                                        </p:tav>
                                        <p:tav tm="100000">
                                          <p:val>
                                            <p:strVal val="#ppt_x"/>
                                          </p:val>
                                        </p:tav>
                                      </p:tavLst>
                                    </p:anim>
                                    <p:anim calcmode="lin" valueType="num">
                                      <p:cBhvr additive="base">
                                        <p:cTn id="13" dur="500" fill="hold"/>
                                        <p:tgtEl>
                                          <p:spTgt spid="6"/>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42" presetClass="entr" presetSubtype="0" fill="hold" grpId="0"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diamond(in)">
                                      <p:cBhvr>
                                        <p:cTn id="24" dur="1000"/>
                                        <p:tgtEl>
                                          <p:spTgt spid="16"/>
                                        </p:tgtEl>
                                      </p:cBhvr>
                                    </p:animEffect>
                                  </p:childTnLst>
                                </p:cTn>
                              </p:par>
                            </p:childTnLst>
                          </p:cTn>
                        </p:par>
                        <p:par>
                          <p:cTn id="25" fill="hold">
                            <p:stCondLst>
                              <p:cond delay="1000"/>
                            </p:stCondLst>
                            <p:childTnLst>
                              <p:par>
                                <p:cTn id="26" presetID="12" presetClass="entr" presetSubtype="4" fill="hold" nodeType="after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slide(fromBottom)">
                                      <p:cBhvr>
                                        <p:cTn id="28" dur="500"/>
                                        <p:tgtEl>
                                          <p:spTgt spid="17"/>
                                        </p:tgtEl>
                                      </p:cBhvr>
                                    </p:animEffect>
                                  </p:childTnLst>
                                </p:cTn>
                              </p:par>
                            </p:childTnLst>
                          </p:cTn>
                        </p:par>
                      </p:childTnLst>
                    </p:cTn>
                  </p:par>
                  <p:par>
                    <p:cTn id="29" fill="hold">
                      <p:stCondLst>
                        <p:cond delay="indefinite"/>
                      </p:stCondLst>
                      <p:childTnLst>
                        <p:par>
                          <p:cTn id="30" fill="hold">
                            <p:stCondLst>
                              <p:cond delay="0"/>
                            </p:stCondLst>
                            <p:childTnLst>
                              <p:par>
                                <p:cTn id="31" presetID="8" presetClass="entr" presetSubtype="16"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diamond(in)">
                                      <p:cBhvr>
                                        <p:cTn id="33" dur="1000"/>
                                        <p:tgtEl>
                                          <p:spTgt spid="18"/>
                                        </p:tgtEl>
                                      </p:cBhvr>
                                    </p:animEffect>
                                  </p:childTnLst>
                                </p:cTn>
                              </p:par>
                            </p:childTnLst>
                          </p:cTn>
                        </p:par>
                      </p:childTnLst>
                    </p:cTn>
                  </p:par>
                  <p:par>
                    <p:cTn id="34" fill="hold">
                      <p:stCondLst>
                        <p:cond delay="indefinite"/>
                      </p:stCondLst>
                      <p:childTnLst>
                        <p:par>
                          <p:cTn id="35" fill="hold">
                            <p:stCondLst>
                              <p:cond delay="0"/>
                            </p:stCondLst>
                            <p:childTnLst>
                              <p:par>
                                <p:cTn id="36" presetID="12" presetClass="entr" presetSubtype="4" fill="hold" nodeType="clickEffect">
                                  <p:stCondLst>
                                    <p:cond delay="0"/>
                                  </p:stCondLst>
                                  <p:childTnLst>
                                    <p:set>
                                      <p:cBhvr>
                                        <p:cTn id="37" dur="1" fill="hold">
                                          <p:stCondLst>
                                            <p:cond delay="0"/>
                                          </p:stCondLst>
                                        </p:cTn>
                                        <p:tgtEl>
                                          <p:spTgt spid="55299"/>
                                        </p:tgtEl>
                                        <p:attrNameLst>
                                          <p:attrName>style.visibility</p:attrName>
                                        </p:attrNameLst>
                                      </p:cBhvr>
                                      <p:to>
                                        <p:strVal val="visible"/>
                                      </p:to>
                                    </p:set>
                                    <p:animEffect transition="in" filter="slide(fromBottom)">
                                      <p:cBhvr>
                                        <p:cTn id="38" dur="500"/>
                                        <p:tgtEl>
                                          <p:spTgt spid="55299"/>
                                        </p:tgtEl>
                                      </p:cBhvr>
                                    </p:animEffect>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55297"/>
                                        </p:tgtEl>
                                        <p:attrNameLst>
                                          <p:attrName>style.visibility</p:attrName>
                                        </p:attrNameLst>
                                      </p:cBhvr>
                                      <p:to>
                                        <p:strVal val="visible"/>
                                      </p:to>
                                    </p:set>
                                    <p:animEffect transition="in" filter="fade">
                                      <p:cBhvr>
                                        <p:cTn id="43" dur="1000"/>
                                        <p:tgtEl>
                                          <p:spTgt spid="55297"/>
                                        </p:tgtEl>
                                      </p:cBhvr>
                                    </p:animEffect>
                                    <p:anim calcmode="lin" valueType="num">
                                      <p:cBhvr>
                                        <p:cTn id="44" dur="1000" fill="hold"/>
                                        <p:tgtEl>
                                          <p:spTgt spid="55297"/>
                                        </p:tgtEl>
                                        <p:attrNameLst>
                                          <p:attrName>ppt_x</p:attrName>
                                        </p:attrNameLst>
                                      </p:cBhvr>
                                      <p:tavLst>
                                        <p:tav tm="0">
                                          <p:val>
                                            <p:strVal val="#ppt_x"/>
                                          </p:val>
                                        </p:tav>
                                        <p:tav tm="100000">
                                          <p:val>
                                            <p:strVal val="#ppt_x"/>
                                          </p:val>
                                        </p:tav>
                                      </p:tavLst>
                                    </p:anim>
                                    <p:anim calcmode="lin" valueType="num">
                                      <p:cBhvr>
                                        <p:cTn id="45" dur="1000" fill="hold"/>
                                        <p:tgtEl>
                                          <p:spTgt spid="5529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5297" grpId="0"/>
      <p:bldP spid="16" grpId="0"/>
      <p:bldP spid="18"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标题 1"/>
          <p:cNvSpPr>
            <a:spLocks noGrp="1"/>
          </p:cNvSpPr>
          <p:nvPr>
            <p:ph type="title"/>
          </p:nvPr>
        </p:nvSpPr>
        <p:spPr>
          <a:ln/>
        </p:spPr>
        <p:txBody>
          <a:bodyPr vert="horz" wrap="square" lIns="0" tIns="46800" rIns="0" bIns="45720" anchor="ctr" anchorCtr="0"/>
          <a:p>
            <a:r>
              <a:rPr lang="zh-CN" altLang="zh-CN" sz="4400" dirty="0">
                <a:solidFill>
                  <a:schemeClr val="tx1"/>
                </a:solidFill>
              </a:rPr>
              <a:t>小    结</a:t>
            </a:r>
            <a:endParaRPr lang="zh-CN" altLang="en-US" dirty="0"/>
          </a:p>
        </p:txBody>
      </p:sp>
      <p:sp>
        <p:nvSpPr>
          <p:cNvPr id="35843" name="内容占位符 2"/>
          <p:cNvSpPr>
            <a:spLocks noGrp="1"/>
          </p:cNvSpPr>
          <p:nvPr>
            <p:ph idx="1"/>
          </p:nvPr>
        </p:nvSpPr>
        <p:spPr>
          <a:ln/>
        </p:spPr>
        <p:txBody>
          <a:bodyPr vert="horz" wrap="square" lIns="0" tIns="45720" rIns="0" bIns="45720" anchor="t" anchorCtr="0"/>
          <a:p>
            <a:r>
              <a:rPr lang="zh-CN" altLang="zh-CN" dirty="0"/>
              <a:t>流动负债主要有三种来源，即短期借款、短期融资券和商业信用，各种来源具有不同的获取速度、灵活性、成本和风险。</a:t>
            </a:r>
            <a:endParaRPr lang="zh-CN" altLang="zh-CN" dirty="0"/>
          </a:p>
          <a:p>
            <a:endParaRPr lang="zh-CN" altLang="en-US" dirty="0"/>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灯片编号占位符 1"/>
          <p:cNvSpPr txBox="1">
            <a:spLocks noGrp="1"/>
          </p:cNvSpPr>
          <p:nvPr>
            <p:ph type="sldNum" sz="quarter" idx="12"/>
          </p:nvPr>
        </p:nvSpPr>
        <p:spPr>
          <a:xfrm>
            <a:off x="8613775" y="6399213"/>
            <a:ext cx="390525" cy="365125"/>
          </a:xfrm>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文泉驿微米黑" pitchFamily="2" charset="-122"/>
                <a:ea typeface="文泉驿微米黑"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5pPr>
          </a:lstStyle>
          <a:p>
            <a:pPr lvl="0" algn="r" eaLnBrk="1" hangingPunct="1"/>
            <a:fld id="{9A0DB2DC-4C9A-4742-B13C-FB6460FD3503}" type="slidenum">
              <a:rPr lang="en-US" altLang="zh-CN" sz="1400" dirty="0"/>
            </a:fld>
            <a:endParaRPr lang="en-US" altLang="zh-CN" sz="1400" dirty="0"/>
          </a:p>
        </p:txBody>
      </p:sp>
      <p:grpSp>
        <p:nvGrpSpPr>
          <p:cNvPr id="3" name="组合 8"/>
          <p:cNvGrpSpPr/>
          <p:nvPr/>
        </p:nvGrpSpPr>
        <p:grpSpPr>
          <a:xfrm>
            <a:off x="2430463" y="1016000"/>
            <a:ext cx="4492625" cy="160338"/>
            <a:chOff x="5475255" y="1143000"/>
            <a:chExt cx="1486646" cy="101600"/>
          </a:xfrm>
        </p:grpSpPr>
        <p:cxnSp>
          <p:nvCxnSpPr>
            <p:cNvPr id="4" name="Straight Connector 30"/>
            <p:cNvCxnSpPr/>
            <p:nvPr/>
          </p:nvCxnSpPr>
          <p:spPr>
            <a:xfrm>
              <a:off x="5475255" y="1143000"/>
              <a:ext cx="1486646"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31"/>
            <p:cNvCxnSpPr/>
            <p:nvPr/>
          </p:nvCxnSpPr>
          <p:spPr>
            <a:xfrm>
              <a:off x="5616565" y="1244600"/>
              <a:ext cx="1185114"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矩形 5"/>
          <p:cNvSpPr/>
          <p:nvPr/>
        </p:nvSpPr>
        <p:spPr>
          <a:xfrm>
            <a:off x="1763713" y="265113"/>
            <a:ext cx="6099175" cy="923925"/>
          </a:xfrm>
          <a:prstGeom prst="rect">
            <a:avLst/>
          </a:prstGeom>
        </p:spPr>
        <p:txBody>
          <a:bodyPr>
            <a:spAutoFit/>
          </a:bodyPr>
          <a:lstStyle/>
          <a:p>
            <a:pPr marL="0" marR="0" lvl="0" indent="0" algn="l" defTabSz="914400" rtl="0" eaLnBrk="0" fontAlgn="base" latinLnBrk="0" hangingPunct="0">
              <a:lnSpc>
                <a:spcPct val="150000"/>
              </a:lnSpc>
              <a:spcBef>
                <a:spcPct val="50000"/>
              </a:spcBef>
              <a:spcAft>
                <a:spcPct val="0"/>
              </a:spcAft>
              <a:buClrTx/>
              <a:buSzTx/>
              <a:buFont typeface="Arial" panose="020B0604020202020204" pitchFamily="34" charset="0"/>
              <a:buNone/>
              <a:defRPr/>
            </a:pPr>
            <a:r>
              <a:rPr kumimoji="0" lang="zh-CN" altLang="en-US" sz="3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rPr>
              <a:t>       </a:t>
            </a:r>
            <a:r>
              <a:rPr kumimoji="0" lang="zh-CN" altLang="en-US" sz="3600" b="1" i="0" u="none" strike="noStrike" kern="1200" cap="none" spc="0" normalizeH="0" baseline="0" noProof="0" dirty="0">
                <a:ln>
                  <a:noFill/>
                </a:ln>
                <a:solidFill>
                  <a:srgbClr val="FF3300"/>
                </a:solidFill>
                <a:effectLst/>
                <a:uLnTx/>
                <a:uFillTx/>
                <a:latin typeface="宋体" panose="02010600030101010101" pitchFamily="2" charset="-122"/>
                <a:ea typeface="宋体" panose="02010600030101010101" pitchFamily="2" charset="-122"/>
                <a:cs typeface="+mn-cs"/>
              </a:rPr>
              <a:t>一、短期借款</a:t>
            </a:r>
            <a:endParaRPr kumimoji="0" lang="zh-CN" altLang="en-US" sz="3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sym typeface="黑体" panose="02010609060101010101" charset="-122"/>
            </a:endParaRPr>
          </a:p>
        </p:txBody>
      </p:sp>
      <p:sp>
        <p:nvSpPr>
          <p:cNvPr id="6149" name="Rectangle 1"/>
          <p:cNvSpPr/>
          <p:nvPr/>
        </p:nvSpPr>
        <p:spPr>
          <a:xfrm>
            <a:off x="998538" y="1544638"/>
            <a:ext cx="4868862" cy="3324225"/>
          </a:xfrm>
          <a:prstGeom prst="rect">
            <a:avLst/>
          </a:prstGeom>
          <a:noFill/>
          <a:ln w="9525">
            <a:noFill/>
          </a:ln>
        </p:spPr>
        <p:txBody>
          <a:bodyPr anchor="ctr" anchorCtr="0">
            <a:spAutoFit/>
          </a:bodyPr>
          <a:p>
            <a:pPr eaLnBrk="1" hangingPunct="1">
              <a:lnSpc>
                <a:spcPct val="150000"/>
              </a:lnSpc>
              <a:spcBef>
                <a:spcPct val="50000"/>
              </a:spcBef>
            </a:pPr>
            <a:r>
              <a:rPr lang="zh-CN" altLang="zh-CN" sz="2800" dirty="0">
                <a:latin typeface="微软雅黑" panose="020B0503020204020204" pitchFamily="34" charset="-122"/>
                <a:ea typeface="微软雅黑" panose="020B0503020204020204" pitchFamily="34" charset="-122"/>
              </a:rPr>
              <a:t>按照国际通行做法，银行发放短期借款的信用条件包括偿还方式、贷款利率及其支付方式、信贷限额、周转信贷协定、补偿性余额等几个方面。</a:t>
            </a:r>
            <a:endParaRPr lang="zh-CN" altLang="zh-CN" sz="2800" dirty="0">
              <a:latin typeface="微软雅黑" panose="020B0503020204020204" pitchFamily="34" charset="-122"/>
              <a:ea typeface="微软雅黑" panose="020B0503020204020204" pitchFamily="34" charset="-122"/>
            </a:endParaRPr>
          </a:p>
        </p:txBody>
      </p:sp>
      <p:pic>
        <p:nvPicPr>
          <p:cNvPr id="6150" name="Picture 2" descr="http://p2.so.qhmsg.com/t01b4ffceaa715d5407.jpg"/>
          <p:cNvPicPr>
            <a:picLocks noChangeAspect="1"/>
          </p:cNvPicPr>
          <p:nvPr/>
        </p:nvPicPr>
        <p:blipFill>
          <a:blip r:embed="rId1"/>
          <a:stretch>
            <a:fillRect/>
          </a:stretch>
        </p:blipFill>
        <p:spPr>
          <a:xfrm>
            <a:off x="5962650" y="2532063"/>
            <a:ext cx="2857500" cy="2857500"/>
          </a:xfrm>
          <a:prstGeom prst="rect">
            <a:avLst/>
          </a:prstGeom>
          <a:noFill/>
          <a:ln w="9525">
            <a:noFill/>
          </a:ln>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lide(fromBottom)">
                                      <p:cBhvr>
                                        <p:cTn id="7" dur="500"/>
                                        <p:tgtEl>
                                          <p:spTgt spid="6"/>
                                        </p:tgtEl>
                                      </p:cBhvr>
                                    </p:animEffect>
                                  </p:childTnLst>
                                </p:cTn>
                              </p:par>
                            </p:childTnLst>
                          </p:cTn>
                        </p:par>
                        <p:par>
                          <p:cTn id="8" fill="hold">
                            <p:stCondLst>
                              <p:cond delay="500"/>
                            </p:stCondLst>
                            <p:childTnLst>
                              <p:par>
                                <p:cTn id="9" presetID="12" presetClass="entr" presetSubtype="4"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slide(fromBottom)">
                                      <p:cBhvr>
                                        <p:cTn id="1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7379" name="Rectangle 3"/>
          <p:cNvSpPr>
            <a:spLocks noGrp="1" noChangeArrowheads="1"/>
          </p:cNvSpPr>
          <p:nvPr>
            <p:ph idx="1"/>
          </p:nvPr>
        </p:nvSpPr>
        <p:spPr>
          <a:xfrm>
            <a:off x="303213" y="1557338"/>
            <a:ext cx="8820150" cy="4248150"/>
          </a:xfrm>
        </p:spPr>
        <p:txBody>
          <a:bodyPr vert="horz" wrap="square" lIns="90488" tIns="44450" rIns="90488" bIns="44450" numCol="1" anchor="t" anchorCtr="0" compatLnSpc="1"/>
          <a:lstStyle/>
          <a:p>
            <a:pPr marL="514350" marR="0" lvl="0" indent="-514350" algn="l" defTabSz="914400" rtl="0" eaLnBrk="1" fontAlgn="base" latinLnBrk="0" hangingPunct="1">
              <a:lnSpc>
                <a:spcPct val="120000"/>
              </a:lnSpc>
              <a:spcBef>
                <a:spcPct val="10000"/>
              </a:spcBef>
              <a:spcAft>
                <a:spcPct val="0"/>
              </a:spcAft>
              <a:buClrTx/>
              <a:buSzTx/>
              <a:buFontTx/>
              <a:buAutoNum type="arabicPeriod"/>
              <a:defRPr/>
            </a:pPr>
            <a:r>
              <a:rPr kumimoji="0" lang="zh-CN" altLang="en-US" sz="2800" b="1" i="0" u="none" strike="noStrike" kern="0" cap="none" spc="0" normalizeH="0" baseline="0" noProof="0" dirty="0" smtClean="0">
                <a:ln>
                  <a:noFill/>
                </a:ln>
                <a:solidFill>
                  <a:schemeClr val="tx1"/>
                </a:solidFill>
                <a:effectLst/>
                <a:uLnTx/>
                <a:uFillTx/>
                <a:latin typeface="+mn-lt"/>
                <a:ea typeface="+mn-ea"/>
                <a:cs typeface="+mn-cs"/>
              </a:rPr>
              <a:t>偿还</a:t>
            </a:r>
            <a:r>
              <a:rPr kumimoji="0" lang="zh-CN" altLang="en-US" sz="2800" b="1" i="0" u="none" strike="noStrike" kern="0" cap="none" spc="0" normalizeH="0" baseline="0" noProof="0" dirty="0">
                <a:ln>
                  <a:noFill/>
                </a:ln>
                <a:solidFill>
                  <a:schemeClr val="tx1"/>
                </a:solidFill>
                <a:effectLst/>
                <a:uLnTx/>
                <a:uFillTx/>
                <a:latin typeface="+mn-lt"/>
                <a:ea typeface="+mn-ea"/>
                <a:cs typeface="+mn-cs"/>
              </a:rPr>
              <a:t>方式：</a:t>
            </a:r>
            <a:endParaRPr kumimoji="0" lang="en-US" altLang="zh-CN" sz="2800" b="1" i="0" u="none" strike="noStrike" kern="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base" latinLnBrk="0" hangingPunct="1">
              <a:lnSpc>
                <a:spcPct val="120000"/>
              </a:lnSpc>
              <a:spcBef>
                <a:spcPct val="10000"/>
              </a:spcBef>
              <a:spcAft>
                <a:spcPct val="0"/>
              </a:spcAft>
              <a:buClrTx/>
              <a:buSzTx/>
              <a:buFontTx/>
              <a:buNone/>
              <a:defRPr/>
            </a:pPr>
            <a:r>
              <a:rPr kumimoji="0" lang="en-US" altLang="zh-CN" sz="2800" b="1" i="0" u="none" strike="noStrike" kern="0" cap="none" spc="0" normalizeH="0" baseline="0" noProof="0" dirty="0">
                <a:ln>
                  <a:noFill/>
                </a:ln>
                <a:solidFill>
                  <a:schemeClr val="tx1"/>
                </a:solidFill>
                <a:effectLst/>
                <a:uLnTx/>
                <a:uFillTx/>
                <a:latin typeface="+mn-lt"/>
                <a:ea typeface="+mn-ea"/>
                <a:cs typeface="+mn-cs"/>
              </a:rPr>
              <a:t>        </a:t>
            </a:r>
            <a:r>
              <a:rPr kumimoji="0" lang="zh-CN" altLang="en-US" sz="2800" b="1" i="0" u="none" strike="noStrike" kern="0" cap="none" spc="0" normalizeH="0" baseline="0" noProof="0" dirty="0">
                <a:ln>
                  <a:noFill/>
                </a:ln>
                <a:solidFill>
                  <a:schemeClr val="tx1"/>
                </a:solidFill>
                <a:effectLst/>
                <a:uLnTx/>
                <a:uFillTx/>
                <a:latin typeface="+mn-lt"/>
                <a:ea typeface="+mn-ea"/>
                <a:cs typeface="+mn-cs"/>
              </a:rPr>
              <a:t>到期一次偿还、分期</a:t>
            </a:r>
            <a:r>
              <a:rPr kumimoji="0" lang="en-US" altLang="zh-CN" sz="2800" b="1" i="0" u="none" strike="noStrike" kern="0" cap="none" spc="0" normalizeH="0" baseline="0" noProof="0" dirty="0">
                <a:ln>
                  <a:noFill/>
                </a:ln>
                <a:solidFill>
                  <a:schemeClr val="tx1"/>
                </a:solidFill>
                <a:effectLst/>
                <a:uLnTx/>
                <a:uFillTx/>
                <a:latin typeface="+mn-lt"/>
                <a:ea typeface="+mn-ea"/>
                <a:cs typeface="+mn-cs"/>
              </a:rPr>
              <a:t>(</a:t>
            </a:r>
            <a:r>
              <a:rPr kumimoji="0" lang="zh-CN" altLang="en-US" sz="2800" b="1" i="0" u="none" strike="noStrike" kern="0" cap="none" spc="0" normalizeH="0" baseline="0" noProof="0" dirty="0">
                <a:ln>
                  <a:noFill/>
                </a:ln>
                <a:solidFill>
                  <a:schemeClr val="tx1"/>
                </a:solidFill>
                <a:effectLst/>
                <a:uLnTx/>
                <a:uFillTx/>
                <a:latin typeface="+mn-lt"/>
                <a:ea typeface="+mn-ea"/>
                <a:cs typeface="+mn-cs"/>
              </a:rPr>
              <a:t>每月、季</a:t>
            </a:r>
            <a:r>
              <a:rPr kumimoji="0" lang="en-US" altLang="zh-CN" sz="2800" b="1" i="0" u="none" strike="noStrike" kern="0" cap="none" spc="0" normalizeH="0" baseline="0" noProof="0" dirty="0">
                <a:ln>
                  <a:noFill/>
                </a:ln>
                <a:solidFill>
                  <a:schemeClr val="tx1"/>
                </a:solidFill>
                <a:effectLst/>
                <a:uLnTx/>
                <a:uFillTx/>
                <a:latin typeface="+mn-lt"/>
                <a:ea typeface="+mn-ea"/>
                <a:cs typeface="+mn-cs"/>
              </a:rPr>
              <a:t>)</a:t>
            </a:r>
            <a:r>
              <a:rPr kumimoji="0" lang="zh-CN" altLang="en-US" sz="2800" b="1" i="0" u="none" strike="noStrike" kern="0" cap="none" spc="0" normalizeH="0" baseline="0" noProof="0" dirty="0">
                <a:ln>
                  <a:noFill/>
                </a:ln>
                <a:solidFill>
                  <a:schemeClr val="tx1"/>
                </a:solidFill>
                <a:effectLst/>
                <a:uLnTx/>
                <a:uFillTx/>
                <a:latin typeface="+mn-lt"/>
                <a:ea typeface="+mn-ea"/>
                <a:cs typeface="+mn-cs"/>
              </a:rPr>
              <a:t>等额偿还</a:t>
            </a:r>
            <a:endParaRPr kumimoji="0" lang="en-US" altLang="zh-CN" sz="2800" b="1"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20000"/>
              </a:lnSpc>
              <a:spcBef>
                <a:spcPct val="10000"/>
              </a:spcBef>
              <a:spcAft>
                <a:spcPct val="0"/>
              </a:spcAft>
              <a:buClrTx/>
              <a:buSzTx/>
              <a:buFontTx/>
              <a:buNone/>
              <a:defRPr/>
            </a:pPr>
            <a:r>
              <a:rPr kumimoji="0" lang="en-US" altLang="zh-CN" sz="2800" b="1" i="0" u="none" strike="noStrike" kern="0" cap="none" spc="0" normalizeH="0" baseline="0" noProof="0" dirty="0">
                <a:ln>
                  <a:noFill/>
                </a:ln>
                <a:solidFill>
                  <a:schemeClr val="tx1"/>
                </a:solidFill>
                <a:effectLst/>
                <a:uLnTx/>
                <a:uFillTx/>
                <a:latin typeface="+mn-lt"/>
                <a:ea typeface="+mn-ea"/>
                <a:cs typeface="+mn-cs"/>
              </a:rPr>
              <a:t>2. </a:t>
            </a:r>
            <a:r>
              <a:rPr kumimoji="0" lang="zh-CN" altLang="en-US" sz="2800" b="1" i="0" u="none" strike="noStrike" kern="0" cap="none" spc="0" normalizeH="0" baseline="0" noProof="0" dirty="0">
                <a:ln>
                  <a:noFill/>
                </a:ln>
                <a:solidFill>
                  <a:schemeClr val="tx1"/>
                </a:solidFill>
                <a:effectLst/>
                <a:uLnTx/>
                <a:uFillTx/>
                <a:latin typeface="+mn-lt"/>
                <a:ea typeface="+mn-ea"/>
                <a:cs typeface="+mn-cs"/>
              </a:rPr>
              <a:t>借款利息的支付方法：收款法、贴现法、加息法</a:t>
            </a:r>
            <a:endParaRPr kumimoji="0" lang="en-US" altLang="zh-CN" sz="2800" b="1"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20000"/>
              </a:lnSpc>
              <a:spcBef>
                <a:spcPct val="10000"/>
              </a:spcBef>
              <a:spcAft>
                <a:spcPct val="0"/>
              </a:spcAft>
              <a:buClrTx/>
              <a:buSzTx/>
              <a:buFontTx/>
              <a:buNone/>
              <a:defRPr/>
            </a:pPr>
            <a:r>
              <a:rPr kumimoji="0" lang="en-US" altLang="zh-CN" sz="2800" b="1" i="0" u="none" strike="noStrike" kern="0" cap="none" spc="0" normalizeH="0" baseline="0" noProof="0" dirty="0">
                <a:ln>
                  <a:noFill/>
                </a:ln>
                <a:solidFill>
                  <a:schemeClr val="tx1"/>
                </a:solidFill>
                <a:effectLst/>
                <a:uLnTx/>
                <a:uFillTx/>
                <a:latin typeface="+mn-lt"/>
                <a:ea typeface="+mn-ea"/>
                <a:cs typeface="+mn-cs"/>
              </a:rPr>
              <a:t>3. </a:t>
            </a:r>
            <a:r>
              <a:rPr kumimoji="0" lang="zh-CN" altLang="en-US" sz="2800" b="1" i="0" u="none" strike="noStrike" kern="0" cap="none" spc="0" normalizeH="0" baseline="0" noProof="0" dirty="0">
                <a:ln>
                  <a:noFill/>
                </a:ln>
                <a:solidFill>
                  <a:schemeClr val="tx1"/>
                </a:solidFill>
                <a:effectLst/>
                <a:uLnTx/>
                <a:uFillTx/>
                <a:latin typeface="+mn-lt"/>
                <a:ea typeface="+mn-ea"/>
                <a:cs typeface="+mn-cs"/>
              </a:rPr>
              <a:t>信贷限额：</a:t>
            </a:r>
            <a:r>
              <a:rPr kumimoji="0" lang="zh-CN" altLang="en-US" sz="2800" b="1" i="0" u="none" strike="noStrike" kern="0" cap="none" spc="0" normalizeH="0" baseline="0" noProof="0" dirty="0">
                <a:ln>
                  <a:noFill/>
                </a:ln>
                <a:solidFill>
                  <a:schemeClr val="tx1"/>
                </a:solidFill>
                <a:effectLst/>
                <a:uLnTx/>
                <a:uFillTx/>
                <a:latin typeface="宋体" panose="02010600030101010101" pitchFamily="2" charset="-122"/>
                <a:ea typeface="+mn-ea"/>
                <a:cs typeface="+mn-cs"/>
              </a:rPr>
              <a:t>信贷限额是银行对借款人</a:t>
            </a:r>
            <a:r>
              <a:rPr kumimoji="0" lang="zh-CN" altLang="en-US" sz="2800" b="1" i="0" u="none" strike="noStrike" kern="0" cap="none" spc="0" normalizeH="0" baseline="0" noProof="0" dirty="0">
                <a:ln>
                  <a:noFill/>
                </a:ln>
                <a:solidFill>
                  <a:srgbClr val="FF0000"/>
                </a:solidFill>
                <a:effectLst/>
                <a:uLnTx/>
                <a:uFillTx/>
                <a:latin typeface="宋体" panose="02010600030101010101" pitchFamily="2" charset="-122"/>
                <a:ea typeface="+mn-ea"/>
                <a:cs typeface="+mn-cs"/>
              </a:rPr>
              <a:t>规定</a:t>
            </a:r>
            <a:r>
              <a:rPr kumimoji="0" lang="zh-CN" altLang="en-US" sz="2800" b="1" i="0" u="none" strike="noStrike" kern="0" cap="none" spc="0" normalizeH="0" baseline="0" noProof="0" dirty="0">
                <a:ln>
                  <a:noFill/>
                </a:ln>
                <a:solidFill>
                  <a:schemeClr val="tx1"/>
                </a:solidFill>
                <a:effectLst/>
                <a:uLnTx/>
                <a:uFillTx/>
                <a:latin typeface="宋体" panose="02010600030101010101" pitchFamily="2" charset="-122"/>
                <a:ea typeface="+mn-ea"/>
                <a:cs typeface="+mn-cs"/>
              </a:rPr>
              <a:t>的无担保</a:t>
            </a:r>
            <a:endParaRPr kumimoji="0" lang="en-US" altLang="zh-CN" sz="2800" b="1" i="0" u="none" strike="noStrike" kern="0" cap="none" spc="0" normalizeH="0" baseline="0" noProof="0" dirty="0">
              <a:ln>
                <a:noFill/>
              </a:ln>
              <a:solidFill>
                <a:schemeClr val="tx1"/>
              </a:solidFill>
              <a:effectLst/>
              <a:uLnTx/>
              <a:uFillTx/>
              <a:latin typeface="宋体" panose="02010600030101010101" pitchFamily="2" charset="-122"/>
              <a:ea typeface="+mn-ea"/>
              <a:cs typeface="+mn-cs"/>
            </a:endParaRPr>
          </a:p>
          <a:p>
            <a:pPr marL="342900" marR="0" lvl="0" indent="-342900" algn="l" defTabSz="914400" rtl="0" eaLnBrk="1" fontAlgn="base" latinLnBrk="0" hangingPunct="1">
              <a:lnSpc>
                <a:spcPct val="120000"/>
              </a:lnSpc>
              <a:spcBef>
                <a:spcPct val="10000"/>
              </a:spcBef>
              <a:spcAft>
                <a:spcPct val="0"/>
              </a:spcAft>
              <a:buClrTx/>
              <a:buSzTx/>
              <a:buFontTx/>
              <a:buNone/>
              <a:defRPr/>
            </a:pPr>
            <a:r>
              <a:rPr kumimoji="0" lang="en-US" altLang="zh-CN" sz="2800" b="1" i="0" u="none" strike="noStrike" kern="0" cap="none" spc="0" normalizeH="0" baseline="0" noProof="0" dirty="0">
                <a:ln>
                  <a:noFill/>
                </a:ln>
                <a:solidFill>
                  <a:schemeClr val="tx1"/>
                </a:solidFill>
                <a:effectLst/>
                <a:uLnTx/>
                <a:uFillTx/>
                <a:latin typeface="宋体" panose="02010600030101010101" pitchFamily="2" charset="-122"/>
                <a:ea typeface="+mn-ea"/>
                <a:cs typeface="+mn-cs"/>
              </a:rPr>
              <a:t>             </a:t>
            </a:r>
            <a:r>
              <a:rPr kumimoji="0" lang="zh-CN" altLang="en-US" sz="2800" b="1" i="0" u="none" strike="noStrike" kern="0" cap="none" spc="0" normalizeH="0" baseline="0" noProof="0" dirty="0">
                <a:ln>
                  <a:noFill/>
                </a:ln>
                <a:solidFill>
                  <a:schemeClr val="tx1"/>
                </a:solidFill>
                <a:effectLst/>
                <a:uLnTx/>
                <a:uFillTx/>
                <a:latin typeface="宋体" panose="02010600030101010101" pitchFamily="2" charset="-122"/>
                <a:ea typeface="+mn-ea"/>
                <a:cs typeface="+mn-cs"/>
              </a:rPr>
              <a:t>贷款的最高额。</a:t>
            </a:r>
            <a:r>
              <a:rPr kumimoji="0" lang="zh-CN" altLang="en-US" sz="2800" b="1" i="0" u="none" strike="noStrike" kern="0" cap="none" spc="0" normalizeH="0" baseline="0" noProof="0" dirty="0">
                <a:ln>
                  <a:noFill/>
                </a:ln>
                <a:solidFill>
                  <a:schemeClr val="tx1"/>
                </a:solidFill>
                <a:effectLst/>
                <a:uLnTx/>
                <a:uFillTx/>
                <a:latin typeface="+mn-lt"/>
                <a:ea typeface="+mn-ea"/>
                <a:cs typeface="+mn-cs"/>
              </a:rPr>
              <a:t>   </a:t>
            </a:r>
            <a:endParaRPr kumimoji="0" lang="zh-CN" altLang="en-US" sz="2800" b="1"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20000"/>
              </a:lnSpc>
              <a:spcBef>
                <a:spcPct val="10000"/>
              </a:spcBef>
              <a:spcAft>
                <a:spcPct val="0"/>
              </a:spcAft>
              <a:buClrTx/>
              <a:buSzTx/>
              <a:buFontTx/>
              <a:buNone/>
              <a:defRPr/>
            </a:pPr>
            <a:r>
              <a:rPr kumimoji="0" lang="en-US" altLang="zh-CN" sz="2800" b="1" i="0" u="none" strike="noStrike" kern="0" cap="none" spc="0" normalizeH="0" baseline="0" noProof="0" dirty="0">
                <a:ln>
                  <a:noFill/>
                </a:ln>
                <a:solidFill>
                  <a:schemeClr val="tx1"/>
                </a:solidFill>
                <a:effectLst/>
                <a:uLnTx/>
                <a:uFillTx/>
                <a:latin typeface="+mn-lt"/>
                <a:ea typeface="+mn-ea"/>
                <a:cs typeface="+mn-cs"/>
              </a:rPr>
              <a:t>4. </a:t>
            </a:r>
            <a:r>
              <a:rPr kumimoji="0" lang="zh-CN" altLang="en-US" sz="2800" b="1" i="0" u="none" strike="noStrike" kern="0" cap="none" spc="0" normalizeH="0" baseline="0" noProof="0" dirty="0">
                <a:ln>
                  <a:noFill/>
                </a:ln>
                <a:solidFill>
                  <a:schemeClr val="tx1"/>
                </a:solidFill>
                <a:effectLst/>
                <a:uLnTx/>
                <a:uFillTx/>
                <a:latin typeface="+mn-lt"/>
                <a:ea typeface="+mn-ea"/>
                <a:cs typeface="+mn-cs"/>
              </a:rPr>
              <a:t>周转信贷协定：周转信贷协定是银行具有</a:t>
            </a:r>
            <a:r>
              <a:rPr kumimoji="0" lang="zh-CN" altLang="en-US" sz="2800" b="1" i="0" u="none" strike="noStrike" kern="0" cap="none" spc="0" normalizeH="0" baseline="0" noProof="0" dirty="0">
                <a:ln>
                  <a:noFill/>
                </a:ln>
                <a:solidFill>
                  <a:srgbClr val="FF3300"/>
                </a:solidFill>
                <a:effectLst/>
                <a:uLnTx/>
                <a:uFillTx/>
                <a:latin typeface="+mn-lt"/>
                <a:ea typeface="+mn-ea"/>
                <a:cs typeface="+mn-cs"/>
              </a:rPr>
              <a:t>法律义务</a:t>
            </a:r>
            <a:endParaRPr kumimoji="0" lang="en-US" altLang="zh-CN" sz="2800" b="1" i="0" u="none" strike="noStrike" kern="0" cap="none" spc="0" normalizeH="0" baseline="0" noProof="0" dirty="0">
              <a:ln>
                <a:noFill/>
              </a:ln>
              <a:solidFill>
                <a:srgbClr val="FF3300"/>
              </a:solidFill>
              <a:effectLst/>
              <a:uLnTx/>
              <a:uFillTx/>
              <a:latin typeface="+mn-lt"/>
              <a:ea typeface="+mn-ea"/>
              <a:cs typeface="+mn-cs"/>
            </a:endParaRPr>
          </a:p>
          <a:p>
            <a:pPr marL="342900" marR="0" lvl="0" indent="-342900" algn="l" defTabSz="914400" rtl="0" eaLnBrk="1" fontAlgn="base" latinLnBrk="0" hangingPunct="1">
              <a:lnSpc>
                <a:spcPct val="120000"/>
              </a:lnSpc>
              <a:spcBef>
                <a:spcPct val="10000"/>
              </a:spcBef>
              <a:spcAft>
                <a:spcPct val="0"/>
              </a:spcAft>
              <a:buClrTx/>
              <a:buSzTx/>
              <a:buFontTx/>
              <a:buNone/>
              <a:defRPr/>
            </a:pPr>
            <a:r>
              <a:rPr kumimoji="0" lang="en-US" altLang="zh-CN" sz="2800" b="1" i="0" u="none" strike="noStrike" kern="0" cap="none" spc="0" normalizeH="0" baseline="0" noProof="0" dirty="0">
                <a:ln>
                  <a:noFill/>
                </a:ln>
                <a:solidFill>
                  <a:srgbClr val="FF3300"/>
                </a:solidFill>
                <a:effectLst/>
                <a:uLnTx/>
                <a:uFillTx/>
                <a:latin typeface="+mn-lt"/>
                <a:ea typeface="+mn-ea"/>
                <a:cs typeface="+mn-cs"/>
              </a:rPr>
              <a:t>         </a:t>
            </a:r>
            <a:r>
              <a:rPr kumimoji="0" lang="zh-CN" altLang="en-US" sz="2800" b="1" i="0" u="none" strike="noStrike" kern="0" cap="none" spc="0" normalizeH="0" baseline="0" noProof="0" dirty="0">
                <a:ln>
                  <a:noFill/>
                </a:ln>
                <a:solidFill>
                  <a:schemeClr val="tx1"/>
                </a:solidFill>
                <a:effectLst/>
                <a:uLnTx/>
                <a:uFillTx/>
                <a:latin typeface="+mn-lt"/>
                <a:ea typeface="+mn-ea"/>
                <a:cs typeface="+mn-cs"/>
              </a:rPr>
              <a:t>地承诺提供不超过某一最高限额的贷款协定。</a:t>
            </a:r>
            <a:endParaRPr kumimoji="0" lang="en-US" altLang="zh-CN" sz="2800" b="1"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20000"/>
              </a:lnSpc>
              <a:spcBef>
                <a:spcPct val="10000"/>
              </a:spcBef>
              <a:spcAft>
                <a:spcPct val="0"/>
              </a:spcAft>
              <a:buClrTx/>
              <a:buSzTx/>
              <a:buFontTx/>
              <a:buNone/>
              <a:defRPr/>
            </a:pPr>
            <a:r>
              <a:rPr kumimoji="0" lang="en-US" altLang="zh-CN" sz="2800" b="1" i="0" u="none" strike="noStrike" kern="0" cap="none" spc="0" normalizeH="0" baseline="0" noProof="0" dirty="0">
                <a:ln>
                  <a:noFill/>
                </a:ln>
                <a:solidFill>
                  <a:schemeClr val="tx1"/>
                </a:solidFill>
                <a:effectLst/>
                <a:uLnTx/>
                <a:uFillTx/>
                <a:latin typeface="+mn-lt"/>
                <a:ea typeface="+mn-ea"/>
                <a:cs typeface="+mn-cs"/>
              </a:rPr>
              <a:t>5. </a:t>
            </a:r>
            <a:r>
              <a:rPr kumimoji="0" lang="zh-CN" altLang="en-US" sz="2800" b="1" i="0" u="none" strike="noStrike" kern="0" cap="none" spc="0" normalizeH="0" baseline="0" noProof="0" dirty="0">
                <a:ln>
                  <a:noFill/>
                </a:ln>
                <a:solidFill>
                  <a:schemeClr val="tx1"/>
                </a:solidFill>
                <a:effectLst/>
                <a:uLnTx/>
                <a:uFillTx/>
                <a:latin typeface="+mn-lt"/>
                <a:ea typeface="+mn-ea"/>
                <a:cs typeface="+mn-cs"/>
              </a:rPr>
              <a:t>补偿性余额</a:t>
            </a:r>
            <a:endParaRPr kumimoji="0" lang="zh-CN" altLang="en-US" sz="2800" b="1"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20000"/>
              </a:lnSpc>
              <a:spcBef>
                <a:spcPct val="10000"/>
              </a:spcBef>
              <a:spcAft>
                <a:spcPct val="0"/>
              </a:spcAft>
              <a:buClrTx/>
              <a:buSzTx/>
              <a:buFontTx/>
              <a:buNone/>
              <a:defRPr/>
            </a:pPr>
            <a:endParaRPr kumimoji="0" lang="en-US" altLang="zh-CN" sz="2800" b="1"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7379">
                                            <p:txEl>
                                              <p:charRg st="0" end="6"/>
                                            </p:txEl>
                                          </p:spTgt>
                                        </p:tgtEl>
                                        <p:attrNameLst>
                                          <p:attrName>style.visibility</p:attrName>
                                        </p:attrNameLst>
                                      </p:cBhvr>
                                      <p:to>
                                        <p:strVal val="visible"/>
                                      </p:to>
                                    </p:set>
                                    <p:animEffect transition="in" filter="fade">
                                      <p:cBhvr>
                                        <p:cTn id="7" dur="2000"/>
                                        <p:tgtEl>
                                          <p:spTgt spid="357379">
                                            <p:txEl>
                                              <p:charRg st="0" end="6"/>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57379">
                                            <p:txEl>
                                              <p:charRg st="6" end="34"/>
                                            </p:txEl>
                                          </p:spTgt>
                                        </p:tgtEl>
                                        <p:attrNameLst>
                                          <p:attrName>style.visibility</p:attrName>
                                        </p:attrNameLst>
                                      </p:cBhvr>
                                      <p:to>
                                        <p:strVal val="visible"/>
                                      </p:to>
                                    </p:set>
                                    <p:animEffect transition="in" filter="fade">
                                      <p:cBhvr>
                                        <p:cTn id="12" dur="2000"/>
                                        <p:tgtEl>
                                          <p:spTgt spid="357379">
                                            <p:txEl>
                                              <p:charRg st="6" end="3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57379">
                                            <p:txEl>
                                              <p:charRg st="34" end="59"/>
                                            </p:txEl>
                                          </p:spTgt>
                                        </p:tgtEl>
                                        <p:attrNameLst>
                                          <p:attrName>style.visibility</p:attrName>
                                        </p:attrNameLst>
                                      </p:cBhvr>
                                      <p:to>
                                        <p:strVal val="visible"/>
                                      </p:to>
                                    </p:set>
                                    <p:animEffect transition="in" filter="fade">
                                      <p:cBhvr>
                                        <p:cTn id="17" dur="2000"/>
                                        <p:tgtEl>
                                          <p:spTgt spid="357379">
                                            <p:txEl>
                                              <p:charRg st="34" end="59"/>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57379">
                                            <p:txEl>
                                              <p:charRg st="59" end="85"/>
                                            </p:txEl>
                                          </p:spTgt>
                                        </p:tgtEl>
                                        <p:attrNameLst>
                                          <p:attrName>style.visibility</p:attrName>
                                        </p:attrNameLst>
                                      </p:cBhvr>
                                      <p:to>
                                        <p:strVal val="visible"/>
                                      </p:to>
                                    </p:set>
                                    <p:animEffect transition="in" filter="fade">
                                      <p:cBhvr>
                                        <p:cTn id="22" dur="2000"/>
                                        <p:tgtEl>
                                          <p:spTgt spid="357379">
                                            <p:txEl>
                                              <p:charRg st="59" end="8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57379">
                                            <p:txEl>
                                              <p:charRg st="85" end="109"/>
                                            </p:txEl>
                                          </p:spTgt>
                                        </p:tgtEl>
                                        <p:attrNameLst>
                                          <p:attrName>style.visibility</p:attrName>
                                        </p:attrNameLst>
                                      </p:cBhvr>
                                      <p:to>
                                        <p:strVal val="visible"/>
                                      </p:to>
                                    </p:set>
                                    <p:animEffect transition="in" filter="fade">
                                      <p:cBhvr>
                                        <p:cTn id="27" dur="2000"/>
                                        <p:tgtEl>
                                          <p:spTgt spid="357379">
                                            <p:txEl>
                                              <p:charRg st="85" end="109"/>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57379">
                                            <p:txEl>
                                              <p:charRg st="109" end="135"/>
                                            </p:txEl>
                                          </p:spTgt>
                                        </p:tgtEl>
                                        <p:attrNameLst>
                                          <p:attrName>style.visibility</p:attrName>
                                        </p:attrNameLst>
                                      </p:cBhvr>
                                      <p:to>
                                        <p:strVal val="visible"/>
                                      </p:to>
                                    </p:set>
                                    <p:animEffect transition="in" filter="fade">
                                      <p:cBhvr>
                                        <p:cTn id="32" dur="2000"/>
                                        <p:tgtEl>
                                          <p:spTgt spid="357379">
                                            <p:txEl>
                                              <p:charRg st="109" end="13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57379">
                                            <p:txEl>
                                              <p:charRg st="135" end="165"/>
                                            </p:txEl>
                                          </p:spTgt>
                                        </p:tgtEl>
                                        <p:attrNameLst>
                                          <p:attrName>style.visibility</p:attrName>
                                        </p:attrNameLst>
                                      </p:cBhvr>
                                      <p:to>
                                        <p:strVal val="visible"/>
                                      </p:to>
                                    </p:set>
                                    <p:animEffect transition="in" filter="fade">
                                      <p:cBhvr>
                                        <p:cTn id="37" dur="2000"/>
                                        <p:tgtEl>
                                          <p:spTgt spid="357379">
                                            <p:txEl>
                                              <p:charRg st="135" end="16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57379">
                                            <p:txEl>
                                              <p:charRg st="165" end="174"/>
                                            </p:txEl>
                                          </p:spTgt>
                                        </p:tgtEl>
                                        <p:attrNameLst>
                                          <p:attrName>style.visibility</p:attrName>
                                        </p:attrNameLst>
                                      </p:cBhvr>
                                      <p:to>
                                        <p:strVal val="visible"/>
                                      </p:to>
                                    </p:set>
                                    <p:animEffect transition="in" filter="fade">
                                      <p:cBhvr>
                                        <p:cTn id="42" dur="2000"/>
                                        <p:tgtEl>
                                          <p:spTgt spid="357379">
                                            <p:txEl>
                                              <p:charRg st="165" end="17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737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灯片编号占位符 1"/>
          <p:cNvSpPr txBox="1">
            <a:spLocks noGrp="1"/>
          </p:cNvSpPr>
          <p:nvPr>
            <p:ph type="sldNum" sz="quarter" idx="12"/>
          </p:nvPr>
        </p:nvSpPr>
        <p:spPr>
          <a:xfrm>
            <a:off x="8613775" y="6399213"/>
            <a:ext cx="390525" cy="365125"/>
          </a:xfrm>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文泉驿微米黑" pitchFamily="2" charset="-122"/>
                <a:ea typeface="文泉驿微米黑"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5pPr>
          </a:lstStyle>
          <a:p>
            <a:pPr lvl="0" algn="r" eaLnBrk="1" hangingPunct="1"/>
            <a:fld id="{9A0DB2DC-4C9A-4742-B13C-FB6460FD3503}" type="slidenum">
              <a:rPr lang="en-US" altLang="zh-CN" sz="1400" dirty="0"/>
            </a:fld>
            <a:endParaRPr lang="en-US" altLang="zh-CN" sz="1400" dirty="0"/>
          </a:p>
        </p:txBody>
      </p:sp>
      <p:grpSp>
        <p:nvGrpSpPr>
          <p:cNvPr id="3" name="组合 8"/>
          <p:cNvGrpSpPr/>
          <p:nvPr/>
        </p:nvGrpSpPr>
        <p:grpSpPr>
          <a:xfrm>
            <a:off x="2430463" y="1016000"/>
            <a:ext cx="4492625" cy="160338"/>
            <a:chOff x="5475255" y="1143000"/>
            <a:chExt cx="1486646" cy="101600"/>
          </a:xfrm>
        </p:grpSpPr>
        <p:cxnSp>
          <p:nvCxnSpPr>
            <p:cNvPr id="4" name="Straight Connector 30"/>
            <p:cNvCxnSpPr/>
            <p:nvPr/>
          </p:nvCxnSpPr>
          <p:spPr>
            <a:xfrm>
              <a:off x="5475255" y="1143000"/>
              <a:ext cx="1486646"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31"/>
            <p:cNvCxnSpPr/>
            <p:nvPr/>
          </p:nvCxnSpPr>
          <p:spPr>
            <a:xfrm>
              <a:off x="5616565" y="1244600"/>
              <a:ext cx="1185114"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矩形 5"/>
          <p:cNvSpPr/>
          <p:nvPr/>
        </p:nvSpPr>
        <p:spPr>
          <a:xfrm>
            <a:off x="1476375" y="203200"/>
            <a:ext cx="6408738" cy="1933575"/>
          </a:xfrm>
          <a:prstGeom prst="rect">
            <a:avLst/>
          </a:prstGeom>
        </p:spPr>
        <p:txBody>
          <a:bodyPr>
            <a:spAutoFit/>
          </a:bodyPr>
          <a:lstStyle/>
          <a:p>
            <a:pPr marL="0" marR="0" lvl="0" indent="0" algn="l" defTabSz="914400" rtl="0" eaLnBrk="0" fontAlgn="base" latinLnBrk="0" hangingPunct="0">
              <a:lnSpc>
                <a:spcPct val="150000"/>
              </a:lnSpc>
              <a:spcBef>
                <a:spcPct val="50000"/>
              </a:spcBef>
              <a:spcAft>
                <a:spcPct val="0"/>
              </a:spcAft>
              <a:buClrTx/>
              <a:buSzTx/>
              <a:buFontTx/>
              <a:buNone/>
              <a:defRPr/>
            </a:pPr>
            <a:r>
              <a:rPr kumimoji="0" lang="zh-CN" altLang="en-US" sz="3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           </a:t>
            </a:r>
            <a:r>
              <a:rPr kumimoji="0" lang="zh-CN" altLang="en-US" sz="3600" b="1" i="0" u="none" strike="noStrike" kern="1200" cap="none" spc="0" normalizeH="0" baseline="0" noProof="0" dirty="0">
                <a:ln>
                  <a:noFill/>
                </a:ln>
                <a:solidFill>
                  <a:srgbClr val="FF3300"/>
                </a:solidFill>
                <a:effectLst/>
                <a:uLnTx/>
                <a:uFillTx/>
                <a:latin typeface="宋体" panose="02010600030101010101" pitchFamily="2" charset="-122"/>
                <a:ea typeface="宋体" panose="02010600030101010101" pitchFamily="2" charset="-122"/>
                <a:cs typeface="+mn-cs"/>
              </a:rPr>
              <a:t>一、短期借款</a:t>
            </a:r>
            <a:endParaRPr kumimoji="0" lang="zh-CN" altLang="en-US" sz="3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sym typeface="黑体" panose="02010609060101010101" charset="-122"/>
            </a:endParaRPr>
          </a:p>
          <a:p>
            <a:pPr marL="0" marR="0" lvl="0" indent="0" algn="l" defTabSz="914400" rtl="0" eaLnBrk="0" fontAlgn="base" latinLnBrk="0" hangingPunct="0">
              <a:lnSpc>
                <a:spcPct val="150000"/>
              </a:lnSpc>
              <a:spcBef>
                <a:spcPct val="50000"/>
              </a:spcBef>
              <a:spcAft>
                <a:spcPct val="0"/>
              </a:spcAft>
              <a:buClrTx/>
              <a:buSzTx/>
              <a:buFont typeface="Arial" panose="020B0604020202020204" pitchFamily="34" charset="0"/>
              <a:buNone/>
              <a:defRPr/>
            </a:pPr>
            <a:endParaRPr kumimoji="0" lang="zh-CN" altLang="en-US" sz="3600" b="1"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sym typeface="黑体" panose="02010609060101010101" charset="-122"/>
            </a:endParaRPr>
          </a:p>
        </p:txBody>
      </p:sp>
      <p:sp>
        <p:nvSpPr>
          <p:cNvPr id="8197" name="Rectangle 1"/>
          <p:cNvSpPr/>
          <p:nvPr/>
        </p:nvSpPr>
        <p:spPr>
          <a:xfrm>
            <a:off x="823913" y="1362075"/>
            <a:ext cx="4868862" cy="584200"/>
          </a:xfrm>
          <a:prstGeom prst="rect">
            <a:avLst/>
          </a:prstGeom>
          <a:noFill/>
          <a:ln w="9525">
            <a:noFill/>
          </a:ln>
        </p:spPr>
        <p:txBody>
          <a:bodyPr anchor="ctr" anchorCtr="0">
            <a:spAutoFit/>
          </a:bodyPr>
          <a:p>
            <a:pPr eaLnBrk="1" hangingPunct="1">
              <a:spcBef>
                <a:spcPct val="50000"/>
              </a:spcBef>
            </a:pPr>
            <a:r>
              <a:rPr lang="en-US" altLang="zh-CN" sz="3200" b="1" dirty="0">
                <a:latin typeface="微软雅黑" panose="020B0503020204020204" pitchFamily="34" charset="-122"/>
                <a:ea typeface="微软雅黑" panose="020B0503020204020204" pitchFamily="34" charset="-122"/>
              </a:rPr>
              <a:t>1</a:t>
            </a:r>
            <a:r>
              <a:rPr lang="zh-CN" altLang="zh-CN" sz="3200" b="1" dirty="0">
                <a:latin typeface="微软雅黑" panose="020B0503020204020204" pitchFamily="34" charset="-122"/>
                <a:ea typeface="微软雅黑" panose="020B0503020204020204" pitchFamily="34" charset="-122"/>
              </a:rPr>
              <a:t>．偿还方式</a:t>
            </a:r>
            <a:endParaRPr lang="zh-CN" altLang="zh-CN" sz="3200" b="1" dirty="0">
              <a:latin typeface="微软雅黑" panose="020B0503020204020204" pitchFamily="34" charset="-122"/>
              <a:ea typeface="微软雅黑" panose="020B0503020204020204" pitchFamily="34" charset="-122"/>
            </a:endParaRPr>
          </a:p>
        </p:txBody>
      </p:sp>
      <p:sp>
        <p:nvSpPr>
          <p:cNvPr id="8198" name="矩形 8"/>
          <p:cNvSpPr/>
          <p:nvPr/>
        </p:nvSpPr>
        <p:spPr>
          <a:xfrm>
            <a:off x="860425" y="1920875"/>
            <a:ext cx="7358063" cy="1200150"/>
          </a:xfrm>
          <a:prstGeom prst="rect">
            <a:avLst/>
          </a:prstGeom>
          <a:noFill/>
          <a:ln w="9525">
            <a:noFill/>
          </a:ln>
        </p:spPr>
        <p:txBody>
          <a:bodyPr>
            <a:spAutoFit/>
          </a:bodyPr>
          <a:p>
            <a:pPr eaLnBrk="1" hangingPunct="1">
              <a:lnSpc>
                <a:spcPct val="150000"/>
              </a:lnSpc>
              <a:spcBef>
                <a:spcPct val="50000"/>
              </a:spcBef>
            </a:pPr>
            <a:r>
              <a:rPr lang="zh-CN" altLang="zh-CN" sz="2400" dirty="0">
                <a:latin typeface="微软雅黑" panose="020B0503020204020204" pitchFamily="34" charset="-122"/>
                <a:ea typeface="微软雅黑" panose="020B0503020204020204" pitchFamily="34" charset="-122"/>
              </a:rPr>
              <a:t>贷款的偿还主要有到期一次偿还和在贷款期内定期（每月、季）等额偿还两种方式。</a:t>
            </a:r>
            <a:endParaRPr lang="en-US" altLang="zh-CN" sz="2400" dirty="0">
              <a:latin typeface="微软雅黑" panose="020B0503020204020204" pitchFamily="34" charset="-122"/>
              <a:ea typeface="微软雅黑" panose="020B0503020204020204" pitchFamily="34" charset="-122"/>
            </a:endParaRPr>
          </a:p>
        </p:txBody>
      </p:sp>
      <p:grpSp>
        <p:nvGrpSpPr>
          <p:cNvPr id="8199" name="组合 19"/>
          <p:cNvGrpSpPr/>
          <p:nvPr/>
        </p:nvGrpSpPr>
        <p:grpSpPr>
          <a:xfrm>
            <a:off x="2887663" y="3287713"/>
            <a:ext cx="2982912" cy="3355975"/>
            <a:chOff x="3614054" y="3265715"/>
            <a:chExt cx="5312232" cy="3592285"/>
          </a:xfrm>
        </p:grpSpPr>
        <p:grpSp>
          <p:nvGrpSpPr>
            <p:cNvPr id="8204" name="组合 11"/>
            <p:cNvGrpSpPr/>
            <p:nvPr/>
          </p:nvGrpSpPr>
          <p:grpSpPr>
            <a:xfrm>
              <a:off x="3614054" y="4256733"/>
              <a:ext cx="2844804" cy="2601267"/>
              <a:chOff x="6081484" y="3610846"/>
              <a:chExt cx="3164115" cy="2601267"/>
            </a:xfrm>
          </p:grpSpPr>
          <p:pic>
            <p:nvPicPr>
              <p:cNvPr id="8206" name="图片 14" descr="sy_20100731160247890736.jpg"/>
              <p:cNvPicPr>
                <a:picLocks noChangeAspect="1"/>
              </p:cNvPicPr>
              <p:nvPr/>
            </p:nvPicPr>
            <p:blipFill>
              <a:blip r:embed="rId1"/>
              <a:srcRect l="14957" t="19682" r="21935" b="7938"/>
              <a:stretch>
                <a:fillRect/>
              </a:stretch>
            </p:blipFill>
            <p:spPr>
              <a:xfrm>
                <a:off x="6081484" y="3610846"/>
                <a:ext cx="3164115" cy="2601267"/>
              </a:xfrm>
              <a:prstGeom prst="rect">
                <a:avLst/>
              </a:prstGeom>
              <a:noFill/>
              <a:ln w="9525">
                <a:noFill/>
              </a:ln>
            </p:spPr>
          </p:pic>
          <p:sp>
            <p:nvSpPr>
              <p:cNvPr id="8207" name="TextBox 15"/>
              <p:cNvSpPr txBox="1"/>
              <p:nvPr/>
            </p:nvSpPr>
            <p:spPr>
              <a:xfrm>
                <a:off x="7308831" y="3715657"/>
                <a:ext cx="1117600" cy="1325620"/>
              </a:xfrm>
              <a:prstGeom prst="rect">
                <a:avLst/>
              </a:prstGeom>
              <a:noFill/>
              <a:ln w="9525">
                <a:noFill/>
              </a:ln>
            </p:spPr>
            <p:txBody>
              <a:bodyPr lIns="36000" tIns="46800" rIns="36000" bIns="46800">
                <a:spAutoFit/>
              </a:bodyPr>
              <a:p>
                <a:pPr eaLnBrk="1" hangingPunct="1">
                  <a:lnSpc>
                    <a:spcPct val="125000"/>
                  </a:lnSpc>
                  <a:spcBef>
                    <a:spcPct val="50000"/>
                  </a:spcBef>
                </a:pPr>
                <a:r>
                  <a:rPr lang="zh-CN" altLang="en-US" sz="3200" b="1" dirty="0">
                    <a:solidFill>
                      <a:srgbClr val="FF0000"/>
                    </a:solidFill>
                    <a:latin typeface="文泉驿微米黑" pitchFamily="2" charset="-122"/>
                  </a:rPr>
                  <a:t>企业</a:t>
                </a:r>
                <a:endParaRPr lang="zh-CN" altLang="en-US" sz="3200" b="1" dirty="0">
                  <a:solidFill>
                    <a:srgbClr val="FF0000"/>
                  </a:solidFill>
                  <a:latin typeface="文泉驿微米黑" pitchFamily="2" charset="-122"/>
                </a:endParaRPr>
              </a:p>
            </p:txBody>
          </p:sp>
        </p:grpSp>
        <p:pic>
          <p:nvPicPr>
            <p:cNvPr id="8205" name="图片 16" descr="1FCC22D1C64EFBEBEC8B89F963B34DA5_副本_副本.jpg"/>
            <p:cNvPicPr>
              <a:picLocks noChangeAspect="1"/>
            </p:cNvPicPr>
            <p:nvPr/>
          </p:nvPicPr>
          <p:blipFill>
            <a:blip r:embed="rId2">
              <a:clrChange>
                <a:clrFrom>
                  <a:srgbClr val="FFFFFF"/>
                </a:clrFrom>
                <a:clrTo>
                  <a:srgbClr val="FFFFFF">
                    <a:alpha val="0"/>
                  </a:srgbClr>
                </a:clrTo>
              </a:clrChange>
            </a:blip>
            <a:stretch>
              <a:fillRect/>
            </a:stretch>
          </p:blipFill>
          <p:spPr>
            <a:xfrm>
              <a:off x="6255658" y="3265715"/>
              <a:ext cx="2670628" cy="3548743"/>
            </a:xfrm>
            <a:prstGeom prst="rect">
              <a:avLst/>
            </a:prstGeom>
            <a:noFill/>
            <a:ln w="9525">
              <a:noFill/>
            </a:ln>
          </p:spPr>
        </p:pic>
      </p:grpSp>
      <p:sp>
        <p:nvSpPr>
          <p:cNvPr id="18" name="左箭头标注 17"/>
          <p:cNvSpPr/>
          <p:nvPr/>
        </p:nvSpPr>
        <p:spPr>
          <a:xfrm>
            <a:off x="5580063" y="3635375"/>
            <a:ext cx="3460750" cy="2590800"/>
          </a:xfrm>
          <a:prstGeom prst="leftArrowCallou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r>
              <a:rPr kumimoji="0" lang="zh-CN" altLang="zh-CN" sz="1800" b="1" i="0" u="none" strike="noStrike" kern="1200" cap="none" spc="0" normalizeH="0" baseline="0" noProof="0" dirty="0">
                <a:ln>
                  <a:noFill/>
                </a:ln>
                <a:solidFill>
                  <a:schemeClr val="accent2"/>
                </a:solidFill>
                <a:effectLst/>
                <a:uLnTx/>
                <a:uFillTx/>
                <a:latin typeface="微软雅黑" panose="020B0503020204020204" pitchFamily="34" charset="-122"/>
                <a:ea typeface="微软雅黑" panose="020B0503020204020204" pitchFamily="34" charset="-122"/>
                <a:cs typeface="+mn-cs"/>
              </a:rPr>
              <a:t>银行不希望采用到期一次偿还方式，是因为这会加重企业的财务负担，增加企业的拒付风险，同时会降低实际贷款利率。</a:t>
            </a:r>
            <a:endParaRPr kumimoji="0" lang="zh-CN" altLang="en-US" sz="1800" b="1" i="0" u="none" strike="noStrike" kern="1200" cap="none" spc="0" normalizeH="0" baseline="0" noProof="0" dirty="0">
              <a:ln>
                <a:noFill/>
              </a:ln>
              <a:solidFill>
                <a:schemeClr val="accent2"/>
              </a:solidFill>
              <a:effectLst/>
              <a:uLnTx/>
              <a:uFillTx/>
              <a:latin typeface="+mn-lt"/>
              <a:ea typeface="+mn-ea"/>
              <a:cs typeface="+mn-cs"/>
            </a:endParaRPr>
          </a:p>
        </p:txBody>
      </p:sp>
      <p:grpSp>
        <p:nvGrpSpPr>
          <p:cNvPr id="19" name="组合 18"/>
          <p:cNvGrpSpPr/>
          <p:nvPr/>
        </p:nvGrpSpPr>
        <p:grpSpPr>
          <a:xfrm>
            <a:off x="152400" y="3135313"/>
            <a:ext cx="3451225" cy="2452687"/>
            <a:chOff x="203200" y="3135087"/>
            <a:chExt cx="4601028" cy="2452914"/>
          </a:xfrm>
        </p:grpSpPr>
        <p:sp>
          <p:nvSpPr>
            <p:cNvPr id="14" name="右箭头 13"/>
            <p:cNvSpPr/>
            <p:nvPr/>
          </p:nvSpPr>
          <p:spPr>
            <a:xfrm>
              <a:off x="203200" y="3135087"/>
              <a:ext cx="4601028" cy="2452914"/>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8203" name="矩形 12"/>
            <p:cNvSpPr/>
            <p:nvPr/>
          </p:nvSpPr>
          <p:spPr>
            <a:xfrm>
              <a:off x="217715" y="3744464"/>
              <a:ext cx="3918856" cy="1569660"/>
            </a:xfrm>
            <a:prstGeom prst="rect">
              <a:avLst/>
            </a:prstGeom>
            <a:noFill/>
            <a:ln w="9525">
              <a:noFill/>
            </a:ln>
          </p:spPr>
          <p:txBody>
            <a:bodyPr>
              <a:spAutoFit/>
            </a:bodyPr>
            <a:p>
              <a:pPr eaLnBrk="1" hangingPunct="1">
                <a:spcBef>
                  <a:spcPct val="50000"/>
                </a:spcBef>
              </a:pPr>
              <a:r>
                <a:rPr lang="zh-CN" altLang="zh-CN" sz="2400" dirty="0">
                  <a:solidFill>
                    <a:schemeClr val="accent2"/>
                  </a:solidFill>
                  <a:latin typeface="微软雅黑" panose="020B0503020204020204" pitchFamily="34" charset="-122"/>
                  <a:ea typeface="微软雅黑" panose="020B0503020204020204" pitchFamily="34" charset="-122"/>
                </a:rPr>
                <a:t>一般来讲，企业不希望采用定期等额偿还方式，因为这会提高</a:t>
              </a:r>
              <a:r>
                <a:rPr lang="zh-CN" altLang="zh-CN" sz="2400" dirty="0">
                  <a:solidFill>
                    <a:schemeClr val="bg1"/>
                  </a:solidFill>
                  <a:latin typeface="微软雅黑" panose="020B0503020204020204" pitchFamily="34" charset="-122"/>
                  <a:ea typeface="微软雅黑" panose="020B0503020204020204" pitchFamily="34" charset="-122"/>
                </a:rPr>
                <a:t>借款的实际利率</a:t>
              </a:r>
              <a:r>
                <a:rPr lang="zh-CN" altLang="en-US" sz="2400" dirty="0">
                  <a:solidFill>
                    <a:schemeClr val="bg1"/>
                  </a:solidFill>
                  <a:latin typeface="微软雅黑" panose="020B0503020204020204" pitchFamily="34" charset="-122"/>
                  <a:ea typeface="微软雅黑" panose="020B0503020204020204" pitchFamily="34" charset="-122"/>
                </a:rPr>
                <a:t>。</a:t>
              </a:r>
              <a:endParaRPr lang="zh-CN" altLang="en-US" sz="2400" dirty="0">
                <a:solidFill>
                  <a:schemeClr val="bg1"/>
                </a:solidFill>
                <a:latin typeface="文泉驿微米黑" pitchFamily="2" charset="-122"/>
              </a:endParaRPr>
            </a:p>
          </p:txBody>
        </p:sp>
      </p:gr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lide(fromBottom)">
                                      <p:cBhvr>
                                        <p:cTn id="7" dur="500"/>
                                        <p:tgtEl>
                                          <p:spTgt spid="6"/>
                                        </p:tgtEl>
                                      </p:cBhvr>
                                    </p:animEffect>
                                  </p:childTnLst>
                                </p:cTn>
                              </p:par>
                            </p:childTnLst>
                          </p:cTn>
                        </p:par>
                        <p:par>
                          <p:cTn id="8" fill="hold">
                            <p:stCondLst>
                              <p:cond delay="500"/>
                            </p:stCondLst>
                            <p:childTnLst>
                              <p:par>
                                <p:cTn id="9" presetID="12" presetClass="entr" presetSubtype="4"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slide(fromBottom)">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wipe(left)">
                                      <p:cBhvr>
                                        <p:cTn id="16" dur="500"/>
                                        <p:tgtEl>
                                          <p:spTgt spid="19"/>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wipe(right)">
                                      <p:cBhvr>
                                        <p:cTn id="2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29" name="组合 28"/>
          <p:cNvGrpSpPr/>
          <p:nvPr/>
        </p:nvGrpSpPr>
        <p:grpSpPr>
          <a:xfrm>
            <a:off x="1282700" y="2833688"/>
            <a:ext cx="7421563" cy="1060450"/>
            <a:chOff x="1721873" y="3089667"/>
            <a:chExt cx="9143798" cy="911312"/>
          </a:xfrm>
        </p:grpSpPr>
        <p:sp>
          <p:nvSpPr>
            <p:cNvPr id="10" name="圆角矩形 9"/>
            <p:cNvSpPr/>
            <p:nvPr/>
          </p:nvSpPr>
          <p:spPr>
            <a:xfrm>
              <a:off x="1721873" y="3089667"/>
              <a:ext cx="9143798" cy="911312"/>
            </a:xfrm>
            <a:prstGeom prst="roundRect">
              <a:avLst>
                <a:gd name="adj" fmla="val 50000"/>
              </a:avLst>
            </a:prstGeom>
            <a:noFill/>
            <a:ln>
              <a:solidFill>
                <a:srgbClr val="2ABDC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1800" b="0" i="0" u="none" strike="noStrike" kern="1200" cap="none" spc="0" normalizeH="0" baseline="0" noProof="0" dirty="0">
                <a:ln>
                  <a:noFill/>
                </a:ln>
                <a:gradFill>
                  <a:gsLst>
                    <a:gs pos="90000">
                      <a:srgbClr val="C00000"/>
                    </a:gs>
                    <a:gs pos="30000">
                      <a:srgbClr val="FF3300"/>
                    </a:gs>
                  </a:gsLst>
                  <a:lin ang="5400000" scaled="1"/>
                </a:gradFill>
                <a:effectLst/>
                <a:uLnTx/>
                <a:uFillTx/>
                <a:latin typeface="+mn-lt"/>
                <a:ea typeface="+mn-ea"/>
                <a:cs typeface="+mn-cs"/>
              </a:endParaRPr>
            </a:p>
          </p:txBody>
        </p:sp>
        <p:sp>
          <p:nvSpPr>
            <p:cNvPr id="9242" name="矩形 13"/>
            <p:cNvSpPr/>
            <p:nvPr/>
          </p:nvSpPr>
          <p:spPr>
            <a:xfrm>
              <a:off x="2756688" y="3102374"/>
              <a:ext cx="8040914" cy="830997"/>
            </a:xfrm>
            <a:prstGeom prst="rect">
              <a:avLst/>
            </a:prstGeom>
            <a:noFill/>
            <a:ln w="9525">
              <a:noFill/>
            </a:ln>
          </p:spPr>
          <p:txBody>
            <a:bodyPr>
              <a:spAutoFit/>
            </a:bodyPr>
            <a:p>
              <a:pPr eaLnBrk="1" hangingPunct="1">
                <a:spcBef>
                  <a:spcPct val="50000"/>
                </a:spcBef>
              </a:pPr>
              <a:r>
                <a:rPr lang="zh-CN" altLang="zh-CN" sz="2400" dirty="0">
                  <a:latin typeface="微软雅黑" panose="020B0503020204020204" pitchFamily="34" charset="-122"/>
                  <a:ea typeface="微软雅黑" panose="020B0503020204020204" pitchFamily="34" charset="-122"/>
                </a:rPr>
                <a:t>又称利随本清法，是在借款到期时向银行支付利息的方法。</a:t>
              </a:r>
              <a:endParaRPr lang="zh-CN" altLang="en-US" sz="2400" dirty="0">
                <a:latin typeface="微软雅黑" panose="020B0503020204020204" pitchFamily="34" charset="-122"/>
                <a:ea typeface="微软雅黑" panose="020B0503020204020204" pitchFamily="34" charset="-122"/>
              </a:endParaRPr>
            </a:p>
          </p:txBody>
        </p:sp>
      </p:grpSp>
      <p:sp>
        <p:nvSpPr>
          <p:cNvPr id="9219" name="灯片编号占位符 1"/>
          <p:cNvSpPr txBox="1">
            <a:spLocks noGrp="1"/>
          </p:cNvSpPr>
          <p:nvPr>
            <p:ph type="sldNum" sz="quarter" idx="12"/>
          </p:nvPr>
        </p:nvSpPr>
        <p:spPr>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文泉驿微米黑" pitchFamily="2" charset="-122"/>
                <a:ea typeface="文泉驿微米黑"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5pPr>
          </a:lstStyle>
          <a:p>
            <a:pPr lvl="0" algn="r" eaLnBrk="1" hangingPunct="1"/>
            <a:fld id="{9A0DB2DC-4C9A-4742-B13C-FB6460FD3503}" type="slidenum">
              <a:rPr lang="en-US" altLang="zh-CN" sz="1400" dirty="0">
                <a:solidFill>
                  <a:schemeClr val="bg1"/>
                </a:solidFill>
              </a:rPr>
            </a:fld>
            <a:endParaRPr lang="en-US" altLang="zh-CN" sz="1400" dirty="0">
              <a:solidFill>
                <a:schemeClr val="bg1"/>
              </a:solidFill>
            </a:endParaRPr>
          </a:p>
        </p:txBody>
      </p:sp>
      <p:grpSp>
        <p:nvGrpSpPr>
          <p:cNvPr id="3" name="组合 8"/>
          <p:cNvGrpSpPr/>
          <p:nvPr/>
        </p:nvGrpSpPr>
        <p:grpSpPr>
          <a:xfrm>
            <a:off x="2676525" y="1069975"/>
            <a:ext cx="4492625" cy="160338"/>
            <a:chOff x="5475255" y="1143000"/>
            <a:chExt cx="1486646" cy="101600"/>
          </a:xfrm>
        </p:grpSpPr>
        <p:cxnSp>
          <p:nvCxnSpPr>
            <p:cNvPr id="4" name="Straight Connector 30"/>
            <p:cNvCxnSpPr/>
            <p:nvPr/>
          </p:nvCxnSpPr>
          <p:spPr>
            <a:xfrm>
              <a:off x="5475255" y="1143000"/>
              <a:ext cx="1486646"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31"/>
            <p:cNvCxnSpPr/>
            <p:nvPr/>
          </p:nvCxnSpPr>
          <p:spPr>
            <a:xfrm>
              <a:off x="5616565" y="1244600"/>
              <a:ext cx="1185114" cy="0"/>
            </a:xfrm>
            <a:prstGeom prst="line">
              <a:avLst/>
            </a:prstGeom>
            <a:ln w="28575">
              <a:solidFill>
                <a:schemeClr val="bg2">
                  <a:lumMod val="50000"/>
                </a:schemeClr>
              </a:solidFill>
            </a:ln>
          </p:spPr>
          <p:style>
            <a:lnRef idx="1">
              <a:schemeClr val="accent1"/>
            </a:lnRef>
            <a:fillRef idx="0">
              <a:schemeClr val="accent1"/>
            </a:fillRef>
            <a:effectRef idx="0">
              <a:schemeClr val="accent1"/>
            </a:effectRef>
            <a:fontRef idx="minor">
              <a:schemeClr val="tx1"/>
            </a:fontRef>
          </p:style>
        </p:cxnSp>
      </p:grpSp>
      <p:sp>
        <p:nvSpPr>
          <p:cNvPr id="6" name="矩形 5"/>
          <p:cNvSpPr/>
          <p:nvPr/>
        </p:nvSpPr>
        <p:spPr>
          <a:xfrm>
            <a:off x="1547813" y="203200"/>
            <a:ext cx="6553200" cy="923925"/>
          </a:xfrm>
          <a:prstGeom prst="rect">
            <a:avLst/>
          </a:prstGeom>
          <a:noFill/>
          <a:ln w="9525">
            <a:noFill/>
          </a:ln>
        </p:spPr>
        <p:txBody>
          <a:bodyPr>
            <a:spAutoFit/>
          </a:bodyPr>
          <a:p>
            <a:pPr>
              <a:lnSpc>
                <a:spcPct val="150000"/>
              </a:lnSpc>
              <a:spcBef>
                <a:spcPct val="50000"/>
              </a:spcBef>
            </a:pPr>
            <a:r>
              <a:rPr lang="zh-CN" altLang="en-US" sz="3600" b="1" dirty="0">
                <a:solidFill>
                  <a:srgbClr val="FF3300"/>
                </a:solidFill>
                <a:latin typeface="宋体" panose="02010600030101010101" pitchFamily="2" charset="-122"/>
                <a:ea typeface="宋体" panose="02010600030101010101" pitchFamily="2" charset="-122"/>
              </a:rPr>
              <a:t>         一、短期借款</a:t>
            </a:r>
            <a:endParaRPr lang="zh-CN" altLang="en-US" sz="3600" b="1" dirty="0">
              <a:latin typeface="微软雅黑" panose="020B0503020204020204" pitchFamily="34" charset="-122"/>
              <a:ea typeface="微软雅黑" panose="020B0503020204020204" pitchFamily="34" charset="-122"/>
              <a:sym typeface="黑体" panose="02010609060101010101" charset="-122"/>
            </a:endParaRPr>
          </a:p>
        </p:txBody>
      </p:sp>
      <p:sp>
        <p:nvSpPr>
          <p:cNvPr id="7" name="Rectangle 1"/>
          <p:cNvSpPr/>
          <p:nvPr/>
        </p:nvSpPr>
        <p:spPr>
          <a:xfrm>
            <a:off x="823913" y="1362075"/>
            <a:ext cx="4868862" cy="584200"/>
          </a:xfrm>
          <a:prstGeom prst="rect">
            <a:avLst/>
          </a:prstGeom>
          <a:noFill/>
          <a:ln w="9525">
            <a:noFill/>
          </a:ln>
        </p:spPr>
        <p:txBody>
          <a:bodyPr anchor="ctr" anchorCtr="0">
            <a:spAutoFit/>
          </a:bodyPr>
          <a:p>
            <a:pPr eaLnBrk="1" hangingPunct="1">
              <a:spcBef>
                <a:spcPct val="50000"/>
              </a:spcBef>
            </a:pPr>
            <a:r>
              <a:rPr lang="en-US" altLang="zh-CN" sz="3200" b="1" dirty="0">
                <a:latin typeface="微软雅黑" panose="020B0503020204020204" pitchFamily="34" charset="-122"/>
                <a:ea typeface="微软雅黑" panose="020B0503020204020204" pitchFamily="34" charset="-122"/>
              </a:rPr>
              <a:t>2</a:t>
            </a:r>
            <a:r>
              <a:rPr lang="zh-CN" altLang="zh-CN" sz="3200" b="1" dirty="0">
                <a:latin typeface="微软雅黑" panose="020B0503020204020204" pitchFamily="34" charset="-122"/>
                <a:ea typeface="微软雅黑" panose="020B0503020204020204" pitchFamily="34" charset="-122"/>
              </a:rPr>
              <a:t>．借款利息的支付方法</a:t>
            </a:r>
            <a:endParaRPr lang="zh-CN" altLang="zh-CN" sz="3200" b="1" dirty="0">
              <a:latin typeface="微软雅黑" panose="020B0503020204020204" pitchFamily="34" charset="-122"/>
              <a:ea typeface="微软雅黑" panose="020B0503020204020204" pitchFamily="34" charset="-122"/>
            </a:endParaRPr>
          </a:p>
        </p:txBody>
      </p:sp>
      <p:sp>
        <p:nvSpPr>
          <p:cNvPr id="8" name="矩形 7"/>
          <p:cNvSpPr/>
          <p:nvPr/>
        </p:nvSpPr>
        <p:spPr>
          <a:xfrm>
            <a:off x="815975" y="2089150"/>
            <a:ext cx="7859713" cy="647700"/>
          </a:xfrm>
          <a:prstGeom prst="rect">
            <a:avLst/>
          </a:prstGeom>
          <a:noFill/>
          <a:ln w="9525">
            <a:noFill/>
          </a:ln>
        </p:spPr>
        <p:txBody>
          <a:bodyPr>
            <a:spAutoFit/>
          </a:bodyPr>
          <a:p>
            <a:pPr eaLnBrk="1" hangingPunct="1">
              <a:lnSpc>
                <a:spcPct val="150000"/>
              </a:lnSpc>
              <a:spcBef>
                <a:spcPct val="50000"/>
              </a:spcBef>
            </a:pPr>
            <a:r>
              <a:rPr lang="zh-CN" altLang="zh-CN" sz="2400" dirty="0">
                <a:latin typeface="微软雅黑" panose="020B0503020204020204" pitchFamily="34" charset="-122"/>
                <a:ea typeface="微软雅黑" panose="020B0503020204020204" pitchFamily="34" charset="-122"/>
              </a:rPr>
              <a:t>一般来讲，借款企业可以用三种方法支付银行贷款利息。</a:t>
            </a:r>
            <a:endParaRPr lang="zh-CN" altLang="zh-CN" sz="2400" dirty="0">
              <a:latin typeface="微软雅黑" panose="020B0503020204020204" pitchFamily="34" charset="-122"/>
              <a:ea typeface="微软雅黑" panose="020B0503020204020204" pitchFamily="34" charset="-122"/>
            </a:endParaRPr>
          </a:p>
        </p:txBody>
      </p:sp>
      <p:grpSp>
        <p:nvGrpSpPr>
          <p:cNvPr id="11" name="组合 16"/>
          <p:cNvGrpSpPr>
            <a:grpSpLocks noChangeAspect="1"/>
          </p:cNvGrpSpPr>
          <p:nvPr/>
        </p:nvGrpSpPr>
        <p:grpSpPr>
          <a:xfrm>
            <a:off x="571500" y="3179763"/>
            <a:ext cx="1452563" cy="569912"/>
            <a:chOff x="3123788" y="1995506"/>
            <a:chExt cx="2846141" cy="681977"/>
          </a:xfrm>
        </p:grpSpPr>
        <p:sp>
          <p:nvSpPr>
            <p:cNvPr id="12" name="圆角矩形 11"/>
            <p:cNvSpPr/>
            <p:nvPr/>
          </p:nvSpPr>
          <p:spPr>
            <a:xfrm>
              <a:off x="3123788" y="1995506"/>
              <a:ext cx="2846141" cy="678178"/>
            </a:xfrm>
            <a:prstGeom prst="roundRect">
              <a:avLst>
                <a:gd name="adj" fmla="val 50000"/>
              </a:avLst>
            </a:prstGeom>
            <a:solidFill>
              <a:srgbClr val="2ABDC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1600" b="0" i="0" u="none" strike="noStrike" kern="1200" cap="none" spc="0" normalizeH="0" baseline="0" noProof="0" dirty="0">
                <a:ln>
                  <a:noFill/>
                </a:ln>
                <a:gradFill>
                  <a:gsLst>
                    <a:gs pos="90000">
                      <a:srgbClr val="C00000"/>
                    </a:gs>
                    <a:gs pos="30000">
                      <a:srgbClr val="FF3300"/>
                    </a:gs>
                  </a:gsLst>
                  <a:lin ang="5400000" scaled="1"/>
                </a:gradFill>
                <a:effectLst/>
                <a:uLnTx/>
                <a:uFillTx/>
                <a:latin typeface="+mn-lt"/>
                <a:ea typeface="+mn-ea"/>
                <a:cs typeface="+mn-cs"/>
              </a:endParaRPr>
            </a:p>
          </p:txBody>
        </p:sp>
        <p:sp>
          <p:nvSpPr>
            <p:cNvPr id="13" name="矩形 12"/>
            <p:cNvSpPr/>
            <p:nvPr/>
          </p:nvSpPr>
          <p:spPr>
            <a:xfrm>
              <a:off x="3305601" y="2087602"/>
              <a:ext cx="2535992" cy="589881"/>
            </a:xfrm>
            <a:prstGeom prst="rect">
              <a:avLst/>
            </a:prstGeom>
          </p:spPr>
          <p:txBody>
            <a:bodyPr>
              <a:spAutoFit/>
            </a:bodyP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r>
                <a:rPr kumimoji="0" lang="zh-CN" altLang="en-US" sz="2600" b="1" i="0" u="none" strike="noStrike" kern="1200" cap="none" spc="0" normalizeH="0" baseline="0" noProof="0" dirty="0">
                  <a:ln>
                    <a:noFill/>
                  </a:ln>
                  <a:gradFill>
                    <a:gsLst>
                      <a:gs pos="83000">
                        <a:prstClr val="white"/>
                      </a:gs>
                      <a:gs pos="100000">
                        <a:prstClr val="white"/>
                      </a:gs>
                    </a:gsLst>
                    <a:lin ang="5400000" scaled="1"/>
                  </a:gradFill>
                  <a:effectLst/>
                  <a:uLnTx/>
                  <a:uFillTx/>
                  <a:latin typeface="微软雅黑" panose="020B0503020204020204" pitchFamily="34" charset="-122"/>
                  <a:ea typeface="微软雅黑" panose="020B0503020204020204" pitchFamily="34" charset="-122"/>
                  <a:cs typeface="+mn-cs"/>
                </a:rPr>
                <a:t>收款法</a:t>
              </a:r>
              <a:endParaRPr kumimoji="0" lang="zh-CN" altLang="en-US" sz="2600" b="1" i="0" u="none" strike="noStrike" kern="1200" cap="none" spc="0" normalizeH="0" baseline="0" noProof="0" dirty="0">
                <a:ln>
                  <a:noFill/>
                </a:ln>
                <a:gradFill>
                  <a:gsLst>
                    <a:gs pos="83000">
                      <a:prstClr val="white"/>
                    </a:gs>
                    <a:gs pos="100000">
                      <a:prstClr val="white"/>
                    </a:gs>
                  </a:gsLst>
                  <a:lin ang="5400000" scaled="1"/>
                </a:gradFill>
                <a:effectLst/>
                <a:uLnTx/>
                <a:uFillTx/>
                <a:latin typeface="微软雅黑" panose="020B0503020204020204" pitchFamily="34" charset="-122"/>
                <a:ea typeface="微软雅黑" panose="020B0503020204020204" pitchFamily="34" charset="-122"/>
                <a:cs typeface="+mn-cs"/>
              </a:endParaRPr>
            </a:p>
          </p:txBody>
        </p:sp>
      </p:grpSp>
      <p:grpSp>
        <p:nvGrpSpPr>
          <p:cNvPr id="16" name="组合 16"/>
          <p:cNvGrpSpPr>
            <a:grpSpLocks noChangeAspect="1"/>
          </p:cNvGrpSpPr>
          <p:nvPr/>
        </p:nvGrpSpPr>
        <p:grpSpPr>
          <a:xfrm>
            <a:off x="555625" y="4421188"/>
            <a:ext cx="1501775" cy="568325"/>
            <a:chOff x="3123788" y="1995506"/>
            <a:chExt cx="2846141" cy="681978"/>
          </a:xfrm>
        </p:grpSpPr>
        <p:sp>
          <p:nvSpPr>
            <p:cNvPr id="17" name="圆角矩形 16"/>
            <p:cNvSpPr/>
            <p:nvPr/>
          </p:nvSpPr>
          <p:spPr>
            <a:xfrm>
              <a:off x="3123788" y="1995506"/>
              <a:ext cx="2846141" cy="678168"/>
            </a:xfrm>
            <a:prstGeom prst="roundRect">
              <a:avLst>
                <a:gd name="adj" fmla="val 50000"/>
              </a:avLst>
            </a:prstGeom>
            <a:solidFill>
              <a:srgbClr val="2ABDC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1600" b="0" i="0" u="none" strike="noStrike" kern="1200" cap="none" spc="0" normalizeH="0" baseline="0" noProof="0" dirty="0">
                <a:ln>
                  <a:noFill/>
                </a:ln>
                <a:gradFill>
                  <a:gsLst>
                    <a:gs pos="90000">
                      <a:srgbClr val="C00000"/>
                    </a:gs>
                    <a:gs pos="30000">
                      <a:srgbClr val="FF3300"/>
                    </a:gs>
                  </a:gsLst>
                  <a:lin ang="5400000" scaled="1"/>
                </a:gradFill>
                <a:effectLst/>
                <a:uLnTx/>
                <a:uFillTx/>
                <a:latin typeface="+mn-lt"/>
                <a:ea typeface="+mn-ea"/>
                <a:cs typeface="+mn-cs"/>
              </a:endParaRPr>
            </a:p>
          </p:txBody>
        </p:sp>
        <p:sp>
          <p:nvSpPr>
            <p:cNvPr id="18" name="矩形 17"/>
            <p:cNvSpPr/>
            <p:nvPr/>
          </p:nvSpPr>
          <p:spPr>
            <a:xfrm>
              <a:off x="3305601" y="2087602"/>
              <a:ext cx="2535992" cy="589882"/>
            </a:xfrm>
            <a:prstGeom prst="rect">
              <a:avLst/>
            </a:prstGeom>
          </p:spPr>
          <p:txBody>
            <a:bodyPr>
              <a:spAutoFit/>
            </a:bodyP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r>
                <a:rPr kumimoji="0" lang="zh-CN" altLang="zh-CN" sz="2600" b="1" i="0" u="none" strike="noStrike" kern="1200" cap="none" spc="0" normalizeH="0" baseline="0" noProof="0" dirty="0">
                  <a:ln>
                    <a:noFill/>
                  </a:ln>
                  <a:gradFill>
                    <a:gsLst>
                      <a:gs pos="83000">
                        <a:prstClr val="white"/>
                      </a:gs>
                      <a:gs pos="100000">
                        <a:prstClr val="white"/>
                      </a:gs>
                    </a:gsLst>
                    <a:lin ang="5400000" scaled="1"/>
                  </a:gradFill>
                  <a:effectLst/>
                  <a:uLnTx/>
                  <a:uFillTx/>
                  <a:latin typeface="微软雅黑" panose="020B0503020204020204" pitchFamily="34" charset="-122"/>
                  <a:ea typeface="微软雅黑" panose="020B0503020204020204" pitchFamily="34" charset="-122"/>
                  <a:cs typeface="+mn-cs"/>
                </a:rPr>
                <a:t>贴现法</a:t>
              </a:r>
              <a:endParaRPr kumimoji="0" lang="zh-CN" altLang="en-US" sz="2600" b="1" i="0" u="none" strike="noStrike" kern="1200" cap="none" spc="0" normalizeH="0" baseline="0" noProof="0" dirty="0">
                <a:ln>
                  <a:noFill/>
                </a:ln>
                <a:gradFill>
                  <a:gsLst>
                    <a:gs pos="83000">
                      <a:prstClr val="white"/>
                    </a:gs>
                    <a:gs pos="100000">
                      <a:prstClr val="white"/>
                    </a:gs>
                  </a:gsLst>
                  <a:lin ang="5400000" scaled="1"/>
                </a:gradFill>
                <a:effectLst/>
                <a:uLnTx/>
                <a:uFillTx/>
                <a:latin typeface="微软雅黑" panose="020B0503020204020204" pitchFamily="34" charset="-122"/>
                <a:ea typeface="微软雅黑" panose="020B0503020204020204" pitchFamily="34" charset="-122"/>
                <a:cs typeface="+mn-cs"/>
              </a:endParaRPr>
            </a:p>
          </p:txBody>
        </p:sp>
      </p:grpSp>
      <p:grpSp>
        <p:nvGrpSpPr>
          <p:cNvPr id="30" name="组合 29"/>
          <p:cNvGrpSpPr/>
          <p:nvPr/>
        </p:nvGrpSpPr>
        <p:grpSpPr>
          <a:xfrm>
            <a:off x="1093788" y="4100513"/>
            <a:ext cx="7799387" cy="1206500"/>
            <a:chOff x="1458889" y="4234002"/>
            <a:chExt cx="9325226" cy="1206749"/>
          </a:xfrm>
        </p:grpSpPr>
        <p:sp>
          <p:nvSpPr>
            <p:cNvPr id="15" name="圆角矩形 14"/>
            <p:cNvSpPr/>
            <p:nvPr/>
          </p:nvSpPr>
          <p:spPr>
            <a:xfrm>
              <a:off x="1458889" y="4234002"/>
              <a:ext cx="9325226" cy="1138472"/>
            </a:xfrm>
            <a:prstGeom prst="roundRect">
              <a:avLst>
                <a:gd name="adj" fmla="val 50000"/>
              </a:avLst>
            </a:prstGeom>
            <a:noFill/>
            <a:ln>
              <a:solidFill>
                <a:srgbClr val="2ABDC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1800" b="0" i="0" u="none" strike="noStrike" kern="1200" cap="none" spc="0" normalizeH="0" baseline="0" noProof="0" dirty="0">
                <a:ln>
                  <a:noFill/>
                </a:ln>
                <a:gradFill>
                  <a:gsLst>
                    <a:gs pos="90000">
                      <a:srgbClr val="C00000"/>
                    </a:gs>
                    <a:gs pos="30000">
                      <a:srgbClr val="FF3300"/>
                    </a:gs>
                  </a:gsLst>
                  <a:lin ang="5400000" scaled="1"/>
                </a:gradFill>
                <a:effectLst/>
                <a:uLnTx/>
                <a:uFillTx/>
                <a:latin typeface="+mn-lt"/>
                <a:ea typeface="+mn-ea"/>
                <a:cs typeface="+mn-cs"/>
              </a:endParaRPr>
            </a:p>
          </p:txBody>
        </p:sp>
        <p:sp>
          <p:nvSpPr>
            <p:cNvPr id="9234" name="矩形 18"/>
            <p:cNvSpPr/>
            <p:nvPr/>
          </p:nvSpPr>
          <p:spPr>
            <a:xfrm>
              <a:off x="2688828" y="4240422"/>
              <a:ext cx="8095287" cy="1200329"/>
            </a:xfrm>
            <a:prstGeom prst="rect">
              <a:avLst/>
            </a:prstGeom>
            <a:noFill/>
            <a:ln w="9525">
              <a:noFill/>
            </a:ln>
          </p:spPr>
          <p:txBody>
            <a:bodyPr>
              <a:spAutoFit/>
            </a:bodyPr>
            <a:p>
              <a:pPr eaLnBrk="1" hangingPunct="1">
                <a:spcBef>
                  <a:spcPct val="50000"/>
                </a:spcBef>
              </a:pPr>
              <a:r>
                <a:rPr lang="zh-CN" altLang="zh-CN" sz="2400" dirty="0">
                  <a:latin typeface="微软雅黑" panose="020B0503020204020204" pitchFamily="34" charset="-122"/>
                  <a:ea typeface="微软雅黑" panose="020B0503020204020204" pitchFamily="34" charset="-122"/>
                </a:rPr>
                <a:t>是银行向企业发放贷款时，先从本金中扣除利息部分，而到期时借款企业则要偿还贷款全部本金的一种计息方法。</a:t>
              </a:r>
              <a:endParaRPr lang="zh-CN" altLang="en-US" sz="2400" dirty="0">
                <a:latin typeface="微软雅黑" panose="020B0503020204020204" pitchFamily="34" charset="-122"/>
                <a:ea typeface="微软雅黑" panose="020B0503020204020204" pitchFamily="34" charset="-122"/>
              </a:endParaRPr>
            </a:p>
          </p:txBody>
        </p:sp>
      </p:grpSp>
      <p:grpSp>
        <p:nvGrpSpPr>
          <p:cNvPr id="25" name="组合 16"/>
          <p:cNvGrpSpPr>
            <a:grpSpLocks noChangeAspect="1"/>
          </p:cNvGrpSpPr>
          <p:nvPr/>
        </p:nvGrpSpPr>
        <p:grpSpPr>
          <a:xfrm>
            <a:off x="576263" y="5661025"/>
            <a:ext cx="1546225" cy="569913"/>
            <a:chOff x="3123788" y="1995506"/>
            <a:chExt cx="2846141" cy="681978"/>
          </a:xfrm>
        </p:grpSpPr>
        <p:sp>
          <p:nvSpPr>
            <p:cNvPr id="26" name="圆角矩形 25"/>
            <p:cNvSpPr/>
            <p:nvPr/>
          </p:nvSpPr>
          <p:spPr>
            <a:xfrm>
              <a:off x="3123788" y="1995506"/>
              <a:ext cx="2846141" cy="678179"/>
            </a:xfrm>
            <a:prstGeom prst="roundRect">
              <a:avLst>
                <a:gd name="adj" fmla="val 50000"/>
              </a:avLst>
            </a:prstGeom>
            <a:solidFill>
              <a:srgbClr val="2ABDC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1600" b="0" i="0" u="none" strike="noStrike" kern="1200" cap="none" spc="0" normalizeH="0" baseline="0" noProof="0" dirty="0">
                <a:ln>
                  <a:noFill/>
                </a:ln>
                <a:gradFill>
                  <a:gsLst>
                    <a:gs pos="90000">
                      <a:srgbClr val="C00000"/>
                    </a:gs>
                    <a:gs pos="30000">
                      <a:srgbClr val="FF3300"/>
                    </a:gs>
                  </a:gsLst>
                  <a:lin ang="5400000" scaled="1"/>
                </a:gradFill>
                <a:effectLst/>
                <a:uLnTx/>
                <a:uFillTx/>
                <a:latin typeface="+mn-lt"/>
                <a:ea typeface="+mn-ea"/>
                <a:cs typeface="+mn-cs"/>
              </a:endParaRPr>
            </a:p>
          </p:txBody>
        </p:sp>
        <p:sp>
          <p:nvSpPr>
            <p:cNvPr id="27" name="矩形 26"/>
            <p:cNvSpPr/>
            <p:nvPr/>
          </p:nvSpPr>
          <p:spPr>
            <a:xfrm>
              <a:off x="3305601" y="2087602"/>
              <a:ext cx="2535992" cy="589882"/>
            </a:xfrm>
            <a:prstGeom prst="rect">
              <a:avLst/>
            </a:prstGeom>
          </p:spPr>
          <p:txBody>
            <a:bodyPr>
              <a:spAutoFit/>
            </a:bodyP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r>
                <a:rPr kumimoji="0" lang="zh-CN" altLang="zh-CN" sz="2600" b="1" i="0" u="none" strike="noStrike" kern="1200" cap="none" spc="0" normalizeH="0" baseline="0" noProof="0" dirty="0">
                  <a:ln>
                    <a:noFill/>
                  </a:ln>
                  <a:gradFill>
                    <a:gsLst>
                      <a:gs pos="83000">
                        <a:prstClr val="white"/>
                      </a:gs>
                      <a:gs pos="100000">
                        <a:prstClr val="white"/>
                      </a:gs>
                    </a:gsLst>
                    <a:lin ang="5400000" scaled="1"/>
                  </a:gradFill>
                  <a:effectLst/>
                  <a:uLnTx/>
                  <a:uFillTx/>
                  <a:latin typeface="微软雅黑" panose="020B0503020204020204" pitchFamily="34" charset="-122"/>
                  <a:ea typeface="微软雅黑" panose="020B0503020204020204" pitchFamily="34" charset="-122"/>
                  <a:cs typeface="+mn-cs"/>
                </a:rPr>
                <a:t>加息法</a:t>
              </a:r>
              <a:endParaRPr kumimoji="0" lang="zh-CN" altLang="en-US" sz="2600" b="1" i="0" u="none" strike="noStrike" kern="1200" cap="none" spc="0" normalizeH="0" baseline="0" noProof="0" dirty="0">
                <a:ln>
                  <a:noFill/>
                </a:ln>
                <a:gradFill>
                  <a:gsLst>
                    <a:gs pos="83000">
                      <a:prstClr val="white"/>
                    </a:gs>
                    <a:gs pos="100000">
                      <a:prstClr val="white"/>
                    </a:gs>
                  </a:gsLst>
                  <a:lin ang="5400000" scaled="1"/>
                </a:gradFill>
                <a:effectLst/>
                <a:uLnTx/>
                <a:uFillTx/>
                <a:latin typeface="微软雅黑" panose="020B0503020204020204" pitchFamily="34" charset="-122"/>
                <a:ea typeface="微软雅黑" panose="020B0503020204020204" pitchFamily="34" charset="-122"/>
                <a:cs typeface="+mn-cs"/>
              </a:endParaRPr>
            </a:p>
          </p:txBody>
        </p:sp>
      </p:grpSp>
      <p:grpSp>
        <p:nvGrpSpPr>
          <p:cNvPr id="31" name="组合 30"/>
          <p:cNvGrpSpPr/>
          <p:nvPr/>
        </p:nvGrpSpPr>
        <p:grpSpPr>
          <a:xfrm>
            <a:off x="1466850" y="5629275"/>
            <a:ext cx="6992938" cy="919163"/>
            <a:chOff x="1955903" y="5628650"/>
            <a:chExt cx="9324674" cy="920139"/>
          </a:xfrm>
        </p:grpSpPr>
        <p:sp>
          <p:nvSpPr>
            <p:cNvPr id="24" name="圆角矩形 23"/>
            <p:cNvSpPr/>
            <p:nvPr/>
          </p:nvSpPr>
          <p:spPr>
            <a:xfrm>
              <a:off x="1955903" y="5628650"/>
              <a:ext cx="9216715" cy="910604"/>
            </a:xfrm>
            <a:prstGeom prst="roundRect">
              <a:avLst>
                <a:gd name="adj" fmla="val 50000"/>
              </a:avLst>
            </a:prstGeom>
            <a:noFill/>
            <a:ln>
              <a:solidFill>
                <a:srgbClr val="2ABDC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1800" b="0" i="0" u="none" strike="noStrike" kern="1200" cap="none" spc="0" normalizeH="0" baseline="0" noProof="0" dirty="0">
                <a:ln>
                  <a:noFill/>
                </a:ln>
                <a:gradFill>
                  <a:gsLst>
                    <a:gs pos="90000">
                      <a:srgbClr val="C00000"/>
                    </a:gs>
                    <a:gs pos="30000">
                      <a:srgbClr val="FF3300"/>
                    </a:gs>
                  </a:gsLst>
                  <a:lin ang="5400000" scaled="1"/>
                </a:gradFill>
                <a:effectLst/>
                <a:uLnTx/>
                <a:uFillTx/>
                <a:latin typeface="+mn-lt"/>
                <a:ea typeface="+mn-ea"/>
                <a:cs typeface="+mn-cs"/>
              </a:endParaRPr>
            </a:p>
          </p:txBody>
        </p:sp>
        <p:sp>
          <p:nvSpPr>
            <p:cNvPr id="9230" name="矩形 27"/>
            <p:cNvSpPr/>
            <p:nvPr/>
          </p:nvSpPr>
          <p:spPr>
            <a:xfrm>
              <a:off x="2924630" y="5717792"/>
              <a:ext cx="8355947" cy="830997"/>
            </a:xfrm>
            <a:prstGeom prst="rect">
              <a:avLst/>
            </a:prstGeom>
            <a:noFill/>
            <a:ln w="9525">
              <a:noFill/>
            </a:ln>
          </p:spPr>
          <p:txBody>
            <a:bodyPr>
              <a:spAutoFit/>
            </a:bodyPr>
            <a:p>
              <a:pPr eaLnBrk="1" hangingPunct="1">
                <a:spcBef>
                  <a:spcPct val="50000"/>
                </a:spcBef>
              </a:pPr>
              <a:r>
                <a:rPr lang="zh-CN" altLang="zh-CN" sz="2400" dirty="0">
                  <a:latin typeface="微软雅黑" panose="020B0503020204020204" pitchFamily="34" charset="-122"/>
                  <a:ea typeface="微软雅黑" panose="020B0503020204020204" pitchFamily="34" charset="-122"/>
                </a:rPr>
                <a:t>是银行发放分期等额偿还贷款时采用的利息收取方法。</a:t>
              </a:r>
              <a:endParaRPr lang="zh-CN" altLang="en-US" sz="2400" dirty="0">
                <a:latin typeface="微软雅黑" panose="020B0503020204020204" pitchFamily="34" charset="-122"/>
                <a:ea typeface="微软雅黑" panose="020B0503020204020204" pitchFamily="34" charset="-122"/>
              </a:endParaRPr>
            </a:p>
          </p:txBody>
        </p:sp>
      </p:gr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lide(fromBottom)">
                                      <p:cBhvr>
                                        <p:cTn id="7" dur="500"/>
                                        <p:tgtEl>
                                          <p:spTgt spid="6"/>
                                        </p:tgtEl>
                                      </p:cBhvr>
                                    </p:animEffect>
                                  </p:childTnLst>
                                </p:cTn>
                              </p:par>
                            </p:childTnLst>
                          </p:cTn>
                        </p:par>
                        <p:par>
                          <p:cTn id="8" fill="hold">
                            <p:stCondLst>
                              <p:cond delay="500"/>
                            </p:stCondLst>
                            <p:childTnLst>
                              <p:par>
                                <p:cTn id="9" presetID="12" presetClass="entr" presetSubtype="4"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slide(fromBottom)">
                                      <p:cBhvr>
                                        <p:cTn id="11" dur="500"/>
                                        <p:tgtEl>
                                          <p:spTgt spid="3"/>
                                        </p:tgtEl>
                                      </p:cBhvr>
                                    </p:animEffect>
                                  </p:childTnLst>
                                </p:cTn>
                              </p:par>
                            </p:childTnLst>
                          </p:cTn>
                        </p:par>
                        <p:par>
                          <p:cTn id="12" fill="hold">
                            <p:stCondLst>
                              <p:cond delay="1000"/>
                            </p:stCondLst>
                            <p:childTnLst>
                              <p:par>
                                <p:cTn id="13" presetID="12" presetClass="entr" presetSubtype="4"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slide(fromBottom)">
                                      <p:cBhvr>
                                        <p:cTn id="15" dur="500"/>
                                        <p:tgtEl>
                                          <p:spTgt spid="7"/>
                                        </p:tgtEl>
                                      </p:cBhvr>
                                    </p:animEffect>
                                  </p:childTnLst>
                                </p:cTn>
                              </p:par>
                              <p:par>
                                <p:cTn id="16" presetID="12" presetClass="entr" presetSubtype="4"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slide(fromBottom)">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0-#ppt_w/2"/>
                                          </p:val>
                                        </p:tav>
                                        <p:tav tm="100000">
                                          <p:val>
                                            <p:strVal val="#ppt_x"/>
                                          </p:val>
                                        </p:tav>
                                      </p:tavLst>
                                    </p:anim>
                                    <p:anim calcmode="lin" valueType="num">
                                      <p:cBhvr additive="base">
                                        <p:cTn id="24" dur="500" fill="hold"/>
                                        <p:tgtEl>
                                          <p:spTgt spid="11"/>
                                        </p:tgtEl>
                                        <p:attrNameLst>
                                          <p:attrName>ppt_y</p:attrName>
                                        </p:attrNameLst>
                                      </p:cBhvr>
                                      <p:tavLst>
                                        <p:tav tm="0">
                                          <p:val>
                                            <p:strVal val="#ppt_y"/>
                                          </p:val>
                                        </p:tav>
                                        <p:tav tm="100000">
                                          <p:val>
                                            <p:strVal val="#ppt_y"/>
                                          </p:val>
                                        </p:tav>
                                      </p:tavLst>
                                    </p:anim>
                                  </p:childTnLst>
                                </p:cTn>
                              </p:par>
                            </p:childTnLst>
                          </p:cTn>
                        </p:par>
                        <p:par>
                          <p:cTn id="25" fill="hold">
                            <p:stCondLst>
                              <p:cond delay="500"/>
                            </p:stCondLst>
                            <p:childTnLst>
                              <p:par>
                                <p:cTn id="26" presetID="17" presetClass="entr" presetSubtype="10" fill="hold" nodeType="afterEffect">
                                  <p:stCondLst>
                                    <p:cond delay="0"/>
                                  </p:stCondLst>
                                  <p:childTnLst>
                                    <p:set>
                                      <p:cBhvr>
                                        <p:cTn id="27" dur="1" fill="hold">
                                          <p:stCondLst>
                                            <p:cond delay="0"/>
                                          </p:stCondLst>
                                        </p:cTn>
                                        <p:tgtEl>
                                          <p:spTgt spid="29"/>
                                        </p:tgtEl>
                                        <p:attrNameLst>
                                          <p:attrName>style.visibility</p:attrName>
                                        </p:attrNameLst>
                                      </p:cBhvr>
                                      <p:to>
                                        <p:strVal val="visible"/>
                                      </p:to>
                                    </p:set>
                                    <p:anim calcmode="lin" valueType="num">
                                      <p:cBhvr>
                                        <p:cTn id="28" dur="500" fill="hold"/>
                                        <p:tgtEl>
                                          <p:spTgt spid="29"/>
                                        </p:tgtEl>
                                        <p:attrNameLst>
                                          <p:attrName>ppt_w</p:attrName>
                                        </p:attrNameLst>
                                      </p:cBhvr>
                                      <p:tavLst>
                                        <p:tav tm="0">
                                          <p:val>
                                            <p:fltVal val="0.000000"/>
                                          </p:val>
                                        </p:tav>
                                        <p:tav tm="100000">
                                          <p:val>
                                            <p:strVal val="#ppt_w"/>
                                          </p:val>
                                        </p:tav>
                                      </p:tavLst>
                                    </p:anim>
                                    <p:anim calcmode="lin" valueType="num">
                                      <p:cBhvr>
                                        <p:cTn id="29" dur="500" fill="hold"/>
                                        <p:tgtEl>
                                          <p:spTgt spid="29"/>
                                        </p:tgtEl>
                                        <p:attrNameLst>
                                          <p:attrName>ppt_h</p:attrName>
                                        </p:attrNameLst>
                                      </p:cBhvr>
                                      <p:tavLst>
                                        <p:tav tm="0">
                                          <p:val>
                                            <p:strVal val="#ppt_h"/>
                                          </p:val>
                                        </p:tav>
                                        <p:tav tm="100000">
                                          <p:val>
                                            <p:strVal val="#ppt_h"/>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nodeType="clickEffect">
                                  <p:stCondLst>
                                    <p:cond delay="0"/>
                                  </p:stCondLst>
                                  <p:childTnLst>
                                    <p:set>
                                      <p:cBhvr>
                                        <p:cTn id="33" dur="1" fill="hold">
                                          <p:stCondLst>
                                            <p:cond delay="0"/>
                                          </p:stCondLst>
                                        </p:cTn>
                                        <p:tgtEl>
                                          <p:spTgt spid="16"/>
                                        </p:tgtEl>
                                        <p:attrNameLst>
                                          <p:attrName>style.visibility</p:attrName>
                                        </p:attrNameLst>
                                      </p:cBhvr>
                                      <p:to>
                                        <p:strVal val="visible"/>
                                      </p:to>
                                    </p:set>
                                    <p:anim calcmode="lin" valueType="num">
                                      <p:cBhvr additive="base">
                                        <p:cTn id="34" dur="500" fill="hold"/>
                                        <p:tgtEl>
                                          <p:spTgt spid="16"/>
                                        </p:tgtEl>
                                        <p:attrNameLst>
                                          <p:attrName>ppt_x</p:attrName>
                                        </p:attrNameLst>
                                      </p:cBhvr>
                                      <p:tavLst>
                                        <p:tav tm="0">
                                          <p:val>
                                            <p:strVal val="0-#ppt_w/2"/>
                                          </p:val>
                                        </p:tav>
                                        <p:tav tm="100000">
                                          <p:val>
                                            <p:strVal val="#ppt_x"/>
                                          </p:val>
                                        </p:tav>
                                      </p:tavLst>
                                    </p:anim>
                                    <p:anim calcmode="lin" valueType="num">
                                      <p:cBhvr additive="base">
                                        <p:cTn id="35" dur="500" fill="hold"/>
                                        <p:tgtEl>
                                          <p:spTgt spid="16"/>
                                        </p:tgtEl>
                                        <p:attrNameLst>
                                          <p:attrName>ppt_y</p:attrName>
                                        </p:attrNameLst>
                                      </p:cBhvr>
                                      <p:tavLst>
                                        <p:tav tm="0">
                                          <p:val>
                                            <p:strVal val="#ppt_y"/>
                                          </p:val>
                                        </p:tav>
                                        <p:tav tm="100000">
                                          <p:val>
                                            <p:strVal val="#ppt_y"/>
                                          </p:val>
                                        </p:tav>
                                      </p:tavLst>
                                    </p:anim>
                                  </p:childTnLst>
                                </p:cTn>
                              </p:par>
                            </p:childTnLst>
                          </p:cTn>
                        </p:par>
                        <p:par>
                          <p:cTn id="36" fill="hold">
                            <p:stCondLst>
                              <p:cond delay="500"/>
                            </p:stCondLst>
                            <p:childTnLst>
                              <p:par>
                                <p:cTn id="37" presetID="55" presetClass="entr" presetSubtype="0" fill="hold" nodeType="afterEffect">
                                  <p:stCondLst>
                                    <p:cond delay="0"/>
                                  </p:stCondLst>
                                  <p:childTnLst>
                                    <p:set>
                                      <p:cBhvr>
                                        <p:cTn id="38" dur="1" fill="hold">
                                          <p:stCondLst>
                                            <p:cond delay="0"/>
                                          </p:stCondLst>
                                        </p:cTn>
                                        <p:tgtEl>
                                          <p:spTgt spid="30"/>
                                        </p:tgtEl>
                                        <p:attrNameLst>
                                          <p:attrName>style.visibility</p:attrName>
                                        </p:attrNameLst>
                                      </p:cBhvr>
                                      <p:to>
                                        <p:strVal val="visible"/>
                                      </p:to>
                                    </p:set>
                                    <p:anim calcmode="lin" valueType="num">
                                      <p:cBhvr>
                                        <p:cTn id="39" dur="1000" fill="hold"/>
                                        <p:tgtEl>
                                          <p:spTgt spid="30"/>
                                        </p:tgtEl>
                                        <p:attrNameLst>
                                          <p:attrName>ppt_w</p:attrName>
                                        </p:attrNameLst>
                                      </p:cBhvr>
                                      <p:tavLst>
                                        <p:tav tm="0">
                                          <p:val>
                                            <p:strVal val="#ppt_w*0.70"/>
                                          </p:val>
                                        </p:tav>
                                        <p:tav tm="100000">
                                          <p:val>
                                            <p:strVal val="#ppt_w"/>
                                          </p:val>
                                        </p:tav>
                                      </p:tavLst>
                                    </p:anim>
                                    <p:anim calcmode="lin" valueType="num">
                                      <p:cBhvr>
                                        <p:cTn id="40" dur="1000" fill="hold"/>
                                        <p:tgtEl>
                                          <p:spTgt spid="30"/>
                                        </p:tgtEl>
                                        <p:attrNameLst>
                                          <p:attrName>ppt_h</p:attrName>
                                        </p:attrNameLst>
                                      </p:cBhvr>
                                      <p:tavLst>
                                        <p:tav tm="0">
                                          <p:val>
                                            <p:strVal val="#ppt_h"/>
                                          </p:val>
                                        </p:tav>
                                        <p:tav tm="100000">
                                          <p:val>
                                            <p:strVal val="#ppt_h"/>
                                          </p:val>
                                        </p:tav>
                                      </p:tavLst>
                                    </p:anim>
                                    <p:animEffect transition="in" filter="fade">
                                      <p:cBhvr>
                                        <p:cTn id="41" dur="1000"/>
                                        <p:tgtEl>
                                          <p:spTgt spid="30"/>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8" fill="hold" nodeType="clickEffect">
                                  <p:stCondLst>
                                    <p:cond delay="0"/>
                                  </p:stCondLst>
                                  <p:childTnLst>
                                    <p:set>
                                      <p:cBhvr>
                                        <p:cTn id="45" dur="1" fill="hold">
                                          <p:stCondLst>
                                            <p:cond delay="0"/>
                                          </p:stCondLst>
                                        </p:cTn>
                                        <p:tgtEl>
                                          <p:spTgt spid="25"/>
                                        </p:tgtEl>
                                        <p:attrNameLst>
                                          <p:attrName>style.visibility</p:attrName>
                                        </p:attrNameLst>
                                      </p:cBhvr>
                                      <p:to>
                                        <p:strVal val="visible"/>
                                      </p:to>
                                    </p:set>
                                    <p:anim calcmode="lin" valueType="num">
                                      <p:cBhvr additive="base">
                                        <p:cTn id="46" dur="500" fill="hold"/>
                                        <p:tgtEl>
                                          <p:spTgt spid="25"/>
                                        </p:tgtEl>
                                        <p:attrNameLst>
                                          <p:attrName>ppt_x</p:attrName>
                                        </p:attrNameLst>
                                      </p:cBhvr>
                                      <p:tavLst>
                                        <p:tav tm="0">
                                          <p:val>
                                            <p:strVal val="0-#ppt_w/2"/>
                                          </p:val>
                                        </p:tav>
                                        <p:tav tm="100000">
                                          <p:val>
                                            <p:strVal val="#ppt_x"/>
                                          </p:val>
                                        </p:tav>
                                      </p:tavLst>
                                    </p:anim>
                                    <p:anim calcmode="lin" valueType="num">
                                      <p:cBhvr additive="base">
                                        <p:cTn id="47" dur="500" fill="hold"/>
                                        <p:tgtEl>
                                          <p:spTgt spid="25"/>
                                        </p:tgtEl>
                                        <p:attrNameLst>
                                          <p:attrName>ppt_y</p:attrName>
                                        </p:attrNameLst>
                                      </p:cBhvr>
                                      <p:tavLst>
                                        <p:tav tm="0">
                                          <p:val>
                                            <p:strVal val="#ppt_y"/>
                                          </p:val>
                                        </p:tav>
                                        <p:tav tm="100000">
                                          <p:val>
                                            <p:strVal val="#ppt_y"/>
                                          </p:val>
                                        </p:tav>
                                      </p:tavLst>
                                    </p:anim>
                                  </p:childTnLst>
                                </p:cTn>
                              </p:par>
                            </p:childTnLst>
                          </p:cTn>
                        </p:par>
                        <p:par>
                          <p:cTn id="48" fill="hold">
                            <p:stCondLst>
                              <p:cond delay="500"/>
                            </p:stCondLst>
                            <p:childTnLst>
                              <p:par>
                                <p:cTn id="49" presetID="22" presetClass="entr" presetSubtype="8" fill="hold" nodeType="afterEffect">
                                  <p:stCondLst>
                                    <p:cond delay="0"/>
                                  </p:stCondLst>
                                  <p:childTnLst>
                                    <p:set>
                                      <p:cBhvr>
                                        <p:cTn id="50" dur="1" fill="hold">
                                          <p:stCondLst>
                                            <p:cond delay="0"/>
                                          </p:stCondLst>
                                        </p:cTn>
                                        <p:tgtEl>
                                          <p:spTgt spid="31"/>
                                        </p:tgtEl>
                                        <p:attrNameLst>
                                          <p:attrName>style.visibility</p:attrName>
                                        </p:attrNameLst>
                                      </p:cBhvr>
                                      <p:to>
                                        <p:strVal val="visible"/>
                                      </p:to>
                                    </p:set>
                                    <p:animEffect transition="in" filter="wipe(left)">
                                      <p:cBhvr>
                                        <p:cTn id="51"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灯片编号占位符 1"/>
          <p:cNvSpPr txBox="1">
            <a:spLocks noGrp="1"/>
          </p:cNvSpPr>
          <p:nvPr>
            <p:ph type="sldNum" sz="quarter" idx="12"/>
          </p:nvPr>
        </p:nvSpPr>
        <p:spPr>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文泉驿微米黑" pitchFamily="2" charset="-122"/>
                <a:ea typeface="文泉驿微米黑"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5pPr>
          </a:lstStyle>
          <a:p>
            <a:pPr lvl="0" algn="r" eaLnBrk="1" hangingPunct="1"/>
            <a:fld id="{9A0DB2DC-4C9A-4742-B13C-FB6460FD3503}" type="slidenum">
              <a:rPr lang="en-US" altLang="zh-CN" sz="1400" dirty="0">
                <a:solidFill>
                  <a:schemeClr val="bg1"/>
                </a:solidFill>
              </a:rPr>
            </a:fld>
            <a:endParaRPr lang="en-US" altLang="zh-CN" sz="1400" dirty="0">
              <a:solidFill>
                <a:schemeClr val="bg1"/>
              </a:solidFill>
            </a:endParaRPr>
          </a:p>
        </p:txBody>
      </p:sp>
      <p:sp>
        <p:nvSpPr>
          <p:cNvPr id="13" name="Text Box 4"/>
          <p:cNvSpPr txBox="1"/>
          <p:nvPr/>
        </p:nvSpPr>
        <p:spPr>
          <a:xfrm>
            <a:off x="3092450" y="184150"/>
            <a:ext cx="3454400" cy="615950"/>
          </a:xfrm>
          <a:prstGeom prst="rect">
            <a:avLst/>
          </a:prstGeom>
          <a:noFill/>
          <a:ln w="9525">
            <a:noFill/>
          </a:ln>
        </p:spPr>
        <p:txBody>
          <a:bodyPr lIns="121926" tIns="60963" rIns="121926" bIns="60963">
            <a:spAutoFit/>
          </a:bodyPr>
          <a:p>
            <a:pPr>
              <a:spcBef>
                <a:spcPct val="50000"/>
              </a:spcBef>
            </a:pPr>
            <a:r>
              <a:rPr lang="zh-CN" altLang="en-US" sz="3200" dirty="0">
                <a:latin typeface="微软雅黑" panose="020B0503020204020204" pitchFamily="34" charset="-122"/>
                <a:ea typeface="微软雅黑" panose="020B0503020204020204" pitchFamily="34" charset="-122"/>
                <a:sym typeface="微软雅黑" panose="020B0503020204020204" pitchFamily="34" charset="-122"/>
              </a:rPr>
              <a:t>收款法的运用</a:t>
            </a:r>
            <a:endParaRPr lang="zh-CN" altLang="zh-CN" sz="3200" dirty="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4" name="Line 6"/>
          <p:cNvSpPr>
            <a:spLocks noChangeShapeType="1"/>
          </p:cNvSpPr>
          <p:nvPr/>
        </p:nvSpPr>
        <p:spPr bwMode="auto">
          <a:xfrm flipV="1">
            <a:off x="0" y="434975"/>
            <a:ext cx="3352800" cy="19050"/>
          </a:xfrm>
          <a:prstGeom prst="line">
            <a:avLst/>
          </a:prstGeom>
          <a:noFill/>
          <a:ln w="6350">
            <a:solidFill>
              <a:srgbClr val="0070C0"/>
            </a:solidFill>
            <a:round/>
          </a:ln>
          <a:effectLst/>
        </p:spPr>
        <p:txBody>
          <a:bodyPr lIns="121926" tIns="60963" rIns="121926" bIns="60963"/>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15" name="Line 7"/>
          <p:cNvSpPr>
            <a:spLocks noChangeShapeType="1"/>
          </p:cNvSpPr>
          <p:nvPr/>
        </p:nvSpPr>
        <p:spPr bwMode="auto">
          <a:xfrm>
            <a:off x="5595938" y="434975"/>
            <a:ext cx="3529013" cy="3175"/>
          </a:xfrm>
          <a:prstGeom prst="line">
            <a:avLst/>
          </a:prstGeom>
          <a:noFill/>
          <a:ln w="6350">
            <a:solidFill>
              <a:srgbClr val="0070C0"/>
            </a:solidFill>
            <a:round/>
          </a:ln>
          <a:effectLst/>
        </p:spPr>
        <p:txBody>
          <a:bodyPr lIns="121926" tIns="60963" rIns="121926" bIns="60963"/>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10246" name="灯片编号占位符 9"/>
          <p:cNvSpPr>
            <a:spLocks noGrp="1"/>
          </p:cNvSpPr>
          <p:nvPr/>
        </p:nvSpPr>
        <p:spPr>
          <a:xfrm>
            <a:off x="8613775" y="6399213"/>
            <a:ext cx="390525" cy="365125"/>
          </a:xfrm>
          <a:prstGeom prst="rect">
            <a:avLst/>
          </a:prstGeom>
          <a:noFill/>
          <a:ln w="9525">
            <a:noFill/>
          </a:ln>
        </p:spPr>
        <p:txBody>
          <a:bodyPr anchor="ctr" anchorCtr="0"/>
          <a:p>
            <a:pPr algn="ctr" eaLnBrk="1" hangingPunct="1">
              <a:spcBef>
                <a:spcPct val="50000"/>
              </a:spcBef>
            </a:pPr>
            <a:fld id="{9A0DB2DC-4C9A-4742-B13C-FB6460FD3503}" type="slidenum">
              <a:rPr lang="en-US" altLang="zh-CN" sz="1400" b="1" dirty="0">
                <a:latin typeface="文泉驿微米黑" pitchFamily="2" charset="-122"/>
                <a:ea typeface="宋体" panose="02010600030101010101" pitchFamily="2" charset="-122"/>
              </a:rPr>
            </a:fld>
            <a:endParaRPr lang="en-US" altLang="zh-CN" sz="1400" b="1" dirty="0">
              <a:latin typeface="文泉驿微米黑" pitchFamily="2" charset="-122"/>
              <a:ea typeface="宋体" panose="02010600030101010101" pitchFamily="2" charset="-122"/>
            </a:endParaRPr>
          </a:p>
        </p:txBody>
      </p:sp>
      <p:sp>
        <p:nvSpPr>
          <p:cNvPr id="10247" name="Rectangle 7"/>
          <p:cNvSpPr/>
          <p:nvPr/>
        </p:nvSpPr>
        <p:spPr>
          <a:xfrm>
            <a:off x="0" y="-184150"/>
            <a:ext cx="184150" cy="368300"/>
          </a:xfrm>
          <a:prstGeom prst="rect">
            <a:avLst/>
          </a:prstGeom>
          <a:noFill/>
          <a:ln w="9525">
            <a:noFill/>
          </a:ln>
        </p:spPr>
        <p:txBody>
          <a:bodyPr wrap="none" anchor="ctr" anchorCtr="0">
            <a:spAutoFit/>
          </a:bodyPr>
          <a:p>
            <a:pPr eaLnBrk="1" hangingPunct="1">
              <a:spcBef>
                <a:spcPct val="50000"/>
              </a:spcBef>
            </a:pPr>
            <a:endParaRPr lang="zh-CN" altLang="en-US" dirty="0">
              <a:latin typeface="文泉驿微米黑" pitchFamily="2" charset="-122"/>
            </a:endParaRPr>
          </a:p>
        </p:txBody>
      </p:sp>
      <p:sp>
        <p:nvSpPr>
          <p:cNvPr id="16" name="TextBox 15"/>
          <p:cNvSpPr txBox="1"/>
          <p:nvPr/>
        </p:nvSpPr>
        <p:spPr>
          <a:xfrm>
            <a:off x="1403350" y="1917700"/>
            <a:ext cx="7178675" cy="633413"/>
          </a:xfrm>
          <a:prstGeom prst="rect">
            <a:avLst/>
          </a:prstGeom>
          <a:noFill/>
          <a:ln w="9525">
            <a:noFill/>
          </a:ln>
        </p:spPr>
        <p:txBody>
          <a:bodyPr lIns="36000" tIns="46800" rIns="36000" bIns="46800">
            <a:spAutoFit/>
          </a:bodyPr>
          <a:p>
            <a:pPr eaLnBrk="1" hangingPunct="1">
              <a:lnSpc>
                <a:spcPct val="125000"/>
              </a:lnSpc>
              <a:spcBef>
                <a:spcPct val="50000"/>
              </a:spcBef>
            </a:pPr>
            <a:r>
              <a:rPr lang="zh-CN" altLang="en-US" sz="2800" dirty="0">
                <a:solidFill>
                  <a:srgbClr val="FF0000"/>
                </a:solidFill>
                <a:latin typeface="微软雅黑" panose="020B0503020204020204" pitchFamily="34" charset="-122"/>
                <a:ea typeface="微软雅黑" panose="020B0503020204020204" pitchFamily="34" charset="-122"/>
              </a:rPr>
              <a:t>收款法实际利率</a:t>
            </a:r>
            <a:r>
              <a:rPr lang="en-US" altLang="zh-CN" sz="2800" dirty="0">
                <a:solidFill>
                  <a:srgbClr val="FF0000"/>
                </a:solidFill>
                <a:latin typeface="微软雅黑" panose="020B0503020204020204" pitchFamily="34" charset="-122"/>
                <a:ea typeface="微软雅黑" panose="020B0503020204020204" pitchFamily="34" charset="-122"/>
              </a:rPr>
              <a:t>=</a:t>
            </a:r>
            <a:r>
              <a:rPr lang="zh-CN" altLang="en-US" sz="2800" dirty="0">
                <a:solidFill>
                  <a:srgbClr val="FF0000"/>
                </a:solidFill>
                <a:latin typeface="微软雅黑" panose="020B0503020204020204" pitchFamily="34" charset="-122"/>
                <a:ea typeface="微软雅黑" panose="020B0503020204020204" pitchFamily="34" charset="-122"/>
              </a:rPr>
              <a:t>利息</a:t>
            </a:r>
            <a:r>
              <a:rPr lang="en-US" altLang="zh-CN" sz="2800" dirty="0">
                <a:solidFill>
                  <a:srgbClr val="FF0000"/>
                </a:solidFill>
                <a:latin typeface="微软雅黑" panose="020B0503020204020204" pitchFamily="34" charset="-122"/>
                <a:ea typeface="微软雅黑" panose="020B0503020204020204" pitchFamily="34" charset="-122"/>
              </a:rPr>
              <a:t>/</a:t>
            </a:r>
            <a:r>
              <a:rPr lang="zh-CN" altLang="en-US" sz="2800" dirty="0">
                <a:solidFill>
                  <a:srgbClr val="FF0000"/>
                </a:solidFill>
                <a:latin typeface="微软雅黑" panose="020B0503020204020204" pitchFamily="34" charset="-122"/>
                <a:ea typeface="微软雅黑" panose="020B0503020204020204" pitchFamily="34" charset="-122"/>
              </a:rPr>
              <a:t>借款数量</a:t>
            </a:r>
            <a:r>
              <a:rPr lang="en-US" altLang="zh-CN" sz="2800" dirty="0">
                <a:solidFill>
                  <a:srgbClr val="FF0000"/>
                </a:solidFill>
                <a:latin typeface="微软雅黑" panose="020B0503020204020204" pitchFamily="34" charset="-122"/>
                <a:ea typeface="微软雅黑" panose="020B0503020204020204" pitchFamily="34" charset="-122"/>
              </a:rPr>
              <a:t> =</a:t>
            </a:r>
            <a:r>
              <a:rPr lang="zh-CN" altLang="en-US" sz="2800" dirty="0">
                <a:solidFill>
                  <a:srgbClr val="FF0000"/>
                </a:solidFill>
                <a:latin typeface="微软雅黑" panose="020B0503020204020204" pitchFamily="34" charset="-122"/>
                <a:ea typeface="微软雅黑" panose="020B0503020204020204" pitchFamily="34" charset="-122"/>
              </a:rPr>
              <a:t>名义利率</a:t>
            </a:r>
            <a:endParaRPr lang="zh-CN" altLang="en-US" sz="2800" dirty="0">
              <a:solidFill>
                <a:srgbClr val="FF0000"/>
              </a:solidFill>
              <a:latin typeface="微软雅黑" panose="020B0503020204020204" pitchFamily="34" charset="-122"/>
              <a:ea typeface="微软雅黑" panose="020B0503020204020204" pitchFamily="34" charset="-122"/>
            </a:endParaRPr>
          </a:p>
        </p:txBody>
      </p:sp>
      <p:grpSp>
        <p:nvGrpSpPr>
          <p:cNvPr id="18" name="组合 56"/>
          <p:cNvGrpSpPr/>
          <p:nvPr/>
        </p:nvGrpSpPr>
        <p:grpSpPr>
          <a:xfrm>
            <a:off x="642938" y="2603500"/>
            <a:ext cx="7970837" cy="1717675"/>
            <a:chOff x="662151" y="890666"/>
            <a:chExt cx="10956872" cy="2928748"/>
          </a:xfrm>
        </p:grpSpPr>
        <p:sp>
          <p:nvSpPr>
            <p:cNvPr id="10257" name="Text Box 37"/>
            <p:cNvSpPr txBox="1"/>
            <p:nvPr/>
          </p:nvSpPr>
          <p:spPr>
            <a:xfrm>
              <a:off x="1189407" y="1375591"/>
              <a:ext cx="10429616" cy="2359859"/>
            </a:xfrm>
            <a:prstGeom prst="rect">
              <a:avLst/>
            </a:prstGeom>
            <a:noFill/>
            <a:ln w="9525" cap="flat" cmpd="sng">
              <a:solidFill>
                <a:schemeClr val="bg1"/>
              </a:solidFill>
              <a:prstDash val="solid"/>
              <a:miter/>
              <a:headEnd type="none" w="med" len="med"/>
              <a:tailEnd type="none" w="med" len="med"/>
            </a:ln>
          </p:spPr>
          <p:txBody>
            <a:bodyPr>
              <a:spAutoFit/>
            </a:bodyPr>
            <a:p>
              <a:pPr eaLnBrk="1" hangingPunct="1">
                <a:spcBef>
                  <a:spcPct val="50000"/>
                </a:spcBef>
              </a:pPr>
              <a:r>
                <a:rPr lang="zh-CN" altLang="zh-CN" sz="2800" dirty="0">
                  <a:latin typeface="文泉驿微米黑" pitchFamily="2" charset="-122"/>
                </a:rPr>
                <a:t>某企业从银行取得借款</a:t>
              </a:r>
              <a:r>
                <a:rPr lang="en-US" altLang="zh-CN" sz="2800" dirty="0">
                  <a:latin typeface="文泉驿微米黑" pitchFamily="2" charset="-122"/>
                </a:rPr>
                <a:t>200</a:t>
              </a:r>
              <a:r>
                <a:rPr lang="zh-CN" altLang="zh-CN" sz="2800" dirty="0">
                  <a:latin typeface="文泉驿微米黑" pitchFamily="2" charset="-122"/>
                </a:rPr>
                <a:t>万元，期限</a:t>
              </a:r>
              <a:r>
                <a:rPr lang="en-US" altLang="zh-CN" sz="2800" dirty="0">
                  <a:latin typeface="文泉驿微米黑" pitchFamily="2" charset="-122"/>
                </a:rPr>
                <a:t>1</a:t>
              </a:r>
              <a:r>
                <a:rPr lang="zh-CN" altLang="zh-CN" sz="2800" dirty="0">
                  <a:latin typeface="文泉驿微米黑" pitchFamily="2" charset="-122"/>
                </a:rPr>
                <a:t>年，名义利率为</a:t>
              </a:r>
              <a:r>
                <a:rPr lang="en-US" altLang="zh-CN" sz="2800" dirty="0">
                  <a:latin typeface="文泉驿微米黑" pitchFamily="2" charset="-122"/>
                </a:rPr>
                <a:t>10%</a:t>
              </a:r>
              <a:r>
                <a:rPr lang="zh-CN" altLang="zh-CN" sz="2800" dirty="0">
                  <a:latin typeface="文泉驿微米黑" pitchFamily="2" charset="-122"/>
                </a:rPr>
                <a:t>，</a:t>
              </a:r>
              <a:r>
                <a:rPr lang="zh-CN" altLang="en-US" sz="2800" dirty="0">
                  <a:latin typeface="文泉驿微米黑" pitchFamily="2" charset="-122"/>
                </a:rPr>
                <a:t>到期一次还本付息，求该借款的实际利率是多少？</a:t>
              </a:r>
              <a:endParaRPr lang="zh-CN" altLang="en-US" sz="2800" dirty="0">
                <a:latin typeface="文泉驿微米黑" pitchFamily="2" charset="-122"/>
              </a:endParaRPr>
            </a:p>
          </p:txBody>
        </p:sp>
        <p:grpSp>
          <p:nvGrpSpPr>
            <p:cNvPr id="10258" name="组合 14"/>
            <p:cNvGrpSpPr/>
            <p:nvPr/>
          </p:nvGrpSpPr>
          <p:grpSpPr>
            <a:xfrm>
              <a:off x="662151" y="890666"/>
              <a:ext cx="10911440" cy="2928748"/>
              <a:chOff x="416496" y="1988840"/>
              <a:chExt cx="8930985" cy="6617665"/>
            </a:xfrm>
          </p:grpSpPr>
          <p:sp>
            <p:nvSpPr>
              <p:cNvPr id="10259" name="矩形 8"/>
              <p:cNvSpPr/>
              <p:nvPr/>
            </p:nvSpPr>
            <p:spPr>
              <a:xfrm>
                <a:off x="598651" y="2894825"/>
                <a:ext cx="8748830" cy="5711680"/>
              </a:xfrm>
              <a:prstGeom prst="rect">
                <a:avLst/>
              </a:prstGeom>
              <a:noFill/>
              <a:ln w="25400" cap="flat" cmpd="sng">
                <a:solidFill>
                  <a:srgbClr val="0070C0"/>
                </a:solidFill>
                <a:prstDash val="solid"/>
                <a:miter/>
                <a:headEnd type="none" w="med" len="med"/>
                <a:tailEnd type="none" w="med" len="med"/>
              </a:ln>
            </p:spPr>
            <p:txBody>
              <a:bodyPr/>
              <a:p>
                <a:pPr eaLnBrk="1" hangingPunct="1">
                  <a:spcBef>
                    <a:spcPct val="50000"/>
                  </a:spcBef>
                </a:pPr>
                <a:endParaRPr lang="zh-CN" altLang="en-US" sz="3200" dirty="0">
                  <a:solidFill>
                    <a:srgbClr val="000000"/>
                  </a:solidFill>
                  <a:latin typeface="Lato" panose="020F0502020204030203"/>
                  <a:sym typeface="Arial" panose="020B0604020202020204" pitchFamily="34" charset="0"/>
                </a:endParaRPr>
              </a:p>
            </p:txBody>
          </p:sp>
          <p:grpSp>
            <p:nvGrpSpPr>
              <p:cNvPr id="24" name="组合 11"/>
              <p:cNvGrpSpPr/>
              <p:nvPr/>
            </p:nvGrpSpPr>
            <p:grpSpPr>
              <a:xfrm>
                <a:off x="416496" y="1988840"/>
                <a:ext cx="568751" cy="700092"/>
                <a:chOff x="304800" y="673100"/>
                <a:chExt cx="4000500" cy="4000500"/>
              </a:xfrm>
              <a:effectLst>
                <a:outerShdw blurRad="444500" dist="254000" dir="8100000" algn="tr" rotWithShape="0">
                  <a:prstClr val="black">
                    <a:alpha val="50000"/>
                  </a:prstClr>
                </a:outerShdw>
              </a:effectLst>
            </p:grpSpPr>
            <p:sp>
              <p:nvSpPr>
                <p:cNvPr id="25" name="同心圆 24"/>
                <p:cNvSpPr/>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dirty="0">
                    <a:ln>
                      <a:noFill/>
                    </a:ln>
                    <a:solidFill>
                      <a:schemeClr val="tx1"/>
                    </a:solidFill>
                    <a:effectLst/>
                    <a:uLnTx/>
                    <a:uFillTx/>
                    <a:latin typeface="+mn-lt"/>
                    <a:ea typeface="微软雅黑" panose="020B0503020204020204" pitchFamily="34" charset="-122"/>
                    <a:cs typeface="+mn-cs"/>
                  </a:endParaRPr>
                </a:p>
              </p:txBody>
            </p:sp>
            <p:sp>
              <p:nvSpPr>
                <p:cNvPr id="26" name="椭圆 25"/>
                <p:cNvSpPr/>
                <p:nvPr/>
              </p:nvSpPr>
              <p:spPr>
                <a:xfrm>
                  <a:off x="392113" y="760413"/>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dirty="0">
                    <a:ln>
                      <a:noFill/>
                    </a:ln>
                    <a:solidFill>
                      <a:schemeClr val="lt1"/>
                    </a:solidFill>
                    <a:effectLst/>
                    <a:uLnTx/>
                    <a:uFillTx/>
                    <a:latin typeface="+mn-lt"/>
                    <a:ea typeface="微软雅黑" panose="020B0503020204020204" pitchFamily="34" charset="-122"/>
                    <a:cs typeface="+mn-cs"/>
                  </a:endParaRPr>
                </a:p>
              </p:txBody>
            </p:sp>
          </p:grpSp>
        </p:grpSp>
      </p:grpSp>
      <p:sp>
        <p:nvSpPr>
          <p:cNvPr id="10250" name="Rectangle 9"/>
          <p:cNvSpPr/>
          <p:nvPr/>
        </p:nvSpPr>
        <p:spPr>
          <a:xfrm>
            <a:off x="0" y="-184150"/>
            <a:ext cx="184150" cy="368300"/>
          </a:xfrm>
          <a:prstGeom prst="rect">
            <a:avLst/>
          </a:prstGeom>
          <a:noFill/>
          <a:ln w="9525">
            <a:noFill/>
          </a:ln>
        </p:spPr>
        <p:txBody>
          <a:bodyPr wrap="none" anchor="ctr" anchorCtr="0">
            <a:spAutoFit/>
          </a:bodyPr>
          <a:p>
            <a:pPr eaLnBrk="1" hangingPunct="1">
              <a:spcBef>
                <a:spcPct val="50000"/>
              </a:spcBef>
            </a:pPr>
            <a:endParaRPr lang="zh-CN" altLang="en-US" dirty="0">
              <a:latin typeface="文泉驿微米黑" pitchFamily="2" charset="-122"/>
            </a:endParaRPr>
          </a:p>
        </p:txBody>
      </p:sp>
      <p:graphicFrame>
        <p:nvGraphicFramePr>
          <p:cNvPr id="3080" name="Object 8"/>
          <p:cNvGraphicFramePr>
            <a:graphicFrameLocks noChangeAspect="1"/>
          </p:cNvGraphicFramePr>
          <p:nvPr/>
        </p:nvGraphicFramePr>
        <p:xfrm>
          <a:off x="2457450" y="4964113"/>
          <a:ext cx="4470400" cy="1106487"/>
        </p:xfrm>
        <a:graphic>
          <a:graphicData uri="http://schemas.openxmlformats.org/presentationml/2006/ole">
            <mc:AlternateContent xmlns:mc="http://schemas.openxmlformats.org/markup-compatibility/2006">
              <mc:Choice xmlns:v="urn:schemas-microsoft-com:vml" Requires="v">
                <p:oleObj spid="_x0000_s3076" name="" r:id="rId1" imgW="1587500" imgH="292100" progId="Equation.DSMT4">
                  <p:embed/>
                </p:oleObj>
              </mc:Choice>
              <mc:Fallback>
                <p:oleObj name="" r:id="rId1" imgW="1587500" imgH="292100" progId="Equation.DSMT4">
                  <p:embed/>
                  <p:pic>
                    <p:nvPicPr>
                      <p:cNvPr id="0" name="图片 3075"/>
                      <p:cNvPicPr/>
                      <p:nvPr/>
                    </p:nvPicPr>
                    <p:blipFill>
                      <a:blip r:embed="rId2"/>
                      <a:stretch>
                        <a:fillRect/>
                      </a:stretch>
                    </p:blipFill>
                    <p:spPr>
                      <a:xfrm>
                        <a:off x="2457450" y="4964113"/>
                        <a:ext cx="4470400" cy="1106487"/>
                      </a:xfrm>
                      <a:prstGeom prst="rect">
                        <a:avLst/>
                      </a:prstGeom>
                      <a:noFill/>
                      <a:ln w="38100">
                        <a:noFill/>
                        <a:miter/>
                      </a:ln>
                    </p:spPr>
                  </p:pic>
                </p:oleObj>
              </mc:Fallback>
            </mc:AlternateContent>
          </a:graphicData>
        </a:graphic>
      </p:graphicFrame>
      <p:sp>
        <p:nvSpPr>
          <p:cNvPr id="28" name="矩形 27"/>
          <p:cNvSpPr/>
          <p:nvPr/>
        </p:nvSpPr>
        <p:spPr>
          <a:xfrm>
            <a:off x="1055688" y="4529138"/>
            <a:ext cx="1108075" cy="461962"/>
          </a:xfrm>
          <a:prstGeom prst="rect">
            <a:avLst/>
          </a:prstGeom>
          <a:noFill/>
          <a:ln w="9525">
            <a:noFill/>
          </a:ln>
        </p:spPr>
        <p:txBody>
          <a:bodyPr wrap="none">
            <a:spAutoFit/>
          </a:bodyPr>
          <a:p>
            <a:pPr eaLnBrk="1" hangingPunct="1">
              <a:spcBef>
                <a:spcPct val="50000"/>
              </a:spcBef>
            </a:pPr>
            <a:r>
              <a:rPr lang="zh-CN" altLang="en-US" sz="2400" dirty="0">
                <a:latin typeface="微软雅黑" panose="020B0503020204020204" pitchFamily="34" charset="-122"/>
                <a:ea typeface="微软雅黑" panose="020B0503020204020204" pitchFamily="34" charset="-122"/>
              </a:rPr>
              <a:t>解析：</a:t>
            </a:r>
            <a:endParaRPr lang="zh-CN" altLang="en-US" sz="2400" dirty="0">
              <a:latin typeface="文泉驿微米黑" pitchFamily="2" charset="-122"/>
            </a:endParaRPr>
          </a:p>
        </p:txBody>
      </p:sp>
      <p:sp>
        <p:nvSpPr>
          <p:cNvPr id="30" name="Oval 52"/>
          <p:cNvSpPr/>
          <p:nvPr/>
        </p:nvSpPr>
        <p:spPr>
          <a:xfrm>
            <a:off x="563563" y="2046288"/>
            <a:ext cx="663575" cy="376238"/>
          </a:xfrm>
          <a:prstGeom prst="ellipse">
            <a:avLst/>
          </a:prstGeom>
          <a:solidFill>
            <a:srgbClr val="FF99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1218565"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en-US" sz="2400" b="0" i="0" u="none" strike="noStrike" kern="1200" cap="none" spc="0" normalizeH="0" baseline="0" noProof="0">
              <a:ln>
                <a:noFill/>
              </a:ln>
              <a:solidFill>
                <a:srgbClr val="00574C"/>
              </a:solidFill>
              <a:effectLst/>
              <a:uLnTx/>
              <a:uFillTx/>
              <a:latin typeface="Calibri" panose="020F0502020204030204"/>
              <a:ea typeface="+mn-ea"/>
              <a:cs typeface="+mn-cs"/>
            </a:endParaRPr>
          </a:p>
        </p:txBody>
      </p:sp>
      <p:sp>
        <p:nvSpPr>
          <p:cNvPr id="31" name="Oval 61"/>
          <p:cNvSpPr/>
          <p:nvPr/>
        </p:nvSpPr>
        <p:spPr>
          <a:xfrm>
            <a:off x="284163" y="1554163"/>
            <a:ext cx="368300" cy="492125"/>
          </a:xfrm>
          <a:prstGeom prst="ellipse">
            <a:avLst/>
          </a:prstGeom>
          <a:solidFill>
            <a:srgbClr val="FF99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1218565"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en-US" sz="2400" b="0" i="0" u="none" strike="noStrike" kern="1200" cap="none" spc="0" normalizeH="0" baseline="0" noProof="0" dirty="0">
              <a:ln>
                <a:noFill/>
              </a:ln>
              <a:solidFill>
                <a:srgbClr val="FFFF66"/>
              </a:solidFill>
              <a:effectLst/>
              <a:uLnTx/>
              <a:uFillTx/>
              <a:latin typeface="Calibri" panose="020F0502020204030204"/>
              <a:ea typeface="+mn-ea"/>
              <a:cs typeface="+mn-cs"/>
            </a:endParaRPr>
          </a:p>
        </p:txBody>
      </p:sp>
      <p:sp>
        <p:nvSpPr>
          <p:cNvPr id="32" name="Oval 64"/>
          <p:cNvSpPr/>
          <p:nvPr/>
        </p:nvSpPr>
        <p:spPr>
          <a:xfrm>
            <a:off x="1055688" y="1724025"/>
            <a:ext cx="141288" cy="187325"/>
          </a:xfrm>
          <a:prstGeom prst="ellipse">
            <a:avLst/>
          </a:prstGeom>
          <a:solidFill>
            <a:srgbClr val="FF99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1218565"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en-US" sz="2400" b="0" i="0" u="none" strike="noStrike" kern="1200" cap="none" spc="0" normalizeH="0" baseline="0" noProof="0">
              <a:ln>
                <a:noFill/>
              </a:ln>
              <a:solidFill>
                <a:srgbClr val="00574C"/>
              </a:solidFill>
              <a:effectLst/>
              <a:uLnTx/>
              <a:uFillTx/>
              <a:latin typeface="Calibri" panose="020F0502020204030204"/>
              <a:ea typeface="+mn-ea"/>
              <a:cs typeface="+mn-cs"/>
            </a:endParaRPr>
          </a:p>
        </p:txBody>
      </p:sp>
      <p:sp>
        <p:nvSpPr>
          <p:cNvPr id="35" name="矩形 34"/>
          <p:cNvSpPr/>
          <p:nvPr/>
        </p:nvSpPr>
        <p:spPr>
          <a:xfrm>
            <a:off x="812800" y="1238250"/>
            <a:ext cx="7216775" cy="630238"/>
          </a:xfrm>
          <a:prstGeom prst="rect">
            <a:avLst/>
          </a:prstGeom>
          <a:noFill/>
          <a:ln w="9525">
            <a:noFill/>
          </a:ln>
        </p:spPr>
        <p:txBody>
          <a:bodyPr wrap="none">
            <a:spAutoFit/>
          </a:bodyPr>
          <a:p>
            <a:pPr eaLnBrk="1" hangingPunct="1">
              <a:lnSpc>
                <a:spcPct val="125000"/>
              </a:lnSpc>
              <a:spcBef>
                <a:spcPct val="50000"/>
              </a:spcBef>
            </a:pPr>
            <a:r>
              <a:rPr lang="zh-CN" altLang="en-US" sz="2800" dirty="0">
                <a:latin typeface="微软雅黑" panose="020B0503020204020204" pitchFamily="34" charset="-122"/>
                <a:ea typeface="微软雅黑" panose="020B0503020204020204" pitchFamily="34" charset="-122"/>
              </a:rPr>
              <a:t>对于期限为</a:t>
            </a:r>
            <a:r>
              <a:rPr lang="en-US" altLang="zh-CN" sz="2800" dirty="0">
                <a:latin typeface="微软雅黑" panose="020B0503020204020204" pitchFamily="34" charset="-122"/>
                <a:ea typeface="微软雅黑" panose="020B0503020204020204" pitchFamily="34" charset="-122"/>
              </a:rPr>
              <a:t>1</a:t>
            </a:r>
            <a:r>
              <a:rPr lang="zh-CN" altLang="en-US" sz="2800" dirty="0">
                <a:latin typeface="微软雅黑" panose="020B0503020204020204" pitchFamily="34" charset="-122"/>
                <a:ea typeface="微软雅黑" panose="020B0503020204020204" pitchFamily="34" charset="-122"/>
              </a:rPr>
              <a:t>年的短期借款，实际利率公式：</a:t>
            </a:r>
            <a:endParaRPr lang="en-US" altLang="zh-CN" sz="2800" dirty="0">
              <a:latin typeface="微软雅黑" panose="020B0503020204020204" pitchFamily="34" charset="-122"/>
              <a:ea typeface="微软雅黑" panose="020B0503020204020204" pitchFamily="34"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 presetClass="entr" presetSubtype="2" fill="hold" nodeType="after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1+#ppt_w/2"/>
                                          </p:val>
                                        </p:tav>
                                        <p:tav tm="100000">
                                          <p:val>
                                            <p:strVal val="#ppt_x"/>
                                          </p:val>
                                        </p:tav>
                                      </p:tavLst>
                                    </p:anim>
                                    <p:anim calcmode="lin" valueType="num">
                                      <p:cBhvr additive="base">
                                        <p:cTn id="14" dur="500" fill="hold"/>
                                        <p:tgtEl>
                                          <p:spTgt spid="14"/>
                                        </p:tgtEl>
                                        <p:attrNameLst>
                                          <p:attrName>ppt_y</p:attrName>
                                        </p:attrNameLst>
                                      </p:cBhvr>
                                      <p:tavLst>
                                        <p:tav tm="0">
                                          <p:val>
                                            <p:strVal val="#ppt_y"/>
                                          </p:val>
                                        </p:tav>
                                        <p:tav tm="100000">
                                          <p:val>
                                            <p:strVal val="#ppt_y"/>
                                          </p:val>
                                        </p:tav>
                                      </p:tavLst>
                                    </p:anim>
                                  </p:childTnLst>
                                </p:cTn>
                              </p:par>
                            </p:childTnLst>
                          </p:cTn>
                        </p:par>
                        <p:par>
                          <p:cTn id="15" fill="hold">
                            <p:stCondLst>
                              <p:cond delay="1500"/>
                            </p:stCondLst>
                            <p:childTnLst>
                              <p:par>
                                <p:cTn id="16" presetID="2" presetClass="entr" presetSubtype="8" fill="hold" nodeType="afterEffect">
                                  <p:stCondLst>
                                    <p:cond delay="0"/>
                                  </p:stCondLst>
                                  <p:childTnLst>
                                    <p:set>
                                      <p:cBhvr>
                                        <p:cTn id="17" dur="1" fill="hold">
                                          <p:stCondLst>
                                            <p:cond delay="0"/>
                                          </p:stCondLst>
                                        </p:cTn>
                                        <p:tgtEl>
                                          <p:spTgt spid="15"/>
                                        </p:tgtEl>
                                        <p:attrNameLst>
                                          <p:attrName>style.visibility</p:attrName>
                                        </p:attrNameLst>
                                      </p:cBhvr>
                                      <p:to>
                                        <p:strVal val="visible"/>
                                      </p:to>
                                    </p:set>
                                    <p:anim calcmode="lin" valueType="num">
                                      <p:cBhvr additive="base">
                                        <p:cTn id="18" dur="500" fill="hold"/>
                                        <p:tgtEl>
                                          <p:spTgt spid="15"/>
                                        </p:tgtEl>
                                        <p:attrNameLst>
                                          <p:attrName>ppt_x</p:attrName>
                                        </p:attrNameLst>
                                      </p:cBhvr>
                                      <p:tavLst>
                                        <p:tav tm="0">
                                          <p:val>
                                            <p:strVal val="0-#ppt_w/2"/>
                                          </p:val>
                                        </p:tav>
                                        <p:tav tm="100000">
                                          <p:val>
                                            <p:strVal val="#ppt_x"/>
                                          </p:val>
                                        </p:tav>
                                      </p:tavLst>
                                    </p:anim>
                                    <p:anim calcmode="lin" valueType="num">
                                      <p:cBhvr additive="base">
                                        <p:cTn id="19" dur="500" fill="hold"/>
                                        <p:tgtEl>
                                          <p:spTgt spid="15"/>
                                        </p:tgtEl>
                                        <p:attrNameLst>
                                          <p:attrName>ppt_y</p:attrName>
                                        </p:attrNameLst>
                                      </p:cBhvr>
                                      <p:tavLst>
                                        <p:tav tm="0">
                                          <p:val>
                                            <p:strVal val="#ppt_y"/>
                                          </p:val>
                                        </p:tav>
                                        <p:tav tm="100000">
                                          <p:val>
                                            <p:strVal val="#ppt_y"/>
                                          </p:val>
                                        </p:tav>
                                      </p:tavLst>
                                    </p:anim>
                                  </p:childTnLst>
                                </p:cTn>
                              </p:par>
                            </p:childTnLst>
                          </p:cTn>
                        </p:par>
                        <p:par>
                          <p:cTn id="20" fill="hold">
                            <p:stCondLst>
                              <p:cond delay="2000"/>
                            </p:stCondLst>
                            <p:childTnLst>
                              <p:par>
                                <p:cTn id="21" presetID="22" presetClass="entr" presetSubtype="4" fill="hold" grpId="0" nodeType="afterEffect">
                                  <p:stCondLst>
                                    <p:cond delay="0"/>
                                  </p:stCondLst>
                                  <p:childTnLst>
                                    <p:set>
                                      <p:cBhvr>
                                        <p:cTn id="22" dur="1" fill="hold">
                                          <p:stCondLst>
                                            <p:cond delay="0"/>
                                          </p:stCondLst>
                                        </p:cTn>
                                        <p:tgtEl>
                                          <p:spTgt spid="35"/>
                                        </p:tgtEl>
                                        <p:attrNameLst>
                                          <p:attrName>style.visibility</p:attrName>
                                        </p:attrNameLst>
                                      </p:cBhvr>
                                      <p:to>
                                        <p:strVal val="visible"/>
                                      </p:to>
                                    </p:set>
                                    <p:animEffect transition="in" filter="wipe(down)">
                                      <p:cBhvr>
                                        <p:cTn id="23" dur="500"/>
                                        <p:tgtEl>
                                          <p:spTgt spid="35"/>
                                        </p:tgtEl>
                                      </p:cBhvr>
                                    </p:animEffect>
                                  </p:childTnLst>
                                </p:cTn>
                              </p:par>
                            </p:childTnLst>
                          </p:cTn>
                        </p:par>
                        <p:par>
                          <p:cTn id="24" fill="hold">
                            <p:stCondLst>
                              <p:cond delay="2500"/>
                            </p:stCondLst>
                            <p:childTnLst>
                              <p:par>
                                <p:cTn id="25" presetID="53" presetClass="entr" presetSubtype="16" fill="hold" grpId="0" nodeType="afterEffect">
                                  <p:stCondLst>
                                    <p:cond delay="0"/>
                                  </p:stCondLst>
                                  <p:childTnLst>
                                    <p:set>
                                      <p:cBhvr>
                                        <p:cTn id="26" dur="1" fill="hold">
                                          <p:stCondLst>
                                            <p:cond delay="0"/>
                                          </p:stCondLst>
                                        </p:cTn>
                                        <p:tgtEl>
                                          <p:spTgt spid="30"/>
                                        </p:tgtEl>
                                        <p:attrNameLst>
                                          <p:attrName>style.visibility</p:attrName>
                                        </p:attrNameLst>
                                      </p:cBhvr>
                                      <p:to>
                                        <p:strVal val="visible"/>
                                      </p:to>
                                    </p:set>
                                    <p:anim calcmode="lin" valueType="num">
                                      <p:cBhvr>
                                        <p:cTn id="27" dur="100" fill="hold"/>
                                        <p:tgtEl>
                                          <p:spTgt spid="30"/>
                                        </p:tgtEl>
                                        <p:attrNameLst>
                                          <p:attrName>ppt_w</p:attrName>
                                        </p:attrNameLst>
                                      </p:cBhvr>
                                      <p:tavLst>
                                        <p:tav tm="0">
                                          <p:val>
                                            <p:fltVal val="0.000000"/>
                                          </p:val>
                                        </p:tav>
                                        <p:tav tm="100000">
                                          <p:val>
                                            <p:strVal val="#ppt_w"/>
                                          </p:val>
                                        </p:tav>
                                      </p:tavLst>
                                    </p:anim>
                                    <p:anim calcmode="lin" valueType="num">
                                      <p:cBhvr>
                                        <p:cTn id="28" dur="100" fill="hold"/>
                                        <p:tgtEl>
                                          <p:spTgt spid="30"/>
                                        </p:tgtEl>
                                        <p:attrNameLst>
                                          <p:attrName>ppt_h</p:attrName>
                                        </p:attrNameLst>
                                      </p:cBhvr>
                                      <p:tavLst>
                                        <p:tav tm="0">
                                          <p:val>
                                            <p:fltVal val="0.000000"/>
                                          </p:val>
                                        </p:tav>
                                        <p:tav tm="100000">
                                          <p:val>
                                            <p:strVal val="#ppt_h"/>
                                          </p:val>
                                        </p:tav>
                                      </p:tavLst>
                                    </p:anim>
                                    <p:animEffect transition="in" filter="fade">
                                      <p:cBhvr>
                                        <p:cTn id="29" dur="100"/>
                                        <p:tgtEl>
                                          <p:spTgt spid="30"/>
                                        </p:tgtEl>
                                      </p:cBhvr>
                                    </p:animEffect>
                                  </p:childTnLst>
                                </p:cTn>
                              </p:par>
                            </p:childTnLst>
                          </p:cTn>
                        </p:par>
                        <p:par>
                          <p:cTn id="30" fill="hold">
                            <p:stCondLst>
                              <p:cond delay="3000"/>
                            </p:stCondLst>
                            <p:childTnLst>
                              <p:par>
                                <p:cTn id="31" presetID="53" presetClass="entr" presetSubtype="16" fill="hold" grpId="0" nodeType="afterEffect">
                                  <p:stCondLst>
                                    <p:cond delay="0"/>
                                  </p:stCondLst>
                                  <p:childTnLst>
                                    <p:set>
                                      <p:cBhvr>
                                        <p:cTn id="32" dur="1" fill="hold">
                                          <p:stCondLst>
                                            <p:cond delay="0"/>
                                          </p:stCondLst>
                                        </p:cTn>
                                        <p:tgtEl>
                                          <p:spTgt spid="31"/>
                                        </p:tgtEl>
                                        <p:attrNameLst>
                                          <p:attrName>style.visibility</p:attrName>
                                        </p:attrNameLst>
                                      </p:cBhvr>
                                      <p:to>
                                        <p:strVal val="visible"/>
                                      </p:to>
                                    </p:set>
                                    <p:anim calcmode="lin" valueType="num">
                                      <p:cBhvr>
                                        <p:cTn id="33" dur="100" fill="hold"/>
                                        <p:tgtEl>
                                          <p:spTgt spid="31"/>
                                        </p:tgtEl>
                                        <p:attrNameLst>
                                          <p:attrName>ppt_w</p:attrName>
                                        </p:attrNameLst>
                                      </p:cBhvr>
                                      <p:tavLst>
                                        <p:tav tm="0">
                                          <p:val>
                                            <p:fltVal val="0.000000"/>
                                          </p:val>
                                        </p:tav>
                                        <p:tav tm="100000">
                                          <p:val>
                                            <p:strVal val="#ppt_w"/>
                                          </p:val>
                                        </p:tav>
                                      </p:tavLst>
                                    </p:anim>
                                    <p:anim calcmode="lin" valueType="num">
                                      <p:cBhvr>
                                        <p:cTn id="34" dur="100" fill="hold"/>
                                        <p:tgtEl>
                                          <p:spTgt spid="31"/>
                                        </p:tgtEl>
                                        <p:attrNameLst>
                                          <p:attrName>ppt_h</p:attrName>
                                        </p:attrNameLst>
                                      </p:cBhvr>
                                      <p:tavLst>
                                        <p:tav tm="0">
                                          <p:val>
                                            <p:fltVal val="0.000000"/>
                                          </p:val>
                                        </p:tav>
                                        <p:tav tm="100000">
                                          <p:val>
                                            <p:strVal val="#ppt_h"/>
                                          </p:val>
                                        </p:tav>
                                      </p:tavLst>
                                    </p:anim>
                                    <p:animEffect transition="in" filter="fade">
                                      <p:cBhvr>
                                        <p:cTn id="35" dur="100"/>
                                        <p:tgtEl>
                                          <p:spTgt spid="31"/>
                                        </p:tgtEl>
                                      </p:cBhvr>
                                    </p:animEffect>
                                  </p:childTnLst>
                                </p:cTn>
                              </p:par>
                            </p:childTnLst>
                          </p:cTn>
                        </p:par>
                        <p:par>
                          <p:cTn id="36" fill="hold">
                            <p:stCondLst>
                              <p:cond delay="3500"/>
                            </p:stCondLst>
                            <p:childTnLst>
                              <p:par>
                                <p:cTn id="37" presetID="53" presetClass="entr" presetSubtype="16" fill="hold" grpId="0" nodeType="afterEffect">
                                  <p:stCondLst>
                                    <p:cond delay="0"/>
                                  </p:stCondLst>
                                  <p:childTnLst>
                                    <p:set>
                                      <p:cBhvr>
                                        <p:cTn id="38" dur="1" fill="hold">
                                          <p:stCondLst>
                                            <p:cond delay="0"/>
                                          </p:stCondLst>
                                        </p:cTn>
                                        <p:tgtEl>
                                          <p:spTgt spid="32"/>
                                        </p:tgtEl>
                                        <p:attrNameLst>
                                          <p:attrName>style.visibility</p:attrName>
                                        </p:attrNameLst>
                                      </p:cBhvr>
                                      <p:to>
                                        <p:strVal val="visible"/>
                                      </p:to>
                                    </p:set>
                                    <p:anim calcmode="lin" valueType="num">
                                      <p:cBhvr>
                                        <p:cTn id="39" dur="100" fill="hold"/>
                                        <p:tgtEl>
                                          <p:spTgt spid="32"/>
                                        </p:tgtEl>
                                        <p:attrNameLst>
                                          <p:attrName>ppt_w</p:attrName>
                                        </p:attrNameLst>
                                      </p:cBhvr>
                                      <p:tavLst>
                                        <p:tav tm="0">
                                          <p:val>
                                            <p:fltVal val="0.000000"/>
                                          </p:val>
                                        </p:tav>
                                        <p:tav tm="100000">
                                          <p:val>
                                            <p:strVal val="#ppt_w"/>
                                          </p:val>
                                        </p:tav>
                                      </p:tavLst>
                                    </p:anim>
                                    <p:anim calcmode="lin" valueType="num">
                                      <p:cBhvr>
                                        <p:cTn id="40" dur="100" fill="hold"/>
                                        <p:tgtEl>
                                          <p:spTgt spid="32"/>
                                        </p:tgtEl>
                                        <p:attrNameLst>
                                          <p:attrName>ppt_h</p:attrName>
                                        </p:attrNameLst>
                                      </p:cBhvr>
                                      <p:tavLst>
                                        <p:tav tm="0">
                                          <p:val>
                                            <p:fltVal val="0.000000"/>
                                          </p:val>
                                        </p:tav>
                                        <p:tav tm="100000">
                                          <p:val>
                                            <p:strVal val="#ppt_h"/>
                                          </p:val>
                                        </p:tav>
                                      </p:tavLst>
                                    </p:anim>
                                    <p:animEffect transition="in" filter="fade">
                                      <p:cBhvr>
                                        <p:cTn id="41" dur="100"/>
                                        <p:tgtEl>
                                          <p:spTgt spid="32"/>
                                        </p:tgtEl>
                                      </p:cBhvr>
                                    </p:animEffect>
                                  </p:childTnLst>
                                </p:cTn>
                              </p:par>
                            </p:childTnLst>
                          </p:cTn>
                        </p:par>
                        <p:par>
                          <p:cTn id="42" fill="hold">
                            <p:stCondLst>
                              <p:cond delay="4000"/>
                            </p:stCondLst>
                            <p:childTnLst>
                              <p:par>
                                <p:cTn id="43" presetID="22" presetClass="entr" presetSubtype="4" fill="hold" grpId="0" nodeType="after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wipe(down)">
                                      <p:cBhvr>
                                        <p:cTn id="45" dur="500"/>
                                        <p:tgtEl>
                                          <p:spTgt spid="16"/>
                                        </p:tgtEl>
                                      </p:cBhvr>
                                    </p:animEffect>
                                  </p:childTnLst>
                                </p:cTn>
                              </p:par>
                            </p:childTnLst>
                          </p:cTn>
                        </p:par>
                      </p:childTnLst>
                    </p:cTn>
                  </p:par>
                  <p:par>
                    <p:cTn id="46" fill="hold">
                      <p:stCondLst>
                        <p:cond delay="indefinite"/>
                      </p:stCondLst>
                      <p:childTnLst>
                        <p:par>
                          <p:cTn id="47" fill="hold">
                            <p:stCondLst>
                              <p:cond delay="0"/>
                            </p:stCondLst>
                            <p:childTnLst>
                              <p:par>
                                <p:cTn id="48" presetID="12" presetClass="entr" presetSubtype="4" fill="hold" nodeType="clickEffect">
                                  <p:stCondLst>
                                    <p:cond delay="0"/>
                                  </p:stCondLst>
                                  <p:childTnLst>
                                    <p:set>
                                      <p:cBhvr>
                                        <p:cTn id="49" dur="1" fill="hold">
                                          <p:stCondLst>
                                            <p:cond delay="0"/>
                                          </p:stCondLst>
                                        </p:cTn>
                                        <p:tgtEl>
                                          <p:spTgt spid="18"/>
                                        </p:tgtEl>
                                        <p:attrNameLst>
                                          <p:attrName>style.visibility</p:attrName>
                                        </p:attrNameLst>
                                      </p:cBhvr>
                                      <p:to>
                                        <p:strVal val="visible"/>
                                      </p:to>
                                    </p:set>
                                    <p:animEffect transition="in" filter="slide(fromBottom)">
                                      <p:cBhvr>
                                        <p:cTn id="50" dur="500"/>
                                        <p:tgtEl>
                                          <p:spTgt spid="18"/>
                                        </p:tgtEl>
                                      </p:cBhvr>
                                    </p:animEffect>
                                  </p:childTnLst>
                                </p:cTn>
                              </p:par>
                            </p:childTnLst>
                          </p:cTn>
                        </p:par>
                      </p:childTnLst>
                    </p:cTn>
                  </p:par>
                  <p:par>
                    <p:cTn id="51" fill="hold">
                      <p:stCondLst>
                        <p:cond delay="indefinite"/>
                      </p:stCondLst>
                      <p:childTnLst>
                        <p:par>
                          <p:cTn id="52" fill="hold">
                            <p:stCondLst>
                              <p:cond delay="0"/>
                            </p:stCondLst>
                            <p:childTnLst>
                              <p:par>
                                <p:cTn id="53" presetID="12" presetClass="entr" presetSubtype="4" fill="hold" grpId="0" nodeType="clickEffect">
                                  <p:stCondLst>
                                    <p:cond delay="0"/>
                                  </p:stCondLst>
                                  <p:childTnLst>
                                    <p:set>
                                      <p:cBhvr>
                                        <p:cTn id="54" dur="1" fill="hold">
                                          <p:stCondLst>
                                            <p:cond delay="0"/>
                                          </p:stCondLst>
                                        </p:cTn>
                                        <p:tgtEl>
                                          <p:spTgt spid="28"/>
                                        </p:tgtEl>
                                        <p:attrNameLst>
                                          <p:attrName>style.visibility</p:attrName>
                                        </p:attrNameLst>
                                      </p:cBhvr>
                                      <p:to>
                                        <p:strVal val="visible"/>
                                      </p:to>
                                    </p:set>
                                    <p:animEffect transition="in" filter="slide(fromBottom)">
                                      <p:cBhvr>
                                        <p:cTn id="55" dur="500"/>
                                        <p:tgtEl>
                                          <p:spTgt spid="28"/>
                                        </p:tgtEl>
                                      </p:cBhvr>
                                    </p:animEffect>
                                  </p:childTnLst>
                                </p:cTn>
                              </p:par>
                              <p:par>
                                <p:cTn id="56" presetID="12" presetClass="entr" presetSubtype="4" fill="hold" nodeType="withEffect">
                                  <p:stCondLst>
                                    <p:cond delay="0"/>
                                  </p:stCondLst>
                                  <p:childTnLst>
                                    <p:set>
                                      <p:cBhvr>
                                        <p:cTn id="57" dur="1" fill="hold">
                                          <p:stCondLst>
                                            <p:cond delay="0"/>
                                          </p:stCondLst>
                                        </p:cTn>
                                        <p:tgtEl>
                                          <p:spTgt spid="3080"/>
                                        </p:tgtEl>
                                        <p:attrNameLst>
                                          <p:attrName>style.visibility</p:attrName>
                                        </p:attrNameLst>
                                      </p:cBhvr>
                                      <p:to>
                                        <p:strVal val="visible"/>
                                      </p:to>
                                    </p:set>
                                    <p:animEffect transition="in" filter="slide(fromBottom)">
                                      <p:cBhvr>
                                        <p:cTn id="58" dur="500"/>
                                        <p:tgtEl>
                                          <p:spTgt spid="30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6" grpId="0"/>
      <p:bldP spid="28" grpId="0"/>
      <p:bldP spid="30" grpId="0" animBg="1"/>
      <p:bldP spid="31" grpId="0" animBg="1"/>
      <p:bldP spid="32" grpId="0" animBg="1"/>
      <p:bldP spid="3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灯片编号占位符 1"/>
          <p:cNvSpPr txBox="1">
            <a:spLocks noGrp="1"/>
          </p:cNvSpPr>
          <p:nvPr>
            <p:ph type="sldNum" sz="quarter" idx="12"/>
          </p:nvPr>
        </p:nvSpPr>
        <p:spPr>
          <a:ln/>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文泉驿微米黑" pitchFamily="2" charset="-122"/>
                <a:ea typeface="文泉驿微米黑" pitchFamily="2" charset="-122"/>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文泉驿微米黑" pitchFamily="2" charset="-122"/>
                <a:ea typeface="文泉驿微米黑" pitchFamily="2" charset="-122"/>
                <a:cs typeface="+mn-cs"/>
              </a:defRPr>
            </a:lvl5pPr>
          </a:lstStyle>
          <a:p>
            <a:pPr lvl="0" algn="r" eaLnBrk="1" hangingPunct="1"/>
            <a:fld id="{9A0DB2DC-4C9A-4742-B13C-FB6460FD3503}" type="slidenum">
              <a:rPr lang="en-US" altLang="zh-CN" sz="1400" dirty="0">
                <a:solidFill>
                  <a:schemeClr val="bg1"/>
                </a:solidFill>
              </a:rPr>
            </a:fld>
            <a:endParaRPr lang="en-US" altLang="zh-CN" sz="1400" dirty="0">
              <a:solidFill>
                <a:schemeClr val="bg1"/>
              </a:solidFill>
            </a:endParaRPr>
          </a:p>
        </p:txBody>
      </p:sp>
      <p:sp>
        <p:nvSpPr>
          <p:cNvPr id="13" name="Text Box 4"/>
          <p:cNvSpPr txBox="1"/>
          <p:nvPr/>
        </p:nvSpPr>
        <p:spPr>
          <a:xfrm>
            <a:off x="3441700" y="174625"/>
            <a:ext cx="3146425" cy="615950"/>
          </a:xfrm>
          <a:prstGeom prst="rect">
            <a:avLst/>
          </a:prstGeom>
          <a:noFill/>
          <a:ln w="9525">
            <a:noFill/>
          </a:ln>
        </p:spPr>
        <p:txBody>
          <a:bodyPr lIns="121926" tIns="60963" rIns="121926" bIns="60963">
            <a:spAutoFit/>
          </a:bodyPr>
          <a:p>
            <a:pPr>
              <a:spcBef>
                <a:spcPct val="50000"/>
              </a:spcBef>
            </a:pPr>
            <a:r>
              <a:rPr lang="zh-CN" altLang="en-US" sz="3200" dirty="0">
                <a:latin typeface="微软雅黑" panose="020B0503020204020204" pitchFamily="34" charset="-122"/>
                <a:ea typeface="微软雅黑" panose="020B0503020204020204" pitchFamily="34" charset="-122"/>
                <a:sym typeface="微软雅黑" panose="020B0503020204020204" pitchFamily="34" charset="-122"/>
              </a:rPr>
              <a:t>贴现法的运用</a:t>
            </a:r>
            <a:endParaRPr lang="zh-CN" altLang="zh-CN" sz="3200" dirty="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4" name="Line 6"/>
          <p:cNvSpPr>
            <a:spLocks noChangeShapeType="1"/>
          </p:cNvSpPr>
          <p:nvPr/>
        </p:nvSpPr>
        <p:spPr bwMode="auto">
          <a:xfrm flipV="1">
            <a:off x="0" y="434975"/>
            <a:ext cx="3352800" cy="19050"/>
          </a:xfrm>
          <a:prstGeom prst="line">
            <a:avLst/>
          </a:prstGeom>
          <a:noFill/>
          <a:ln w="6350">
            <a:solidFill>
              <a:srgbClr val="0070C0"/>
            </a:solidFill>
            <a:round/>
          </a:ln>
          <a:effectLst/>
        </p:spPr>
        <p:txBody>
          <a:bodyPr lIns="121926" tIns="60963" rIns="121926" bIns="60963"/>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15" name="Line 7"/>
          <p:cNvSpPr>
            <a:spLocks noChangeShapeType="1"/>
          </p:cNvSpPr>
          <p:nvPr/>
        </p:nvSpPr>
        <p:spPr bwMode="auto">
          <a:xfrm>
            <a:off x="5595938" y="434975"/>
            <a:ext cx="3529013" cy="3175"/>
          </a:xfrm>
          <a:prstGeom prst="line">
            <a:avLst/>
          </a:prstGeom>
          <a:noFill/>
          <a:ln w="6350">
            <a:solidFill>
              <a:srgbClr val="0070C0"/>
            </a:solidFill>
            <a:round/>
          </a:ln>
          <a:effectLst/>
        </p:spPr>
        <p:txBody>
          <a:bodyPr lIns="121926" tIns="60963" rIns="121926" bIns="60963"/>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tx1"/>
              </a:solidFill>
              <a:effectLst/>
              <a:uLnTx/>
              <a:uFillTx/>
              <a:latin typeface="微软雅黑" panose="020B0503020204020204" pitchFamily="34" charset="-122"/>
              <a:ea typeface="微软雅黑" panose="020B0503020204020204" pitchFamily="34" charset="-122"/>
              <a:cs typeface="+mn-ea"/>
              <a:sym typeface="微软雅黑" panose="020B0503020204020204" pitchFamily="34" charset="-122"/>
            </a:endParaRPr>
          </a:p>
        </p:txBody>
      </p:sp>
      <p:sp>
        <p:nvSpPr>
          <p:cNvPr id="11270" name="灯片编号占位符 9"/>
          <p:cNvSpPr>
            <a:spLocks noGrp="1"/>
          </p:cNvSpPr>
          <p:nvPr/>
        </p:nvSpPr>
        <p:spPr>
          <a:xfrm>
            <a:off x="8613775" y="6399213"/>
            <a:ext cx="390525" cy="365125"/>
          </a:xfrm>
          <a:prstGeom prst="rect">
            <a:avLst/>
          </a:prstGeom>
          <a:noFill/>
          <a:ln w="9525">
            <a:noFill/>
          </a:ln>
        </p:spPr>
        <p:txBody>
          <a:bodyPr anchor="ctr" anchorCtr="0"/>
          <a:p>
            <a:pPr algn="ctr" eaLnBrk="1" hangingPunct="1">
              <a:spcBef>
                <a:spcPct val="50000"/>
              </a:spcBef>
            </a:pPr>
            <a:fld id="{9A0DB2DC-4C9A-4742-B13C-FB6460FD3503}" type="slidenum">
              <a:rPr lang="en-US" altLang="zh-CN" sz="1400" b="1" dirty="0">
                <a:latin typeface="文泉驿微米黑" pitchFamily="2" charset="-122"/>
                <a:ea typeface="宋体" panose="02010600030101010101" pitchFamily="2" charset="-122"/>
              </a:rPr>
            </a:fld>
            <a:endParaRPr lang="en-US" altLang="zh-CN" sz="1400" b="1" dirty="0">
              <a:latin typeface="文泉驿微米黑" pitchFamily="2" charset="-122"/>
              <a:ea typeface="宋体" panose="02010600030101010101" pitchFamily="2" charset="-122"/>
            </a:endParaRPr>
          </a:p>
        </p:txBody>
      </p:sp>
      <p:sp>
        <p:nvSpPr>
          <p:cNvPr id="11271" name="Rectangle 7"/>
          <p:cNvSpPr/>
          <p:nvPr/>
        </p:nvSpPr>
        <p:spPr>
          <a:xfrm>
            <a:off x="0" y="-184150"/>
            <a:ext cx="184150" cy="368300"/>
          </a:xfrm>
          <a:prstGeom prst="rect">
            <a:avLst/>
          </a:prstGeom>
          <a:noFill/>
          <a:ln w="9525">
            <a:noFill/>
          </a:ln>
        </p:spPr>
        <p:txBody>
          <a:bodyPr wrap="none" anchor="ctr" anchorCtr="0">
            <a:spAutoFit/>
          </a:bodyPr>
          <a:p>
            <a:pPr eaLnBrk="1" hangingPunct="1">
              <a:spcBef>
                <a:spcPct val="50000"/>
              </a:spcBef>
            </a:pPr>
            <a:endParaRPr lang="zh-CN" altLang="en-US" dirty="0">
              <a:latin typeface="文泉驿微米黑" pitchFamily="2" charset="-122"/>
            </a:endParaRPr>
          </a:p>
        </p:txBody>
      </p:sp>
      <p:grpSp>
        <p:nvGrpSpPr>
          <p:cNvPr id="3" name="组合 56"/>
          <p:cNvGrpSpPr/>
          <p:nvPr/>
        </p:nvGrpSpPr>
        <p:grpSpPr>
          <a:xfrm>
            <a:off x="642938" y="2603500"/>
            <a:ext cx="7970837" cy="2065338"/>
            <a:chOff x="662151" y="890666"/>
            <a:chExt cx="10956872" cy="2687127"/>
          </a:xfrm>
        </p:grpSpPr>
        <p:sp>
          <p:nvSpPr>
            <p:cNvPr id="11283" name="Text Box 37"/>
            <p:cNvSpPr txBox="1"/>
            <p:nvPr/>
          </p:nvSpPr>
          <p:spPr>
            <a:xfrm>
              <a:off x="1189407" y="1133968"/>
              <a:ext cx="10429616" cy="2359859"/>
            </a:xfrm>
            <a:prstGeom prst="rect">
              <a:avLst/>
            </a:prstGeom>
            <a:noFill/>
            <a:ln w="9525" cap="flat" cmpd="sng">
              <a:solidFill>
                <a:schemeClr val="bg1"/>
              </a:solidFill>
              <a:prstDash val="solid"/>
              <a:miter/>
              <a:headEnd type="none" w="med" len="med"/>
              <a:tailEnd type="none" w="med" len="med"/>
            </a:ln>
          </p:spPr>
          <p:txBody>
            <a:bodyPr>
              <a:spAutoFit/>
            </a:bodyPr>
            <a:p>
              <a:pPr eaLnBrk="1" hangingPunct="1">
                <a:spcBef>
                  <a:spcPct val="50000"/>
                </a:spcBef>
              </a:pPr>
              <a:r>
                <a:rPr lang="zh-CN" altLang="zh-CN" sz="2800" dirty="0">
                  <a:latin typeface="文泉驿微米黑" pitchFamily="2" charset="-122"/>
                </a:rPr>
                <a:t>某企业从银行取得借款</a:t>
              </a:r>
              <a:r>
                <a:rPr lang="en-US" altLang="zh-CN" sz="2800" dirty="0">
                  <a:latin typeface="文泉驿微米黑" pitchFamily="2" charset="-122"/>
                </a:rPr>
                <a:t>200</a:t>
              </a:r>
              <a:r>
                <a:rPr lang="zh-CN" altLang="zh-CN" sz="2800" dirty="0">
                  <a:latin typeface="文泉驿微米黑" pitchFamily="2" charset="-122"/>
                </a:rPr>
                <a:t>万元，期限</a:t>
              </a:r>
              <a:r>
                <a:rPr lang="en-US" altLang="zh-CN" sz="2800" dirty="0">
                  <a:latin typeface="文泉驿微米黑" pitchFamily="2" charset="-122"/>
                </a:rPr>
                <a:t>1</a:t>
              </a:r>
              <a:r>
                <a:rPr lang="zh-CN" altLang="zh-CN" sz="2800" dirty="0">
                  <a:latin typeface="文泉驿微米黑" pitchFamily="2" charset="-122"/>
                </a:rPr>
                <a:t>年，名义利率为</a:t>
              </a:r>
              <a:r>
                <a:rPr lang="en-US" altLang="zh-CN" sz="2800" dirty="0">
                  <a:latin typeface="文泉驿微米黑" pitchFamily="2" charset="-122"/>
                </a:rPr>
                <a:t>10%</a:t>
              </a:r>
              <a:r>
                <a:rPr lang="zh-CN" altLang="zh-CN" sz="2800" dirty="0">
                  <a:latin typeface="文泉驿微米黑" pitchFamily="2" charset="-122"/>
                </a:rPr>
                <a:t>，利息</a:t>
              </a:r>
              <a:r>
                <a:rPr lang="en-US" altLang="zh-CN" sz="2800" dirty="0">
                  <a:latin typeface="文泉驿微米黑" pitchFamily="2" charset="-122"/>
                </a:rPr>
                <a:t>20</a:t>
              </a:r>
              <a:r>
                <a:rPr lang="zh-CN" altLang="zh-CN" sz="2800" dirty="0">
                  <a:latin typeface="文泉驿微米黑" pitchFamily="2" charset="-122"/>
                </a:rPr>
                <a:t>万元。按照贴现法付息，企业实际可动用的贷款为</a:t>
              </a:r>
              <a:r>
                <a:rPr lang="en-US" altLang="zh-CN" sz="2800" dirty="0">
                  <a:latin typeface="文泉驿微米黑" pitchFamily="2" charset="-122"/>
                </a:rPr>
                <a:t>180</a:t>
              </a:r>
              <a:r>
                <a:rPr lang="zh-CN" altLang="zh-CN" sz="2800" dirty="0">
                  <a:latin typeface="文泉驿微米黑" pitchFamily="2" charset="-122"/>
                </a:rPr>
                <a:t>（</a:t>
              </a:r>
              <a:r>
                <a:rPr lang="en-US" altLang="zh-CN" sz="2800" dirty="0">
                  <a:latin typeface="文泉驿微米黑" pitchFamily="2" charset="-122"/>
                </a:rPr>
                <a:t>200-20</a:t>
              </a:r>
              <a:r>
                <a:rPr lang="zh-CN" altLang="zh-CN" sz="2800" dirty="0">
                  <a:latin typeface="文泉驿微米黑" pitchFamily="2" charset="-122"/>
                </a:rPr>
                <a:t>）万元，该项贷款的实际利率是多少？</a:t>
              </a:r>
              <a:endParaRPr lang="zh-CN" altLang="en-US" sz="2800" dirty="0">
                <a:latin typeface="文泉驿微米黑" pitchFamily="2" charset="-122"/>
              </a:endParaRPr>
            </a:p>
          </p:txBody>
        </p:sp>
        <p:grpSp>
          <p:nvGrpSpPr>
            <p:cNvPr id="11284" name="组合 14"/>
            <p:cNvGrpSpPr/>
            <p:nvPr/>
          </p:nvGrpSpPr>
          <p:grpSpPr>
            <a:xfrm>
              <a:off x="662151" y="890666"/>
              <a:ext cx="10911441" cy="2687127"/>
              <a:chOff x="416496" y="1988840"/>
              <a:chExt cx="8930986" cy="6071709"/>
            </a:xfrm>
          </p:grpSpPr>
          <p:sp>
            <p:nvSpPr>
              <p:cNvPr id="11285" name="矩形 8"/>
              <p:cNvSpPr/>
              <p:nvPr/>
            </p:nvSpPr>
            <p:spPr>
              <a:xfrm>
                <a:off x="598652" y="2348868"/>
                <a:ext cx="8748830" cy="5711681"/>
              </a:xfrm>
              <a:prstGeom prst="rect">
                <a:avLst/>
              </a:prstGeom>
              <a:noFill/>
              <a:ln w="25400" cap="flat" cmpd="sng">
                <a:solidFill>
                  <a:srgbClr val="0070C0"/>
                </a:solidFill>
                <a:prstDash val="solid"/>
                <a:miter/>
                <a:headEnd type="none" w="med" len="med"/>
                <a:tailEnd type="none" w="med" len="med"/>
              </a:ln>
            </p:spPr>
            <p:txBody>
              <a:bodyPr/>
              <a:p>
                <a:pPr eaLnBrk="1" hangingPunct="1">
                  <a:spcBef>
                    <a:spcPct val="50000"/>
                  </a:spcBef>
                </a:pPr>
                <a:endParaRPr lang="zh-CN" altLang="en-US" sz="3200" dirty="0">
                  <a:solidFill>
                    <a:srgbClr val="000000"/>
                  </a:solidFill>
                  <a:latin typeface="Lato" panose="020F0502020204030203"/>
                  <a:sym typeface="Arial" panose="020B0604020202020204" pitchFamily="34" charset="0"/>
                </a:endParaRPr>
              </a:p>
            </p:txBody>
          </p:sp>
          <p:grpSp>
            <p:nvGrpSpPr>
              <p:cNvPr id="5" name="组合 11"/>
              <p:cNvGrpSpPr/>
              <p:nvPr/>
            </p:nvGrpSpPr>
            <p:grpSpPr>
              <a:xfrm>
                <a:off x="416496" y="1988840"/>
                <a:ext cx="568751" cy="700092"/>
                <a:chOff x="304800" y="673100"/>
                <a:chExt cx="4000500" cy="4000500"/>
              </a:xfrm>
              <a:effectLst>
                <a:outerShdw blurRad="444500" dist="254000" dir="8100000" algn="tr" rotWithShape="0">
                  <a:prstClr val="black">
                    <a:alpha val="50000"/>
                  </a:prstClr>
                </a:outerShdw>
              </a:effectLst>
            </p:grpSpPr>
            <p:sp>
              <p:nvSpPr>
                <p:cNvPr id="25" name="同心圆 24"/>
                <p:cNvSpPr/>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dirty="0">
                    <a:ln>
                      <a:noFill/>
                    </a:ln>
                    <a:solidFill>
                      <a:schemeClr val="tx1"/>
                    </a:solidFill>
                    <a:effectLst/>
                    <a:uLnTx/>
                    <a:uFillTx/>
                    <a:latin typeface="+mn-lt"/>
                    <a:ea typeface="微软雅黑" panose="020B0503020204020204" pitchFamily="34" charset="-122"/>
                    <a:cs typeface="+mn-cs"/>
                  </a:endParaRPr>
                </a:p>
              </p:txBody>
            </p:sp>
            <p:sp>
              <p:nvSpPr>
                <p:cNvPr id="26" name="椭圆 25"/>
                <p:cNvSpPr/>
                <p:nvPr/>
              </p:nvSpPr>
              <p:spPr>
                <a:xfrm>
                  <a:off x="392113" y="760413"/>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defRPr/>
                  </a:pPr>
                  <a:endParaRPr kumimoji="0" lang="zh-CN" altLang="en-US" sz="1800" b="0" i="0" u="none" strike="noStrike" kern="1200" cap="none" spc="0" normalizeH="0" baseline="0" noProof="0" dirty="0">
                    <a:ln>
                      <a:noFill/>
                    </a:ln>
                    <a:solidFill>
                      <a:schemeClr val="lt1"/>
                    </a:solidFill>
                    <a:effectLst/>
                    <a:uLnTx/>
                    <a:uFillTx/>
                    <a:latin typeface="+mn-lt"/>
                    <a:ea typeface="微软雅黑" panose="020B0503020204020204" pitchFamily="34" charset="-122"/>
                    <a:cs typeface="+mn-cs"/>
                  </a:endParaRPr>
                </a:p>
              </p:txBody>
            </p:sp>
          </p:grpSp>
        </p:grpSp>
      </p:grpSp>
      <p:sp>
        <p:nvSpPr>
          <p:cNvPr id="11273" name="Rectangle 9"/>
          <p:cNvSpPr/>
          <p:nvPr/>
        </p:nvSpPr>
        <p:spPr>
          <a:xfrm>
            <a:off x="0" y="-184150"/>
            <a:ext cx="184150" cy="368300"/>
          </a:xfrm>
          <a:prstGeom prst="rect">
            <a:avLst/>
          </a:prstGeom>
          <a:noFill/>
          <a:ln w="9525">
            <a:noFill/>
          </a:ln>
        </p:spPr>
        <p:txBody>
          <a:bodyPr wrap="none" anchor="ctr" anchorCtr="0">
            <a:spAutoFit/>
          </a:bodyPr>
          <a:p>
            <a:pPr eaLnBrk="1" hangingPunct="1">
              <a:spcBef>
                <a:spcPct val="50000"/>
              </a:spcBef>
            </a:pPr>
            <a:endParaRPr lang="zh-CN" altLang="en-US" dirty="0">
              <a:latin typeface="文泉驿微米黑" pitchFamily="2" charset="-122"/>
            </a:endParaRPr>
          </a:p>
        </p:txBody>
      </p:sp>
      <p:sp>
        <p:nvSpPr>
          <p:cNvPr id="28" name="矩形 27"/>
          <p:cNvSpPr/>
          <p:nvPr/>
        </p:nvSpPr>
        <p:spPr>
          <a:xfrm>
            <a:off x="1260475" y="5029200"/>
            <a:ext cx="1108075" cy="461963"/>
          </a:xfrm>
          <a:prstGeom prst="rect">
            <a:avLst/>
          </a:prstGeom>
          <a:noFill/>
          <a:ln w="9525">
            <a:noFill/>
          </a:ln>
        </p:spPr>
        <p:txBody>
          <a:bodyPr wrap="none">
            <a:spAutoFit/>
          </a:bodyPr>
          <a:p>
            <a:pPr eaLnBrk="1" hangingPunct="1">
              <a:spcBef>
                <a:spcPct val="50000"/>
              </a:spcBef>
            </a:pPr>
            <a:r>
              <a:rPr lang="zh-CN" altLang="en-US" sz="2400" dirty="0">
                <a:latin typeface="微软雅黑" panose="020B0503020204020204" pitchFamily="34" charset="-122"/>
                <a:ea typeface="微软雅黑" panose="020B0503020204020204" pitchFamily="34" charset="-122"/>
              </a:rPr>
              <a:t>解析：</a:t>
            </a:r>
            <a:endParaRPr lang="zh-CN" altLang="en-US" sz="2400" dirty="0">
              <a:latin typeface="文泉驿微米黑" pitchFamily="2" charset="-122"/>
            </a:endParaRPr>
          </a:p>
        </p:txBody>
      </p:sp>
      <p:sp>
        <p:nvSpPr>
          <p:cNvPr id="30" name="Oval 52"/>
          <p:cNvSpPr/>
          <p:nvPr/>
        </p:nvSpPr>
        <p:spPr>
          <a:xfrm>
            <a:off x="1673225" y="1603375"/>
            <a:ext cx="150813" cy="200025"/>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1218565"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en-US" sz="2400" b="0" i="0" u="none" strike="noStrike" kern="1200" cap="none" spc="0" normalizeH="0" baseline="0" noProof="0">
              <a:ln>
                <a:noFill/>
              </a:ln>
              <a:solidFill>
                <a:srgbClr val="00574C"/>
              </a:solidFill>
              <a:effectLst/>
              <a:uLnTx/>
              <a:uFillTx/>
              <a:latin typeface="Calibri" panose="020F0502020204030204"/>
              <a:ea typeface="+mn-ea"/>
              <a:cs typeface="+mn-cs"/>
            </a:endParaRPr>
          </a:p>
        </p:txBody>
      </p:sp>
      <p:sp>
        <p:nvSpPr>
          <p:cNvPr id="31" name="Oval 61"/>
          <p:cNvSpPr/>
          <p:nvPr/>
        </p:nvSpPr>
        <p:spPr>
          <a:xfrm>
            <a:off x="1314450" y="1209675"/>
            <a:ext cx="369888" cy="492125"/>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1218565"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en-US" sz="2400" b="0" i="0" u="none" strike="noStrike" kern="1200" cap="none" spc="0" normalizeH="0" baseline="0" noProof="0" dirty="0">
              <a:ln>
                <a:noFill/>
              </a:ln>
              <a:solidFill>
                <a:srgbClr val="FFFF66"/>
              </a:solidFill>
              <a:effectLst/>
              <a:uLnTx/>
              <a:uFillTx/>
              <a:latin typeface="Calibri" panose="020F0502020204030204"/>
              <a:ea typeface="+mn-ea"/>
              <a:cs typeface="+mn-cs"/>
            </a:endParaRPr>
          </a:p>
        </p:txBody>
      </p:sp>
      <p:sp>
        <p:nvSpPr>
          <p:cNvPr id="32" name="Oval 64"/>
          <p:cNvSpPr/>
          <p:nvPr/>
        </p:nvSpPr>
        <p:spPr>
          <a:xfrm>
            <a:off x="1166813" y="1216025"/>
            <a:ext cx="141288" cy="187325"/>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1218565"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en-US" sz="2400" b="0" i="0" u="none" strike="noStrike" kern="1200" cap="none" spc="0" normalizeH="0" baseline="0" noProof="0">
              <a:ln>
                <a:noFill/>
              </a:ln>
              <a:solidFill>
                <a:srgbClr val="00574C"/>
              </a:solidFill>
              <a:effectLst/>
              <a:uLnTx/>
              <a:uFillTx/>
              <a:latin typeface="Calibri" panose="020F0502020204030204"/>
              <a:ea typeface="+mn-ea"/>
              <a:cs typeface="+mn-cs"/>
            </a:endParaRPr>
          </a:p>
        </p:txBody>
      </p:sp>
      <p:sp>
        <p:nvSpPr>
          <p:cNvPr id="11278" name="Rectangle 4"/>
          <p:cNvSpPr/>
          <p:nvPr/>
        </p:nvSpPr>
        <p:spPr>
          <a:xfrm>
            <a:off x="0" y="-184150"/>
            <a:ext cx="184150" cy="368300"/>
          </a:xfrm>
          <a:prstGeom prst="rect">
            <a:avLst/>
          </a:prstGeom>
          <a:noFill/>
          <a:ln w="9525">
            <a:noFill/>
          </a:ln>
        </p:spPr>
        <p:txBody>
          <a:bodyPr wrap="none" anchor="ctr" anchorCtr="0">
            <a:spAutoFit/>
          </a:bodyPr>
          <a:p>
            <a:pPr eaLnBrk="1" hangingPunct="1">
              <a:spcBef>
                <a:spcPct val="50000"/>
              </a:spcBef>
            </a:pPr>
            <a:endParaRPr lang="zh-CN" altLang="en-US" dirty="0">
              <a:latin typeface="文泉驿微米黑" pitchFamily="2" charset="-122"/>
            </a:endParaRPr>
          </a:p>
        </p:txBody>
      </p:sp>
      <p:grpSp>
        <p:nvGrpSpPr>
          <p:cNvPr id="24" name="组合 23"/>
          <p:cNvGrpSpPr/>
          <p:nvPr/>
        </p:nvGrpSpPr>
        <p:grpSpPr>
          <a:xfrm>
            <a:off x="1927225" y="1204913"/>
            <a:ext cx="5308600" cy="1247775"/>
            <a:chOff x="2569029" y="1204686"/>
            <a:chExt cx="6008914" cy="1248229"/>
          </a:xfrm>
        </p:grpSpPr>
        <p:sp>
          <p:nvSpPr>
            <p:cNvPr id="27" name="矩形 26"/>
            <p:cNvSpPr/>
            <p:nvPr/>
          </p:nvSpPr>
          <p:spPr>
            <a:xfrm>
              <a:off x="2583404" y="1204686"/>
              <a:ext cx="5994539" cy="1248229"/>
            </a:xfrm>
            <a:prstGeom prst="rect">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50000"/>
                </a:spcBef>
                <a:spcAft>
                  <a:spcPct val="0"/>
                </a:spcAft>
                <a:buClrTx/>
                <a:buSzTx/>
                <a:buFont typeface="Arial" panose="020B0604020202020204" pitchFamily="34" charset="0"/>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aphicFrame>
          <p:nvGraphicFramePr>
            <p:cNvPr id="11282" name="对象 75"/>
            <p:cNvGraphicFramePr>
              <a:graphicFrameLocks noChangeAspect="1"/>
            </p:cNvGraphicFramePr>
            <p:nvPr/>
          </p:nvGraphicFramePr>
          <p:xfrm>
            <a:off x="2569029" y="1254105"/>
            <a:ext cx="5878285" cy="974791"/>
          </p:xfrm>
          <a:graphic>
            <a:graphicData uri="http://schemas.openxmlformats.org/presentationml/2006/ole">
              <mc:AlternateContent xmlns:mc="http://schemas.openxmlformats.org/markup-compatibility/2006">
                <mc:Choice xmlns:v="urn:schemas-microsoft-com:vml" Requires="v">
                  <p:oleObj spid="_x0000_s3078" name="" r:id="rId1" imgW="1890395" imgH="317500" progId="Equation.DSMT4">
                    <p:embed/>
                  </p:oleObj>
                </mc:Choice>
                <mc:Fallback>
                  <p:oleObj name="" r:id="rId1" imgW="1890395" imgH="317500" progId="Equation.DSMT4">
                    <p:embed/>
                    <p:pic>
                      <p:nvPicPr>
                        <p:cNvPr id="0" name="图片 3077"/>
                        <p:cNvPicPr/>
                        <p:nvPr/>
                      </p:nvPicPr>
                      <p:blipFill>
                        <a:blip r:embed="rId2"/>
                        <a:stretch>
                          <a:fillRect/>
                        </a:stretch>
                      </p:blipFill>
                      <p:spPr>
                        <a:xfrm>
                          <a:off x="2569029" y="1254105"/>
                          <a:ext cx="5878285" cy="974791"/>
                        </a:xfrm>
                        <a:prstGeom prst="rect">
                          <a:avLst/>
                        </a:prstGeom>
                        <a:noFill/>
                        <a:ln w="38100">
                          <a:noFill/>
                          <a:miter/>
                        </a:ln>
                      </p:spPr>
                    </p:pic>
                  </p:oleObj>
                </mc:Fallback>
              </mc:AlternateContent>
            </a:graphicData>
          </a:graphic>
        </p:graphicFrame>
      </p:grpSp>
      <p:sp>
        <p:nvSpPr>
          <p:cNvPr id="47109" name="Rectangle 5"/>
          <p:cNvSpPr/>
          <p:nvPr/>
        </p:nvSpPr>
        <p:spPr>
          <a:xfrm>
            <a:off x="1862138" y="4984750"/>
            <a:ext cx="6138862" cy="1200150"/>
          </a:xfrm>
          <a:prstGeom prst="rect">
            <a:avLst/>
          </a:prstGeom>
          <a:noFill/>
          <a:ln w="9525">
            <a:noFill/>
          </a:ln>
        </p:spPr>
        <p:txBody>
          <a:bodyPr anchor="ctr" anchorCtr="0">
            <a:spAutoFit/>
          </a:bodyPr>
          <a:p>
            <a:pPr indent="254000" eaLnBrk="1" hangingPunct="1">
              <a:lnSpc>
                <a:spcPct val="150000"/>
              </a:lnSpc>
            </a:pPr>
            <a:r>
              <a:rPr lang="zh-CN" altLang="en-US" sz="2400" dirty="0">
                <a:latin typeface="微软雅黑" panose="020B0503020204020204" pitchFamily="34" charset="-122"/>
                <a:ea typeface="微软雅黑" panose="020B0503020204020204" pitchFamily="34" charset="-122"/>
              </a:rPr>
              <a:t>贴现贷款实际利率</a:t>
            </a:r>
            <a:r>
              <a:rPr lang="en-US" altLang="zh-CN" sz="2400" dirty="0">
                <a:latin typeface="微软雅黑" panose="020B0503020204020204" pitchFamily="34" charset="-122"/>
                <a:ea typeface="微软雅黑" panose="020B0503020204020204" pitchFamily="34" charset="-122"/>
              </a:rPr>
              <a:t>=20/</a:t>
            </a:r>
            <a:r>
              <a:rPr lang="zh-CN" altLang="en-US" sz="2400" dirty="0">
                <a:latin typeface="微软雅黑" panose="020B0503020204020204" pitchFamily="34" charset="-122"/>
                <a:ea typeface="微软雅黑" panose="020B0503020204020204" pitchFamily="34" charset="-122"/>
              </a:rPr>
              <a:t>（</a:t>
            </a:r>
            <a:r>
              <a:rPr lang="en-US" altLang="zh-CN" sz="2400" dirty="0">
                <a:latin typeface="微软雅黑" panose="020B0503020204020204" pitchFamily="34" charset="-122"/>
                <a:ea typeface="微软雅黑" panose="020B0503020204020204" pitchFamily="34" charset="-122"/>
              </a:rPr>
              <a:t>200-20</a:t>
            </a:r>
            <a:r>
              <a:rPr lang="zh-CN" altLang="en-US" sz="2400" dirty="0">
                <a:latin typeface="微软雅黑" panose="020B0503020204020204" pitchFamily="34" charset="-122"/>
                <a:ea typeface="微软雅黑" panose="020B0503020204020204" pitchFamily="34" charset="-122"/>
              </a:rPr>
              <a:t>）</a:t>
            </a:r>
            <a:r>
              <a:rPr lang="en-US" altLang="zh-CN" sz="2400" dirty="0">
                <a:latin typeface="微软雅黑" panose="020B0503020204020204" pitchFamily="34" charset="-122"/>
                <a:ea typeface="微软雅黑" panose="020B0503020204020204" pitchFamily="34" charset="-122"/>
              </a:rPr>
              <a:t>×100%=11.11%</a:t>
            </a:r>
            <a:endParaRPr lang="en-US" altLang="zh-CN" sz="2400" dirty="0">
              <a:latin typeface="微软雅黑" panose="020B0503020204020204" pitchFamily="34" charset="-122"/>
              <a:ea typeface="微软雅黑" panose="020B0503020204020204" pitchFamily="34" charset="-122"/>
            </a:endParaRP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 presetClass="entr" presetSubtype="2" fill="hold" nodeType="after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1+#ppt_w/2"/>
                                          </p:val>
                                        </p:tav>
                                        <p:tav tm="100000">
                                          <p:val>
                                            <p:strVal val="#ppt_x"/>
                                          </p:val>
                                        </p:tav>
                                      </p:tavLst>
                                    </p:anim>
                                    <p:anim calcmode="lin" valueType="num">
                                      <p:cBhvr additive="base">
                                        <p:cTn id="14" dur="500" fill="hold"/>
                                        <p:tgtEl>
                                          <p:spTgt spid="14"/>
                                        </p:tgtEl>
                                        <p:attrNameLst>
                                          <p:attrName>ppt_y</p:attrName>
                                        </p:attrNameLst>
                                      </p:cBhvr>
                                      <p:tavLst>
                                        <p:tav tm="0">
                                          <p:val>
                                            <p:strVal val="#ppt_y"/>
                                          </p:val>
                                        </p:tav>
                                        <p:tav tm="100000">
                                          <p:val>
                                            <p:strVal val="#ppt_y"/>
                                          </p:val>
                                        </p:tav>
                                      </p:tavLst>
                                    </p:anim>
                                  </p:childTnLst>
                                </p:cTn>
                              </p:par>
                            </p:childTnLst>
                          </p:cTn>
                        </p:par>
                        <p:par>
                          <p:cTn id="15" fill="hold">
                            <p:stCondLst>
                              <p:cond delay="1500"/>
                            </p:stCondLst>
                            <p:childTnLst>
                              <p:par>
                                <p:cTn id="16" presetID="2" presetClass="entr" presetSubtype="8" fill="hold" nodeType="afterEffect">
                                  <p:stCondLst>
                                    <p:cond delay="0"/>
                                  </p:stCondLst>
                                  <p:childTnLst>
                                    <p:set>
                                      <p:cBhvr>
                                        <p:cTn id="17" dur="1" fill="hold">
                                          <p:stCondLst>
                                            <p:cond delay="0"/>
                                          </p:stCondLst>
                                        </p:cTn>
                                        <p:tgtEl>
                                          <p:spTgt spid="15"/>
                                        </p:tgtEl>
                                        <p:attrNameLst>
                                          <p:attrName>style.visibility</p:attrName>
                                        </p:attrNameLst>
                                      </p:cBhvr>
                                      <p:to>
                                        <p:strVal val="visible"/>
                                      </p:to>
                                    </p:set>
                                    <p:anim calcmode="lin" valueType="num">
                                      <p:cBhvr additive="base">
                                        <p:cTn id="18" dur="500" fill="hold"/>
                                        <p:tgtEl>
                                          <p:spTgt spid="15"/>
                                        </p:tgtEl>
                                        <p:attrNameLst>
                                          <p:attrName>ppt_x</p:attrName>
                                        </p:attrNameLst>
                                      </p:cBhvr>
                                      <p:tavLst>
                                        <p:tav tm="0">
                                          <p:val>
                                            <p:strVal val="0-#ppt_w/2"/>
                                          </p:val>
                                        </p:tav>
                                        <p:tav tm="100000">
                                          <p:val>
                                            <p:strVal val="#ppt_x"/>
                                          </p:val>
                                        </p:tav>
                                      </p:tavLst>
                                    </p:anim>
                                    <p:anim calcmode="lin" valueType="num">
                                      <p:cBhvr additive="base">
                                        <p:cTn id="19" dur="500" fill="hold"/>
                                        <p:tgtEl>
                                          <p:spTgt spid="15"/>
                                        </p:tgtEl>
                                        <p:attrNameLst>
                                          <p:attrName>ppt_y</p:attrName>
                                        </p:attrNameLst>
                                      </p:cBhvr>
                                      <p:tavLst>
                                        <p:tav tm="0">
                                          <p:val>
                                            <p:strVal val="#ppt_y"/>
                                          </p:val>
                                        </p:tav>
                                        <p:tav tm="100000">
                                          <p:val>
                                            <p:strVal val="#ppt_y"/>
                                          </p:val>
                                        </p:tav>
                                      </p:tavLst>
                                    </p:anim>
                                  </p:childTnLst>
                                </p:cTn>
                              </p:par>
                            </p:childTnLst>
                          </p:cTn>
                        </p:par>
                        <p:par>
                          <p:cTn id="20" fill="hold">
                            <p:stCondLst>
                              <p:cond delay="2000"/>
                            </p:stCondLst>
                            <p:childTnLst>
                              <p:par>
                                <p:cTn id="21" presetID="53" presetClass="entr" presetSubtype="16" fill="hold" grpId="0" nodeType="afterEffect">
                                  <p:stCondLst>
                                    <p:cond delay="0"/>
                                  </p:stCondLst>
                                  <p:childTnLst>
                                    <p:set>
                                      <p:cBhvr>
                                        <p:cTn id="22" dur="1" fill="hold">
                                          <p:stCondLst>
                                            <p:cond delay="0"/>
                                          </p:stCondLst>
                                        </p:cTn>
                                        <p:tgtEl>
                                          <p:spTgt spid="30"/>
                                        </p:tgtEl>
                                        <p:attrNameLst>
                                          <p:attrName>style.visibility</p:attrName>
                                        </p:attrNameLst>
                                      </p:cBhvr>
                                      <p:to>
                                        <p:strVal val="visible"/>
                                      </p:to>
                                    </p:set>
                                    <p:anim calcmode="lin" valueType="num">
                                      <p:cBhvr>
                                        <p:cTn id="23" dur="100" fill="hold"/>
                                        <p:tgtEl>
                                          <p:spTgt spid="30"/>
                                        </p:tgtEl>
                                        <p:attrNameLst>
                                          <p:attrName>ppt_w</p:attrName>
                                        </p:attrNameLst>
                                      </p:cBhvr>
                                      <p:tavLst>
                                        <p:tav tm="0">
                                          <p:val>
                                            <p:fltVal val="0.000000"/>
                                          </p:val>
                                        </p:tav>
                                        <p:tav tm="100000">
                                          <p:val>
                                            <p:strVal val="#ppt_w"/>
                                          </p:val>
                                        </p:tav>
                                      </p:tavLst>
                                    </p:anim>
                                    <p:anim calcmode="lin" valueType="num">
                                      <p:cBhvr>
                                        <p:cTn id="24" dur="100" fill="hold"/>
                                        <p:tgtEl>
                                          <p:spTgt spid="30"/>
                                        </p:tgtEl>
                                        <p:attrNameLst>
                                          <p:attrName>ppt_h</p:attrName>
                                        </p:attrNameLst>
                                      </p:cBhvr>
                                      <p:tavLst>
                                        <p:tav tm="0">
                                          <p:val>
                                            <p:fltVal val="0.000000"/>
                                          </p:val>
                                        </p:tav>
                                        <p:tav tm="100000">
                                          <p:val>
                                            <p:strVal val="#ppt_h"/>
                                          </p:val>
                                        </p:tav>
                                      </p:tavLst>
                                    </p:anim>
                                    <p:animEffect transition="in" filter="fade">
                                      <p:cBhvr>
                                        <p:cTn id="25" dur="100"/>
                                        <p:tgtEl>
                                          <p:spTgt spid="30"/>
                                        </p:tgtEl>
                                      </p:cBhvr>
                                    </p:animEffect>
                                  </p:childTnLst>
                                </p:cTn>
                              </p:par>
                            </p:childTnLst>
                          </p:cTn>
                        </p:par>
                        <p:par>
                          <p:cTn id="26" fill="hold">
                            <p:stCondLst>
                              <p:cond delay="2500"/>
                            </p:stCondLst>
                            <p:childTnLst>
                              <p:par>
                                <p:cTn id="27" presetID="53" presetClass="entr" presetSubtype="16" fill="hold" grpId="0" nodeType="afterEffect">
                                  <p:stCondLst>
                                    <p:cond delay="0"/>
                                  </p:stCondLst>
                                  <p:childTnLst>
                                    <p:set>
                                      <p:cBhvr>
                                        <p:cTn id="28" dur="1" fill="hold">
                                          <p:stCondLst>
                                            <p:cond delay="0"/>
                                          </p:stCondLst>
                                        </p:cTn>
                                        <p:tgtEl>
                                          <p:spTgt spid="31"/>
                                        </p:tgtEl>
                                        <p:attrNameLst>
                                          <p:attrName>style.visibility</p:attrName>
                                        </p:attrNameLst>
                                      </p:cBhvr>
                                      <p:to>
                                        <p:strVal val="visible"/>
                                      </p:to>
                                    </p:set>
                                    <p:anim calcmode="lin" valueType="num">
                                      <p:cBhvr>
                                        <p:cTn id="29" dur="100" fill="hold"/>
                                        <p:tgtEl>
                                          <p:spTgt spid="31"/>
                                        </p:tgtEl>
                                        <p:attrNameLst>
                                          <p:attrName>ppt_w</p:attrName>
                                        </p:attrNameLst>
                                      </p:cBhvr>
                                      <p:tavLst>
                                        <p:tav tm="0">
                                          <p:val>
                                            <p:fltVal val="0.000000"/>
                                          </p:val>
                                        </p:tav>
                                        <p:tav tm="100000">
                                          <p:val>
                                            <p:strVal val="#ppt_w"/>
                                          </p:val>
                                        </p:tav>
                                      </p:tavLst>
                                    </p:anim>
                                    <p:anim calcmode="lin" valueType="num">
                                      <p:cBhvr>
                                        <p:cTn id="30" dur="100" fill="hold"/>
                                        <p:tgtEl>
                                          <p:spTgt spid="31"/>
                                        </p:tgtEl>
                                        <p:attrNameLst>
                                          <p:attrName>ppt_h</p:attrName>
                                        </p:attrNameLst>
                                      </p:cBhvr>
                                      <p:tavLst>
                                        <p:tav tm="0">
                                          <p:val>
                                            <p:fltVal val="0.000000"/>
                                          </p:val>
                                        </p:tav>
                                        <p:tav tm="100000">
                                          <p:val>
                                            <p:strVal val="#ppt_h"/>
                                          </p:val>
                                        </p:tav>
                                      </p:tavLst>
                                    </p:anim>
                                    <p:animEffect transition="in" filter="fade">
                                      <p:cBhvr>
                                        <p:cTn id="31" dur="100"/>
                                        <p:tgtEl>
                                          <p:spTgt spid="31"/>
                                        </p:tgtEl>
                                      </p:cBhvr>
                                    </p:animEffect>
                                  </p:childTnLst>
                                </p:cTn>
                              </p:par>
                            </p:childTnLst>
                          </p:cTn>
                        </p:par>
                        <p:par>
                          <p:cTn id="32" fill="hold">
                            <p:stCondLst>
                              <p:cond delay="3000"/>
                            </p:stCondLst>
                            <p:childTnLst>
                              <p:par>
                                <p:cTn id="33" presetID="53" presetClass="entr" presetSubtype="16" fill="hold" grpId="0" nodeType="afterEffect">
                                  <p:stCondLst>
                                    <p:cond delay="0"/>
                                  </p:stCondLst>
                                  <p:childTnLst>
                                    <p:set>
                                      <p:cBhvr>
                                        <p:cTn id="34" dur="1" fill="hold">
                                          <p:stCondLst>
                                            <p:cond delay="0"/>
                                          </p:stCondLst>
                                        </p:cTn>
                                        <p:tgtEl>
                                          <p:spTgt spid="32"/>
                                        </p:tgtEl>
                                        <p:attrNameLst>
                                          <p:attrName>style.visibility</p:attrName>
                                        </p:attrNameLst>
                                      </p:cBhvr>
                                      <p:to>
                                        <p:strVal val="visible"/>
                                      </p:to>
                                    </p:set>
                                    <p:anim calcmode="lin" valueType="num">
                                      <p:cBhvr>
                                        <p:cTn id="35" dur="100" fill="hold"/>
                                        <p:tgtEl>
                                          <p:spTgt spid="32"/>
                                        </p:tgtEl>
                                        <p:attrNameLst>
                                          <p:attrName>ppt_w</p:attrName>
                                        </p:attrNameLst>
                                      </p:cBhvr>
                                      <p:tavLst>
                                        <p:tav tm="0">
                                          <p:val>
                                            <p:fltVal val="0.000000"/>
                                          </p:val>
                                        </p:tav>
                                        <p:tav tm="100000">
                                          <p:val>
                                            <p:strVal val="#ppt_w"/>
                                          </p:val>
                                        </p:tav>
                                      </p:tavLst>
                                    </p:anim>
                                    <p:anim calcmode="lin" valueType="num">
                                      <p:cBhvr>
                                        <p:cTn id="36" dur="100" fill="hold"/>
                                        <p:tgtEl>
                                          <p:spTgt spid="32"/>
                                        </p:tgtEl>
                                        <p:attrNameLst>
                                          <p:attrName>ppt_h</p:attrName>
                                        </p:attrNameLst>
                                      </p:cBhvr>
                                      <p:tavLst>
                                        <p:tav tm="0">
                                          <p:val>
                                            <p:fltVal val="0.000000"/>
                                          </p:val>
                                        </p:tav>
                                        <p:tav tm="100000">
                                          <p:val>
                                            <p:strVal val="#ppt_h"/>
                                          </p:val>
                                        </p:tav>
                                      </p:tavLst>
                                    </p:anim>
                                    <p:animEffect transition="in" filter="fade">
                                      <p:cBhvr>
                                        <p:cTn id="37" dur="100"/>
                                        <p:tgtEl>
                                          <p:spTgt spid="32"/>
                                        </p:tgtEl>
                                      </p:cBhvr>
                                    </p:animEffect>
                                  </p:childTnLst>
                                </p:cTn>
                              </p:par>
                            </p:childTnLst>
                          </p:cTn>
                        </p:par>
                        <p:par>
                          <p:cTn id="38" fill="hold">
                            <p:stCondLst>
                              <p:cond delay="3500"/>
                            </p:stCondLst>
                            <p:childTnLst>
                              <p:par>
                                <p:cTn id="39" presetID="22" presetClass="entr" presetSubtype="4" fill="hold" nodeType="afterEffect">
                                  <p:stCondLst>
                                    <p:cond delay="0"/>
                                  </p:stCondLst>
                                  <p:childTnLst>
                                    <p:set>
                                      <p:cBhvr>
                                        <p:cTn id="40" dur="1" fill="hold">
                                          <p:stCondLst>
                                            <p:cond delay="0"/>
                                          </p:stCondLst>
                                        </p:cTn>
                                        <p:tgtEl>
                                          <p:spTgt spid="24"/>
                                        </p:tgtEl>
                                        <p:attrNameLst>
                                          <p:attrName>style.visibility</p:attrName>
                                        </p:attrNameLst>
                                      </p:cBhvr>
                                      <p:to>
                                        <p:strVal val="visible"/>
                                      </p:to>
                                    </p:set>
                                    <p:animEffect transition="in" filter="wipe(down)">
                                      <p:cBhvr>
                                        <p:cTn id="41" dur="500"/>
                                        <p:tgtEl>
                                          <p:spTgt spid="24"/>
                                        </p:tgtEl>
                                      </p:cBhvr>
                                    </p:animEffect>
                                  </p:childTnLst>
                                </p:cTn>
                              </p:par>
                            </p:childTnLst>
                          </p:cTn>
                        </p:par>
                      </p:childTnLst>
                    </p:cTn>
                  </p:par>
                  <p:par>
                    <p:cTn id="42" fill="hold">
                      <p:stCondLst>
                        <p:cond delay="indefinite"/>
                      </p:stCondLst>
                      <p:childTnLst>
                        <p:par>
                          <p:cTn id="43" fill="hold">
                            <p:stCondLst>
                              <p:cond delay="0"/>
                            </p:stCondLst>
                            <p:childTnLst>
                              <p:par>
                                <p:cTn id="44" presetID="12" presetClass="entr" presetSubtype="4" fill="hold" nodeType="clickEffect">
                                  <p:stCondLst>
                                    <p:cond delay="0"/>
                                  </p:stCondLst>
                                  <p:childTnLst>
                                    <p:set>
                                      <p:cBhvr>
                                        <p:cTn id="45" dur="1" fill="hold">
                                          <p:stCondLst>
                                            <p:cond delay="0"/>
                                          </p:stCondLst>
                                        </p:cTn>
                                        <p:tgtEl>
                                          <p:spTgt spid="3"/>
                                        </p:tgtEl>
                                        <p:attrNameLst>
                                          <p:attrName>style.visibility</p:attrName>
                                        </p:attrNameLst>
                                      </p:cBhvr>
                                      <p:to>
                                        <p:strVal val="visible"/>
                                      </p:to>
                                    </p:set>
                                    <p:animEffect transition="in" filter="slide(fromBottom)">
                                      <p:cBhvr>
                                        <p:cTn id="46" dur="500"/>
                                        <p:tgtEl>
                                          <p:spTgt spid="3"/>
                                        </p:tgtEl>
                                      </p:cBhvr>
                                    </p:animEffect>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grpId="0" nodeType="clickEffect">
                                  <p:stCondLst>
                                    <p:cond delay="0"/>
                                  </p:stCondLst>
                                  <p:childTnLst>
                                    <p:set>
                                      <p:cBhvr>
                                        <p:cTn id="50" dur="1" fill="hold">
                                          <p:stCondLst>
                                            <p:cond delay="0"/>
                                          </p:stCondLst>
                                        </p:cTn>
                                        <p:tgtEl>
                                          <p:spTgt spid="28"/>
                                        </p:tgtEl>
                                        <p:attrNameLst>
                                          <p:attrName>style.visibility</p:attrName>
                                        </p:attrNameLst>
                                      </p:cBhvr>
                                      <p:to>
                                        <p:strVal val="visible"/>
                                      </p:to>
                                    </p:set>
                                    <p:animEffect transition="in" filter="fade">
                                      <p:cBhvr>
                                        <p:cTn id="51" dur="1000"/>
                                        <p:tgtEl>
                                          <p:spTgt spid="28"/>
                                        </p:tgtEl>
                                      </p:cBhvr>
                                    </p:animEffect>
                                    <p:anim calcmode="lin" valueType="num">
                                      <p:cBhvr>
                                        <p:cTn id="52" dur="1000" fill="hold"/>
                                        <p:tgtEl>
                                          <p:spTgt spid="28"/>
                                        </p:tgtEl>
                                        <p:attrNameLst>
                                          <p:attrName>ppt_x</p:attrName>
                                        </p:attrNameLst>
                                      </p:cBhvr>
                                      <p:tavLst>
                                        <p:tav tm="0">
                                          <p:val>
                                            <p:strVal val="#ppt_x"/>
                                          </p:val>
                                        </p:tav>
                                        <p:tav tm="100000">
                                          <p:val>
                                            <p:strVal val="#ppt_x"/>
                                          </p:val>
                                        </p:tav>
                                      </p:tavLst>
                                    </p:anim>
                                    <p:anim calcmode="lin" valueType="num">
                                      <p:cBhvr>
                                        <p:cTn id="53" dur="1000" fill="hold"/>
                                        <p:tgtEl>
                                          <p:spTgt spid="28"/>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47109"/>
                                        </p:tgtEl>
                                        <p:attrNameLst>
                                          <p:attrName>style.visibility</p:attrName>
                                        </p:attrNameLst>
                                      </p:cBhvr>
                                      <p:to>
                                        <p:strVal val="visible"/>
                                      </p:to>
                                    </p:set>
                                    <p:animEffect transition="in" filter="fade">
                                      <p:cBhvr>
                                        <p:cTn id="56" dur="1000"/>
                                        <p:tgtEl>
                                          <p:spTgt spid="47109"/>
                                        </p:tgtEl>
                                      </p:cBhvr>
                                    </p:animEffect>
                                    <p:anim calcmode="lin" valueType="num">
                                      <p:cBhvr>
                                        <p:cTn id="57" dur="1000" fill="hold"/>
                                        <p:tgtEl>
                                          <p:spTgt spid="47109"/>
                                        </p:tgtEl>
                                        <p:attrNameLst>
                                          <p:attrName>ppt_x</p:attrName>
                                        </p:attrNameLst>
                                      </p:cBhvr>
                                      <p:tavLst>
                                        <p:tav tm="0">
                                          <p:val>
                                            <p:strVal val="#ppt_x"/>
                                          </p:val>
                                        </p:tav>
                                        <p:tav tm="100000">
                                          <p:val>
                                            <p:strVal val="#ppt_x"/>
                                          </p:val>
                                        </p:tav>
                                      </p:tavLst>
                                    </p:anim>
                                    <p:anim calcmode="lin" valueType="num">
                                      <p:cBhvr>
                                        <p:cTn id="58" dur="1000" fill="hold"/>
                                        <p:tgtEl>
                                          <p:spTgt spid="4710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28" grpId="0"/>
      <p:bldP spid="30" grpId="0" animBg="1"/>
      <p:bldP spid="31" grpId="0" animBg="1"/>
      <p:bldP spid="32" grpId="0" animBg="1"/>
      <p:bldP spid="47109" grpId="0"/>
    </p:bldLst>
  </p:timing>
</p:sld>
</file>

<file path=ppt/tags/tag1.xml><?xml version="1.0" encoding="utf-8"?>
<p:tagLst xmlns:p="http://schemas.openxmlformats.org/presentationml/2006/main">
  <p:tag name="KSO_WM_SLIDE_MODEL_TYPE" val="numdgm"/>
</p:tagLst>
</file>

<file path=ppt/tags/tag2.xml><?xml version="1.0" encoding="utf-8"?>
<p:tagLst xmlns:p="http://schemas.openxmlformats.org/presentationml/2006/main">
  <p:tag name="KSO_WM_SLIDE_MODEL_TYPE" val="numdgm"/>
</p:tagLst>
</file>

<file path=ppt/theme/theme1.xml><?xml version="1.0" encoding="utf-8"?>
<a:theme xmlns:a="http://schemas.openxmlformats.org/drawingml/2006/main" name="2_默认设计模板">
  <a:themeElements>
    <a:clrScheme name="2_默认设计模板 27">
      <a:dk1>
        <a:srgbClr val="000000"/>
      </a:dk1>
      <a:lt1>
        <a:srgbClr val="FFFFFF"/>
      </a:lt1>
      <a:dk2>
        <a:srgbClr val="0064B5"/>
      </a:dk2>
      <a:lt2>
        <a:srgbClr val="808080"/>
      </a:lt2>
      <a:accent1>
        <a:srgbClr val="CFEDFE"/>
      </a:accent1>
      <a:accent2>
        <a:srgbClr val="C62400"/>
      </a:accent2>
      <a:accent3>
        <a:srgbClr val="FFFFFF"/>
      </a:accent3>
      <a:accent4>
        <a:srgbClr val="000000"/>
      </a:accent4>
      <a:accent5>
        <a:srgbClr val="E4F4FE"/>
      </a:accent5>
      <a:accent6>
        <a:srgbClr val="B32000"/>
      </a:accent6>
      <a:hlink>
        <a:srgbClr val="0064B5"/>
      </a:hlink>
      <a:folHlink>
        <a:srgbClr val="99CC00"/>
      </a:folHlink>
    </a:clrScheme>
    <a:fontScheme name="2_默认设计模板">
      <a:majorFont>
        <a:latin typeface="文泉驿微米黑"/>
        <a:ea typeface="宋体"/>
        <a:cs typeface=""/>
      </a:majorFont>
      <a:minorFont>
        <a:latin typeface="文泉驿微米黑"/>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85A4"/>
        </a:solidFill>
        <a:ln w="9525" cap="flat" cmpd="sng" algn="ctr">
          <a:solidFill>
            <a:srgbClr val="0085A4"/>
          </a:solidFill>
          <a:prstDash val="solid"/>
          <a:round/>
          <a:headEnd type="none" w="med" len="med"/>
          <a:tailEnd type="none" w="med" len="med"/>
        </a:ln>
      </a:spPr>
      <a:bodyPr vert="horz" wrap="square" lIns="91440" tIns="45720" rIns="91440" bIns="45720" numCol="1" anchor="ctr" anchorCtr="0" compatLnSpc="1"/>
      <a:lstStyle>
        <a:defPPr marL="0" marR="0" indent="0" algn="ctr" defTabSz="914400" rtl="0" eaLnBrk="1" fontAlgn="base" latinLnBrk="0" hangingPunct="1">
          <a:lnSpc>
            <a:spcPct val="100000"/>
          </a:lnSpc>
          <a:spcBef>
            <a:spcPct val="50000"/>
          </a:spcBef>
          <a:spcAft>
            <a:spcPct val="0"/>
          </a:spcAft>
          <a:buClrTx/>
          <a:buSzTx/>
          <a:buFontTx/>
          <a:buNone/>
          <a:defRPr kumimoji="0" lang="zh-CN" sz="1800" b="0" i="0" u="none" strike="noStrike" cap="none" normalizeH="0" baseline="0" smtClean="0">
            <a:ln>
              <a:noFill/>
            </a:ln>
            <a:solidFill>
              <a:schemeClr val="tx1"/>
            </a:solidFill>
            <a:effectLst/>
            <a:latin typeface="文泉驿微米黑" pitchFamily="2" charset="-122"/>
            <a:ea typeface="文泉驿微米黑" pitchFamily="2" charset="-122"/>
          </a:defRPr>
        </a:defPPr>
      </a:lstStyle>
    </a:spDef>
    <a:lnDef>
      <a:spPr bwMode="auto">
        <a:xfrm>
          <a:off x="0" y="0"/>
          <a:ext cx="1" cy="1"/>
        </a:xfrm>
        <a:custGeom>
          <a:avLst/>
          <a:gdLst/>
          <a:ahLst/>
          <a:cxnLst/>
          <a:rect l="0" t="0" r="0" b="0"/>
          <a:pathLst/>
        </a:custGeom>
        <a:solidFill>
          <a:srgbClr val="0085A4"/>
        </a:solidFill>
        <a:ln w="9525" cap="flat" cmpd="sng" algn="ctr">
          <a:solidFill>
            <a:srgbClr val="0085A4"/>
          </a:solidFill>
          <a:prstDash val="solid"/>
          <a:round/>
          <a:headEnd type="none" w="med" len="med"/>
          <a:tailEnd type="none" w="med" len="med"/>
        </a:ln>
      </a:spPr>
      <a:bodyPr vert="horz" wrap="square" lIns="91440" tIns="45720" rIns="91440" bIns="45720" numCol="1" anchor="ctr" anchorCtr="0" compatLnSpc="1"/>
      <a:lstStyle>
        <a:defPPr marL="0" marR="0" indent="0" algn="ctr" defTabSz="914400" rtl="0" eaLnBrk="1" fontAlgn="base" latinLnBrk="0" hangingPunct="1">
          <a:lnSpc>
            <a:spcPct val="100000"/>
          </a:lnSpc>
          <a:spcBef>
            <a:spcPct val="50000"/>
          </a:spcBef>
          <a:spcAft>
            <a:spcPct val="0"/>
          </a:spcAft>
          <a:buClrTx/>
          <a:buSzTx/>
          <a:buFontTx/>
          <a:buNone/>
          <a:defRPr kumimoji="0" lang="zh-CN" sz="1800" b="0" i="0" u="none" strike="noStrike" cap="none" normalizeH="0" baseline="0" smtClean="0">
            <a:ln>
              <a:noFill/>
            </a:ln>
            <a:solidFill>
              <a:schemeClr val="tx1"/>
            </a:solidFill>
            <a:effectLst/>
            <a:latin typeface="文泉驿微米黑" pitchFamily="2" charset="-122"/>
            <a:ea typeface="文泉驿微米黑" pitchFamily="2" charset="-122"/>
          </a:defRPr>
        </a:defPPr>
      </a:lstStyle>
    </a:lnDef>
  </a:objectDefaults>
  <a:extraClrSchemeLst>
    <a:extraClrScheme>
      <a:clrScheme name="2_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默认设计模板 13">
        <a:dk1>
          <a:srgbClr val="000000"/>
        </a:dk1>
        <a:lt1>
          <a:srgbClr val="FFFFFF"/>
        </a:lt1>
        <a:dk2>
          <a:srgbClr val="C68700"/>
        </a:dk2>
        <a:lt2>
          <a:srgbClr val="808080"/>
        </a:lt2>
        <a:accent1>
          <a:srgbClr val="00A2C6"/>
        </a:accent1>
        <a:accent2>
          <a:srgbClr val="C62400"/>
        </a:accent2>
        <a:accent3>
          <a:srgbClr val="FFFFFF"/>
        </a:accent3>
        <a:accent4>
          <a:srgbClr val="000000"/>
        </a:accent4>
        <a:accent5>
          <a:srgbClr val="AACEDF"/>
        </a:accent5>
        <a:accent6>
          <a:srgbClr val="B32000"/>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默认设计模板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默认设计模板 15">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默认设计模板 16">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默认设计模板 17">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默认设计模板 18">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默认设计模板 19">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默认设计模板 20">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默认设计模板 21">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默认设计模板 22">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默认设计模板 23">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默认设计模板 24">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默认设计模板 25">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默认设计模板 26">
        <a:dk1>
          <a:srgbClr val="000000"/>
        </a:dk1>
        <a:lt1>
          <a:srgbClr val="FFFFFF"/>
        </a:lt1>
        <a:dk2>
          <a:srgbClr val="C68700"/>
        </a:dk2>
        <a:lt2>
          <a:srgbClr val="808080"/>
        </a:lt2>
        <a:accent1>
          <a:srgbClr val="00A2C6"/>
        </a:accent1>
        <a:accent2>
          <a:srgbClr val="C62400"/>
        </a:accent2>
        <a:accent3>
          <a:srgbClr val="FFFFFF"/>
        </a:accent3>
        <a:accent4>
          <a:srgbClr val="000000"/>
        </a:accent4>
        <a:accent5>
          <a:srgbClr val="AACEDF"/>
        </a:accent5>
        <a:accent6>
          <a:srgbClr val="B32000"/>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默认设计模板 27">
        <a:dk1>
          <a:srgbClr val="000000"/>
        </a:dk1>
        <a:lt1>
          <a:srgbClr val="FFFFFF"/>
        </a:lt1>
        <a:dk2>
          <a:srgbClr val="0064B5"/>
        </a:dk2>
        <a:lt2>
          <a:srgbClr val="808080"/>
        </a:lt2>
        <a:accent1>
          <a:srgbClr val="CFEDFE"/>
        </a:accent1>
        <a:accent2>
          <a:srgbClr val="C62400"/>
        </a:accent2>
        <a:accent3>
          <a:srgbClr val="FFFFFF"/>
        </a:accent3>
        <a:accent4>
          <a:srgbClr val="000000"/>
        </a:accent4>
        <a:accent5>
          <a:srgbClr val="E4F4FE"/>
        </a:accent5>
        <a:accent6>
          <a:srgbClr val="B32000"/>
        </a:accent6>
        <a:hlink>
          <a:srgbClr val="0064B5"/>
        </a:hlink>
        <a:folHlink>
          <a:srgbClr val="99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默认设计模板">
  <a:themeElements>
    <a:clrScheme name="3_默认设计模板 27">
      <a:dk1>
        <a:srgbClr val="000000"/>
      </a:dk1>
      <a:lt1>
        <a:srgbClr val="FFFFFF"/>
      </a:lt1>
      <a:dk2>
        <a:srgbClr val="0064B5"/>
      </a:dk2>
      <a:lt2>
        <a:srgbClr val="808080"/>
      </a:lt2>
      <a:accent1>
        <a:srgbClr val="CFEDFE"/>
      </a:accent1>
      <a:accent2>
        <a:srgbClr val="C62400"/>
      </a:accent2>
      <a:accent3>
        <a:srgbClr val="FFFFFF"/>
      </a:accent3>
      <a:accent4>
        <a:srgbClr val="000000"/>
      </a:accent4>
      <a:accent5>
        <a:srgbClr val="E4F4FE"/>
      </a:accent5>
      <a:accent6>
        <a:srgbClr val="B32000"/>
      </a:accent6>
      <a:hlink>
        <a:srgbClr val="0064B5"/>
      </a:hlink>
      <a:folHlink>
        <a:srgbClr val="99CC00"/>
      </a:folHlink>
    </a:clrScheme>
    <a:fontScheme name="3_默认设计模板">
      <a:majorFont>
        <a:latin typeface="文泉驿微米黑"/>
        <a:ea typeface="宋体"/>
        <a:cs typeface=""/>
      </a:majorFont>
      <a:minorFont>
        <a:latin typeface="文泉驿微米黑"/>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85A4"/>
        </a:solidFill>
        <a:ln w="9525" cap="flat" cmpd="sng" algn="ctr">
          <a:solidFill>
            <a:srgbClr val="0085A4"/>
          </a:solidFill>
          <a:prstDash val="solid"/>
          <a:round/>
          <a:headEnd type="none" w="med" len="med"/>
          <a:tailEnd type="none" w="med" len="med"/>
        </a:ln>
      </a:spPr>
      <a:bodyPr vert="horz" wrap="square" lIns="91440" tIns="45720" rIns="91440" bIns="45720" numCol="1" anchor="ctr" anchorCtr="0" compatLnSpc="1"/>
      <a:lstStyle>
        <a:defPPr marL="0" marR="0" indent="0" algn="ctr" defTabSz="914400" rtl="0" eaLnBrk="1" fontAlgn="base" latinLnBrk="0" hangingPunct="1">
          <a:lnSpc>
            <a:spcPct val="100000"/>
          </a:lnSpc>
          <a:spcBef>
            <a:spcPct val="50000"/>
          </a:spcBef>
          <a:spcAft>
            <a:spcPct val="0"/>
          </a:spcAft>
          <a:buClrTx/>
          <a:buSzTx/>
          <a:buFontTx/>
          <a:buNone/>
          <a:defRPr kumimoji="0" lang="zh-CN" sz="1800" b="0" i="0" u="none" strike="noStrike" cap="none" normalizeH="0" baseline="0" smtClean="0">
            <a:ln>
              <a:noFill/>
            </a:ln>
            <a:solidFill>
              <a:schemeClr val="tx1"/>
            </a:solidFill>
            <a:effectLst/>
            <a:latin typeface="文泉驿微米黑" pitchFamily="2" charset="-122"/>
            <a:ea typeface="文泉驿微米黑" pitchFamily="2" charset="-122"/>
          </a:defRPr>
        </a:defPPr>
      </a:lstStyle>
    </a:spDef>
    <a:lnDef>
      <a:spPr bwMode="auto">
        <a:xfrm>
          <a:off x="0" y="0"/>
          <a:ext cx="1" cy="1"/>
        </a:xfrm>
        <a:custGeom>
          <a:avLst/>
          <a:gdLst/>
          <a:ahLst/>
          <a:cxnLst/>
          <a:rect l="0" t="0" r="0" b="0"/>
          <a:pathLst/>
        </a:custGeom>
        <a:solidFill>
          <a:srgbClr val="0085A4"/>
        </a:solidFill>
        <a:ln w="9525" cap="flat" cmpd="sng" algn="ctr">
          <a:solidFill>
            <a:srgbClr val="0085A4"/>
          </a:solidFill>
          <a:prstDash val="solid"/>
          <a:round/>
          <a:headEnd type="none" w="med" len="med"/>
          <a:tailEnd type="none" w="med" len="med"/>
        </a:ln>
      </a:spPr>
      <a:bodyPr vert="horz" wrap="square" lIns="91440" tIns="45720" rIns="91440" bIns="45720" numCol="1" anchor="ctr" anchorCtr="0" compatLnSpc="1"/>
      <a:lstStyle>
        <a:defPPr marL="0" marR="0" indent="0" algn="ctr" defTabSz="914400" rtl="0" eaLnBrk="1" fontAlgn="base" latinLnBrk="0" hangingPunct="1">
          <a:lnSpc>
            <a:spcPct val="100000"/>
          </a:lnSpc>
          <a:spcBef>
            <a:spcPct val="50000"/>
          </a:spcBef>
          <a:spcAft>
            <a:spcPct val="0"/>
          </a:spcAft>
          <a:buClrTx/>
          <a:buSzTx/>
          <a:buFontTx/>
          <a:buNone/>
          <a:defRPr kumimoji="0" lang="zh-CN" sz="1800" b="0" i="0" u="none" strike="noStrike" cap="none" normalizeH="0" baseline="0" smtClean="0">
            <a:ln>
              <a:noFill/>
            </a:ln>
            <a:solidFill>
              <a:schemeClr val="tx1"/>
            </a:solidFill>
            <a:effectLst/>
            <a:latin typeface="文泉驿微米黑" pitchFamily="2" charset="-122"/>
            <a:ea typeface="文泉驿微米黑" pitchFamily="2" charset="-122"/>
          </a:defRPr>
        </a:defPPr>
      </a:lstStyle>
    </a:lnDef>
  </a:objectDefaults>
  <a:extraClrSchemeLst>
    <a:extraClrScheme>
      <a:clrScheme name="3_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默认设计模板 13">
        <a:dk1>
          <a:srgbClr val="000000"/>
        </a:dk1>
        <a:lt1>
          <a:srgbClr val="FFFFFF"/>
        </a:lt1>
        <a:dk2>
          <a:srgbClr val="C68700"/>
        </a:dk2>
        <a:lt2>
          <a:srgbClr val="808080"/>
        </a:lt2>
        <a:accent1>
          <a:srgbClr val="00A2C6"/>
        </a:accent1>
        <a:accent2>
          <a:srgbClr val="C62400"/>
        </a:accent2>
        <a:accent3>
          <a:srgbClr val="FFFFFF"/>
        </a:accent3>
        <a:accent4>
          <a:srgbClr val="000000"/>
        </a:accent4>
        <a:accent5>
          <a:srgbClr val="AACEDF"/>
        </a:accent5>
        <a:accent6>
          <a:srgbClr val="B32000"/>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默认设计模板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默认设计模板 15">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默认设计模板 16">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默认设计模板 17">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默认设计模板 18">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默认设计模板 19">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默认设计模板 20">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默认设计模板 21">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默认设计模板 22">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默认设计模板 23">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默认设计模板 24">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默认设计模板 25">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默认设计模板 26">
        <a:dk1>
          <a:srgbClr val="000000"/>
        </a:dk1>
        <a:lt1>
          <a:srgbClr val="FFFFFF"/>
        </a:lt1>
        <a:dk2>
          <a:srgbClr val="C68700"/>
        </a:dk2>
        <a:lt2>
          <a:srgbClr val="808080"/>
        </a:lt2>
        <a:accent1>
          <a:srgbClr val="00A2C6"/>
        </a:accent1>
        <a:accent2>
          <a:srgbClr val="C62400"/>
        </a:accent2>
        <a:accent3>
          <a:srgbClr val="FFFFFF"/>
        </a:accent3>
        <a:accent4>
          <a:srgbClr val="000000"/>
        </a:accent4>
        <a:accent5>
          <a:srgbClr val="AACEDF"/>
        </a:accent5>
        <a:accent6>
          <a:srgbClr val="B32000"/>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默认设计模板 27">
        <a:dk1>
          <a:srgbClr val="000000"/>
        </a:dk1>
        <a:lt1>
          <a:srgbClr val="FFFFFF"/>
        </a:lt1>
        <a:dk2>
          <a:srgbClr val="0064B5"/>
        </a:dk2>
        <a:lt2>
          <a:srgbClr val="808080"/>
        </a:lt2>
        <a:accent1>
          <a:srgbClr val="CFEDFE"/>
        </a:accent1>
        <a:accent2>
          <a:srgbClr val="C62400"/>
        </a:accent2>
        <a:accent3>
          <a:srgbClr val="FFFFFF"/>
        </a:accent3>
        <a:accent4>
          <a:srgbClr val="000000"/>
        </a:accent4>
        <a:accent5>
          <a:srgbClr val="E4F4FE"/>
        </a:accent5>
        <a:accent6>
          <a:srgbClr val="B32000"/>
        </a:accent6>
        <a:hlink>
          <a:srgbClr val="0064B5"/>
        </a:hlink>
        <a:folHlink>
          <a:srgbClr val="99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4069</Words>
  <Application>WPS 演示</Application>
  <PresentationFormat>全屏显示(4:3)</PresentationFormat>
  <Paragraphs>381</Paragraphs>
  <Slides>33</Slides>
  <Notes>5</Notes>
  <HiddenSlides>0</HiddenSlides>
  <MMClips>0</MMClips>
  <ScaleCrop>false</ScaleCrop>
  <HeadingPairs>
    <vt:vector size="8" baseType="variant">
      <vt:variant>
        <vt:lpstr>已用的字体</vt:lpstr>
      </vt:variant>
      <vt:variant>
        <vt:i4>19</vt:i4>
      </vt:variant>
      <vt:variant>
        <vt:lpstr>主题</vt:lpstr>
      </vt:variant>
      <vt:variant>
        <vt:i4>2</vt:i4>
      </vt:variant>
      <vt:variant>
        <vt:lpstr>嵌入 OLE 服务器</vt:lpstr>
      </vt:variant>
      <vt:variant>
        <vt:i4>5</vt:i4>
      </vt:variant>
      <vt:variant>
        <vt:lpstr>幻灯片标题</vt:lpstr>
      </vt:variant>
      <vt:variant>
        <vt:i4>33</vt:i4>
      </vt:variant>
    </vt:vector>
  </HeadingPairs>
  <TitlesOfParts>
    <vt:vector size="59" baseType="lpstr">
      <vt:lpstr>Arial</vt:lpstr>
      <vt:lpstr>宋体</vt:lpstr>
      <vt:lpstr>Wingdings</vt:lpstr>
      <vt:lpstr>文泉驿微米黑</vt:lpstr>
      <vt:lpstr>黑体</vt:lpstr>
      <vt:lpstr>Lato</vt:lpstr>
      <vt:lpstr>华文隶书</vt:lpstr>
      <vt:lpstr>+mn-ea</vt:lpstr>
      <vt:lpstr>Segoe Print</vt:lpstr>
      <vt:lpstr>微软雅黑</vt:lpstr>
      <vt:lpstr>Calibri</vt:lpstr>
      <vt:lpstr>方正尚酷简体</vt:lpstr>
      <vt:lpstr>华文琥珀</vt:lpstr>
      <vt:lpstr>Times New Roman</vt:lpstr>
      <vt:lpstr>Symbol</vt:lpstr>
      <vt:lpstr>Calibri</vt:lpstr>
      <vt:lpstr>Arial Unicode MS</vt:lpstr>
      <vt:lpstr>Wingdings</vt:lpstr>
      <vt:lpstr>文泉驿微米黑</vt:lpstr>
      <vt:lpstr>2_默认设计模板</vt:lpstr>
      <vt:lpstr>3_默认设计模板</vt:lpstr>
      <vt:lpstr>Equation.DSMT4</vt:lpstr>
      <vt:lpstr>Equation.DSMT4</vt:lpstr>
      <vt:lpstr>Equation.DSMT4</vt:lpstr>
      <vt:lpstr>Equation.DSMT4</vt:lpstr>
      <vt:lpstr>Equation.DSMT4</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GWYan's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GWYan</dc:creator>
  <dc:description>制作工具：PowerPoint 2003
模　　板：自行制作
字　　体：文泉驿微米黑
配　　色：分割互补色系，3色(RGB 0,192,168背景装饰，RGB 198,36,0强调文本，RGB 198,135,0标题文本)，文本色为黑色
配色软件：ColorBase
</dc:description>
  <cp:lastModifiedBy>乐天</cp:lastModifiedBy>
  <cp:revision>389</cp:revision>
  <dcterms:created xsi:type="dcterms:W3CDTF">2011-02-18T04:36:29Z</dcterms:created>
  <dcterms:modified xsi:type="dcterms:W3CDTF">2025-08-28T08:31:19Z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语言">
    <vt:lpwstr>ddd</vt:lpwstr>
  </property>
  <property fmtid="{D5CDD505-2E9C-101B-9397-08002B2CF9AE}" pid="3" name="KSOProductBuildVer">
    <vt:lpwstr>2052-12.1.0.22529</vt:lpwstr>
  </property>
  <property fmtid="{D5CDD505-2E9C-101B-9397-08002B2CF9AE}" pid="4" name="ICV">
    <vt:lpwstr>D5276D7E5E764624982B59001C1C8B73_12</vt:lpwstr>
  </property>
</Properties>
</file>