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emf" ContentType="image/x-emf"/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612" r:id="rId4"/>
    <p:sldId id="605" r:id="rId6"/>
    <p:sldId id="572" r:id="rId7"/>
    <p:sldId id="589" r:id="rId8"/>
    <p:sldId id="590" r:id="rId9"/>
    <p:sldId id="591" r:id="rId10"/>
    <p:sldId id="592" r:id="rId11"/>
    <p:sldId id="593" r:id="rId12"/>
    <p:sldId id="594" r:id="rId13"/>
    <p:sldId id="595" r:id="rId14"/>
    <p:sldId id="603" r:id="rId15"/>
    <p:sldId id="607" r:id="rId16"/>
    <p:sldId id="388" r:id="rId17"/>
    <p:sldId id="599" r:id="rId18"/>
    <p:sldId id="596" r:id="rId19"/>
    <p:sldId id="609" r:id="rId20"/>
    <p:sldId id="608" r:id="rId21"/>
    <p:sldId id="568" r:id="rId22"/>
    <p:sldId id="567" r:id="rId23"/>
    <p:sldId id="564" r:id="rId24"/>
    <p:sldId id="565" r:id="rId25"/>
    <p:sldId id="610" r:id="rId26"/>
    <p:sldId id="611" r:id="rId27"/>
    <p:sldId id="407" r:id="rId28"/>
    <p:sldId id="585" r:id="rId29"/>
    <p:sldId id="587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文泉驿微米黑" pitchFamily="2" charset="-122"/>
        <a:ea typeface="文泉驿微米黑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文泉驿微米黑" pitchFamily="2" charset="-122"/>
        <a:ea typeface="文泉驿微米黑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文泉驿微米黑" pitchFamily="2" charset="-122"/>
        <a:ea typeface="文泉驿微米黑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文泉驿微米黑" pitchFamily="2" charset="-122"/>
        <a:ea typeface="文泉驿微米黑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文泉驿微米黑" pitchFamily="2" charset="-122"/>
        <a:ea typeface="文泉驿微米黑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文泉驿微米黑" pitchFamily="2" charset="-122"/>
        <a:ea typeface="文泉驿微米黑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文泉驿微米黑" pitchFamily="2" charset="-122"/>
        <a:ea typeface="文泉驿微米黑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文泉驿微米黑" pitchFamily="2" charset="-122"/>
        <a:ea typeface="文泉驿微米黑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文泉驿微米黑" pitchFamily="2" charset="-122"/>
        <a:ea typeface="文泉驿微米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11" userDrawn="1">
          <p15:clr>
            <a:srgbClr val="A4A3A4"/>
          </p15:clr>
        </p15:guide>
        <p15:guide id="4" pos="50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808080"/>
    <a:srgbClr val="00FF00"/>
    <a:srgbClr val="DDDDDD"/>
    <a:srgbClr val="B2B2B2"/>
    <a:srgbClr val="5F5F5F"/>
    <a:srgbClr val="1C1C1C"/>
    <a:srgbClr val="96969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330" y="-82"/>
      </p:cViewPr>
      <p:guideLst>
        <p:guide orient="horz" pos="-1"/>
        <p:guide pos="2880"/>
        <p:guide pos="5511"/>
        <p:guide pos="50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19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31748" name="Rectangle 4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" altLang="zh-CN" sz="1200" dirty="0"/>
            </a:fld>
            <a:endParaRPr lang="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文泉驿微米黑" pitchFamily="2" charset="-122"/>
        <a:ea typeface="文泉驿微米黑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文泉驿微米黑" pitchFamily="2" charset="-122"/>
        <a:ea typeface="文泉驿微米黑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文泉驿微米黑" pitchFamily="2" charset="-122"/>
        <a:ea typeface="文泉驿微米黑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文泉驿微米黑" pitchFamily="2" charset="-122"/>
        <a:ea typeface="文泉驿微米黑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文泉驿微米黑" pitchFamily="2" charset="-122"/>
        <a:ea typeface="文泉驿微米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 eaLnBrk="1" hangingPunct="1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Font typeface="Arial" panose="020B0604020202020204" pitchFamily="34" charset="0"/>
              <a:buChar char="•"/>
            </a:pPr>
            <a:fld id="{9A0DB2DC-4C9A-4742-B13C-FB6460FD3503}" type="slidenum">
              <a:rPr lang="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65F5EA-359D-4B49-A486-AE1DF895C81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65F5EA-359D-4B49-A486-AE1DF895C81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3688" y="549275"/>
            <a:ext cx="2105025" cy="550386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549275"/>
            <a:ext cx="6167438" cy="550386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65F5EA-359D-4B49-A486-AE1DF895C81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3543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13702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65F5EA-359D-4B49-A486-AE1DF895C81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3688" y="549275"/>
            <a:ext cx="2105025" cy="550386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549275"/>
            <a:ext cx="6167438" cy="550386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5508625" cy="85407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35438" cy="4495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137025" cy="4495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5508625" cy="85407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35438" cy="4495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11688" y="1557338"/>
            <a:ext cx="4137025" cy="21717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11688" y="3881438"/>
            <a:ext cx="4137025" cy="21717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 vert="horz" wrap="square" lIns="0" tIns="45720" rIns="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28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300788" y="1905000"/>
            <a:ext cx="1914525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45720" rIns="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7019925" y="6454775"/>
            <a:ext cx="2133600" cy="2873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" altLang="en-US" dirty="0"/>
            </a:fld>
            <a:endParaRPr lang="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19925" y="6454775"/>
            <a:ext cx="2133600" cy="2873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" altLang="en-US" dirty="0"/>
            </a:fld>
            <a:endParaRPr lang="" alt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65F5EA-359D-4B49-A486-AE1DF895C81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3543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13702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65F5EA-359D-4B49-A486-AE1DF895C81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65F5EA-359D-4B49-A486-AE1DF895C81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65F5EA-359D-4B49-A486-AE1DF895C81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65F5EA-359D-4B49-A486-AE1DF895C81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65F5EA-359D-4B49-A486-AE1DF895C81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65F5EA-359D-4B49-A486-AE1DF895C81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AutoShape 11"/>
          <p:cNvSpPr>
            <a:spLocks noChangeArrowheads="1"/>
          </p:cNvSpPr>
          <p:nvPr/>
        </p:nvSpPr>
        <p:spPr bwMode="auto">
          <a:xfrm flipH="1">
            <a:off x="8423275" y="6137275"/>
            <a:ext cx="720725" cy="720725"/>
          </a:xfrm>
          <a:prstGeom prst="rtTriangle">
            <a:avLst/>
          </a:prstGeom>
          <a:solidFill>
            <a:srgbClr val="0085A4"/>
          </a:solidFill>
          <a:ln w="9525">
            <a:solidFill>
              <a:srgbClr val="0085A4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1027" name="Line 8"/>
          <p:cNvSpPr/>
          <p:nvPr/>
        </p:nvSpPr>
        <p:spPr>
          <a:xfrm>
            <a:off x="0" y="981075"/>
            <a:ext cx="9144000" cy="0"/>
          </a:xfrm>
          <a:prstGeom prst="line">
            <a:avLst/>
          </a:prstGeom>
          <a:ln w="12700" cap="flat" cmpd="sng">
            <a:solidFill>
              <a:srgbClr val="5AAAED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2051050" y="549275"/>
            <a:ext cx="5400675" cy="792163"/>
          </a:xfrm>
          <a:prstGeom prst="rect">
            <a:avLst/>
          </a:prstGeom>
          <a:solidFill>
            <a:srgbClr val="CFEDFE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1029" name="Rectangle 2"/>
          <p:cNvSpPr>
            <a:spLocks noGrp="1"/>
          </p:cNvSpPr>
          <p:nvPr>
            <p:ph type="title"/>
          </p:nvPr>
        </p:nvSpPr>
        <p:spPr>
          <a:xfrm>
            <a:off x="323850" y="549275"/>
            <a:ext cx="5508625" cy="854075"/>
          </a:xfrm>
          <a:prstGeom prst="rect">
            <a:avLst/>
          </a:prstGeom>
          <a:noFill/>
          <a:ln w="9525">
            <a:noFill/>
          </a:ln>
        </p:spPr>
        <p:txBody>
          <a:bodyPr lIns="0" tIns="46800" rIns="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0" name="Rectangle 3"/>
          <p:cNvSpPr>
            <a:spLocks noGrp="1"/>
          </p:cNvSpPr>
          <p:nvPr>
            <p:ph type="body"/>
          </p:nvPr>
        </p:nvSpPr>
        <p:spPr>
          <a:xfrm>
            <a:off x="323850" y="1557338"/>
            <a:ext cx="8424863" cy="4495800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186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65F5EA-359D-4B49-A486-AE1DF895C81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12186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12186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454775"/>
            <a:ext cx="2133600" cy="28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AutoShape 11"/>
          <p:cNvSpPr>
            <a:spLocks noChangeArrowheads="1"/>
          </p:cNvSpPr>
          <p:nvPr/>
        </p:nvSpPr>
        <p:spPr bwMode="auto">
          <a:xfrm flipH="1">
            <a:off x="8423275" y="6137275"/>
            <a:ext cx="720725" cy="720725"/>
          </a:xfrm>
          <a:prstGeom prst="rtTriangle">
            <a:avLst/>
          </a:prstGeom>
          <a:solidFill>
            <a:srgbClr val="0085A4"/>
          </a:solidFill>
          <a:ln w="9525">
            <a:solidFill>
              <a:srgbClr val="0085A4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2051" name="Line 8"/>
          <p:cNvSpPr/>
          <p:nvPr/>
        </p:nvSpPr>
        <p:spPr>
          <a:xfrm>
            <a:off x="0" y="981075"/>
            <a:ext cx="9144000" cy="0"/>
          </a:xfrm>
          <a:prstGeom prst="line">
            <a:avLst/>
          </a:prstGeom>
          <a:ln w="12700" cap="flat" cmpd="sng">
            <a:solidFill>
              <a:srgbClr val="5AAAED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0" y="620713"/>
            <a:ext cx="3203575" cy="792163"/>
          </a:xfrm>
          <a:prstGeom prst="rect">
            <a:avLst/>
          </a:prstGeom>
          <a:solidFill>
            <a:srgbClr val="CFEDFE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2053" name="Rectangle 2"/>
          <p:cNvSpPr>
            <a:spLocks noGrp="1"/>
          </p:cNvSpPr>
          <p:nvPr>
            <p:ph type="title"/>
          </p:nvPr>
        </p:nvSpPr>
        <p:spPr>
          <a:xfrm>
            <a:off x="323850" y="549275"/>
            <a:ext cx="5508625" cy="854075"/>
          </a:xfrm>
          <a:prstGeom prst="rect">
            <a:avLst/>
          </a:prstGeom>
          <a:noFill/>
          <a:ln w="9525">
            <a:noFill/>
          </a:ln>
        </p:spPr>
        <p:txBody>
          <a:bodyPr lIns="0" tIns="46800" rIns="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4" name="Rectangle 3"/>
          <p:cNvSpPr>
            <a:spLocks noGrp="1"/>
          </p:cNvSpPr>
          <p:nvPr>
            <p:ph type="body"/>
          </p:nvPr>
        </p:nvSpPr>
        <p:spPr>
          <a:xfrm>
            <a:off x="323850" y="1557338"/>
            <a:ext cx="8424863" cy="4495800"/>
          </a:xfrm>
          <a:prstGeom prst="rect">
            <a:avLst/>
          </a:prstGeom>
          <a:noFill/>
          <a:ln w="9525">
            <a:noFill/>
          </a:ln>
        </p:spPr>
        <p:txBody>
          <a:bodyPr lIns="0" rIns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454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2DC629A-FFBC-48E4-9AA6-128B3C9FEA9C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1454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文泉驿微米黑" pitchFamily="2" charset="-122"/>
              <a:ea typeface="文泉驿微米黑" pitchFamily="2" charset="-122"/>
              <a:cs typeface="+mn-cs"/>
            </a:endParaRPr>
          </a:p>
        </p:txBody>
      </p:sp>
      <p:sp>
        <p:nvSpPr>
          <p:cNvPr id="1454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454775"/>
            <a:ext cx="2133600" cy="287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" altLang="zh-CN" dirty="0">
                <a:latin typeface="文泉驿微米黑" pitchFamily="2" charset="-122"/>
              </a:rPr>
            </a:fld>
            <a:endParaRPr lang="" altLang="zh-CN" dirty="0">
              <a:latin typeface="文泉驿微米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4B5"/>
          </a:solidFill>
          <a:latin typeface="文泉驿微米黑" pitchFamily="2" charset="-122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image" Target="../media/image15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2.wmf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22.jpeg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16.png"/><Relationship Id="rId16" Type="http://schemas.openxmlformats.org/officeDocument/2006/relationships/vmlDrawing" Target="../drawings/vmlDrawing4.vml"/><Relationship Id="rId15" Type="http://schemas.openxmlformats.org/officeDocument/2006/relationships/slideLayout" Target="../slideLayouts/slideLayout23.xml"/><Relationship Id="rId14" Type="http://schemas.openxmlformats.org/officeDocument/2006/relationships/audio" Target="../media/audio1.wav"/><Relationship Id="rId13" Type="http://schemas.openxmlformats.org/officeDocument/2006/relationships/image" Target="../media/image24.wmf"/><Relationship Id="rId12" Type="http://schemas.openxmlformats.org/officeDocument/2006/relationships/oleObject" Target="../embeddings/oleObject11.bin"/><Relationship Id="rId11" Type="http://schemas.openxmlformats.org/officeDocument/2006/relationships/image" Target="../media/image23.wmf"/><Relationship Id="rId10" Type="http://schemas.openxmlformats.org/officeDocument/2006/relationships/oleObject" Target="../embeddings/oleObject10.bin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7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灯片编号占位符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zh-CN" sz="1400" dirty="0">
                <a:solidFill>
                  <a:schemeClr val="bg1"/>
                </a:solidFill>
                <a:latin typeface="Lato" panose="020F0502020204030203"/>
                <a:ea typeface="宋体" panose="02010600030101010101" pitchFamily="2" charset="-122"/>
              </a:rPr>
            </a:fld>
            <a:endParaRPr lang="" altLang="zh-CN" sz="1400" dirty="0">
              <a:solidFill>
                <a:schemeClr val="bg1"/>
              </a:solidFill>
              <a:latin typeface="Lato" panose="020F0502020204030203"/>
              <a:ea typeface="宋体" panose="02010600030101010101" pitchFamily="2" charset="-122"/>
            </a:endParaRPr>
          </a:p>
        </p:txBody>
      </p:sp>
      <p:pic>
        <p:nvPicPr>
          <p:cNvPr id="512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13000" y="2924175"/>
            <a:ext cx="12438063" cy="621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1"/>
          <p:cNvSpPr/>
          <p:nvPr/>
        </p:nvSpPr>
        <p:spPr>
          <a:xfrm>
            <a:off x="1781175" y="2776538"/>
            <a:ext cx="5726113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48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项目四营运资金管理</a:t>
            </a:r>
            <a:endParaRPr lang="zh-CN" altLang="en-US" sz="48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6" name="Text Box 37"/>
          <p:cNvSpPr txBox="1"/>
          <p:nvPr/>
        </p:nvSpPr>
        <p:spPr>
          <a:xfrm>
            <a:off x="841375" y="2354263"/>
            <a:ext cx="7081838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因存货不足而给企业造成的停产损失、延误发货的信誉损失及丧失销售机会的损失等。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Text Box 4"/>
          <p:cNvSpPr txBox="1"/>
          <p:nvPr/>
        </p:nvSpPr>
        <p:spPr>
          <a:xfrm>
            <a:off x="842963" y="1741488"/>
            <a:ext cx="2379662" cy="615950"/>
          </a:xfrm>
          <a:prstGeom prst="rect">
            <a:avLst/>
          </a:prstGeom>
          <a:noFill/>
          <a:ln w="9525">
            <a:noFill/>
          </a:ln>
        </p:spPr>
        <p:txBody>
          <a:bodyPr wrap="none" lIns="121926" tIns="60963" rIns="121926" bIns="60963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 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缺货成本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0" name="灯片编号占位符 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zh-CN" sz="1400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" altLang="zh-CN" sz="1400" dirty="0">
              <a:solidFill>
                <a:srgbClr val="898989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889000" y="3729038"/>
            <a:ext cx="5843588" cy="69850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如果企业允许缺货，则属于决策相关成本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755650" y="4875213"/>
            <a:ext cx="6121400" cy="6985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如果企业不允许缺货，则属于决策无关成本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343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7050" y="3951288"/>
            <a:ext cx="1628775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4" name="标题 4"/>
          <p:cNvSpPr txBox="1"/>
          <p:nvPr/>
        </p:nvSpPr>
        <p:spPr>
          <a:xfrm>
            <a:off x="609600" y="49847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6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二、存货的持有成本</a:t>
            </a:r>
            <a:endParaRPr lang="en-US" altLang="zh-CN" sz="3600" b="1" dirty="0">
              <a:solidFill>
                <a:srgbClr val="7671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45" name="组合 36"/>
          <p:cNvGrpSpPr/>
          <p:nvPr/>
        </p:nvGrpSpPr>
        <p:grpSpPr>
          <a:xfrm>
            <a:off x="2611438" y="1143000"/>
            <a:ext cx="4284662" cy="134938"/>
            <a:chOff x="5357217" y="1143000"/>
            <a:chExt cx="1490133" cy="101600"/>
          </a:xfrm>
        </p:grpSpPr>
        <p:cxnSp>
          <p:nvCxnSpPr>
            <p:cNvPr id="40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1"/>
            <p:cNvCxnSpPr/>
            <p:nvPr/>
          </p:nvCxnSpPr>
          <p:spPr>
            <a:xfrm>
              <a:off x="5509598" y="1244600"/>
              <a:ext cx="1185371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>
            <a:graphicFrameLocks noGrp="1"/>
          </p:cNvGraphicFramePr>
          <p:nvPr>
            <p:ph idx="4294967295"/>
          </p:nvPr>
        </p:nvGraphicFramePr>
        <p:xfrm>
          <a:off x="107950" y="333375"/>
          <a:ext cx="8785225" cy="6210300"/>
        </p:xfrm>
        <a:graphic>
          <a:graphicData uri="http://schemas.openxmlformats.org/drawingml/2006/table">
            <a:tbl>
              <a:tblPr firstRow="1" firstCol="1" bandRow="1"/>
              <a:tblGrid>
                <a:gridCol w="1452103"/>
                <a:gridCol w="1524709"/>
                <a:gridCol w="2758996"/>
                <a:gridCol w="3049416"/>
              </a:tblGrid>
              <a:tr h="630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类别 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具体项目 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与订货批量的相关性 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19368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取得成本 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购置成本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（年需要量×采购单价） 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000" b="1" u="db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在不存在数量折扣的前提下，无关成本</a:t>
                      </a: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630099">
                <a:tc vMerge="1"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订货成本 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固定订货成本 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000" b="1" u="db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无关成本</a:t>
                      </a: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193686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变动订货成本（年订货次数×每次订货成本） 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000" b="1" u="dbl" dirty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相关成本（负相关）</a:t>
                      </a: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6300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储存成本 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固定储存成本 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000" b="1" u="db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无关成本</a:t>
                      </a: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738946">
                <a:tc vMerge="1"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变动储存成本（平均储存量×单位变动储存成本） 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000" b="1" u="dbl" dirty="0">
                          <a:solidFill>
                            <a:srgbClr val="A5002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相关成本（正相关）</a:t>
                      </a:r>
                      <a:r>
                        <a:rPr lang="zh-C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193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缺货成本 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停工损失、拖欠发货损失、丧失销售机会的损失、商誉损失 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CN" sz="2000" b="1" u="db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不允许缺货，为无关成本允许缺货，为相关成本</a:t>
                      </a:r>
                      <a:r>
                        <a:rPr lang="zh-C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9051" marR="19051" marT="18953" marB="189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0" y="2276475"/>
            <a:ext cx="9144000" cy="2549525"/>
          </a:xfrm>
          <a:prstGeom prst="rect">
            <a:avLst/>
          </a:prstGeom>
          <a:solidFill>
            <a:srgbClr val="32C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66675" y="4914900"/>
            <a:ext cx="938212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66675" y="2197100"/>
            <a:ext cx="938212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0" y="2714625"/>
            <a:ext cx="933450" cy="16065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3071813" y="2774950"/>
            <a:ext cx="0" cy="1390650"/>
          </a:xfrm>
          <a:prstGeom prst="line">
            <a:avLst/>
          </a:prstGeom>
          <a:ln>
            <a:gradFill>
              <a:gsLst>
                <a:gs pos="0">
                  <a:srgbClr val="32C8CF">
                    <a:alpha val="67000"/>
                  </a:srgbClr>
                </a:gs>
                <a:gs pos="55000">
                  <a:schemeClr val="bg1"/>
                </a:gs>
                <a:gs pos="100000">
                  <a:srgbClr val="32C8CF">
                    <a:alpha val="71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itle 2"/>
          <p:cNvSpPr txBox="1"/>
          <p:nvPr/>
        </p:nvSpPr>
        <p:spPr>
          <a:xfrm>
            <a:off x="2484438" y="2798763"/>
            <a:ext cx="6292850" cy="1182687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一、确定存货最佳采购批量</a:t>
            </a:r>
            <a:endParaRPr lang="zh-CN" altLang="en-US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6392" name="灯片编号占位符 2"/>
          <p:cNvSpPr txBox="1">
            <a:spLocks noGrp="1"/>
          </p:cNvSpPr>
          <p:nvPr>
            <p:ph type="sldNum" sz="quarter" idx="12"/>
          </p:nvPr>
        </p:nvSpPr>
        <p:spPr>
          <a:xfrm>
            <a:off x="8493125" y="6240463"/>
            <a:ext cx="371475" cy="354012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zh-CN" sz="1400" dirty="0">
                <a:solidFill>
                  <a:schemeClr val="bg1"/>
                </a:solidFill>
              </a:rPr>
            </a:fld>
            <a:endParaRPr lang="" altLang="zh-CN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8" y="608013"/>
            <a:ext cx="4121150" cy="9239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任务实训</a:t>
            </a:r>
            <a:endParaRPr lang="zh-CN" altLang="en-US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-198437" y="5641975"/>
            <a:ext cx="9269412" cy="1917700"/>
          </a:xfrm>
          <a:ln/>
        </p:spPr>
        <p:txBody>
          <a:bodyPr vert="horz" wrap="square" lIns="0" tIns="45720" rIns="0" bIns="45720" anchor="t" anchorCtr="0"/>
          <a:p>
            <a:pPr eaLnBrk="1" hangingPunct="1">
              <a:lnSpc>
                <a:spcPct val="115000"/>
              </a:lnSpc>
            </a:pPr>
            <a:r>
              <a:rPr lang="zh-CN" altLang="en-US" sz="2400" b="1" dirty="0"/>
              <a:t>存货管理的目标就是要在发挥存货功能的基础上，降低存货成本，实现两者的最佳结合。</a:t>
            </a:r>
            <a:endParaRPr lang="zh-CN" altLang="en-US" sz="2400" b="1" dirty="0"/>
          </a:p>
        </p:txBody>
      </p:sp>
      <p:pic>
        <p:nvPicPr>
          <p:cNvPr id="17411" name="Picture 7" descr="c:\users\ADMINI~1.XW0\appdata\roaming\360se6\USERDA~1\Temp\U_4006~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2443163"/>
            <a:ext cx="4797425" cy="3198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文本框 7"/>
          <p:cNvSpPr txBox="1"/>
          <p:nvPr/>
        </p:nvSpPr>
        <p:spPr>
          <a:xfrm>
            <a:off x="354013" y="1462088"/>
            <a:ext cx="5881687" cy="5222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为什么要确定存货的最佳采购批量？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0" y="915988"/>
            <a:ext cx="1703388" cy="1614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文本框 3"/>
          <p:cNvSpPr txBox="1"/>
          <p:nvPr/>
        </p:nvSpPr>
        <p:spPr>
          <a:xfrm>
            <a:off x="5434013" y="2768600"/>
            <a:ext cx="3087687" cy="828675"/>
          </a:xfrm>
          <a:prstGeom prst="rect">
            <a:avLst/>
          </a:prstGeom>
          <a:solidFill>
            <a:srgbClr val="9DC3E6"/>
          </a:solidFill>
          <a:ln w="3175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存货控制直接影响着企业的收益和风险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右箭头 8"/>
          <p:cNvSpPr/>
          <p:nvPr/>
        </p:nvSpPr>
        <p:spPr>
          <a:xfrm rot="7260000">
            <a:off x="5826125" y="3783013"/>
            <a:ext cx="563563" cy="23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右箭头 10"/>
          <p:cNvSpPr/>
          <p:nvPr/>
        </p:nvSpPr>
        <p:spPr>
          <a:xfrm rot="3660000">
            <a:off x="7697788" y="3773488"/>
            <a:ext cx="538163" cy="230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34013" y="4200525"/>
            <a:ext cx="1141413" cy="8302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降低存货成本</a:t>
            </a:r>
            <a:endParaRPr kumimoji="0" lang="zh-CN" altLang="en-US" sz="2400" b="1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73950" y="4178300"/>
            <a:ext cx="1143000" cy="8302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发挥存货功能</a:t>
            </a:r>
            <a:endParaRPr kumimoji="0" lang="zh-CN" altLang="en-US" sz="2400" b="1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4" descr="设计师大图 点击还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588" y="2586038"/>
            <a:ext cx="3738562" cy="247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Line 6"/>
          <p:cNvSpPr/>
          <p:nvPr/>
        </p:nvSpPr>
        <p:spPr>
          <a:xfrm flipV="1">
            <a:off x="0" y="1200150"/>
            <a:ext cx="2160588" cy="19050"/>
          </a:xfrm>
          <a:prstGeom prst="line">
            <a:avLst/>
          </a:prstGeom>
          <a:ln w="63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6" name="Line 7"/>
          <p:cNvSpPr/>
          <p:nvPr/>
        </p:nvSpPr>
        <p:spPr>
          <a:xfrm flipV="1">
            <a:off x="6913563" y="1184275"/>
            <a:ext cx="2159000" cy="19050"/>
          </a:xfrm>
          <a:prstGeom prst="line">
            <a:avLst/>
          </a:prstGeom>
          <a:ln w="63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8" name="矩形 7177"/>
          <p:cNvSpPr/>
          <p:nvPr/>
        </p:nvSpPr>
        <p:spPr>
          <a:xfrm>
            <a:off x="235061" y="687070"/>
            <a:ext cx="1925527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1.</a:t>
            </a:r>
            <a:r>
              <a:rPr kumimoji="0" lang="zh-CN" altLang="en-US" sz="27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需求预测</a:t>
            </a:r>
            <a:endParaRPr kumimoji="0" lang="zh-CN" altLang="en-US" sz="2700" b="1" i="0" u="none" strike="noStrike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9" name="文本框 1"/>
          <p:cNvSpPr txBox="1"/>
          <p:nvPr/>
        </p:nvSpPr>
        <p:spPr>
          <a:xfrm>
            <a:off x="3347864" y="1459229"/>
            <a:ext cx="5743382" cy="5078313"/>
          </a:xfrm>
          <a:prstGeom prst="rect">
            <a:avLst/>
          </a:prstGeom>
          <a:solidFill>
            <a:srgbClr val="0D0D0D"/>
          </a:solidFill>
          <a:ln w="9525"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2400" b="1" kern="1200" cap="none" spc="0" normalizeH="0" baseline="0" noProof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存货总需求量是常数；</a:t>
            </a:r>
            <a:endParaRPr kumimoji="0" lang="en-US" altLang="zh-CN" sz="2400" b="1" kern="1200" cap="none" spc="0" normalizeH="0" baseline="0" noProof="1">
              <a:ln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zh-CN" altLang="en-US" sz="2400" b="1" kern="1200" cap="none" spc="0" normalizeH="0" baseline="0" noProof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订货提前期是常数；</a:t>
            </a:r>
            <a:endParaRPr kumimoji="0" lang="zh-CN" altLang="en-US" sz="2400" b="1" kern="1200" cap="none" spc="0" normalizeH="0" baseline="0" noProof="1">
              <a:ln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</a:t>
            </a:r>
            <a:r>
              <a:rPr kumimoji="0" lang="zh-CN" altLang="en-US" sz="2400" b="1" kern="1200" cap="none" spc="0" normalizeH="0" baseline="0" noProof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存货一次性入库；</a:t>
            </a:r>
            <a:endParaRPr kumimoji="0" lang="zh-CN" altLang="en-US" sz="2400" b="1" kern="1200" cap="none" spc="0" normalizeH="0" baseline="0" noProof="1">
              <a:ln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kumimoji="0" lang="zh-CN" altLang="en-US" sz="2400" b="1" kern="1200" cap="none" spc="0" normalizeH="0" baseline="0" noProof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不允许缺货；</a:t>
            </a:r>
            <a:endParaRPr kumimoji="0" lang="zh-CN" altLang="en-US" sz="2400" b="1" kern="1200" cap="none" spc="0" normalizeH="0" baseline="0" noProof="1">
              <a:ln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 </a:t>
            </a:r>
            <a:r>
              <a:rPr kumimoji="0" lang="zh-CN" altLang="en-US" sz="2400" b="1" kern="1200" cap="none" spc="0" normalizeH="0" baseline="0" noProof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单位存货采购成本为常数；</a:t>
            </a:r>
            <a:endParaRPr kumimoji="0" lang="zh-CN" altLang="en-US" sz="2400" b="1" kern="1200" cap="none" spc="0" normalizeH="0" baseline="0" noProof="1">
              <a:ln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6. </a:t>
            </a:r>
            <a:r>
              <a:rPr kumimoji="0" lang="zh-CN" altLang="en-US" sz="2400" b="1" kern="1200" cap="none" spc="0" normalizeH="0" baseline="0" noProof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存货储存成本与存货数量成线性关系；</a:t>
            </a:r>
            <a:endParaRPr kumimoji="0" lang="zh-CN" altLang="en-US" sz="2400" b="1" kern="1200" cap="none" spc="0" normalizeH="0" baseline="0" noProof="1">
              <a:ln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kern="1200" cap="none" spc="0" normalizeH="0" baseline="0" noProof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7. </a:t>
            </a:r>
            <a:r>
              <a:rPr kumimoji="0" lang="zh-CN" altLang="en-US" sz="2400" b="1" kern="1200" cap="none" spc="0" normalizeH="0" baseline="0" noProof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货物是一种独立需求的物品。</a:t>
            </a:r>
            <a:endParaRPr kumimoji="0" lang="zh-CN" altLang="en-US" sz="2400" b="1" kern="1200" cap="none" spc="0" normalizeH="0" baseline="0" noProof="1">
              <a:ln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99"/>
          <p:cNvSpPr txBox="1"/>
          <p:nvPr/>
        </p:nvSpPr>
        <p:spPr>
          <a:xfrm>
            <a:off x="4840288" y="2320925"/>
            <a:ext cx="3656012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经济订购批量是指能够使存货相关总成本达到最低的订购批量。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在经济订货模型下，决策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相关成本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只有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变动订货成本和变动储存成本。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59" name="文本框 3"/>
          <p:cNvSpPr txBox="1"/>
          <p:nvPr/>
        </p:nvSpPr>
        <p:spPr>
          <a:xfrm>
            <a:off x="184150" y="1277938"/>
            <a:ext cx="4852988" cy="6524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存货采购决策：经济订货模型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0" name="标题 4"/>
          <p:cNvSpPr txBox="1"/>
          <p:nvPr/>
        </p:nvSpPr>
        <p:spPr>
          <a:xfrm>
            <a:off x="609600" y="49847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36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成本分析</a:t>
            </a:r>
            <a:endParaRPr lang="zh-CN" altLang="en-US" sz="3600" b="1" dirty="0">
              <a:solidFill>
                <a:srgbClr val="7671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61" name="组合 36"/>
          <p:cNvGrpSpPr/>
          <p:nvPr/>
        </p:nvGrpSpPr>
        <p:grpSpPr>
          <a:xfrm>
            <a:off x="2611438" y="1143000"/>
            <a:ext cx="4284662" cy="134938"/>
            <a:chOff x="5357217" y="1143000"/>
            <a:chExt cx="1490133" cy="101600"/>
          </a:xfrm>
        </p:grpSpPr>
        <p:cxnSp>
          <p:nvCxnSpPr>
            <p:cNvPr id="40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1"/>
            <p:cNvCxnSpPr/>
            <p:nvPr/>
          </p:nvCxnSpPr>
          <p:spPr>
            <a:xfrm>
              <a:off x="5509598" y="1244600"/>
              <a:ext cx="1185371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2" name="组合 4"/>
          <p:cNvGrpSpPr/>
          <p:nvPr/>
        </p:nvGrpSpPr>
        <p:grpSpPr>
          <a:xfrm>
            <a:off x="546100" y="2036763"/>
            <a:ext cx="4170363" cy="4149725"/>
            <a:chOff x="522" y="2115"/>
            <a:chExt cx="8754" cy="6596"/>
          </a:xfrm>
        </p:grpSpPr>
        <p:grpSp>
          <p:nvGrpSpPr>
            <p:cNvPr id="19465" name="组合 7"/>
            <p:cNvGrpSpPr/>
            <p:nvPr/>
          </p:nvGrpSpPr>
          <p:grpSpPr>
            <a:xfrm>
              <a:off x="522" y="2115"/>
              <a:ext cx="8513" cy="6596"/>
              <a:chOff x="732" y="1884"/>
              <a:chExt cx="10262" cy="8486"/>
            </a:xfrm>
          </p:grpSpPr>
          <p:cxnSp>
            <p:nvCxnSpPr>
              <p:cNvPr id="37" name="直接连接符 36"/>
              <p:cNvCxnSpPr>
                <a:stCxn id="39" idx="1"/>
              </p:cNvCxnSpPr>
              <p:nvPr/>
            </p:nvCxnSpPr>
            <p:spPr>
              <a:xfrm flipV="1">
                <a:off x="1889" y="4874"/>
                <a:ext cx="5447" cy="3159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任意多边形 37"/>
              <p:cNvSpPr/>
              <p:nvPr/>
            </p:nvSpPr>
            <p:spPr>
              <a:xfrm rot="21180000">
                <a:off x="2138" y="3945"/>
                <a:ext cx="4836" cy="3805"/>
              </a:xfrm>
              <a:custGeom>
                <a:avLst/>
                <a:gdLst>
                  <a:gd name="connisteX0" fmla="*/ 0 w 2082165"/>
                  <a:gd name="connsiteY0" fmla="*/ 0 h 3034665"/>
                  <a:gd name="connisteX1" fmla="*/ 842010 w 2082165"/>
                  <a:gd name="connsiteY1" fmla="*/ 2071370 h 3034665"/>
                  <a:gd name="connisteX2" fmla="*/ 2082165 w 2082165"/>
                  <a:gd name="connsiteY2" fmla="*/ 3034665 h 3034665"/>
                  <a:gd name="connisteX3" fmla="*/ 2082165 w 2082165"/>
                  <a:gd name="connsiteY3" fmla="*/ 3045460 h 303466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2082165" h="3034665">
                    <a:moveTo>
                      <a:pt x="0" y="0"/>
                    </a:moveTo>
                    <a:cubicBezTo>
                      <a:pt x="143510" y="394970"/>
                      <a:pt x="425450" y="1464310"/>
                      <a:pt x="842010" y="2071370"/>
                    </a:cubicBezTo>
                    <a:cubicBezTo>
                      <a:pt x="1258570" y="2678430"/>
                      <a:pt x="1833880" y="2839720"/>
                      <a:pt x="2082165" y="3034665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2042" y="2803"/>
                <a:ext cx="4543" cy="2068"/>
              </a:xfrm>
              <a:custGeom>
                <a:avLst/>
                <a:gdLst>
                  <a:gd name="connisteX0" fmla="*/ 0 w 2990850"/>
                  <a:gd name="connsiteY0" fmla="*/ 103505 h 1237973"/>
                  <a:gd name="connisteX1" fmla="*/ 1485265 w 2990850"/>
                  <a:gd name="connsiteY1" fmla="*/ 1237615 h 1237973"/>
                  <a:gd name="connisteX2" fmla="*/ 2990850 w 2990850"/>
                  <a:gd name="connsiteY2" fmla="*/ 0 h 1237973"/>
                  <a:gd name="connisteX3" fmla="*/ 2929255 w 2990850"/>
                  <a:gd name="connsiteY3" fmla="*/ 20955 h 1237973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2990850" h="1237974">
                    <a:moveTo>
                      <a:pt x="0" y="103505"/>
                    </a:moveTo>
                    <a:cubicBezTo>
                      <a:pt x="266700" y="354965"/>
                      <a:pt x="887095" y="1258570"/>
                      <a:pt x="1485265" y="1237615"/>
                    </a:cubicBezTo>
                    <a:cubicBezTo>
                      <a:pt x="2083435" y="1216660"/>
                      <a:pt x="2701925" y="243205"/>
                      <a:pt x="2990850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32" y="1884"/>
                <a:ext cx="715" cy="22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+mn-ea"/>
                    <a:cs typeface="+mn-cs"/>
                  </a:rPr>
                  <a:t>成本</a:t>
                </a:r>
                <a:endPara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874" y="8234"/>
                <a:ext cx="4121" cy="7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+mn-ea"/>
                    <a:cs typeface="+mn-cs"/>
                  </a:rPr>
                  <a:t>存货持有量</a:t>
                </a:r>
                <a:endPara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+mn-cs"/>
                </a:endParaRPr>
              </a:p>
            </p:txBody>
          </p:sp>
          <p:sp>
            <p:nvSpPr>
              <p:cNvPr id="19474" name="文本框 5"/>
              <p:cNvSpPr txBox="1"/>
              <p:nvPr/>
            </p:nvSpPr>
            <p:spPr>
              <a:xfrm>
                <a:off x="2816" y="8199"/>
                <a:ext cx="3077" cy="21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Q</a:t>
                </a:r>
                <a:r>
                  <a:rPr lang="en-US" altLang="en-US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*</a:t>
                </a:r>
                <a:endParaRPr lang="en-US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zh-CN" altLang="en-US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经济订货批量</a:t>
                </a:r>
                <a:endPara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466" name="文本框 8"/>
            <p:cNvSpPr txBox="1"/>
            <p:nvPr/>
          </p:nvSpPr>
          <p:spPr>
            <a:xfrm>
              <a:off x="5380" y="2475"/>
              <a:ext cx="2460" cy="10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b="1" dirty="0">
                  <a:latin typeface="Calibri" panose="020F0502020204030204" pitchFamily="34" charset="0"/>
                  <a:ea typeface="宋体" panose="02010600030101010101" pitchFamily="2" charset="-122"/>
                </a:rPr>
                <a:t>相关总成本</a:t>
              </a:r>
              <a:endParaRPr lang="zh-CN" altLang="en-US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7" name="文本框 9"/>
            <p:cNvSpPr txBox="1"/>
            <p:nvPr/>
          </p:nvSpPr>
          <p:spPr>
            <a:xfrm>
              <a:off x="5864" y="4338"/>
              <a:ext cx="2798" cy="10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b="1" dirty="0">
                  <a:latin typeface="Calibri" panose="020F0502020204030204" pitchFamily="34" charset="0"/>
                  <a:ea typeface="宋体" panose="02010600030101010101" pitchFamily="2" charset="-122"/>
                </a:rPr>
                <a:t>变动储存成本</a:t>
              </a:r>
              <a:endParaRPr lang="zh-CN" altLang="en-US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8" name="文本框 10"/>
            <p:cNvSpPr txBox="1"/>
            <p:nvPr/>
          </p:nvSpPr>
          <p:spPr>
            <a:xfrm>
              <a:off x="5865" y="6201"/>
              <a:ext cx="3411" cy="5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b="1" dirty="0">
                  <a:latin typeface="Calibri" panose="020F0502020204030204" pitchFamily="34" charset="0"/>
                  <a:ea typeface="宋体" panose="02010600030101010101" pitchFamily="2" charset="-122"/>
                </a:rPr>
                <a:t>变动订货成本</a:t>
              </a:r>
              <a:endParaRPr lang="zh-CN" altLang="en-US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45" name="直接箭头连接符 44"/>
          <p:cNvCxnSpPr/>
          <p:nvPr/>
        </p:nvCxnSpPr>
        <p:spPr>
          <a:xfrm flipV="1">
            <a:off x="893763" y="5094288"/>
            <a:ext cx="32956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flipV="1">
            <a:off x="904875" y="2249488"/>
            <a:ext cx="0" cy="28749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99"/>
          <p:cNvSpPr txBox="1"/>
          <p:nvPr/>
        </p:nvSpPr>
        <p:spPr>
          <a:xfrm>
            <a:off x="212725" y="1787525"/>
            <a:ext cx="88519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经济订购批量是指能够使存货相关总成本达到最低的订购批量。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在经济订货模型下，决策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相关成本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只有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变动订货成本和变动储存成本。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0483" name="对象 10"/>
          <p:cNvGraphicFramePr>
            <a:graphicFrameLocks noChangeAspect="1"/>
          </p:cNvGraphicFramePr>
          <p:nvPr/>
        </p:nvGraphicFramePr>
        <p:xfrm>
          <a:off x="485775" y="3522663"/>
          <a:ext cx="8353425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3136900" imgH="660400" progId="Equation.DSMT4">
                  <p:embed/>
                </p:oleObj>
              </mc:Choice>
              <mc:Fallback>
                <p:oleObj name="" r:id="rId1" imgW="3136900" imgH="6604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5775" y="3522663"/>
                        <a:ext cx="8353425" cy="1947862"/>
                      </a:xfrm>
                      <a:prstGeom prst="rect">
                        <a:avLst/>
                      </a:prstGeom>
                      <a:noFill/>
                      <a:ln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文本框 99"/>
          <p:cNvSpPr txBox="1"/>
          <p:nvPr/>
        </p:nvSpPr>
        <p:spPr>
          <a:xfrm>
            <a:off x="725488" y="5487988"/>
            <a:ext cx="8094662" cy="1108075"/>
          </a:xfrm>
          <a:prstGeom prst="rect">
            <a:avLst/>
          </a:prstGeom>
          <a:solidFill>
            <a:srgbClr val="DEEBF7"/>
          </a:solidFill>
          <a:ln w="12700">
            <a:noFill/>
          </a:ln>
        </p:spPr>
        <p:txBody>
          <a:bodyPr>
            <a:spAutoFit/>
          </a:bodyPr>
          <a:p>
            <a:pPr indent="1270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zh-CN" sz="2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其中，Ｑ代表每次订货批量，</a:t>
            </a:r>
            <a:r>
              <a:rPr lang="en-US" altLang="zh-CN" sz="2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zh-CN" sz="2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代表一定时期对存货的总需求，</a:t>
            </a:r>
            <a:r>
              <a:rPr lang="en-US" altLang="zh-CN" sz="2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zh-CN" sz="2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代表每次订货的变动成本，</a:t>
            </a:r>
            <a:r>
              <a:rPr lang="en-US" altLang="zh-CN" sz="2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2200" i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sz="22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代表单位存货年变动储存成本。</a:t>
            </a:r>
            <a:endParaRPr lang="zh-CN" altLang="en-US" sz="22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文本框 3"/>
          <p:cNvSpPr txBox="1"/>
          <p:nvPr/>
        </p:nvSpPr>
        <p:spPr>
          <a:xfrm>
            <a:off x="184150" y="1277938"/>
            <a:ext cx="4852988" cy="6524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存货采购决策：经济订货模型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6" name="标题 4"/>
          <p:cNvSpPr txBox="1"/>
          <p:nvPr/>
        </p:nvSpPr>
        <p:spPr>
          <a:xfrm>
            <a:off x="609600" y="49847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36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成本分析</a:t>
            </a:r>
            <a:endParaRPr lang="zh-CN" altLang="en-US" sz="3600" b="1" dirty="0">
              <a:solidFill>
                <a:srgbClr val="7671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87" name="组合 36"/>
          <p:cNvGrpSpPr/>
          <p:nvPr/>
        </p:nvGrpSpPr>
        <p:grpSpPr>
          <a:xfrm>
            <a:off x="2611438" y="1143000"/>
            <a:ext cx="4284662" cy="134938"/>
            <a:chOff x="5357217" y="1143000"/>
            <a:chExt cx="1490133" cy="101600"/>
          </a:xfrm>
        </p:grpSpPr>
        <p:cxnSp>
          <p:nvCxnSpPr>
            <p:cNvPr id="40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1"/>
            <p:cNvCxnSpPr/>
            <p:nvPr/>
          </p:nvCxnSpPr>
          <p:spPr>
            <a:xfrm>
              <a:off x="5509598" y="1244600"/>
              <a:ext cx="1185371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3"/>
          <p:cNvGrpSpPr/>
          <p:nvPr/>
        </p:nvGrpSpPr>
        <p:grpSpPr>
          <a:xfrm>
            <a:off x="4787900" y="3792538"/>
            <a:ext cx="3924300" cy="3065462"/>
            <a:chOff x="3696" y="3100"/>
            <a:chExt cx="2064" cy="1220"/>
          </a:xfrm>
        </p:grpSpPr>
        <p:grpSp>
          <p:nvGrpSpPr>
            <p:cNvPr id="21514" name="Group 4"/>
            <p:cNvGrpSpPr/>
            <p:nvPr/>
          </p:nvGrpSpPr>
          <p:grpSpPr>
            <a:xfrm>
              <a:off x="3936" y="3100"/>
              <a:ext cx="1824" cy="1220"/>
              <a:chOff x="3936" y="3100"/>
              <a:chExt cx="1824" cy="1220"/>
            </a:xfrm>
          </p:grpSpPr>
          <p:sp>
            <p:nvSpPr>
              <p:cNvPr id="21516" name="Arc 5"/>
              <p:cNvSpPr/>
              <p:nvPr/>
            </p:nvSpPr>
            <p:spPr>
              <a:xfrm flipH="1" flipV="1">
                <a:off x="4080" y="3168"/>
                <a:ext cx="1248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517" name="Line 6"/>
              <p:cNvSpPr/>
              <p:nvPr/>
            </p:nvSpPr>
            <p:spPr>
              <a:xfrm flipV="1">
                <a:off x="3984" y="3100"/>
                <a:ext cx="1" cy="102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1518" name="Line 7"/>
              <p:cNvSpPr/>
              <p:nvPr/>
            </p:nvSpPr>
            <p:spPr>
              <a:xfrm>
                <a:off x="3984" y="4080"/>
                <a:ext cx="1392" cy="1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1519" name="Line 8"/>
              <p:cNvSpPr/>
              <p:nvPr/>
            </p:nvSpPr>
            <p:spPr>
              <a:xfrm flipV="1">
                <a:off x="3936" y="3456"/>
                <a:ext cx="1488" cy="624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1520" name="Freeform 9"/>
              <p:cNvSpPr/>
              <p:nvPr/>
            </p:nvSpPr>
            <p:spPr>
              <a:xfrm>
                <a:off x="4128" y="3216"/>
                <a:ext cx="1344" cy="4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2" y="494"/>
                  </a:cxn>
                  <a:cxn ang="0">
                    <a:pos x="1056" y="273"/>
                  </a:cxn>
                  <a:cxn ang="0">
                    <a:pos x="1152" y="219"/>
                  </a:cxn>
                  <a:cxn ang="0">
                    <a:pos x="1344" y="112"/>
                  </a:cxn>
                </a:cxnLst>
                <a:pathLst>
                  <a:path w="1344" h="472">
                    <a:moveTo>
                      <a:pt x="0" y="0"/>
                    </a:moveTo>
                    <a:cubicBezTo>
                      <a:pt x="128" y="196"/>
                      <a:pt x="256" y="392"/>
                      <a:pt x="432" y="432"/>
                    </a:cubicBezTo>
                    <a:cubicBezTo>
                      <a:pt x="608" y="472"/>
                      <a:pt x="936" y="280"/>
                      <a:pt x="1056" y="240"/>
                    </a:cubicBezTo>
                    <a:cubicBezTo>
                      <a:pt x="1176" y="200"/>
                      <a:pt x="1104" y="216"/>
                      <a:pt x="1152" y="192"/>
                    </a:cubicBezTo>
                    <a:cubicBezTo>
                      <a:pt x="1200" y="168"/>
                      <a:pt x="1312" y="112"/>
                      <a:pt x="1344" y="96"/>
                    </a:cubicBezTo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521" name="Line 10"/>
              <p:cNvSpPr/>
              <p:nvPr/>
            </p:nvSpPr>
            <p:spPr>
              <a:xfrm flipH="1">
                <a:off x="4704" y="3696"/>
                <a:ext cx="0" cy="388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graphicFrame>
            <p:nvGraphicFramePr>
              <p:cNvPr id="21522" name="Object 11"/>
              <p:cNvGraphicFramePr>
                <a:graphicFrameLocks noChangeAspect="1"/>
              </p:cNvGraphicFramePr>
              <p:nvPr/>
            </p:nvGraphicFramePr>
            <p:xfrm>
              <a:off x="4608" y="4115"/>
              <a:ext cx="222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name="" r:id="rId1" imgW="203200" imgH="228600" progId="Equation.3">
                      <p:embed/>
                    </p:oleObj>
                  </mc:Choice>
                  <mc:Fallback>
                    <p:oleObj name="" r:id="rId1" imgW="203200" imgH="228600" progId="Equation.3">
                      <p:embed/>
                      <p:pic>
                        <p:nvPicPr>
                          <p:cNvPr id="0" name="图片 3075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4608" y="4115"/>
                            <a:ext cx="222" cy="20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575" cap="flat" cmpd="sng">
                            <a:solidFill>
                              <a:schemeClr val="tx1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23" name="Object 12"/>
              <p:cNvGraphicFramePr>
                <a:graphicFrameLocks noChangeAspect="1"/>
              </p:cNvGraphicFramePr>
              <p:nvPr/>
            </p:nvGraphicFramePr>
            <p:xfrm>
              <a:off x="5328" y="3792"/>
              <a:ext cx="241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" name="" r:id="rId3" imgW="330200" imgH="419100" progId="Equation.3">
                      <p:embed/>
                    </p:oleObj>
                  </mc:Choice>
                  <mc:Fallback>
                    <p:oleObj name="" r:id="rId3" imgW="330200" imgH="419100" progId="Equation.3">
                      <p:embed/>
                      <p:pic>
                        <p:nvPicPr>
                          <p:cNvPr id="0" name="图片 3077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328" y="3792"/>
                            <a:ext cx="241" cy="28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575" cap="flat" cmpd="sng">
                            <a:solidFill>
                              <a:schemeClr val="tx1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24" name="Object 13"/>
              <p:cNvGraphicFramePr>
                <a:graphicFrameLocks noChangeAspect="1"/>
              </p:cNvGraphicFramePr>
              <p:nvPr/>
            </p:nvGraphicFramePr>
            <p:xfrm>
              <a:off x="5424" y="3360"/>
              <a:ext cx="336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" name="" r:id="rId5" imgW="368300" imgH="393700" progId="Equation.3">
                      <p:embed/>
                    </p:oleObj>
                  </mc:Choice>
                  <mc:Fallback>
                    <p:oleObj name="" r:id="rId5" imgW="368300" imgH="393700" progId="Equation.3">
                      <p:embed/>
                      <p:pic>
                        <p:nvPicPr>
                          <p:cNvPr id="0" name="图片 3076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424" y="3360"/>
                            <a:ext cx="336" cy="28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28575" cap="flat" cmpd="sng">
                            <a:solidFill>
                              <a:schemeClr val="tx1"/>
                            </a:solidFill>
                            <a:prstDash val="solid"/>
                            <a:miter/>
                            <a:headEnd type="none" w="med" len="med"/>
                            <a:tailEnd type="none" w="med" len="med"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1515" name="Object 14"/>
            <p:cNvGraphicFramePr>
              <a:graphicFrameLocks noChangeAspect="1"/>
            </p:cNvGraphicFramePr>
            <p:nvPr/>
          </p:nvGraphicFramePr>
          <p:xfrm>
            <a:off x="3696" y="3264"/>
            <a:ext cx="264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7" imgW="241300" imgH="177800" progId="Equation.3">
                    <p:embed/>
                  </p:oleObj>
                </mc:Choice>
                <mc:Fallback>
                  <p:oleObj name="" r:id="rId7" imgW="241300" imgH="177800" progId="Equation.3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696" y="3264"/>
                          <a:ext cx="264" cy="18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28575" cap="flat" cmpd="sng">
                          <a:solidFill>
                            <a:schemeClr val="tx1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07" name="Rectangle 1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eaLnBrk="1" hangingPunct="1">
              <a:spcBef>
                <a:spcPct val="50000"/>
              </a:spcBef>
            </a:pPr>
            <a:endParaRPr lang="zh-CN" altLang="en-US" dirty="0">
              <a:latin typeface="文泉驿微米黑" pitchFamily="2" charset="-122"/>
            </a:endParaRPr>
          </a:p>
        </p:txBody>
      </p:sp>
      <p:sp>
        <p:nvSpPr>
          <p:cNvPr id="21508" name="Rectangle 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eaLnBrk="1" hangingPunct="1">
              <a:spcBef>
                <a:spcPct val="50000"/>
              </a:spcBef>
            </a:pPr>
            <a:endParaRPr lang="zh-CN" altLang="en-US" dirty="0">
              <a:latin typeface="文泉驿微米黑" pitchFamily="2" charset="-122"/>
            </a:endParaRPr>
          </a:p>
        </p:txBody>
      </p:sp>
      <p:sp>
        <p:nvSpPr>
          <p:cNvPr id="21509" name="Rectangle 2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eaLnBrk="1" hangingPunct="1">
              <a:spcBef>
                <a:spcPct val="50000"/>
              </a:spcBef>
            </a:pPr>
            <a:endParaRPr lang="zh-CN" altLang="en-US" dirty="0">
              <a:latin typeface="文泉驿微米黑" pitchFamily="2" charset="-122"/>
            </a:endParaRPr>
          </a:p>
        </p:txBody>
      </p:sp>
      <p:sp>
        <p:nvSpPr>
          <p:cNvPr id="21510" name="Rectangle 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eaLnBrk="1" hangingPunct="1">
              <a:spcBef>
                <a:spcPct val="50000"/>
              </a:spcBef>
            </a:pPr>
            <a:endParaRPr lang="zh-CN" altLang="en-US" dirty="0">
              <a:latin typeface="文泉驿微米黑" pitchFamily="2" charset="-122"/>
            </a:endParaRPr>
          </a:p>
        </p:txBody>
      </p:sp>
      <p:sp>
        <p:nvSpPr>
          <p:cNvPr id="21511" name="Rectangle 2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 eaLnBrk="1" hangingPunct="1">
              <a:spcBef>
                <a:spcPct val="50000"/>
              </a:spcBef>
            </a:pPr>
            <a:endParaRPr lang="zh-CN" altLang="en-US" dirty="0">
              <a:latin typeface="文泉驿微米黑" pitchFamily="2" charset="-122"/>
            </a:endParaRPr>
          </a:p>
        </p:txBody>
      </p:sp>
      <p:sp>
        <p:nvSpPr>
          <p:cNvPr id="31763" name="矩形 4123"/>
          <p:cNvSpPr/>
          <p:nvPr/>
        </p:nvSpPr>
        <p:spPr>
          <a:xfrm>
            <a:off x="138109" y="1700808"/>
            <a:ext cx="7127875" cy="2676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确定存货经济订货批量的具体步骤如下：</a:t>
            </a:r>
            <a:endParaRPr kumimoji="0" lang="zh-CN" altLang="en-US" sz="2400" b="1" i="0" u="none" strike="noStrike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第一步，确定一定时期对存货的总需求Ｄ。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第二步，确定每次订货的变动成本</a:t>
            </a:r>
            <a:r>
              <a:rPr kumimoji="0" lang="en-US" altLang="zh-CN" sz="2400" b="1" i="1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K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第三步，确定单位存货年变动储存成本</a:t>
            </a:r>
            <a:r>
              <a:rPr kumimoji="0" lang="en-US" altLang="zh-CN" sz="2400" b="1" i="1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K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第四步，确定经济订货批量。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 Box 4"/>
          <p:cNvSpPr txBox="1"/>
          <p:nvPr/>
        </p:nvSpPr>
        <p:spPr>
          <a:xfrm>
            <a:off x="395288" y="695325"/>
            <a:ext cx="2670175" cy="677863"/>
          </a:xfrm>
          <a:prstGeom prst="rect">
            <a:avLst/>
          </a:prstGeom>
          <a:noFill/>
          <a:ln w="9525">
            <a:noFill/>
          </a:ln>
        </p:spPr>
        <p:txBody>
          <a:bodyPr lIns="121926" tIns="60963" rIns="121926" bIns="60963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公式计算</a:t>
            </a:r>
            <a:endParaRPr lang="zh-CN" altLang="zh-CN" sz="3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14"/>
          <p:cNvPicPr>
            <a:picLocks noChangeAspect="1"/>
          </p:cNvPicPr>
          <p:nvPr/>
        </p:nvPicPr>
        <p:blipFill>
          <a:blip r:embed="rId1"/>
          <a:srcRect t="4102" r="27658"/>
          <a:stretch>
            <a:fillRect/>
          </a:stretch>
        </p:blipFill>
        <p:spPr>
          <a:xfrm>
            <a:off x="7954963" y="-136525"/>
            <a:ext cx="1185862" cy="120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683160">
            <a:off x="-34925" y="5827713"/>
            <a:ext cx="1193800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五边形 5"/>
          <p:cNvSpPr/>
          <p:nvPr/>
        </p:nvSpPr>
        <p:spPr>
          <a:xfrm>
            <a:off x="986154" y="662429"/>
            <a:ext cx="7633970" cy="739326"/>
          </a:xfrm>
          <a:custGeom>
            <a:avLst/>
            <a:gdLst/>
            <a:ahLst/>
            <a:cxnLst/>
            <a:rect l="l" t="t" r="r" b="b"/>
            <a:pathLst>
              <a:path w="2736056" h="576064">
                <a:moveTo>
                  <a:pt x="0" y="0"/>
                </a:moveTo>
                <a:lnTo>
                  <a:pt x="2448024" y="0"/>
                </a:lnTo>
                <a:lnTo>
                  <a:pt x="2736056" y="288032"/>
                </a:lnTo>
                <a:lnTo>
                  <a:pt x="2448024" y="576064"/>
                </a:lnTo>
                <a:lnTo>
                  <a:pt x="0" y="576064"/>
                </a:lnTo>
                <a:lnTo>
                  <a:pt x="288032" y="288032"/>
                </a:lnTo>
                <a:close/>
              </a:path>
            </a:pathLst>
          </a:custGeom>
          <a:solidFill>
            <a:srgbClr val="B95F95"/>
          </a:solidFill>
          <a:ln w="19050" cap="flat" cmpd="sng" algn="ctr">
            <a:gradFill>
              <a:gsLst>
                <a:gs pos="89000">
                  <a:srgbClr val="FFFFFF">
                    <a:lumMod val="85000"/>
                  </a:srgbClr>
                </a:gs>
                <a:gs pos="0">
                  <a:srgbClr val="FFFFFF"/>
                </a:gs>
              </a:gsLst>
              <a:lin ang="7200000" scaled="0"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rgbClr val="FFBF53">
              <a:shade val="50000"/>
            </a:srgbClr>
          </a:lnRef>
          <a:fillRef idx="1">
            <a:srgbClr val="FFBF53"/>
          </a:fillRef>
          <a:effectRef idx="0">
            <a:srgbClr val="FFBF53"/>
          </a:effectRef>
          <a:fontRef idx="minor">
            <a:srgbClr val="FFFFFF"/>
          </a:fontRef>
        </p:style>
        <p:txBody>
          <a:bodyPr lIns="91437" tIns="45718" rIns="91437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35150" y="620713"/>
            <a:ext cx="57340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相关总成本最低时的</a:t>
            </a:r>
            <a:r>
              <a:rPr kumimoji="0" lang="zh-CN" altLang="en-US" sz="24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存货订货批量</a:t>
            </a:r>
            <a:r>
              <a:rPr kumimoji="0" lang="zh-CN" altLang="en-US" sz="24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即为最佳</a:t>
            </a:r>
            <a:r>
              <a:rPr kumimoji="0" lang="zh-CN" altLang="en-US" sz="2400" b="1" kern="1200" cap="none" spc="0" normalizeH="0" baseline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经济订货批量</a:t>
            </a:r>
            <a:endParaRPr kumimoji="0" lang="zh-CN" altLang="en-US" sz="2400" b="1" kern="1200" cap="none" spc="0" normalizeH="0" baseline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9941" name="内容占位符 -2147482617" descr="SYWUJV2ZG(T5Y{L4VWUXDKR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93850" y="1836738"/>
            <a:ext cx="5667375" cy="3109912"/>
          </a:xfrm>
          <a:ln/>
        </p:spPr>
      </p:pic>
      <p:sp>
        <p:nvSpPr>
          <p:cNvPr id="159" name=" 159"/>
          <p:cNvSpPr/>
          <p:nvPr/>
        </p:nvSpPr>
        <p:spPr>
          <a:xfrm>
            <a:off x="5795963" y="5248275"/>
            <a:ext cx="1028700" cy="609600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9260" y="4923155"/>
            <a:ext cx="5294868" cy="1754326"/>
          </a:xfrm>
          <a:prstGeom prst="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即：从图上可以看出，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变动储存成本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(</a:t>
            </a: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机会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成本）等于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  <a:sym typeface="+mn-ea"/>
              </a:rPr>
              <a:t>订货变动成本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时，总成本最少。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      Q/2*Kc=D/Q*K</a:t>
            </a: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graphicFrame>
        <p:nvGraphicFramePr>
          <p:cNvPr id="22539" name="Object 17"/>
          <p:cNvGraphicFramePr>
            <a:graphicFrameLocks noChangeAspect="1"/>
          </p:cNvGraphicFramePr>
          <p:nvPr/>
        </p:nvGraphicFramePr>
        <p:xfrm>
          <a:off x="6892925" y="5076825"/>
          <a:ext cx="12969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4" imgW="698500" imgH="419100" progId="Equation.DSMT4">
                  <p:embed/>
                </p:oleObj>
              </mc:Choice>
              <mc:Fallback>
                <p:oleObj name="" r:id="rId4" imgW="698500" imgH="4191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2925" y="5076825"/>
                        <a:ext cx="1296988" cy="781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2683160">
            <a:off x="-127000" y="5699125"/>
            <a:ext cx="1346200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14"/>
          <p:cNvPicPr>
            <a:picLocks noChangeAspect="1"/>
          </p:cNvPicPr>
          <p:nvPr/>
        </p:nvPicPr>
        <p:blipFill>
          <a:blip r:embed="rId2"/>
          <a:srcRect t="4102" r="27658"/>
          <a:stretch>
            <a:fillRect/>
          </a:stretch>
        </p:blipFill>
        <p:spPr>
          <a:xfrm>
            <a:off x="7767638" y="-55562"/>
            <a:ext cx="1376362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Text Box 4"/>
          <p:cNvSpPr txBox="1"/>
          <p:nvPr/>
        </p:nvSpPr>
        <p:spPr>
          <a:xfrm>
            <a:off x="0" y="0"/>
            <a:ext cx="9144000" cy="1052513"/>
          </a:xfrm>
          <a:prstGeom prst="rect">
            <a:avLst/>
          </a:prstGeom>
          <a:noFill/>
          <a:ln w="12700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 lIns="90488" tIns="44450" rIns="90488" bIns="44450" anchor="ctr" anchorCtr="0"/>
          <a:p>
            <a:pPr>
              <a:lnSpc>
                <a:spcPct val="110000"/>
              </a:lnSpc>
              <a:spcBef>
                <a:spcPct val="50000"/>
              </a:spcBef>
            </a:pPr>
            <a:endParaRPr lang="zh-CN" altLang="en-US" sz="40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7" name="Rectangle 7"/>
          <p:cNvSpPr/>
          <p:nvPr/>
        </p:nvSpPr>
        <p:spPr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>
              <a:spcBef>
                <a:spcPct val="50000"/>
              </a:spcBef>
            </a:pPr>
            <a:endParaRPr lang="zh-CN" altLang="en-US" dirty="0">
              <a:latin typeface="文泉驿微米黑" pitchFamily="2" charset="-122"/>
              <a:ea typeface="宋体" panose="02010600030101010101" pitchFamily="2" charset="-122"/>
            </a:endParaRPr>
          </a:p>
        </p:txBody>
      </p:sp>
      <p:sp>
        <p:nvSpPr>
          <p:cNvPr id="23558" name="Rectangle 9"/>
          <p:cNvSpPr/>
          <p:nvPr/>
        </p:nvSpPr>
        <p:spPr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>
              <a:spcBef>
                <a:spcPct val="50000"/>
              </a:spcBef>
            </a:pPr>
            <a:endParaRPr lang="zh-CN" altLang="en-US" dirty="0">
              <a:latin typeface="文泉驿微米黑" pitchFamily="2" charset="-122"/>
              <a:ea typeface="宋体" panose="02010600030101010101" pitchFamily="2" charset="-122"/>
            </a:endParaRPr>
          </a:p>
        </p:txBody>
      </p:sp>
      <p:sp>
        <p:nvSpPr>
          <p:cNvPr id="23559" name="Rectangle 11"/>
          <p:cNvSpPr/>
          <p:nvPr/>
        </p:nvSpPr>
        <p:spPr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1" hangingPunct="1">
              <a:spcBef>
                <a:spcPct val="50000"/>
              </a:spcBef>
            </a:pPr>
            <a:endParaRPr lang="zh-CN" altLang="en-US" dirty="0">
              <a:latin typeface="文泉驿微米黑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3560" name="Object 10"/>
          <p:cNvGraphicFramePr>
            <a:graphicFrameLocks noChangeAspect="1"/>
          </p:cNvGraphicFramePr>
          <p:nvPr/>
        </p:nvGraphicFramePr>
        <p:xfrm>
          <a:off x="5726113" y="3333750"/>
          <a:ext cx="10810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3" imgW="469900" imgH="381000" progId="Equation.DSMT4">
                  <p:embed/>
                </p:oleObj>
              </mc:Choice>
              <mc:Fallback>
                <p:oleObj name="" r:id="rId3" imgW="469900" imgH="3810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6113" y="3333750"/>
                        <a:ext cx="1081087" cy="882650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12"/>
          <p:cNvGraphicFramePr>
            <a:graphicFrameLocks noChangeAspect="1"/>
          </p:cNvGraphicFramePr>
          <p:nvPr/>
        </p:nvGraphicFramePr>
        <p:xfrm>
          <a:off x="5846763" y="4564063"/>
          <a:ext cx="11525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5" imgW="469900" imgH="355600" progId="Equation.DSMT4">
                  <p:embed/>
                </p:oleObj>
              </mc:Choice>
              <mc:Fallback>
                <p:oleObj name="" r:id="rId5" imgW="469900" imgH="3556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6763" y="4564063"/>
                        <a:ext cx="1152525" cy="869950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C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2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" y="1476375"/>
            <a:ext cx="2354263" cy="235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3489325" cy="796925"/>
          </a:xfr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>
            <a:solidFill>
              <a:schemeClr val="accent3"/>
            </a:solidFill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46800" rIns="0" bIns="45720" numCol="1" anchor="ctr" anchorCtr="0" compatLnSpc="1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存货的计算公式</a:t>
            </a:r>
            <a:endParaRPr kumimoji="0" lang="zh-CN" altLang="en-US" sz="3600" b="1" i="0" u="none" strike="noStrike" kern="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6700" y="2486025"/>
            <a:ext cx="2444750" cy="5222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TC</a:t>
            </a:r>
            <a:r>
              <a:rPr kumimoji="0" lang="en-US" altLang="zh-CN" sz="2800" b="0" i="0" u="none" strike="noStrike" kern="1200" cap="none" spc="0" normalizeH="0" baseline="3000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*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=2*Q/2*Kc</a:t>
            </a:r>
            <a:endParaRPr kumimoji="0" lang="en-US" altLang="zh-CN" sz="28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59" name=" 159"/>
          <p:cNvSpPr/>
          <p:nvPr/>
        </p:nvSpPr>
        <p:spPr>
          <a:xfrm>
            <a:off x="5294313" y="2514600"/>
            <a:ext cx="739775" cy="27622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07895" y="3516630"/>
            <a:ext cx="3196590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存货的采购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次数为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70723" y="4593272"/>
            <a:ext cx="3670300" cy="460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+mn-ea"/>
              </a:rPr>
              <a:t>存货的采购</a:t>
            </a:r>
            <a:r>
              <a:rPr kumimoji="0" lang="zh-CN" altLang="en-US" sz="24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间隔期为</a:t>
            </a:r>
            <a:endParaRPr kumimoji="0" lang="zh-CN" altLang="en-US" sz="24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568" name="Object 17"/>
          <p:cNvGraphicFramePr>
            <a:graphicFrameLocks noChangeAspect="1"/>
          </p:cNvGraphicFramePr>
          <p:nvPr/>
        </p:nvGraphicFramePr>
        <p:xfrm>
          <a:off x="3665538" y="1476375"/>
          <a:ext cx="12969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8" imgW="698500" imgH="419100" progId="Equation.DSMT4">
                  <p:embed/>
                </p:oleObj>
              </mc:Choice>
              <mc:Fallback>
                <p:oleObj name="" r:id="rId8" imgW="698500" imgH="4191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65538" y="1476375"/>
                        <a:ext cx="1296987" cy="781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19"/>
          <p:cNvGraphicFramePr>
            <a:graphicFrameLocks noChangeAspect="1"/>
          </p:cNvGraphicFramePr>
          <p:nvPr/>
        </p:nvGraphicFramePr>
        <p:xfrm>
          <a:off x="6230938" y="2395538"/>
          <a:ext cx="20018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0" imgW="889000" imgH="228600" progId="Equation.DSMT4">
                  <p:embed/>
                </p:oleObj>
              </mc:Choice>
              <mc:Fallback>
                <p:oleObj name="" r:id="rId10" imgW="889000" imgH="2286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30938" y="2395538"/>
                        <a:ext cx="2001837" cy="515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25"/>
          <p:cNvGraphicFramePr>
            <a:graphicFrameLocks noChangeAspect="1"/>
          </p:cNvGraphicFramePr>
          <p:nvPr/>
        </p:nvGraphicFramePr>
        <p:xfrm>
          <a:off x="5846763" y="5745163"/>
          <a:ext cx="12239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2" imgW="647700" imgH="342900" progId="Equation.DSMT4">
                  <p:embed/>
                </p:oleObj>
              </mc:Choice>
              <mc:Fallback>
                <p:oleObj name="" r:id="rId12" imgW="647700" imgH="3429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46763" y="5745163"/>
                        <a:ext cx="1223962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463675" y="5839459"/>
            <a:ext cx="4177665" cy="460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+mn-ea"/>
              </a:rPr>
              <a:t>存货最佳采购批量占用资金</a:t>
            </a:r>
            <a:endParaRPr kumimoji="0" lang="zh-CN" altLang="en-US" sz="24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  <p:sndAc>
      <p:stSnd>
        <p:snd r:embed="rId14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-130175" y="2028825"/>
            <a:ext cx="9144000" cy="2549525"/>
          </a:xfrm>
          <a:prstGeom prst="rect">
            <a:avLst/>
          </a:prstGeom>
          <a:solidFill>
            <a:srgbClr val="32C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66675" y="4914900"/>
            <a:ext cx="938212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66675" y="2197100"/>
            <a:ext cx="938212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0" y="2714625"/>
            <a:ext cx="933450" cy="16065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3060700" y="2774950"/>
            <a:ext cx="0" cy="1390650"/>
          </a:xfrm>
          <a:prstGeom prst="line">
            <a:avLst/>
          </a:prstGeom>
          <a:ln>
            <a:gradFill>
              <a:gsLst>
                <a:gs pos="0">
                  <a:srgbClr val="32C8CF">
                    <a:alpha val="67000"/>
                  </a:srgbClr>
                </a:gs>
                <a:gs pos="55000">
                  <a:schemeClr val="bg1"/>
                </a:gs>
                <a:gs pos="100000">
                  <a:srgbClr val="32C8CF">
                    <a:alpha val="71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itle 2"/>
          <p:cNvSpPr txBox="1"/>
          <p:nvPr/>
        </p:nvSpPr>
        <p:spPr>
          <a:xfrm>
            <a:off x="2627313" y="2328863"/>
            <a:ext cx="6223000" cy="1949450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一、存货的功能</a:t>
            </a:r>
            <a:endParaRPr lang="en-US" altLang="zh-CN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二、存货的持有成本</a:t>
            </a:r>
            <a:endParaRPr lang="en-US" altLang="zh-CN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152" name="灯片编号占位符 2"/>
          <p:cNvSpPr txBox="1">
            <a:spLocks noGrp="1"/>
          </p:cNvSpPr>
          <p:nvPr>
            <p:ph type="sldNum" sz="quarter" idx="12"/>
          </p:nvPr>
        </p:nvSpPr>
        <p:spPr>
          <a:xfrm>
            <a:off x="8493125" y="6240463"/>
            <a:ext cx="371475" cy="354012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zh-CN" sz="1400" dirty="0">
                <a:solidFill>
                  <a:schemeClr val="bg1"/>
                </a:solidFill>
              </a:rPr>
            </a:fld>
            <a:endParaRPr lang="" altLang="zh-CN" sz="1400" dirty="0">
              <a:solidFill>
                <a:schemeClr val="bg1"/>
              </a:solidFill>
            </a:endParaRPr>
          </a:p>
        </p:txBody>
      </p:sp>
      <p:sp>
        <p:nvSpPr>
          <p:cNvPr id="12" name="Title 2"/>
          <p:cNvSpPr txBox="1"/>
          <p:nvPr/>
        </p:nvSpPr>
        <p:spPr>
          <a:xfrm>
            <a:off x="2195513" y="536575"/>
            <a:ext cx="6035675" cy="1501775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任务三 存货管理</a:t>
            </a:r>
            <a:endParaRPr lang="en-US" altLang="zh-CN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36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相关知识</a:t>
            </a:r>
            <a:endParaRPr lang="en-US" altLang="zh-CN" sz="36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3" descr="timg 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0350" y="4202113"/>
            <a:ext cx="2262188" cy="169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灯片编号占位符 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68580" tIns="34290" rIns="68580" bIns="34290"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5pPr>
          </a:lstStyle>
          <a:p>
            <a:pPr lvl="0" algn="r" eaLnBrk="1" hangingPunct="1">
              <a:spcBef>
                <a:spcPct val="50000"/>
              </a:spcBef>
            </a:pPr>
            <a:fld id="{9A0DB2DC-4C9A-4742-B13C-FB6460FD3503}" type="slidenum">
              <a:rPr lang="" altLang="zh-CN" sz="1000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zh-CN" sz="10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3675" y="2017713"/>
            <a:ext cx="8677275" cy="10604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某公司本年度需耗用乙材料36000千克，该材料采购成本为200元/千克，年度储存成本为16元/千克，平均每次进货费用为20元。</a:t>
            </a:r>
            <a:r>
              <a:rPr kumimoji="0" lang="zh-CN" altLang="en-US" sz="2100" b="1" kern="1200" cap="none" spc="0" normalizeH="0" baseline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2100" b="1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81" name="Line 6"/>
          <p:cNvSpPr/>
          <p:nvPr/>
        </p:nvSpPr>
        <p:spPr>
          <a:xfrm flipV="1">
            <a:off x="193675" y="1203325"/>
            <a:ext cx="2754313" cy="19050"/>
          </a:xfrm>
          <a:prstGeom prst="line">
            <a:avLst/>
          </a:prstGeom>
          <a:ln w="63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2" name="矩形 7177"/>
          <p:cNvSpPr/>
          <p:nvPr/>
        </p:nvSpPr>
        <p:spPr>
          <a:xfrm>
            <a:off x="4121150" y="971550"/>
            <a:ext cx="949325" cy="5064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700" b="1" dirty="0">
                <a:latin typeface="Calibri" panose="020F0502020204030204" pitchFamily="34" charset="0"/>
                <a:ea typeface="宋体" panose="02010600030101010101" pitchFamily="2" charset="-122"/>
              </a:rPr>
              <a:t>例题 </a:t>
            </a:r>
            <a:endParaRPr lang="zh-CN" altLang="en-US" sz="27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583" name="Line 7"/>
          <p:cNvSpPr/>
          <p:nvPr/>
        </p:nvSpPr>
        <p:spPr>
          <a:xfrm flipV="1">
            <a:off x="6364288" y="1184275"/>
            <a:ext cx="2752725" cy="19050"/>
          </a:xfrm>
          <a:prstGeom prst="line">
            <a:avLst/>
          </a:prstGeom>
          <a:ln w="63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4" name="文本框 1"/>
          <p:cNvSpPr txBox="1"/>
          <p:nvPr/>
        </p:nvSpPr>
        <p:spPr>
          <a:xfrm>
            <a:off x="193675" y="3484563"/>
            <a:ext cx="7180263" cy="2722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（1）计算本年度乙材料的经济进货批量，    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（2）计算本年度乙材料经济进货批量下的相关总成本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）计算本年度乙材料经济进货批量下的进货批次及进货间隔时间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）计算本年度乙材料经济进货批量下的平均资金占用额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" grpId="11" animBg="1"/>
      <p:bldP spid="3" grpId="12" animBg="1"/>
      <p:bldP spid="3" grpId="13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灯片编号占位符 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 lIns="68580" tIns="34290" rIns="68580" bIns="34290"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5pPr>
          </a:lstStyle>
          <a:p>
            <a:pPr lvl="0" algn="r" eaLnBrk="1" hangingPunct="1">
              <a:spcBef>
                <a:spcPct val="50000"/>
              </a:spcBef>
            </a:pPr>
            <a:fld id="{9A0DB2DC-4C9A-4742-B13C-FB6460FD3503}" type="slidenum">
              <a:rPr lang="" altLang="zh-CN" sz="1000" dirty="0">
                <a:solidFill>
                  <a:schemeClr val="bg1"/>
                </a:solidFill>
                <a:ea typeface="宋体" panose="02010600030101010101" pitchFamily="2" charset="-122"/>
              </a:rPr>
            </a:fld>
            <a:endParaRPr lang="" altLang="zh-CN" sz="10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5603" name="Line 6"/>
          <p:cNvSpPr/>
          <p:nvPr/>
        </p:nvSpPr>
        <p:spPr>
          <a:xfrm flipV="1">
            <a:off x="193675" y="1203325"/>
            <a:ext cx="2754313" cy="19050"/>
          </a:xfrm>
          <a:prstGeom prst="line">
            <a:avLst/>
          </a:prstGeom>
          <a:ln w="63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604" name="矩形 7177"/>
          <p:cNvSpPr/>
          <p:nvPr/>
        </p:nvSpPr>
        <p:spPr>
          <a:xfrm>
            <a:off x="4121150" y="971550"/>
            <a:ext cx="949325" cy="5064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700" b="1" dirty="0">
                <a:latin typeface="Calibri" panose="020F0502020204030204" pitchFamily="34" charset="0"/>
                <a:ea typeface="宋体" panose="02010600030101010101" pitchFamily="2" charset="-122"/>
              </a:rPr>
              <a:t>解答 </a:t>
            </a:r>
            <a:endParaRPr lang="zh-CN" altLang="en-US" sz="27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05" name="Line 7"/>
          <p:cNvSpPr/>
          <p:nvPr/>
        </p:nvSpPr>
        <p:spPr>
          <a:xfrm flipV="1">
            <a:off x="6364288" y="1184275"/>
            <a:ext cx="2752725" cy="19050"/>
          </a:xfrm>
          <a:prstGeom prst="line">
            <a:avLst/>
          </a:prstGeom>
          <a:ln w="63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606" name="文本框 4"/>
          <p:cNvSpPr txBox="1"/>
          <p:nvPr/>
        </p:nvSpPr>
        <p:spPr>
          <a:xfrm>
            <a:off x="958850" y="1881188"/>
            <a:ext cx="7116763" cy="3900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SzPct val="90000"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（1）本年度乙材料的经济进货批量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SzPct val="90000"/>
            </a:pP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SzPct val="90000"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（2）本年度的相关总成本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SzPct val="90000"/>
            </a:pP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SzPct val="90000"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）本年度乙材料经济进货批量下的进货批次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SzPct val="90000"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SzPct val="90000"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进货间隔时间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SzPct val="90000"/>
            </a:pP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SzPct val="90000"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）本年度乙材料经济进货批量下的平均资金占用额              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SzPct val="90000"/>
            </a:pPr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46820" name="副标题 546819"/>
          <p:cNvGraphicFramePr>
            <a:graphicFrameLocks noGrp="1"/>
          </p:cNvGraphicFramePr>
          <p:nvPr>
            <p:ph type="subTitle" idx="1"/>
          </p:nvPr>
        </p:nvGraphicFramePr>
        <p:xfrm>
          <a:off x="3497263" y="2241550"/>
          <a:ext cx="36941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2171700" imgH="228600" progId="Equation.DSMT4">
                  <p:embed/>
                </p:oleObj>
              </mc:Choice>
              <mc:Fallback>
                <p:oleObj name="" r:id="rId1" imgW="2171700" imgH="228600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3497263" y="2241550"/>
                        <a:ext cx="3694112" cy="39370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>
                            <a:alpha val="100000"/>
                          </a:srgb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21" name="内容占位符 546820"/>
          <p:cNvGraphicFramePr>
            <a:graphicFrameLocks noGrp="1"/>
          </p:cNvGraphicFramePr>
          <p:nvPr>
            <p:ph sz="half" idx="4294967295"/>
          </p:nvPr>
        </p:nvGraphicFramePr>
        <p:xfrm>
          <a:off x="3495675" y="2982913"/>
          <a:ext cx="3708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3" imgW="2133600" imgH="228600" progId="Equation.DSMT4">
                  <p:embed/>
                </p:oleObj>
              </mc:Choice>
              <mc:Fallback>
                <p:oleObj name="" r:id="rId3" imgW="2133600" imgH="2286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3495675" y="2982913"/>
                        <a:ext cx="3708400" cy="40005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>
                            <a:alpha val="100000"/>
                          </a:srgb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文本框 5"/>
          <p:cNvSpPr txBox="1"/>
          <p:nvPr/>
        </p:nvSpPr>
        <p:spPr>
          <a:xfrm>
            <a:off x="3495675" y="3852863"/>
            <a:ext cx="3709988" cy="368300"/>
          </a:xfrm>
          <a:prstGeom prst="rect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＝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36000/300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＝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（次）</a:t>
            </a:r>
            <a:endParaRPr lang="zh-CN" altLang="en-US" sz="1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10" name="文本框 6"/>
          <p:cNvSpPr txBox="1"/>
          <p:nvPr/>
        </p:nvSpPr>
        <p:spPr>
          <a:xfrm>
            <a:off x="3495675" y="4487863"/>
            <a:ext cx="3695700" cy="368300"/>
          </a:xfrm>
          <a:prstGeom prst="rect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＝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360/120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＝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（天）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611" name="文本框 7"/>
          <p:cNvSpPr txBox="1"/>
          <p:nvPr/>
        </p:nvSpPr>
        <p:spPr>
          <a:xfrm>
            <a:off x="3495675" y="5416550"/>
            <a:ext cx="3695700" cy="368300"/>
          </a:xfrm>
          <a:prstGeom prst="rect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=（300÷2）×200=30000（元）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0" y="2276475"/>
            <a:ext cx="9144000" cy="2549525"/>
          </a:xfrm>
          <a:prstGeom prst="rect">
            <a:avLst/>
          </a:prstGeom>
          <a:solidFill>
            <a:srgbClr val="32C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66675" y="4914900"/>
            <a:ext cx="938212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66675" y="2197100"/>
            <a:ext cx="938212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9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0" y="2714625"/>
            <a:ext cx="933450" cy="16065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3071813" y="2774950"/>
            <a:ext cx="0" cy="1390650"/>
          </a:xfrm>
          <a:prstGeom prst="line">
            <a:avLst/>
          </a:prstGeom>
          <a:ln>
            <a:gradFill>
              <a:gsLst>
                <a:gs pos="0">
                  <a:srgbClr val="32C8CF">
                    <a:alpha val="67000"/>
                  </a:srgbClr>
                </a:gs>
                <a:gs pos="55000">
                  <a:schemeClr val="bg1"/>
                </a:gs>
                <a:gs pos="100000">
                  <a:srgbClr val="32C8CF">
                    <a:alpha val="71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Title 2"/>
          <p:cNvSpPr txBox="1"/>
          <p:nvPr/>
        </p:nvSpPr>
        <p:spPr>
          <a:xfrm>
            <a:off x="2484438" y="2798763"/>
            <a:ext cx="6292850" cy="1182687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endParaRPr lang="en-US" altLang="zh-CN" sz="4000" dirty="0"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二、进行存货的日常管理</a:t>
            </a:r>
            <a:endParaRPr lang="zh-CN" altLang="en-US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6632" name="灯片编号占位符 2"/>
          <p:cNvSpPr txBox="1">
            <a:spLocks noGrp="1"/>
          </p:cNvSpPr>
          <p:nvPr>
            <p:ph type="sldNum" sz="quarter" idx="12"/>
          </p:nvPr>
        </p:nvSpPr>
        <p:spPr>
          <a:xfrm>
            <a:off x="8493125" y="6240463"/>
            <a:ext cx="371475" cy="354012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zh-CN" sz="1400" dirty="0">
                <a:solidFill>
                  <a:schemeClr val="bg1"/>
                </a:solidFill>
              </a:rPr>
            </a:fld>
            <a:endParaRPr lang="" altLang="zh-CN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8" y="608013"/>
            <a:ext cx="4121150" cy="9239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任务实训</a:t>
            </a:r>
            <a:endParaRPr lang="zh-CN" altLang="en-US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3" descr="单个小人62"/>
          <p:cNvSpPr>
            <a:spLocks noGrp="1" noChangeAspect="1"/>
          </p:cNvSpPr>
          <p:nvPr/>
        </p:nvSpPr>
        <p:spPr>
          <a:xfrm>
            <a:off x="6122988" y="2851150"/>
            <a:ext cx="2906712" cy="387032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/>
          <a:p>
            <a:pPr eaLnBrk="1" hangingPunct="1">
              <a:spcBef>
                <a:spcPct val="50000"/>
              </a:spcBef>
            </a:pPr>
            <a:endParaRPr lang="zh-CN" altLang="en-US" dirty="0">
              <a:latin typeface="文泉驿微米黑" pitchFamily="2" charset="-122"/>
            </a:endParaRPr>
          </a:p>
        </p:txBody>
      </p:sp>
      <p:sp>
        <p:nvSpPr>
          <p:cNvPr id="27651" name="Text Box 3"/>
          <p:cNvSpPr txBox="1"/>
          <p:nvPr/>
        </p:nvSpPr>
        <p:spPr>
          <a:xfrm>
            <a:off x="20638" y="773113"/>
            <a:ext cx="330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存货的日常管理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1" name="Text Box 5"/>
          <p:cNvSpPr txBox="1"/>
          <p:nvPr/>
        </p:nvSpPr>
        <p:spPr>
          <a:xfrm>
            <a:off x="774700" y="1751013"/>
            <a:ext cx="5884863" cy="3416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存货日常控制</a:t>
            </a:r>
            <a:r>
              <a:rPr kumimoji="0" lang="zh-CN" altLang="en-US" sz="240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是指在日常生产经营活动中，根据存货计划和生产经营活动的实际要求，对各种存货的使用和周转状况进行组织、调节和监督，将存货数量保持在一个合理的水平上。常用的存货控制方法有以下几种：</a:t>
            </a:r>
            <a:endParaRPr kumimoji="0" lang="zh-CN" altLang="en-US" sz="2400" b="1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53" name="灯片编号占位符 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zh-CN" sz="1400" dirty="0">
                <a:solidFill>
                  <a:schemeClr val="bg1"/>
                </a:solidFill>
              </a:rPr>
            </a:fld>
            <a:endParaRPr lang="" altLang="zh-CN" sz="1400" dirty="0">
              <a:solidFill>
                <a:schemeClr val="bg1"/>
              </a:solidFill>
            </a:endParaRPr>
          </a:p>
        </p:txBody>
      </p:sp>
      <p:sp>
        <p:nvSpPr>
          <p:cNvPr id="27654" name="文本框 3"/>
          <p:cNvSpPr txBox="1"/>
          <p:nvPr/>
        </p:nvSpPr>
        <p:spPr>
          <a:xfrm>
            <a:off x="774700" y="5038725"/>
            <a:ext cx="3133725" cy="461963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rgbClr val="2E75B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分类管理法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5" name="文本框 5"/>
          <p:cNvSpPr txBox="1"/>
          <p:nvPr/>
        </p:nvSpPr>
        <p:spPr>
          <a:xfrm>
            <a:off x="3930650" y="5045075"/>
            <a:ext cx="2519363" cy="461963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rgbClr val="2E75B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零存货管理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Rectangle 2"/>
          <p:cNvSpPr>
            <a:spLocks noGrp="1"/>
          </p:cNvSpPr>
          <p:nvPr>
            <p:ph type="title"/>
          </p:nvPr>
        </p:nvSpPr>
        <p:spPr>
          <a:xfrm>
            <a:off x="0" y="620713"/>
            <a:ext cx="3024188" cy="1079500"/>
          </a:xfrm>
          <a:ln/>
          <a:effectLst>
            <a:outerShdw dist="35921" dir="2699999" algn="ctr" rotWithShape="0">
              <a:schemeClr val="tx1">
                <a:alpha val="100000"/>
              </a:schemeClr>
            </a:outerShdw>
          </a:effectLst>
        </p:spPr>
        <p:txBody>
          <a:bodyPr vert="horz" wrap="square" lIns="90488" tIns="44450" rIns="90488" bIns="44450" anchor="ctr" anchorCtr="0"/>
          <a:p>
            <a:pPr eaLnBrk="1" hangingPunct="1">
              <a:lnSpc>
                <a:spcPct val="110000"/>
              </a:lnSpc>
            </a:pPr>
            <a:r>
              <a:rPr lang="en-US" altLang="zh-CN" sz="2800" b="0" dirty="0">
                <a:solidFill>
                  <a:srgbClr val="FF3300"/>
                </a:solidFill>
                <a:latin typeface="宋体" panose="02010600030101010101" pitchFamily="2" charset="-122"/>
              </a:rPr>
              <a:t>1.ABC</a:t>
            </a:r>
            <a:r>
              <a:rPr lang="zh-CN" altLang="en-US" sz="2800" b="0" dirty="0">
                <a:solidFill>
                  <a:srgbClr val="FF3300"/>
                </a:solidFill>
                <a:latin typeface="宋体" panose="02010600030101010101" pitchFamily="2" charset="-122"/>
              </a:rPr>
              <a:t>分类管理法</a:t>
            </a:r>
            <a:endParaRPr lang="zh-CN" altLang="en-US" sz="2800" b="0" dirty="0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116739" name="Rectangle 3"/>
          <p:cNvSpPr>
            <a:spLocks noGrp="1"/>
          </p:cNvSpPr>
          <p:nvPr>
            <p:ph idx="1"/>
          </p:nvPr>
        </p:nvSpPr>
        <p:spPr>
          <a:xfrm>
            <a:off x="179388" y="1844675"/>
            <a:ext cx="8172450" cy="5805488"/>
          </a:xfrm>
          <a:ln/>
        </p:spPr>
        <p:txBody>
          <a:bodyPr vert="horz" wrap="square" lIns="90488" tIns="44450" rIns="90488" bIns="44450" anchor="t" anchorCtr="0"/>
          <a:p>
            <a:pPr eaLnBrk="1" hangingPunct="1">
              <a:lnSpc>
                <a:spcPct val="110000"/>
              </a:lnSpc>
              <a:buClr>
                <a:srgbClr val="77F06E"/>
              </a:buClr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宋体" panose="02010600030101010101" pitchFamily="2" charset="-122"/>
              </a:rPr>
              <a:t>1.</a:t>
            </a:r>
            <a:r>
              <a:rPr lang="zh-CN" altLang="en-US" sz="2200" b="1" dirty="0">
                <a:latin typeface="宋体" panose="02010600030101010101" pitchFamily="2" charset="-122"/>
              </a:rPr>
              <a:t>含义：指将全部存货按照一定的标准，将存货划分为</a:t>
            </a:r>
            <a:r>
              <a:rPr lang="en-US" altLang="zh-CN" sz="2200" b="1" dirty="0">
                <a:latin typeface="宋体" panose="02010600030101010101" pitchFamily="2" charset="-122"/>
              </a:rPr>
              <a:t>A、B、C</a:t>
            </a:r>
            <a:r>
              <a:rPr lang="zh-CN" altLang="en-US" sz="2200" b="1" dirty="0">
                <a:latin typeface="宋体" panose="02010600030101010101" pitchFamily="2" charset="-122"/>
              </a:rPr>
              <a:t>三类，分别实行分品种重点管理、分类别一般控制和按总额灵活掌握的存货管理方法。</a:t>
            </a:r>
            <a:endParaRPr lang="zh-CN" altLang="en-US" sz="22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buClr>
                <a:srgbClr val="77F06E"/>
              </a:buClr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宋体" panose="02010600030101010101" pitchFamily="2" charset="-122"/>
              </a:rPr>
              <a:t>2.</a:t>
            </a:r>
            <a:r>
              <a:rPr lang="zh-CN" altLang="en-US" sz="2200" b="1" dirty="0">
                <a:latin typeface="宋体" panose="02010600030101010101" pitchFamily="2" charset="-122"/>
              </a:rPr>
              <a:t>存货分类</a:t>
            </a:r>
            <a:endParaRPr lang="en-US" altLang="zh-CN" sz="22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10000"/>
              </a:lnSpc>
              <a:buClr>
                <a:srgbClr val="77F06E"/>
              </a:buClr>
              <a:buFont typeface="Wingdings" panose="05000000000000000000" pitchFamily="2" charset="2"/>
              <a:buChar char="Ø"/>
            </a:pPr>
            <a:endParaRPr lang="zh-CN" altLang="en-US" sz="2200" b="1" dirty="0">
              <a:latin typeface="宋体" panose="02010600030101010101" pitchFamily="2" charset="-122"/>
            </a:endParaRP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025" y="3573463"/>
            <a:ext cx="8220075" cy="2305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6739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charRg st="69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6739">
                                            <p:txEl>
                                              <p:charRg st="69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Line 6"/>
          <p:cNvSpPr/>
          <p:nvPr/>
        </p:nvSpPr>
        <p:spPr>
          <a:xfrm flipV="1">
            <a:off x="0" y="457200"/>
            <a:ext cx="2754313" cy="25400"/>
          </a:xfrm>
          <a:prstGeom prst="line">
            <a:avLst/>
          </a:prstGeom>
          <a:ln w="63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699" name="Line 7"/>
          <p:cNvSpPr/>
          <p:nvPr/>
        </p:nvSpPr>
        <p:spPr>
          <a:xfrm flipV="1">
            <a:off x="6364288" y="436563"/>
            <a:ext cx="2754312" cy="25400"/>
          </a:xfrm>
          <a:prstGeom prst="line">
            <a:avLst/>
          </a:prstGeom>
          <a:ln w="63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0" name="灯片编号占位符 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zh-CN" sz="1400" dirty="0">
                <a:solidFill>
                  <a:schemeClr val="bg1"/>
                </a:solidFill>
              </a:rPr>
            </a:fld>
            <a:endParaRPr lang="" altLang="zh-CN" sz="1400" dirty="0">
              <a:solidFill>
                <a:schemeClr val="bg1"/>
              </a:solidFill>
            </a:endParaRPr>
          </a:p>
        </p:txBody>
      </p:sp>
      <p:sp>
        <p:nvSpPr>
          <p:cNvPr id="29701" name="矩形 7177"/>
          <p:cNvSpPr/>
          <p:nvPr/>
        </p:nvSpPr>
        <p:spPr>
          <a:xfrm>
            <a:off x="3816350" y="147638"/>
            <a:ext cx="25034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文泉驿微米黑" pitchFamily="2" charset="-122"/>
              </a:rPr>
              <a:t>ABC</a:t>
            </a:r>
            <a:r>
              <a:rPr lang="zh-CN" altLang="en-US" sz="3600" b="1" dirty="0">
                <a:latin typeface="文泉驿微米黑" pitchFamily="2" charset="-122"/>
              </a:rPr>
              <a:t>分类法 </a:t>
            </a:r>
            <a:endParaRPr lang="zh-CN" altLang="en-US" sz="3600" b="1" dirty="0">
              <a:latin typeface="文泉驿微米黑" pitchFamily="2" charset="-122"/>
            </a:endParaRPr>
          </a:p>
        </p:txBody>
      </p:sp>
      <p:sp>
        <p:nvSpPr>
          <p:cNvPr id="29702" name="文本框 1"/>
          <p:cNvSpPr txBox="1"/>
          <p:nvPr/>
        </p:nvSpPr>
        <p:spPr>
          <a:xfrm>
            <a:off x="407988" y="792163"/>
            <a:ext cx="799782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77F06E"/>
              </a:buClr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指将全部存货按照品种和占用资金的多少，将存货划分为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A、B、C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三类：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文本框 2"/>
          <p:cNvSpPr txBox="1"/>
          <p:nvPr>
            <p:custDataLst>
              <p:tags r:id="rId1"/>
            </p:custDataLst>
          </p:nvPr>
        </p:nvSpPr>
        <p:spPr>
          <a:xfrm>
            <a:off x="407988" y="2130425"/>
            <a:ext cx="6302375" cy="14763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类存货指品种少、数量少而价值高的货物，其成本在全部存货中约占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％，而实物量在全部存货中不超过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％；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9704" name="文本框 3"/>
          <p:cNvSpPr txBox="1"/>
          <p:nvPr>
            <p:custDataLst>
              <p:tags r:id="rId2"/>
            </p:custDataLst>
          </p:nvPr>
        </p:nvSpPr>
        <p:spPr>
          <a:xfrm>
            <a:off x="407988" y="5184775"/>
            <a:ext cx="6302375" cy="14763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类存货：指品种多、数量大而价值低的货物，其成本在全部存货中约占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％，而实物量在全部存货中不低于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％；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07988" y="3556000"/>
            <a:ext cx="6302375" cy="10147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B</a:t>
            </a:r>
            <a:r>
              <a:rPr kumimoji="0" lang="zh-CN" altLang="en-US" sz="200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类存货：介于</a:t>
            </a:r>
            <a:r>
              <a:rPr kumimoji="0" lang="en-US" altLang="zh-CN" sz="200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</a:t>
            </a:r>
            <a:r>
              <a:rPr kumimoji="0" lang="zh-CN" altLang="en-US" sz="200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类和</a:t>
            </a:r>
            <a:r>
              <a:rPr kumimoji="0" lang="en-US" altLang="zh-CN" sz="200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C</a:t>
            </a:r>
            <a:r>
              <a:rPr kumimoji="0" lang="zh-CN" altLang="en-US" sz="200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类存货之间，其成本在全部存货中约占</a:t>
            </a:r>
            <a:r>
              <a:rPr kumimoji="0" lang="en-US" altLang="zh-CN" sz="200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20</a:t>
            </a:r>
            <a:r>
              <a:rPr kumimoji="0" lang="zh-CN" altLang="en-US" sz="200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％，而实物量在全部存货中不超过</a:t>
            </a:r>
            <a:r>
              <a:rPr kumimoji="0" lang="en-US" altLang="zh-CN" sz="200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30</a:t>
            </a:r>
            <a:r>
              <a:rPr kumimoji="0" lang="zh-CN" altLang="en-US" sz="200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％</a:t>
            </a:r>
            <a:endParaRPr kumimoji="0" lang="zh-CN" altLang="en-US" sz="2000" kern="1200" cap="none" spc="0" normalizeH="0" baseline="0" noProof="1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" name="左箭头 5"/>
          <p:cNvSpPr/>
          <p:nvPr>
            <p:custDataLst>
              <p:tags r:id="rId4"/>
            </p:custDataLst>
          </p:nvPr>
        </p:nvSpPr>
        <p:spPr>
          <a:xfrm>
            <a:off x="6581775" y="2276475"/>
            <a:ext cx="2047875" cy="10525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重点管理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左箭头 6"/>
          <p:cNvSpPr/>
          <p:nvPr>
            <p:custDataLst>
              <p:tags r:id="rId5"/>
            </p:custDataLst>
          </p:nvPr>
        </p:nvSpPr>
        <p:spPr>
          <a:xfrm>
            <a:off x="6581775" y="3556000"/>
            <a:ext cx="2047875" cy="10525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一般控制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左箭头 7"/>
          <p:cNvSpPr/>
          <p:nvPr>
            <p:custDataLst>
              <p:tags r:id="rId6"/>
            </p:custDataLst>
          </p:nvPr>
        </p:nvSpPr>
        <p:spPr>
          <a:xfrm>
            <a:off x="6581775" y="5257800"/>
            <a:ext cx="2047875" cy="10525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简便管理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6987" y="1490663"/>
            <a:ext cx="9145588" cy="50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存货进行分类时，有两个标准：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金额标准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品种标准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其中以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金额标准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为主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图片 11" descr="timg (19)"/>
          <p:cNvSpPr>
            <a:spLocks noChangeAspect="1"/>
          </p:cNvSpPr>
          <p:nvPr/>
        </p:nvSpPr>
        <p:spPr>
          <a:xfrm>
            <a:off x="261938" y="1812925"/>
            <a:ext cx="8804275" cy="2101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文泉驿微米黑" pitchFamily="2" charset="-122"/>
            </a:endParaRPr>
          </a:p>
        </p:txBody>
      </p:sp>
      <p:sp>
        <p:nvSpPr>
          <p:cNvPr id="30723" name="Line 6"/>
          <p:cNvSpPr/>
          <p:nvPr/>
        </p:nvSpPr>
        <p:spPr>
          <a:xfrm flipV="1">
            <a:off x="0" y="457200"/>
            <a:ext cx="2754313" cy="25400"/>
          </a:xfrm>
          <a:prstGeom prst="line">
            <a:avLst/>
          </a:prstGeom>
          <a:ln w="63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4" name="Line 7"/>
          <p:cNvSpPr/>
          <p:nvPr/>
        </p:nvSpPr>
        <p:spPr>
          <a:xfrm flipV="1">
            <a:off x="6364288" y="436563"/>
            <a:ext cx="2754312" cy="25400"/>
          </a:xfrm>
          <a:prstGeom prst="line">
            <a:avLst/>
          </a:prstGeom>
          <a:ln w="63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5" name="灯片编号占位符 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zh-CN" sz="1400" dirty="0">
                <a:solidFill>
                  <a:schemeClr val="bg1"/>
                </a:solidFill>
              </a:rPr>
            </a:fld>
            <a:endParaRPr lang="" altLang="zh-CN" sz="1400" dirty="0">
              <a:solidFill>
                <a:schemeClr val="bg1"/>
              </a:solidFill>
            </a:endParaRPr>
          </a:p>
        </p:txBody>
      </p:sp>
      <p:sp>
        <p:nvSpPr>
          <p:cNvPr id="30726" name="矩形 7177"/>
          <p:cNvSpPr/>
          <p:nvPr/>
        </p:nvSpPr>
        <p:spPr>
          <a:xfrm>
            <a:off x="3438525" y="127000"/>
            <a:ext cx="319881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文泉驿微米黑" pitchFamily="2" charset="-122"/>
              </a:rPr>
              <a:t>2.</a:t>
            </a:r>
            <a:r>
              <a:rPr lang="zh-CN" altLang="en-US" sz="3600" b="1" dirty="0">
                <a:latin typeface="文泉驿微米黑" pitchFamily="2" charset="-122"/>
              </a:rPr>
              <a:t>零库存管理 </a:t>
            </a:r>
            <a:endParaRPr lang="zh-CN" altLang="en-US" sz="3600" b="1" dirty="0">
              <a:latin typeface="文泉驿微米黑" pitchFamily="2" charset="-122"/>
            </a:endParaRPr>
          </a:p>
        </p:txBody>
      </p:sp>
      <p:sp>
        <p:nvSpPr>
          <p:cNvPr id="30727" name="文本框 2"/>
          <p:cNvSpPr txBox="1"/>
          <p:nvPr/>
        </p:nvSpPr>
        <p:spPr>
          <a:xfrm>
            <a:off x="407988" y="982663"/>
            <a:ext cx="85153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最大限度地降低企业的存货数量。从而最大限度地节约资本，提高流动资产周转率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8" name="文本框 3"/>
          <p:cNvSpPr txBox="1"/>
          <p:nvPr/>
        </p:nvSpPr>
        <p:spPr>
          <a:xfrm>
            <a:off x="1295400" y="4265613"/>
            <a:ext cx="6303963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 Black" panose="020B0A04020102020204" pitchFamily="34" charset="0"/>
                <a:ea typeface="宋体" panose="02010600030101010101" pitchFamily="2" charset="-122"/>
              </a:rPr>
              <a:t>关键问题：</a:t>
            </a:r>
            <a:endParaRPr lang="zh-CN" altLang="en-US" sz="2400" b="1" dirty="0"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</a:rPr>
              <a:t>需要稳定而标准的生产程序以及供应商的诚信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4350" y="2554288"/>
            <a:ext cx="3489325" cy="12001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latin typeface="Arial Black" panose="020B0A04020102020204" pitchFamily="34" charset="0"/>
                <a:ea typeface="文泉驿微米黑" pitchFamily="2" charset="-122"/>
                <a:cs typeface="+mn-cs"/>
              </a:rPr>
              <a:t>企业事先与供应商和客户协调好</a:t>
            </a:r>
            <a:endParaRPr kumimoji="0" lang="zh-CN" altLang="en-US" sz="2400" b="1" kern="1200" cap="none" spc="0" normalizeH="0" baseline="0" noProof="1">
              <a:latin typeface="Arial Black" panose="020B0A04020102020204" pitchFamily="34" charset="0"/>
              <a:ea typeface="文泉驿微米黑" pitchFamily="2" charset="-122"/>
              <a:cs typeface="+mn-cs"/>
            </a:endParaRPr>
          </a:p>
        </p:txBody>
      </p:sp>
      <p:sp>
        <p:nvSpPr>
          <p:cNvPr id="30730" name="文本框 8"/>
          <p:cNvSpPr txBox="1"/>
          <p:nvPr/>
        </p:nvSpPr>
        <p:spPr>
          <a:xfrm>
            <a:off x="4446588" y="2295525"/>
            <a:ext cx="4483100" cy="830263"/>
          </a:xfrm>
          <a:prstGeom prst="rect">
            <a:avLst/>
          </a:prstGeom>
          <a:solidFill>
            <a:srgbClr val="7030A0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需要原材料时，供应商才会将原材料送来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31" name="文本框 9"/>
          <p:cNvSpPr txBox="1"/>
          <p:nvPr/>
        </p:nvSpPr>
        <p:spPr>
          <a:xfrm>
            <a:off x="4457700" y="3524250"/>
            <a:ext cx="4483100" cy="46037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产品一生产出来就被客户拉走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右箭头 12"/>
          <p:cNvSpPr/>
          <p:nvPr/>
        </p:nvSpPr>
        <p:spPr>
          <a:xfrm rot="19620000">
            <a:off x="4051300" y="2544763"/>
            <a:ext cx="525463" cy="330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右箭头 13"/>
          <p:cNvSpPr/>
          <p:nvPr/>
        </p:nvSpPr>
        <p:spPr>
          <a:xfrm rot="1980000">
            <a:off x="4048125" y="3440113"/>
            <a:ext cx="525463" cy="330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34" name="图片 25" descr="2605680156_ce6bd4e8ac_o.jpg"/>
          <p:cNvSpPr>
            <a:spLocks noChangeAspect="1"/>
          </p:cNvSpPr>
          <p:nvPr/>
        </p:nvSpPr>
        <p:spPr>
          <a:xfrm>
            <a:off x="754063" y="4265613"/>
            <a:ext cx="1246187" cy="24558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文泉驿微米黑" pitchFamily="2" charset="-122"/>
            </a:endParaRPr>
          </a:p>
        </p:txBody>
      </p:sp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灯片编号占位符 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zh-CN" sz="1400" dirty="0">
                <a:solidFill>
                  <a:schemeClr val="bg1"/>
                </a:solidFill>
              </a:rPr>
            </a:fld>
            <a:endParaRPr lang="" altLang="zh-CN" sz="1400" dirty="0">
              <a:solidFill>
                <a:schemeClr val="bg1"/>
              </a:solidFill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22225" y="1400175"/>
            <a:ext cx="9109075" cy="13827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存货是指企业在生产经营的过程中为生产或销售而储备的物资，包括在产品、半成品、产成品等。</a:t>
            </a:r>
            <a:endParaRPr kumimoji="0" lang="zh-CN" altLang="en-US" sz="2800" b="1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17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" y="2911475"/>
            <a:ext cx="2601913" cy="2312988"/>
          </a:xfrm>
          <a:prstGeom prst="rect">
            <a:avLst/>
          </a:prstGeom>
          <a:noFill/>
          <a:ln w="349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7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3" y="3652838"/>
            <a:ext cx="2409825" cy="2408237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174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4473575"/>
            <a:ext cx="2393950" cy="243998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1173756" y="3224756"/>
            <a:ext cx="1515455" cy="2025532"/>
            <a:chOff x="1312099" y="2614471"/>
            <a:chExt cx="2020615" cy="2025531"/>
          </a:xfrm>
          <a:solidFill>
            <a:srgbClr val="3B79CE"/>
          </a:solidFill>
        </p:grpSpPr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1312099" y="2614471"/>
              <a:ext cx="2020615" cy="2025531"/>
            </a:xfrm>
            <a:custGeom>
              <a:avLst/>
              <a:gdLst>
                <a:gd name="T0" fmla="*/ 174 w 348"/>
                <a:gd name="T1" fmla="*/ 349 h 349"/>
                <a:gd name="T2" fmla="*/ 0 w 348"/>
                <a:gd name="T3" fmla="*/ 175 h 349"/>
                <a:gd name="T4" fmla="*/ 174 w 348"/>
                <a:gd name="T5" fmla="*/ 0 h 349"/>
                <a:gd name="T6" fmla="*/ 348 w 348"/>
                <a:gd name="T7" fmla="*/ 175 h 349"/>
                <a:gd name="T8" fmla="*/ 174 w 348"/>
                <a:gd name="T9" fmla="*/ 349 h 349"/>
                <a:gd name="T10" fmla="*/ 174 w 348"/>
                <a:gd name="T11" fmla="*/ 10 h 349"/>
                <a:gd name="T12" fmla="*/ 9 w 348"/>
                <a:gd name="T13" fmla="*/ 175 h 349"/>
                <a:gd name="T14" fmla="*/ 174 w 348"/>
                <a:gd name="T15" fmla="*/ 339 h 349"/>
                <a:gd name="T16" fmla="*/ 339 w 348"/>
                <a:gd name="T17" fmla="*/ 175 h 349"/>
                <a:gd name="T18" fmla="*/ 174 w 348"/>
                <a:gd name="T19" fmla="*/ 1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349">
                  <a:moveTo>
                    <a:pt x="174" y="349"/>
                  </a:moveTo>
                  <a:cubicBezTo>
                    <a:pt x="78" y="349"/>
                    <a:pt x="0" y="270"/>
                    <a:pt x="0" y="175"/>
                  </a:cubicBezTo>
                  <a:cubicBezTo>
                    <a:pt x="0" y="79"/>
                    <a:pt x="78" y="0"/>
                    <a:pt x="174" y="0"/>
                  </a:cubicBezTo>
                  <a:cubicBezTo>
                    <a:pt x="270" y="0"/>
                    <a:pt x="348" y="79"/>
                    <a:pt x="348" y="175"/>
                  </a:cubicBezTo>
                  <a:cubicBezTo>
                    <a:pt x="348" y="270"/>
                    <a:pt x="270" y="349"/>
                    <a:pt x="174" y="349"/>
                  </a:cubicBezTo>
                  <a:close/>
                  <a:moveTo>
                    <a:pt x="174" y="10"/>
                  </a:moveTo>
                  <a:cubicBezTo>
                    <a:pt x="83" y="10"/>
                    <a:pt x="9" y="84"/>
                    <a:pt x="9" y="175"/>
                  </a:cubicBezTo>
                  <a:cubicBezTo>
                    <a:pt x="9" y="265"/>
                    <a:pt x="83" y="339"/>
                    <a:pt x="174" y="339"/>
                  </a:cubicBezTo>
                  <a:cubicBezTo>
                    <a:pt x="265" y="339"/>
                    <a:pt x="339" y="265"/>
                    <a:pt x="339" y="175"/>
                  </a:cubicBezTo>
                  <a:cubicBezTo>
                    <a:pt x="339" y="84"/>
                    <a:pt x="265" y="10"/>
                    <a:pt x="174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322407" y="2816041"/>
              <a:ext cx="12292" cy="23352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322407" y="4187699"/>
              <a:ext cx="12292" cy="23844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525960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637053" y="2914368"/>
              <a:ext cx="98327" cy="157323"/>
            </a:xfrm>
            <a:custGeom>
              <a:avLst/>
              <a:gdLst>
                <a:gd name="T0" fmla="*/ 4 w 40"/>
                <a:gd name="T1" fmla="*/ 64 h 64"/>
                <a:gd name="T2" fmla="*/ 0 w 40"/>
                <a:gd name="T3" fmla="*/ 60 h 64"/>
                <a:gd name="T4" fmla="*/ 35 w 40"/>
                <a:gd name="T5" fmla="*/ 0 h 64"/>
                <a:gd name="T6" fmla="*/ 40 w 40"/>
                <a:gd name="T7" fmla="*/ 3 h 64"/>
                <a:gd name="T8" fmla="*/ 4 w 4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4">
                  <a:moveTo>
                    <a:pt x="4" y="64"/>
                  </a:moveTo>
                  <a:lnTo>
                    <a:pt x="0" y="6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2880411" y="3211807"/>
              <a:ext cx="149949" cy="93410"/>
            </a:xfrm>
            <a:custGeom>
              <a:avLst/>
              <a:gdLst>
                <a:gd name="T0" fmla="*/ 2 w 61"/>
                <a:gd name="T1" fmla="*/ 38 h 38"/>
                <a:gd name="T2" fmla="*/ 0 w 61"/>
                <a:gd name="T3" fmla="*/ 33 h 38"/>
                <a:gd name="T4" fmla="*/ 56 w 61"/>
                <a:gd name="T5" fmla="*/ 0 h 38"/>
                <a:gd name="T6" fmla="*/ 61 w 61"/>
                <a:gd name="T7" fmla="*/ 5 h 38"/>
                <a:gd name="T8" fmla="*/ 2 w 6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2" y="38"/>
                  </a:moveTo>
                  <a:lnTo>
                    <a:pt x="0" y="33"/>
                  </a:lnTo>
                  <a:lnTo>
                    <a:pt x="56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1916809" y="4170493"/>
              <a:ext cx="98327" cy="149949"/>
            </a:xfrm>
            <a:custGeom>
              <a:avLst/>
              <a:gdLst>
                <a:gd name="T0" fmla="*/ 4 w 40"/>
                <a:gd name="T1" fmla="*/ 61 h 61"/>
                <a:gd name="T2" fmla="*/ 0 w 40"/>
                <a:gd name="T3" fmla="*/ 56 h 61"/>
                <a:gd name="T4" fmla="*/ 35 w 40"/>
                <a:gd name="T5" fmla="*/ 0 h 61"/>
                <a:gd name="T6" fmla="*/ 40 w 40"/>
                <a:gd name="T7" fmla="*/ 2 h 61"/>
                <a:gd name="T8" fmla="*/ 4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4" y="61"/>
                  </a:moveTo>
                  <a:lnTo>
                    <a:pt x="0" y="56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1631661" y="3932049"/>
              <a:ext cx="149949" cy="93410"/>
            </a:xfrm>
            <a:custGeom>
              <a:avLst/>
              <a:gdLst>
                <a:gd name="T0" fmla="*/ 2 w 61"/>
                <a:gd name="T1" fmla="*/ 38 h 38"/>
                <a:gd name="T2" fmla="*/ 0 w 61"/>
                <a:gd name="T3" fmla="*/ 35 h 38"/>
                <a:gd name="T4" fmla="*/ 59 w 61"/>
                <a:gd name="T5" fmla="*/ 0 h 38"/>
                <a:gd name="T6" fmla="*/ 61 w 61"/>
                <a:gd name="T7" fmla="*/ 5 h 38"/>
                <a:gd name="T8" fmla="*/ 2 w 6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2" y="38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1631661" y="3211807"/>
              <a:ext cx="149949" cy="98327"/>
            </a:xfrm>
            <a:custGeom>
              <a:avLst/>
              <a:gdLst>
                <a:gd name="T0" fmla="*/ 59 w 61"/>
                <a:gd name="T1" fmla="*/ 40 h 40"/>
                <a:gd name="T2" fmla="*/ 0 w 61"/>
                <a:gd name="T3" fmla="*/ 5 h 40"/>
                <a:gd name="T4" fmla="*/ 2 w 61"/>
                <a:gd name="T5" fmla="*/ 0 h 40"/>
                <a:gd name="T6" fmla="*/ 61 w 61"/>
                <a:gd name="T7" fmla="*/ 35 h 40"/>
                <a:gd name="T8" fmla="*/ 59 w 6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0">
                  <a:moveTo>
                    <a:pt x="59" y="40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61" y="35"/>
                  </a:lnTo>
                  <a:lnTo>
                    <a:pt x="59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2880411" y="3932049"/>
              <a:ext cx="145033" cy="93410"/>
            </a:xfrm>
            <a:custGeom>
              <a:avLst/>
              <a:gdLst>
                <a:gd name="T0" fmla="*/ 56 w 59"/>
                <a:gd name="T1" fmla="*/ 38 h 38"/>
                <a:gd name="T2" fmla="*/ 0 w 59"/>
                <a:gd name="T3" fmla="*/ 5 h 38"/>
                <a:gd name="T4" fmla="*/ 2 w 59"/>
                <a:gd name="T5" fmla="*/ 0 h 38"/>
                <a:gd name="T6" fmla="*/ 59 w 59"/>
                <a:gd name="T7" fmla="*/ 35 h 38"/>
                <a:gd name="T8" fmla="*/ 56 w 5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8">
                  <a:moveTo>
                    <a:pt x="56" y="3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59" y="35"/>
                  </a:lnTo>
                  <a:lnTo>
                    <a:pt x="56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2624761" y="4180325"/>
              <a:ext cx="93410" cy="152406"/>
            </a:xfrm>
            <a:custGeom>
              <a:avLst/>
              <a:gdLst>
                <a:gd name="T0" fmla="*/ 33 w 38"/>
                <a:gd name="T1" fmla="*/ 62 h 62"/>
                <a:gd name="T2" fmla="*/ 0 w 38"/>
                <a:gd name="T3" fmla="*/ 3 h 62"/>
                <a:gd name="T4" fmla="*/ 5 w 38"/>
                <a:gd name="T5" fmla="*/ 0 h 62"/>
                <a:gd name="T6" fmla="*/ 38 w 38"/>
                <a:gd name="T7" fmla="*/ 59 h 62"/>
                <a:gd name="T8" fmla="*/ 33 w 38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2">
                  <a:moveTo>
                    <a:pt x="33" y="62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38" y="59"/>
                  </a:lnTo>
                  <a:lnTo>
                    <a:pt x="33" y="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1899602" y="2934033"/>
              <a:ext cx="98327" cy="149949"/>
            </a:xfrm>
            <a:custGeom>
              <a:avLst/>
              <a:gdLst>
                <a:gd name="T0" fmla="*/ 35 w 40"/>
                <a:gd name="T1" fmla="*/ 61 h 61"/>
                <a:gd name="T2" fmla="*/ 0 w 40"/>
                <a:gd name="T3" fmla="*/ 2 h 61"/>
                <a:gd name="T4" fmla="*/ 4 w 40"/>
                <a:gd name="T5" fmla="*/ 0 h 61"/>
                <a:gd name="T6" fmla="*/ 40 w 40"/>
                <a:gd name="T7" fmla="*/ 59 h 61"/>
                <a:gd name="T8" fmla="*/ 35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35" y="61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0" y="59"/>
                  </a:lnTo>
                  <a:lnTo>
                    <a:pt x="35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2935710" y="3612487"/>
              <a:ext cx="238443" cy="122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endParaRPr>
            </a:p>
          </p:txBody>
        </p:sp>
      </p:grpSp>
      <p:grpSp>
        <p:nvGrpSpPr>
          <p:cNvPr id="8195" name="组合 68"/>
          <p:cNvGrpSpPr/>
          <p:nvPr/>
        </p:nvGrpSpPr>
        <p:grpSpPr>
          <a:xfrm>
            <a:off x="1844675" y="3397250"/>
            <a:ext cx="688975" cy="869950"/>
            <a:chOff x="2221641" y="2678832"/>
            <a:chExt cx="917881" cy="870685"/>
          </a:xfrm>
        </p:grpSpPr>
        <p:grpSp>
          <p:nvGrpSpPr>
            <p:cNvPr id="4" name="组合 23"/>
            <p:cNvGrpSpPr/>
            <p:nvPr/>
          </p:nvGrpSpPr>
          <p:grpSpPr>
            <a:xfrm rot="16200000">
              <a:off x="1888103" y="3061078"/>
              <a:ext cx="870195" cy="105703"/>
              <a:chOff x="2275701" y="3565783"/>
              <a:chExt cx="870194" cy="105702"/>
            </a:xfrm>
            <a:solidFill>
              <a:srgbClr val="3B79CE"/>
            </a:solidFill>
          </p:grpSpPr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2897619" y="3612487"/>
                <a:ext cx="238443" cy="1229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文泉驿微米黑" pitchFamily="2" charset="-122"/>
                  <a:ea typeface="文泉驿微米黑" pitchFamily="2" charset="-122"/>
                  <a:cs typeface="+mn-cs"/>
                </a:endParaRPr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2327324" y="3612487"/>
                <a:ext cx="818571" cy="221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文泉驿微米黑" pitchFamily="2" charset="-122"/>
                  <a:ea typeface="文泉驿微米黑" pitchFamily="2" charset="-122"/>
                  <a:cs typeface="+mn-cs"/>
                </a:endParaRPr>
              </a:p>
            </p:txBody>
          </p:sp>
          <p:sp>
            <p:nvSpPr>
              <p:cNvPr id="27" name="Oval 21"/>
              <p:cNvSpPr>
                <a:spLocks noChangeArrowheads="1"/>
              </p:cNvSpPr>
              <p:nvPr/>
            </p:nvSpPr>
            <p:spPr bwMode="auto">
              <a:xfrm>
                <a:off x="2275701" y="3565783"/>
                <a:ext cx="105702" cy="10570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文泉驿微米黑" pitchFamily="2" charset="-122"/>
                  <a:ea typeface="文泉驿微米黑" pitchFamily="2" charset="-122"/>
                  <a:cs typeface="+mn-cs"/>
                </a:endParaRPr>
              </a:p>
            </p:txBody>
          </p:sp>
        </p:grpSp>
        <p:grpSp>
          <p:nvGrpSpPr>
            <p:cNvPr id="5" name="组合 27"/>
            <p:cNvGrpSpPr/>
            <p:nvPr/>
          </p:nvGrpSpPr>
          <p:grpSpPr>
            <a:xfrm>
              <a:off x="2269327" y="3443814"/>
              <a:ext cx="870195" cy="105703"/>
              <a:chOff x="2275701" y="3565783"/>
              <a:chExt cx="870194" cy="105702"/>
            </a:xfrm>
            <a:solidFill>
              <a:srgbClr val="3B79CE"/>
            </a:solidFill>
          </p:grpSpPr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2897619" y="3612487"/>
                <a:ext cx="238443" cy="1229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文泉驿微米黑" pitchFamily="2" charset="-122"/>
                  <a:ea typeface="文泉驿微米黑" pitchFamily="2" charset="-122"/>
                  <a:cs typeface="+mn-cs"/>
                </a:endParaRPr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/>
            </p:nvSpPr>
            <p:spPr bwMode="auto">
              <a:xfrm>
                <a:off x="2327324" y="3612487"/>
                <a:ext cx="818571" cy="221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文泉驿微米黑" pitchFamily="2" charset="-122"/>
                  <a:ea typeface="文泉驿微米黑" pitchFamily="2" charset="-122"/>
                  <a:cs typeface="+mn-cs"/>
                </a:endParaRPr>
              </a:p>
            </p:txBody>
          </p:sp>
          <p:sp>
            <p:nvSpPr>
              <p:cNvPr id="31" name="Oval 21"/>
              <p:cNvSpPr>
                <a:spLocks noChangeArrowheads="1"/>
              </p:cNvSpPr>
              <p:nvPr/>
            </p:nvSpPr>
            <p:spPr bwMode="auto">
              <a:xfrm>
                <a:off x="2275701" y="3565783"/>
                <a:ext cx="105702" cy="10570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文泉驿微米黑" pitchFamily="2" charset="-122"/>
                  <a:ea typeface="文泉驿微米黑" pitchFamily="2" charset="-122"/>
                  <a:cs typeface="+mn-cs"/>
                </a:endParaRPr>
              </a:p>
            </p:txBody>
          </p:sp>
        </p:grpSp>
        <p:grpSp>
          <p:nvGrpSpPr>
            <p:cNvPr id="6" name="组合 35"/>
            <p:cNvGrpSpPr/>
            <p:nvPr/>
          </p:nvGrpSpPr>
          <p:grpSpPr>
            <a:xfrm rot="19800000">
              <a:off x="2221641" y="3249246"/>
              <a:ext cx="870195" cy="105703"/>
              <a:chOff x="2275701" y="3565783"/>
              <a:chExt cx="870194" cy="105702"/>
            </a:xfrm>
            <a:solidFill>
              <a:srgbClr val="3B79CE"/>
            </a:solidFill>
          </p:grpSpPr>
          <p:sp>
            <p:nvSpPr>
              <p:cNvPr id="37" name="Rectangle 11"/>
              <p:cNvSpPr>
                <a:spLocks noChangeArrowheads="1"/>
              </p:cNvSpPr>
              <p:nvPr/>
            </p:nvSpPr>
            <p:spPr bwMode="auto">
              <a:xfrm>
                <a:off x="2897619" y="3612487"/>
                <a:ext cx="238443" cy="1229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文泉驿微米黑" pitchFamily="2" charset="-122"/>
                  <a:ea typeface="文泉驿微米黑" pitchFamily="2" charset="-122"/>
                  <a:cs typeface="+mn-cs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2327324" y="3612487"/>
                <a:ext cx="818571" cy="2212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文泉驿微米黑" pitchFamily="2" charset="-122"/>
                  <a:ea typeface="文泉驿微米黑" pitchFamily="2" charset="-122"/>
                  <a:cs typeface="+mn-cs"/>
                </a:endParaRPr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auto">
              <a:xfrm>
                <a:off x="2275701" y="3565783"/>
                <a:ext cx="105702" cy="10570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lIns="68580" tIns="34290" rIns="68580" bIns="3429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文泉驿微米黑" pitchFamily="2" charset="-122"/>
                  <a:ea typeface="文泉驿微米黑" pitchFamily="2" charset="-122"/>
                  <a:cs typeface="+mn-cs"/>
                </a:endParaRPr>
              </a:p>
            </p:txBody>
          </p:sp>
        </p:grpSp>
      </p:grpSp>
      <p:cxnSp>
        <p:nvCxnSpPr>
          <p:cNvPr id="41" name="直接连接符 40"/>
          <p:cNvCxnSpPr/>
          <p:nvPr/>
        </p:nvCxnSpPr>
        <p:spPr>
          <a:xfrm flipV="1">
            <a:off x="1931988" y="2346325"/>
            <a:ext cx="638175" cy="792163"/>
          </a:xfrm>
          <a:prstGeom prst="line">
            <a:avLst/>
          </a:prstGeom>
          <a:ln>
            <a:solidFill>
              <a:srgbClr val="3B79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570163" y="2346325"/>
            <a:ext cx="1003300" cy="0"/>
          </a:xfrm>
          <a:prstGeom prst="line">
            <a:avLst/>
          </a:prstGeom>
          <a:ln>
            <a:solidFill>
              <a:srgbClr val="3B79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5"/>
          <p:cNvSpPr txBox="1"/>
          <p:nvPr/>
        </p:nvSpPr>
        <p:spPr>
          <a:xfrm>
            <a:off x="3565525" y="2003425"/>
            <a:ext cx="4133850" cy="554038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1.保证正常生产经营活动</a:t>
            </a:r>
            <a:endParaRPr lang="en-US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2478088" y="3484563"/>
            <a:ext cx="1020763" cy="0"/>
          </a:xfrm>
          <a:prstGeom prst="line">
            <a:avLst/>
          </a:prstGeom>
          <a:ln>
            <a:solidFill>
              <a:srgbClr val="3B79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8"/>
          <p:cNvSpPr txBox="1"/>
          <p:nvPr/>
        </p:nvSpPr>
        <p:spPr>
          <a:xfrm>
            <a:off x="3613150" y="3224213"/>
            <a:ext cx="2338388" cy="554037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有利于销售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678113" y="4184650"/>
            <a:ext cx="387350" cy="349250"/>
          </a:xfrm>
          <a:prstGeom prst="line">
            <a:avLst/>
          </a:prstGeom>
          <a:ln>
            <a:solidFill>
              <a:srgbClr val="3B79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3071813" y="4533900"/>
            <a:ext cx="541338" cy="0"/>
          </a:xfrm>
          <a:prstGeom prst="line">
            <a:avLst/>
          </a:prstGeom>
          <a:ln>
            <a:solidFill>
              <a:srgbClr val="3B79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68"/>
          <p:cNvSpPr txBox="1"/>
          <p:nvPr/>
        </p:nvSpPr>
        <p:spPr>
          <a:xfrm>
            <a:off x="3498850" y="4387850"/>
            <a:ext cx="2697163" cy="554038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3.降低取得成本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4" name="文本框 7"/>
          <p:cNvSpPr txBox="1"/>
          <p:nvPr/>
        </p:nvSpPr>
        <p:spPr>
          <a:xfrm>
            <a:off x="3602038" y="2584450"/>
            <a:ext cx="4911725" cy="70802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生产过程中所需要的原材料，是生产中必需的物质资料。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5" name="文本框 8"/>
          <p:cNvSpPr txBox="1"/>
          <p:nvPr/>
        </p:nvSpPr>
        <p:spPr>
          <a:xfrm>
            <a:off x="3697288" y="3694113"/>
            <a:ext cx="4911725" cy="70802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市场需求增加时，若产品储备不足就有可能失去销售机会。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6" name="文本框 9"/>
          <p:cNvSpPr txBox="1"/>
          <p:nvPr/>
        </p:nvSpPr>
        <p:spPr>
          <a:xfrm>
            <a:off x="3771900" y="4943475"/>
            <a:ext cx="4911725" cy="70802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企业采取批量方式进货，可获得较多的商业折扣。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7" name="Freeform 7"/>
          <p:cNvSpPr/>
          <p:nvPr/>
        </p:nvSpPr>
        <p:spPr>
          <a:xfrm>
            <a:off x="992188" y="1949450"/>
            <a:ext cx="1244600" cy="214788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0163" h="19157">
                <a:moveTo>
                  <a:pt x="165" y="15879"/>
                </a:moveTo>
                <a:cubicBezTo>
                  <a:pt x="558" y="17448"/>
                  <a:pt x="2133" y="20793"/>
                  <a:pt x="4050" y="18207"/>
                </a:cubicBezTo>
                <a:cubicBezTo>
                  <a:pt x="4990" y="16946"/>
                  <a:pt x="3263" y="16445"/>
                  <a:pt x="2857" y="15171"/>
                </a:cubicBezTo>
                <a:cubicBezTo>
                  <a:pt x="2412" y="13730"/>
                  <a:pt x="4711" y="11556"/>
                  <a:pt x="5955" y="10964"/>
                </a:cubicBezTo>
                <a:cubicBezTo>
                  <a:pt x="7200" y="10373"/>
                  <a:pt x="12304" y="10488"/>
                  <a:pt x="12825" y="12058"/>
                </a:cubicBezTo>
                <a:cubicBezTo>
                  <a:pt x="13244" y="13344"/>
                  <a:pt x="11847" y="15686"/>
                  <a:pt x="13384" y="16496"/>
                </a:cubicBezTo>
                <a:cubicBezTo>
                  <a:pt x="15644" y="17693"/>
                  <a:pt x="16596" y="13177"/>
                  <a:pt x="15085" y="10900"/>
                </a:cubicBezTo>
                <a:cubicBezTo>
                  <a:pt x="14019" y="9292"/>
                  <a:pt x="9777" y="8443"/>
                  <a:pt x="9777" y="8443"/>
                </a:cubicBezTo>
                <a:cubicBezTo>
                  <a:pt x="10971" y="7594"/>
                  <a:pt x="12381" y="7362"/>
                  <a:pt x="13803" y="7426"/>
                </a:cubicBezTo>
                <a:cubicBezTo>
                  <a:pt x="18082" y="7619"/>
                  <a:pt x="19390" y="9729"/>
                  <a:pt x="19962" y="8314"/>
                </a:cubicBezTo>
                <a:cubicBezTo>
                  <a:pt x="21206" y="5278"/>
                  <a:pt x="16368" y="4390"/>
                  <a:pt x="13511" y="5098"/>
                </a:cubicBezTo>
                <a:cubicBezTo>
                  <a:pt x="11517" y="5600"/>
                  <a:pt x="9917" y="6526"/>
                  <a:pt x="9917" y="6526"/>
                </a:cubicBezTo>
                <a:cubicBezTo>
                  <a:pt x="10717" y="5651"/>
                  <a:pt x="11682" y="5162"/>
                  <a:pt x="12660" y="4699"/>
                </a:cubicBezTo>
                <a:cubicBezTo>
                  <a:pt x="15885" y="3168"/>
                  <a:pt x="17904" y="4931"/>
                  <a:pt x="18362" y="3631"/>
                </a:cubicBezTo>
                <a:cubicBezTo>
                  <a:pt x="19174" y="1380"/>
                  <a:pt x="15898" y="917"/>
                  <a:pt x="11974" y="3284"/>
                </a:cubicBezTo>
                <a:cubicBezTo>
                  <a:pt x="10108" y="4403"/>
                  <a:pt x="8774" y="5883"/>
                  <a:pt x="8774" y="5883"/>
                </a:cubicBezTo>
                <a:cubicBezTo>
                  <a:pt x="9155" y="4956"/>
                  <a:pt x="9841" y="4197"/>
                  <a:pt x="10463" y="3683"/>
                </a:cubicBezTo>
                <a:cubicBezTo>
                  <a:pt x="12520" y="1972"/>
                  <a:pt x="15009" y="2113"/>
                  <a:pt x="14031" y="428"/>
                </a:cubicBezTo>
                <a:cubicBezTo>
                  <a:pt x="13308" y="-807"/>
                  <a:pt x="10641" y="840"/>
                  <a:pt x="8889" y="2731"/>
                </a:cubicBezTo>
                <a:cubicBezTo>
                  <a:pt x="7390" y="4352"/>
                  <a:pt x="6590" y="6256"/>
                  <a:pt x="6590" y="6256"/>
                </a:cubicBezTo>
                <a:cubicBezTo>
                  <a:pt x="2108" y="4365"/>
                  <a:pt x="2108" y="4365"/>
                  <a:pt x="2108" y="4365"/>
                </a:cubicBezTo>
                <a:cubicBezTo>
                  <a:pt x="0" y="10617"/>
                  <a:pt x="0" y="10617"/>
                  <a:pt x="0" y="10617"/>
                </a:cubicBezTo>
                <a:cubicBezTo>
                  <a:pt x="1879" y="11196"/>
                  <a:pt x="1879" y="11196"/>
                  <a:pt x="1879" y="11196"/>
                </a:cubicBezTo>
                <a:cubicBezTo>
                  <a:pt x="596" y="12727"/>
                  <a:pt x="-394" y="13627"/>
                  <a:pt x="165" y="15879"/>
                </a:cubicBezTo>
                <a:close/>
              </a:path>
            </a:pathLst>
          </a:custGeom>
          <a:solidFill>
            <a:srgbClr val="F7D8BA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08" name="Freeform 9"/>
          <p:cNvSpPr/>
          <p:nvPr/>
        </p:nvSpPr>
        <p:spPr>
          <a:xfrm>
            <a:off x="6350" y="1498600"/>
            <a:ext cx="1104900" cy="1654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</a:cxnLst>
            <a:pathLst>
              <a:path w="21600" h="21600">
                <a:moveTo>
                  <a:pt x="21600" y="11769"/>
                </a:moveTo>
                <a:lnTo>
                  <a:pt x="18962" y="21600"/>
                </a:lnTo>
                <a:lnTo>
                  <a:pt x="0" y="14566"/>
                </a:lnTo>
                <a:lnTo>
                  <a:pt x="0" y="0"/>
                </a:lnTo>
                <a:lnTo>
                  <a:pt x="21600" y="11769"/>
                </a:lnTo>
                <a:close/>
              </a:path>
            </a:pathLst>
          </a:custGeom>
          <a:solidFill>
            <a:srgbClr val="403526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09" name="Freeform 12"/>
          <p:cNvSpPr/>
          <p:nvPr/>
        </p:nvSpPr>
        <p:spPr>
          <a:xfrm>
            <a:off x="481013" y="2239963"/>
            <a:ext cx="127000" cy="153987"/>
          </a:xfrm>
          <a:custGeom>
            <a:avLst/>
            <a:gdLst/>
            <a:ahLst/>
            <a:cxnLst>
              <a:cxn ang="0">
                <a:pos x="66023538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660235389" y="2147483647"/>
              </a:cxn>
            </a:cxnLst>
            <a:pathLst>
              <a:path w="19730" h="19730">
                <a:moveTo>
                  <a:pt x="224" y="12021"/>
                </a:moveTo>
                <a:cubicBezTo>
                  <a:pt x="1387" y="17338"/>
                  <a:pt x="6704" y="20661"/>
                  <a:pt x="12021" y="19498"/>
                </a:cubicBezTo>
                <a:cubicBezTo>
                  <a:pt x="17338" y="18335"/>
                  <a:pt x="20661" y="13184"/>
                  <a:pt x="19498" y="7867"/>
                </a:cubicBezTo>
                <a:cubicBezTo>
                  <a:pt x="18501" y="2550"/>
                  <a:pt x="13184" y="-939"/>
                  <a:pt x="7867" y="224"/>
                </a:cubicBezTo>
                <a:cubicBezTo>
                  <a:pt x="2550" y="1387"/>
                  <a:pt x="-939" y="6704"/>
                  <a:pt x="224" y="12021"/>
                </a:cubicBezTo>
                <a:close/>
              </a:path>
            </a:pathLst>
          </a:custGeom>
          <a:solidFill>
            <a:srgbClr val="F7F7F7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10" name="Freeform 12"/>
          <p:cNvSpPr/>
          <p:nvPr/>
        </p:nvSpPr>
        <p:spPr>
          <a:xfrm>
            <a:off x="622300" y="2305050"/>
            <a:ext cx="127000" cy="153988"/>
          </a:xfrm>
          <a:custGeom>
            <a:avLst/>
            <a:gdLst/>
            <a:ahLst/>
            <a:cxnLst>
              <a:cxn ang="0">
                <a:pos x="66023538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660235389" y="2147483647"/>
              </a:cxn>
            </a:cxnLst>
            <a:pathLst>
              <a:path w="19730" h="19730">
                <a:moveTo>
                  <a:pt x="224" y="12021"/>
                </a:moveTo>
                <a:cubicBezTo>
                  <a:pt x="1387" y="17338"/>
                  <a:pt x="6704" y="20661"/>
                  <a:pt x="12021" y="19498"/>
                </a:cubicBezTo>
                <a:cubicBezTo>
                  <a:pt x="17338" y="18335"/>
                  <a:pt x="20661" y="13184"/>
                  <a:pt x="19498" y="7867"/>
                </a:cubicBezTo>
                <a:cubicBezTo>
                  <a:pt x="18501" y="2550"/>
                  <a:pt x="13184" y="-939"/>
                  <a:pt x="7867" y="224"/>
                </a:cubicBezTo>
                <a:cubicBezTo>
                  <a:pt x="2550" y="1387"/>
                  <a:pt x="-939" y="6704"/>
                  <a:pt x="224" y="12021"/>
                </a:cubicBezTo>
                <a:close/>
              </a:path>
            </a:pathLst>
          </a:custGeom>
          <a:solidFill>
            <a:srgbClr val="F7F7F7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11" name="Freeform 12"/>
          <p:cNvSpPr/>
          <p:nvPr/>
        </p:nvSpPr>
        <p:spPr>
          <a:xfrm>
            <a:off x="766763" y="2403475"/>
            <a:ext cx="127000" cy="153988"/>
          </a:xfrm>
          <a:custGeom>
            <a:avLst/>
            <a:gdLst/>
            <a:ahLst/>
            <a:cxnLst>
              <a:cxn ang="0">
                <a:pos x="66023538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660235389" y="2147483647"/>
              </a:cxn>
            </a:cxnLst>
            <a:pathLst>
              <a:path w="19730" h="19730">
                <a:moveTo>
                  <a:pt x="224" y="12021"/>
                </a:moveTo>
                <a:cubicBezTo>
                  <a:pt x="1387" y="17338"/>
                  <a:pt x="6704" y="20661"/>
                  <a:pt x="12021" y="19498"/>
                </a:cubicBezTo>
                <a:cubicBezTo>
                  <a:pt x="17338" y="18335"/>
                  <a:pt x="20661" y="13184"/>
                  <a:pt x="19498" y="7867"/>
                </a:cubicBezTo>
                <a:cubicBezTo>
                  <a:pt x="18501" y="2550"/>
                  <a:pt x="13184" y="-939"/>
                  <a:pt x="7867" y="224"/>
                </a:cubicBezTo>
                <a:cubicBezTo>
                  <a:pt x="2550" y="1387"/>
                  <a:pt x="-939" y="6704"/>
                  <a:pt x="224" y="12021"/>
                </a:cubicBezTo>
                <a:close/>
              </a:path>
            </a:pathLst>
          </a:custGeom>
          <a:solidFill>
            <a:srgbClr val="F7F7F7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12" name="标题 4"/>
          <p:cNvSpPr txBox="1"/>
          <p:nvPr/>
        </p:nvSpPr>
        <p:spPr>
          <a:xfrm>
            <a:off x="628650" y="49847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6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一、存货的功能</a:t>
            </a:r>
            <a:endParaRPr lang="zh-CN" altLang="en-US" sz="3600" b="1" dirty="0">
              <a:solidFill>
                <a:srgbClr val="7671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13" name="组合 36"/>
          <p:cNvGrpSpPr/>
          <p:nvPr/>
        </p:nvGrpSpPr>
        <p:grpSpPr>
          <a:xfrm>
            <a:off x="2630488" y="1143000"/>
            <a:ext cx="4284662" cy="134938"/>
            <a:chOff x="5357217" y="1143000"/>
            <a:chExt cx="1490133" cy="101600"/>
          </a:xfrm>
        </p:grpSpPr>
        <p:cxnSp>
          <p:nvCxnSpPr>
            <p:cNvPr id="40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1"/>
            <p:cNvCxnSpPr/>
            <p:nvPr/>
          </p:nvCxnSpPr>
          <p:spPr>
            <a:xfrm>
              <a:off x="5509598" y="1244600"/>
              <a:ext cx="1185371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1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Rectangle 38"/>
          <p:cNvSpPr/>
          <p:nvPr/>
        </p:nvSpPr>
        <p:spPr>
          <a:xfrm rot="16200000">
            <a:off x="1050925" y="830263"/>
            <a:ext cx="534988" cy="119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57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3688" y="1865313"/>
            <a:ext cx="5005388" cy="1530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600" b="0" i="0" u="none" strike="noStrike" kern="10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存货持有成本是指为持有存货所付出的代价。</a:t>
            </a:r>
            <a:r>
              <a:rPr kumimoji="0" lang="zh-CN" sz="2600" b="0" i="0" u="none" strike="noStrike" kern="10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主要包括取得成本、储存成本、缺货成本。</a:t>
            </a:r>
            <a:endParaRPr kumimoji="0" lang="zh-CN" sz="2600" b="0" i="0" u="none" strike="noStrike" kern="10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220" name="灯片编号占位符 2"/>
          <p:cNvSpPr txBox="1">
            <a:spLocks noGrp="1"/>
          </p:cNvSpPr>
          <p:nvPr>
            <p:ph type="sldNum" sz="quarter" idx="12"/>
          </p:nvPr>
        </p:nvSpPr>
        <p:spPr>
          <a:xfrm>
            <a:off x="7513638" y="6240463"/>
            <a:ext cx="277812" cy="354012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5pPr>
          </a:lstStyle>
          <a:p>
            <a:pPr lvl="0" algn="ctr" eaLnBrk="1" hangingPunct="1">
              <a:buChar char="•"/>
            </a:pPr>
            <a:fld id="{9A0DB2DC-4C9A-4742-B13C-FB6460FD3503}" type="slidenum">
              <a:rPr lang="" altLang="zh-CN" sz="1000" b="1" dirty="0">
                <a:solidFill>
                  <a:schemeClr val="bg1"/>
                </a:solidFill>
                <a:latin typeface="Lato" panose="020F0502020204030203"/>
                <a:ea typeface="宋体" panose="02010600030101010101" pitchFamily="2" charset="-122"/>
              </a:rPr>
            </a:fld>
            <a:endParaRPr lang="" altLang="zh-CN" sz="1000" b="1" dirty="0">
              <a:solidFill>
                <a:schemeClr val="bg1"/>
              </a:solidFill>
              <a:latin typeface="Lato" panose="020F0502020204030203"/>
              <a:ea typeface="宋体" panose="02010600030101010101" pitchFamily="2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4730750" y="2732088"/>
            <a:ext cx="2709863" cy="228282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5381625" y="1739900"/>
            <a:ext cx="2286000" cy="1925638"/>
            <a:chOff x="4966" y="3222"/>
            <a:chExt cx="4024" cy="3032"/>
          </a:xfrm>
        </p:grpSpPr>
        <p:grpSp>
          <p:nvGrpSpPr>
            <p:cNvPr id="9263" name="组合 15"/>
            <p:cNvGrpSpPr/>
            <p:nvPr/>
          </p:nvGrpSpPr>
          <p:grpSpPr>
            <a:xfrm>
              <a:off x="4966" y="3222"/>
              <a:ext cx="3196" cy="3032"/>
              <a:chOff x="4966" y="3222"/>
              <a:chExt cx="3196" cy="3032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4966" y="3222"/>
                <a:ext cx="3197" cy="303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5287" y="3517"/>
                <a:ext cx="2585" cy="24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264" name="文本框 8"/>
            <p:cNvSpPr txBox="1"/>
            <p:nvPr/>
          </p:nvSpPr>
          <p:spPr>
            <a:xfrm>
              <a:off x="5410" y="4241"/>
              <a:ext cx="3580" cy="99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000" tIns="46800" rIns="36000" bIns="46800">
              <a:spAutoFit/>
            </a:bodyPr>
            <a:p>
              <a:pPr eaLnBrk="1" hangingPunct="1">
                <a:lnSpc>
                  <a:spcPct val="125000"/>
                </a:lnSpc>
                <a:spcBef>
                  <a:spcPct val="50000"/>
                </a:spcBef>
              </a:pP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取得成本</a:t>
              </a:r>
              <a:endPara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7"/>
          <p:cNvGrpSpPr/>
          <p:nvPr/>
        </p:nvGrpSpPr>
        <p:grpSpPr>
          <a:xfrm>
            <a:off x="3981450" y="4187825"/>
            <a:ext cx="1931988" cy="1862138"/>
            <a:chOff x="2520" y="7176"/>
            <a:chExt cx="3054" cy="2932"/>
          </a:xfrm>
        </p:grpSpPr>
        <p:grpSp>
          <p:nvGrpSpPr>
            <p:cNvPr id="9259" name="组合 13"/>
            <p:cNvGrpSpPr/>
            <p:nvPr/>
          </p:nvGrpSpPr>
          <p:grpSpPr>
            <a:xfrm>
              <a:off x="2520" y="7176"/>
              <a:ext cx="3054" cy="2932"/>
              <a:chOff x="2521" y="6938"/>
              <a:chExt cx="3054" cy="2932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521" y="6938"/>
                <a:ext cx="3054" cy="293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807" y="7128"/>
                <a:ext cx="2482" cy="25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260" name="文本框 9"/>
            <p:cNvSpPr txBox="1"/>
            <p:nvPr/>
          </p:nvSpPr>
          <p:spPr>
            <a:xfrm>
              <a:off x="2807" y="8068"/>
              <a:ext cx="2482" cy="99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000" tIns="46800" rIns="36000" bIns="46800">
              <a:spAutoFit/>
            </a:bodyPr>
            <a:p>
              <a:pPr eaLnBrk="1" hangingPunct="1">
                <a:lnSpc>
                  <a:spcPct val="125000"/>
                </a:lnSpc>
                <a:spcBef>
                  <a:spcPct val="50000"/>
                </a:spcBef>
              </a:pP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储存成本</a:t>
              </a:r>
              <a:endPara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18"/>
          <p:cNvGrpSpPr/>
          <p:nvPr/>
        </p:nvGrpSpPr>
        <p:grpSpPr>
          <a:xfrm>
            <a:off x="6950075" y="4095750"/>
            <a:ext cx="1973263" cy="1882775"/>
            <a:chOff x="7871" y="7083"/>
            <a:chExt cx="3551" cy="2964"/>
          </a:xfrm>
        </p:grpSpPr>
        <p:grpSp>
          <p:nvGrpSpPr>
            <p:cNvPr id="9255" name="组合 14"/>
            <p:cNvGrpSpPr/>
            <p:nvPr/>
          </p:nvGrpSpPr>
          <p:grpSpPr>
            <a:xfrm>
              <a:off x="7871" y="7083"/>
              <a:ext cx="3176" cy="2964"/>
              <a:chOff x="7653" y="6397"/>
              <a:chExt cx="3176" cy="2964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7653" y="6397"/>
                <a:ext cx="3177" cy="296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7944" y="6679"/>
                <a:ext cx="2594" cy="25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256" name="文本框 10"/>
            <p:cNvSpPr txBox="1"/>
            <p:nvPr/>
          </p:nvSpPr>
          <p:spPr>
            <a:xfrm>
              <a:off x="8163" y="8145"/>
              <a:ext cx="3259" cy="99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36000" tIns="46800" rIns="36000" bIns="46800">
              <a:spAutoFit/>
            </a:bodyPr>
            <a:p>
              <a:pPr eaLnBrk="1" hangingPunct="1">
                <a:lnSpc>
                  <a:spcPct val="125000"/>
                </a:lnSpc>
                <a:spcBef>
                  <a:spcPct val="50000"/>
                </a:spcBef>
              </a:pPr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缺货成本</a:t>
              </a:r>
              <a:endPara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225" name="组合 57"/>
          <p:cNvGrpSpPr/>
          <p:nvPr/>
        </p:nvGrpSpPr>
        <p:grpSpPr>
          <a:xfrm>
            <a:off x="950913" y="3454400"/>
            <a:ext cx="2733675" cy="1841500"/>
            <a:chOff x="3589361" y="1665028"/>
            <a:chExt cx="3643951" cy="1842448"/>
          </a:xfrm>
        </p:grpSpPr>
        <p:sp>
          <p:nvSpPr>
            <p:cNvPr id="67" name="Rounded Rectangle 66"/>
            <p:cNvSpPr/>
            <p:nvPr/>
          </p:nvSpPr>
          <p:spPr>
            <a:xfrm>
              <a:off x="6183719" y="1992221"/>
              <a:ext cx="1049593" cy="94981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endParaRPr>
            </a:p>
          </p:txBody>
        </p:sp>
        <p:grpSp>
          <p:nvGrpSpPr>
            <p:cNvPr id="9231" name="Group 119"/>
            <p:cNvGrpSpPr/>
            <p:nvPr/>
          </p:nvGrpSpPr>
          <p:grpSpPr>
            <a:xfrm>
              <a:off x="6046808" y="3002490"/>
              <a:ext cx="1086920" cy="504986"/>
              <a:chOff x="8427606" y="3442479"/>
              <a:chExt cx="1426493" cy="558434"/>
            </a:xfrm>
          </p:grpSpPr>
          <p:sp>
            <p:nvSpPr>
              <p:cNvPr id="14" name="Freeform 11"/>
              <p:cNvSpPr/>
              <p:nvPr/>
            </p:nvSpPr>
            <p:spPr bwMode="auto">
              <a:xfrm>
                <a:off x="8426770" y="3442369"/>
                <a:ext cx="1427495" cy="361824"/>
              </a:xfrm>
              <a:custGeom>
                <a:avLst/>
                <a:gdLst>
                  <a:gd name="T0" fmla="*/ 0 w 218"/>
                  <a:gd name="T1" fmla="*/ 0 h 55"/>
                  <a:gd name="T2" fmla="*/ 0 w 218"/>
                  <a:gd name="T3" fmla="*/ 55 h 55"/>
                  <a:gd name="T4" fmla="*/ 38 w 218"/>
                  <a:gd name="T5" fmla="*/ 55 h 55"/>
                  <a:gd name="T6" fmla="*/ 37 w 218"/>
                  <a:gd name="T7" fmla="*/ 50 h 55"/>
                  <a:gd name="T8" fmla="*/ 73 w 218"/>
                  <a:gd name="T9" fmla="*/ 15 h 55"/>
                  <a:gd name="T10" fmla="*/ 108 w 218"/>
                  <a:gd name="T11" fmla="*/ 50 h 55"/>
                  <a:gd name="T12" fmla="*/ 108 w 218"/>
                  <a:gd name="T13" fmla="*/ 55 h 55"/>
                  <a:gd name="T14" fmla="*/ 123 w 218"/>
                  <a:gd name="T15" fmla="*/ 55 h 55"/>
                  <a:gd name="T16" fmla="*/ 122 w 218"/>
                  <a:gd name="T17" fmla="*/ 50 h 55"/>
                  <a:gd name="T18" fmla="*/ 158 w 218"/>
                  <a:gd name="T19" fmla="*/ 15 h 55"/>
                  <a:gd name="T20" fmla="*/ 193 w 218"/>
                  <a:gd name="T21" fmla="*/ 50 h 55"/>
                  <a:gd name="T22" fmla="*/ 192 w 218"/>
                  <a:gd name="T23" fmla="*/ 55 h 55"/>
                  <a:gd name="T24" fmla="*/ 218 w 218"/>
                  <a:gd name="T25" fmla="*/ 55 h 55"/>
                  <a:gd name="T26" fmla="*/ 218 w 218"/>
                  <a:gd name="T27" fmla="*/ 1 h 55"/>
                  <a:gd name="T28" fmla="*/ 0 w 218"/>
                  <a:gd name="T2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55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7" y="53"/>
                      <a:pt x="37" y="52"/>
                      <a:pt x="37" y="50"/>
                    </a:cubicBezTo>
                    <a:cubicBezTo>
                      <a:pt x="37" y="30"/>
                      <a:pt x="53" y="15"/>
                      <a:pt x="73" y="15"/>
                    </a:cubicBezTo>
                    <a:cubicBezTo>
                      <a:pt x="92" y="15"/>
                      <a:pt x="108" y="30"/>
                      <a:pt x="108" y="50"/>
                    </a:cubicBezTo>
                    <a:cubicBezTo>
                      <a:pt x="108" y="52"/>
                      <a:pt x="108" y="53"/>
                      <a:pt x="108" y="55"/>
                    </a:cubicBezTo>
                    <a:cubicBezTo>
                      <a:pt x="123" y="55"/>
                      <a:pt x="123" y="55"/>
                      <a:pt x="123" y="55"/>
                    </a:cubicBezTo>
                    <a:cubicBezTo>
                      <a:pt x="122" y="53"/>
                      <a:pt x="122" y="52"/>
                      <a:pt x="122" y="50"/>
                    </a:cubicBezTo>
                    <a:cubicBezTo>
                      <a:pt x="122" y="30"/>
                      <a:pt x="138" y="15"/>
                      <a:pt x="158" y="15"/>
                    </a:cubicBezTo>
                    <a:cubicBezTo>
                      <a:pt x="177" y="15"/>
                      <a:pt x="193" y="30"/>
                      <a:pt x="193" y="50"/>
                    </a:cubicBezTo>
                    <a:cubicBezTo>
                      <a:pt x="193" y="52"/>
                      <a:pt x="193" y="53"/>
                      <a:pt x="192" y="55"/>
                    </a:cubicBezTo>
                    <a:cubicBezTo>
                      <a:pt x="218" y="55"/>
                      <a:pt x="218" y="55"/>
                      <a:pt x="218" y="55"/>
                    </a:cubicBezTo>
                    <a:cubicBezTo>
                      <a:pt x="218" y="1"/>
                      <a:pt x="218" y="1"/>
                      <a:pt x="218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文泉驿微米黑" pitchFamily="2" charset="-122"/>
                  <a:ea typeface="文泉驿微米黑" pitchFamily="2" charset="-122"/>
                  <a:cs typeface="+mn-cs"/>
                </a:endParaRPr>
              </a:p>
            </p:txBody>
          </p:sp>
          <p:sp>
            <p:nvSpPr>
              <p:cNvPr id="9251" name="Freeform 12"/>
              <p:cNvSpPr>
                <a:spLocks noEditPoints="1"/>
              </p:cNvSpPr>
              <p:nvPr/>
            </p:nvSpPr>
            <p:spPr>
              <a:xfrm>
                <a:off x="9226551" y="3542002"/>
                <a:ext cx="464440" cy="458911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pathLst>
                  <a:path w="71" h="70">
                    <a:moveTo>
                      <a:pt x="36" y="0"/>
                    </a:moveTo>
                    <a:cubicBezTo>
                      <a:pt x="16" y="0"/>
                      <a:pt x="0" y="15"/>
                      <a:pt x="0" y="35"/>
                    </a:cubicBezTo>
                    <a:cubicBezTo>
                      <a:pt x="0" y="37"/>
                      <a:pt x="0" y="38"/>
                      <a:pt x="1" y="40"/>
                    </a:cubicBezTo>
                    <a:cubicBezTo>
                      <a:pt x="3" y="57"/>
                      <a:pt x="18" y="70"/>
                      <a:pt x="36" y="70"/>
                    </a:cubicBezTo>
                    <a:cubicBezTo>
                      <a:pt x="53" y="70"/>
                      <a:pt x="68" y="57"/>
                      <a:pt x="70" y="40"/>
                    </a:cubicBezTo>
                    <a:cubicBezTo>
                      <a:pt x="71" y="38"/>
                      <a:pt x="71" y="37"/>
                      <a:pt x="71" y="35"/>
                    </a:cubicBezTo>
                    <a:cubicBezTo>
                      <a:pt x="71" y="15"/>
                      <a:pt x="55" y="0"/>
                      <a:pt x="36" y="0"/>
                    </a:cubicBezTo>
                    <a:close/>
                    <a:moveTo>
                      <a:pt x="36" y="50"/>
                    </a:moveTo>
                    <a:cubicBezTo>
                      <a:pt x="27" y="50"/>
                      <a:pt x="21" y="43"/>
                      <a:pt x="21" y="35"/>
                    </a:cubicBezTo>
                    <a:cubicBezTo>
                      <a:pt x="21" y="27"/>
                      <a:pt x="27" y="20"/>
                      <a:pt x="36" y="20"/>
                    </a:cubicBezTo>
                    <a:cubicBezTo>
                      <a:pt x="44" y="20"/>
                      <a:pt x="50" y="27"/>
                      <a:pt x="50" y="35"/>
                    </a:cubicBezTo>
                    <a:cubicBezTo>
                      <a:pt x="50" y="43"/>
                      <a:pt x="44" y="50"/>
                      <a:pt x="36" y="50"/>
                    </a:cubicBezTo>
                    <a:close/>
                  </a:path>
                </a:pathLst>
              </a:custGeom>
              <a:solidFill>
                <a:srgbClr val="52525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2" name="Oval 13"/>
              <p:cNvSpPr/>
              <p:nvPr/>
            </p:nvSpPr>
            <p:spPr>
              <a:xfrm>
                <a:off x="9362013" y="3671935"/>
                <a:ext cx="190752" cy="196283"/>
              </a:xfrm>
              <a:prstGeom prst="ellipse">
                <a:avLst/>
              </a:prstGeom>
              <a:solidFill>
                <a:srgbClr val="D8D8D8"/>
              </a:solidFill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50000"/>
                  </a:spcBef>
                </a:pPr>
                <a:endParaRPr lang="en-US" altLang="zh-CN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53" name="Freeform 14"/>
              <p:cNvSpPr>
                <a:spLocks noEditPoints="1"/>
              </p:cNvSpPr>
              <p:nvPr/>
            </p:nvSpPr>
            <p:spPr>
              <a:xfrm>
                <a:off x="8668117" y="3542002"/>
                <a:ext cx="467204" cy="458911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pathLst>
                  <a:path w="71" h="70">
                    <a:moveTo>
                      <a:pt x="36" y="0"/>
                    </a:moveTo>
                    <a:cubicBezTo>
                      <a:pt x="16" y="0"/>
                      <a:pt x="0" y="15"/>
                      <a:pt x="0" y="35"/>
                    </a:cubicBezTo>
                    <a:cubicBezTo>
                      <a:pt x="0" y="37"/>
                      <a:pt x="0" y="38"/>
                      <a:pt x="1" y="40"/>
                    </a:cubicBezTo>
                    <a:cubicBezTo>
                      <a:pt x="3" y="57"/>
                      <a:pt x="18" y="70"/>
                      <a:pt x="36" y="70"/>
                    </a:cubicBezTo>
                    <a:cubicBezTo>
                      <a:pt x="53" y="70"/>
                      <a:pt x="68" y="57"/>
                      <a:pt x="71" y="40"/>
                    </a:cubicBezTo>
                    <a:cubicBezTo>
                      <a:pt x="71" y="38"/>
                      <a:pt x="71" y="37"/>
                      <a:pt x="71" y="35"/>
                    </a:cubicBezTo>
                    <a:cubicBezTo>
                      <a:pt x="71" y="15"/>
                      <a:pt x="55" y="0"/>
                      <a:pt x="36" y="0"/>
                    </a:cubicBezTo>
                    <a:close/>
                    <a:moveTo>
                      <a:pt x="36" y="50"/>
                    </a:moveTo>
                    <a:cubicBezTo>
                      <a:pt x="27" y="50"/>
                      <a:pt x="21" y="43"/>
                      <a:pt x="21" y="35"/>
                    </a:cubicBezTo>
                    <a:cubicBezTo>
                      <a:pt x="21" y="27"/>
                      <a:pt x="27" y="20"/>
                      <a:pt x="36" y="20"/>
                    </a:cubicBezTo>
                    <a:cubicBezTo>
                      <a:pt x="44" y="20"/>
                      <a:pt x="50" y="27"/>
                      <a:pt x="50" y="35"/>
                    </a:cubicBezTo>
                    <a:cubicBezTo>
                      <a:pt x="50" y="43"/>
                      <a:pt x="44" y="50"/>
                      <a:pt x="36" y="50"/>
                    </a:cubicBezTo>
                    <a:close/>
                  </a:path>
                </a:pathLst>
              </a:custGeom>
              <a:solidFill>
                <a:srgbClr val="52525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54" name="Oval 15"/>
              <p:cNvSpPr/>
              <p:nvPr/>
            </p:nvSpPr>
            <p:spPr>
              <a:xfrm>
                <a:off x="8806343" y="3671935"/>
                <a:ext cx="190752" cy="196283"/>
              </a:xfrm>
              <a:prstGeom prst="ellipse">
                <a:avLst/>
              </a:prstGeom>
              <a:solidFill>
                <a:srgbClr val="D8D8D8"/>
              </a:solidFill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50000"/>
                  </a:spcBef>
                </a:pPr>
                <a:endParaRPr lang="en-US" altLang="zh-CN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232" name="Group 118"/>
            <p:cNvGrpSpPr/>
            <p:nvPr/>
          </p:nvGrpSpPr>
          <p:grpSpPr>
            <a:xfrm>
              <a:off x="3589361" y="1665028"/>
              <a:ext cx="2443463" cy="1842448"/>
              <a:chOff x="1046928" y="1963461"/>
              <a:chExt cx="3206844" cy="2037452"/>
            </a:xfrm>
          </p:grpSpPr>
          <p:sp>
            <p:nvSpPr>
              <p:cNvPr id="9235" name="Freeform 5"/>
              <p:cNvSpPr/>
              <p:nvPr/>
            </p:nvSpPr>
            <p:spPr>
              <a:xfrm>
                <a:off x="2550828" y="2126569"/>
                <a:ext cx="138226" cy="511437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pathLst>
                  <a:path w="21" h="78">
                    <a:moveTo>
                      <a:pt x="10" y="78"/>
                    </a:moveTo>
                    <a:cubicBezTo>
                      <a:pt x="4" y="78"/>
                      <a:pt x="0" y="73"/>
                      <a:pt x="0" y="6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" y="0"/>
                      <a:pt x="21" y="5"/>
                      <a:pt x="21" y="11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1" y="73"/>
                      <a:pt x="16" y="78"/>
                      <a:pt x="10" y="78"/>
                    </a:cubicBezTo>
                    <a:close/>
                  </a:path>
                </a:pathLst>
              </a:custGeom>
              <a:solidFill>
                <a:srgbClr val="C2C2C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6" name="Oval 7"/>
              <p:cNvSpPr/>
              <p:nvPr/>
            </p:nvSpPr>
            <p:spPr>
              <a:xfrm>
                <a:off x="2465128" y="2317319"/>
                <a:ext cx="295805" cy="221162"/>
              </a:xfrm>
              <a:prstGeom prst="ellipse">
                <a:avLst/>
              </a:prstGeom>
              <a:solidFill>
                <a:srgbClr val="D8D8D8"/>
              </a:solidFill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50000"/>
                  </a:spcBef>
                </a:pPr>
                <a:endParaRPr lang="en-US" altLang="zh-CN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1046928" y="2349874"/>
                <a:ext cx="3207696" cy="1454319"/>
              </a:xfrm>
              <a:custGeom>
                <a:avLst/>
                <a:gdLst>
                  <a:gd name="T0" fmla="*/ 137 w 490"/>
                  <a:gd name="T1" fmla="*/ 0 h 222"/>
                  <a:gd name="T2" fmla="*/ 113 w 490"/>
                  <a:gd name="T3" fmla="*/ 21 h 222"/>
                  <a:gd name="T4" fmla="*/ 97 w 490"/>
                  <a:gd name="T5" fmla="*/ 127 h 222"/>
                  <a:gd name="T6" fmla="*/ 21 w 490"/>
                  <a:gd name="T7" fmla="*/ 142 h 222"/>
                  <a:gd name="T8" fmla="*/ 21 w 490"/>
                  <a:gd name="T9" fmla="*/ 142 h 222"/>
                  <a:gd name="T10" fmla="*/ 0 w 490"/>
                  <a:gd name="T11" fmla="*/ 166 h 222"/>
                  <a:gd name="T12" fmla="*/ 0 w 490"/>
                  <a:gd name="T13" fmla="*/ 216 h 222"/>
                  <a:gd name="T14" fmla="*/ 0 w 490"/>
                  <a:gd name="T15" fmla="*/ 222 h 222"/>
                  <a:gd name="T16" fmla="*/ 97 w 490"/>
                  <a:gd name="T17" fmla="*/ 222 h 222"/>
                  <a:gd name="T18" fmla="*/ 98 w 490"/>
                  <a:gd name="T19" fmla="*/ 222 h 222"/>
                  <a:gd name="T20" fmla="*/ 123 w 490"/>
                  <a:gd name="T21" fmla="*/ 222 h 222"/>
                  <a:gd name="T22" fmla="*/ 490 w 490"/>
                  <a:gd name="T23" fmla="*/ 222 h 222"/>
                  <a:gd name="T24" fmla="*/ 490 w 490"/>
                  <a:gd name="T25" fmla="*/ 168 h 222"/>
                  <a:gd name="T26" fmla="*/ 288 w 490"/>
                  <a:gd name="T27" fmla="*/ 167 h 222"/>
                  <a:gd name="T28" fmla="*/ 288 w 490"/>
                  <a:gd name="T29" fmla="*/ 0 h 222"/>
                  <a:gd name="T30" fmla="*/ 137 w 490"/>
                  <a:gd name="T3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0" h="222">
                    <a:moveTo>
                      <a:pt x="137" y="0"/>
                    </a:moveTo>
                    <a:cubicBezTo>
                      <a:pt x="126" y="0"/>
                      <a:pt x="116" y="8"/>
                      <a:pt x="113" y="21"/>
                    </a:cubicBezTo>
                    <a:cubicBezTo>
                      <a:pt x="97" y="127"/>
                      <a:pt x="97" y="127"/>
                      <a:pt x="97" y="127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9" y="143"/>
                      <a:pt x="0" y="154"/>
                      <a:pt x="0" y="166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97" y="222"/>
                      <a:pt x="97" y="222"/>
                      <a:pt x="97" y="22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123" y="222"/>
                      <a:pt x="123" y="222"/>
                      <a:pt x="123" y="222"/>
                    </a:cubicBezTo>
                    <a:cubicBezTo>
                      <a:pt x="490" y="222"/>
                      <a:pt x="490" y="222"/>
                      <a:pt x="490" y="222"/>
                    </a:cubicBezTo>
                    <a:cubicBezTo>
                      <a:pt x="490" y="168"/>
                      <a:pt x="490" y="168"/>
                      <a:pt x="490" y="168"/>
                    </a:cubicBezTo>
                    <a:cubicBezTo>
                      <a:pt x="288" y="167"/>
                      <a:pt x="288" y="167"/>
                      <a:pt x="288" y="167"/>
                    </a:cubicBezTo>
                    <a:cubicBezTo>
                      <a:pt x="288" y="0"/>
                      <a:pt x="288" y="0"/>
                      <a:pt x="288" y="0"/>
                    </a:cubicBezTo>
                    <a:cubicBezTo>
                      <a:pt x="273" y="0"/>
                      <a:pt x="148" y="1"/>
                      <a:pt x="137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文泉驿微米黑" pitchFamily="2" charset="-122"/>
                  <a:ea typeface="文泉驿微米黑" pitchFamily="2" charset="-122"/>
                  <a:cs typeface="+mn-cs"/>
                </a:endParaRPr>
              </a:p>
            </p:txBody>
          </p:sp>
          <p:sp>
            <p:nvSpPr>
              <p:cNvPr id="9238" name="Oval 18"/>
              <p:cNvSpPr/>
              <p:nvPr/>
            </p:nvSpPr>
            <p:spPr>
              <a:xfrm>
                <a:off x="1196212" y="3542002"/>
                <a:ext cx="458911" cy="458911"/>
              </a:xfrm>
              <a:prstGeom prst="ellipse">
                <a:avLst/>
              </a:prstGeom>
              <a:solidFill>
                <a:srgbClr val="525252"/>
              </a:solidFill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50000"/>
                  </a:spcBef>
                </a:pPr>
                <a:endParaRPr lang="en-US" altLang="zh-CN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9" name="Oval 19"/>
              <p:cNvSpPr/>
              <p:nvPr/>
            </p:nvSpPr>
            <p:spPr>
              <a:xfrm>
                <a:off x="1328909" y="3671935"/>
                <a:ext cx="196283" cy="196283"/>
              </a:xfrm>
              <a:prstGeom prst="ellipse">
                <a:avLst/>
              </a:prstGeom>
              <a:solidFill>
                <a:srgbClr val="D8D8D8"/>
              </a:solidFill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50000"/>
                  </a:spcBef>
                </a:pPr>
                <a:endParaRPr lang="en-US" altLang="zh-CN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40" name="Oval 20"/>
              <p:cNvSpPr/>
              <p:nvPr/>
            </p:nvSpPr>
            <p:spPr>
              <a:xfrm>
                <a:off x="3626226" y="3542002"/>
                <a:ext cx="456147" cy="458911"/>
              </a:xfrm>
              <a:prstGeom prst="ellipse">
                <a:avLst/>
              </a:prstGeom>
              <a:solidFill>
                <a:srgbClr val="525252"/>
              </a:solidFill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50000"/>
                  </a:spcBef>
                </a:pPr>
                <a:endParaRPr lang="en-US" altLang="zh-CN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41" name="Oval 21"/>
              <p:cNvSpPr/>
              <p:nvPr/>
            </p:nvSpPr>
            <p:spPr>
              <a:xfrm>
                <a:off x="3756159" y="3671935"/>
                <a:ext cx="196283" cy="196283"/>
              </a:xfrm>
              <a:prstGeom prst="ellipse">
                <a:avLst/>
              </a:prstGeom>
              <a:solidFill>
                <a:srgbClr val="D8D8D8"/>
              </a:solidFill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50000"/>
                  </a:spcBef>
                </a:pPr>
                <a:endParaRPr lang="en-US" altLang="zh-CN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42" name="Oval 22"/>
              <p:cNvSpPr/>
              <p:nvPr/>
            </p:nvSpPr>
            <p:spPr>
              <a:xfrm>
                <a:off x="3067794" y="3542002"/>
                <a:ext cx="458911" cy="458911"/>
              </a:xfrm>
              <a:prstGeom prst="ellipse">
                <a:avLst/>
              </a:prstGeom>
              <a:solidFill>
                <a:srgbClr val="525252"/>
              </a:solidFill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50000"/>
                  </a:spcBef>
                </a:pPr>
                <a:endParaRPr lang="en-US" altLang="zh-CN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43" name="Oval 23"/>
              <p:cNvSpPr/>
              <p:nvPr/>
            </p:nvSpPr>
            <p:spPr>
              <a:xfrm>
                <a:off x="3200492" y="3671935"/>
                <a:ext cx="196283" cy="196283"/>
              </a:xfrm>
              <a:prstGeom prst="ellipse">
                <a:avLst/>
              </a:prstGeom>
              <a:solidFill>
                <a:srgbClr val="D8D8D8"/>
              </a:solidFill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50000"/>
                  </a:spcBef>
                </a:pPr>
                <a:endParaRPr lang="en-US" altLang="zh-CN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44" name="Freeform 24"/>
              <p:cNvSpPr/>
              <p:nvPr/>
            </p:nvSpPr>
            <p:spPr>
              <a:xfrm>
                <a:off x="1837582" y="2552303"/>
                <a:ext cx="453382" cy="602666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</a:cxnLst>
                <a:pathLst>
                  <a:path w="69" h="92">
                    <a:moveTo>
                      <a:pt x="54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1" y="0"/>
                      <a:pt x="15" y="5"/>
                      <a:pt x="13" y="1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8D8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45" name="Freeform 46"/>
              <p:cNvSpPr/>
              <p:nvPr/>
            </p:nvSpPr>
            <p:spPr>
              <a:xfrm>
                <a:off x="2550828" y="3154969"/>
                <a:ext cx="138226" cy="511437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pathLst>
                  <a:path w="21" h="78">
                    <a:moveTo>
                      <a:pt x="10" y="78"/>
                    </a:moveTo>
                    <a:cubicBezTo>
                      <a:pt x="4" y="78"/>
                      <a:pt x="0" y="73"/>
                      <a:pt x="0" y="6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" y="0"/>
                      <a:pt x="21" y="5"/>
                      <a:pt x="21" y="11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1" y="73"/>
                      <a:pt x="16" y="78"/>
                      <a:pt x="10" y="78"/>
                    </a:cubicBezTo>
                    <a:close/>
                  </a:path>
                </a:pathLst>
              </a:custGeom>
              <a:solidFill>
                <a:srgbClr val="C2C2C2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46" name="Rectangle 47"/>
              <p:cNvSpPr/>
              <p:nvPr/>
            </p:nvSpPr>
            <p:spPr>
              <a:xfrm>
                <a:off x="2465128" y="2380904"/>
                <a:ext cx="295805" cy="1075399"/>
              </a:xfrm>
              <a:prstGeom prst="rect">
                <a:avLst/>
              </a:prstGeom>
              <a:solidFill>
                <a:srgbClr val="D8D8D8"/>
              </a:solidFill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50000"/>
                  </a:spcBef>
                </a:pPr>
                <a:endParaRPr lang="en-US" altLang="zh-CN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47" name="Oval 48"/>
              <p:cNvSpPr/>
              <p:nvPr/>
            </p:nvSpPr>
            <p:spPr>
              <a:xfrm>
                <a:off x="2465128" y="3345721"/>
                <a:ext cx="295805" cy="221162"/>
              </a:xfrm>
              <a:prstGeom prst="ellipse">
                <a:avLst/>
              </a:prstGeom>
              <a:solidFill>
                <a:srgbClr val="D8D8D8"/>
              </a:solidFill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50000"/>
                  </a:spcBef>
                </a:pPr>
                <a:endParaRPr lang="en-US" altLang="zh-CN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48" name="Oval 49"/>
              <p:cNvSpPr/>
              <p:nvPr/>
            </p:nvSpPr>
            <p:spPr>
              <a:xfrm>
                <a:off x="2465128" y="2264793"/>
                <a:ext cx="295805" cy="229456"/>
              </a:xfrm>
              <a:prstGeom prst="ellipse">
                <a:avLst/>
              </a:prstGeom>
              <a:solidFill>
                <a:srgbClr val="C2C2C2"/>
              </a:solidFill>
              <a:ln w="9525">
                <a:noFill/>
              </a:ln>
            </p:spPr>
            <p:txBody>
              <a:bodyPr/>
              <a:p>
                <a:pPr eaLnBrk="1" hangingPunct="1">
                  <a:spcBef>
                    <a:spcPct val="50000"/>
                  </a:spcBef>
                </a:pPr>
                <a:endParaRPr lang="en-US" altLang="zh-CN" dirty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49" name="Freeform 50"/>
              <p:cNvSpPr/>
              <p:nvPr/>
            </p:nvSpPr>
            <p:spPr>
              <a:xfrm>
                <a:off x="2545298" y="1963461"/>
                <a:ext cx="221162" cy="445089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pathLst>
                  <a:path w="34" h="68">
                    <a:moveTo>
                      <a:pt x="34" y="0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2" y="20"/>
                      <a:pt x="0" y="23"/>
                      <a:pt x="0" y="27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4"/>
                      <a:pt x="5" y="68"/>
                      <a:pt x="11" y="68"/>
                    </a:cubicBezTo>
                    <a:cubicBezTo>
                      <a:pt x="16" y="68"/>
                      <a:pt x="21" y="64"/>
                      <a:pt x="21" y="58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34" y="24"/>
                      <a:pt x="34" y="24"/>
                      <a:pt x="34" y="24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8D8D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5159519" y="2019223"/>
              <a:ext cx="1013619" cy="937107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34" charset="0"/>
                <a:ea typeface="+mn-ea"/>
                <a:cs typeface="+mn-cs"/>
              </a:endParaRPr>
            </a:p>
          </p:txBody>
        </p:sp>
        <p:sp>
          <p:nvSpPr>
            <p:cNvPr id="9234" name="Freeform 166"/>
            <p:cNvSpPr>
              <a:spLocks noEditPoints="1"/>
            </p:cNvSpPr>
            <p:nvPr/>
          </p:nvSpPr>
          <p:spPr>
            <a:xfrm>
              <a:off x="6413384" y="2292823"/>
              <a:ext cx="451441" cy="436546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4469" h="4426">
                  <a:moveTo>
                    <a:pt x="4079" y="787"/>
                  </a:moveTo>
                  <a:lnTo>
                    <a:pt x="2242" y="3606"/>
                  </a:lnTo>
                  <a:lnTo>
                    <a:pt x="2270" y="3609"/>
                  </a:lnTo>
                  <a:lnTo>
                    <a:pt x="2300" y="3614"/>
                  </a:lnTo>
                  <a:lnTo>
                    <a:pt x="2329" y="3623"/>
                  </a:lnTo>
                  <a:lnTo>
                    <a:pt x="3522" y="4095"/>
                  </a:lnTo>
                  <a:lnTo>
                    <a:pt x="4079" y="787"/>
                  </a:lnTo>
                  <a:close/>
                  <a:moveTo>
                    <a:pt x="3675" y="737"/>
                  </a:moveTo>
                  <a:lnTo>
                    <a:pt x="437" y="2873"/>
                  </a:lnTo>
                  <a:lnTo>
                    <a:pt x="1283" y="3210"/>
                  </a:lnTo>
                  <a:lnTo>
                    <a:pt x="1302" y="3220"/>
                  </a:lnTo>
                  <a:lnTo>
                    <a:pt x="1320" y="3231"/>
                  </a:lnTo>
                  <a:lnTo>
                    <a:pt x="3675" y="737"/>
                  </a:lnTo>
                  <a:close/>
                  <a:moveTo>
                    <a:pt x="4068" y="522"/>
                  </a:moveTo>
                  <a:lnTo>
                    <a:pt x="1422" y="3327"/>
                  </a:lnTo>
                  <a:lnTo>
                    <a:pt x="1422" y="3329"/>
                  </a:lnTo>
                  <a:lnTo>
                    <a:pt x="1812" y="4003"/>
                  </a:lnTo>
                  <a:lnTo>
                    <a:pt x="4068" y="522"/>
                  </a:lnTo>
                  <a:close/>
                  <a:moveTo>
                    <a:pt x="4329" y="0"/>
                  </a:moveTo>
                  <a:lnTo>
                    <a:pt x="4329" y="0"/>
                  </a:lnTo>
                  <a:lnTo>
                    <a:pt x="4356" y="3"/>
                  </a:lnTo>
                  <a:lnTo>
                    <a:pt x="4380" y="10"/>
                  </a:lnTo>
                  <a:lnTo>
                    <a:pt x="4405" y="23"/>
                  </a:lnTo>
                  <a:lnTo>
                    <a:pt x="4430" y="43"/>
                  </a:lnTo>
                  <a:lnTo>
                    <a:pt x="4449" y="68"/>
                  </a:lnTo>
                  <a:lnTo>
                    <a:pt x="4463" y="98"/>
                  </a:lnTo>
                  <a:lnTo>
                    <a:pt x="4469" y="129"/>
                  </a:lnTo>
                  <a:lnTo>
                    <a:pt x="4468" y="160"/>
                  </a:lnTo>
                  <a:lnTo>
                    <a:pt x="3769" y="4310"/>
                  </a:lnTo>
                  <a:lnTo>
                    <a:pt x="3760" y="4340"/>
                  </a:lnTo>
                  <a:lnTo>
                    <a:pt x="3745" y="4367"/>
                  </a:lnTo>
                  <a:lnTo>
                    <a:pt x="3725" y="4390"/>
                  </a:lnTo>
                  <a:lnTo>
                    <a:pt x="3699" y="4408"/>
                  </a:lnTo>
                  <a:lnTo>
                    <a:pt x="3677" y="4418"/>
                  </a:lnTo>
                  <a:lnTo>
                    <a:pt x="3655" y="4424"/>
                  </a:lnTo>
                  <a:lnTo>
                    <a:pt x="3630" y="4426"/>
                  </a:lnTo>
                  <a:lnTo>
                    <a:pt x="3605" y="4424"/>
                  </a:lnTo>
                  <a:lnTo>
                    <a:pt x="3579" y="4417"/>
                  </a:lnTo>
                  <a:lnTo>
                    <a:pt x="2224" y="3880"/>
                  </a:lnTo>
                  <a:lnTo>
                    <a:pt x="1934" y="4359"/>
                  </a:lnTo>
                  <a:lnTo>
                    <a:pt x="1917" y="4381"/>
                  </a:lnTo>
                  <a:lnTo>
                    <a:pt x="1896" y="4401"/>
                  </a:lnTo>
                  <a:lnTo>
                    <a:pt x="1870" y="4415"/>
                  </a:lnTo>
                  <a:lnTo>
                    <a:pt x="1843" y="4424"/>
                  </a:lnTo>
                  <a:lnTo>
                    <a:pt x="1814" y="4426"/>
                  </a:lnTo>
                  <a:lnTo>
                    <a:pt x="1813" y="4426"/>
                  </a:lnTo>
                  <a:lnTo>
                    <a:pt x="1784" y="4422"/>
                  </a:lnTo>
                  <a:lnTo>
                    <a:pt x="1757" y="4414"/>
                  </a:lnTo>
                  <a:lnTo>
                    <a:pt x="1732" y="4400"/>
                  </a:lnTo>
                  <a:lnTo>
                    <a:pt x="1712" y="4380"/>
                  </a:lnTo>
                  <a:lnTo>
                    <a:pt x="1694" y="4357"/>
                  </a:lnTo>
                  <a:lnTo>
                    <a:pt x="1180" y="3466"/>
                  </a:lnTo>
                  <a:lnTo>
                    <a:pt x="87" y="3033"/>
                  </a:lnTo>
                  <a:lnTo>
                    <a:pt x="60" y="3019"/>
                  </a:lnTo>
                  <a:lnTo>
                    <a:pt x="37" y="2999"/>
                  </a:lnTo>
                  <a:lnTo>
                    <a:pt x="19" y="2975"/>
                  </a:lnTo>
                  <a:lnTo>
                    <a:pt x="6" y="2948"/>
                  </a:lnTo>
                  <a:lnTo>
                    <a:pt x="0" y="2919"/>
                  </a:lnTo>
                  <a:lnTo>
                    <a:pt x="0" y="2889"/>
                  </a:lnTo>
                  <a:lnTo>
                    <a:pt x="6" y="2859"/>
                  </a:lnTo>
                  <a:lnTo>
                    <a:pt x="19" y="2832"/>
                  </a:lnTo>
                  <a:lnTo>
                    <a:pt x="37" y="2808"/>
                  </a:lnTo>
                  <a:lnTo>
                    <a:pt x="61" y="2790"/>
                  </a:lnTo>
                  <a:lnTo>
                    <a:pt x="4252" y="23"/>
                  </a:lnTo>
                  <a:lnTo>
                    <a:pt x="4276" y="10"/>
                  </a:lnTo>
                  <a:lnTo>
                    <a:pt x="4302" y="3"/>
                  </a:lnTo>
                  <a:lnTo>
                    <a:pt x="4329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226" name="标题 4"/>
          <p:cNvSpPr txBox="1"/>
          <p:nvPr/>
        </p:nvSpPr>
        <p:spPr>
          <a:xfrm>
            <a:off x="628650" y="49847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6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二、存货的持有成本</a:t>
            </a:r>
            <a:endParaRPr lang="en-US" altLang="zh-CN" sz="3600" b="1" dirty="0">
              <a:solidFill>
                <a:srgbClr val="7671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27" name="组合 36"/>
          <p:cNvGrpSpPr/>
          <p:nvPr/>
        </p:nvGrpSpPr>
        <p:grpSpPr>
          <a:xfrm>
            <a:off x="2630488" y="1143000"/>
            <a:ext cx="4284662" cy="134938"/>
            <a:chOff x="5357217" y="1143000"/>
            <a:chExt cx="1490133" cy="101600"/>
          </a:xfrm>
        </p:grpSpPr>
        <p:cxnSp>
          <p:nvCxnSpPr>
            <p:cNvPr id="40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1"/>
            <p:cNvCxnSpPr/>
            <p:nvPr/>
          </p:nvCxnSpPr>
          <p:spPr>
            <a:xfrm>
              <a:off x="5509598" y="1244600"/>
              <a:ext cx="1185371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6" grpId="0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Freeform 178"/>
          <p:cNvSpPr>
            <a:spLocks noEditPoints="1"/>
          </p:cNvSpPr>
          <p:nvPr/>
        </p:nvSpPr>
        <p:spPr>
          <a:xfrm>
            <a:off x="8047038" y="1430338"/>
            <a:ext cx="512762" cy="6762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4189" h="4150">
                <a:moveTo>
                  <a:pt x="412" y="3129"/>
                </a:moveTo>
                <a:lnTo>
                  <a:pt x="274" y="3624"/>
                </a:lnTo>
                <a:lnTo>
                  <a:pt x="273" y="3634"/>
                </a:lnTo>
                <a:lnTo>
                  <a:pt x="269" y="3649"/>
                </a:lnTo>
                <a:lnTo>
                  <a:pt x="266" y="3665"/>
                </a:lnTo>
                <a:lnTo>
                  <a:pt x="263" y="3682"/>
                </a:lnTo>
                <a:lnTo>
                  <a:pt x="262" y="3697"/>
                </a:lnTo>
                <a:lnTo>
                  <a:pt x="266" y="3735"/>
                </a:lnTo>
                <a:lnTo>
                  <a:pt x="277" y="3771"/>
                </a:lnTo>
                <a:lnTo>
                  <a:pt x="296" y="3804"/>
                </a:lnTo>
                <a:lnTo>
                  <a:pt x="318" y="3833"/>
                </a:lnTo>
                <a:lnTo>
                  <a:pt x="348" y="3857"/>
                </a:lnTo>
                <a:lnTo>
                  <a:pt x="381" y="3874"/>
                </a:lnTo>
                <a:lnTo>
                  <a:pt x="417" y="3886"/>
                </a:lnTo>
                <a:lnTo>
                  <a:pt x="456" y="3890"/>
                </a:lnTo>
                <a:lnTo>
                  <a:pt x="476" y="3889"/>
                </a:lnTo>
                <a:lnTo>
                  <a:pt x="496" y="3885"/>
                </a:lnTo>
                <a:lnTo>
                  <a:pt x="517" y="3881"/>
                </a:lnTo>
                <a:lnTo>
                  <a:pt x="534" y="3877"/>
                </a:lnTo>
                <a:lnTo>
                  <a:pt x="545" y="3874"/>
                </a:lnTo>
                <a:lnTo>
                  <a:pt x="1033" y="3747"/>
                </a:lnTo>
                <a:lnTo>
                  <a:pt x="1032" y="3691"/>
                </a:lnTo>
                <a:lnTo>
                  <a:pt x="1025" y="3633"/>
                </a:lnTo>
                <a:lnTo>
                  <a:pt x="1012" y="3576"/>
                </a:lnTo>
                <a:lnTo>
                  <a:pt x="992" y="3519"/>
                </a:lnTo>
                <a:lnTo>
                  <a:pt x="966" y="3463"/>
                </a:lnTo>
                <a:lnTo>
                  <a:pt x="934" y="3409"/>
                </a:lnTo>
                <a:lnTo>
                  <a:pt x="895" y="3357"/>
                </a:lnTo>
                <a:lnTo>
                  <a:pt x="850" y="3308"/>
                </a:lnTo>
                <a:lnTo>
                  <a:pt x="800" y="3264"/>
                </a:lnTo>
                <a:lnTo>
                  <a:pt x="750" y="3226"/>
                </a:lnTo>
                <a:lnTo>
                  <a:pt x="696" y="3195"/>
                </a:lnTo>
                <a:lnTo>
                  <a:pt x="640" y="3170"/>
                </a:lnTo>
                <a:lnTo>
                  <a:pt x="583" y="3150"/>
                </a:lnTo>
                <a:lnTo>
                  <a:pt x="526" y="3137"/>
                </a:lnTo>
                <a:lnTo>
                  <a:pt x="470" y="3130"/>
                </a:lnTo>
                <a:lnTo>
                  <a:pt x="412" y="3129"/>
                </a:lnTo>
                <a:close/>
                <a:moveTo>
                  <a:pt x="997" y="2330"/>
                </a:moveTo>
                <a:lnTo>
                  <a:pt x="932" y="2333"/>
                </a:lnTo>
                <a:lnTo>
                  <a:pt x="866" y="2341"/>
                </a:lnTo>
                <a:lnTo>
                  <a:pt x="804" y="2356"/>
                </a:lnTo>
                <a:lnTo>
                  <a:pt x="743" y="2377"/>
                </a:lnTo>
                <a:lnTo>
                  <a:pt x="685" y="2405"/>
                </a:lnTo>
                <a:lnTo>
                  <a:pt x="632" y="2439"/>
                </a:lnTo>
                <a:lnTo>
                  <a:pt x="610" y="2467"/>
                </a:lnTo>
                <a:lnTo>
                  <a:pt x="593" y="2498"/>
                </a:lnTo>
                <a:lnTo>
                  <a:pt x="581" y="2528"/>
                </a:lnTo>
                <a:lnTo>
                  <a:pt x="450" y="2996"/>
                </a:lnTo>
                <a:lnTo>
                  <a:pt x="517" y="3002"/>
                </a:lnTo>
                <a:lnTo>
                  <a:pt x="582" y="3013"/>
                </a:lnTo>
                <a:lnTo>
                  <a:pt x="648" y="3033"/>
                </a:lnTo>
                <a:lnTo>
                  <a:pt x="712" y="3057"/>
                </a:lnTo>
                <a:lnTo>
                  <a:pt x="774" y="3089"/>
                </a:lnTo>
                <a:lnTo>
                  <a:pt x="834" y="3125"/>
                </a:lnTo>
                <a:lnTo>
                  <a:pt x="890" y="3169"/>
                </a:lnTo>
                <a:lnTo>
                  <a:pt x="942" y="3216"/>
                </a:lnTo>
                <a:lnTo>
                  <a:pt x="993" y="3271"/>
                </a:lnTo>
                <a:lnTo>
                  <a:pt x="1037" y="3329"/>
                </a:lnTo>
                <a:lnTo>
                  <a:pt x="1075" y="3390"/>
                </a:lnTo>
                <a:lnTo>
                  <a:pt x="1106" y="3453"/>
                </a:lnTo>
                <a:lnTo>
                  <a:pt x="1128" y="3518"/>
                </a:lnTo>
                <a:lnTo>
                  <a:pt x="1146" y="3583"/>
                </a:lnTo>
                <a:lnTo>
                  <a:pt x="1157" y="3649"/>
                </a:lnTo>
                <a:lnTo>
                  <a:pt x="1162" y="3714"/>
                </a:lnTo>
                <a:lnTo>
                  <a:pt x="1645" y="3588"/>
                </a:lnTo>
                <a:lnTo>
                  <a:pt x="1669" y="3579"/>
                </a:lnTo>
                <a:lnTo>
                  <a:pt x="1692" y="3568"/>
                </a:lnTo>
                <a:lnTo>
                  <a:pt x="1732" y="3518"/>
                </a:lnTo>
                <a:lnTo>
                  <a:pt x="1766" y="3463"/>
                </a:lnTo>
                <a:lnTo>
                  <a:pt x="1793" y="3406"/>
                </a:lnTo>
                <a:lnTo>
                  <a:pt x="1813" y="3348"/>
                </a:lnTo>
                <a:lnTo>
                  <a:pt x="1827" y="3285"/>
                </a:lnTo>
                <a:lnTo>
                  <a:pt x="1835" y="3222"/>
                </a:lnTo>
                <a:lnTo>
                  <a:pt x="1837" y="3157"/>
                </a:lnTo>
                <a:lnTo>
                  <a:pt x="1833" y="3090"/>
                </a:lnTo>
                <a:lnTo>
                  <a:pt x="1822" y="3024"/>
                </a:lnTo>
                <a:lnTo>
                  <a:pt x="1805" y="2958"/>
                </a:lnTo>
                <a:lnTo>
                  <a:pt x="1782" y="2891"/>
                </a:lnTo>
                <a:lnTo>
                  <a:pt x="1754" y="2828"/>
                </a:lnTo>
                <a:lnTo>
                  <a:pt x="1719" y="2764"/>
                </a:lnTo>
                <a:lnTo>
                  <a:pt x="1677" y="2702"/>
                </a:lnTo>
                <a:lnTo>
                  <a:pt x="1631" y="2642"/>
                </a:lnTo>
                <a:lnTo>
                  <a:pt x="1578" y="2586"/>
                </a:lnTo>
                <a:lnTo>
                  <a:pt x="1521" y="2533"/>
                </a:lnTo>
                <a:lnTo>
                  <a:pt x="1461" y="2487"/>
                </a:lnTo>
                <a:lnTo>
                  <a:pt x="1398" y="2446"/>
                </a:lnTo>
                <a:lnTo>
                  <a:pt x="1332" y="2411"/>
                </a:lnTo>
                <a:lnTo>
                  <a:pt x="1266" y="2383"/>
                </a:lnTo>
                <a:lnTo>
                  <a:pt x="1199" y="2361"/>
                </a:lnTo>
                <a:lnTo>
                  <a:pt x="1132" y="2344"/>
                </a:lnTo>
                <a:lnTo>
                  <a:pt x="1064" y="2334"/>
                </a:lnTo>
                <a:lnTo>
                  <a:pt x="997" y="2330"/>
                </a:lnTo>
                <a:close/>
                <a:moveTo>
                  <a:pt x="3240" y="1519"/>
                </a:moveTo>
                <a:lnTo>
                  <a:pt x="2001" y="2746"/>
                </a:lnTo>
                <a:lnTo>
                  <a:pt x="2036" y="2828"/>
                </a:lnTo>
                <a:lnTo>
                  <a:pt x="2064" y="2913"/>
                </a:lnTo>
                <a:lnTo>
                  <a:pt x="2084" y="2999"/>
                </a:lnTo>
                <a:lnTo>
                  <a:pt x="2097" y="3085"/>
                </a:lnTo>
                <a:lnTo>
                  <a:pt x="2098" y="3134"/>
                </a:lnTo>
                <a:lnTo>
                  <a:pt x="2098" y="3182"/>
                </a:lnTo>
                <a:lnTo>
                  <a:pt x="3110" y="2173"/>
                </a:lnTo>
                <a:lnTo>
                  <a:pt x="3107" y="2171"/>
                </a:lnTo>
                <a:lnTo>
                  <a:pt x="3109" y="2170"/>
                </a:lnTo>
                <a:lnTo>
                  <a:pt x="3111" y="2169"/>
                </a:lnTo>
                <a:lnTo>
                  <a:pt x="3153" y="2121"/>
                </a:lnTo>
                <a:lnTo>
                  <a:pt x="3189" y="2070"/>
                </a:lnTo>
                <a:lnTo>
                  <a:pt x="3219" y="2017"/>
                </a:lnTo>
                <a:lnTo>
                  <a:pt x="3243" y="1960"/>
                </a:lnTo>
                <a:lnTo>
                  <a:pt x="3260" y="1901"/>
                </a:lnTo>
                <a:lnTo>
                  <a:pt x="3271" y="1840"/>
                </a:lnTo>
                <a:lnTo>
                  <a:pt x="3276" y="1777"/>
                </a:lnTo>
                <a:lnTo>
                  <a:pt x="3276" y="1714"/>
                </a:lnTo>
                <a:lnTo>
                  <a:pt x="3269" y="1649"/>
                </a:lnTo>
                <a:lnTo>
                  <a:pt x="3257" y="1584"/>
                </a:lnTo>
                <a:lnTo>
                  <a:pt x="3240" y="1519"/>
                </a:lnTo>
                <a:close/>
                <a:moveTo>
                  <a:pt x="2743" y="974"/>
                </a:moveTo>
                <a:lnTo>
                  <a:pt x="1495" y="2210"/>
                </a:lnTo>
                <a:lnTo>
                  <a:pt x="1553" y="2242"/>
                </a:lnTo>
                <a:lnTo>
                  <a:pt x="1608" y="2277"/>
                </a:lnTo>
                <a:lnTo>
                  <a:pt x="1663" y="2314"/>
                </a:lnTo>
                <a:lnTo>
                  <a:pt x="1714" y="2357"/>
                </a:lnTo>
                <a:lnTo>
                  <a:pt x="1763" y="2402"/>
                </a:lnTo>
                <a:lnTo>
                  <a:pt x="1813" y="2455"/>
                </a:lnTo>
                <a:lnTo>
                  <a:pt x="1857" y="2511"/>
                </a:lnTo>
                <a:lnTo>
                  <a:pt x="1898" y="2568"/>
                </a:lnTo>
                <a:lnTo>
                  <a:pt x="1937" y="2626"/>
                </a:lnTo>
                <a:lnTo>
                  <a:pt x="3186" y="1389"/>
                </a:lnTo>
                <a:lnTo>
                  <a:pt x="3152" y="1329"/>
                </a:lnTo>
                <a:lnTo>
                  <a:pt x="3113" y="1269"/>
                </a:lnTo>
                <a:lnTo>
                  <a:pt x="3069" y="1214"/>
                </a:lnTo>
                <a:lnTo>
                  <a:pt x="3019" y="1159"/>
                </a:lnTo>
                <a:lnTo>
                  <a:pt x="2967" y="1113"/>
                </a:lnTo>
                <a:lnTo>
                  <a:pt x="2915" y="1070"/>
                </a:lnTo>
                <a:lnTo>
                  <a:pt x="2858" y="1033"/>
                </a:lnTo>
                <a:lnTo>
                  <a:pt x="2802" y="1001"/>
                </a:lnTo>
                <a:lnTo>
                  <a:pt x="2743" y="974"/>
                </a:lnTo>
                <a:close/>
                <a:moveTo>
                  <a:pt x="2409" y="903"/>
                </a:moveTo>
                <a:lnTo>
                  <a:pt x="2344" y="907"/>
                </a:lnTo>
                <a:lnTo>
                  <a:pt x="2281" y="918"/>
                </a:lnTo>
                <a:lnTo>
                  <a:pt x="2220" y="935"/>
                </a:lnTo>
                <a:lnTo>
                  <a:pt x="2162" y="958"/>
                </a:lnTo>
                <a:lnTo>
                  <a:pt x="2106" y="987"/>
                </a:lnTo>
                <a:lnTo>
                  <a:pt x="2054" y="1023"/>
                </a:lnTo>
                <a:lnTo>
                  <a:pt x="2005" y="1064"/>
                </a:lnTo>
                <a:lnTo>
                  <a:pt x="997" y="2070"/>
                </a:lnTo>
                <a:lnTo>
                  <a:pt x="1092" y="2076"/>
                </a:lnTo>
                <a:lnTo>
                  <a:pt x="1187" y="2092"/>
                </a:lnTo>
                <a:lnTo>
                  <a:pt x="1281" y="2116"/>
                </a:lnTo>
                <a:lnTo>
                  <a:pt x="1373" y="2147"/>
                </a:lnTo>
                <a:lnTo>
                  <a:pt x="2607" y="926"/>
                </a:lnTo>
                <a:lnTo>
                  <a:pt x="2540" y="913"/>
                </a:lnTo>
                <a:lnTo>
                  <a:pt x="2474" y="905"/>
                </a:lnTo>
                <a:lnTo>
                  <a:pt x="2409" y="903"/>
                </a:lnTo>
                <a:close/>
                <a:moveTo>
                  <a:pt x="3070" y="260"/>
                </a:moveTo>
                <a:lnTo>
                  <a:pt x="3008" y="263"/>
                </a:lnTo>
                <a:lnTo>
                  <a:pt x="2948" y="271"/>
                </a:lnTo>
                <a:lnTo>
                  <a:pt x="2891" y="284"/>
                </a:lnTo>
                <a:lnTo>
                  <a:pt x="2836" y="302"/>
                </a:lnTo>
                <a:lnTo>
                  <a:pt x="2783" y="326"/>
                </a:lnTo>
                <a:lnTo>
                  <a:pt x="2733" y="354"/>
                </a:lnTo>
                <a:lnTo>
                  <a:pt x="2687" y="389"/>
                </a:lnTo>
                <a:lnTo>
                  <a:pt x="2644" y="426"/>
                </a:lnTo>
                <a:lnTo>
                  <a:pt x="2427" y="642"/>
                </a:lnTo>
                <a:lnTo>
                  <a:pt x="2512" y="646"/>
                </a:lnTo>
                <a:lnTo>
                  <a:pt x="2595" y="658"/>
                </a:lnTo>
                <a:lnTo>
                  <a:pt x="2678" y="675"/>
                </a:lnTo>
                <a:lnTo>
                  <a:pt x="2759" y="699"/>
                </a:lnTo>
                <a:lnTo>
                  <a:pt x="2840" y="731"/>
                </a:lnTo>
                <a:lnTo>
                  <a:pt x="2919" y="768"/>
                </a:lnTo>
                <a:lnTo>
                  <a:pt x="2995" y="810"/>
                </a:lnTo>
                <a:lnTo>
                  <a:pt x="3067" y="861"/>
                </a:lnTo>
                <a:lnTo>
                  <a:pt x="3137" y="915"/>
                </a:lnTo>
                <a:lnTo>
                  <a:pt x="3203" y="976"/>
                </a:lnTo>
                <a:lnTo>
                  <a:pt x="3264" y="1041"/>
                </a:lnTo>
                <a:lnTo>
                  <a:pt x="3320" y="1110"/>
                </a:lnTo>
                <a:lnTo>
                  <a:pt x="3370" y="1182"/>
                </a:lnTo>
                <a:lnTo>
                  <a:pt x="3414" y="1256"/>
                </a:lnTo>
                <a:lnTo>
                  <a:pt x="3452" y="1333"/>
                </a:lnTo>
                <a:lnTo>
                  <a:pt x="3482" y="1413"/>
                </a:lnTo>
                <a:lnTo>
                  <a:pt x="3506" y="1493"/>
                </a:lnTo>
                <a:lnTo>
                  <a:pt x="3525" y="1576"/>
                </a:lnTo>
                <a:lnTo>
                  <a:pt x="3536" y="1659"/>
                </a:lnTo>
                <a:lnTo>
                  <a:pt x="3537" y="1688"/>
                </a:lnTo>
                <a:lnTo>
                  <a:pt x="3536" y="1718"/>
                </a:lnTo>
                <a:lnTo>
                  <a:pt x="3536" y="1747"/>
                </a:lnTo>
                <a:lnTo>
                  <a:pt x="3756" y="1527"/>
                </a:lnTo>
                <a:lnTo>
                  <a:pt x="3798" y="1479"/>
                </a:lnTo>
                <a:lnTo>
                  <a:pt x="3836" y="1428"/>
                </a:lnTo>
                <a:lnTo>
                  <a:pt x="3867" y="1373"/>
                </a:lnTo>
                <a:lnTo>
                  <a:pt x="3891" y="1316"/>
                </a:lnTo>
                <a:lnTo>
                  <a:pt x="3910" y="1255"/>
                </a:lnTo>
                <a:lnTo>
                  <a:pt x="3922" y="1191"/>
                </a:lnTo>
                <a:lnTo>
                  <a:pt x="3927" y="1126"/>
                </a:lnTo>
                <a:lnTo>
                  <a:pt x="3926" y="1058"/>
                </a:lnTo>
                <a:lnTo>
                  <a:pt x="3918" y="985"/>
                </a:lnTo>
                <a:lnTo>
                  <a:pt x="3902" y="914"/>
                </a:lnTo>
                <a:lnTo>
                  <a:pt x="3879" y="842"/>
                </a:lnTo>
                <a:lnTo>
                  <a:pt x="3848" y="773"/>
                </a:lnTo>
                <a:lnTo>
                  <a:pt x="3812" y="706"/>
                </a:lnTo>
                <a:lnTo>
                  <a:pt x="3769" y="641"/>
                </a:lnTo>
                <a:lnTo>
                  <a:pt x="3719" y="577"/>
                </a:lnTo>
                <a:lnTo>
                  <a:pt x="3663" y="517"/>
                </a:lnTo>
                <a:lnTo>
                  <a:pt x="3606" y="466"/>
                </a:lnTo>
                <a:lnTo>
                  <a:pt x="3545" y="419"/>
                </a:lnTo>
                <a:lnTo>
                  <a:pt x="3482" y="378"/>
                </a:lnTo>
                <a:lnTo>
                  <a:pt x="3417" y="342"/>
                </a:lnTo>
                <a:lnTo>
                  <a:pt x="3350" y="313"/>
                </a:lnTo>
                <a:lnTo>
                  <a:pt x="3280" y="290"/>
                </a:lnTo>
                <a:lnTo>
                  <a:pt x="3211" y="273"/>
                </a:lnTo>
                <a:lnTo>
                  <a:pt x="3140" y="263"/>
                </a:lnTo>
                <a:lnTo>
                  <a:pt x="3070" y="260"/>
                </a:lnTo>
                <a:close/>
                <a:moveTo>
                  <a:pt x="3070" y="0"/>
                </a:moveTo>
                <a:lnTo>
                  <a:pt x="3154" y="4"/>
                </a:lnTo>
                <a:lnTo>
                  <a:pt x="3237" y="15"/>
                </a:lnTo>
                <a:lnTo>
                  <a:pt x="3320" y="32"/>
                </a:lnTo>
                <a:lnTo>
                  <a:pt x="3402" y="56"/>
                </a:lnTo>
                <a:lnTo>
                  <a:pt x="3484" y="88"/>
                </a:lnTo>
                <a:lnTo>
                  <a:pt x="3561" y="125"/>
                </a:lnTo>
                <a:lnTo>
                  <a:pt x="3638" y="168"/>
                </a:lnTo>
                <a:lnTo>
                  <a:pt x="3711" y="218"/>
                </a:lnTo>
                <a:lnTo>
                  <a:pt x="3782" y="273"/>
                </a:lnTo>
                <a:lnTo>
                  <a:pt x="3848" y="334"/>
                </a:lnTo>
                <a:lnTo>
                  <a:pt x="3908" y="398"/>
                </a:lnTo>
                <a:lnTo>
                  <a:pt x="3962" y="463"/>
                </a:lnTo>
                <a:lnTo>
                  <a:pt x="4010" y="531"/>
                </a:lnTo>
                <a:lnTo>
                  <a:pt x="4053" y="601"/>
                </a:lnTo>
                <a:lnTo>
                  <a:pt x="4089" y="672"/>
                </a:lnTo>
                <a:lnTo>
                  <a:pt x="4120" y="744"/>
                </a:lnTo>
                <a:lnTo>
                  <a:pt x="4145" y="818"/>
                </a:lnTo>
                <a:lnTo>
                  <a:pt x="4165" y="893"/>
                </a:lnTo>
                <a:lnTo>
                  <a:pt x="4179" y="967"/>
                </a:lnTo>
                <a:lnTo>
                  <a:pt x="4187" y="1041"/>
                </a:lnTo>
                <a:lnTo>
                  <a:pt x="4189" y="1115"/>
                </a:lnTo>
                <a:lnTo>
                  <a:pt x="4185" y="1188"/>
                </a:lnTo>
                <a:lnTo>
                  <a:pt x="4176" y="1260"/>
                </a:lnTo>
                <a:lnTo>
                  <a:pt x="4160" y="1332"/>
                </a:lnTo>
                <a:lnTo>
                  <a:pt x="4139" y="1401"/>
                </a:lnTo>
                <a:lnTo>
                  <a:pt x="4112" y="1468"/>
                </a:lnTo>
                <a:lnTo>
                  <a:pt x="4078" y="1532"/>
                </a:lnTo>
                <a:lnTo>
                  <a:pt x="4038" y="1594"/>
                </a:lnTo>
                <a:lnTo>
                  <a:pt x="3993" y="1654"/>
                </a:lnTo>
                <a:lnTo>
                  <a:pt x="3942" y="1710"/>
                </a:lnTo>
                <a:lnTo>
                  <a:pt x="1944" y="3705"/>
                </a:lnTo>
                <a:lnTo>
                  <a:pt x="1904" y="3740"/>
                </a:lnTo>
                <a:lnTo>
                  <a:pt x="1862" y="3771"/>
                </a:lnTo>
                <a:lnTo>
                  <a:pt x="1817" y="3797"/>
                </a:lnTo>
                <a:lnTo>
                  <a:pt x="1770" y="3819"/>
                </a:lnTo>
                <a:lnTo>
                  <a:pt x="1720" y="3837"/>
                </a:lnTo>
                <a:lnTo>
                  <a:pt x="610" y="4125"/>
                </a:lnTo>
                <a:lnTo>
                  <a:pt x="606" y="4126"/>
                </a:lnTo>
                <a:lnTo>
                  <a:pt x="596" y="4129"/>
                </a:lnTo>
                <a:lnTo>
                  <a:pt x="581" y="4132"/>
                </a:lnTo>
                <a:lnTo>
                  <a:pt x="562" y="4136"/>
                </a:lnTo>
                <a:lnTo>
                  <a:pt x="541" y="4140"/>
                </a:lnTo>
                <a:lnTo>
                  <a:pt x="519" y="4144"/>
                </a:lnTo>
                <a:lnTo>
                  <a:pt x="498" y="4148"/>
                </a:lnTo>
                <a:lnTo>
                  <a:pt x="478" y="4149"/>
                </a:lnTo>
                <a:lnTo>
                  <a:pt x="459" y="4150"/>
                </a:lnTo>
                <a:lnTo>
                  <a:pt x="396" y="4146"/>
                </a:lnTo>
                <a:lnTo>
                  <a:pt x="337" y="4134"/>
                </a:lnTo>
                <a:lnTo>
                  <a:pt x="280" y="4114"/>
                </a:lnTo>
                <a:lnTo>
                  <a:pt x="227" y="4088"/>
                </a:lnTo>
                <a:lnTo>
                  <a:pt x="178" y="4056"/>
                </a:lnTo>
                <a:lnTo>
                  <a:pt x="134" y="4018"/>
                </a:lnTo>
                <a:lnTo>
                  <a:pt x="95" y="3974"/>
                </a:lnTo>
                <a:lnTo>
                  <a:pt x="63" y="3925"/>
                </a:lnTo>
                <a:lnTo>
                  <a:pt x="36" y="3873"/>
                </a:lnTo>
                <a:lnTo>
                  <a:pt x="16" y="3817"/>
                </a:lnTo>
                <a:lnTo>
                  <a:pt x="4" y="3758"/>
                </a:lnTo>
                <a:lnTo>
                  <a:pt x="0" y="3697"/>
                </a:lnTo>
                <a:lnTo>
                  <a:pt x="1" y="3678"/>
                </a:lnTo>
                <a:lnTo>
                  <a:pt x="2" y="3657"/>
                </a:lnTo>
                <a:lnTo>
                  <a:pt x="6" y="3636"/>
                </a:lnTo>
                <a:lnTo>
                  <a:pt x="10" y="3613"/>
                </a:lnTo>
                <a:lnTo>
                  <a:pt x="13" y="3594"/>
                </a:lnTo>
                <a:lnTo>
                  <a:pt x="17" y="3579"/>
                </a:lnTo>
                <a:lnTo>
                  <a:pt x="20" y="3567"/>
                </a:lnTo>
                <a:lnTo>
                  <a:pt x="20" y="3563"/>
                </a:lnTo>
                <a:lnTo>
                  <a:pt x="328" y="2459"/>
                </a:lnTo>
                <a:lnTo>
                  <a:pt x="345" y="2410"/>
                </a:lnTo>
                <a:lnTo>
                  <a:pt x="368" y="2362"/>
                </a:lnTo>
                <a:lnTo>
                  <a:pt x="393" y="2318"/>
                </a:lnTo>
                <a:lnTo>
                  <a:pt x="425" y="2276"/>
                </a:lnTo>
                <a:lnTo>
                  <a:pt x="460" y="2238"/>
                </a:lnTo>
                <a:lnTo>
                  <a:pt x="1813" y="887"/>
                </a:lnTo>
                <a:lnTo>
                  <a:pt x="1814" y="886"/>
                </a:lnTo>
                <a:lnTo>
                  <a:pt x="1815" y="885"/>
                </a:lnTo>
                <a:lnTo>
                  <a:pt x="1817" y="882"/>
                </a:lnTo>
                <a:lnTo>
                  <a:pt x="1819" y="881"/>
                </a:lnTo>
                <a:lnTo>
                  <a:pt x="1821" y="879"/>
                </a:lnTo>
                <a:lnTo>
                  <a:pt x="2458" y="243"/>
                </a:lnTo>
                <a:lnTo>
                  <a:pt x="2513" y="194"/>
                </a:lnTo>
                <a:lnTo>
                  <a:pt x="2572" y="150"/>
                </a:lnTo>
                <a:lnTo>
                  <a:pt x="2635" y="110"/>
                </a:lnTo>
                <a:lnTo>
                  <a:pt x="2700" y="77"/>
                </a:lnTo>
                <a:lnTo>
                  <a:pt x="2770" y="50"/>
                </a:lnTo>
                <a:lnTo>
                  <a:pt x="2842" y="28"/>
                </a:lnTo>
                <a:lnTo>
                  <a:pt x="2916" y="12"/>
                </a:lnTo>
                <a:lnTo>
                  <a:pt x="2992" y="3"/>
                </a:lnTo>
                <a:lnTo>
                  <a:pt x="307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Text Box 4"/>
          <p:cNvSpPr txBox="1"/>
          <p:nvPr/>
        </p:nvSpPr>
        <p:spPr>
          <a:xfrm>
            <a:off x="539750" y="1271588"/>
            <a:ext cx="2379663" cy="615950"/>
          </a:xfrm>
          <a:prstGeom prst="rect">
            <a:avLst/>
          </a:prstGeom>
          <a:noFill/>
          <a:ln w="9525">
            <a:noFill/>
          </a:ln>
        </p:spPr>
        <p:txBody>
          <a:bodyPr wrap="none" lIns="121926" tIns="60963" rIns="121926" bIns="60963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 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取得成本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4" name="Freeform 166"/>
          <p:cNvSpPr>
            <a:spLocks noEditPoints="1"/>
          </p:cNvSpPr>
          <p:nvPr/>
        </p:nvSpPr>
        <p:spPr>
          <a:xfrm>
            <a:off x="4627563" y="2049463"/>
            <a:ext cx="338137" cy="4365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4469" h="4426">
                <a:moveTo>
                  <a:pt x="4079" y="787"/>
                </a:moveTo>
                <a:lnTo>
                  <a:pt x="2242" y="3606"/>
                </a:lnTo>
                <a:lnTo>
                  <a:pt x="2270" y="3609"/>
                </a:lnTo>
                <a:lnTo>
                  <a:pt x="2300" y="3614"/>
                </a:lnTo>
                <a:lnTo>
                  <a:pt x="2329" y="3623"/>
                </a:lnTo>
                <a:lnTo>
                  <a:pt x="3522" y="4095"/>
                </a:lnTo>
                <a:lnTo>
                  <a:pt x="4079" y="787"/>
                </a:lnTo>
                <a:close/>
                <a:moveTo>
                  <a:pt x="3675" y="737"/>
                </a:moveTo>
                <a:lnTo>
                  <a:pt x="437" y="2873"/>
                </a:lnTo>
                <a:lnTo>
                  <a:pt x="1283" y="3210"/>
                </a:lnTo>
                <a:lnTo>
                  <a:pt x="1302" y="3220"/>
                </a:lnTo>
                <a:lnTo>
                  <a:pt x="1320" y="3231"/>
                </a:lnTo>
                <a:lnTo>
                  <a:pt x="3675" y="737"/>
                </a:lnTo>
                <a:close/>
                <a:moveTo>
                  <a:pt x="4068" y="522"/>
                </a:moveTo>
                <a:lnTo>
                  <a:pt x="1422" y="3327"/>
                </a:lnTo>
                <a:lnTo>
                  <a:pt x="1422" y="3329"/>
                </a:lnTo>
                <a:lnTo>
                  <a:pt x="1812" y="4003"/>
                </a:lnTo>
                <a:lnTo>
                  <a:pt x="4068" y="522"/>
                </a:lnTo>
                <a:close/>
                <a:moveTo>
                  <a:pt x="4329" y="0"/>
                </a:moveTo>
                <a:lnTo>
                  <a:pt x="4329" y="0"/>
                </a:lnTo>
                <a:lnTo>
                  <a:pt x="4356" y="3"/>
                </a:lnTo>
                <a:lnTo>
                  <a:pt x="4380" y="10"/>
                </a:lnTo>
                <a:lnTo>
                  <a:pt x="4405" y="23"/>
                </a:lnTo>
                <a:lnTo>
                  <a:pt x="4430" y="43"/>
                </a:lnTo>
                <a:lnTo>
                  <a:pt x="4449" y="68"/>
                </a:lnTo>
                <a:lnTo>
                  <a:pt x="4463" y="98"/>
                </a:lnTo>
                <a:lnTo>
                  <a:pt x="4469" y="129"/>
                </a:lnTo>
                <a:lnTo>
                  <a:pt x="4468" y="160"/>
                </a:lnTo>
                <a:lnTo>
                  <a:pt x="3769" y="4310"/>
                </a:lnTo>
                <a:lnTo>
                  <a:pt x="3760" y="4340"/>
                </a:lnTo>
                <a:lnTo>
                  <a:pt x="3745" y="4367"/>
                </a:lnTo>
                <a:lnTo>
                  <a:pt x="3725" y="4390"/>
                </a:lnTo>
                <a:lnTo>
                  <a:pt x="3699" y="4408"/>
                </a:lnTo>
                <a:lnTo>
                  <a:pt x="3677" y="4418"/>
                </a:lnTo>
                <a:lnTo>
                  <a:pt x="3655" y="4424"/>
                </a:lnTo>
                <a:lnTo>
                  <a:pt x="3630" y="4426"/>
                </a:lnTo>
                <a:lnTo>
                  <a:pt x="3605" y="4424"/>
                </a:lnTo>
                <a:lnTo>
                  <a:pt x="3579" y="4417"/>
                </a:lnTo>
                <a:lnTo>
                  <a:pt x="2224" y="3880"/>
                </a:lnTo>
                <a:lnTo>
                  <a:pt x="1934" y="4359"/>
                </a:lnTo>
                <a:lnTo>
                  <a:pt x="1917" y="4381"/>
                </a:lnTo>
                <a:lnTo>
                  <a:pt x="1896" y="4401"/>
                </a:lnTo>
                <a:lnTo>
                  <a:pt x="1870" y="4415"/>
                </a:lnTo>
                <a:lnTo>
                  <a:pt x="1843" y="4424"/>
                </a:lnTo>
                <a:lnTo>
                  <a:pt x="1814" y="4426"/>
                </a:lnTo>
                <a:lnTo>
                  <a:pt x="1813" y="4426"/>
                </a:lnTo>
                <a:lnTo>
                  <a:pt x="1784" y="4422"/>
                </a:lnTo>
                <a:lnTo>
                  <a:pt x="1757" y="4414"/>
                </a:lnTo>
                <a:lnTo>
                  <a:pt x="1732" y="4400"/>
                </a:lnTo>
                <a:lnTo>
                  <a:pt x="1712" y="4380"/>
                </a:lnTo>
                <a:lnTo>
                  <a:pt x="1694" y="4357"/>
                </a:lnTo>
                <a:lnTo>
                  <a:pt x="1180" y="3466"/>
                </a:lnTo>
                <a:lnTo>
                  <a:pt x="87" y="3033"/>
                </a:lnTo>
                <a:lnTo>
                  <a:pt x="60" y="3019"/>
                </a:lnTo>
                <a:lnTo>
                  <a:pt x="37" y="2999"/>
                </a:lnTo>
                <a:lnTo>
                  <a:pt x="19" y="2975"/>
                </a:lnTo>
                <a:lnTo>
                  <a:pt x="6" y="2948"/>
                </a:lnTo>
                <a:lnTo>
                  <a:pt x="0" y="2919"/>
                </a:lnTo>
                <a:lnTo>
                  <a:pt x="0" y="2889"/>
                </a:lnTo>
                <a:lnTo>
                  <a:pt x="6" y="2859"/>
                </a:lnTo>
                <a:lnTo>
                  <a:pt x="19" y="2832"/>
                </a:lnTo>
                <a:lnTo>
                  <a:pt x="37" y="2808"/>
                </a:lnTo>
                <a:lnTo>
                  <a:pt x="61" y="2790"/>
                </a:lnTo>
                <a:lnTo>
                  <a:pt x="4252" y="23"/>
                </a:lnTo>
                <a:lnTo>
                  <a:pt x="4276" y="10"/>
                </a:lnTo>
                <a:lnTo>
                  <a:pt x="4302" y="3"/>
                </a:lnTo>
                <a:lnTo>
                  <a:pt x="4329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5" name="文本框 99"/>
          <p:cNvSpPr txBox="1"/>
          <p:nvPr/>
        </p:nvSpPr>
        <p:spPr>
          <a:xfrm>
            <a:off x="395288" y="1820863"/>
            <a:ext cx="7934325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270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取得成本是指为取得某种存货发生的成本，包括购置成本和订货成本。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1270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购置成本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。购置成本即进价，指存货本身的价值，等于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采购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与采购</a:t>
            </a:r>
            <a:r>
              <a:rPr lang="zh-CN" altLang="en-US" sz="24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的乘积。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2684463" y="4572000"/>
            <a:ext cx="1123950" cy="54927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彩云" panose="02010800040101010101" pitchFamily="2" charset="-122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10247" name="文本框 2"/>
          <p:cNvSpPr txBox="1"/>
          <p:nvPr/>
        </p:nvSpPr>
        <p:spPr>
          <a:xfrm>
            <a:off x="539750" y="4367213"/>
            <a:ext cx="8026400" cy="1052512"/>
          </a:xfrm>
          <a:prstGeom prst="rect">
            <a:avLst/>
          </a:pr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 eaLnBrk="1" hangingPunct="1">
              <a:lnSpc>
                <a:spcPct val="13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在一定时期进货总量既定的条件下，假设单价不变且无采购数量折扣，存货的采购成本属于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决策无关成本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8" name="文本框 1"/>
          <p:cNvSpPr txBox="1"/>
          <p:nvPr/>
        </p:nvSpPr>
        <p:spPr>
          <a:xfrm>
            <a:off x="539750" y="5434013"/>
            <a:ext cx="8870950" cy="1014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（2）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订货成本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订货成本又称进货费用，是指企业为组织进货而发生的成本。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4575" y="585788"/>
            <a:ext cx="165576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0" name="标题 4"/>
          <p:cNvSpPr txBox="1"/>
          <p:nvPr/>
        </p:nvSpPr>
        <p:spPr>
          <a:xfrm>
            <a:off x="628650" y="49847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6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二、存货的持有成本</a:t>
            </a:r>
            <a:endParaRPr lang="en-US" altLang="zh-CN" sz="3600" b="1" dirty="0">
              <a:solidFill>
                <a:srgbClr val="7671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51" name="组合 36"/>
          <p:cNvGrpSpPr/>
          <p:nvPr/>
        </p:nvGrpSpPr>
        <p:grpSpPr>
          <a:xfrm>
            <a:off x="2630488" y="1143000"/>
            <a:ext cx="4284662" cy="134938"/>
            <a:chOff x="5357217" y="1143000"/>
            <a:chExt cx="1490133" cy="101600"/>
          </a:xfrm>
        </p:grpSpPr>
        <p:cxnSp>
          <p:nvCxnSpPr>
            <p:cNvPr id="40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1"/>
            <p:cNvCxnSpPr/>
            <p:nvPr/>
          </p:nvCxnSpPr>
          <p:spPr>
            <a:xfrm>
              <a:off x="5509598" y="1244600"/>
              <a:ext cx="1185371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4027488" y="2668588"/>
            <a:ext cx="2127250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与决策是否有关</a:t>
            </a:r>
            <a:r>
              <a: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???</a:t>
            </a: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253" name="直接箭头连接符 3"/>
          <p:cNvCxnSpPr/>
          <p:nvPr/>
        </p:nvCxnSpPr>
        <p:spPr>
          <a:xfrm flipV="1">
            <a:off x="2630488" y="2852738"/>
            <a:ext cx="1365250" cy="576262"/>
          </a:xfrm>
          <a:prstGeom prst="straightConnector1">
            <a:avLst/>
          </a:prstGeom>
          <a:ln w="9525" cap="flat" cmpd="sng">
            <a:solidFill>
              <a:srgbClr val="0085A4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灯片编号占位符 2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文泉驿微米黑" pitchFamily="2" charset="-122"/>
                <a:ea typeface="文泉驿微米黑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zh-CN" sz="1400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" altLang="zh-CN" sz="1400" dirty="0">
              <a:solidFill>
                <a:srgbClr val="898989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841375" y="2824163"/>
            <a:ext cx="5380038" cy="669925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固定订货成本：</a:t>
            </a: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与订货次数无关，如采购机构人员工资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871538" y="3911600"/>
            <a:ext cx="5349875" cy="641350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变动订货成本：</a:t>
            </a:r>
            <a:r>
              <a:rPr kumimoji="0" lang="zh-CN" alt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与订货次数有关，如差旅费、运输费</a:t>
            </a:r>
            <a:endParaRPr kumimoji="0" lang="zh-CN" altLang="en-US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69" name="TextBox 128"/>
          <p:cNvSpPr txBox="1"/>
          <p:nvPr/>
        </p:nvSpPr>
        <p:spPr>
          <a:xfrm>
            <a:off x="411163" y="1557338"/>
            <a:ext cx="2471737" cy="4302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）订货成本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左箭头 5"/>
          <p:cNvSpPr/>
          <p:nvPr/>
        </p:nvSpPr>
        <p:spPr>
          <a:xfrm>
            <a:off x="6275388" y="2593975"/>
            <a:ext cx="2476500" cy="113030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决策无关成本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左箭头 6"/>
          <p:cNvSpPr/>
          <p:nvPr/>
        </p:nvSpPr>
        <p:spPr>
          <a:xfrm>
            <a:off x="6221413" y="3667125"/>
            <a:ext cx="2530475" cy="11303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决策相关成本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272" name="文本框 2"/>
          <p:cNvSpPr txBox="1"/>
          <p:nvPr/>
        </p:nvSpPr>
        <p:spPr>
          <a:xfrm>
            <a:off x="771525" y="1966913"/>
            <a:ext cx="88026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订货成本根据订货次数关系分为固定订货成本和变动订货成本。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文本框 3"/>
          <p:cNvSpPr txBox="1"/>
          <p:nvPr/>
        </p:nvSpPr>
        <p:spPr>
          <a:xfrm>
            <a:off x="644525" y="4868863"/>
            <a:ext cx="7980363" cy="1570037"/>
          </a:xfrm>
          <a:prstGeom prst="rect">
            <a:avLst/>
          </a:prstGeom>
          <a:solidFill>
            <a:srgbClr val="DEEBF7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订货成本=固定订货成本+变动订货成本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变动订货成本=订货次数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×每次变动订货成本</a:t>
            </a:r>
            <a:endParaRPr lang="zh-CN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其中，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订货次数=存货进货总量/每次订货批量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4" name="标题 4"/>
          <p:cNvSpPr txBox="1"/>
          <p:nvPr/>
        </p:nvSpPr>
        <p:spPr>
          <a:xfrm>
            <a:off x="628650" y="49847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6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二、存货的持有成本</a:t>
            </a:r>
            <a:endParaRPr lang="en-US" altLang="zh-CN" sz="3600" b="1" dirty="0">
              <a:solidFill>
                <a:srgbClr val="7671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75" name="组合 36"/>
          <p:cNvGrpSpPr/>
          <p:nvPr/>
        </p:nvGrpSpPr>
        <p:grpSpPr>
          <a:xfrm>
            <a:off x="2630488" y="1143000"/>
            <a:ext cx="4284662" cy="134938"/>
            <a:chOff x="5357217" y="1143000"/>
            <a:chExt cx="1490133" cy="101600"/>
          </a:xfrm>
        </p:grpSpPr>
        <p:cxnSp>
          <p:nvCxnSpPr>
            <p:cNvPr id="40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1"/>
            <p:cNvCxnSpPr/>
            <p:nvPr/>
          </p:nvCxnSpPr>
          <p:spPr>
            <a:xfrm>
              <a:off x="5509598" y="1244600"/>
              <a:ext cx="1185371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Freeform 178"/>
          <p:cNvSpPr>
            <a:spLocks noEditPoints="1"/>
          </p:cNvSpPr>
          <p:nvPr/>
        </p:nvSpPr>
        <p:spPr>
          <a:xfrm>
            <a:off x="8047038" y="1430338"/>
            <a:ext cx="512762" cy="6762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4189" h="4150">
                <a:moveTo>
                  <a:pt x="412" y="3129"/>
                </a:moveTo>
                <a:lnTo>
                  <a:pt x="274" y="3624"/>
                </a:lnTo>
                <a:lnTo>
                  <a:pt x="273" y="3634"/>
                </a:lnTo>
                <a:lnTo>
                  <a:pt x="269" y="3649"/>
                </a:lnTo>
                <a:lnTo>
                  <a:pt x="266" y="3665"/>
                </a:lnTo>
                <a:lnTo>
                  <a:pt x="263" y="3682"/>
                </a:lnTo>
                <a:lnTo>
                  <a:pt x="262" y="3697"/>
                </a:lnTo>
                <a:lnTo>
                  <a:pt x="266" y="3735"/>
                </a:lnTo>
                <a:lnTo>
                  <a:pt x="277" y="3771"/>
                </a:lnTo>
                <a:lnTo>
                  <a:pt x="296" y="3804"/>
                </a:lnTo>
                <a:lnTo>
                  <a:pt x="318" y="3833"/>
                </a:lnTo>
                <a:lnTo>
                  <a:pt x="348" y="3857"/>
                </a:lnTo>
                <a:lnTo>
                  <a:pt x="381" y="3874"/>
                </a:lnTo>
                <a:lnTo>
                  <a:pt x="417" y="3886"/>
                </a:lnTo>
                <a:lnTo>
                  <a:pt x="456" y="3890"/>
                </a:lnTo>
                <a:lnTo>
                  <a:pt x="476" y="3889"/>
                </a:lnTo>
                <a:lnTo>
                  <a:pt x="496" y="3885"/>
                </a:lnTo>
                <a:lnTo>
                  <a:pt x="517" y="3881"/>
                </a:lnTo>
                <a:lnTo>
                  <a:pt x="534" y="3877"/>
                </a:lnTo>
                <a:lnTo>
                  <a:pt x="545" y="3874"/>
                </a:lnTo>
                <a:lnTo>
                  <a:pt x="1033" y="3747"/>
                </a:lnTo>
                <a:lnTo>
                  <a:pt x="1032" y="3691"/>
                </a:lnTo>
                <a:lnTo>
                  <a:pt x="1025" y="3633"/>
                </a:lnTo>
                <a:lnTo>
                  <a:pt x="1012" y="3576"/>
                </a:lnTo>
                <a:lnTo>
                  <a:pt x="992" y="3519"/>
                </a:lnTo>
                <a:lnTo>
                  <a:pt x="966" y="3463"/>
                </a:lnTo>
                <a:lnTo>
                  <a:pt x="934" y="3409"/>
                </a:lnTo>
                <a:lnTo>
                  <a:pt x="895" y="3357"/>
                </a:lnTo>
                <a:lnTo>
                  <a:pt x="850" y="3308"/>
                </a:lnTo>
                <a:lnTo>
                  <a:pt x="800" y="3264"/>
                </a:lnTo>
                <a:lnTo>
                  <a:pt x="750" y="3226"/>
                </a:lnTo>
                <a:lnTo>
                  <a:pt x="696" y="3195"/>
                </a:lnTo>
                <a:lnTo>
                  <a:pt x="640" y="3170"/>
                </a:lnTo>
                <a:lnTo>
                  <a:pt x="583" y="3150"/>
                </a:lnTo>
                <a:lnTo>
                  <a:pt x="526" y="3137"/>
                </a:lnTo>
                <a:lnTo>
                  <a:pt x="470" y="3130"/>
                </a:lnTo>
                <a:lnTo>
                  <a:pt x="412" y="3129"/>
                </a:lnTo>
                <a:close/>
                <a:moveTo>
                  <a:pt x="997" y="2330"/>
                </a:moveTo>
                <a:lnTo>
                  <a:pt x="932" y="2333"/>
                </a:lnTo>
                <a:lnTo>
                  <a:pt x="866" y="2341"/>
                </a:lnTo>
                <a:lnTo>
                  <a:pt x="804" y="2356"/>
                </a:lnTo>
                <a:lnTo>
                  <a:pt x="743" y="2377"/>
                </a:lnTo>
                <a:lnTo>
                  <a:pt x="685" y="2405"/>
                </a:lnTo>
                <a:lnTo>
                  <a:pt x="632" y="2439"/>
                </a:lnTo>
                <a:lnTo>
                  <a:pt x="610" y="2467"/>
                </a:lnTo>
                <a:lnTo>
                  <a:pt x="593" y="2498"/>
                </a:lnTo>
                <a:lnTo>
                  <a:pt x="581" y="2528"/>
                </a:lnTo>
                <a:lnTo>
                  <a:pt x="450" y="2996"/>
                </a:lnTo>
                <a:lnTo>
                  <a:pt x="517" y="3002"/>
                </a:lnTo>
                <a:lnTo>
                  <a:pt x="582" y="3013"/>
                </a:lnTo>
                <a:lnTo>
                  <a:pt x="648" y="3033"/>
                </a:lnTo>
                <a:lnTo>
                  <a:pt x="712" y="3057"/>
                </a:lnTo>
                <a:lnTo>
                  <a:pt x="774" y="3089"/>
                </a:lnTo>
                <a:lnTo>
                  <a:pt x="834" y="3125"/>
                </a:lnTo>
                <a:lnTo>
                  <a:pt x="890" y="3169"/>
                </a:lnTo>
                <a:lnTo>
                  <a:pt x="942" y="3216"/>
                </a:lnTo>
                <a:lnTo>
                  <a:pt x="993" y="3271"/>
                </a:lnTo>
                <a:lnTo>
                  <a:pt x="1037" y="3329"/>
                </a:lnTo>
                <a:lnTo>
                  <a:pt x="1075" y="3390"/>
                </a:lnTo>
                <a:lnTo>
                  <a:pt x="1106" y="3453"/>
                </a:lnTo>
                <a:lnTo>
                  <a:pt x="1128" y="3518"/>
                </a:lnTo>
                <a:lnTo>
                  <a:pt x="1146" y="3583"/>
                </a:lnTo>
                <a:lnTo>
                  <a:pt x="1157" y="3649"/>
                </a:lnTo>
                <a:lnTo>
                  <a:pt x="1162" y="3714"/>
                </a:lnTo>
                <a:lnTo>
                  <a:pt x="1645" y="3588"/>
                </a:lnTo>
                <a:lnTo>
                  <a:pt x="1669" y="3579"/>
                </a:lnTo>
                <a:lnTo>
                  <a:pt x="1692" y="3568"/>
                </a:lnTo>
                <a:lnTo>
                  <a:pt x="1732" y="3518"/>
                </a:lnTo>
                <a:lnTo>
                  <a:pt x="1766" y="3463"/>
                </a:lnTo>
                <a:lnTo>
                  <a:pt x="1793" y="3406"/>
                </a:lnTo>
                <a:lnTo>
                  <a:pt x="1813" y="3348"/>
                </a:lnTo>
                <a:lnTo>
                  <a:pt x="1827" y="3285"/>
                </a:lnTo>
                <a:lnTo>
                  <a:pt x="1835" y="3222"/>
                </a:lnTo>
                <a:lnTo>
                  <a:pt x="1837" y="3157"/>
                </a:lnTo>
                <a:lnTo>
                  <a:pt x="1833" y="3090"/>
                </a:lnTo>
                <a:lnTo>
                  <a:pt x="1822" y="3024"/>
                </a:lnTo>
                <a:lnTo>
                  <a:pt x="1805" y="2958"/>
                </a:lnTo>
                <a:lnTo>
                  <a:pt x="1782" y="2891"/>
                </a:lnTo>
                <a:lnTo>
                  <a:pt x="1754" y="2828"/>
                </a:lnTo>
                <a:lnTo>
                  <a:pt x="1719" y="2764"/>
                </a:lnTo>
                <a:lnTo>
                  <a:pt x="1677" y="2702"/>
                </a:lnTo>
                <a:lnTo>
                  <a:pt x="1631" y="2642"/>
                </a:lnTo>
                <a:lnTo>
                  <a:pt x="1578" y="2586"/>
                </a:lnTo>
                <a:lnTo>
                  <a:pt x="1521" y="2533"/>
                </a:lnTo>
                <a:lnTo>
                  <a:pt x="1461" y="2487"/>
                </a:lnTo>
                <a:lnTo>
                  <a:pt x="1398" y="2446"/>
                </a:lnTo>
                <a:lnTo>
                  <a:pt x="1332" y="2411"/>
                </a:lnTo>
                <a:lnTo>
                  <a:pt x="1266" y="2383"/>
                </a:lnTo>
                <a:lnTo>
                  <a:pt x="1199" y="2361"/>
                </a:lnTo>
                <a:lnTo>
                  <a:pt x="1132" y="2344"/>
                </a:lnTo>
                <a:lnTo>
                  <a:pt x="1064" y="2334"/>
                </a:lnTo>
                <a:lnTo>
                  <a:pt x="997" y="2330"/>
                </a:lnTo>
                <a:close/>
                <a:moveTo>
                  <a:pt x="3240" y="1519"/>
                </a:moveTo>
                <a:lnTo>
                  <a:pt x="2001" y="2746"/>
                </a:lnTo>
                <a:lnTo>
                  <a:pt x="2036" y="2828"/>
                </a:lnTo>
                <a:lnTo>
                  <a:pt x="2064" y="2913"/>
                </a:lnTo>
                <a:lnTo>
                  <a:pt x="2084" y="2999"/>
                </a:lnTo>
                <a:lnTo>
                  <a:pt x="2097" y="3085"/>
                </a:lnTo>
                <a:lnTo>
                  <a:pt x="2098" y="3134"/>
                </a:lnTo>
                <a:lnTo>
                  <a:pt x="2098" y="3182"/>
                </a:lnTo>
                <a:lnTo>
                  <a:pt x="3110" y="2173"/>
                </a:lnTo>
                <a:lnTo>
                  <a:pt x="3107" y="2171"/>
                </a:lnTo>
                <a:lnTo>
                  <a:pt x="3109" y="2170"/>
                </a:lnTo>
                <a:lnTo>
                  <a:pt x="3111" y="2169"/>
                </a:lnTo>
                <a:lnTo>
                  <a:pt x="3153" y="2121"/>
                </a:lnTo>
                <a:lnTo>
                  <a:pt x="3189" y="2070"/>
                </a:lnTo>
                <a:lnTo>
                  <a:pt x="3219" y="2017"/>
                </a:lnTo>
                <a:lnTo>
                  <a:pt x="3243" y="1960"/>
                </a:lnTo>
                <a:lnTo>
                  <a:pt x="3260" y="1901"/>
                </a:lnTo>
                <a:lnTo>
                  <a:pt x="3271" y="1840"/>
                </a:lnTo>
                <a:lnTo>
                  <a:pt x="3276" y="1777"/>
                </a:lnTo>
                <a:lnTo>
                  <a:pt x="3276" y="1714"/>
                </a:lnTo>
                <a:lnTo>
                  <a:pt x="3269" y="1649"/>
                </a:lnTo>
                <a:lnTo>
                  <a:pt x="3257" y="1584"/>
                </a:lnTo>
                <a:lnTo>
                  <a:pt x="3240" y="1519"/>
                </a:lnTo>
                <a:close/>
                <a:moveTo>
                  <a:pt x="2743" y="974"/>
                </a:moveTo>
                <a:lnTo>
                  <a:pt x="1495" y="2210"/>
                </a:lnTo>
                <a:lnTo>
                  <a:pt x="1553" y="2242"/>
                </a:lnTo>
                <a:lnTo>
                  <a:pt x="1608" y="2277"/>
                </a:lnTo>
                <a:lnTo>
                  <a:pt x="1663" y="2314"/>
                </a:lnTo>
                <a:lnTo>
                  <a:pt x="1714" y="2357"/>
                </a:lnTo>
                <a:lnTo>
                  <a:pt x="1763" y="2402"/>
                </a:lnTo>
                <a:lnTo>
                  <a:pt x="1813" y="2455"/>
                </a:lnTo>
                <a:lnTo>
                  <a:pt x="1857" y="2511"/>
                </a:lnTo>
                <a:lnTo>
                  <a:pt x="1898" y="2568"/>
                </a:lnTo>
                <a:lnTo>
                  <a:pt x="1937" y="2626"/>
                </a:lnTo>
                <a:lnTo>
                  <a:pt x="3186" y="1389"/>
                </a:lnTo>
                <a:lnTo>
                  <a:pt x="3152" y="1329"/>
                </a:lnTo>
                <a:lnTo>
                  <a:pt x="3113" y="1269"/>
                </a:lnTo>
                <a:lnTo>
                  <a:pt x="3069" y="1214"/>
                </a:lnTo>
                <a:lnTo>
                  <a:pt x="3019" y="1159"/>
                </a:lnTo>
                <a:lnTo>
                  <a:pt x="2967" y="1113"/>
                </a:lnTo>
                <a:lnTo>
                  <a:pt x="2915" y="1070"/>
                </a:lnTo>
                <a:lnTo>
                  <a:pt x="2858" y="1033"/>
                </a:lnTo>
                <a:lnTo>
                  <a:pt x="2802" y="1001"/>
                </a:lnTo>
                <a:lnTo>
                  <a:pt x="2743" y="974"/>
                </a:lnTo>
                <a:close/>
                <a:moveTo>
                  <a:pt x="2409" y="903"/>
                </a:moveTo>
                <a:lnTo>
                  <a:pt x="2344" y="907"/>
                </a:lnTo>
                <a:lnTo>
                  <a:pt x="2281" y="918"/>
                </a:lnTo>
                <a:lnTo>
                  <a:pt x="2220" y="935"/>
                </a:lnTo>
                <a:lnTo>
                  <a:pt x="2162" y="958"/>
                </a:lnTo>
                <a:lnTo>
                  <a:pt x="2106" y="987"/>
                </a:lnTo>
                <a:lnTo>
                  <a:pt x="2054" y="1023"/>
                </a:lnTo>
                <a:lnTo>
                  <a:pt x="2005" y="1064"/>
                </a:lnTo>
                <a:lnTo>
                  <a:pt x="997" y="2070"/>
                </a:lnTo>
                <a:lnTo>
                  <a:pt x="1092" y="2076"/>
                </a:lnTo>
                <a:lnTo>
                  <a:pt x="1187" y="2092"/>
                </a:lnTo>
                <a:lnTo>
                  <a:pt x="1281" y="2116"/>
                </a:lnTo>
                <a:lnTo>
                  <a:pt x="1373" y="2147"/>
                </a:lnTo>
                <a:lnTo>
                  <a:pt x="2607" y="926"/>
                </a:lnTo>
                <a:lnTo>
                  <a:pt x="2540" y="913"/>
                </a:lnTo>
                <a:lnTo>
                  <a:pt x="2474" y="905"/>
                </a:lnTo>
                <a:lnTo>
                  <a:pt x="2409" y="903"/>
                </a:lnTo>
                <a:close/>
                <a:moveTo>
                  <a:pt x="3070" y="260"/>
                </a:moveTo>
                <a:lnTo>
                  <a:pt x="3008" y="263"/>
                </a:lnTo>
                <a:lnTo>
                  <a:pt x="2948" y="271"/>
                </a:lnTo>
                <a:lnTo>
                  <a:pt x="2891" y="284"/>
                </a:lnTo>
                <a:lnTo>
                  <a:pt x="2836" y="302"/>
                </a:lnTo>
                <a:lnTo>
                  <a:pt x="2783" y="326"/>
                </a:lnTo>
                <a:lnTo>
                  <a:pt x="2733" y="354"/>
                </a:lnTo>
                <a:lnTo>
                  <a:pt x="2687" y="389"/>
                </a:lnTo>
                <a:lnTo>
                  <a:pt x="2644" y="426"/>
                </a:lnTo>
                <a:lnTo>
                  <a:pt x="2427" y="642"/>
                </a:lnTo>
                <a:lnTo>
                  <a:pt x="2512" y="646"/>
                </a:lnTo>
                <a:lnTo>
                  <a:pt x="2595" y="658"/>
                </a:lnTo>
                <a:lnTo>
                  <a:pt x="2678" y="675"/>
                </a:lnTo>
                <a:lnTo>
                  <a:pt x="2759" y="699"/>
                </a:lnTo>
                <a:lnTo>
                  <a:pt x="2840" y="731"/>
                </a:lnTo>
                <a:lnTo>
                  <a:pt x="2919" y="768"/>
                </a:lnTo>
                <a:lnTo>
                  <a:pt x="2995" y="810"/>
                </a:lnTo>
                <a:lnTo>
                  <a:pt x="3067" y="861"/>
                </a:lnTo>
                <a:lnTo>
                  <a:pt x="3137" y="915"/>
                </a:lnTo>
                <a:lnTo>
                  <a:pt x="3203" y="976"/>
                </a:lnTo>
                <a:lnTo>
                  <a:pt x="3264" y="1041"/>
                </a:lnTo>
                <a:lnTo>
                  <a:pt x="3320" y="1110"/>
                </a:lnTo>
                <a:lnTo>
                  <a:pt x="3370" y="1182"/>
                </a:lnTo>
                <a:lnTo>
                  <a:pt x="3414" y="1256"/>
                </a:lnTo>
                <a:lnTo>
                  <a:pt x="3452" y="1333"/>
                </a:lnTo>
                <a:lnTo>
                  <a:pt x="3482" y="1413"/>
                </a:lnTo>
                <a:lnTo>
                  <a:pt x="3506" y="1493"/>
                </a:lnTo>
                <a:lnTo>
                  <a:pt x="3525" y="1576"/>
                </a:lnTo>
                <a:lnTo>
                  <a:pt x="3536" y="1659"/>
                </a:lnTo>
                <a:lnTo>
                  <a:pt x="3537" y="1688"/>
                </a:lnTo>
                <a:lnTo>
                  <a:pt x="3536" y="1718"/>
                </a:lnTo>
                <a:lnTo>
                  <a:pt x="3536" y="1747"/>
                </a:lnTo>
                <a:lnTo>
                  <a:pt x="3756" y="1527"/>
                </a:lnTo>
                <a:lnTo>
                  <a:pt x="3798" y="1479"/>
                </a:lnTo>
                <a:lnTo>
                  <a:pt x="3836" y="1428"/>
                </a:lnTo>
                <a:lnTo>
                  <a:pt x="3867" y="1373"/>
                </a:lnTo>
                <a:lnTo>
                  <a:pt x="3891" y="1316"/>
                </a:lnTo>
                <a:lnTo>
                  <a:pt x="3910" y="1255"/>
                </a:lnTo>
                <a:lnTo>
                  <a:pt x="3922" y="1191"/>
                </a:lnTo>
                <a:lnTo>
                  <a:pt x="3927" y="1126"/>
                </a:lnTo>
                <a:lnTo>
                  <a:pt x="3926" y="1058"/>
                </a:lnTo>
                <a:lnTo>
                  <a:pt x="3918" y="985"/>
                </a:lnTo>
                <a:lnTo>
                  <a:pt x="3902" y="914"/>
                </a:lnTo>
                <a:lnTo>
                  <a:pt x="3879" y="842"/>
                </a:lnTo>
                <a:lnTo>
                  <a:pt x="3848" y="773"/>
                </a:lnTo>
                <a:lnTo>
                  <a:pt x="3812" y="706"/>
                </a:lnTo>
                <a:lnTo>
                  <a:pt x="3769" y="641"/>
                </a:lnTo>
                <a:lnTo>
                  <a:pt x="3719" y="577"/>
                </a:lnTo>
                <a:lnTo>
                  <a:pt x="3663" y="517"/>
                </a:lnTo>
                <a:lnTo>
                  <a:pt x="3606" y="466"/>
                </a:lnTo>
                <a:lnTo>
                  <a:pt x="3545" y="419"/>
                </a:lnTo>
                <a:lnTo>
                  <a:pt x="3482" y="378"/>
                </a:lnTo>
                <a:lnTo>
                  <a:pt x="3417" y="342"/>
                </a:lnTo>
                <a:lnTo>
                  <a:pt x="3350" y="313"/>
                </a:lnTo>
                <a:lnTo>
                  <a:pt x="3280" y="290"/>
                </a:lnTo>
                <a:lnTo>
                  <a:pt x="3211" y="273"/>
                </a:lnTo>
                <a:lnTo>
                  <a:pt x="3140" y="263"/>
                </a:lnTo>
                <a:lnTo>
                  <a:pt x="3070" y="260"/>
                </a:lnTo>
                <a:close/>
                <a:moveTo>
                  <a:pt x="3070" y="0"/>
                </a:moveTo>
                <a:lnTo>
                  <a:pt x="3154" y="4"/>
                </a:lnTo>
                <a:lnTo>
                  <a:pt x="3237" y="15"/>
                </a:lnTo>
                <a:lnTo>
                  <a:pt x="3320" y="32"/>
                </a:lnTo>
                <a:lnTo>
                  <a:pt x="3402" y="56"/>
                </a:lnTo>
                <a:lnTo>
                  <a:pt x="3484" y="88"/>
                </a:lnTo>
                <a:lnTo>
                  <a:pt x="3561" y="125"/>
                </a:lnTo>
                <a:lnTo>
                  <a:pt x="3638" y="168"/>
                </a:lnTo>
                <a:lnTo>
                  <a:pt x="3711" y="218"/>
                </a:lnTo>
                <a:lnTo>
                  <a:pt x="3782" y="273"/>
                </a:lnTo>
                <a:lnTo>
                  <a:pt x="3848" y="334"/>
                </a:lnTo>
                <a:lnTo>
                  <a:pt x="3908" y="398"/>
                </a:lnTo>
                <a:lnTo>
                  <a:pt x="3962" y="463"/>
                </a:lnTo>
                <a:lnTo>
                  <a:pt x="4010" y="531"/>
                </a:lnTo>
                <a:lnTo>
                  <a:pt x="4053" y="601"/>
                </a:lnTo>
                <a:lnTo>
                  <a:pt x="4089" y="672"/>
                </a:lnTo>
                <a:lnTo>
                  <a:pt x="4120" y="744"/>
                </a:lnTo>
                <a:lnTo>
                  <a:pt x="4145" y="818"/>
                </a:lnTo>
                <a:lnTo>
                  <a:pt x="4165" y="893"/>
                </a:lnTo>
                <a:lnTo>
                  <a:pt x="4179" y="967"/>
                </a:lnTo>
                <a:lnTo>
                  <a:pt x="4187" y="1041"/>
                </a:lnTo>
                <a:lnTo>
                  <a:pt x="4189" y="1115"/>
                </a:lnTo>
                <a:lnTo>
                  <a:pt x="4185" y="1188"/>
                </a:lnTo>
                <a:lnTo>
                  <a:pt x="4176" y="1260"/>
                </a:lnTo>
                <a:lnTo>
                  <a:pt x="4160" y="1332"/>
                </a:lnTo>
                <a:lnTo>
                  <a:pt x="4139" y="1401"/>
                </a:lnTo>
                <a:lnTo>
                  <a:pt x="4112" y="1468"/>
                </a:lnTo>
                <a:lnTo>
                  <a:pt x="4078" y="1532"/>
                </a:lnTo>
                <a:lnTo>
                  <a:pt x="4038" y="1594"/>
                </a:lnTo>
                <a:lnTo>
                  <a:pt x="3993" y="1654"/>
                </a:lnTo>
                <a:lnTo>
                  <a:pt x="3942" y="1710"/>
                </a:lnTo>
                <a:lnTo>
                  <a:pt x="1944" y="3705"/>
                </a:lnTo>
                <a:lnTo>
                  <a:pt x="1904" y="3740"/>
                </a:lnTo>
                <a:lnTo>
                  <a:pt x="1862" y="3771"/>
                </a:lnTo>
                <a:lnTo>
                  <a:pt x="1817" y="3797"/>
                </a:lnTo>
                <a:lnTo>
                  <a:pt x="1770" y="3819"/>
                </a:lnTo>
                <a:lnTo>
                  <a:pt x="1720" y="3837"/>
                </a:lnTo>
                <a:lnTo>
                  <a:pt x="610" y="4125"/>
                </a:lnTo>
                <a:lnTo>
                  <a:pt x="606" y="4126"/>
                </a:lnTo>
                <a:lnTo>
                  <a:pt x="596" y="4129"/>
                </a:lnTo>
                <a:lnTo>
                  <a:pt x="581" y="4132"/>
                </a:lnTo>
                <a:lnTo>
                  <a:pt x="562" y="4136"/>
                </a:lnTo>
                <a:lnTo>
                  <a:pt x="541" y="4140"/>
                </a:lnTo>
                <a:lnTo>
                  <a:pt x="519" y="4144"/>
                </a:lnTo>
                <a:lnTo>
                  <a:pt x="498" y="4148"/>
                </a:lnTo>
                <a:lnTo>
                  <a:pt x="478" y="4149"/>
                </a:lnTo>
                <a:lnTo>
                  <a:pt x="459" y="4150"/>
                </a:lnTo>
                <a:lnTo>
                  <a:pt x="396" y="4146"/>
                </a:lnTo>
                <a:lnTo>
                  <a:pt x="337" y="4134"/>
                </a:lnTo>
                <a:lnTo>
                  <a:pt x="280" y="4114"/>
                </a:lnTo>
                <a:lnTo>
                  <a:pt x="227" y="4088"/>
                </a:lnTo>
                <a:lnTo>
                  <a:pt x="178" y="4056"/>
                </a:lnTo>
                <a:lnTo>
                  <a:pt x="134" y="4018"/>
                </a:lnTo>
                <a:lnTo>
                  <a:pt x="95" y="3974"/>
                </a:lnTo>
                <a:lnTo>
                  <a:pt x="63" y="3925"/>
                </a:lnTo>
                <a:lnTo>
                  <a:pt x="36" y="3873"/>
                </a:lnTo>
                <a:lnTo>
                  <a:pt x="16" y="3817"/>
                </a:lnTo>
                <a:lnTo>
                  <a:pt x="4" y="3758"/>
                </a:lnTo>
                <a:lnTo>
                  <a:pt x="0" y="3697"/>
                </a:lnTo>
                <a:lnTo>
                  <a:pt x="1" y="3678"/>
                </a:lnTo>
                <a:lnTo>
                  <a:pt x="2" y="3657"/>
                </a:lnTo>
                <a:lnTo>
                  <a:pt x="6" y="3636"/>
                </a:lnTo>
                <a:lnTo>
                  <a:pt x="10" y="3613"/>
                </a:lnTo>
                <a:lnTo>
                  <a:pt x="13" y="3594"/>
                </a:lnTo>
                <a:lnTo>
                  <a:pt x="17" y="3579"/>
                </a:lnTo>
                <a:lnTo>
                  <a:pt x="20" y="3567"/>
                </a:lnTo>
                <a:lnTo>
                  <a:pt x="20" y="3563"/>
                </a:lnTo>
                <a:lnTo>
                  <a:pt x="328" y="2459"/>
                </a:lnTo>
                <a:lnTo>
                  <a:pt x="345" y="2410"/>
                </a:lnTo>
                <a:lnTo>
                  <a:pt x="368" y="2362"/>
                </a:lnTo>
                <a:lnTo>
                  <a:pt x="393" y="2318"/>
                </a:lnTo>
                <a:lnTo>
                  <a:pt x="425" y="2276"/>
                </a:lnTo>
                <a:lnTo>
                  <a:pt x="460" y="2238"/>
                </a:lnTo>
                <a:lnTo>
                  <a:pt x="1813" y="887"/>
                </a:lnTo>
                <a:lnTo>
                  <a:pt x="1814" y="886"/>
                </a:lnTo>
                <a:lnTo>
                  <a:pt x="1815" y="885"/>
                </a:lnTo>
                <a:lnTo>
                  <a:pt x="1817" y="882"/>
                </a:lnTo>
                <a:lnTo>
                  <a:pt x="1819" y="881"/>
                </a:lnTo>
                <a:lnTo>
                  <a:pt x="1821" y="879"/>
                </a:lnTo>
                <a:lnTo>
                  <a:pt x="2458" y="243"/>
                </a:lnTo>
                <a:lnTo>
                  <a:pt x="2513" y="194"/>
                </a:lnTo>
                <a:lnTo>
                  <a:pt x="2572" y="150"/>
                </a:lnTo>
                <a:lnTo>
                  <a:pt x="2635" y="110"/>
                </a:lnTo>
                <a:lnTo>
                  <a:pt x="2700" y="77"/>
                </a:lnTo>
                <a:lnTo>
                  <a:pt x="2770" y="50"/>
                </a:lnTo>
                <a:lnTo>
                  <a:pt x="2842" y="28"/>
                </a:lnTo>
                <a:lnTo>
                  <a:pt x="2916" y="12"/>
                </a:lnTo>
                <a:lnTo>
                  <a:pt x="2992" y="3"/>
                </a:lnTo>
                <a:lnTo>
                  <a:pt x="3070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1" name="TextBox 137"/>
          <p:cNvSpPr txBox="1"/>
          <p:nvPr/>
        </p:nvSpPr>
        <p:spPr>
          <a:xfrm>
            <a:off x="563563" y="5119688"/>
            <a:ext cx="8259762" cy="538162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储存成本是指企业的存货在储备过程中发生的成本。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863600" y="1625600"/>
            <a:ext cx="2782888" cy="615950"/>
          </a:xfrm>
          <a:prstGeom prst="rect">
            <a:avLst/>
          </a:prstGeom>
          <a:noFill/>
          <a:ln w="9525">
            <a:noFill/>
          </a:ln>
        </p:spPr>
        <p:txBody>
          <a:bodyPr lIns="121926" tIns="60963" rIns="121926" bIns="60963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 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储存成本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3" name="Freeform 166"/>
          <p:cNvSpPr>
            <a:spLocks noEditPoints="1"/>
          </p:cNvSpPr>
          <p:nvPr/>
        </p:nvSpPr>
        <p:spPr>
          <a:xfrm>
            <a:off x="4627563" y="2049463"/>
            <a:ext cx="338137" cy="4365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4469" h="4426">
                <a:moveTo>
                  <a:pt x="4079" y="787"/>
                </a:moveTo>
                <a:lnTo>
                  <a:pt x="2242" y="3606"/>
                </a:lnTo>
                <a:lnTo>
                  <a:pt x="2270" y="3609"/>
                </a:lnTo>
                <a:lnTo>
                  <a:pt x="2300" y="3614"/>
                </a:lnTo>
                <a:lnTo>
                  <a:pt x="2329" y="3623"/>
                </a:lnTo>
                <a:lnTo>
                  <a:pt x="3522" y="4095"/>
                </a:lnTo>
                <a:lnTo>
                  <a:pt x="4079" y="787"/>
                </a:lnTo>
                <a:close/>
                <a:moveTo>
                  <a:pt x="3675" y="737"/>
                </a:moveTo>
                <a:lnTo>
                  <a:pt x="437" y="2873"/>
                </a:lnTo>
                <a:lnTo>
                  <a:pt x="1283" y="3210"/>
                </a:lnTo>
                <a:lnTo>
                  <a:pt x="1302" y="3220"/>
                </a:lnTo>
                <a:lnTo>
                  <a:pt x="1320" y="3231"/>
                </a:lnTo>
                <a:lnTo>
                  <a:pt x="3675" y="737"/>
                </a:lnTo>
                <a:close/>
                <a:moveTo>
                  <a:pt x="4068" y="522"/>
                </a:moveTo>
                <a:lnTo>
                  <a:pt x="1422" y="3327"/>
                </a:lnTo>
                <a:lnTo>
                  <a:pt x="1422" y="3329"/>
                </a:lnTo>
                <a:lnTo>
                  <a:pt x="1812" y="4003"/>
                </a:lnTo>
                <a:lnTo>
                  <a:pt x="4068" y="522"/>
                </a:lnTo>
                <a:close/>
                <a:moveTo>
                  <a:pt x="4329" y="0"/>
                </a:moveTo>
                <a:lnTo>
                  <a:pt x="4329" y="0"/>
                </a:lnTo>
                <a:lnTo>
                  <a:pt x="4356" y="3"/>
                </a:lnTo>
                <a:lnTo>
                  <a:pt x="4380" y="10"/>
                </a:lnTo>
                <a:lnTo>
                  <a:pt x="4405" y="23"/>
                </a:lnTo>
                <a:lnTo>
                  <a:pt x="4430" y="43"/>
                </a:lnTo>
                <a:lnTo>
                  <a:pt x="4449" y="68"/>
                </a:lnTo>
                <a:lnTo>
                  <a:pt x="4463" y="98"/>
                </a:lnTo>
                <a:lnTo>
                  <a:pt x="4469" y="129"/>
                </a:lnTo>
                <a:lnTo>
                  <a:pt x="4468" y="160"/>
                </a:lnTo>
                <a:lnTo>
                  <a:pt x="3769" y="4310"/>
                </a:lnTo>
                <a:lnTo>
                  <a:pt x="3760" y="4340"/>
                </a:lnTo>
                <a:lnTo>
                  <a:pt x="3745" y="4367"/>
                </a:lnTo>
                <a:lnTo>
                  <a:pt x="3725" y="4390"/>
                </a:lnTo>
                <a:lnTo>
                  <a:pt x="3699" y="4408"/>
                </a:lnTo>
                <a:lnTo>
                  <a:pt x="3677" y="4418"/>
                </a:lnTo>
                <a:lnTo>
                  <a:pt x="3655" y="4424"/>
                </a:lnTo>
                <a:lnTo>
                  <a:pt x="3630" y="4426"/>
                </a:lnTo>
                <a:lnTo>
                  <a:pt x="3605" y="4424"/>
                </a:lnTo>
                <a:lnTo>
                  <a:pt x="3579" y="4417"/>
                </a:lnTo>
                <a:lnTo>
                  <a:pt x="2224" y="3880"/>
                </a:lnTo>
                <a:lnTo>
                  <a:pt x="1934" y="4359"/>
                </a:lnTo>
                <a:lnTo>
                  <a:pt x="1917" y="4381"/>
                </a:lnTo>
                <a:lnTo>
                  <a:pt x="1896" y="4401"/>
                </a:lnTo>
                <a:lnTo>
                  <a:pt x="1870" y="4415"/>
                </a:lnTo>
                <a:lnTo>
                  <a:pt x="1843" y="4424"/>
                </a:lnTo>
                <a:lnTo>
                  <a:pt x="1814" y="4426"/>
                </a:lnTo>
                <a:lnTo>
                  <a:pt x="1813" y="4426"/>
                </a:lnTo>
                <a:lnTo>
                  <a:pt x="1784" y="4422"/>
                </a:lnTo>
                <a:lnTo>
                  <a:pt x="1757" y="4414"/>
                </a:lnTo>
                <a:lnTo>
                  <a:pt x="1732" y="4400"/>
                </a:lnTo>
                <a:lnTo>
                  <a:pt x="1712" y="4380"/>
                </a:lnTo>
                <a:lnTo>
                  <a:pt x="1694" y="4357"/>
                </a:lnTo>
                <a:lnTo>
                  <a:pt x="1180" y="3466"/>
                </a:lnTo>
                <a:lnTo>
                  <a:pt x="87" y="3033"/>
                </a:lnTo>
                <a:lnTo>
                  <a:pt x="60" y="3019"/>
                </a:lnTo>
                <a:lnTo>
                  <a:pt x="37" y="2999"/>
                </a:lnTo>
                <a:lnTo>
                  <a:pt x="19" y="2975"/>
                </a:lnTo>
                <a:lnTo>
                  <a:pt x="6" y="2948"/>
                </a:lnTo>
                <a:lnTo>
                  <a:pt x="0" y="2919"/>
                </a:lnTo>
                <a:lnTo>
                  <a:pt x="0" y="2889"/>
                </a:lnTo>
                <a:lnTo>
                  <a:pt x="6" y="2859"/>
                </a:lnTo>
                <a:lnTo>
                  <a:pt x="19" y="2832"/>
                </a:lnTo>
                <a:lnTo>
                  <a:pt x="37" y="2808"/>
                </a:lnTo>
                <a:lnTo>
                  <a:pt x="61" y="2790"/>
                </a:lnTo>
                <a:lnTo>
                  <a:pt x="4252" y="23"/>
                </a:lnTo>
                <a:lnTo>
                  <a:pt x="4276" y="10"/>
                </a:lnTo>
                <a:lnTo>
                  <a:pt x="4302" y="3"/>
                </a:lnTo>
                <a:lnTo>
                  <a:pt x="4329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4" name="Rectangle 176"/>
          <p:cNvSpPr/>
          <p:nvPr/>
        </p:nvSpPr>
        <p:spPr>
          <a:xfrm>
            <a:off x="1512888" y="5575300"/>
            <a:ext cx="176212" cy="238125"/>
          </a:xfrm>
          <a:prstGeom prst="rect">
            <a:avLst/>
          </a:prstGeom>
          <a:solidFill>
            <a:srgbClr val="FEFEFE"/>
          </a:solidFill>
          <a:ln w="9525">
            <a:noFill/>
          </a:ln>
        </p:spPr>
        <p:txBody>
          <a:bodyPr lIns="45720" tIns="22860" rIns="45720" bIns="22860"/>
          <a:p>
            <a:pPr eaLnBrk="1" hangingPunct="1">
              <a:spcBef>
                <a:spcPct val="50000"/>
              </a:spcBef>
            </a:pPr>
            <a:endParaRPr lang="id-ID" altLang="zh-CN" sz="9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Rectangle 182"/>
          <p:cNvSpPr/>
          <p:nvPr/>
        </p:nvSpPr>
        <p:spPr>
          <a:xfrm>
            <a:off x="503238" y="5692775"/>
            <a:ext cx="177800" cy="238125"/>
          </a:xfrm>
          <a:prstGeom prst="rect">
            <a:avLst/>
          </a:prstGeom>
          <a:solidFill>
            <a:srgbClr val="FEFEFE"/>
          </a:solidFill>
          <a:ln w="9525">
            <a:noFill/>
          </a:ln>
        </p:spPr>
        <p:txBody>
          <a:bodyPr lIns="45720" tIns="22860" rIns="45720" bIns="22860"/>
          <a:p>
            <a:pPr eaLnBrk="1" hangingPunct="1">
              <a:spcBef>
                <a:spcPct val="50000"/>
              </a:spcBef>
            </a:pPr>
            <a:endParaRPr lang="id-ID" altLang="zh-CN" sz="9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Rectangle 184"/>
          <p:cNvSpPr/>
          <p:nvPr/>
        </p:nvSpPr>
        <p:spPr>
          <a:xfrm>
            <a:off x="927100" y="5692775"/>
            <a:ext cx="177800" cy="238125"/>
          </a:xfrm>
          <a:prstGeom prst="rect">
            <a:avLst/>
          </a:prstGeom>
          <a:solidFill>
            <a:srgbClr val="FEFEFE"/>
          </a:solidFill>
          <a:ln w="9525">
            <a:noFill/>
          </a:ln>
        </p:spPr>
        <p:txBody>
          <a:bodyPr lIns="45720" tIns="22860" rIns="45720" bIns="22860"/>
          <a:p>
            <a:pPr eaLnBrk="1" hangingPunct="1">
              <a:spcBef>
                <a:spcPct val="50000"/>
              </a:spcBef>
            </a:pPr>
            <a:endParaRPr lang="id-ID" altLang="zh-CN" sz="9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7" name="Rectangle 219"/>
          <p:cNvSpPr/>
          <p:nvPr/>
        </p:nvSpPr>
        <p:spPr>
          <a:xfrm>
            <a:off x="4043363" y="2062163"/>
            <a:ext cx="15875" cy="1339850"/>
          </a:xfrm>
          <a:prstGeom prst="rect">
            <a:avLst/>
          </a:prstGeom>
          <a:solidFill>
            <a:srgbClr val="FEFEFE"/>
          </a:solidFill>
          <a:ln w="9525">
            <a:noFill/>
          </a:ln>
        </p:spPr>
        <p:txBody>
          <a:bodyPr lIns="45720" tIns="22860" rIns="45720" bIns="22860"/>
          <a:p>
            <a:pPr eaLnBrk="1" hangingPunct="1">
              <a:spcBef>
                <a:spcPct val="50000"/>
              </a:spcBef>
            </a:pPr>
            <a:endParaRPr lang="id-ID" altLang="zh-CN" sz="9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298" name="Freeform 222"/>
          <p:cNvSpPr/>
          <p:nvPr/>
        </p:nvSpPr>
        <p:spPr>
          <a:xfrm>
            <a:off x="2335213" y="2062163"/>
            <a:ext cx="1730375" cy="13350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085" h="628">
                <a:moveTo>
                  <a:pt x="1085" y="628"/>
                </a:moveTo>
                <a:lnTo>
                  <a:pt x="0" y="628"/>
                </a:lnTo>
                <a:lnTo>
                  <a:pt x="0" y="0"/>
                </a:lnTo>
                <a:lnTo>
                  <a:pt x="10" y="0"/>
                </a:lnTo>
                <a:lnTo>
                  <a:pt x="10" y="616"/>
                </a:lnTo>
                <a:lnTo>
                  <a:pt x="1085" y="616"/>
                </a:lnTo>
                <a:lnTo>
                  <a:pt x="1085" y="628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2299" name="组合 135"/>
          <p:cNvGrpSpPr/>
          <p:nvPr/>
        </p:nvGrpSpPr>
        <p:grpSpPr>
          <a:xfrm>
            <a:off x="3389313" y="2479675"/>
            <a:ext cx="2635250" cy="2324100"/>
            <a:chOff x="1099953" y="320018"/>
            <a:chExt cx="4923795" cy="3710378"/>
          </a:xfrm>
        </p:grpSpPr>
        <p:sp>
          <p:nvSpPr>
            <p:cNvPr id="12304" name="Rectangle 215"/>
            <p:cNvSpPr/>
            <p:nvPr/>
          </p:nvSpPr>
          <p:spPr>
            <a:xfrm>
              <a:off x="1099953" y="3715885"/>
              <a:ext cx="4923795" cy="314511"/>
            </a:xfrm>
            <a:prstGeom prst="rect">
              <a:avLst/>
            </a:prstGeom>
            <a:solidFill>
              <a:srgbClr val="4B4B4D"/>
            </a:solidFill>
            <a:ln w="9525">
              <a:noFill/>
            </a:ln>
          </p:spPr>
          <p:txBody>
            <a:bodyPr lIns="45720" tIns="22860" rIns="45720" bIns="22860"/>
            <a:p>
              <a:pPr eaLnBrk="1" hangingPunct="1">
                <a:spcBef>
                  <a:spcPct val="50000"/>
                </a:spcBef>
              </a:pPr>
              <a:endParaRPr lang="id-ID" altLang="zh-CN" sz="9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5" name="Rectangle 216"/>
            <p:cNvSpPr/>
            <p:nvPr/>
          </p:nvSpPr>
          <p:spPr>
            <a:xfrm>
              <a:off x="1244458" y="1093545"/>
              <a:ext cx="4634785" cy="2622340"/>
            </a:xfrm>
            <a:prstGeom prst="rect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 lIns="45720" tIns="22860" rIns="45720" bIns="22860"/>
            <a:p>
              <a:pPr eaLnBrk="1" hangingPunct="1">
                <a:spcBef>
                  <a:spcPct val="50000"/>
                </a:spcBef>
              </a:pPr>
              <a:endParaRPr lang="id-ID" altLang="zh-CN" sz="9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6" name="Rectangle 217"/>
            <p:cNvSpPr/>
            <p:nvPr/>
          </p:nvSpPr>
          <p:spPr>
            <a:xfrm>
              <a:off x="1580219" y="1123296"/>
              <a:ext cx="3984513" cy="2465085"/>
            </a:xfrm>
            <a:prstGeom prst="rect">
              <a:avLst/>
            </a:prstGeom>
            <a:solidFill>
              <a:srgbClr val="A9ABAE"/>
            </a:solidFill>
            <a:ln w="9525">
              <a:noFill/>
            </a:ln>
          </p:spPr>
          <p:txBody>
            <a:bodyPr lIns="45720" tIns="22860" rIns="45720" bIns="22860"/>
            <a:p>
              <a:pPr eaLnBrk="1" hangingPunct="1">
                <a:spcBef>
                  <a:spcPct val="50000"/>
                </a:spcBef>
              </a:pPr>
              <a:endParaRPr lang="id-ID" altLang="zh-CN" sz="9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7" name="Rectangle 218"/>
            <p:cNvSpPr/>
            <p:nvPr/>
          </p:nvSpPr>
          <p:spPr>
            <a:xfrm>
              <a:off x="3127272" y="2083829"/>
              <a:ext cx="2275954" cy="1300545"/>
            </a:xfrm>
            <a:prstGeom prst="rect">
              <a:avLst/>
            </a:prstGeom>
            <a:solidFill>
              <a:srgbClr val="5CC6D0"/>
            </a:solidFill>
            <a:ln w="9525">
              <a:noFill/>
            </a:ln>
          </p:spPr>
          <p:txBody>
            <a:bodyPr lIns="45720" tIns="22860" rIns="45720" bIns="22860"/>
            <a:p>
              <a:pPr eaLnBrk="1" hangingPunct="1">
                <a:spcBef>
                  <a:spcPct val="50000"/>
                </a:spcBef>
              </a:pPr>
              <a:endParaRPr lang="id-ID" altLang="zh-CN" sz="9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8" name="Rectangle 220"/>
            <p:cNvSpPr/>
            <p:nvPr/>
          </p:nvSpPr>
          <p:spPr>
            <a:xfrm>
              <a:off x="4629700" y="2062578"/>
              <a:ext cx="25501" cy="1321795"/>
            </a:xfrm>
            <a:prstGeom prst="rect">
              <a:avLst/>
            </a:prstGeom>
            <a:solidFill>
              <a:srgbClr val="FEFEFE"/>
            </a:solidFill>
            <a:ln w="9525">
              <a:noFill/>
            </a:ln>
          </p:spPr>
          <p:txBody>
            <a:bodyPr lIns="45720" tIns="22860" rIns="45720" bIns="22860"/>
            <a:p>
              <a:pPr eaLnBrk="1" hangingPunct="1">
                <a:spcBef>
                  <a:spcPct val="50000"/>
                </a:spcBef>
              </a:pPr>
              <a:endParaRPr lang="id-ID" altLang="zh-CN" sz="9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9" name="Rectangle 221"/>
            <p:cNvSpPr/>
            <p:nvPr/>
          </p:nvSpPr>
          <p:spPr>
            <a:xfrm>
              <a:off x="3868923" y="2062578"/>
              <a:ext cx="25501" cy="1321795"/>
            </a:xfrm>
            <a:prstGeom prst="rect">
              <a:avLst/>
            </a:prstGeom>
            <a:solidFill>
              <a:srgbClr val="FEFEFE"/>
            </a:solidFill>
            <a:ln w="9525">
              <a:noFill/>
            </a:ln>
          </p:spPr>
          <p:txBody>
            <a:bodyPr lIns="45720" tIns="22860" rIns="45720" bIns="22860"/>
            <a:p>
              <a:pPr eaLnBrk="1" hangingPunct="1">
                <a:spcBef>
                  <a:spcPct val="50000"/>
                </a:spcBef>
              </a:pPr>
              <a:endParaRPr lang="id-ID" altLang="zh-CN" sz="9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0" name="Rectangle 223"/>
            <p:cNvSpPr/>
            <p:nvPr/>
          </p:nvSpPr>
          <p:spPr>
            <a:xfrm>
              <a:off x="3127272" y="2721351"/>
              <a:ext cx="2275954" cy="25501"/>
            </a:xfrm>
            <a:prstGeom prst="rect">
              <a:avLst/>
            </a:prstGeom>
            <a:solidFill>
              <a:srgbClr val="FEFEFE"/>
            </a:solidFill>
            <a:ln w="9525">
              <a:noFill/>
            </a:ln>
          </p:spPr>
          <p:txBody>
            <a:bodyPr lIns="45720" tIns="22860" rIns="45720" bIns="22860"/>
            <a:p>
              <a:pPr eaLnBrk="1" hangingPunct="1">
                <a:spcBef>
                  <a:spcPct val="50000"/>
                </a:spcBef>
              </a:pPr>
              <a:endParaRPr lang="id-ID" altLang="zh-CN" sz="9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1" name="Rectangle 225"/>
            <p:cNvSpPr/>
            <p:nvPr/>
          </p:nvSpPr>
          <p:spPr>
            <a:xfrm>
              <a:off x="1716224" y="1765068"/>
              <a:ext cx="1241043" cy="2261078"/>
            </a:xfrm>
            <a:prstGeom prst="rect">
              <a:avLst/>
            </a:prstGeom>
            <a:solidFill>
              <a:srgbClr val="FEFEFE"/>
            </a:solidFill>
            <a:ln w="9525">
              <a:noFill/>
            </a:ln>
          </p:spPr>
          <p:txBody>
            <a:bodyPr lIns="45720" tIns="22860" rIns="45720" bIns="22860"/>
            <a:p>
              <a:pPr eaLnBrk="1" hangingPunct="1">
                <a:spcBef>
                  <a:spcPct val="50000"/>
                </a:spcBef>
              </a:pPr>
              <a:endParaRPr lang="id-ID" altLang="zh-CN" sz="9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2" name="Rectangle 226"/>
            <p:cNvSpPr/>
            <p:nvPr/>
          </p:nvSpPr>
          <p:spPr>
            <a:xfrm>
              <a:off x="1852229" y="2011576"/>
              <a:ext cx="969033" cy="1870064"/>
            </a:xfrm>
            <a:prstGeom prst="rect">
              <a:avLst/>
            </a:prstGeom>
            <a:solidFill>
              <a:srgbClr val="5CC6D0"/>
            </a:solidFill>
            <a:ln w="9525">
              <a:noFill/>
            </a:ln>
          </p:spPr>
          <p:txBody>
            <a:bodyPr lIns="45720" tIns="22860" rIns="45720" bIns="22860"/>
            <a:p>
              <a:pPr eaLnBrk="1" hangingPunct="1">
                <a:spcBef>
                  <a:spcPct val="50000"/>
                </a:spcBef>
              </a:pPr>
              <a:endParaRPr lang="id-ID" altLang="zh-CN" sz="9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3" name="Rectangle 227"/>
            <p:cNvSpPr/>
            <p:nvPr/>
          </p:nvSpPr>
          <p:spPr>
            <a:xfrm>
              <a:off x="1779976" y="2925358"/>
              <a:ext cx="1113538" cy="187006"/>
            </a:xfrm>
            <a:prstGeom prst="rect">
              <a:avLst/>
            </a:prstGeom>
            <a:solidFill>
              <a:srgbClr val="E6E7E8"/>
            </a:solidFill>
            <a:ln w="9525">
              <a:noFill/>
            </a:ln>
          </p:spPr>
          <p:txBody>
            <a:bodyPr lIns="45720" tIns="22860" rIns="45720" bIns="22860"/>
            <a:p>
              <a:pPr eaLnBrk="1" hangingPunct="1">
                <a:spcBef>
                  <a:spcPct val="50000"/>
                </a:spcBef>
              </a:pPr>
              <a:endParaRPr lang="id-ID" altLang="zh-CN" sz="9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4" name="Rectangle 228"/>
            <p:cNvSpPr/>
            <p:nvPr/>
          </p:nvSpPr>
          <p:spPr>
            <a:xfrm>
              <a:off x="2515251" y="2989110"/>
              <a:ext cx="318761" cy="34001"/>
            </a:xfrm>
            <a:prstGeom prst="rect">
              <a:avLst/>
            </a:prstGeom>
            <a:solidFill>
              <a:srgbClr val="BDBFC1"/>
            </a:solidFill>
            <a:ln w="9525">
              <a:noFill/>
            </a:ln>
          </p:spPr>
          <p:txBody>
            <a:bodyPr lIns="45720" tIns="22860" rIns="45720" bIns="22860"/>
            <a:p>
              <a:pPr eaLnBrk="1" hangingPunct="1">
                <a:spcBef>
                  <a:spcPct val="50000"/>
                </a:spcBef>
              </a:pPr>
              <a:endParaRPr lang="id-ID" altLang="zh-CN" sz="9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Rectangle 240"/>
            <p:cNvSpPr>
              <a:spLocks noChangeArrowheads="1"/>
            </p:cNvSpPr>
            <p:nvPr/>
          </p:nvSpPr>
          <p:spPr bwMode="auto">
            <a:xfrm>
              <a:off x="1099953" y="783816"/>
              <a:ext cx="4923795" cy="3142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45720" tIns="22860" rIns="45720" bIns="22860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文泉驿微米黑" pitchFamily="2" charset="-122"/>
                <a:ea typeface="文泉驿微米黑" pitchFamily="2" charset="-122"/>
                <a:cs typeface="+mn-cs"/>
              </a:endParaRPr>
            </a:p>
          </p:txBody>
        </p:sp>
        <p:sp>
          <p:nvSpPr>
            <p:cNvPr id="12316" name="Rectangle 241"/>
            <p:cNvSpPr/>
            <p:nvPr/>
          </p:nvSpPr>
          <p:spPr>
            <a:xfrm>
              <a:off x="2570503" y="320018"/>
              <a:ext cx="2003945" cy="463266"/>
            </a:xfrm>
            <a:prstGeom prst="rect">
              <a:avLst/>
            </a:prstGeom>
            <a:solidFill>
              <a:srgbClr val="ED3237"/>
            </a:solidFill>
            <a:ln w="9525">
              <a:noFill/>
            </a:ln>
          </p:spPr>
          <p:txBody>
            <a:bodyPr lIns="45720" tIns="22860" rIns="45720" bIns="22860"/>
            <a:p>
              <a:pPr eaLnBrk="1" hangingPunct="1">
                <a:spcBef>
                  <a:spcPct val="50000"/>
                </a:spcBef>
              </a:pPr>
              <a:endParaRPr lang="id-ID" altLang="zh-CN" sz="9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7" name="Rectangle 242"/>
            <p:cNvSpPr/>
            <p:nvPr/>
          </p:nvSpPr>
          <p:spPr>
            <a:xfrm>
              <a:off x="2655506" y="409269"/>
              <a:ext cx="1833939" cy="586092"/>
            </a:xfrm>
            <a:prstGeom prst="rect">
              <a:avLst/>
            </a:prstGeom>
            <a:solidFill>
              <a:srgbClr val="FEFEFE"/>
            </a:solidFill>
            <a:ln w="9525">
              <a:noFill/>
            </a:ln>
          </p:spPr>
          <p:txBody>
            <a:bodyPr lIns="45720" tIns="22860" rIns="45720" bIns="22860"/>
            <a:p>
              <a:pPr eaLnBrk="1" hangingPunct="1">
                <a:spcBef>
                  <a:spcPct val="50000"/>
                </a:spcBef>
              </a:pPr>
              <a:r>
                <a:rPr lang="zh-CN" altLang="en-US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仓 库</a:t>
              </a:r>
              <a:endParaRPr lang="id-ID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300" name="标题 4"/>
          <p:cNvSpPr txBox="1"/>
          <p:nvPr/>
        </p:nvSpPr>
        <p:spPr>
          <a:xfrm>
            <a:off x="628650" y="49847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6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二、存货的持有成本</a:t>
            </a:r>
            <a:endParaRPr lang="en-US" altLang="zh-CN" sz="3600" b="1" dirty="0">
              <a:solidFill>
                <a:srgbClr val="7671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01" name="组合 36"/>
          <p:cNvGrpSpPr/>
          <p:nvPr/>
        </p:nvGrpSpPr>
        <p:grpSpPr>
          <a:xfrm>
            <a:off x="2630488" y="1143000"/>
            <a:ext cx="4284662" cy="134938"/>
            <a:chOff x="5357217" y="1143000"/>
            <a:chExt cx="1490133" cy="101600"/>
          </a:xfrm>
        </p:grpSpPr>
        <p:cxnSp>
          <p:nvCxnSpPr>
            <p:cNvPr id="40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1"/>
            <p:cNvCxnSpPr/>
            <p:nvPr/>
          </p:nvCxnSpPr>
          <p:spPr>
            <a:xfrm>
              <a:off x="5509598" y="1244600"/>
              <a:ext cx="1185371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4"/>
          <p:cNvSpPr txBox="1"/>
          <p:nvPr/>
        </p:nvSpPr>
        <p:spPr>
          <a:xfrm>
            <a:off x="468313" y="1368425"/>
            <a:ext cx="2379662" cy="614363"/>
          </a:xfrm>
          <a:prstGeom prst="rect">
            <a:avLst/>
          </a:prstGeom>
          <a:noFill/>
          <a:ln w="9525">
            <a:noFill/>
          </a:ln>
        </p:spPr>
        <p:txBody>
          <a:bodyPr wrap="none" lIns="121926" tIns="60963" rIns="121926" bIns="60963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 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储存成本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9" name="左箭头 68"/>
          <p:cNvSpPr/>
          <p:nvPr/>
        </p:nvSpPr>
        <p:spPr>
          <a:xfrm>
            <a:off x="6246813" y="2932113"/>
            <a:ext cx="2573338" cy="1085850"/>
          </a:xfrm>
          <a:prstGeom prst="leftArrow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决策无关成本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左箭头 71"/>
          <p:cNvSpPr/>
          <p:nvPr/>
        </p:nvSpPr>
        <p:spPr>
          <a:xfrm>
            <a:off x="6340475" y="4117975"/>
            <a:ext cx="2386013" cy="1033463"/>
          </a:xfrm>
          <a:prstGeom prst="leftArrow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决策相关成本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317" name="文本框 2"/>
          <p:cNvSpPr txBox="1"/>
          <p:nvPr/>
        </p:nvSpPr>
        <p:spPr>
          <a:xfrm>
            <a:off x="738188" y="1958975"/>
            <a:ext cx="7434262" cy="692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储存成本分为变动储存成本和固定储存成本。</a:t>
            </a:r>
            <a:endParaRPr lang="zh-CN" altLang="en-US" sz="26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318" name="文本框 1"/>
          <p:cNvSpPr txBox="1"/>
          <p:nvPr/>
        </p:nvSpPr>
        <p:spPr>
          <a:xfrm>
            <a:off x="738188" y="5311775"/>
            <a:ext cx="7446962" cy="1016000"/>
          </a:xfrm>
          <a:prstGeom prst="rect">
            <a:avLst/>
          </a:prstGeom>
          <a:solidFill>
            <a:srgbClr val="DEEBF7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储存成本=固定储存成本+变动储存成本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变动储存成本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平均存货数量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×单位变动储存成本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738188" y="2932113"/>
            <a:ext cx="5508625" cy="877888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固定储存成本：</a:t>
            </a:r>
            <a:r>
              <a:rPr kumimoji="0" lang="en-US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与存货储存数额无关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，如</a:t>
            </a:r>
            <a:r>
              <a:rPr kumimoji="0" lang="en-US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仓库保管费、仓库管理人员工资</a:t>
            </a:r>
            <a:endParaRPr kumimoji="0" lang="en-US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725488" y="4195763"/>
            <a:ext cx="5508625" cy="877888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变动储存成本：</a:t>
            </a:r>
            <a:r>
              <a:rPr kumimoji="0" lang="en-US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与存货储存数额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有</a:t>
            </a:r>
            <a:r>
              <a:rPr kumimoji="0" lang="en-US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关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，如</a:t>
            </a:r>
            <a:r>
              <a:rPr kumimoji="0" lang="en-US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保险费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kumimoji="0" lang="en-US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存货资金占用费</a:t>
            </a:r>
            <a:endParaRPr kumimoji="0" lang="en-US" altLang="en-US" sz="24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3321" name="标题 4"/>
          <p:cNvSpPr txBox="1"/>
          <p:nvPr/>
        </p:nvSpPr>
        <p:spPr>
          <a:xfrm>
            <a:off x="628650" y="498475"/>
            <a:ext cx="78867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600" b="1" dirty="0">
                <a:solidFill>
                  <a:srgbClr val="76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二、存货的持有成本</a:t>
            </a:r>
            <a:endParaRPr lang="en-US" altLang="zh-CN" sz="3600" b="1" dirty="0">
              <a:solidFill>
                <a:srgbClr val="7671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22" name="组合 36"/>
          <p:cNvGrpSpPr/>
          <p:nvPr/>
        </p:nvGrpSpPr>
        <p:grpSpPr>
          <a:xfrm>
            <a:off x="2630488" y="1143000"/>
            <a:ext cx="4284662" cy="134938"/>
            <a:chOff x="5357217" y="1143000"/>
            <a:chExt cx="1490133" cy="101600"/>
          </a:xfrm>
        </p:grpSpPr>
        <p:cxnSp>
          <p:nvCxnSpPr>
            <p:cNvPr id="40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1"/>
            <p:cNvCxnSpPr/>
            <p:nvPr/>
          </p:nvCxnSpPr>
          <p:spPr>
            <a:xfrm>
              <a:off x="5509598" y="1244600"/>
              <a:ext cx="1185371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</p:sld>
</file>

<file path=ppt/tags/tag1.xml><?xml version="1.0" encoding="utf-8"?>
<p:tagLst xmlns:p="http://schemas.openxmlformats.org/presentationml/2006/main">
  <p:tag name="KSO_WM_DIAGRAM_VIRTUALLY_FRAME" val="{&quot;height&quot;:378.62503937007875,&quot;left&quot;:32.125,&quot;top&quot;:167.75,&quot;width&quot;:647.375}"/>
</p:tagLst>
</file>

<file path=ppt/tags/tag2.xml><?xml version="1.0" encoding="utf-8"?>
<p:tagLst xmlns:p="http://schemas.openxmlformats.org/presentationml/2006/main">
  <p:tag name="KSO_WM_DIAGRAM_VIRTUALLY_FRAME" val="{&quot;height&quot;:378.62503937007875,&quot;left&quot;:32.125,&quot;top&quot;:167.75,&quot;width&quot;:647.375}"/>
</p:tagLst>
</file>

<file path=ppt/tags/tag3.xml><?xml version="1.0" encoding="utf-8"?>
<p:tagLst xmlns:p="http://schemas.openxmlformats.org/presentationml/2006/main">
  <p:tag name="KSO_WM_DIAGRAM_VIRTUALLY_FRAME" val="{&quot;height&quot;:378.62503937007875,&quot;left&quot;:32.125,&quot;top&quot;:167.75,&quot;width&quot;:647.375}"/>
</p:tagLst>
</file>

<file path=ppt/tags/tag4.xml><?xml version="1.0" encoding="utf-8"?>
<p:tagLst xmlns:p="http://schemas.openxmlformats.org/presentationml/2006/main">
  <p:tag name="KSO_WM_DIAGRAM_VIRTUALLY_FRAME" val="{&quot;height&quot;:378.62503937007875,&quot;left&quot;:32.125,&quot;top&quot;:167.75,&quot;width&quot;:647.375}"/>
</p:tagLst>
</file>

<file path=ppt/tags/tag5.xml><?xml version="1.0" encoding="utf-8"?>
<p:tagLst xmlns:p="http://schemas.openxmlformats.org/presentationml/2006/main">
  <p:tag name="KSO_WM_DIAGRAM_VIRTUALLY_FRAME" val="{&quot;height&quot;:378.62503937007875,&quot;left&quot;:32.125,&quot;top&quot;:167.75,&quot;width&quot;:647.375}"/>
</p:tagLst>
</file>

<file path=ppt/tags/tag6.xml><?xml version="1.0" encoding="utf-8"?>
<p:tagLst xmlns:p="http://schemas.openxmlformats.org/presentationml/2006/main">
  <p:tag name="KSO_WM_DIAGRAM_VIRTUALLY_FRAME" val="{&quot;height&quot;:378.62503937007875,&quot;left&quot;:32.125,&quot;top&quot;:167.75,&quot;width&quot;:647.375}"/>
</p:tagLst>
</file>

<file path=ppt/theme/theme1.xml><?xml version="1.0" encoding="utf-8"?>
<a:theme xmlns:a="http://schemas.openxmlformats.org/drawingml/2006/main" name="2_默认设计模板">
  <a:themeElements>
    <a:clrScheme name="2_默认设计模板 27">
      <a:dk1>
        <a:srgbClr val="000000"/>
      </a:dk1>
      <a:lt1>
        <a:srgbClr val="FFFFFF"/>
      </a:lt1>
      <a:dk2>
        <a:srgbClr val="0064B5"/>
      </a:dk2>
      <a:lt2>
        <a:srgbClr val="808080"/>
      </a:lt2>
      <a:accent1>
        <a:srgbClr val="CFEDFE"/>
      </a:accent1>
      <a:accent2>
        <a:srgbClr val="C62400"/>
      </a:accent2>
      <a:accent3>
        <a:srgbClr val="FFFFFF"/>
      </a:accent3>
      <a:accent4>
        <a:srgbClr val="000000"/>
      </a:accent4>
      <a:accent5>
        <a:srgbClr val="E4F4FE"/>
      </a:accent5>
      <a:accent6>
        <a:srgbClr val="B32000"/>
      </a:accent6>
      <a:hlink>
        <a:srgbClr val="0064B5"/>
      </a:hlink>
      <a:folHlink>
        <a:srgbClr val="99CC00"/>
      </a:folHlink>
    </a:clrScheme>
    <a:fontScheme name="2_默认设计模板">
      <a:majorFont>
        <a:latin typeface="文泉驿微米黑"/>
        <a:ea typeface="宋体"/>
        <a:cs typeface=""/>
      </a:majorFont>
      <a:minorFont>
        <a:latin typeface="文泉驿微米黑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文泉驿微米黑" pitchFamily="2" charset="-122"/>
            <a:ea typeface="文泉驿微米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文泉驿微米黑" pitchFamily="2" charset="-122"/>
            <a:ea typeface="文泉驿微米黑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3">
        <a:dk1>
          <a:srgbClr val="000000"/>
        </a:dk1>
        <a:lt1>
          <a:srgbClr val="FFFFFF"/>
        </a:lt1>
        <a:dk2>
          <a:srgbClr val="C68700"/>
        </a:dk2>
        <a:lt2>
          <a:srgbClr val="808080"/>
        </a:lt2>
        <a:accent1>
          <a:srgbClr val="00A2C6"/>
        </a:accent1>
        <a:accent2>
          <a:srgbClr val="C62400"/>
        </a:accent2>
        <a:accent3>
          <a:srgbClr val="FFFFFF"/>
        </a:accent3>
        <a:accent4>
          <a:srgbClr val="000000"/>
        </a:accent4>
        <a:accent5>
          <a:srgbClr val="AACEDF"/>
        </a:accent5>
        <a:accent6>
          <a:srgbClr val="B320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26">
        <a:dk1>
          <a:srgbClr val="000000"/>
        </a:dk1>
        <a:lt1>
          <a:srgbClr val="FFFFFF"/>
        </a:lt1>
        <a:dk2>
          <a:srgbClr val="C68700"/>
        </a:dk2>
        <a:lt2>
          <a:srgbClr val="808080"/>
        </a:lt2>
        <a:accent1>
          <a:srgbClr val="00A2C6"/>
        </a:accent1>
        <a:accent2>
          <a:srgbClr val="C62400"/>
        </a:accent2>
        <a:accent3>
          <a:srgbClr val="FFFFFF"/>
        </a:accent3>
        <a:accent4>
          <a:srgbClr val="000000"/>
        </a:accent4>
        <a:accent5>
          <a:srgbClr val="AACEDF"/>
        </a:accent5>
        <a:accent6>
          <a:srgbClr val="B320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7">
        <a:dk1>
          <a:srgbClr val="000000"/>
        </a:dk1>
        <a:lt1>
          <a:srgbClr val="FFFFFF"/>
        </a:lt1>
        <a:dk2>
          <a:srgbClr val="0064B5"/>
        </a:dk2>
        <a:lt2>
          <a:srgbClr val="808080"/>
        </a:lt2>
        <a:accent1>
          <a:srgbClr val="CFEDFE"/>
        </a:accent1>
        <a:accent2>
          <a:srgbClr val="C62400"/>
        </a:accent2>
        <a:accent3>
          <a:srgbClr val="FFFFFF"/>
        </a:accent3>
        <a:accent4>
          <a:srgbClr val="000000"/>
        </a:accent4>
        <a:accent5>
          <a:srgbClr val="E4F4FE"/>
        </a:accent5>
        <a:accent6>
          <a:srgbClr val="B32000"/>
        </a:accent6>
        <a:hlink>
          <a:srgbClr val="0064B5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默认设计模板">
  <a:themeElements>
    <a:clrScheme name="3_默认设计模板 27">
      <a:dk1>
        <a:srgbClr val="000000"/>
      </a:dk1>
      <a:lt1>
        <a:srgbClr val="FFFFFF"/>
      </a:lt1>
      <a:dk2>
        <a:srgbClr val="0064B5"/>
      </a:dk2>
      <a:lt2>
        <a:srgbClr val="808080"/>
      </a:lt2>
      <a:accent1>
        <a:srgbClr val="CFEDFE"/>
      </a:accent1>
      <a:accent2>
        <a:srgbClr val="C62400"/>
      </a:accent2>
      <a:accent3>
        <a:srgbClr val="FFFFFF"/>
      </a:accent3>
      <a:accent4>
        <a:srgbClr val="000000"/>
      </a:accent4>
      <a:accent5>
        <a:srgbClr val="E4F4FE"/>
      </a:accent5>
      <a:accent6>
        <a:srgbClr val="B32000"/>
      </a:accent6>
      <a:hlink>
        <a:srgbClr val="0064B5"/>
      </a:hlink>
      <a:folHlink>
        <a:srgbClr val="99CC00"/>
      </a:folHlink>
    </a:clrScheme>
    <a:fontScheme name="3_默认设计模板">
      <a:majorFont>
        <a:latin typeface="文泉驿微米黑"/>
        <a:ea typeface="宋体"/>
        <a:cs typeface=""/>
      </a:majorFont>
      <a:minorFont>
        <a:latin typeface="文泉驿微米黑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文泉驿微米黑" pitchFamily="2" charset="-122"/>
            <a:ea typeface="文泉驿微米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文泉驿微米黑" pitchFamily="2" charset="-122"/>
            <a:ea typeface="文泉驿微米黑" pitchFamily="2" charset="-122"/>
          </a:defRPr>
        </a:defPPr>
      </a:lst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3">
        <a:dk1>
          <a:srgbClr val="000000"/>
        </a:dk1>
        <a:lt1>
          <a:srgbClr val="FFFFFF"/>
        </a:lt1>
        <a:dk2>
          <a:srgbClr val="C68700"/>
        </a:dk2>
        <a:lt2>
          <a:srgbClr val="808080"/>
        </a:lt2>
        <a:accent1>
          <a:srgbClr val="00A2C6"/>
        </a:accent1>
        <a:accent2>
          <a:srgbClr val="C62400"/>
        </a:accent2>
        <a:accent3>
          <a:srgbClr val="FFFFFF"/>
        </a:accent3>
        <a:accent4>
          <a:srgbClr val="000000"/>
        </a:accent4>
        <a:accent5>
          <a:srgbClr val="AACEDF"/>
        </a:accent5>
        <a:accent6>
          <a:srgbClr val="B320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26">
        <a:dk1>
          <a:srgbClr val="000000"/>
        </a:dk1>
        <a:lt1>
          <a:srgbClr val="FFFFFF"/>
        </a:lt1>
        <a:dk2>
          <a:srgbClr val="C68700"/>
        </a:dk2>
        <a:lt2>
          <a:srgbClr val="808080"/>
        </a:lt2>
        <a:accent1>
          <a:srgbClr val="00A2C6"/>
        </a:accent1>
        <a:accent2>
          <a:srgbClr val="C62400"/>
        </a:accent2>
        <a:accent3>
          <a:srgbClr val="FFFFFF"/>
        </a:accent3>
        <a:accent4>
          <a:srgbClr val="000000"/>
        </a:accent4>
        <a:accent5>
          <a:srgbClr val="AACEDF"/>
        </a:accent5>
        <a:accent6>
          <a:srgbClr val="B320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7">
        <a:dk1>
          <a:srgbClr val="000000"/>
        </a:dk1>
        <a:lt1>
          <a:srgbClr val="FFFFFF"/>
        </a:lt1>
        <a:dk2>
          <a:srgbClr val="0064B5"/>
        </a:dk2>
        <a:lt2>
          <a:srgbClr val="808080"/>
        </a:lt2>
        <a:accent1>
          <a:srgbClr val="CFEDFE"/>
        </a:accent1>
        <a:accent2>
          <a:srgbClr val="C62400"/>
        </a:accent2>
        <a:accent3>
          <a:srgbClr val="FFFFFF"/>
        </a:accent3>
        <a:accent4>
          <a:srgbClr val="000000"/>
        </a:accent4>
        <a:accent5>
          <a:srgbClr val="E4F4FE"/>
        </a:accent5>
        <a:accent6>
          <a:srgbClr val="B32000"/>
        </a:accent6>
        <a:hlink>
          <a:srgbClr val="0064B5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2830</Words>
  <Application>WPS 演示</Application>
  <PresentationFormat>全屏显示(4:3)</PresentationFormat>
  <Paragraphs>345</Paragraphs>
  <Slides>26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26</vt:i4>
      </vt:variant>
    </vt:vector>
  </HeadingPairs>
  <TitlesOfParts>
    <vt:vector size="60" baseType="lpstr">
      <vt:lpstr>Arial</vt:lpstr>
      <vt:lpstr>宋体</vt:lpstr>
      <vt:lpstr>Wingdings</vt:lpstr>
      <vt:lpstr>文泉驿微米黑</vt:lpstr>
      <vt:lpstr>黑体</vt:lpstr>
      <vt:lpstr>Lato</vt:lpstr>
      <vt:lpstr>华文隶书</vt:lpstr>
      <vt:lpstr>微软雅黑</vt:lpstr>
      <vt:lpstr>Times New Roman</vt:lpstr>
      <vt:lpstr>Open Sans</vt:lpstr>
      <vt:lpstr>Segoe Print</vt:lpstr>
      <vt:lpstr>Calibri</vt:lpstr>
      <vt:lpstr>华文彩云</vt:lpstr>
      <vt:lpstr>+mn-ea</vt:lpstr>
      <vt:lpstr>方正尚酷简体</vt:lpstr>
      <vt:lpstr>Arial Black</vt:lpstr>
      <vt:lpstr>Open Sans</vt:lpstr>
      <vt:lpstr>Arial Unicode MS</vt:lpstr>
      <vt:lpstr>文泉驿微米黑</vt:lpstr>
      <vt:lpstr>2_默认设计模板</vt:lpstr>
      <vt:lpstr>3_默认设计模板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GWYan's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GWYan</dc:creator>
  <dc:description>制作工具：PowerPoint 2003
模　　板：自行制作
字　　体：文泉驿微米黑
配　　色：分割互补色系，3色(RGB 0,192,168背景装饰，RGB 198,36,0强调文本，RGB 198,135,0标题文本)，文本色为黑色
配色软件：ColorBase
</dc:description>
  <cp:lastModifiedBy>乐天</cp:lastModifiedBy>
  <cp:revision>390</cp:revision>
  <dcterms:created xsi:type="dcterms:W3CDTF">2011-02-18T04:36:29Z</dcterms:created>
  <dcterms:modified xsi:type="dcterms:W3CDTF">2025-08-28T08:30:34Z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语言">
    <vt:lpwstr>ddd</vt:lpwstr>
  </property>
  <property fmtid="{D5CDD505-2E9C-101B-9397-08002B2CF9AE}" pid="3" name="KSOProductBuildVer">
    <vt:lpwstr>2052-12.1.0.22529</vt:lpwstr>
  </property>
  <property fmtid="{D5CDD505-2E9C-101B-9397-08002B2CF9AE}" pid="4" name="ICV">
    <vt:lpwstr>AE6B007EF80A4BBF828BFBCDD004D73A_12</vt:lpwstr>
  </property>
</Properties>
</file>