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emf" ContentType="image/x-emf"/>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533" r:id="rId4"/>
    <p:sldId id="528" r:id="rId6"/>
    <p:sldId id="471" r:id="rId7"/>
    <p:sldId id="472" r:id="rId8"/>
    <p:sldId id="416" r:id="rId9"/>
    <p:sldId id="473" r:id="rId10"/>
    <p:sldId id="474" r:id="rId11"/>
    <p:sldId id="507" r:id="rId12"/>
    <p:sldId id="475" r:id="rId13"/>
    <p:sldId id="510" r:id="rId14"/>
    <p:sldId id="512" r:id="rId15"/>
    <p:sldId id="476" r:id="rId16"/>
    <p:sldId id="527" r:id="rId17"/>
    <p:sldId id="513" r:id="rId18"/>
    <p:sldId id="529" r:id="rId19"/>
    <p:sldId id="477" r:id="rId20"/>
    <p:sldId id="530" r:id="rId21"/>
    <p:sldId id="480" r:id="rId22"/>
    <p:sldId id="494" r:id="rId23"/>
    <p:sldId id="481" r:id="rId24"/>
    <p:sldId id="482" r:id="rId25"/>
    <p:sldId id="522" r:id="rId26"/>
    <p:sldId id="483" r:id="rId27"/>
    <p:sldId id="484" r:id="rId28"/>
    <p:sldId id="485" r:id="rId29"/>
    <p:sldId id="486" r:id="rId30"/>
    <p:sldId id="495" r:id="rId31"/>
    <p:sldId id="519" r:id="rId32"/>
    <p:sldId id="520" r:id="rId33"/>
    <p:sldId id="505" r:id="rId34"/>
    <p:sldId id="488" r:id="rId35"/>
    <p:sldId id="489" r:id="rId36"/>
    <p:sldId id="490" r:id="rId37"/>
    <p:sldId id="496" r:id="rId38"/>
    <p:sldId id="491" r:id="rId39"/>
    <p:sldId id="492" r:id="rId40"/>
    <p:sldId id="493" r:id="rId41"/>
    <p:sldId id="531" r:id="rId42"/>
    <p:sldId id="532" r:id="rId43"/>
    <p:sldId id="498" r:id="rId44"/>
    <p:sldId id="499" r:id="rId45"/>
    <p:sldId id="500" r:id="rId46"/>
    <p:sldId id="501" r:id="rId47"/>
    <p:sldId id="502" r:id="rId48"/>
    <p:sldId id="452" r:id="rId49"/>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9pPr>
  </p:defaultTextStyle>
  <p:extLst>
    <p:ext uri="{EFAFB233-063F-42B5-8137-9DF3F51BA10A}">
      <p15:sldGuideLst xmlns:p15="http://schemas.microsoft.com/office/powerpoint/2012/main">
        <p15:guide id="1" orient="horz" pos="0" userDrawn="1">
          <p15:clr>
            <a:srgbClr val="A4A3A4"/>
          </p15:clr>
        </p15:guide>
        <p15:guide id="2" pos="2900" userDrawn="1">
          <p15:clr>
            <a:srgbClr val="A4A3A4"/>
          </p15:clr>
        </p15:guide>
        <p15:guide id="3" pos="5511" userDrawn="1">
          <p15:clr>
            <a:srgbClr val="A4A3A4"/>
          </p15:clr>
        </p15:guide>
        <p15:guide id="4" pos="50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00FF00"/>
    <a:srgbClr val="DDDDDD"/>
    <a:srgbClr val="B2B2B2"/>
    <a:srgbClr val="808080"/>
    <a:srgbClr val="5F5F5F"/>
    <a:srgbClr val="1C1C1C"/>
    <a:srgbClr val="96969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4660"/>
  </p:normalViewPr>
  <p:slideViewPr>
    <p:cSldViewPr showGuides="1">
      <p:cViewPr varScale="1">
        <p:scale>
          <a:sx n="87" d="100"/>
          <a:sy n="87" d="100"/>
        </p:scale>
        <p:origin x="-1330" y="-82"/>
      </p:cViewPr>
      <p:guideLst>
        <p:guide orient="horz"/>
        <p:guide pos="2900"/>
        <p:guide pos="5511"/>
        <p:guide pos="5013"/>
      </p:guideLst>
    </p:cSldViewPr>
  </p:slideViewPr>
  <p:notesTextViewPr>
    <p:cViewPr>
      <p:scale>
        <a:sx n="100" d="100"/>
        <a:sy n="100" d="100"/>
      </p:scale>
      <p:origin x="0" y="0"/>
    </p:cViewPr>
  </p:notesTextViewPr>
  <p:sorterViewPr showFormatting="0">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61.jpeg"/></Relationships>
</file>

<file path=ppt/diagrams/_rels/data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image" Target="../media/image6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1.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image" Target="../media/image62.png"/></Relationships>
</file>

<file path=ppt/diagrams/colors1.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2">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3">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0EA9DD3-8799-4502-B290-C2643EEE0DC6}" type="doc">
      <dgm:prSet loTypeId="urn:microsoft.com/office/officeart/2005/8/layout/radial2#1" loCatId="relationship" qsTypeId="urn:microsoft.com/office/officeart/2005/8/quickstyle/simple3#1" qsCatId="simple" csTypeId="urn:microsoft.com/office/officeart/2005/8/colors/colorful3#1" csCatId="colorful" phldr="1"/>
      <dgm:spPr/>
      <dgm:t>
        <a:bodyPr/>
        <a:lstStyle/>
        <a:p>
          <a:endParaRPr lang="zh-CN" altLang="en-US"/>
        </a:p>
      </dgm:t>
    </dgm:pt>
    <dgm:pt modelId="{C5C1660E-7C04-4BCF-8052-547A32F46689}">
      <dgm:prSet custT="1"/>
      <dgm:spPr/>
      <dgm:t>
        <a:bodyPr/>
        <a:lstStyle/>
        <a:p>
          <a:r>
            <a:rPr lang="zh-CN" altLang="en-US" sz="2000" dirty="0"/>
            <a:t>商品的货款</a:t>
          </a:r>
        </a:p>
      </dgm:t>
    </dgm:pt>
    <dgm:pt modelId="{8FB9ACBF-F5AB-456A-998B-6F6AF8B9E149}" cxnId="{1CD4E3BE-28CA-4ACA-8615-B5F631C39329}" type="parTrans">
      <dgm:prSet/>
      <dgm:spPr/>
      <dgm:t>
        <a:bodyPr/>
        <a:lstStyle/>
        <a:p>
          <a:endParaRPr lang="zh-CN" altLang="en-US" sz="2600"/>
        </a:p>
      </dgm:t>
    </dgm:pt>
    <dgm:pt modelId="{C40FCDB9-DD14-4F3F-B798-9254A5481471}" cxnId="{1CD4E3BE-28CA-4ACA-8615-B5F631C39329}" type="sibTrans">
      <dgm:prSet/>
      <dgm:spPr/>
      <dgm:t>
        <a:bodyPr/>
        <a:lstStyle/>
        <a:p>
          <a:endParaRPr lang="zh-CN" altLang="en-US" sz="2600"/>
        </a:p>
      </dgm:t>
    </dgm:pt>
    <dgm:pt modelId="{5430C261-8B35-4DDB-96BD-4DB5C9BB3D35}">
      <dgm:prSet custT="1"/>
      <dgm:spPr/>
      <dgm:t>
        <a:bodyPr/>
        <a:lstStyle/>
        <a:p>
          <a:r>
            <a:rPr lang="zh-CN" altLang="en-US" sz="2000" dirty="0"/>
            <a:t>代购货单位垫付的费用</a:t>
          </a:r>
        </a:p>
      </dgm:t>
    </dgm:pt>
    <dgm:pt modelId="{3FFA26E2-4E0E-4D62-AFDE-47E7C26E793A}" cxnId="{BA1CF56A-240C-4A64-BB15-77005A9339CA}" type="parTrans">
      <dgm:prSet/>
      <dgm:spPr/>
      <dgm:t>
        <a:bodyPr/>
        <a:lstStyle/>
        <a:p>
          <a:endParaRPr lang="zh-CN" altLang="en-US" sz="2600"/>
        </a:p>
      </dgm:t>
    </dgm:pt>
    <dgm:pt modelId="{747110D3-51BE-49F6-8B2A-88DC43B25BF9}" cxnId="{BA1CF56A-240C-4A64-BB15-77005A9339CA}" type="sibTrans">
      <dgm:prSet/>
      <dgm:spPr/>
      <dgm:t>
        <a:bodyPr/>
        <a:lstStyle/>
        <a:p>
          <a:endParaRPr lang="zh-CN" altLang="en-US" sz="2600"/>
        </a:p>
      </dgm:t>
    </dgm:pt>
    <dgm:pt modelId="{45112512-4657-4C59-8F89-3E184F9FF959}">
      <dgm:prSet custT="1"/>
      <dgm:spPr/>
      <dgm:t>
        <a:bodyPr/>
        <a:lstStyle/>
        <a:p>
          <a:r>
            <a:rPr lang="zh-CN" altLang="en-US" sz="2000" dirty="0"/>
            <a:t>应缴的增值税销项税</a:t>
          </a:r>
        </a:p>
      </dgm:t>
    </dgm:pt>
    <dgm:pt modelId="{BB9F5963-CF70-4880-9FC2-915C06CC05EB}" cxnId="{B5B38560-9763-4733-8ABD-495F43F7A278}" type="parTrans">
      <dgm:prSet/>
      <dgm:spPr/>
      <dgm:t>
        <a:bodyPr/>
        <a:lstStyle/>
        <a:p>
          <a:endParaRPr lang="zh-CN" altLang="en-US" sz="2600"/>
        </a:p>
      </dgm:t>
    </dgm:pt>
    <dgm:pt modelId="{338DA967-5B68-41E2-85CC-D89FB510C321}" cxnId="{B5B38560-9763-4733-8ABD-495F43F7A278}" type="sibTrans">
      <dgm:prSet/>
      <dgm:spPr/>
      <dgm:t>
        <a:bodyPr/>
        <a:lstStyle/>
        <a:p>
          <a:endParaRPr lang="zh-CN" altLang="en-US" sz="2600"/>
        </a:p>
      </dgm:t>
    </dgm:pt>
    <dgm:pt modelId="{140CE571-BCA8-4F88-973D-77C3AF995EBB}" type="pres">
      <dgm:prSet presAssocID="{30EA9DD3-8799-4502-B290-C2643EEE0DC6}" presName="composite" presStyleCnt="0">
        <dgm:presLayoutVars>
          <dgm:chMax val="5"/>
          <dgm:dir/>
          <dgm:animLvl val="ctr"/>
          <dgm:resizeHandles val="exact"/>
        </dgm:presLayoutVars>
      </dgm:prSet>
      <dgm:spPr/>
      <dgm:t>
        <a:bodyPr/>
        <a:lstStyle/>
        <a:p>
          <a:endParaRPr lang="zh-CN" altLang="en-US"/>
        </a:p>
      </dgm:t>
    </dgm:pt>
    <dgm:pt modelId="{B91A2246-AD71-4C3F-B732-E8CDE362084F}" type="pres">
      <dgm:prSet presAssocID="{30EA9DD3-8799-4502-B290-C2643EEE0DC6}" presName="cycle" presStyleCnt="0"/>
      <dgm:spPr/>
    </dgm:pt>
    <dgm:pt modelId="{03F153EA-327C-4B07-9F65-282ED29277F5}" type="pres">
      <dgm:prSet presAssocID="{30EA9DD3-8799-4502-B290-C2643EEE0DC6}" presName="centerShape" presStyleCnt="0"/>
      <dgm:spPr/>
    </dgm:pt>
    <dgm:pt modelId="{4425913C-41EB-413C-B5C6-52B141F45FA2}" type="pres">
      <dgm:prSet presAssocID="{30EA9DD3-8799-4502-B290-C2643EEE0DC6}" presName="connSite" presStyleLbl="node1" presStyleIdx="0" presStyleCnt="4"/>
      <dgm:spPr/>
    </dgm:pt>
    <dgm:pt modelId="{280BE8A9-3DD7-46A1-86A8-C98961AF5BE9}" type="pres">
      <dgm:prSet presAssocID="{30EA9DD3-8799-4502-B290-C2643EEE0DC6}" presName="visible" presStyleLbl="node1" presStyleIdx="0" presStyleCnt="4" custLinFactNeighborX="30194" custLinFactNeighborY="-2853"/>
      <dgm:spPr>
        <a:blipFill>
          <a:blip xmlns:r="http://schemas.openxmlformats.org/officeDocument/2006/relationships" r:embed="rId1"/>
          <a:srcRect/>
          <a:stretch>
            <a:fillRect l="-17000" r="-17000"/>
          </a:stretch>
        </a:blipFill>
      </dgm:spPr>
    </dgm:pt>
    <dgm:pt modelId="{D05E1647-E7DC-451C-9FA8-0F5B2550A276}" type="pres">
      <dgm:prSet presAssocID="{8FB9ACBF-F5AB-456A-998B-6F6AF8B9E149}" presName="Name25" presStyleLbl="parChTrans1D1" presStyleIdx="0" presStyleCnt="3"/>
      <dgm:spPr/>
      <dgm:t>
        <a:bodyPr/>
        <a:lstStyle/>
        <a:p>
          <a:endParaRPr lang="zh-CN" altLang="en-US"/>
        </a:p>
      </dgm:t>
    </dgm:pt>
    <dgm:pt modelId="{BD999DC5-9AA1-41F6-A677-23CD64205B47}" type="pres">
      <dgm:prSet presAssocID="{C5C1660E-7C04-4BCF-8052-547A32F46689}" presName="node" presStyleCnt="0"/>
      <dgm:spPr/>
    </dgm:pt>
    <dgm:pt modelId="{30F1B350-FEEC-4B75-8214-5BE5C450EC6C}" type="pres">
      <dgm:prSet presAssocID="{C5C1660E-7C04-4BCF-8052-547A32F46689}" presName="parentNode" presStyleLbl="node1" presStyleIdx="1" presStyleCnt="4" custScaleX="237453" custLinFactX="100000" custLinFactNeighborX="107324" custLinFactNeighborY="-1799">
        <dgm:presLayoutVars>
          <dgm:chMax val="1"/>
          <dgm:bulletEnabled val="1"/>
        </dgm:presLayoutVars>
      </dgm:prSet>
      <dgm:spPr/>
      <dgm:t>
        <a:bodyPr/>
        <a:lstStyle/>
        <a:p>
          <a:endParaRPr lang="zh-CN" altLang="en-US"/>
        </a:p>
      </dgm:t>
    </dgm:pt>
    <dgm:pt modelId="{F57F442A-B3F7-4F64-91CC-F20D55032FCF}" type="pres">
      <dgm:prSet presAssocID="{C5C1660E-7C04-4BCF-8052-547A32F46689}" presName="childNode" presStyleLbl="revTx" presStyleIdx="0" presStyleCnt="0">
        <dgm:presLayoutVars>
          <dgm:bulletEnabled val="1"/>
        </dgm:presLayoutVars>
      </dgm:prSet>
      <dgm:spPr/>
    </dgm:pt>
    <dgm:pt modelId="{A4F69F87-A450-45B5-A4E4-8EC22913D781}" type="pres">
      <dgm:prSet presAssocID="{3FFA26E2-4E0E-4D62-AFDE-47E7C26E793A}" presName="Name25" presStyleLbl="parChTrans1D1" presStyleIdx="1" presStyleCnt="3"/>
      <dgm:spPr/>
      <dgm:t>
        <a:bodyPr/>
        <a:lstStyle/>
        <a:p>
          <a:endParaRPr lang="zh-CN" altLang="en-US"/>
        </a:p>
      </dgm:t>
    </dgm:pt>
    <dgm:pt modelId="{51FE5A73-3F81-43FA-A71A-3345B2732ACF}" type="pres">
      <dgm:prSet presAssocID="{5430C261-8B35-4DDB-96BD-4DB5C9BB3D35}" presName="node" presStyleCnt="0"/>
      <dgm:spPr/>
    </dgm:pt>
    <dgm:pt modelId="{4CA6FA0E-CAB6-4B46-B89E-8046CFD6E1F3}" type="pres">
      <dgm:prSet presAssocID="{5430C261-8B35-4DDB-96BD-4DB5C9BB3D35}" presName="parentNode" presStyleLbl="node1" presStyleIdx="2" presStyleCnt="4" custScaleX="230242" custLinFactX="87505" custLinFactNeighborX="100000" custLinFactNeighborY="2094">
        <dgm:presLayoutVars>
          <dgm:chMax val="1"/>
          <dgm:bulletEnabled val="1"/>
        </dgm:presLayoutVars>
      </dgm:prSet>
      <dgm:spPr/>
      <dgm:t>
        <a:bodyPr/>
        <a:lstStyle/>
        <a:p>
          <a:endParaRPr lang="zh-CN" altLang="en-US"/>
        </a:p>
      </dgm:t>
    </dgm:pt>
    <dgm:pt modelId="{A463D47D-BCCE-4A34-9089-B157B9489202}" type="pres">
      <dgm:prSet presAssocID="{5430C261-8B35-4DDB-96BD-4DB5C9BB3D35}" presName="childNode" presStyleLbl="revTx" presStyleIdx="0" presStyleCnt="0">
        <dgm:presLayoutVars>
          <dgm:bulletEnabled val="1"/>
        </dgm:presLayoutVars>
      </dgm:prSet>
      <dgm:spPr/>
    </dgm:pt>
    <dgm:pt modelId="{FE201BE2-E42F-4ACF-91E4-C70166D25D6F}" type="pres">
      <dgm:prSet presAssocID="{BB9F5963-CF70-4880-9FC2-915C06CC05EB}" presName="Name25" presStyleLbl="parChTrans1D1" presStyleIdx="2" presStyleCnt="3"/>
      <dgm:spPr/>
      <dgm:t>
        <a:bodyPr/>
        <a:lstStyle/>
        <a:p>
          <a:endParaRPr lang="zh-CN" altLang="en-US"/>
        </a:p>
      </dgm:t>
    </dgm:pt>
    <dgm:pt modelId="{B90CB3DC-EC6E-483C-83AF-AA0D34D5B48B}" type="pres">
      <dgm:prSet presAssocID="{45112512-4657-4C59-8F89-3E184F9FF959}" presName="node" presStyleCnt="0"/>
      <dgm:spPr/>
    </dgm:pt>
    <dgm:pt modelId="{6DC5196E-C349-408E-B84F-15C80A8FB8A4}" type="pres">
      <dgm:prSet presAssocID="{45112512-4657-4C59-8F89-3E184F9FF959}" presName="parentNode" presStyleLbl="node1" presStyleIdx="3" presStyleCnt="4" custScaleX="232195" custLinFactX="100000" custLinFactNeighborX="124384" custLinFactNeighborY="-6346">
        <dgm:presLayoutVars>
          <dgm:chMax val="1"/>
          <dgm:bulletEnabled val="1"/>
        </dgm:presLayoutVars>
      </dgm:prSet>
      <dgm:spPr/>
      <dgm:t>
        <a:bodyPr/>
        <a:lstStyle/>
        <a:p>
          <a:endParaRPr lang="zh-CN" altLang="en-US"/>
        </a:p>
      </dgm:t>
    </dgm:pt>
    <dgm:pt modelId="{DDFF4423-8FB7-4C83-8BEC-26582E006C55}" type="pres">
      <dgm:prSet presAssocID="{45112512-4657-4C59-8F89-3E184F9FF959}" presName="childNode" presStyleLbl="revTx" presStyleIdx="0" presStyleCnt="0">
        <dgm:presLayoutVars>
          <dgm:bulletEnabled val="1"/>
        </dgm:presLayoutVars>
      </dgm:prSet>
      <dgm:spPr/>
    </dgm:pt>
  </dgm:ptLst>
  <dgm:cxnLst>
    <dgm:cxn modelId="{B5B38560-9763-4733-8ABD-495F43F7A278}" srcId="{30EA9DD3-8799-4502-B290-C2643EEE0DC6}" destId="{45112512-4657-4C59-8F89-3E184F9FF959}" srcOrd="2" destOrd="0" parTransId="{BB9F5963-CF70-4880-9FC2-915C06CC05EB}" sibTransId="{338DA967-5B68-41E2-85CC-D89FB510C321}"/>
    <dgm:cxn modelId="{54E14C8C-EE0C-4D05-AE8D-E8F926B770F3}" type="presOf" srcId="{3FFA26E2-4E0E-4D62-AFDE-47E7C26E793A}" destId="{A4F69F87-A450-45B5-A4E4-8EC22913D781}" srcOrd="0" destOrd="0" presId="urn:microsoft.com/office/officeart/2005/8/layout/radial2#1"/>
    <dgm:cxn modelId="{BA1CF56A-240C-4A64-BB15-77005A9339CA}" srcId="{30EA9DD3-8799-4502-B290-C2643EEE0DC6}" destId="{5430C261-8B35-4DDB-96BD-4DB5C9BB3D35}" srcOrd="1" destOrd="0" parTransId="{3FFA26E2-4E0E-4D62-AFDE-47E7C26E793A}" sibTransId="{747110D3-51BE-49F6-8B2A-88DC43B25BF9}"/>
    <dgm:cxn modelId="{933619CC-F1F7-4C01-AF82-5C36F5A26935}" type="presOf" srcId="{BB9F5963-CF70-4880-9FC2-915C06CC05EB}" destId="{FE201BE2-E42F-4ACF-91E4-C70166D25D6F}" srcOrd="0" destOrd="0" presId="urn:microsoft.com/office/officeart/2005/8/layout/radial2#1"/>
    <dgm:cxn modelId="{A9E24350-F6F0-485E-A86D-B6066236F2E7}" type="presOf" srcId="{30EA9DD3-8799-4502-B290-C2643EEE0DC6}" destId="{140CE571-BCA8-4F88-973D-77C3AF995EBB}" srcOrd="0" destOrd="0" presId="urn:microsoft.com/office/officeart/2005/8/layout/radial2#1"/>
    <dgm:cxn modelId="{1CD4E3BE-28CA-4ACA-8615-B5F631C39329}" srcId="{30EA9DD3-8799-4502-B290-C2643EEE0DC6}" destId="{C5C1660E-7C04-4BCF-8052-547A32F46689}" srcOrd="0" destOrd="0" parTransId="{8FB9ACBF-F5AB-456A-998B-6F6AF8B9E149}" sibTransId="{C40FCDB9-DD14-4F3F-B798-9254A5481471}"/>
    <dgm:cxn modelId="{CB383C24-035F-4F09-BF9A-7B8350345FD0}" type="presOf" srcId="{45112512-4657-4C59-8F89-3E184F9FF959}" destId="{6DC5196E-C349-408E-B84F-15C80A8FB8A4}" srcOrd="0" destOrd="0" presId="urn:microsoft.com/office/officeart/2005/8/layout/radial2#1"/>
    <dgm:cxn modelId="{C82E767F-B9BB-4D3D-B75F-FE425BE20F58}" type="presOf" srcId="{8FB9ACBF-F5AB-456A-998B-6F6AF8B9E149}" destId="{D05E1647-E7DC-451C-9FA8-0F5B2550A276}" srcOrd="0" destOrd="0" presId="urn:microsoft.com/office/officeart/2005/8/layout/radial2#1"/>
    <dgm:cxn modelId="{705DF3D8-970D-4770-80F6-AC6204E4D80D}" type="presOf" srcId="{5430C261-8B35-4DDB-96BD-4DB5C9BB3D35}" destId="{4CA6FA0E-CAB6-4B46-B89E-8046CFD6E1F3}" srcOrd="0" destOrd="0" presId="urn:microsoft.com/office/officeart/2005/8/layout/radial2#1"/>
    <dgm:cxn modelId="{5BB9B31A-3695-4BCE-878C-D69245EAFF7D}" type="presOf" srcId="{C5C1660E-7C04-4BCF-8052-547A32F46689}" destId="{30F1B350-FEEC-4B75-8214-5BE5C450EC6C}" srcOrd="0" destOrd="0" presId="urn:microsoft.com/office/officeart/2005/8/layout/radial2#1"/>
    <dgm:cxn modelId="{64B550F2-D9D4-4E6C-9485-BE463C6F8719}" type="presParOf" srcId="{140CE571-BCA8-4F88-973D-77C3AF995EBB}" destId="{B91A2246-AD71-4C3F-B732-E8CDE362084F}" srcOrd="0" destOrd="0" presId="urn:microsoft.com/office/officeart/2005/8/layout/radial2#1"/>
    <dgm:cxn modelId="{13E285DE-A3D0-4EEF-ADFA-F72B62D62B5A}" type="presParOf" srcId="{B91A2246-AD71-4C3F-B732-E8CDE362084F}" destId="{03F153EA-327C-4B07-9F65-282ED29277F5}" srcOrd="0" destOrd="0" presId="urn:microsoft.com/office/officeart/2005/8/layout/radial2#1"/>
    <dgm:cxn modelId="{EB144252-C1F0-4CB1-AE99-240BE632384E}" type="presParOf" srcId="{03F153EA-327C-4B07-9F65-282ED29277F5}" destId="{4425913C-41EB-413C-B5C6-52B141F45FA2}" srcOrd="0" destOrd="0" presId="urn:microsoft.com/office/officeart/2005/8/layout/radial2#1"/>
    <dgm:cxn modelId="{BE8F3DDC-2E8C-4DF0-B389-9DE46CFC0B85}" type="presParOf" srcId="{03F153EA-327C-4B07-9F65-282ED29277F5}" destId="{280BE8A9-3DD7-46A1-86A8-C98961AF5BE9}" srcOrd="1" destOrd="0" presId="urn:microsoft.com/office/officeart/2005/8/layout/radial2#1"/>
    <dgm:cxn modelId="{886C80EC-5918-4184-8302-947EB91CFC67}" type="presParOf" srcId="{B91A2246-AD71-4C3F-B732-E8CDE362084F}" destId="{D05E1647-E7DC-451C-9FA8-0F5B2550A276}" srcOrd="1" destOrd="0" presId="urn:microsoft.com/office/officeart/2005/8/layout/radial2#1"/>
    <dgm:cxn modelId="{3F18FC1A-3858-417F-8BE4-F6D3A4C2D398}" type="presParOf" srcId="{B91A2246-AD71-4C3F-B732-E8CDE362084F}" destId="{BD999DC5-9AA1-41F6-A677-23CD64205B47}" srcOrd="2" destOrd="0" presId="urn:microsoft.com/office/officeart/2005/8/layout/radial2#1"/>
    <dgm:cxn modelId="{B19191F3-C157-4E1B-A499-78DDCBDE4B00}" type="presParOf" srcId="{BD999DC5-9AA1-41F6-A677-23CD64205B47}" destId="{30F1B350-FEEC-4B75-8214-5BE5C450EC6C}" srcOrd="0" destOrd="0" presId="urn:microsoft.com/office/officeart/2005/8/layout/radial2#1"/>
    <dgm:cxn modelId="{C77CD54F-DE88-4FF3-BA27-D66252B9E5EC}" type="presParOf" srcId="{BD999DC5-9AA1-41F6-A677-23CD64205B47}" destId="{F57F442A-B3F7-4F64-91CC-F20D55032FCF}" srcOrd="1" destOrd="0" presId="urn:microsoft.com/office/officeart/2005/8/layout/radial2#1"/>
    <dgm:cxn modelId="{AAAC956E-F5DD-40EE-88F5-99D88981A286}" type="presParOf" srcId="{B91A2246-AD71-4C3F-B732-E8CDE362084F}" destId="{A4F69F87-A450-45B5-A4E4-8EC22913D781}" srcOrd="3" destOrd="0" presId="urn:microsoft.com/office/officeart/2005/8/layout/radial2#1"/>
    <dgm:cxn modelId="{26CA77CA-7075-4EF1-A159-6F5289B5E4D4}" type="presParOf" srcId="{B91A2246-AD71-4C3F-B732-E8CDE362084F}" destId="{51FE5A73-3F81-43FA-A71A-3345B2732ACF}" srcOrd="4" destOrd="0" presId="urn:microsoft.com/office/officeart/2005/8/layout/radial2#1"/>
    <dgm:cxn modelId="{049CD02A-8C92-4D15-AFA3-4F1A16AAC654}" type="presParOf" srcId="{51FE5A73-3F81-43FA-A71A-3345B2732ACF}" destId="{4CA6FA0E-CAB6-4B46-B89E-8046CFD6E1F3}" srcOrd="0" destOrd="0" presId="urn:microsoft.com/office/officeart/2005/8/layout/radial2#1"/>
    <dgm:cxn modelId="{60D65E93-5DED-4E8B-92CB-4FCF384A48F8}" type="presParOf" srcId="{51FE5A73-3F81-43FA-A71A-3345B2732ACF}" destId="{A463D47D-BCCE-4A34-9089-B157B9489202}" srcOrd="1" destOrd="0" presId="urn:microsoft.com/office/officeart/2005/8/layout/radial2#1"/>
    <dgm:cxn modelId="{CE9B68FF-7E71-41BE-897C-917BDACB8704}" type="presParOf" srcId="{B91A2246-AD71-4C3F-B732-E8CDE362084F}" destId="{FE201BE2-E42F-4ACF-91E4-C70166D25D6F}" srcOrd="5" destOrd="0" presId="urn:microsoft.com/office/officeart/2005/8/layout/radial2#1"/>
    <dgm:cxn modelId="{7EA4453B-E535-46F4-9166-E70EEEF1FF42}" type="presParOf" srcId="{B91A2246-AD71-4C3F-B732-E8CDE362084F}" destId="{B90CB3DC-EC6E-483C-83AF-AA0D34D5B48B}" srcOrd="6" destOrd="0" presId="urn:microsoft.com/office/officeart/2005/8/layout/radial2#1"/>
    <dgm:cxn modelId="{BBD6E67E-03C3-4644-9B36-0FF1524EC758}" type="presParOf" srcId="{B90CB3DC-EC6E-483C-83AF-AA0D34D5B48B}" destId="{6DC5196E-C349-408E-B84F-15C80A8FB8A4}" srcOrd="0" destOrd="0" presId="urn:microsoft.com/office/officeart/2005/8/layout/radial2#1"/>
    <dgm:cxn modelId="{F22FC230-FEB2-48CE-8DE6-C54FA2D1D017}" type="presParOf" srcId="{B90CB3DC-EC6E-483C-83AF-AA0D34D5B48B}" destId="{DDFF4423-8FB7-4C83-8BEC-26582E006C55}" srcOrd="1" destOrd="0" presId="urn:microsoft.com/office/officeart/2005/8/layout/radial2#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4DC19E-E5AA-4AC5-8425-3D823B48D28A}" type="doc">
      <dgm:prSet loTypeId="urn:microsoft.com/office/officeart/2005/8/layout/pyramid2#1" loCatId="pyramid" qsTypeId="urn:microsoft.com/office/officeart/2005/8/quickstyle/simple2#1" qsCatId="simple" csTypeId="urn:microsoft.com/office/officeart/2005/8/colors/colorful2#1" csCatId="colorful" phldr="1"/>
      <dgm:spPr/>
      <dgm:t>
        <a:bodyPr/>
        <a:lstStyle/>
        <a:p>
          <a:endParaRPr lang="zh-CN" altLang="en-US"/>
        </a:p>
      </dgm:t>
    </dgm:pt>
    <dgm:pt modelId="{F59F2827-6B59-4155-9B79-291F298D9739}">
      <dgm:prSet custT="1"/>
      <dgm:spPr/>
      <dgm:t>
        <a:bodyPr/>
        <a:lstStyle/>
        <a:p>
          <a:r>
            <a:rPr lang="zh-CN" altLang="en-US" sz="2800" dirty="0"/>
            <a:t>机会成本</a:t>
          </a:r>
        </a:p>
      </dgm:t>
    </dgm:pt>
    <dgm:pt modelId="{68056168-4213-4D42-83A6-93EC79C135D8}" cxnId="{9CAE688A-8DFE-4242-9C34-86086FC87440}" type="parTrans">
      <dgm:prSet/>
      <dgm:spPr/>
      <dgm:t>
        <a:bodyPr/>
        <a:lstStyle/>
        <a:p>
          <a:endParaRPr lang="zh-CN" altLang="en-US"/>
        </a:p>
      </dgm:t>
    </dgm:pt>
    <dgm:pt modelId="{4A126F9D-2545-4085-A768-320C1406EDC0}" cxnId="{9CAE688A-8DFE-4242-9C34-86086FC87440}" type="sibTrans">
      <dgm:prSet/>
      <dgm:spPr/>
      <dgm:t>
        <a:bodyPr/>
        <a:lstStyle/>
        <a:p>
          <a:endParaRPr lang="zh-CN" altLang="en-US"/>
        </a:p>
      </dgm:t>
    </dgm:pt>
    <dgm:pt modelId="{22B9C30B-9F11-4A5C-AE65-A06AC7B591E9}">
      <dgm:prSet custT="1"/>
      <dgm:spPr/>
      <dgm:t>
        <a:bodyPr spcFirstLastPara="0" vert="horz" wrap="square" lIns="106680" tIns="106680" rIns="106680" bIns="106680" numCol="1" spcCol="1270" anchor="ctr" anchorCtr="0"/>
        <a:lstStyle/>
        <a:p>
          <a:pPr marL="0" lvl="0" indent="0" algn="ctr" defTabSz="1244600">
            <a:lnSpc>
              <a:spcPct val="90000"/>
            </a:lnSpc>
            <a:spcBef>
              <a:spcPct val="0"/>
            </a:spcBef>
            <a:spcAft>
              <a:spcPct val="35000"/>
            </a:spcAft>
            <a:buNone/>
          </a:pPr>
          <a:r>
            <a:rPr lang="zh-CN" sz="2800" kern="1200" dirty="0">
              <a:latin typeface="Lato" panose="020F0502020204030203"/>
              <a:ea typeface="+mn-ea"/>
              <a:cs typeface="+mn-cs"/>
            </a:rPr>
            <a:t>坏账成本</a:t>
          </a:r>
          <a:endParaRPr lang="zh-CN" altLang="en-US" sz="2800" kern="1200" dirty="0">
            <a:latin typeface="Lato" panose="020F0502020204030203"/>
            <a:ea typeface="+mn-ea"/>
            <a:cs typeface="+mn-cs"/>
          </a:endParaRPr>
        </a:p>
      </dgm:t>
    </dgm:pt>
    <dgm:pt modelId="{213634E3-2648-40B7-A7ED-74C13AF046A6}" cxnId="{6EB9E1FE-73C5-4C46-9A15-E2D58A54F3D0}" type="parTrans">
      <dgm:prSet/>
      <dgm:spPr/>
      <dgm:t>
        <a:bodyPr/>
        <a:lstStyle/>
        <a:p>
          <a:endParaRPr lang="zh-CN" altLang="en-US"/>
        </a:p>
      </dgm:t>
    </dgm:pt>
    <dgm:pt modelId="{A75193D8-5627-49E3-9C32-37E03642BD06}" cxnId="{6EB9E1FE-73C5-4C46-9A15-E2D58A54F3D0}" type="sibTrans">
      <dgm:prSet/>
      <dgm:spPr/>
      <dgm:t>
        <a:bodyPr/>
        <a:lstStyle/>
        <a:p>
          <a:endParaRPr lang="zh-CN" altLang="en-US"/>
        </a:p>
      </dgm:t>
    </dgm:pt>
    <dgm:pt modelId="{4180BBAD-381F-4E5C-996C-955E20CCDED1}">
      <dgm:prSet custT="1"/>
      <dgm:spPr/>
      <dgm:t>
        <a:bodyPr spcFirstLastPara="0" vert="horz" wrap="square" lIns="106680" tIns="106680" rIns="106680" bIns="106680" numCol="1" spcCol="1270" anchor="ctr" anchorCtr="0"/>
        <a:lstStyle/>
        <a:p>
          <a:pPr marL="0" lvl="0" indent="0" algn="ctr" defTabSz="1244600">
            <a:lnSpc>
              <a:spcPct val="90000"/>
            </a:lnSpc>
            <a:spcBef>
              <a:spcPct val="0"/>
            </a:spcBef>
            <a:spcAft>
              <a:spcPct val="35000"/>
            </a:spcAft>
            <a:buNone/>
          </a:pPr>
          <a:r>
            <a:rPr lang="zh-CN" sz="2800" kern="1200" dirty="0">
              <a:latin typeface="Lato" panose="020F0502020204030203"/>
              <a:ea typeface="+mn-ea"/>
              <a:cs typeface="+mn-cs"/>
            </a:rPr>
            <a:t>管理成本</a:t>
          </a:r>
          <a:endParaRPr lang="zh-CN" altLang="en-US" sz="2800" kern="1200" dirty="0">
            <a:latin typeface="Lato" panose="020F0502020204030203"/>
            <a:ea typeface="+mn-ea"/>
            <a:cs typeface="+mn-cs"/>
          </a:endParaRPr>
        </a:p>
      </dgm:t>
    </dgm:pt>
    <dgm:pt modelId="{63AEDDB2-B702-4875-A32B-21DA998A06DD}" cxnId="{ADA80FE9-392C-4421-B0C2-FA68DF58A743}" type="parTrans">
      <dgm:prSet/>
      <dgm:spPr/>
      <dgm:t>
        <a:bodyPr/>
        <a:lstStyle/>
        <a:p>
          <a:endParaRPr lang="zh-CN" altLang="en-US"/>
        </a:p>
      </dgm:t>
    </dgm:pt>
    <dgm:pt modelId="{D33C7382-FC51-4EA9-A67B-5545E65CBE8F}" cxnId="{ADA80FE9-392C-4421-B0C2-FA68DF58A743}" type="sibTrans">
      <dgm:prSet/>
      <dgm:spPr/>
      <dgm:t>
        <a:bodyPr/>
        <a:lstStyle/>
        <a:p>
          <a:endParaRPr lang="zh-CN" altLang="en-US"/>
        </a:p>
      </dgm:t>
    </dgm:pt>
    <dgm:pt modelId="{B8E74497-34A6-4234-8CBF-D4910D910A21}" type="pres">
      <dgm:prSet presAssocID="{A94DC19E-E5AA-4AC5-8425-3D823B48D28A}" presName="compositeShape" presStyleCnt="0">
        <dgm:presLayoutVars>
          <dgm:dir/>
          <dgm:resizeHandles/>
        </dgm:presLayoutVars>
      </dgm:prSet>
      <dgm:spPr/>
      <dgm:t>
        <a:bodyPr/>
        <a:lstStyle/>
        <a:p>
          <a:endParaRPr lang="zh-CN" altLang="en-US"/>
        </a:p>
      </dgm:t>
    </dgm:pt>
    <dgm:pt modelId="{CB32BB0E-A55C-488C-AA22-94B754D49FA9}" type="pres">
      <dgm:prSet presAssocID="{A94DC19E-E5AA-4AC5-8425-3D823B48D28A}" presName="pyramid" presStyleLbl="node1" presStyleIdx="0" presStyleCnt="1" custScaleX="109629" custLinFactNeighborX="-18603"/>
      <dgm:spPr/>
    </dgm:pt>
    <dgm:pt modelId="{C14EC42B-AF7E-4180-A3A8-76D13A4FF687}" type="pres">
      <dgm:prSet presAssocID="{A94DC19E-E5AA-4AC5-8425-3D823B48D28A}" presName="theList" presStyleCnt="0"/>
      <dgm:spPr/>
    </dgm:pt>
    <dgm:pt modelId="{3E5027D7-3EA1-4997-AEB9-A037ED02B15B}" type="pres">
      <dgm:prSet presAssocID="{F59F2827-6B59-4155-9B79-291F298D9739}" presName="aNode" presStyleLbl="fgAcc1" presStyleIdx="0" presStyleCnt="3" custScaleX="179155" custLinFactY="-7296" custLinFactNeighborX="21229" custLinFactNeighborY="-100000">
        <dgm:presLayoutVars>
          <dgm:bulletEnabled val="1"/>
        </dgm:presLayoutVars>
      </dgm:prSet>
      <dgm:spPr/>
      <dgm:t>
        <a:bodyPr/>
        <a:lstStyle/>
        <a:p>
          <a:endParaRPr lang="zh-CN" altLang="en-US"/>
        </a:p>
      </dgm:t>
    </dgm:pt>
    <dgm:pt modelId="{F1F3BE50-1F1C-4D45-A315-E5DE3670AC55}" type="pres">
      <dgm:prSet presAssocID="{F59F2827-6B59-4155-9B79-291F298D9739}" presName="aSpace" presStyleCnt="0"/>
      <dgm:spPr/>
    </dgm:pt>
    <dgm:pt modelId="{D75B6197-74FF-46C2-8BB5-1F7E6176F3F0}" type="pres">
      <dgm:prSet presAssocID="{22B9C30B-9F11-4A5C-AE65-A06AC7B591E9}" presName="aNode" presStyleLbl="fgAcc1" presStyleIdx="1" presStyleCnt="3" custScaleX="177294" custLinFactY="1509" custLinFactNeighborX="20299" custLinFactNeighborY="100000">
        <dgm:presLayoutVars>
          <dgm:bulletEnabled val="1"/>
        </dgm:presLayoutVars>
      </dgm:prSet>
      <dgm:spPr>
        <a:xfrm>
          <a:off x="1557934" y="807552"/>
          <a:ext cx="1430871" cy="521098"/>
        </a:xfrm>
        <a:prstGeom prst="roundRect">
          <a:avLst/>
        </a:prstGeom>
      </dgm:spPr>
      <dgm:t>
        <a:bodyPr/>
        <a:lstStyle/>
        <a:p>
          <a:endParaRPr lang="zh-CN" altLang="en-US"/>
        </a:p>
      </dgm:t>
    </dgm:pt>
    <dgm:pt modelId="{D22E8F19-4EEE-45BE-A686-E76C991DC9B1}" type="pres">
      <dgm:prSet presAssocID="{22B9C30B-9F11-4A5C-AE65-A06AC7B591E9}" presName="aSpace" presStyleCnt="0"/>
      <dgm:spPr/>
    </dgm:pt>
    <dgm:pt modelId="{A8C74B9C-435A-4284-9FB6-0D7510D0A211}" type="pres">
      <dgm:prSet presAssocID="{4180BBAD-381F-4E5C-996C-955E20CCDED1}" presName="aNode" presStyleLbl="fgAcc1" presStyleIdx="2" presStyleCnt="3" custScaleX="181395" custLinFactY="31659" custLinFactNeighborX="22349" custLinFactNeighborY="100000">
        <dgm:presLayoutVars>
          <dgm:bulletEnabled val="1"/>
        </dgm:presLayoutVars>
      </dgm:prSet>
      <dgm:spPr>
        <a:xfrm>
          <a:off x="1557934" y="1393787"/>
          <a:ext cx="1430871" cy="521098"/>
        </a:xfrm>
        <a:prstGeom prst="roundRect">
          <a:avLst/>
        </a:prstGeom>
      </dgm:spPr>
      <dgm:t>
        <a:bodyPr/>
        <a:lstStyle/>
        <a:p>
          <a:endParaRPr lang="zh-CN" altLang="en-US"/>
        </a:p>
      </dgm:t>
    </dgm:pt>
    <dgm:pt modelId="{A4C0CFA0-6EB1-4D4F-BA69-F9A967D46080}" type="pres">
      <dgm:prSet presAssocID="{4180BBAD-381F-4E5C-996C-955E20CCDED1}" presName="aSpace" presStyleCnt="0"/>
      <dgm:spPr/>
    </dgm:pt>
  </dgm:ptLst>
  <dgm:cxnLst>
    <dgm:cxn modelId="{E3798BB3-1DFF-4CA1-9D84-602060822FF8}" type="presOf" srcId="{A94DC19E-E5AA-4AC5-8425-3D823B48D28A}" destId="{B8E74497-34A6-4234-8CBF-D4910D910A21}" srcOrd="0" destOrd="0" presId="urn:microsoft.com/office/officeart/2005/8/layout/pyramid2#1"/>
    <dgm:cxn modelId="{6EB9E1FE-73C5-4C46-9A15-E2D58A54F3D0}" srcId="{A94DC19E-E5AA-4AC5-8425-3D823B48D28A}" destId="{22B9C30B-9F11-4A5C-AE65-A06AC7B591E9}" srcOrd="1" destOrd="0" parTransId="{213634E3-2648-40B7-A7ED-74C13AF046A6}" sibTransId="{A75193D8-5627-49E3-9C32-37E03642BD06}"/>
    <dgm:cxn modelId="{9CAE688A-8DFE-4242-9C34-86086FC87440}" srcId="{A94DC19E-E5AA-4AC5-8425-3D823B48D28A}" destId="{F59F2827-6B59-4155-9B79-291F298D9739}" srcOrd="0" destOrd="0" parTransId="{68056168-4213-4D42-83A6-93EC79C135D8}" sibTransId="{4A126F9D-2545-4085-A768-320C1406EDC0}"/>
    <dgm:cxn modelId="{1583ADC6-DE20-4275-B59A-A3E326D47F74}" type="presOf" srcId="{4180BBAD-381F-4E5C-996C-955E20CCDED1}" destId="{A8C74B9C-435A-4284-9FB6-0D7510D0A211}" srcOrd="0" destOrd="0" presId="urn:microsoft.com/office/officeart/2005/8/layout/pyramid2#1"/>
    <dgm:cxn modelId="{8FCA98AB-10D3-4C7C-85A9-BD5E24C36733}" type="presOf" srcId="{F59F2827-6B59-4155-9B79-291F298D9739}" destId="{3E5027D7-3EA1-4997-AEB9-A037ED02B15B}" srcOrd="0" destOrd="0" presId="urn:microsoft.com/office/officeart/2005/8/layout/pyramid2#1"/>
    <dgm:cxn modelId="{ADA80FE9-392C-4421-B0C2-FA68DF58A743}" srcId="{A94DC19E-E5AA-4AC5-8425-3D823B48D28A}" destId="{4180BBAD-381F-4E5C-996C-955E20CCDED1}" srcOrd="2" destOrd="0" parTransId="{63AEDDB2-B702-4875-A32B-21DA998A06DD}" sibTransId="{D33C7382-FC51-4EA9-A67B-5545E65CBE8F}"/>
    <dgm:cxn modelId="{369DB495-B175-4801-8499-937DC2A1F7D3}" type="presOf" srcId="{22B9C30B-9F11-4A5C-AE65-A06AC7B591E9}" destId="{D75B6197-74FF-46C2-8BB5-1F7E6176F3F0}" srcOrd="0" destOrd="0" presId="urn:microsoft.com/office/officeart/2005/8/layout/pyramid2#1"/>
    <dgm:cxn modelId="{3C8A46B0-038C-4BBB-9E7E-CBCD3BCABC66}" type="presParOf" srcId="{B8E74497-34A6-4234-8CBF-D4910D910A21}" destId="{CB32BB0E-A55C-488C-AA22-94B754D49FA9}" srcOrd="0" destOrd="0" presId="urn:microsoft.com/office/officeart/2005/8/layout/pyramid2#1"/>
    <dgm:cxn modelId="{0E306B51-3D74-4376-B87C-1C7737C63517}" type="presParOf" srcId="{B8E74497-34A6-4234-8CBF-D4910D910A21}" destId="{C14EC42B-AF7E-4180-A3A8-76D13A4FF687}" srcOrd="1" destOrd="0" presId="urn:microsoft.com/office/officeart/2005/8/layout/pyramid2#1"/>
    <dgm:cxn modelId="{793D2F93-9D06-458D-91AA-1FC5E455FDE6}" type="presParOf" srcId="{C14EC42B-AF7E-4180-A3A8-76D13A4FF687}" destId="{3E5027D7-3EA1-4997-AEB9-A037ED02B15B}" srcOrd="0" destOrd="0" presId="urn:microsoft.com/office/officeart/2005/8/layout/pyramid2#1"/>
    <dgm:cxn modelId="{EC75E104-219D-42FC-B65A-6C583C8FCC46}" type="presParOf" srcId="{C14EC42B-AF7E-4180-A3A8-76D13A4FF687}" destId="{F1F3BE50-1F1C-4D45-A315-E5DE3670AC55}" srcOrd="1" destOrd="0" presId="urn:microsoft.com/office/officeart/2005/8/layout/pyramid2#1"/>
    <dgm:cxn modelId="{48056E40-73E4-4B73-80BE-9BB527AE9E37}" type="presParOf" srcId="{C14EC42B-AF7E-4180-A3A8-76D13A4FF687}" destId="{D75B6197-74FF-46C2-8BB5-1F7E6176F3F0}" srcOrd="2" destOrd="0" presId="urn:microsoft.com/office/officeart/2005/8/layout/pyramid2#1"/>
    <dgm:cxn modelId="{2F745760-273C-488E-9987-31F50F0A92A8}" type="presParOf" srcId="{C14EC42B-AF7E-4180-A3A8-76D13A4FF687}" destId="{D22E8F19-4EEE-45BE-A686-E76C991DC9B1}" srcOrd="3" destOrd="0" presId="urn:microsoft.com/office/officeart/2005/8/layout/pyramid2#1"/>
    <dgm:cxn modelId="{9E1163A1-203F-45A4-9A9D-F540E787ED52}" type="presParOf" srcId="{C14EC42B-AF7E-4180-A3A8-76D13A4FF687}" destId="{A8C74B9C-435A-4284-9FB6-0D7510D0A211}" srcOrd="4" destOrd="0" presId="urn:microsoft.com/office/officeart/2005/8/layout/pyramid2#1"/>
    <dgm:cxn modelId="{EB9E3EC3-7505-47B8-8BBD-D252444F8C17}" type="presParOf" srcId="{C14EC42B-AF7E-4180-A3A8-76D13A4FF687}" destId="{A4C0CFA0-6EB1-4D4F-BA69-F9A967D46080}" srcOrd="5" destOrd="0" presId="urn:microsoft.com/office/officeart/2005/8/layout/pyramid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E44927-ADF5-438B-A1A7-D8CDEEA8B022}" type="doc">
      <dgm:prSet loTypeId="urn:microsoft.com/office/officeart/2005/8/layout/target2#1" loCatId="relationship" qsTypeId="urn:microsoft.com/office/officeart/2005/8/quickstyle/simple3#2" qsCatId="simple" csTypeId="urn:microsoft.com/office/officeart/2005/8/colors/colorful3#2" csCatId="colorful" phldr="1"/>
      <dgm:spPr/>
      <dgm:t>
        <a:bodyPr/>
        <a:lstStyle/>
        <a:p>
          <a:endParaRPr lang="zh-CN" altLang="en-US"/>
        </a:p>
      </dgm:t>
    </dgm:pt>
    <dgm:pt modelId="{2A29137C-BBAE-4F2A-BE95-F1EC599A0BFE}">
      <dgm:prSet custT="1"/>
      <dgm:spPr/>
      <dgm:t>
        <a:bodyPr/>
        <a:lstStyle/>
        <a:p>
          <a:r>
            <a:rPr lang="zh-CN" altLang="en-US" sz="2400" dirty="0"/>
            <a:t>对客服的资信调查费用</a:t>
          </a:r>
        </a:p>
      </dgm:t>
    </dgm:pt>
    <dgm:pt modelId="{8C4ABAFF-B676-4F71-8D6A-AB62B95935F2}" cxnId="{625588EA-2209-4B4E-AFA6-DF17563ADCB8}" type="parTrans">
      <dgm:prSet/>
      <dgm:spPr/>
      <dgm:t>
        <a:bodyPr/>
        <a:lstStyle/>
        <a:p>
          <a:endParaRPr lang="zh-CN" altLang="en-US" sz="2400">
            <a:solidFill>
              <a:srgbClr val="FF0000"/>
            </a:solidFill>
          </a:endParaRPr>
        </a:p>
      </dgm:t>
    </dgm:pt>
    <dgm:pt modelId="{F90CE2D4-05CA-4627-B3B1-FB1287B48E9D}" cxnId="{625588EA-2209-4B4E-AFA6-DF17563ADCB8}" type="sibTrans">
      <dgm:prSet/>
      <dgm:spPr/>
      <dgm:t>
        <a:bodyPr/>
        <a:lstStyle/>
        <a:p>
          <a:endParaRPr lang="zh-CN" altLang="en-US" sz="2400">
            <a:solidFill>
              <a:srgbClr val="FF0000"/>
            </a:solidFill>
          </a:endParaRPr>
        </a:p>
      </dgm:t>
    </dgm:pt>
    <dgm:pt modelId="{83761054-4C08-49F1-9FDA-DEE17C7102E8}">
      <dgm:prSet custT="1"/>
      <dgm:spPr/>
      <dgm:t>
        <a:bodyPr/>
        <a:lstStyle/>
        <a:p>
          <a:r>
            <a:rPr lang="zh-CN" altLang="en-US" sz="2400" dirty="0"/>
            <a:t>应收账款账簿记录费用</a:t>
          </a:r>
        </a:p>
      </dgm:t>
    </dgm:pt>
    <dgm:pt modelId="{374048D1-A761-4CF9-9445-A303881B34F3}" cxnId="{0A89DFB0-9BB3-457D-A87C-08B3F0AC258E}" type="parTrans">
      <dgm:prSet/>
      <dgm:spPr/>
      <dgm:t>
        <a:bodyPr/>
        <a:lstStyle/>
        <a:p>
          <a:endParaRPr lang="zh-CN" altLang="en-US" sz="2400">
            <a:solidFill>
              <a:srgbClr val="FF0000"/>
            </a:solidFill>
          </a:endParaRPr>
        </a:p>
      </dgm:t>
    </dgm:pt>
    <dgm:pt modelId="{55921E67-DBC6-4E52-BFEF-F45F7939C3EB}" cxnId="{0A89DFB0-9BB3-457D-A87C-08B3F0AC258E}" type="sibTrans">
      <dgm:prSet/>
      <dgm:spPr/>
      <dgm:t>
        <a:bodyPr/>
        <a:lstStyle/>
        <a:p>
          <a:endParaRPr lang="zh-CN" altLang="en-US" sz="2400">
            <a:solidFill>
              <a:srgbClr val="FF0000"/>
            </a:solidFill>
          </a:endParaRPr>
        </a:p>
      </dgm:t>
    </dgm:pt>
    <dgm:pt modelId="{A7899A92-9EB6-45F6-8655-5D8963543280}">
      <dgm:prSet custT="1"/>
      <dgm:spPr/>
      <dgm:t>
        <a:bodyPr/>
        <a:lstStyle/>
        <a:p>
          <a:r>
            <a:rPr lang="zh-CN" altLang="en-US" sz="2400" dirty="0">
              <a:solidFill>
                <a:srgbClr val="FF0000"/>
              </a:solidFill>
            </a:rPr>
            <a:t>收账费用</a:t>
          </a:r>
        </a:p>
      </dgm:t>
    </dgm:pt>
    <dgm:pt modelId="{1BE7D438-0307-4AA0-A97C-C64FB891E9B3}" cxnId="{7CEA24FD-E771-4106-B591-62B5A79EAC53}" type="parTrans">
      <dgm:prSet/>
      <dgm:spPr/>
      <dgm:t>
        <a:bodyPr/>
        <a:lstStyle/>
        <a:p>
          <a:endParaRPr lang="zh-CN" altLang="en-US" sz="2400">
            <a:solidFill>
              <a:srgbClr val="FF0000"/>
            </a:solidFill>
          </a:endParaRPr>
        </a:p>
      </dgm:t>
    </dgm:pt>
    <dgm:pt modelId="{76FDDA50-1B05-4332-BDC7-D4006FEC7231}" cxnId="{7CEA24FD-E771-4106-B591-62B5A79EAC53}" type="sibTrans">
      <dgm:prSet/>
      <dgm:spPr/>
      <dgm:t>
        <a:bodyPr/>
        <a:lstStyle/>
        <a:p>
          <a:endParaRPr lang="zh-CN" altLang="en-US" sz="2400">
            <a:solidFill>
              <a:srgbClr val="FF0000"/>
            </a:solidFill>
          </a:endParaRPr>
        </a:p>
      </dgm:t>
    </dgm:pt>
    <dgm:pt modelId="{0DE53525-CB72-4F06-8FF5-A519B2988B79}" type="pres">
      <dgm:prSet presAssocID="{59E44927-ADF5-438B-A1A7-D8CDEEA8B022}" presName="Name0" presStyleCnt="0">
        <dgm:presLayoutVars>
          <dgm:chMax val="3"/>
          <dgm:chPref val="1"/>
          <dgm:dir/>
          <dgm:animLvl val="lvl"/>
          <dgm:resizeHandles/>
        </dgm:presLayoutVars>
      </dgm:prSet>
      <dgm:spPr/>
      <dgm:t>
        <a:bodyPr/>
        <a:lstStyle/>
        <a:p>
          <a:endParaRPr lang="zh-CN" altLang="en-US"/>
        </a:p>
      </dgm:t>
    </dgm:pt>
    <dgm:pt modelId="{2D213E6F-ACC4-4E84-965D-AC73EC20ADC6}" type="pres">
      <dgm:prSet presAssocID="{59E44927-ADF5-438B-A1A7-D8CDEEA8B022}" presName="outerBox" presStyleCnt="0"/>
      <dgm:spPr/>
    </dgm:pt>
    <dgm:pt modelId="{B9F2AFD9-ED5A-426A-AD9C-A2B90D266CBF}" type="pres">
      <dgm:prSet presAssocID="{59E44927-ADF5-438B-A1A7-D8CDEEA8B022}" presName="outerBoxParent" presStyleLbl="node1" presStyleIdx="0" presStyleCnt="3" custScaleX="78090"/>
      <dgm:spPr/>
      <dgm:t>
        <a:bodyPr/>
        <a:lstStyle/>
        <a:p>
          <a:endParaRPr lang="zh-CN" altLang="en-US"/>
        </a:p>
      </dgm:t>
    </dgm:pt>
    <dgm:pt modelId="{F1E0AFCC-8A5E-4177-82D2-C24DC212766A}" type="pres">
      <dgm:prSet presAssocID="{59E44927-ADF5-438B-A1A7-D8CDEEA8B022}" presName="outerBoxChildren" presStyleCnt="0"/>
      <dgm:spPr/>
    </dgm:pt>
    <dgm:pt modelId="{A7D2DDC9-E96D-4BA2-90B3-8046631087F9}" type="pres">
      <dgm:prSet presAssocID="{59E44927-ADF5-438B-A1A7-D8CDEEA8B022}" presName="middleBox" presStyleCnt="0"/>
      <dgm:spPr/>
    </dgm:pt>
    <dgm:pt modelId="{D521F221-F349-424D-9729-7D0DBEA51570}" type="pres">
      <dgm:prSet presAssocID="{59E44927-ADF5-438B-A1A7-D8CDEEA8B022}" presName="middleBoxParent" presStyleLbl="node1" presStyleIdx="1" presStyleCnt="3" custScaleX="82927" custScaleY="75043"/>
      <dgm:spPr/>
      <dgm:t>
        <a:bodyPr/>
        <a:lstStyle/>
        <a:p>
          <a:endParaRPr lang="zh-CN" altLang="en-US"/>
        </a:p>
      </dgm:t>
    </dgm:pt>
    <dgm:pt modelId="{B3398766-EB49-4670-B601-3EF8B9E3569F}" type="pres">
      <dgm:prSet presAssocID="{59E44927-ADF5-438B-A1A7-D8CDEEA8B022}" presName="middleBoxChildren" presStyleCnt="0"/>
      <dgm:spPr/>
    </dgm:pt>
    <dgm:pt modelId="{DBF563C7-B75C-458D-A39F-1D028488B668}" type="pres">
      <dgm:prSet presAssocID="{59E44927-ADF5-438B-A1A7-D8CDEEA8B022}" presName="centerBox" presStyleCnt="0"/>
      <dgm:spPr/>
    </dgm:pt>
    <dgm:pt modelId="{A20885B2-C716-467D-BEE3-E78321D58CCB}" type="pres">
      <dgm:prSet presAssocID="{59E44927-ADF5-438B-A1A7-D8CDEEA8B022}" presName="centerBoxParent" presStyleLbl="node1" presStyleIdx="2" presStyleCnt="3" custScaleX="87536" custScaleY="74272" custLinFactNeighborX="385" custLinFactNeighborY="34143"/>
      <dgm:spPr/>
      <dgm:t>
        <a:bodyPr/>
        <a:lstStyle/>
        <a:p>
          <a:endParaRPr lang="zh-CN" altLang="en-US"/>
        </a:p>
      </dgm:t>
    </dgm:pt>
  </dgm:ptLst>
  <dgm:cxnLst>
    <dgm:cxn modelId="{C3BAD6B1-7906-479E-B76F-4CA03985CE1A}" type="presOf" srcId="{83761054-4C08-49F1-9FDA-DEE17C7102E8}" destId="{D521F221-F349-424D-9729-7D0DBEA51570}" srcOrd="0" destOrd="0" presId="urn:microsoft.com/office/officeart/2005/8/layout/target2#1"/>
    <dgm:cxn modelId="{3B08916A-7462-437A-BB8E-7D7A79920691}" type="presOf" srcId="{59E44927-ADF5-438B-A1A7-D8CDEEA8B022}" destId="{0DE53525-CB72-4F06-8FF5-A519B2988B79}" srcOrd="0" destOrd="0" presId="urn:microsoft.com/office/officeart/2005/8/layout/target2#1"/>
    <dgm:cxn modelId="{3946E09A-310E-466F-8895-46090BF4D997}" type="presOf" srcId="{A7899A92-9EB6-45F6-8655-5D8963543280}" destId="{A20885B2-C716-467D-BEE3-E78321D58CCB}" srcOrd="0" destOrd="0" presId="urn:microsoft.com/office/officeart/2005/8/layout/target2#1"/>
    <dgm:cxn modelId="{625588EA-2209-4B4E-AFA6-DF17563ADCB8}" srcId="{59E44927-ADF5-438B-A1A7-D8CDEEA8B022}" destId="{2A29137C-BBAE-4F2A-BE95-F1EC599A0BFE}" srcOrd="0" destOrd="0" parTransId="{8C4ABAFF-B676-4F71-8D6A-AB62B95935F2}" sibTransId="{F90CE2D4-05CA-4627-B3B1-FB1287B48E9D}"/>
    <dgm:cxn modelId="{B470CE9B-C71F-4573-8C91-2BA1EB84A55B}" type="presOf" srcId="{2A29137C-BBAE-4F2A-BE95-F1EC599A0BFE}" destId="{B9F2AFD9-ED5A-426A-AD9C-A2B90D266CBF}" srcOrd="0" destOrd="0" presId="urn:microsoft.com/office/officeart/2005/8/layout/target2#1"/>
    <dgm:cxn modelId="{0A89DFB0-9BB3-457D-A87C-08B3F0AC258E}" srcId="{59E44927-ADF5-438B-A1A7-D8CDEEA8B022}" destId="{83761054-4C08-49F1-9FDA-DEE17C7102E8}" srcOrd="1" destOrd="0" parTransId="{374048D1-A761-4CF9-9445-A303881B34F3}" sibTransId="{55921E67-DBC6-4E52-BFEF-F45F7939C3EB}"/>
    <dgm:cxn modelId="{7CEA24FD-E771-4106-B591-62B5A79EAC53}" srcId="{59E44927-ADF5-438B-A1A7-D8CDEEA8B022}" destId="{A7899A92-9EB6-45F6-8655-5D8963543280}" srcOrd="2" destOrd="0" parTransId="{1BE7D438-0307-4AA0-A97C-C64FB891E9B3}" sibTransId="{76FDDA50-1B05-4332-BDC7-D4006FEC7231}"/>
    <dgm:cxn modelId="{FEEF5719-45B1-4534-9BAB-5584FFAAD2CB}" type="presParOf" srcId="{0DE53525-CB72-4F06-8FF5-A519B2988B79}" destId="{2D213E6F-ACC4-4E84-965D-AC73EC20ADC6}" srcOrd="0" destOrd="0" presId="urn:microsoft.com/office/officeart/2005/8/layout/target2#1"/>
    <dgm:cxn modelId="{4C7FFEED-1AD7-43E8-BF66-192B76E0449A}" type="presParOf" srcId="{2D213E6F-ACC4-4E84-965D-AC73EC20ADC6}" destId="{B9F2AFD9-ED5A-426A-AD9C-A2B90D266CBF}" srcOrd="0" destOrd="0" presId="urn:microsoft.com/office/officeart/2005/8/layout/target2#1"/>
    <dgm:cxn modelId="{78415DF8-7CA3-44D2-AE10-180378B31AA4}" type="presParOf" srcId="{2D213E6F-ACC4-4E84-965D-AC73EC20ADC6}" destId="{F1E0AFCC-8A5E-4177-82D2-C24DC212766A}" srcOrd="1" destOrd="0" presId="urn:microsoft.com/office/officeart/2005/8/layout/target2#1"/>
    <dgm:cxn modelId="{7DB9E63D-DCC9-45F5-93BD-9F8BF81790E5}" type="presParOf" srcId="{0DE53525-CB72-4F06-8FF5-A519B2988B79}" destId="{A7D2DDC9-E96D-4BA2-90B3-8046631087F9}" srcOrd="1" destOrd="0" presId="urn:microsoft.com/office/officeart/2005/8/layout/target2#1"/>
    <dgm:cxn modelId="{2F41D102-0F76-452E-8CEB-E3785A58BB52}" type="presParOf" srcId="{A7D2DDC9-E96D-4BA2-90B3-8046631087F9}" destId="{D521F221-F349-424D-9729-7D0DBEA51570}" srcOrd="0" destOrd="0" presId="urn:microsoft.com/office/officeart/2005/8/layout/target2#1"/>
    <dgm:cxn modelId="{1BBBA1B8-3D84-49A7-B247-83471EFFD5C7}" type="presParOf" srcId="{A7D2DDC9-E96D-4BA2-90B3-8046631087F9}" destId="{B3398766-EB49-4670-B601-3EF8B9E3569F}" srcOrd="1" destOrd="0" presId="urn:microsoft.com/office/officeart/2005/8/layout/target2#1"/>
    <dgm:cxn modelId="{38B22111-124C-4420-B9C9-79818F370899}" type="presParOf" srcId="{0DE53525-CB72-4F06-8FF5-A519B2988B79}" destId="{DBF563C7-B75C-458D-A39F-1D028488B668}" srcOrd="2" destOrd="0" presId="urn:microsoft.com/office/officeart/2005/8/layout/target2#1"/>
    <dgm:cxn modelId="{C5DD11DE-E526-43C3-82EF-9ABDFF782DEF}" type="presParOf" srcId="{DBF563C7-B75C-458D-A39F-1D028488B668}" destId="{A20885B2-C716-467D-BEE3-E78321D58CCB}" srcOrd="0" destOrd="0" presId="urn:microsoft.com/office/officeart/2005/8/layout/targe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5D6258-7DB7-435A-9781-212B34696237}" type="doc">
      <dgm:prSet loTypeId="urn:microsoft.com/office/officeart/2005/8/layout/chevron2" loCatId="process" qsTypeId="urn:microsoft.com/office/officeart/2005/8/quickstyle/simple1#2" qsCatId="simple" csTypeId="urn:microsoft.com/office/officeart/2005/8/colors/colorful1#2" csCatId="colorful" phldr="1"/>
      <dgm:spPr/>
      <dgm:t>
        <a:bodyPr/>
        <a:lstStyle/>
        <a:p>
          <a:endParaRPr lang="zh-CN" altLang="en-US"/>
        </a:p>
      </dgm:t>
    </dgm:pt>
    <dgm:pt modelId="{FFB31CF7-DF4A-48DC-9C21-715DB77F1A8B}">
      <dgm:prSet custT="1"/>
      <dgm:spPr/>
      <dgm:t>
        <a:bodyPr/>
        <a:lstStyle/>
        <a:p>
          <a:r>
            <a:rPr lang="zh-CN" altLang="en-US" sz="2400" b="0" dirty="0"/>
            <a:t>（</a:t>
          </a:r>
          <a:r>
            <a:rPr lang="en-US" altLang="zh-CN" sz="2400" b="0" dirty="0"/>
            <a:t>1</a:t>
          </a:r>
          <a:r>
            <a:rPr lang="zh-CN" altLang="en-US" sz="2400" b="0" dirty="0"/>
            <a:t>）</a:t>
          </a:r>
          <a:endParaRPr lang="zh-CN" sz="2400" b="0" dirty="0"/>
        </a:p>
      </dgm:t>
    </dgm:pt>
    <dgm:pt modelId="{F9D6331F-1AA4-48C1-9222-C9F8AB87A4DA}" cxnId="{6A15A8F9-6E3A-4E4F-9B47-792BDBA23A69}" type="parTrans">
      <dgm:prSet/>
      <dgm:spPr/>
      <dgm:t>
        <a:bodyPr/>
        <a:lstStyle/>
        <a:p>
          <a:endParaRPr lang="zh-CN" altLang="en-US" sz="2400" b="0"/>
        </a:p>
      </dgm:t>
    </dgm:pt>
    <dgm:pt modelId="{01A7A88B-461A-4E90-90E6-F9B397DB22BB}" cxnId="{6A15A8F9-6E3A-4E4F-9B47-792BDBA23A69}" type="sibTrans">
      <dgm:prSet/>
      <dgm:spPr/>
      <dgm:t>
        <a:bodyPr/>
        <a:lstStyle/>
        <a:p>
          <a:endParaRPr lang="zh-CN" altLang="en-US" sz="2400" b="0"/>
        </a:p>
      </dgm:t>
    </dgm:pt>
    <dgm:pt modelId="{B44546E5-9A4F-49A9-8893-C4FD5A7BAB20}">
      <dgm:prSet custT="1"/>
      <dgm:spPr/>
      <dgm:t>
        <a:bodyPr/>
        <a:lstStyle/>
        <a:p>
          <a:r>
            <a:rPr lang="zh-CN" altLang="en-US" sz="2400" b="0" dirty="0"/>
            <a:t>给出不同信用条件的备选方案；</a:t>
          </a:r>
        </a:p>
      </dgm:t>
    </dgm:pt>
    <dgm:pt modelId="{32CC4B87-9B89-407C-8EFB-CD355EB9D910}" cxnId="{CE51FC5C-904E-407C-908D-5053C378DC57}" type="parTrans">
      <dgm:prSet/>
      <dgm:spPr/>
      <dgm:t>
        <a:bodyPr/>
        <a:lstStyle/>
        <a:p>
          <a:endParaRPr lang="zh-CN" altLang="en-US" sz="2400" b="0"/>
        </a:p>
      </dgm:t>
    </dgm:pt>
    <dgm:pt modelId="{E0DBFEF9-1DA1-47AF-B2E9-E5B0C47BC54A}" cxnId="{CE51FC5C-904E-407C-908D-5053C378DC57}" type="sibTrans">
      <dgm:prSet/>
      <dgm:spPr/>
      <dgm:t>
        <a:bodyPr/>
        <a:lstStyle/>
        <a:p>
          <a:endParaRPr lang="zh-CN" altLang="en-US" sz="2400" b="0"/>
        </a:p>
      </dgm:t>
    </dgm:pt>
    <dgm:pt modelId="{88C78783-084B-48EB-A241-05D015B9B816}">
      <dgm:prSet phldr="0" custT="1"/>
      <dgm:spPr/>
      <dgm:t>
        <a:bodyPr vert="horz" wrap="square"/>
        <a:lstStyle/>
        <a:p>
          <a:pPr>
            <a:lnSpc>
              <a:spcPct val="100000"/>
            </a:lnSpc>
            <a:spcBef>
              <a:spcPct val="0"/>
            </a:spcBef>
            <a:spcAft>
              <a:spcPct val="35000"/>
            </a:spcAft>
          </a:pPr>
          <a:r>
            <a:rPr lang="zh-CN" sz="2400" b="0" dirty="0">
              <a:solidFill>
                <a:srgbClr val="FF0000"/>
              </a:solidFill>
            </a:rPr>
            <a:t>（</a:t>
          </a:r>
          <a:r>
            <a:rPr lang="en-US" sz="2400" b="0" dirty="0">
              <a:solidFill>
                <a:srgbClr val="FF0000"/>
              </a:solidFill>
            </a:rPr>
            <a:t>2</a:t>
          </a:r>
          <a:r>
            <a:rPr lang="zh-CN" altLang="en-US" sz="2400" b="0" dirty="0">
              <a:solidFill>
                <a:srgbClr val="FF0000"/>
              </a:solidFill>
            </a:rPr>
            <a:t>）</a:t>
          </a:r>
        </a:p>
      </dgm:t>
    </dgm:pt>
    <dgm:pt modelId="{931F5179-D7F7-4F4C-BE5A-57CC72373BF8}" cxnId="{782A18AD-36E7-4F37-81DB-878615E279B1}" type="parTrans">
      <dgm:prSet/>
      <dgm:spPr/>
      <dgm:t>
        <a:bodyPr/>
        <a:lstStyle/>
        <a:p>
          <a:endParaRPr lang="zh-CN" altLang="en-US" sz="2400" b="0"/>
        </a:p>
      </dgm:t>
    </dgm:pt>
    <dgm:pt modelId="{3F8F5752-E514-4C6B-9025-98B193F42454}" cxnId="{782A18AD-36E7-4F37-81DB-878615E279B1}" type="sibTrans">
      <dgm:prSet/>
      <dgm:spPr/>
      <dgm:t>
        <a:bodyPr/>
        <a:lstStyle/>
        <a:p>
          <a:endParaRPr lang="zh-CN" altLang="en-US" sz="2400" b="0"/>
        </a:p>
      </dgm:t>
    </dgm:pt>
    <dgm:pt modelId="{C3E2DCBC-844F-4C2C-A07A-FBEBD2A4CF32}">
      <dgm:prSet custT="1"/>
      <dgm:spPr/>
      <dgm:t>
        <a:bodyPr/>
        <a:lstStyle/>
        <a:p>
          <a:r>
            <a:rPr lang="zh-CN" altLang="en-US" sz="2400" b="0" dirty="0"/>
            <a:t>计算不同方案相关成本；</a:t>
          </a:r>
        </a:p>
      </dgm:t>
    </dgm:pt>
    <dgm:pt modelId="{54ABCB7E-DBD9-4DE5-A8C8-D060A00D96B2}" cxnId="{70444889-29E2-4DEE-AB4D-A10DFF592723}" type="parTrans">
      <dgm:prSet/>
      <dgm:spPr/>
      <dgm:t>
        <a:bodyPr/>
        <a:lstStyle/>
        <a:p>
          <a:endParaRPr lang="zh-CN" altLang="en-US" sz="2400" b="0"/>
        </a:p>
      </dgm:t>
    </dgm:pt>
    <dgm:pt modelId="{18AE6E96-5037-4AEB-9F7C-F357F2559570}" cxnId="{70444889-29E2-4DEE-AB4D-A10DFF592723}" type="sibTrans">
      <dgm:prSet/>
      <dgm:spPr/>
      <dgm:t>
        <a:bodyPr/>
        <a:lstStyle/>
        <a:p>
          <a:endParaRPr lang="zh-CN" altLang="en-US" sz="2400" b="0"/>
        </a:p>
      </dgm:t>
    </dgm:pt>
    <dgm:pt modelId="{D3B1924F-387F-425B-8FDC-F1543FBD9037}">
      <dgm:prSet custT="1"/>
      <dgm:spPr/>
      <dgm:t>
        <a:bodyPr/>
        <a:lstStyle/>
        <a:p>
          <a:r>
            <a:rPr lang="zh-CN" sz="2400" b="0" dirty="0"/>
            <a:t>（</a:t>
          </a:r>
          <a:r>
            <a:rPr lang="en-US" sz="2400" b="0" dirty="0"/>
            <a:t>3</a:t>
          </a:r>
          <a:r>
            <a:rPr lang="zh-CN" altLang="en-US" sz="2400" b="0" dirty="0"/>
            <a:t>）</a:t>
          </a:r>
          <a:endParaRPr lang="zh-CN" sz="2400" b="0" dirty="0"/>
        </a:p>
      </dgm:t>
    </dgm:pt>
    <dgm:pt modelId="{B46EAF79-EFBA-4A24-BAD6-95A622E6AB90}" cxnId="{EAFFA073-1D37-4B41-8630-9A9A03059801}" type="parTrans">
      <dgm:prSet/>
      <dgm:spPr/>
      <dgm:t>
        <a:bodyPr/>
        <a:lstStyle/>
        <a:p>
          <a:endParaRPr lang="zh-CN" altLang="en-US" sz="2400" b="0"/>
        </a:p>
      </dgm:t>
    </dgm:pt>
    <dgm:pt modelId="{7DFCCE9B-BF83-4F5F-88F3-DAF8EEE459F8}" cxnId="{EAFFA073-1D37-4B41-8630-9A9A03059801}" type="sibTrans">
      <dgm:prSet/>
      <dgm:spPr/>
      <dgm:t>
        <a:bodyPr/>
        <a:lstStyle/>
        <a:p>
          <a:endParaRPr lang="zh-CN" altLang="en-US" sz="2400" b="0"/>
        </a:p>
      </dgm:t>
    </dgm:pt>
    <dgm:pt modelId="{55C1F3F4-A1CA-411C-A3DA-194F4B71DCF6}">
      <dgm:prSet custT="1"/>
      <dgm:spPr/>
      <dgm:t>
        <a:bodyPr/>
        <a:lstStyle/>
        <a:p>
          <a:r>
            <a:rPr lang="zh-CN" altLang="en-US" sz="2400" b="0" dirty="0"/>
            <a:t>比较不同方案的信用成本后收益做出决策。</a:t>
          </a:r>
        </a:p>
      </dgm:t>
    </dgm:pt>
    <dgm:pt modelId="{AB06CBA2-0AA4-477D-BCD8-F8C8059B3743}" cxnId="{90739F45-9D38-4C50-B021-278060E7C3A1}" type="parTrans">
      <dgm:prSet/>
      <dgm:spPr/>
      <dgm:t>
        <a:bodyPr/>
        <a:lstStyle/>
        <a:p>
          <a:endParaRPr lang="zh-CN" altLang="en-US" sz="2400" b="0"/>
        </a:p>
      </dgm:t>
    </dgm:pt>
    <dgm:pt modelId="{270C34BA-8C63-453C-BA74-E7483BB0C487}" cxnId="{90739F45-9D38-4C50-B021-278060E7C3A1}" type="sibTrans">
      <dgm:prSet/>
      <dgm:spPr/>
      <dgm:t>
        <a:bodyPr/>
        <a:lstStyle/>
        <a:p>
          <a:endParaRPr lang="zh-CN" altLang="en-US" sz="2400" b="0"/>
        </a:p>
      </dgm:t>
    </dgm:pt>
    <dgm:pt modelId="{E383F5DC-2FFF-4D59-AFB1-F4EDBF22083A}" type="pres">
      <dgm:prSet presAssocID="{FF5D6258-7DB7-435A-9781-212B34696237}" presName="linearFlow" presStyleCnt="0">
        <dgm:presLayoutVars>
          <dgm:dir/>
          <dgm:animLvl val="lvl"/>
          <dgm:resizeHandles val="exact"/>
        </dgm:presLayoutVars>
      </dgm:prSet>
      <dgm:spPr/>
      <dgm:t>
        <a:bodyPr/>
        <a:lstStyle/>
        <a:p>
          <a:endParaRPr lang="zh-CN" altLang="en-US"/>
        </a:p>
      </dgm:t>
    </dgm:pt>
    <dgm:pt modelId="{413C1055-2C73-48ED-831F-732C9E5D4620}" type="pres">
      <dgm:prSet presAssocID="{FFB31CF7-DF4A-48DC-9C21-715DB77F1A8B}" presName="composite" presStyleCnt="0"/>
      <dgm:spPr/>
    </dgm:pt>
    <dgm:pt modelId="{1907A17D-FAFF-4365-ADAA-551BF68BAF9C}" type="pres">
      <dgm:prSet presAssocID="{FFB31CF7-DF4A-48DC-9C21-715DB77F1A8B}" presName="parentText" presStyleLbl="alignNode1" presStyleIdx="0" presStyleCnt="3">
        <dgm:presLayoutVars>
          <dgm:chMax val="1"/>
          <dgm:bulletEnabled val="1"/>
        </dgm:presLayoutVars>
      </dgm:prSet>
      <dgm:spPr/>
      <dgm:t>
        <a:bodyPr/>
        <a:lstStyle/>
        <a:p>
          <a:endParaRPr lang="zh-CN" altLang="en-US"/>
        </a:p>
      </dgm:t>
    </dgm:pt>
    <dgm:pt modelId="{6B1CB201-A43A-46BC-88CA-F557164436AF}" type="pres">
      <dgm:prSet presAssocID="{FFB31CF7-DF4A-48DC-9C21-715DB77F1A8B}" presName="descendantText" presStyleLbl="alignAcc1" presStyleIdx="0" presStyleCnt="3">
        <dgm:presLayoutVars>
          <dgm:bulletEnabled val="1"/>
        </dgm:presLayoutVars>
      </dgm:prSet>
      <dgm:spPr/>
      <dgm:t>
        <a:bodyPr/>
        <a:lstStyle/>
        <a:p>
          <a:endParaRPr lang="zh-CN" altLang="en-US"/>
        </a:p>
      </dgm:t>
    </dgm:pt>
    <dgm:pt modelId="{D6C2C108-F1BF-4416-8EEB-B19FFEBB076A}" type="pres">
      <dgm:prSet presAssocID="{01A7A88B-461A-4E90-90E6-F9B397DB22BB}" presName="sp" presStyleCnt="0"/>
      <dgm:spPr/>
      <dgm:t>
        <a:bodyPr/>
        <a:lstStyle/>
        <a:p>
          <a:endParaRPr lang="zh-CN" altLang="en-US"/>
        </a:p>
      </dgm:t>
    </dgm:pt>
    <dgm:pt modelId="{C7204727-37C0-4B9E-B94D-0027FF1E0735}" type="pres">
      <dgm:prSet presAssocID="{88C78783-084B-48EB-A241-05D015B9B816}" presName="composite" presStyleCnt="0"/>
      <dgm:spPr/>
    </dgm:pt>
    <dgm:pt modelId="{019DD590-8A2C-4E5A-8C53-5365ECFD53AF}" type="pres">
      <dgm:prSet presAssocID="{88C78783-084B-48EB-A241-05D015B9B816}" presName="parentText" presStyleLbl="alignNode1" presStyleIdx="1" presStyleCnt="3">
        <dgm:presLayoutVars>
          <dgm:chMax val="1"/>
          <dgm:bulletEnabled val="1"/>
        </dgm:presLayoutVars>
      </dgm:prSet>
      <dgm:spPr/>
      <dgm:t>
        <a:bodyPr/>
        <a:lstStyle/>
        <a:p>
          <a:endParaRPr lang="zh-CN" altLang="en-US"/>
        </a:p>
      </dgm:t>
    </dgm:pt>
    <dgm:pt modelId="{092F2B0E-B3A5-4064-AAD4-8F7A39424A5B}" type="pres">
      <dgm:prSet presAssocID="{88C78783-084B-48EB-A241-05D015B9B816}" presName="descendantText" presStyleLbl="alignAcc1" presStyleIdx="1" presStyleCnt="3">
        <dgm:presLayoutVars>
          <dgm:bulletEnabled val="1"/>
        </dgm:presLayoutVars>
      </dgm:prSet>
      <dgm:spPr/>
      <dgm:t>
        <a:bodyPr/>
        <a:lstStyle/>
        <a:p>
          <a:endParaRPr lang="zh-CN" altLang="en-US"/>
        </a:p>
      </dgm:t>
    </dgm:pt>
    <dgm:pt modelId="{82247B0F-E3E7-44AD-9B51-6BA7663047B7}" type="pres">
      <dgm:prSet presAssocID="{3F8F5752-E514-4C6B-9025-98B193F42454}" presName="sp" presStyleCnt="0"/>
      <dgm:spPr/>
      <dgm:t>
        <a:bodyPr/>
        <a:lstStyle/>
        <a:p>
          <a:endParaRPr lang="zh-CN" altLang="en-US"/>
        </a:p>
      </dgm:t>
    </dgm:pt>
    <dgm:pt modelId="{8B8C354D-8834-46CF-BDC3-33B118C18E2C}" type="pres">
      <dgm:prSet presAssocID="{D3B1924F-387F-425B-8FDC-F1543FBD9037}" presName="composite" presStyleCnt="0"/>
      <dgm:spPr/>
    </dgm:pt>
    <dgm:pt modelId="{879144F6-A37D-4F6B-A5F3-F8D257A7EF83}" type="pres">
      <dgm:prSet presAssocID="{D3B1924F-387F-425B-8FDC-F1543FBD9037}" presName="parentText" presStyleLbl="alignNode1" presStyleIdx="2" presStyleCnt="3">
        <dgm:presLayoutVars>
          <dgm:chMax val="1"/>
          <dgm:bulletEnabled val="1"/>
        </dgm:presLayoutVars>
      </dgm:prSet>
      <dgm:spPr/>
      <dgm:t>
        <a:bodyPr/>
        <a:lstStyle/>
        <a:p>
          <a:endParaRPr lang="zh-CN" altLang="en-US"/>
        </a:p>
      </dgm:t>
    </dgm:pt>
    <dgm:pt modelId="{80951D5D-7DAE-450A-B9AF-EEC5E90A64C2}" type="pres">
      <dgm:prSet presAssocID="{D3B1924F-387F-425B-8FDC-F1543FBD9037}" presName="descendantText" presStyleLbl="alignAcc1" presStyleIdx="2" presStyleCnt="3">
        <dgm:presLayoutVars>
          <dgm:bulletEnabled val="1"/>
        </dgm:presLayoutVars>
      </dgm:prSet>
      <dgm:spPr/>
      <dgm:t>
        <a:bodyPr/>
        <a:lstStyle/>
        <a:p>
          <a:endParaRPr lang="zh-CN" altLang="en-US"/>
        </a:p>
      </dgm:t>
    </dgm:pt>
  </dgm:ptLst>
  <dgm:cxnLst>
    <dgm:cxn modelId="{42D92A2D-36FD-4EF5-A82F-74E3BB11D87C}" type="presOf" srcId="{B44546E5-9A4F-49A9-8893-C4FD5A7BAB20}" destId="{6B1CB201-A43A-46BC-88CA-F557164436AF}" srcOrd="0" destOrd="0" presId="urn:microsoft.com/office/officeart/2005/8/layout/chevron2"/>
    <dgm:cxn modelId="{90739F45-9D38-4C50-B021-278060E7C3A1}" srcId="{D3B1924F-387F-425B-8FDC-F1543FBD9037}" destId="{55C1F3F4-A1CA-411C-A3DA-194F4B71DCF6}" srcOrd="0" destOrd="0" parTransId="{AB06CBA2-0AA4-477D-BCD8-F8C8059B3743}" sibTransId="{270C34BA-8C63-453C-BA74-E7483BB0C487}"/>
    <dgm:cxn modelId="{C80CF673-2D2E-4A82-A963-9515D2312BC8}" type="presOf" srcId="{FF5D6258-7DB7-435A-9781-212B34696237}" destId="{E383F5DC-2FFF-4D59-AFB1-F4EDBF22083A}" srcOrd="0" destOrd="0" presId="urn:microsoft.com/office/officeart/2005/8/layout/chevron2"/>
    <dgm:cxn modelId="{6A15A8F9-6E3A-4E4F-9B47-792BDBA23A69}" srcId="{FF5D6258-7DB7-435A-9781-212B34696237}" destId="{FFB31CF7-DF4A-48DC-9C21-715DB77F1A8B}" srcOrd="0" destOrd="0" parTransId="{F9D6331F-1AA4-48C1-9222-C9F8AB87A4DA}" sibTransId="{01A7A88B-461A-4E90-90E6-F9B397DB22BB}"/>
    <dgm:cxn modelId="{8CE7DF60-4299-4F86-86E6-F17E0B585278}" type="presOf" srcId="{C3E2DCBC-844F-4C2C-A07A-FBEBD2A4CF32}" destId="{092F2B0E-B3A5-4064-AAD4-8F7A39424A5B}" srcOrd="0" destOrd="0" presId="urn:microsoft.com/office/officeart/2005/8/layout/chevron2"/>
    <dgm:cxn modelId="{70444889-29E2-4DEE-AB4D-A10DFF592723}" srcId="{88C78783-084B-48EB-A241-05D015B9B816}" destId="{C3E2DCBC-844F-4C2C-A07A-FBEBD2A4CF32}" srcOrd="0" destOrd="0" parTransId="{54ABCB7E-DBD9-4DE5-A8C8-D060A00D96B2}" sibTransId="{18AE6E96-5037-4AEB-9F7C-F357F2559570}"/>
    <dgm:cxn modelId="{EAFFA073-1D37-4B41-8630-9A9A03059801}" srcId="{FF5D6258-7DB7-435A-9781-212B34696237}" destId="{D3B1924F-387F-425B-8FDC-F1543FBD9037}" srcOrd="2" destOrd="0" parTransId="{B46EAF79-EFBA-4A24-BAD6-95A622E6AB90}" sibTransId="{7DFCCE9B-BF83-4F5F-88F3-DAF8EEE459F8}"/>
    <dgm:cxn modelId="{782A18AD-36E7-4F37-81DB-878615E279B1}" srcId="{FF5D6258-7DB7-435A-9781-212B34696237}" destId="{88C78783-084B-48EB-A241-05D015B9B816}" srcOrd="1" destOrd="0" parTransId="{931F5179-D7F7-4F4C-BE5A-57CC72373BF8}" sibTransId="{3F8F5752-E514-4C6B-9025-98B193F42454}"/>
    <dgm:cxn modelId="{CE51FC5C-904E-407C-908D-5053C378DC57}" srcId="{FFB31CF7-DF4A-48DC-9C21-715DB77F1A8B}" destId="{B44546E5-9A4F-49A9-8893-C4FD5A7BAB20}" srcOrd="0" destOrd="0" parTransId="{32CC4B87-9B89-407C-8EFB-CD355EB9D910}" sibTransId="{E0DBFEF9-1DA1-47AF-B2E9-E5B0C47BC54A}"/>
    <dgm:cxn modelId="{65E333F9-8C3D-4183-A972-96AAE7CB8527}" type="presOf" srcId="{55C1F3F4-A1CA-411C-A3DA-194F4B71DCF6}" destId="{80951D5D-7DAE-450A-B9AF-EEC5E90A64C2}" srcOrd="0" destOrd="0" presId="urn:microsoft.com/office/officeart/2005/8/layout/chevron2"/>
    <dgm:cxn modelId="{29C83FCF-B4A9-40B9-B600-22DB959173A1}" type="presOf" srcId="{FFB31CF7-DF4A-48DC-9C21-715DB77F1A8B}" destId="{1907A17D-FAFF-4365-ADAA-551BF68BAF9C}" srcOrd="0" destOrd="0" presId="urn:microsoft.com/office/officeart/2005/8/layout/chevron2"/>
    <dgm:cxn modelId="{7C8881BC-A47A-460D-A046-69324A726B0C}" type="presOf" srcId="{88C78783-084B-48EB-A241-05D015B9B816}" destId="{019DD590-8A2C-4E5A-8C53-5365ECFD53AF}" srcOrd="0" destOrd="0" presId="urn:microsoft.com/office/officeart/2005/8/layout/chevron2"/>
    <dgm:cxn modelId="{527B9014-62B6-45C1-80EF-23FF27F97554}" type="presOf" srcId="{D3B1924F-387F-425B-8FDC-F1543FBD9037}" destId="{879144F6-A37D-4F6B-A5F3-F8D257A7EF83}" srcOrd="0" destOrd="0" presId="urn:microsoft.com/office/officeart/2005/8/layout/chevron2"/>
    <dgm:cxn modelId="{5040BC8F-998C-4FF2-A34F-ED3B03A1B807}" type="presParOf" srcId="{E383F5DC-2FFF-4D59-AFB1-F4EDBF22083A}" destId="{413C1055-2C73-48ED-831F-732C9E5D4620}" srcOrd="0" destOrd="0" presId="urn:microsoft.com/office/officeart/2005/8/layout/chevron2"/>
    <dgm:cxn modelId="{AC807D97-A932-4C05-B9FD-464404F387AA}" type="presParOf" srcId="{413C1055-2C73-48ED-831F-732C9E5D4620}" destId="{1907A17D-FAFF-4365-ADAA-551BF68BAF9C}" srcOrd="0" destOrd="0" presId="urn:microsoft.com/office/officeart/2005/8/layout/chevron2"/>
    <dgm:cxn modelId="{65FEB217-3D52-4B80-A990-21DB2CD4FAA1}" type="presParOf" srcId="{413C1055-2C73-48ED-831F-732C9E5D4620}" destId="{6B1CB201-A43A-46BC-88CA-F557164436AF}" srcOrd="1" destOrd="0" presId="urn:microsoft.com/office/officeart/2005/8/layout/chevron2"/>
    <dgm:cxn modelId="{B5FFB353-3697-4F62-9E93-FADA72C5CACD}" type="presParOf" srcId="{E383F5DC-2FFF-4D59-AFB1-F4EDBF22083A}" destId="{D6C2C108-F1BF-4416-8EEB-B19FFEBB076A}" srcOrd="1" destOrd="0" presId="urn:microsoft.com/office/officeart/2005/8/layout/chevron2"/>
    <dgm:cxn modelId="{46DF09B1-167F-4D05-AEDC-9D23F4F45260}" type="presParOf" srcId="{E383F5DC-2FFF-4D59-AFB1-F4EDBF22083A}" destId="{C7204727-37C0-4B9E-B94D-0027FF1E0735}" srcOrd="2" destOrd="0" presId="urn:microsoft.com/office/officeart/2005/8/layout/chevron2"/>
    <dgm:cxn modelId="{AA9DD86D-5083-4F0C-AD60-51328B97C85A}" type="presParOf" srcId="{C7204727-37C0-4B9E-B94D-0027FF1E0735}" destId="{019DD590-8A2C-4E5A-8C53-5365ECFD53AF}" srcOrd="0" destOrd="0" presId="urn:microsoft.com/office/officeart/2005/8/layout/chevron2"/>
    <dgm:cxn modelId="{53B1B3E7-D2F1-4541-B682-B4B7E4DB9591}" type="presParOf" srcId="{C7204727-37C0-4B9E-B94D-0027FF1E0735}" destId="{092F2B0E-B3A5-4064-AAD4-8F7A39424A5B}" srcOrd="1" destOrd="0" presId="urn:microsoft.com/office/officeart/2005/8/layout/chevron2"/>
    <dgm:cxn modelId="{B4322967-CC56-41DE-8B89-965631CD43C8}" type="presParOf" srcId="{E383F5DC-2FFF-4D59-AFB1-F4EDBF22083A}" destId="{82247B0F-E3E7-44AD-9B51-6BA7663047B7}" srcOrd="3" destOrd="0" presId="urn:microsoft.com/office/officeart/2005/8/layout/chevron2"/>
    <dgm:cxn modelId="{07366A3D-E697-4664-BBB1-10EF5C6C29B6}" type="presParOf" srcId="{E383F5DC-2FFF-4D59-AFB1-F4EDBF22083A}" destId="{8B8C354D-8834-46CF-BDC3-33B118C18E2C}" srcOrd="4" destOrd="0" presId="urn:microsoft.com/office/officeart/2005/8/layout/chevron2"/>
    <dgm:cxn modelId="{9B1B4AD2-FE3C-4BBA-A11C-601A4529E2FD}" type="presParOf" srcId="{8B8C354D-8834-46CF-BDC3-33B118C18E2C}" destId="{879144F6-A37D-4F6B-A5F3-F8D257A7EF83}" srcOrd="0" destOrd="0" presId="urn:microsoft.com/office/officeart/2005/8/layout/chevron2"/>
    <dgm:cxn modelId="{2AC91AE1-A70F-46AF-903C-B3D929D10BF2}" type="presParOf" srcId="{8B8C354D-8834-46CF-BDC3-33B118C18E2C}" destId="{80951D5D-7DAE-450A-B9AF-EEC5E90A64C2}" srcOrd="1"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C485C8-553A-47CF-9AE7-F19C3244AD43}" type="doc">
      <dgm:prSet loTypeId="urn:microsoft.com/office/officeart/2005/8/layout/vList3" loCatId="list" qsTypeId="urn:microsoft.com/office/officeart/2005/8/quickstyle/simple3#3" qsCatId="simple" csTypeId="urn:microsoft.com/office/officeart/2005/8/colors/colorful3#3" csCatId="colorful" phldr="1"/>
      <dgm:spPr/>
      <dgm:t>
        <a:bodyPr/>
        <a:lstStyle/>
        <a:p>
          <a:endParaRPr lang="zh-CN" altLang="en-US"/>
        </a:p>
      </dgm:t>
    </dgm:pt>
    <dgm:pt modelId="{E9EA879D-4179-4336-8AFE-FB54B46259FA}">
      <dgm:prSet custT="1"/>
      <dgm:spPr/>
      <dgm:t>
        <a:bodyPr/>
        <a:lstStyle/>
        <a:p>
          <a:r>
            <a:rPr lang="zh-CN" sz="2400" dirty="0"/>
            <a:t>给出不同信用条件的备选方案；</a:t>
          </a:r>
        </a:p>
      </dgm:t>
    </dgm:pt>
    <dgm:pt modelId="{98FAD7B2-6FA3-4D9D-A9F8-AC5B33E3D2A9}" cxnId="{60C50670-C8E8-41B7-8EAC-E6A8B3E65208}" type="parTrans">
      <dgm:prSet/>
      <dgm:spPr/>
      <dgm:t>
        <a:bodyPr/>
        <a:lstStyle/>
        <a:p>
          <a:endParaRPr lang="zh-CN" altLang="en-US" sz="2400"/>
        </a:p>
      </dgm:t>
    </dgm:pt>
    <dgm:pt modelId="{D3DEF6B3-8B95-48E3-9F17-B5E71C318F9B}" cxnId="{60C50670-C8E8-41B7-8EAC-E6A8B3E65208}" type="sibTrans">
      <dgm:prSet/>
      <dgm:spPr/>
      <dgm:t>
        <a:bodyPr/>
        <a:lstStyle/>
        <a:p>
          <a:endParaRPr lang="zh-CN" altLang="en-US" sz="2400"/>
        </a:p>
      </dgm:t>
    </dgm:pt>
    <dgm:pt modelId="{5913F58C-D5A1-44A7-B78E-2BB6F9B350D4}">
      <dgm:prSet custT="1"/>
      <dgm:spPr/>
      <dgm:t>
        <a:bodyPr/>
        <a:lstStyle/>
        <a:p>
          <a:r>
            <a:rPr lang="zh-CN" sz="2400" dirty="0"/>
            <a:t>计算不同方案相关成本；</a:t>
          </a:r>
        </a:p>
      </dgm:t>
    </dgm:pt>
    <dgm:pt modelId="{9654D487-840E-46BA-A2B0-774183362120}" cxnId="{BE5EAB3C-8932-465B-8C8F-7F338E9C9F4E}" type="parTrans">
      <dgm:prSet/>
      <dgm:spPr/>
      <dgm:t>
        <a:bodyPr/>
        <a:lstStyle/>
        <a:p>
          <a:endParaRPr lang="zh-CN" altLang="en-US" sz="2400"/>
        </a:p>
      </dgm:t>
    </dgm:pt>
    <dgm:pt modelId="{98B52535-251F-422F-B022-4B1A0A75C1B5}" cxnId="{BE5EAB3C-8932-465B-8C8F-7F338E9C9F4E}" type="sibTrans">
      <dgm:prSet/>
      <dgm:spPr/>
      <dgm:t>
        <a:bodyPr/>
        <a:lstStyle/>
        <a:p>
          <a:endParaRPr lang="zh-CN" altLang="en-US" sz="2400"/>
        </a:p>
      </dgm:t>
    </dgm:pt>
    <dgm:pt modelId="{DB6263A8-44CD-4EF8-A1B4-14966243F041}">
      <dgm:prSet custT="1"/>
      <dgm:spPr/>
      <dgm:t>
        <a:bodyPr/>
        <a:lstStyle/>
        <a:p>
          <a:r>
            <a:rPr lang="zh-CN" sz="2400" dirty="0"/>
            <a:t>比较不同方案的信用成本后收益做出决策。</a:t>
          </a:r>
        </a:p>
      </dgm:t>
    </dgm:pt>
    <dgm:pt modelId="{36FD987D-F735-47B0-AA72-731977BBF49B}" cxnId="{9B7D9C66-93CE-467A-97FB-AC3494264C17}" type="parTrans">
      <dgm:prSet/>
      <dgm:spPr/>
      <dgm:t>
        <a:bodyPr/>
        <a:lstStyle/>
        <a:p>
          <a:endParaRPr lang="zh-CN" altLang="en-US" sz="2400"/>
        </a:p>
      </dgm:t>
    </dgm:pt>
    <dgm:pt modelId="{56B85E78-9DBE-4CB9-8E50-16C44B208ECF}" cxnId="{9B7D9C66-93CE-467A-97FB-AC3494264C17}" type="sibTrans">
      <dgm:prSet/>
      <dgm:spPr/>
      <dgm:t>
        <a:bodyPr/>
        <a:lstStyle/>
        <a:p>
          <a:endParaRPr lang="zh-CN" altLang="en-US" sz="2400"/>
        </a:p>
      </dgm:t>
    </dgm:pt>
    <dgm:pt modelId="{0CC26170-AB1E-41EB-A394-977BC68E687F}" type="pres">
      <dgm:prSet presAssocID="{9DC485C8-553A-47CF-9AE7-F19C3244AD43}" presName="linearFlow" presStyleCnt="0">
        <dgm:presLayoutVars>
          <dgm:dir/>
          <dgm:resizeHandles val="exact"/>
        </dgm:presLayoutVars>
      </dgm:prSet>
      <dgm:spPr/>
      <dgm:t>
        <a:bodyPr/>
        <a:lstStyle/>
        <a:p>
          <a:endParaRPr lang="zh-CN" altLang="en-US"/>
        </a:p>
      </dgm:t>
    </dgm:pt>
    <dgm:pt modelId="{07835276-3A84-468F-908E-7FA18E68F53D}" type="pres">
      <dgm:prSet presAssocID="{E9EA879D-4179-4336-8AFE-FB54B46259FA}" presName="composite" presStyleCnt="0"/>
      <dgm:spPr/>
    </dgm:pt>
    <dgm:pt modelId="{E72FD979-BF27-484A-86C2-F6836D528F61}" type="pres">
      <dgm:prSet presAssocID="{E9EA879D-4179-4336-8AFE-FB54B46259FA}" presName="imgShp" presStyleLbl="fgImgPlace1" presStyleIdx="0" presStyleCnt="3" custLinFactX="-53976" custLinFactNeighborX="-100000" custLinFactNeighborY="-2567"/>
      <dgm:spPr>
        <a:blipFill>
          <a:blip xmlns:r="http://schemas.openxmlformats.org/officeDocument/2006/relationships" r:embed="rId1" cstate="print"/>
          <a:srcRect/>
          <a:stretch>
            <a:fillRect/>
          </a:stretch>
        </a:blipFill>
      </dgm:spPr>
    </dgm:pt>
    <dgm:pt modelId="{9AAB8278-28C6-442B-9F9E-3E0EC579C59E}" type="pres">
      <dgm:prSet presAssocID="{E9EA879D-4179-4336-8AFE-FB54B46259FA}" presName="txShp" presStyleLbl="node1" presStyleIdx="0" presStyleCnt="3" custScaleX="141226">
        <dgm:presLayoutVars>
          <dgm:bulletEnabled val="1"/>
        </dgm:presLayoutVars>
      </dgm:prSet>
      <dgm:spPr/>
      <dgm:t>
        <a:bodyPr/>
        <a:lstStyle/>
        <a:p>
          <a:endParaRPr lang="zh-CN" altLang="en-US"/>
        </a:p>
      </dgm:t>
    </dgm:pt>
    <dgm:pt modelId="{89654183-829F-4615-8D60-C4F26EE367CB}" type="pres">
      <dgm:prSet presAssocID="{D3DEF6B3-8B95-48E3-9F17-B5E71C318F9B}" presName="spacing" presStyleCnt="0"/>
      <dgm:spPr/>
    </dgm:pt>
    <dgm:pt modelId="{00733262-7E1D-49D9-930E-B255816B03B9}" type="pres">
      <dgm:prSet presAssocID="{5913F58C-D5A1-44A7-B78E-2BB6F9B350D4}" presName="composite" presStyleCnt="0"/>
      <dgm:spPr/>
    </dgm:pt>
    <dgm:pt modelId="{DAC6A979-8077-44D9-BA8B-1BDBEEFFA8DF}" type="pres">
      <dgm:prSet presAssocID="{5913F58C-D5A1-44A7-B78E-2BB6F9B350D4}" presName="imgShp" presStyleLbl="fgImgPlace1" presStyleIdx="1" presStyleCnt="3" custLinFactX="-61549" custLinFactNeighborX="-100000" custLinFactNeighborY="-2466"/>
      <dgm:spPr>
        <a:blipFill>
          <a:blip xmlns:r="http://schemas.openxmlformats.org/officeDocument/2006/relationships" r:embed="rId2" cstate="print"/>
          <a:srcRect/>
          <a:stretch>
            <a:fillRect/>
          </a:stretch>
        </a:blipFill>
      </dgm:spPr>
    </dgm:pt>
    <dgm:pt modelId="{448AE8B3-24DA-4E72-ABFA-79904655749C}" type="pres">
      <dgm:prSet presAssocID="{5913F58C-D5A1-44A7-B78E-2BB6F9B350D4}" presName="txShp" presStyleLbl="node1" presStyleIdx="1" presStyleCnt="3" custScaleX="140688">
        <dgm:presLayoutVars>
          <dgm:bulletEnabled val="1"/>
        </dgm:presLayoutVars>
      </dgm:prSet>
      <dgm:spPr/>
      <dgm:t>
        <a:bodyPr/>
        <a:lstStyle/>
        <a:p>
          <a:endParaRPr lang="zh-CN" altLang="en-US"/>
        </a:p>
      </dgm:t>
    </dgm:pt>
    <dgm:pt modelId="{811CF6EF-1396-4B43-994C-CFE408ADDB2B}" type="pres">
      <dgm:prSet presAssocID="{98B52535-251F-422F-B022-4B1A0A75C1B5}" presName="spacing" presStyleCnt="0"/>
      <dgm:spPr/>
    </dgm:pt>
    <dgm:pt modelId="{6BD50213-9563-4DBC-BC9E-50D64E13BAB6}" type="pres">
      <dgm:prSet presAssocID="{DB6263A8-44CD-4EF8-A1B4-14966243F041}" presName="composite" presStyleCnt="0"/>
      <dgm:spPr/>
    </dgm:pt>
    <dgm:pt modelId="{70C34393-5FB0-439D-B053-086E06D6553E}" type="pres">
      <dgm:prSet presAssocID="{DB6263A8-44CD-4EF8-A1B4-14966243F041}" presName="imgShp" presStyleLbl="fgImgPlace1" presStyleIdx="2" presStyleCnt="3" custLinFactX="-66598" custLinFactNeighborX="-100000" custLinFactNeighborY="629"/>
      <dgm:spPr>
        <a:blipFill>
          <a:blip xmlns:r="http://schemas.openxmlformats.org/officeDocument/2006/relationships" r:embed="rId3" cstate="print"/>
          <a:srcRect/>
          <a:stretch>
            <a:fillRect/>
          </a:stretch>
        </a:blipFill>
      </dgm:spPr>
    </dgm:pt>
    <dgm:pt modelId="{844C9DDB-CE8C-43B2-8027-340C70081F7A}" type="pres">
      <dgm:prSet presAssocID="{DB6263A8-44CD-4EF8-A1B4-14966243F041}" presName="txShp" presStyleLbl="node1" presStyleIdx="2" presStyleCnt="3" custScaleX="141013">
        <dgm:presLayoutVars>
          <dgm:bulletEnabled val="1"/>
        </dgm:presLayoutVars>
      </dgm:prSet>
      <dgm:spPr/>
      <dgm:t>
        <a:bodyPr/>
        <a:lstStyle/>
        <a:p>
          <a:endParaRPr lang="zh-CN" altLang="en-US"/>
        </a:p>
      </dgm:t>
    </dgm:pt>
  </dgm:ptLst>
  <dgm:cxnLst>
    <dgm:cxn modelId="{9B7D9C66-93CE-467A-97FB-AC3494264C17}" srcId="{9DC485C8-553A-47CF-9AE7-F19C3244AD43}" destId="{DB6263A8-44CD-4EF8-A1B4-14966243F041}" srcOrd="2" destOrd="0" parTransId="{36FD987D-F735-47B0-AA72-731977BBF49B}" sibTransId="{56B85E78-9DBE-4CB9-8E50-16C44B208ECF}"/>
    <dgm:cxn modelId="{47005C26-BF8A-46F3-B1EC-DDEA3CE20E48}" type="presOf" srcId="{9DC485C8-553A-47CF-9AE7-F19C3244AD43}" destId="{0CC26170-AB1E-41EB-A394-977BC68E687F}" srcOrd="0" destOrd="0" presId="urn:microsoft.com/office/officeart/2005/8/layout/vList3"/>
    <dgm:cxn modelId="{C08D1164-241F-41DD-8EAF-4AB08C07DFDB}" type="presOf" srcId="{DB6263A8-44CD-4EF8-A1B4-14966243F041}" destId="{844C9DDB-CE8C-43B2-8027-340C70081F7A}" srcOrd="0" destOrd="0" presId="urn:microsoft.com/office/officeart/2005/8/layout/vList3"/>
    <dgm:cxn modelId="{BE5EAB3C-8932-465B-8C8F-7F338E9C9F4E}" srcId="{9DC485C8-553A-47CF-9AE7-F19C3244AD43}" destId="{5913F58C-D5A1-44A7-B78E-2BB6F9B350D4}" srcOrd="1" destOrd="0" parTransId="{9654D487-840E-46BA-A2B0-774183362120}" sibTransId="{98B52535-251F-422F-B022-4B1A0A75C1B5}"/>
    <dgm:cxn modelId="{6B0A30FA-9812-4E24-B10C-27DA5ECD8EC2}" type="presOf" srcId="{5913F58C-D5A1-44A7-B78E-2BB6F9B350D4}" destId="{448AE8B3-24DA-4E72-ABFA-79904655749C}" srcOrd="0" destOrd="0" presId="urn:microsoft.com/office/officeart/2005/8/layout/vList3"/>
    <dgm:cxn modelId="{BCC24A30-C0B2-4074-98F8-AF119EE58B94}" type="presOf" srcId="{E9EA879D-4179-4336-8AFE-FB54B46259FA}" destId="{9AAB8278-28C6-442B-9F9E-3E0EC579C59E}" srcOrd="0" destOrd="0" presId="urn:microsoft.com/office/officeart/2005/8/layout/vList3"/>
    <dgm:cxn modelId="{60C50670-C8E8-41B7-8EAC-E6A8B3E65208}" srcId="{9DC485C8-553A-47CF-9AE7-F19C3244AD43}" destId="{E9EA879D-4179-4336-8AFE-FB54B46259FA}" srcOrd="0" destOrd="0" parTransId="{98FAD7B2-6FA3-4D9D-A9F8-AC5B33E3D2A9}" sibTransId="{D3DEF6B3-8B95-48E3-9F17-B5E71C318F9B}"/>
    <dgm:cxn modelId="{6DC9EB47-DE7A-47C8-AE4A-4532C02E199D}" type="presParOf" srcId="{0CC26170-AB1E-41EB-A394-977BC68E687F}" destId="{07835276-3A84-468F-908E-7FA18E68F53D}" srcOrd="0" destOrd="0" presId="urn:microsoft.com/office/officeart/2005/8/layout/vList3"/>
    <dgm:cxn modelId="{9F684B18-AF72-4E16-A2A3-6C743CFA3B36}" type="presParOf" srcId="{07835276-3A84-468F-908E-7FA18E68F53D}" destId="{E72FD979-BF27-484A-86C2-F6836D528F61}" srcOrd="0" destOrd="0" presId="urn:microsoft.com/office/officeart/2005/8/layout/vList3"/>
    <dgm:cxn modelId="{EEFAB718-5D9D-46EE-A4EC-3F1B9F289DF4}" type="presParOf" srcId="{07835276-3A84-468F-908E-7FA18E68F53D}" destId="{9AAB8278-28C6-442B-9F9E-3E0EC579C59E}" srcOrd="1" destOrd="0" presId="urn:microsoft.com/office/officeart/2005/8/layout/vList3"/>
    <dgm:cxn modelId="{7D135BDE-F2A9-41A0-BAAB-9602A2B1A9B3}" type="presParOf" srcId="{0CC26170-AB1E-41EB-A394-977BC68E687F}" destId="{89654183-829F-4615-8D60-C4F26EE367CB}" srcOrd="1" destOrd="0" presId="urn:microsoft.com/office/officeart/2005/8/layout/vList3"/>
    <dgm:cxn modelId="{6EE0540F-EC95-4C93-8420-44EE89FBD6E8}" type="presParOf" srcId="{0CC26170-AB1E-41EB-A394-977BC68E687F}" destId="{00733262-7E1D-49D9-930E-B255816B03B9}" srcOrd="2" destOrd="0" presId="urn:microsoft.com/office/officeart/2005/8/layout/vList3"/>
    <dgm:cxn modelId="{7D80063F-C6E1-42A4-97E3-5B8EC092EB4D}" type="presParOf" srcId="{00733262-7E1D-49D9-930E-B255816B03B9}" destId="{DAC6A979-8077-44D9-BA8B-1BDBEEFFA8DF}" srcOrd="0" destOrd="0" presId="urn:microsoft.com/office/officeart/2005/8/layout/vList3"/>
    <dgm:cxn modelId="{19276348-D5A9-4C7D-BEBB-3C62E9F1ABEB}" type="presParOf" srcId="{00733262-7E1D-49D9-930E-B255816B03B9}" destId="{448AE8B3-24DA-4E72-ABFA-79904655749C}" srcOrd="1" destOrd="0" presId="urn:microsoft.com/office/officeart/2005/8/layout/vList3"/>
    <dgm:cxn modelId="{338FA7F7-76A5-4B78-AA76-55A97507B019}" type="presParOf" srcId="{0CC26170-AB1E-41EB-A394-977BC68E687F}" destId="{811CF6EF-1396-4B43-994C-CFE408ADDB2B}" srcOrd="3" destOrd="0" presId="urn:microsoft.com/office/officeart/2005/8/layout/vList3"/>
    <dgm:cxn modelId="{C798B418-8AC7-46C6-94EF-9124E904E39F}" type="presParOf" srcId="{0CC26170-AB1E-41EB-A394-977BC68E687F}" destId="{6BD50213-9563-4DBC-BC9E-50D64E13BAB6}" srcOrd="4" destOrd="0" presId="urn:microsoft.com/office/officeart/2005/8/layout/vList3"/>
    <dgm:cxn modelId="{5808A297-E31D-4FB3-8164-FD5D3CC9F2E5}" type="presParOf" srcId="{6BD50213-9563-4DBC-BC9E-50D64E13BAB6}" destId="{70C34393-5FB0-439D-B053-086E06D6553E}" srcOrd="0" destOrd="0" presId="urn:microsoft.com/office/officeart/2005/8/layout/vList3"/>
    <dgm:cxn modelId="{19EC91D4-2DBB-482D-B3BF-7D1A4C383A20}" type="presParOf" srcId="{6BD50213-9563-4DBC-BC9E-50D64E13BAB6}" destId="{844C9DDB-CE8C-43B2-8027-340C70081F7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706470" cy="2779955"/>
        <a:chOff x="0" y="0"/>
        <a:chExt cx="4706470" cy="2779955"/>
      </a:xfrm>
    </dsp:grpSpPr>
    <dsp:sp modelId="{D05E1647-E7DC-451C-9FA8-0F5B2550A276}">
      <dsp:nvSpPr>
        <dsp:cNvPr id="5" name="任意多边形 4"/>
        <dsp:cNvSpPr/>
      </dsp:nvSpPr>
      <dsp:spPr bwMode="white">
        <a:xfrm>
          <a:off x="1561046" y="859745"/>
          <a:ext cx="1098030" cy="53081"/>
        </a:xfrm>
        <a:custGeom>
          <a:avLst/>
          <a:gdLst/>
          <a:ahLst/>
          <a:cxnLst/>
          <a:pathLst>
            <a:path w="1729" h="84">
              <a:moveTo>
                <a:pt x="109" y="463"/>
              </a:moveTo>
              <a:lnTo>
                <a:pt x="1620" y="-379"/>
              </a:lnTo>
            </a:path>
          </a:pathLst>
        </a:custGeom>
      </dsp:spPr>
      <dsp:style>
        <a:lnRef idx="2">
          <a:schemeClr val="accent3"/>
        </a:lnRef>
        <a:fillRef idx="0">
          <a:schemeClr val="accent3"/>
        </a:fillRef>
        <a:effectRef idx="0">
          <a:scrgbClr r="0" g="0" b="0"/>
        </a:effectRef>
        <a:fontRef idx="minor"/>
      </dsp:style>
      <dsp:txXfrm>
        <a:off x="1561046" y="859745"/>
        <a:ext cx="1098030" cy="53081"/>
      </dsp:txXfrm>
    </dsp:sp>
    <dsp:sp modelId="{A4F69F87-A450-45B5-A4E4-8EC22913D781}">
      <dsp:nvSpPr>
        <dsp:cNvPr id="8" name="任意多边形 7"/>
        <dsp:cNvSpPr/>
      </dsp:nvSpPr>
      <dsp:spPr bwMode="white">
        <a:xfrm>
          <a:off x="1691869" y="1372465"/>
          <a:ext cx="1057123" cy="53081"/>
        </a:xfrm>
        <a:custGeom>
          <a:avLst/>
          <a:gdLst/>
          <a:ahLst/>
          <a:cxnLst/>
          <a:pathLst>
            <a:path w="1665" h="84">
              <a:moveTo>
                <a:pt x="0" y="34"/>
              </a:moveTo>
              <a:lnTo>
                <a:pt x="1665" y="49"/>
              </a:lnTo>
            </a:path>
          </a:pathLst>
        </a:custGeom>
      </dsp:spPr>
      <dsp:style>
        <a:lnRef idx="2">
          <a:schemeClr val="accent3"/>
        </a:lnRef>
        <a:fillRef idx="0">
          <a:schemeClr val="accent3"/>
        </a:fillRef>
        <a:effectRef idx="0">
          <a:scrgbClr r="0" g="0" b="0"/>
        </a:effectRef>
        <a:fontRef idx="minor"/>
      </dsp:style>
      <dsp:txXfrm>
        <a:off x="1691869" y="1372465"/>
        <a:ext cx="1057123" cy="53081"/>
      </dsp:txXfrm>
    </dsp:sp>
    <dsp:sp modelId="{FE201BE2-E42F-4ACF-91E4-C70166D25D6F}">
      <dsp:nvSpPr>
        <dsp:cNvPr id="11" name="任意多边形 10"/>
        <dsp:cNvSpPr/>
      </dsp:nvSpPr>
      <dsp:spPr bwMode="white">
        <a:xfrm>
          <a:off x="1578623" y="1839447"/>
          <a:ext cx="1141861" cy="53081"/>
        </a:xfrm>
        <a:custGeom>
          <a:avLst/>
          <a:gdLst/>
          <a:ahLst/>
          <a:cxnLst/>
          <a:pathLst>
            <a:path w="1798" h="84">
              <a:moveTo>
                <a:pt x="96" y="-363"/>
              </a:moveTo>
              <a:lnTo>
                <a:pt x="1702" y="447"/>
              </a:lnTo>
            </a:path>
          </a:pathLst>
        </a:custGeom>
      </dsp:spPr>
      <dsp:style>
        <a:lnRef idx="2">
          <a:schemeClr val="accent3"/>
        </a:lnRef>
        <a:fillRef idx="0">
          <a:schemeClr val="accent3"/>
        </a:fillRef>
        <a:effectRef idx="0">
          <a:scrgbClr r="0" g="0" b="0"/>
        </a:effectRef>
        <a:fontRef idx="minor"/>
      </dsp:style>
      <dsp:txXfrm>
        <a:off x="1578623" y="1839447"/>
        <a:ext cx="1141861" cy="53081"/>
      </dsp:txXfrm>
    </dsp:sp>
    <dsp:sp modelId="{280BE8A9-3DD7-46A1-86A8-C98961AF5BE9}">
      <dsp:nvSpPr>
        <dsp:cNvPr id="4" name="椭圆 3"/>
        <dsp:cNvSpPr/>
      </dsp:nvSpPr>
      <dsp:spPr bwMode="white">
        <a:xfrm>
          <a:off x="931252" y="656426"/>
          <a:ext cx="1387909" cy="1387909"/>
        </a:xfrm>
        <a:prstGeom prst="ellipse">
          <a:avLst/>
        </a:prstGeom>
        <a:blipFill>
          <a:blip r:embed="rId1"/>
          <a:srcRect/>
          <a:stretch>
            <a:fillRect l="-17000" r="-17000"/>
          </a:stretch>
        </a:blipFill>
        <a:sp3d prstMaterial="dkEdge">
          <a:bevelT w="8200" h="38100"/>
        </a:sp3d>
      </dsp:spPr>
      <dsp:style>
        <a:lnRef idx="0">
          <a:schemeClr val="lt1"/>
        </a:lnRef>
        <a:fillRef idx="2">
          <a:schemeClr val="accent3">
            <a:hueOff val="0"/>
            <a:satOff val="0"/>
            <a:lumOff val="0"/>
            <a:alpha val="100000"/>
          </a:schemeClr>
        </a:fillRef>
        <a:effectRef idx="1">
          <a:scrgbClr r="0" g="0" b="0"/>
        </a:effectRef>
        <a:fontRef idx="minor">
          <a:schemeClr val="dk1"/>
        </a:fontRef>
      </dsp:style>
      <dsp:txXfrm>
        <a:off x="931252" y="656426"/>
        <a:ext cx="1387909" cy="1387909"/>
      </dsp:txXfrm>
    </dsp:sp>
    <dsp:sp modelId="{30F1B350-FEEC-4B75-8214-5BE5C450EC6C}">
      <dsp:nvSpPr>
        <dsp:cNvPr id="6" name="椭圆 5"/>
        <dsp:cNvSpPr/>
      </dsp:nvSpPr>
      <dsp:spPr bwMode="white">
        <a:xfrm>
          <a:off x="2536989" y="0"/>
          <a:ext cx="832745" cy="832745"/>
        </a:xfrm>
        <a:prstGeom prst="ellipse">
          <a:avLst/>
        </a:prstGeom>
        <a:sp3d prstMaterial="dkEdge">
          <a:bevelT w="8200" h="38100"/>
        </a:sp3d>
      </dsp:spPr>
      <dsp:style>
        <a:lnRef idx="0">
          <a:schemeClr val="lt1"/>
        </a:lnRef>
        <a:fillRef idx="2">
          <a:schemeClr val="accent3">
            <a:hueOff val="0"/>
            <a:satOff val="0"/>
            <a:lumOff val="-33332"/>
            <a:alpha val="100000"/>
          </a:schemeClr>
        </a:fillRef>
        <a:effectRef idx="1">
          <a:scrgbClr r="0" g="0" b="0"/>
        </a:effectRef>
        <a:fontRef idx="minor">
          <a:schemeClr val="dk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dirty="0"/>
            <a:t>商品的货款</a:t>
          </a:r>
        </a:p>
      </dsp:txBody>
      <dsp:txXfrm>
        <a:off x="2536989" y="0"/>
        <a:ext cx="832745" cy="832745"/>
      </dsp:txXfrm>
    </dsp:sp>
    <dsp:sp modelId="{4CA6FA0E-CAB6-4B46-B89E-8046CFD6E1F3}">
      <dsp:nvSpPr>
        <dsp:cNvPr id="9" name="椭圆 8"/>
        <dsp:cNvSpPr/>
      </dsp:nvSpPr>
      <dsp:spPr bwMode="white">
        <a:xfrm>
          <a:off x="2748955" y="991043"/>
          <a:ext cx="832745" cy="832745"/>
        </a:xfrm>
        <a:prstGeom prst="ellipse">
          <a:avLst/>
        </a:prstGeom>
        <a:sp3d prstMaterial="dkEdge">
          <a:bevelT w="8200" h="38100"/>
        </a:sp3d>
      </dsp:spPr>
      <dsp:style>
        <a:lnRef idx="0">
          <a:schemeClr val="lt1"/>
        </a:lnRef>
        <a:fillRef idx="2">
          <a:schemeClr val="accent3">
            <a:hueOff val="0"/>
            <a:satOff val="0"/>
            <a:lumOff val="-66666"/>
            <a:alpha val="100000"/>
          </a:schemeClr>
        </a:fillRef>
        <a:effectRef idx="1">
          <a:scrgbClr r="0" g="0" b="0"/>
        </a:effectRef>
        <a:fontRef idx="minor">
          <a:schemeClr val="dk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dirty="0"/>
            <a:t>代购货单位垫付的费用</a:t>
          </a:r>
        </a:p>
      </dsp:txBody>
      <dsp:txXfrm>
        <a:off x="2748955" y="991043"/>
        <a:ext cx="832745" cy="832745"/>
      </dsp:txXfrm>
    </dsp:sp>
    <dsp:sp modelId="{6DC5196E-C349-408E-B84F-15C80A8FB8A4}">
      <dsp:nvSpPr>
        <dsp:cNvPr id="12" name="椭圆 11"/>
        <dsp:cNvSpPr/>
      </dsp:nvSpPr>
      <dsp:spPr bwMode="white">
        <a:xfrm>
          <a:off x="2614637" y="1894364"/>
          <a:ext cx="832745" cy="832745"/>
        </a:xfrm>
        <a:prstGeom prst="ellipse">
          <a:avLst/>
        </a:prstGeom>
        <a:sp3d prstMaterial="dkEdge">
          <a:bevelT w="8200" h="38100"/>
        </a:sp3d>
      </dsp:spPr>
      <dsp:style>
        <a:lnRef idx="0">
          <a:schemeClr val="lt1"/>
        </a:lnRef>
        <a:fillRef idx="2">
          <a:schemeClr val="accent3">
            <a:hueOff val="0"/>
            <a:satOff val="0"/>
            <a:lumOff val="-99999"/>
            <a:alpha val="100000"/>
          </a:schemeClr>
        </a:fillRef>
        <a:effectRef idx="1">
          <a:scrgbClr r="0" g="0" b="0"/>
        </a:effectRef>
        <a:fontRef idx="minor">
          <a:schemeClr val="dk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dirty="0"/>
            <a:t>应缴的增值税销项税</a:t>
          </a:r>
        </a:p>
      </dsp:txBody>
      <dsp:txXfrm>
        <a:off x="2614637" y="1894364"/>
        <a:ext cx="832745" cy="832745"/>
      </dsp:txXfrm>
    </dsp:sp>
    <dsp:sp modelId="{4425913C-41EB-413C-B5C6-52B141F45FA2}">
      <dsp:nvSpPr>
        <dsp:cNvPr id="3" name="椭圆 2" hidden="1"/>
        <dsp:cNvSpPr/>
      </dsp:nvSpPr>
      <dsp:spPr>
        <a:xfrm>
          <a:off x="720373" y="904209"/>
          <a:ext cx="971536" cy="971536"/>
        </a:xfrm>
        <a:prstGeom prst="ellipse">
          <a:avLst/>
        </a:prstGeom>
      </dsp:spPr>
      <dsp:txXfrm>
        <a:off x="720373" y="904209"/>
        <a:ext cx="971536" cy="971536"/>
      </dsp:txXfrm>
    </dsp:sp>
    <dsp:sp modelId="{F57F442A-B3F7-4F64-91CC-F20D55032FCF}">
      <dsp:nvSpPr>
        <dsp:cNvPr id="7" name="矩形 6"/>
        <dsp:cNvSpPr/>
      </dsp:nvSpPr>
      <dsp:spPr bwMode="white">
        <a:xfrm>
          <a:off x="3453009" y="0"/>
          <a:ext cx="1249118" cy="832745"/>
        </a:xfrm>
        <a:prstGeom prst="rect">
          <a:avLst/>
        </a:prstGeom>
        <a:noFill/>
        <a:ln>
          <a:noFill/>
        </a:ln>
      </dsp:spPr>
      <dsp:style>
        <a:lnRef idx="0">
          <a:scrgbClr r="0" g="0" b="0"/>
        </a:lnRef>
        <a:fillRef idx="0">
          <a:scrgbClr r="0" g="0" b="0"/>
        </a:fillRef>
        <a:effectRef idx="0">
          <a:scrgbClr r="0" g="0" b="0"/>
        </a:effectRef>
        <a:fontRef idx="minor"/>
      </dsp:style>
      <dsp:txBody>
        <a:bodyPr lIns="0" tIns="0" rIns="0" bIns="0" anchor="ctr"/>
        <a:lstStyle>
          <a:lvl1pPr algn="l">
            <a:defRPr sz="5400"/>
          </a:lvl1pPr>
          <a:lvl2pPr marL="285750" indent="-285750" algn="l">
            <a:defRPr sz="4200"/>
          </a:lvl2pPr>
          <a:lvl3pPr marL="571500" indent="-285750" algn="l">
            <a:defRPr sz="4200"/>
          </a:lvl3pPr>
          <a:lvl4pPr marL="857250" indent="-285750" algn="l">
            <a:defRPr sz="4200"/>
          </a:lvl4pPr>
          <a:lvl5pPr marL="1143000" indent="-285750" algn="l">
            <a:defRPr sz="4200"/>
          </a:lvl5pPr>
          <a:lvl6pPr marL="1428750" indent="-285750" algn="l">
            <a:defRPr sz="4200"/>
          </a:lvl6pPr>
          <a:lvl7pPr marL="1714500" indent="-285750" algn="l">
            <a:defRPr sz="4200"/>
          </a:lvl7pPr>
          <a:lvl8pPr marL="2000250" indent="-285750" algn="l">
            <a:defRPr sz="4200"/>
          </a:lvl8pPr>
          <a:lvl9pPr marL="2286000" indent="-285750" algn="l">
            <a:defRPr sz="4200"/>
          </a:lvl9pPr>
        </a:lstStyle>
        <a:p>
          <a:endParaRPr>
            <a:solidFill>
              <a:schemeClr val="tx1"/>
            </a:solidFill>
          </a:endParaRPr>
        </a:p>
      </dsp:txBody>
      <dsp:txXfrm>
        <a:off x="3453009" y="0"/>
        <a:ext cx="1249118" cy="832745"/>
      </dsp:txXfrm>
    </dsp:sp>
    <dsp:sp modelId="{A463D47D-BCCE-4A34-9089-B157B9489202}">
      <dsp:nvSpPr>
        <dsp:cNvPr id="10" name="矩形 9"/>
        <dsp:cNvSpPr/>
      </dsp:nvSpPr>
      <dsp:spPr bwMode="white">
        <a:xfrm>
          <a:off x="3664975" y="991043"/>
          <a:ext cx="1249118" cy="832745"/>
        </a:xfrm>
        <a:prstGeom prst="rect">
          <a:avLst/>
        </a:prstGeom>
        <a:noFill/>
        <a:ln>
          <a:noFill/>
        </a:ln>
      </dsp:spPr>
      <dsp:style>
        <a:lnRef idx="0">
          <a:scrgbClr r="0" g="0" b="0"/>
        </a:lnRef>
        <a:fillRef idx="0">
          <a:scrgbClr r="0" g="0" b="0"/>
        </a:fillRef>
        <a:effectRef idx="0">
          <a:scrgbClr r="0" g="0" b="0"/>
        </a:effectRef>
        <a:fontRef idx="minor"/>
      </dsp:style>
      <dsp:txBody>
        <a:bodyPr lIns="0" tIns="0" rIns="0" bIns="0" anchor="ctr"/>
        <a:lstStyle>
          <a:lvl1pPr algn="l">
            <a:defRPr sz="5400"/>
          </a:lvl1pPr>
          <a:lvl2pPr marL="285750" indent="-285750" algn="l">
            <a:defRPr sz="4200"/>
          </a:lvl2pPr>
          <a:lvl3pPr marL="571500" indent="-285750" algn="l">
            <a:defRPr sz="4200"/>
          </a:lvl3pPr>
          <a:lvl4pPr marL="857250" indent="-285750" algn="l">
            <a:defRPr sz="4200"/>
          </a:lvl4pPr>
          <a:lvl5pPr marL="1143000" indent="-285750" algn="l">
            <a:defRPr sz="4200"/>
          </a:lvl5pPr>
          <a:lvl6pPr marL="1428750" indent="-285750" algn="l">
            <a:defRPr sz="4200"/>
          </a:lvl6pPr>
          <a:lvl7pPr marL="1714500" indent="-285750" algn="l">
            <a:defRPr sz="4200"/>
          </a:lvl7pPr>
          <a:lvl8pPr marL="2000250" indent="-285750" algn="l">
            <a:defRPr sz="4200"/>
          </a:lvl8pPr>
          <a:lvl9pPr marL="2286000" indent="-285750" algn="l">
            <a:defRPr sz="4200"/>
          </a:lvl9pPr>
        </a:lstStyle>
        <a:p>
          <a:endParaRPr>
            <a:solidFill>
              <a:schemeClr val="tx1"/>
            </a:solidFill>
          </a:endParaRPr>
        </a:p>
      </dsp:txBody>
      <dsp:txXfrm>
        <a:off x="3664975" y="991043"/>
        <a:ext cx="1249118" cy="832745"/>
      </dsp:txXfrm>
    </dsp:sp>
    <dsp:sp modelId="{DDFF4423-8FB7-4C83-8BEC-26582E006C55}">
      <dsp:nvSpPr>
        <dsp:cNvPr id="13" name="矩形 12"/>
        <dsp:cNvSpPr/>
      </dsp:nvSpPr>
      <dsp:spPr bwMode="white">
        <a:xfrm>
          <a:off x="3530657" y="1894364"/>
          <a:ext cx="1249118" cy="832745"/>
        </a:xfrm>
        <a:prstGeom prst="rect">
          <a:avLst/>
        </a:prstGeom>
        <a:noFill/>
        <a:ln>
          <a:noFill/>
        </a:ln>
      </dsp:spPr>
      <dsp:style>
        <a:lnRef idx="0">
          <a:scrgbClr r="0" g="0" b="0"/>
        </a:lnRef>
        <a:fillRef idx="0">
          <a:scrgbClr r="0" g="0" b="0"/>
        </a:fillRef>
        <a:effectRef idx="0">
          <a:scrgbClr r="0" g="0" b="0"/>
        </a:effectRef>
        <a:fontRef idx="minor"/>
      </dsp:style>
      <dsp:txBody>
        <a:bodyPr lIns="0" tIns="0" rIns="0" bIns="0" anchor="ctr"/>
        <a:lstStyle>
          <a:lvl1pPr algn="l">
            <a:defRPr sz="5400"/>
          </a:lvl1pPr>
          <a:lvl2pPr marL="285750" indent="-285750" algn="l">
            <a:defRPr sz="4200"/>
          </a:lvl2pPr>
          <a:lvl3pPr marL="571500" indent="-285750" algn="l">
            <a:defRPr sz="4200"/>
          </a:lvl3pPr>
          <a:lvl4pPr marL="857250" indent="-285750" algn="l">
            <a:defRPr sz="4200"/>
          </a:lvl4pPr>
          <a:lvl5pPr marL="1143000" indent="-285750" algn="l">
            <a:defRPr sz="4200"/>
          </a:lvl5pPr>
          <a:lvl6pPr marL="1428750" indent="-285750" algn="l">
            <a:defRPr sz="4200"/>
          </a:lvl6pPr>
          <a:lvl7pPr marL="1714500" indent="-285750" algn="l">
            <a:defRPr sz="4200"/>
          </a:lvl7pPr>
          <a:lvl8pPr marL="2000250" indent="-285750" algn="l">
            <a:defRPr sz="4200"/>
          </a:lvl8pPr>
          <a:lvl9pPr marL="2286000" indent="-285750" algn="l">
            <a:defRPr sz="4200"/>
          </a:lvl9pPr>
        </a:lstStyle>
        <a:p>
          <a:endParaRPr>
            <a:solidFill>
              <a:schemeClr val="tx1"/>
            </a:solidFill>
          </a:endParaRPr>
        </a:p>
      </dsp:txBody>
      <dsp:txXfrm>
        <a:off x="3530657" y="1894364"/>
        <a:ext cx="1249118" cy="832745"/>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625731" cy="3169417"/>
        <a:chOff x="0" y="0"/>
        <a:chExt cx="4625731" cy="3169417"/>
      </a:xfrm>
    </dsp:grpSpPr>
    <dsp:sp modelId="{CB32BB0E-A55C-488C-AA22-94B754D49FA9}">
      <dsp:nvSpPr>
        <dsp:cNvPr id="3" name="等腰三角形 2"/>
        <dsp:cNvSpPr/>
      </dsp:nvSpPr>
      <dsp:spPr bwMode="white">
        <a:xfrm>
          <a:off x="0" y="0"/>
          <a:ext cx="3169417" cy="3169417"/>
        </a:xfrm>
        <a:prstGeom prst="triangle">
          <a:avLst/>
        </a:prstGeom>
      </dsp:spPr>
      <dsp:style>
        <a:lnRef idx="3">
          <a:schemeClr val="lt1"/>
        </a:lnRef>
        <a:fillRef idx="1">
          <a:schemeClr val="accent2"/>
        </a:fillRef>
        <a:effectRef idx="1">
          <a:scrgbClr r="0" g="0" b="0"/>
        </a:effectRef>
        <a:fontRef idx="minor">
          <a:schemeClr val="lt1"/>
        </a:fontRef>
      </dsp:style>
      <dsp:txXfrm>
        <a:off x="0" y="0"/>
        <a:ext cx="3169417" cy="3169417"/>
      </dsp:txXfrm>
    </dsp:sp>
    <dsp:sp modelId="{3E5027D7-3EA1-4997-AEB9-A037ED02B15B}">
      <dsp:nvSpPr>
        <dsp:cNvPr id="4" name="圆角矩形 3"/>
        <dsp:cNvSpPr/>
      </dsp:nvSpPr>
      <dsp:spPr bwMode="white">
        <a:xfrm>
          <a:off x="904804" y="168220"/>
          <a:ext cx="3690810" cy="751269"/>
        </a:xfrm>
        <a:prstGeom prst="roundRect">
          <a:avLst/>
        </a:prstGeom>
      </dsp:spPr>
      <dsp:style>
        <a:lnRef idx="2">
          <a:schemeClr val="accent2">
            <a:hueOff val="0"/>
            <a:satOff val="0"/>
            <a:lumOff val="0"/>
            <a:alpha val="100000"/>
          </a:schemeClr>
        </a:lnRef>
        <a:fillRef idx="1">
          <a:schemeClr val="lt1">
            <a:alpha val="90000"/>
          </a:schemeClr>
        </a:fillRef>
        <a:effectRef idx="0">
          <a:scrgbClr r="0" g="0" b="0"/>
        </a:effectRef>
        <a:fontRef idx="minor"/>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a:solidFill>
                <a:schemeClr val="dk1"/>
              </a:solidFill>
            </a:rPr>
            <a:t>机会成本</a:t>
          </a:r>
          <a:endParaRPr>
            <a:solidFill>
              <a:schemeClr val="dk1"/>
            </a:solidFill>
          </a:endParaRPr>
        </a:p>
      </dsp:txBody>
      <dsp:txXfrm>
        <a:off x="904804" y="168220"/>
        <a:ext cx="3690810" cy="751269"/>
      </dsp:txXfrm>
    </dsp:sp>
    <dsp:sp modelId="{D75B6197-74FF-46C2-8BB5-1F7E6176F3F0}">
      <dsp:nvSpPr>
        <dsp:cNvPr id="5" name="圆角矩形 4"/>
        <dsp:cNvSpPr/>
      </dsp:nvSpPr>
      <dsp:spPr bwMode="white">
        <a:xfrm>
          <a:off x="904814" y="1267365"/>
          <a:ext cx="3652471" cy="751269"/>
        </a:xfrm>
        <a:prstGeom prst="roundRect">
          <a:avLst/>
        </a:prstGeom>
      </dsp:spPr>
      <dsp:style>
        <a:lnRef idx="2">
          <a:schemeClr val="accent2">
            <a:hueOff val="-330000"/>
            <a:satOff val="-49999"/>
            <a:lumOff val="30588"/>
            <a:alpha val="100000"/>
          </a:schemeClr>
        </a:lnRef>
        <a:fillRef idx="1">
          <a:schemeClr val="lt1">
            <a:alpha val="90000"/>
          </a:schemeClr>
        </a:fillRef>
        <a:effectRef idx="0">
          <a:scrgbClr r="0" g="0" b="0"/>
        </a:effectRef>
        <a:fontRef idx="minor"/>
      </dsp:style>
      <dsp:txBody>
        <a:bodyPr vert="horz" wrap="square" lIns="106680" tIns="106680" rIns="106680" bIns="106680" numCol="1" spcCol="1270" anchor="ctr" anchorCtr="0" forceAA="0"/>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lvl="0" indent="0" algn="ctr" defTabSz="1244600">
            <a:lnSpc>
              <a:spcPct val="90000"/>
            </a:lnSpc>
            <a:spcBef>
              <a:spcPct val="0"/>
            </a:spcBef>
            <a:spcAft>
              <a:spcPct val="35000"/>
            </a:spcAft>
            <a:buNone/>
          </a:pPr>
          <a:r>
            <a:rPr lang="zh-CN" sz="2800" kern="1200" dirty="0">
              <a:solidFill>
                <a:schemeClr val="dk1"/>
              </a:solidFill>
              <a:latin typeface="Lato" panose="020F0502020204030203"/>
              <a:ea typeface="+mn-ea"/>
              <a:cs typeface="+mn-cs"/>
            </a:rPr>
            <a:t>坏账成本</a:t>
          </a:r>
          <a:endParaRPr lang="zh-CN" altLang="en-US" sz="2800" kern="1200" dirty="0">
            <a:solidFill>
              <a:schemeClr val="dk1"/>
            </a:solidFill>
            <a:latin typeface="Lato" panose="020F0502020204030203"/>
            <a:ea typeface="+mn-ea"/>
            <a:cs typeface="+mn-cs"/>
          </a:endParaRPr>
        </a:p>
      </dsp:txBody>
      <dsp:txXfrm>
        <a:off x="904814" y="1267365"/>
        <a:ext cx="3652471" cy="751269"/>
      </dsp:txXfrm>
    </dsp:sp>
    <dsp:sp modelId="{A8C74B9C-435A-4284-9FB6-0D7510D0A211}">
      <dsp:nvSpPr>
        <dsp:cNvPr id="6" name="圆角矩形 5"/>
        <dsp:cNvSpPr/>
      </dsp:nvSpPr>
      <dsp:spPr bwMode="white">
        <a:xfrm>
          <a:off x="888774" y="2339050"/>
          <a:ext cx="3736957" cy="751269"/>
        </a:xfrm>
        <a:prstGeom prst="roundRect">
          <a:avLst/>
        </a:prstGeom>
      </dsp:spPr>
      <dsp:style>
        <a:lnRef idx="2">
          <a:schemeClr val="accent2">
            <a:hueOff val="-660000"/>
            <a:satOff val="-99999"/>
            <a:lumOff val="61176"/>
            <a:alpha val="100000"/>
          </a:schemeClr>
        </a:lnRef>
        <a:fillRef idx="1">
          <a:schemeClr val="lt1">
            <a:alpha val="90000"/>
          </a:schemeClr>
        </a:fillRef>
        <a:effectRef idx="0">
          <a:scrgbClr r="0" g="0" b="0"/>
        </a:effectRef>
        <a:fontRef idx="minor"/>
      </dsp:style>
      <dsp:txBody>
        <a:bodyPr vert="horz" wrap="square" lIns="106680" tIns="106680" rIns="106680" bIns="106680" numCol="1" spcCol="1270" anchor="ctr" anchorCtr="0" forceAA="0"/>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lvl="0" indent="0" algn="ctr" defTabSz="1244600">
            <a:lnSpc>
              <a:spcPct val="90000"/>
            </a:lnSpc>
            <a:spcBef>
              <a:spcPct val="0"/>
            </a:spcBef>
            <a:spcAft>
              <a:spcPct val="35000"/>
            </a:spcAft>
            <a:buNone/>
          </a:pPr>
          <a:r>
            <a:rPr lang="zh-CN" sz="2800" kern="1200" dirty="0">
              <a:solidFill>
                <a:schemeClr val="dk1"/>
              </a:solidFill>
              <a:latin typeface="Lato" panose="020F0502020204030203"/>
              <a:ea typeface="+mn-ea"/>
              <a:cs typeface="+mn-cs"/>
            </a:rPr>
            <a:t>管理成本</a:t>
          </a:r>
          <a:endParaRPr lang="zh-CN" altLang="en-US" sz="2800" kern="1200" dirty="0">
            <a:solidFill>
              <a:schemeClr val="dk1"/>
            </a:solidFill>
            <a:latin typeface="Lato" panose="020F0502020204030203"/>
            <a:ea typeface="+mn-ea"/>
            <a:cs typeface="+mn-cs"/>
          </a:endParaRPr>
        </a:p>
      </dsp:txBody>
      <dsp:txXfrm>
        <a:off x="888774" y="2339050"/>
        <a:ext cx="3736957" cy="751269"/>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635649" cy="2319847"/>
        <a:chOff x="0" y="0"/>
        <a:chExt cx="4635649" cy="2319847"/>
      </a:xfrm>
    </dsp:grpSpPr>
    <dsp:sp modelId="{B9F2AFD9-ED5A-426A-AD9C-A2B90D266CBF}">
      <dsp:nvSpPr>
        <dsp:cNvPr id="3" name="圆角矩形 2"/>
        <dsp:cNvSpPr/>
      </dsp:nvSpPr>
      <dsp:spPr bwMode="white">
        <a:xfrm>
          <a:off x="0" y="0"/>
          <a:ext cx="4635649" cy="2319847"/>
        </a:xfrm>
        <a:prstGeom prst="roundRect">
          <a:avLst>
            <a:gd name="adj" fmla="val 8500"/>
          </a:avLst>
        </a:prstGeom>
        <a:sp3d prstMaterial="dkEdge">
          <a:bevelT w="8200" h="38100"/>
        </a:sp3d>
      </dsp:spPr>
      <dsp:style>
        <a:lnRef idx="0">
          <a:schemeClr val="lt1"/>
        </a:lnRef>
        <a:fillRef idx="2">
          <a:schemeClr val="accent3">
            <a:hueOff val="0"/>
            <a:satOff val="0"/>
            <a:lumOff val="0"/>
            <a:alpha val="100000"/>
          </a:schemeClr>
        </a:fillRef>
        <a:effectRef idx="1">
          <a:scrgbClr r="0" g="0" b="0"/>
        </a:effectRef>
        <a:fontRef idx="minor">
          <a:schemeClr val="dk1"/>
        </a:fontRef>
      </dsp:style>
      <dsp:txBody>
        <a:bodyPr lIns="91439" tIns="91439" rIns="91439" bIns="1800459"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400" dirty="0"/>
            <a:t>对客服的资信调查费用</a:t>
          </a:r>
        </a:p>
      </dsp:txBody>
      <dsp:txXfrm>
        <a:off x="0" y="0"/>
        <a:ext cx="4635649" cy="2319847"/>
      </dsp:txXfrm>
    </dsp:sp>
    <dsp:sp modelId="{D521F221-F349-424D-9729-7D0DBEA51570}">
      <dsp:nvSpPr>
        <dsp:cNvPr id="4" name="圆角矩形 3"/>
        <dsp:cNvSpPr/>
      </dsp:nvSpPr>
      <dsp:spPr bwMode="white">
        <a:xfrm>
          <a:off x="115891" y="579962"/>
          <a:ext cx="4403867" cy="1623893"/>
        </a:xfrm>
        <a:prstGeom prst="roundRect">
          <a:avLst>
            <a:gd name="adj" fmla="val 10500"/>
          </a:avLst>
        </a:prstGeom>
        <a:sp3d prstMaterial="dkEdge">
          <a:bevelT w="8200" h="38100"/>
        </a:sp3d>
      </dsp:spPr>
      <dsp:style>
        <a:lnRef idx="0">
          <a:schemeClr val="lt1"/>
        </a:lnRef>
        <a:fillRef idx="2">
          <a:schemeClr val="accent3">
            <a:hueOff val="0"/>
            <a:satOff val="0"/>
            <a:lumOff val="-49999"/>
            <a:alpha val="100000"/>
          </a:schemeClr>
        </a:fillRef>
        <a:effectRef idx="1">
          <a:scrgbClr r="0" g="0" b="0"/>
        </a:effectRef>
        <a:fontRef idx="minor">
          <a:schemeClr val="dk1"/>
        </a:fontRef>
      </dsp:style>
      <dsp:txBody>
        <a:bodyPr lIns="91439" tIns="91439" rIns="91439" bIns="1031171"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400" dirty="0"/>
            <a:t>应收账款账簿记录费用</a:t>
          </a:r>
        </a:p>
      </dsp:txBody>
      <dsp:txXfrm>
        <a:off x="115891" y="579962"/>
        <a:ext cx="4403867" cy="1623893"/>
      </dsp:txXfrm>
    </dsp:sp>
    <dsp:sp modelId="{A20885B2-C716-467D-BEE3-E78321D58CCB}">
      <dsp:nvSpPr>
        <dsp:cNvPr id="5" name="圆角矩形 4"/>
        <dsp:cNvSpPr/>
      </dsp:nvSpPr>
      <dsp:spPr bwMode="white">
        <a:xfrm>
          <a:off x="250132" y="1391908"/>
          <a:ext cx="4172084" cy="927939"/>
        </a:xfrm>
        <a:prstGeom prst="roundRect">
          <a:avLst>
            <a:gd name="adj" fmla="val 10500"/>
          </a:avLst>
        </a:prstGeom>
        <a:sp3d prstMaterial="dkEdge">
          <a:bevelT w="8200" h="38100"/>
        </a:sp3d>
      </dsp:spPr>
      <dsp:style>
        <a:lnRef idx="0">
          <a:schemeClr val="lt1"/>
        </a:lnRef>
        <a:fillRef idx="2">
          <a:schemeClr val="accent3">
            <a:hueOff val="0"/>
            <a:satOff val="0"/>
            <a:lumOff val="-99999"/>
            <a:alpha val="100000"/>
          </a:schemeClr>
        </a:fillRef>
        <a:effectRef idx="1">
          <a:scrgbClr r="0" g="0" b="0"/>
        </a:effectRef>
        <a:fontRef idx="minor">
          <a:schemeClr val="dk1"/>
        </a:fontRef>
      </dsp:style>
      <dsp:txBody>
        <a:bodyPr lIns="91439" tIns="91439" rIns="91439" bIns="170688"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400" dirty="0">
              <a:solidFill>
                <a:srgbClr val="FF0000"/>
              </a:solidFill>
            </a:rPr>
            <a:t>收账费用</a:t>
          </a:r>
        </a:p>
      </dsp:txBody>
      <dsp:txXfrm>
        <a:off x="250132" y="1391908"/>
        <a:ext cx="4172084" cy="927939"/>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594785" cy="2193166"/>
        <a:chOff x="0" y="0"/>
        <a:chExt cx="6594785" cy="2193166"/>
      </a:xfrm>
    </dsp:grpSpPr>
    <dsp:sp modelId="{1907A17D-FAFF-4365-ADAA-551BF68BAF9C}">
      <dsp:nvSpPr>
        <dsp:cNvPr id="3" name="燕尾形 2"/>
        <dsp:cNvSpPr/>
      </dsp:nvSpPr>
      <dsp:spPr bwMode="white">
        <a:xfrm rot="5400000">
          <a:off x="-130987" y="130987"/>
          <a:ext cx="873249" cy="611275"/>
        </a:xfrm>
        <a:prstGeom prst="chevron">
          <a:avLst/>
        </a:prstGeom>
      </dsp:spPr>
      <dsp:style>
        <a:lnRef idx="2">
          <a:schemeClr val="accent2"/>
        </a:lnRef>
        <a:fillRef idx="1">
          <a:schemeClr val="accent2"/>
        </a:fillRef>
        <a:effectRef idx="0">
          <a:scrgbClr r="0" g="0" b="0"/>
        </a:effectRef>
        <a:fontRef idx="minor">
          <a:schemeClr val="lt1"/>
        </a:fontRef>
      </dsp:style>
      <dsp:txBody>
        <a:bodyPr rot="-5400000"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b="0" dirty="0"/>
            <a:t>（</a:t>
          </a:r>
          <a:r>
            <a:rPr lang="en-US" altLang="zh-CN" sz="2400" b="0" dirty="0"/>
            <a:t>1</a:t>
          </a:r>
          <a:r>
            <a:rPr lang="zh-CN" altLang="en-US" sz="2400" b="0" dirty="0"/>
            <a:t>）</a:t>
          </a:r>
          <a:endParaRPr lang="zh-CN" sz="2400" b="0" dirty="0"/>
        </a:p>
      </dsp:txBody>
      <dsp:txXfrm rot="5400000">
        <a:off x="-130987" y="130987"/>
        <a:ext cx="873249" cy="611275"/>
      </dsp:txXfrm>
    </dsp:sp>
    <dsp:sp modelId="{6B1CB201-A43A-46BC-88CA-F557164436AF}">
      <dsp:nvSpPr>
        <dsp:cNvPr id="4" name="同侧圆角矩形 3"/>
        <dsp:cNvSpPr/>
      </dsp:nvSpPr>
      <dsp:spPr bwMode="white">
        <a:xfrm rot="5400000">
          <a:off x="3319224" y="-2707949"/>
          <a:ext cx="567612" cy="5983510"/>
        </a:xfrm>
        <a:prstGeom prst="round2SameRect">
          <a:avLst/>
        </a:prstGeom>
      </dsp:spPr>
      <dsp:style>
        <a:lnRef idx="2">
          <a:schemeClr val="accent2"/>
        </a:lnRef>
        <a:fillRef idx="1">
          <a:schemeClr val="lt1">
            <a:alpha val="90000"/>
          </a:schemeClr>
        </a:fillRef>
        <a:effectRef idx="0">
          <a:scrgbClr r="0" g="0" b="0"/>
        </a:effectRef>
        <a:fontRef idx="minor"/>
      </dsp:style>
      <dsp:txBody>
        <a:bodyPr rot="-5400000" lIns="170688" tIns="15240" rIns="15240" bIns="1524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r>
            <a:rPr lang="zh-CN" altLang="en-US" sz="2400" b="0" dirty="0">
              <a:solidFill>
                <a:schemeClr val="dk1"/>
              </a:solidFill>
            </a:rPr>
            <a:t>给出不同信用条件的备选方案；</a:t>
          </a:r>
          <a:endParaRPr>
            <a:solidFill>
              <a:schemeClr val="dk1"/>
            </a:solidFill>
          </a:endParaRPr>
        </a:p>
      </dsp:txBody>
      <dsp:txXfrm rot="5400000">
        <a:off x="3319224" y="-2707949"/>
        <a:ext cx="567612" cy="5983510"/>
      </dsp:txXfrm>
    </dsp:sp>
    <dsp:sp modelId="{019DD590-8A2C-4E5A-8C53-5365ECFD53AF}">
      <dsp:nvSpPr>
        <dsp:cNvPr id="5" name="燕尾形 4"/>
        <dsp:cNvSpPr/>
      </dsp:nvSpPr>
      <dsp:spPr bwMode="white">
        <a:xfrm rot="5400000">
          <a:off x="-130987" y="790946"/>
          <a:ext cx="873249" cy="611275"/>
        </a:xfrm>
        <a:prstGeom prst="chevron">
          <a:avLst/>
        </a:prstGeom>
      </dsp:spPr>
      <dsp:style>
        <a:lnRef idx="2">
          <a:schemeClr val="accent3"/>
        </a:lnRef>
        <a:fillRef idx="1">
          <a:schemeClr val="accent3"/>
        </a:fillRef>
        <a:effectRef idx="0">
          <a:scrgbClr r="0" g="0" b="0"/>
        </a:effectRef>
        <a:fontRef idx="minor">
          <a:schemeClr val="lt1"/>
        </a:fontRef>
      </dsp:style>
      <dsp:txBody>
        <a:bodyPr rot="-5400000" vert="horz" wrap="square"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2400" b="0" dirty="0">
              <a:solidFill>
                <a:srgbClr val="FF0000"/>
              </a:solidFill>
            </a:rPr>
            <a:t>（</a:t>
          </a:r>
          <a:r>
            <a:rPr lang="en-US" sz="2400" b="0" dirty="0">
              <a:solidFill>
                <a:srgbClr val="FF0000"/>
              </a:solidFill>
            </a:rPr>
            <a:t>2</a:t>
          </a:r>
          <a:r>
            <a:rPr lang="zh-CN" altLang="en-US" sz="2400" b="0" dirty="0">
              <a:solidFill>
                <a:srgbClr val="FF0000"/>
              </a:solidFill>
            </a:rPr>
            <a:t>）</a:t>
          </a:r>
        </a:p>
      </dsp:txBody>
      <dsp:txXfrm rot="5400000">
        <a:off x="-130987" y="790946"/>
        <a:ext cx="873249" cy="611275"/>
      </dsp:txXfrm>
    </dsp:sp>
    <dsp:sp modelId="{092F2B0E-B3A5-4064-AAD4-8F7A39424A5B}">
      <dsp:nvSpPr>
        <dsp:cNvPr id="6" name="同侧圆角矩形 5"/>
        <dsp:cNvSpPr/>
      </dsp:nvSpPr>
      <dsp:spPr bwMode="white">
        <a:xfrm rot="5400000">
          <a:off x="3319224" y="-2047990"/>
          <a:ext cx="567612" cy="5983510"/>
        </a:xfrm>
        <a:prstGeom prst="round2SameRect">
          <a:avLst/>
        </a:prstGeom>
      </dsp:spPr>
      <dsp:style>
        <a:lnRef idx="2">
          <a:schemeClr val="accent3"/>
        </a:lnRef>
        <a:fillRef idx="1">
          <a:schemeClr val="lt1">
            <a:alpha val="90000"/>
          </a:schemeClr>
        </a:fillRef>
        <a:effectRef idx="0">
          <a:scrgbClr r="0" g="0" b="0"/>
        </a:effectRef>
        <a:fontRef idx="minor"/>
      </dsp:style>
      <dsp:txBody>
        <a:bodyPr rot="-5400000" lIns="170688" tIns="15240" rIns="15240" bIns="1524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r>
            <a:rPr lang="zh-CN" altLang="en-US" sz="2400" b="0" dirty="0">
              <a:solidFill>
                <a:schemeClr val="dk1"/>
              </a:solidFill>
            </a:rPr>
            <a:t>计算不同方案相关成本；</a:t>
          </a:r>
          <a:endParaRPr>
            <a:solidFill>
              <a:schemeClr val="dk1"/>
            </a:solidFill>
          </a:endParaRPr>
        </a:p>
      </dsp:txBody>
      <dsp:txXfrm rot="5400000">
        <a:off x="3319224" y="-2047990"/>
        <a:ext cx="567612" cy="5983510"/>
      </dsp:txXfrm>
    </dsp:sp>
    <dsp:sp modelId="{879144F6-A37D-4F6B-A5F3-F8D257A7EF83}">
      <dsp:nvSpPr>
        <dsp:cNvPr id="7" name="燕尾形 6"/>
        <dsp:cNvSpPr/>
      </dsp:nvSpPr>
      <dsp:spPr bwMode="white">
        <a:xfrm rot="5400000">
          <a:off x="-130987" y="1450905"/>
          <a:ext cx="873249" cy="611275"/>
        </a:xfrm>
        <a:prstGeom prst="chevron">
          <a:avLst/>
        </a:prstGeom>
      </dsp:spPr>
      <dsp:style>
        <a:lnRef idx="2">
          <a:schemeClr val="accent4"/>
        </a:lnRef>
        <a:fillRef idx="1">
          <a:schemeClr val="accent4"/>
        </a:fillRef>
        <a:effectRef idx="0">
          <a:scrgbClr r="0" g="0" b="0"/>
        </a:effectRef>
        <a:fontRef idx="minor">
          <a:schemeClr val="lt1"/>
        </a:fontRef>
      </dsp:style>
      <dsp:txBody>
        <a:bodyPr rot="-5400000"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2400" b="0" dirty="0"/>
            <a:t>（</a:t>
          </a:r>
          <a:r>
            <a:rPr lang="en-US" sz="2400" b="0" dirty="0"/>
            <a:t>3</a:t>
          </a:r>
          <a:r>
            <a:rPr lang="zh-CN" altLang="en-US" sz="2400" b="0" dirty="0"/>
            <a:t>）</a:t>
          </a:r>
          <a:endParaRPr lang="zh-CN" sz="2400" b="0" dirty="0"/>
        </a:p>
      </dsp:txBody>
      <dsp:txXfrm rot="5400000">
        <a:off x="-130987" y="1450905"/>
        <a:ext cx="873249" cy="611275"/>
      </dsp:txXfrm>
    </dsp:sp>
    <dsp:sp modelId="{80951D5D-7DAE-450A-B9AF-EEC5E90A64C2}">
      <dsp:nvSpPr>
        <dsp:cNvPr id="8" name="同侧圆角矩形 7"/>
        <dsp:cNvSpPr/>
      </dsp:nvSpPr>
      <dsp:spPr bwMode="white">
        <a:xfrm rot="5400000">
          <a:off x="3319224" y="-1388032"/>
          <a:ext cx="567612" cy="5983510"/>
        </a:xfrm>
        <a:prstGeom prst="round2SameRect">
          <a:avLst/>
        </a:prstGeom>
      </dsp:spPr>
      <dsp:style>
        <a:lnRef idx="2">
          <a:schemeClr val="accent4"/>
        </a:lnRef>
        <a:fillRef idx="1">
          <a:schemeClr val="lt1">
            <a:alpha val="90000"/>
          </a:schemeClr>
        </a:fillRef>
        <a:effectRef idx="0">
          <a:scrgbClr r="0" g="0" b="0"/>
        </a:effectRef>
        <a:fontRef idx="minor"/>
      </dsp:style>
      <dsp:txBody>
        <a:bodyPr rot="-5400000" lIns="170688" tIns="15240" rIns="15240" bIns="1524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r>
            <a:rPr lang="zh-CN" altLang="en-US" sz="2400" b="0" dirty="0">
              <a:solidFill>
                <a:schemeClr val="dk1"/>
              </a:solidFill>
            </a:rPr>
            <a:t>比较不同方案的信用成本后收益做出决策。</a:t>
          </a:r>
          <a:endParaRPr>
            <a:solidFill>
              <a:schemeClr val="dk1"/>
            </a:solidFill>
          </a:endParaRPr>
        </a:p>
      </dsp:txBody>
      <dsp:txXfrm rot="5400000">
        <a:off x="3319224" y="-1388032"/>
        <a:ext cx="567612" cy="5983510"/>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604447" cy="1895475"/>
        <a:chOff x="0" y="0"/>
        <a:chExt cx="6604447" cy="1895475"/>
      </a:xfrm>
    </dsp:grpSpPr>
    <dsp:sp modelId="{9AAB8278-28C6-442B-9F9E-3E0EC579C59E}">
      <dsp:nvSpPr>
        <dsp:cNvPr id="4" name="五边形 3"/>
        <dsp:cNvSpPr/>
      </dsp:nvSpPr>
      <dsp:spPr bwMode="white">
        <a:xfrm rot="10800000">
          <a:off x="1241636" y="0"/>
          <a:ext cx="4391957" cy="541564"/>
        </a:xfrm>
        <a:prstGeom prst="homePlate">
          <a:avLst/>
        </a:prstGeom>
        <a:sp3d prstMaterial="dkEdge">
          <a:bevelT w="8200" h="38100"/>
        </a:sp3d>
      </dsp:spPr>
      <dsp:style>
        <a:lnRef idx="0">
          <a:schemeClr val="lt1"/>
        </a:lnRef>
        <a:fillRef idx="2">
          <a:schemeClr val="accent3">
            <a:hueOff val="0"/>
            <a:satOff val="0"/>
            <a:lumOff val="0"/>
            <a:alpha val="100000"/>
          </a:schemeClr>
        </a:fillRef>
        <a:effectRef idx="1">
          <a:scrgbClr r="0" g="0" b="0"/>
        </a:effectRef>
        <a:fontRef idx="minor">
          <a:schemeClr val="dk1"/>
        </a:fontRef>
      </dsp:style>
      <dsp:txBody>
        <a:bodyPr rot="10800000" lIns="238814" tIns="91439" rIns="170688"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2400" dirty="0"/>
            <a:t>给出不同信用条件的备选方案；</a:t>
          </a:r>
        </a:p>
      </dsp:txBody>
      <dsp:txXfrm rot="10800000">
        <a:off x="1241636" y="0"/>
        <a:ext cx="4391957" cy="541564"/>
      </dsp:txXfrm>
    </dsp:sp>
    <dsp:sp modelId="{E72FD979-BF27-484A-86C2-F6836D528F61}">
      <dsp:nvSpPr>
        <dsp:cNvPr id="3" name="椭圆 2"/>
        <dsp:cNvSpPr/>
      </dsp:nvSpPr>
      <dsp:spPr bwMode="white">
        <a:xfrm>
          <a:off x="136975" y="0"/>
          <a:ext cx="541564" cy="541564"/>
        </a:xfrm>
        <a:prstGeom prst="ellipse">
          <a:avLst/>
        </a:prstGeom>
        <a:blipFill>
          <a:blip r:embed="rId1" cstate="print"/>
          <a:srcRect/>
          <a:stretch>
            <a:fillRect/>
          </a:stretch>
        </a:blipFill>
      </dsp:spPr>
      <dsp:style>
        <a:lnRef idx="1">
          <a:schemeClr val="lt1"/>
        </a:lnRef>
        <a:fillRef idx="1">
          <a:schemeClr val="accent3">
            <a:tint val="50000"/>
            <a:hueOff val="0"/>
            <a:satOff val="0"/>
            <a:lumOff val="0"/>
            <a:alpha val="100000"/>
          </a:schemeClr>
        </a:fillRef>
        <a:effectRef idx="1">
          <a:scrgbClr r="0" g="0" b="0"/>
        </a:effectRef>
        <a:fontRef idx="minor"/>
      </dsp:style>
      <dsp:txXfrm>
        <a:off x="136975" y="0"/>
        <a:ext cx="541564" cy="541564"/>
      </dsp:txXfrm>
    </dsp:sp>
    <dsp:sp modelId="{448AE8B3-24DA-4E72-ABFA-79904655749C}">
      <dsp:nvSpPr>
        <dsp:cNvPr id="6" name="五边形 5"/>
        <dsp:cNvSpPr/>
      </dsp:nvSpPr>
      <dsp:spPr bwMode="white">
        <a:xfrm rot="10800000">
          <a:off x="1241636" y="676956"/>
          <a:ext cx="4391957" cy="541564"/>
        </a:xfrm>
        <a:prstGeom prst="homePlate">
          <a:avLst/>
        </a:prstGeom>
        <a:sp3d prstMaterial="dkEdge">
          <a:bevelT w="8200" h="38100"/>
        </a:sp3d>
      </dsp:spPr>
      <dsp:style>
        <a:lnRef idx="0">
          <a:schemeClr val="lt1"/>
        </a:lnRef>
        <a:fillRef idx="2">
          <a:schemeClr val="accent3">
            <a:hueOff val="0"/>
            <a:satOff val="0"/>
            <a:lumOff val="-49999"/>
            <a:alpha val="100000"/>
          </a:schemeClr>
        </a:fillRef>
        <a:effectRef idx="1">
          <a:scrgbClr r="0" g="0" b="0"/>
        </a:effectRef>
        <a:fontRef idx="minor">
          <a:schemeClr val="dk1"/>
        </a:fontRef>
      </dsp:style>
      <dsp:txBody>
        <a:bodyPr rot="10800000" lIns="238814" tIns="91439" rIns="170688"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2400" dirty="0"/>
            <a:t>计算不同方案相关成本；</a:t>
          </a:r>
        </a:p>
      </dsp:txBody>
      <dsp:txXfrm rot="10800000">
        <a:off x="1241636" y="676956"/>
        <a:ext cx="4391957" cy="541564"/>
      </dsp:txXfrm>
    </dsp:sp>
    <dsp:sp modelId="{DAC6A979-8077-44D9-BA8B-1BDBEEFFA8DF}">
      <dsp:nvSpPr>
        <dsp:cNvPr id="5" name="椭圆 4"/>
        <dsp:cNvSpPr/>
      </dsp:nvSpPr>
      <dsp:spPr bwMode="white">
        <a:xfrm>
          <a:off x="95962" y="663601"/>
          <a:ext cx="541564" cy="541564"/>
        </a:xfrm>
        <a:prstGeom prst="ellipse">
          <a:avLst/>
        </a:prstGeom>
        <a:blipFill>
          <a:blip r:embed="rId2" cstate="print"/>
          <a:srcRect/>
          <a:stretch>
            <a:fillRect/>
          </a:stretch>
        </a:blipFill>
      </dsp:spPr>
      <dsp:style>
        <a:lnRef idx="1">
          <a:schemeClr val="lt1"/>
        </a:lnRef>
        <a:fillRef idx="1">
          <a:schemeClr val="accent3">
            <a:tint val="50000"/>
            <a:hueOff val="0"/>
            <a:satOff val="0"/>
            <a:lumOff val="-13136"/>
            <a:alpha val="100000"/>
          </a:schemeClr>
        </a:fillRef>
        <a:effectRef idx="1">
          <a:scrgbClr r="0" g="0" b="0"/>
        </a:effectRef>
        <a:fontRef idx="minor"/>
      </dsp:style>
      <dsp:txXfrm>
        <a:off x="95962" y="663601"/>
        <a:ext cx="541564" cy="541564"/>
      </dsp:txXfrm>
    </dsp:sp>
    <dsp:sp modelId="{844C9DDB-CE8C-43B2-8027-340C70081F7A}">
      <dsp:nvSpPr>
        <dsp:cNvPr id="8" name="五边形 7"/>
        <dsp:cNvSpPr/>
      </dsp:nvSpPr>
      <dsp:spPr bwMode="white">
        <a:xfrm rot="10800000">
          <a:off x="1241636" y="1353911"/>
          <a:ext cx="4391957" cy="541564"/>
        </a:xfrm>
        <a:prstGeom prst="homePlate">
          <a:avLst/>
        </a:prstGeom>
        <a:sp3d prstMaterial="dkEdge">
          <a:bevelT w="8200" h="38100"/>
        </a:sp3d>
      </dsp:spPr>
      <dsp:style>
        <a:lnRef idx="0">
          <a:schemeClr val="lt1"/>
        </a:lnRef>
        <a:fillRef idx="2">
          <a:schemeClr val="accent3">
            <a:hueOff val="0"/>
            <a:satOff val="0"/>
            <a:lumOff val="-99999"/>
            <a:alpha val="100000"/>
          </a:schemeClr>
        </a:fillRef>
        <a:effectRef idx="1">
          <a:scrgbClr r="0" g="0" b="0"/>
        </a:effectRef>
        <a:fontRef idx="minor">
          <a:schemeClr val="dk1"/>
        </a:fontRef>
      </dsp:style>
      <dsp:txBody>
        <a:bodyPr rot="10800000" lIns="238814" tIns="91439" rIns="170688"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2400" dirty="0"/>
            <a:t>比较不同方案的信用成本后收益做出决策。</a:t>
          </a:r>
        </a:p>
      </dsp:txBody>
      <dsp:txXfrm rot="10800000">
        <a:off x="1241636" y="1353911"/>
        <a:ext cx="4391957" cy="541564"/>
      </dsp:txXfrm>
    </dsp:sp>
    <dsp:sp modelId="{70C34393-5FB0-439D-B053-086E06D6553E}">
      <dsp:nvSpPr>
        <dsp:cNvPr id="7" name="椭圆 6"/>
        <dsp:cNvSpPr/>
      </dsp:nvSpPr>
      <dsp:spPr bwMode="white">
        <a:xfrm>
          <a:off x="68618" y="1353911"/>
          <a:ext cx="541564" cy="541564"/>
        </a:xfrm>
        <a:prstGeom prst="ellipse">
          <a:avLst/>
        </a:prstGeom>
        <a:blipFill>
          <a:blip r:embed="rId3" cstate="print"/>
          <a:srcRect/>
          <a:stretch>
            <a:fillRect/>
          </a:stretch>
        </a:blipFill>
      </dsp:spPr>
      <dsp:style>
        <a:lnRef idx="1">
          <a:schemeClr val="lt1"/>
        </a:lnRef>
        <a:fillRef idx="1">
          <a:schemeClr val="accent3">
            <a:tint val="50000"/>
            <a:hueOff val="0"/>
            <a:satOff val="0"/>
            <a:lumOff val="-26274"/>
            <a:alpha val="100000"/>
          </a:schemeClr>
        </a:fillRef>
        <a:effectRef idx="1">
          <a:scrgbClr r="0" g="0" b="0"/>
        </a:effectRef>
        <a:fontRef idx="minor"/>
      </dsp:style>
      <dsp:txXfrm>
        <a:off x="68618" y="1353911"/>
        <a:ext cx="541564" cy="541564"/>
      </dsp:txXfrm>
    </dsp:sp>
  </dsp:spTree>
</dsp:drawing>
</file>

<file path=ppt/diagrams/layout1.xml><?xml version="1.0" encoding="utf-8"?>
<dgm:layoutDef xmlns:dgm="http://schemas.openxmlformats.org/drawingml/2006/diagram" xmlns:a="http://schemas.openxmlformats.org/drawingml/2006/main" uniqueId="urn:microsoft.com/office/officeart/2005/8/layout/radial2#1">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stBulletLvl" val="1"/>
                <dgm:param type="txAnchorVertCh" val="mid"/>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srcNode" val="connSite"/>
              <dgm:param type="dstNode" val="parentNode"/>
              <dgm:param type="dim" val="1D"/>
              <dgm:param type="endSty" val="noArr"/>
              <dgm:param type="begPts" val="auto"/>
              <dgm:param type="endPts" val="auto"/>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2#1">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varLst>
      <dgm:dir/>
      <dgm:resizeHandles/>
    </dgm:varLst>
    <dgm:alg type="composite"/>
    <dgm:shape xmlns:r="http://schemas.openxmlformats.org/officeDocument/2006/relationships" r:blip="">
      <dgm:adjLst/>
    </dgm:shape>
    <dgm:presOf/>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target2#1">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vertAlign" val="none"/>
      <dgm:param type="horz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vertAlign" val="none"/>
            <dgm:param type="horz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parTxLTRAlign" val="l"/>
              <dgm:param type="parTxRTLAlign" val="r"/>
              <dgm:param type="txAnchorVert" val="t"/>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vertAlign" val="none"/>
            <dgm:param type="horz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parTxLTRAlign" val="l"/>
              <dgm:param type="parTxRTLAlign" val="r"/>
              <dgm:param type="txAnchorVert" val="t"/>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vertAlign" val="none"/>
            <dgm:param type="horz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parTxLTRAlign" val="l"/>
              <dgm:param type="parTxRTLAlign" val="r"/>
              <dgm:param type="txAnchorVert" val="t"/>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type="homePlate" r:blip="" rot="180"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2">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algn="l" eaLnBrk="1" hangingPunct="1">
              <a:spcBef>
                <a:spcPct val="0"/>
              </a:spcBef>
              <a:buFontTx/>
              <a:buNone/>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ln>
        </p:spPr>
        <p:txBody>
          <a:bodyPr vert="horz" wrap="square" lIns="91440" tIns="45720" rIns="91440" bIns="45720" numCol="1" anchor="t" anchorCtr="0" compatLnSpc="1"/>
          <a:lstStyle>
            <a:lvl1pPr algn="r" eaLnBrk="1" hangingPunct="1">
              <a:spcBef>
                <a:spcPct val="0"/>
              </a:spcBef>
              <a:buFontTx/>
              <a:buNone/>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50180" name="Rectangle 4"/>
          <p:cNvSpPr>
            <a:spLocks noGrp="1"/>
          </p:cNvSpPr>
          <p:nvPr>
            <p:ph type="sldImg"/>
          </p:nvPr>
        </p:nvSpPr>
        <p:spPr>
          <a:xfrm>
            <a:off x="1143000" y="685800"/>
            <a:ext cx="4572000" cy="3429000"/>
          </a:xfrm>
          <a:prstGeom prst="rect">
            <a:avLst/>
          </a:prstGeom>
          <a:noFill/>
          <a:ln w="9525">
            <a:noFill/>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t>第二级</a:t>
            </a:r>
            <a:endParaRPr kumimoji="0" lang="zh-CN" altLang="en-US" sz="12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t>第三级</a:t>
            </a:r>
            <a:endParaRPr kumimoji="0" lang="zh-CN" altLang="en-US" sz="12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t>第四级</a:t>
            </a:r>
            <a:endParaRPr kumimoji="0" lang="zh-CN" altLang="en-US" sz="12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t>第五级</a:t>
            </a:r>
            <a:endParaRPr kumimoji="0" lang="zh-CN" altLang="en-US" sz="12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ln>
        </p:spPr>
        <p:txBody>
          <a:bodyPr vert="horz" wrap="square" lIns="91440" tIns="45720" rIns="91440" bIns="45720" numCol="1" anchor="b" anchorCtr="0" compatLnSpc="1"/>
          <a:lstStyle>
            <a:lvl1pPr algn="l" eaLnBrk="1" hangingPunct="1">
              <a:spcBef>
                <a:spcPct val="0"/>
              </a:spcBef>
              <a:buFontTx/>
              <a:buNone/>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p:spPr>
        <p:txBody>
          <a:bodyPr vert="horz" wrap="square" lIns="91440" tIns="45720" rIns="91440" bIns="45720" numCol="1" anchor="b" anchorCtr="0" compatLnSpc="1"/>
          <a:p>
            <a:pPr lvl="0" algn="r" eaLnBrk="1" hangingPunct="1">
              <a:buNone/>
            </a:pPr>
            <a:fld id="{9A0DB2DC-4C9A-4742-B13C-FB6460FD3503}" type="slidenum">
              <a:rPr lang="" altLang="zh-CN" sz="1200" dirty="0"/>
            </a:fld>
            <a:endParaRPr lang="" altLang="zh-CN"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文泉驿微米黑" pitchFamily="2" charset="-122"/>
        <a:ea typeface="文泉驿微米黑" pitchFamily="2" charset="-122"/>
        <a:cs typeface="+mn-cs"/>
      </a:defRPr>
    </a:lvl1pPr>
    <a:lvl2pPr marL="457200" algn="l" rtl="0" eaLnBrk="0" fontAlgn="base" hangingPunct="0">
      <a:spcBef>
        <a:spcPct val="30000"/>
      </a:spcBef>
      <a:spcAft>
        <a:spcPct val="0"/>
      </a:spcAft>
      <a:defRPr sz="1200" kern="1200">
        <a:solidFill>
          <a:schemeClr val="tx1"/>
        </a:solidFill>
        <a:latin typeface="文泉驿微米黑" pitchFamily="2" charset="-122"/>
        <a:ea typeface="文泉驿微米黑" pitchFamily="2" charset="-122"/>
        <a:cs typeface="+mn-cs"/>
      </a:defRPr>
    </a:lvl2pPr>
    <a:lvl3pPr marL="914400" algn="l" rtl="0" eaLnBrk="0" fontAlgn="base" hangingPunct="0">
      <a:spcBef>
        <a:spcPct val="30000"/>
      </a:spcBef>
      <a:spcAft>
        <a:spcPct val="0"/>
      </a:spcAft>
      <a:defRPr sz="1200" kern="1200">
        <a:solidFill>
          <a:schemeClr val="tx1"/>
        </a:solidFill>
        <a:latin typeface="文泉驿微米黑" pitchFamily="2" charset="-122"/>
        <a:ea typeface="文泉驿微米黑" pitchFamily="2" charset="-122"/>
        <a:cs typeface="+mn-cs"/>
      </a:defRPr>
    </a:lvl3pPr>
    <a:lvl4pPr marL="1371600" algn="l" rtl="0" eaLnBrk="0" fontAlgn="base" hangingPunct="0">
      <a:spcBef>
        <a:spcPct val="30000"/>
      </a:spcBef>
      <a:spcAft>
        <a:spcPct val="0"/>
      </a:spcAft>
      <a:defRPr sz="1200" kern="1200">
        <a:solidFill>
          <a:schemeClr val="tx1"/>
        </a:solidFill>
        <a:latin typeface="文泉驿微米黑" pitchFamily="2" charset="-122"/>
        <a:ea typeface="文泉驿微米黑" pitchFamily="2" charset="-122"/>
        <a:cs typeface="+mn-cs"/>
      </a:defRPr>
    </a:lvl4pPr>
    <a:lvl5pPr marL="1828800" algn="l" rtl="0" eaLnBrk="0" fontAlgn="base" hangingPunct="0">
      <a:spcBef>
        <a:spcPct val="30000"/>
      </a:spcBef>
      <a:spcAft>
        <a:spcPct val="0"/>
      </a:spcAft>
      <a:defRPr sz="1200" kern="1200">
        <a:solidFill>
          <a:schemeClr val="tx1"/>
        </a:solidFill>
        <a:latin typeface="文泉驿微米黑" pitchFamily="2" charset="-122"/>
        <a:ea typeface="文泉驿微米黑"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幻灯片图像占位符 1"/>
          <p:cNvSpPr>
            <a:spLocks noGrp="1" noRot="1" noChangeAspect="1" noTextEdit="1"/>
          </p:cNvSpPr>
          <p:nvPr>
            <p:ph type="sldImg"/>
          </p:nvPr>
        </p:nvSpPr>
        <p:spPr>
          <a:ln/>
        </p:spPr>
      </p:sp>
      <p:sp>
        <p:nvSpPr>
          <p:cNvPr id="51203" name="备注占位符 2"/>
          <p:cNvSpPr>
            <a:spLocks noGrp="1"/>
          </p:cNvSpPr>
          <p:nvPr>
            <p:ph type="body"/>
          </p:nvPr>
        </p:nvSpPr>
        <p:spPr>
          <a:ln/>
        </p:spPr>
        <p:txBody>
          <a:bodyPr wrap="square" lIns="91440" tIns="45720" rIns="91440" bIns="45720" anchor="ctr" anchorCtr="0"/>
          <a:p>
            <a:pPr lvl="0" eaLnBrk="1" hangingPunct="1"/>
            <a:endParaRPr lang="zh-CN" altLang="en-US" dirty="0"/>
          </a:p>
        </p:txBody>
      </p:sp>
      <p:sp>
        <p:nvSpPr>
          <p:cNvPr id="51204"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 altLang="zh-CN" sz="1200" dirty="0">
                <a:latin typeface="Arial" panose="020B0604020202020204" pitchFamily="34" charset="0"/>
                <a:ea typeface="宋体" panose="02010600030101010101" pitchFamily="2" charset="-122"/>
              </a:rPr>
            </a:fld>
            <a:endParaRPr lang="" altLang="zh-CN"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幻灯片图像占位符 1"/>
          <p:cNvSpPr>
            <a:spLocks noGrp="1" noRot="1" noChangeAspect="1" noTextEdit="1"/>
          </p:cNvSpPr>
          <p:nvPr>
            <p:ph type="sldImg"/>
          </p:nvPr>
        </p:nvSpPr>
        <p:spPr>
          <a:xfrm>
            <a:off x="1371600" y="1143000"/>
            <a:ext cx="4114800" cy="3086100"/>
          </a:xfrm>
          <a:ln/>
        </p:spPr>
      </p:sp>
      <p:sp>
        <p:nvSpPr>
          <p:cNvPr id="57347" name="备注占位符 2"/>
          <p:cNvSpPr>
            <a:spLocks noGrp="1"/>
          </p:cNvSpPr>
          <p:nvPr>
            <p:ph type="body"/>
          </p:nvPr>
        </p:nvSpPr>
        <p:spPr>
          <a:xfrm>
            <a:off x="685800" y="4400550"/>
            <a:ext cx="5486400" cy="3600450"/>
          </a:xfrm>
          <a:ln/>
        </p:spPr>
        <p:txBody>
          <a:bodyPr wrap="square" lIns="91440" tIns="45720" rIns="91440" bIns="45720" anchor="t" anchorCtr="0"/>
          <a:p>
            <a:pPr lvl="0"/>
            <a:endParaRPr lang="zh-CN" altLang="en-US" dirty="0">
              <a:ea typeface="宋体" panose="02010600030101010101" pitchFamily="2" charset="-122"/>
            </a:endParaRPr>
          </a:p>
        </p:txBody>
      </p:sp>
      <p:sp>
        <p:nvSpPr>
          <p:cNvPr id="57348" name="灯片编号占位符 3"/>
          <p:cNvSpPr txBox="1">
            <a:spLocks noGrp="1"/>
          </p:cNvSpP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幻灯片图像占位符 1"/>
          <p:cNvSpPr>
            <a:spLocks noGrp="1" noRot="1" noChangeAspect="1" noTextEdit="1"/>
          </p:cNvSpPr>
          <p:nvPr>
            <p:ph type="sldImg"/>
          </p:nvPr>
        </p:nvSpPr>
        <p:spPr>
          <a:xfrm>
            <a:off x="1371600" y="1143000"/>
            <a:ext cx="4114800" cy="3086100"/>
          </a:xfrm>
          <a:ln/>
        </p:spPr>
      </p:sp>
      <p:sp>
        <p:nvSpPr>
          <p:cNvPr id="58371" name="备注占位符 2"/>
          <p:cNvSpPr>
            <a:spLocks noGrp="1"/>
          </p:cNvSpPr>
          <p:nvPr>
            <p:ph type="body"/>
          </p:nvPr>
        </p:nvSpPr>
        <p:spPr>
          <a:xfrm>
            <a:off x="685800" y="4400550"/>
            <a:ext cx="5486400" cy="3600450"/>
          </a:xfrm>
          <a:ln/>
        </p:spPr>
        <p:txBody>
          <a:bodyPr wrap="square" lIns="91440" tIns="45720" rIns="91440" bIns="45720" anchor="t" anchorCtr="0"/>
          <a:p>
            <a:pPr lvl="0"/>
            <a:endParaRPr lang="zh-CN" altLang="en-US" dirty="0">
              <a:ea typeface="宋体" panose="02010600030101010101" pitchFamily="2" charset="-122"/>
            </a:endParaRPr>
          </a:p>
        </p:txBody>
      </p:sp>
      <p:sp>
        <p:nvSpPr>
          <p:cNvPr id="58372" name="灯片编号占位符 3"/>
          <p:cNvSpPr txBox="1">
            <a:spLocks noGrp="1"/>
          </p:cNvSpP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幻灯片图像占位符 1"/>
          <p:cNvSpPr>
            <a:spLocks noGrp="1" noRot="1" noChangeAspect="1" noTextEdit="1"/>
          </p:cNvSpPr>
          <p:nvPr>
            <p:ph type="sldImg"/>
          </p:nvPr>
        </p:nvSpPr>
        <p:spPr>
          <a:xfrm>
            <a:off x="1371600" y="1143000"/>
            <a:ext cx="4114800" cy="3086100"/>
          </a:xfrm>
          <a:ln>
            <a:solidFill>
              <a:srgbClr val="000000">
                <a:alpha val="100000"/>
              </a:srgbClr>
            </a:solidFill>
            <a:miter lim="800000"/>
          </a:ln>
        </p:spPr>
      </p:sp>
      <p:sp>
        <p:nvSpPr>
          <p:cNvPr id="59395" name="备注占位符 2"/>
          <p:cNvSpPr>
            <a:spLocks noGrp="1"/>
          </p:cNvSpPr>
          <p:nvPr>
            <p:ph type="body"/>
          </p:nvPr>
        </p:nvSpPr>
        <p:spPr>
          <a:xfrm>
            <a:off x="685800" y="4400550"/>
            <a:ext cx="5486400" cy="3600450"/>
          </a:xfrm>
          <a:ln/>
        </p:spPr>
        <p:txBody>
          <a:bodyPr wrap="square" lIns="91440" tIns="45720" rIns="91440" bIns="45720" anchor="t" anchorCtr="0"/>
          <a:p>
            <a:pPr lvl="0" eaLnBrk="1" hangingPunct="1">
              <a:spcBef>
                <a:spcPct val="0"/>
              </a:spcBef>
            </a:pPr>
            <a:endParaRPr lang="zh-CN" altLang="en-US" dirty="0">
              <a:ea typeface="宋体" panose="02010600030101010101" pitchFamily="2" charset="-122"/>
            </a:endParaRPr>
          </a:p>
        </p:txBody>
      </p:sp>
      <p:sp>
        <p:nvSpPr>
          <p:cNvPr id="59396" name="灯片编号占位符 3"/>
          <p:cNvSpPr txBox="1">
            <a:spLocks noGrp="1"/>
          </p:cNvSpP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幻灯片图像占位符 1"/>
          <p:cNvSpPr>
            <a:spLocks noGrp="1" noRot="1" noChangeAspect="1" noTextEdit="1"/>
          </p:cNvSpPr>
          <p:nvPr>
            <p:ph type="sldImg"/>
          </p:nvPr>
        </p:nvSpPr>
        <p:spPr>
          <a:xfrm>
            <a:off x="1371600" y="1143000"/>
            <a:ext cx="4114800" cy="3086100"/>
          </a:xfrm>
          <a:ln/>
        </p:spPr>
      </p:sp>
      <p:sp>
        <p:nvSpPr>
          <p:cNvPr id="60419" name="备注占位符 2"/>
          <p:cNvSpPr>
            <a:spLocks noGrp="1"/>
          </p:cNvSpPr>
          <p:nvPr>
            <p:ph type="body"/>
          </p:nvPr>
        </p:nvSpPr>
        <p:spPr>
          <a:xfrm>
            <a:off x="685800" y="4400550"/>
            <a:ext cx="5486400" cy="3600450"/>
          </a:xfrm>
          <a:ln/>
        </p:spPr>
        <p:txBody>
          <a:bodyPr wrap="square" lIns="91440" tIns="45720" rIns="91440" bIns="45720" anchor="t" anchorCtr="0"/>
          <a:p>
            <a:pPr lvl="0"/>
            <a:endParaRPr lang="zh-CN" altLang="en-US" dirty="0">
              <a:ea typeface="宋体" panose="02010600030101010101" pitchFamily="2" charset="-122"/>
            </a:endParaRPr>
          </a:p>
        </p:txBody>
      </p:sp>
      <p:sp>
        <p:nvSpPr>
          <p:cNvPr id="60420" name="灯片编号占位符 3"/>
          <p:cNvSpPr txBox="1">
            <a:spLocks noGrp="1"/>
          </p:cNvSpP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zh-CN" sz="1200" dirty="0">
                <a:latin typeface="Calibri" panose="020F0502020204030204" pitchFamily="34" charset="0"/>
              </a:rPr>
            </a:fld>
            <a:endParaRPr lang="en-US" altLang="zh-CN" sz="1200" dirty="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幻灯片图像占位符 1"/>
          <p:cNvSpPr>
            <a:spLocks noGrp="1" noRot="1" noChangeAspect="1" noTextEdit="1"/>
          </p:cNvSpPr>
          <p:nvPr>
            <p:ph type="sldImg"/>
          </p:nvPr>
        </p:nvSpPr>
        <p:spPr>
          <a:xfrm>
            <a:off x="1371600" y="1143000"/>
            <a:ext cx="4114800" cy="3086100"/>
          </a:xfrm>
          <a:ln>
            <a:solidFill>
              <a:srgbClr val="000000">
                <a:alpha val="100000"/>
              </a:srgbClr>
            </a:solidFill>
            <a:miter lim="800000"/>
          </a:ln>
        </p:spPr>
      </p:sp>
      <p:sp>
        <p:nvSpPr>
          <p:cNvPr id="52227" name="备注占位符 2"/>
          <p:cNvSpPr>
            <a:spLocks noGrp="1"/>
          </p:cNvSpPr>
          <p:nvPr>
            <p:ph type="body"/>
          </p:nvPr>
        </p:nvSpPr>
        <p:spPr>
          <a:xfrm>
            <a:off x="685800" y="4400550"/>
            <a:ext cx="5486400" cy="3600450"/>
          </a:xfrm>
          <a:ln/>
        </p:spPr>
        <p:txBody>
          <a:bodyPr wrap="square" lIns="91440" tIns="45720" rIns="91440" bIns="45720" anchor="t" anchorCtr="0"/>
          <a:p>
            <a:pPr lvl="0" eaLnBrk="1" hangingPunct="1">
              <a:spcBef>
                <a:spcPct val="0"/>
              </a:spcBef>
            </a:pPr>
            <a:endParaRPr lang="zh-CN" altLang="en-US" dirty="0">
              <a:ea typeface="宋体" panose="02010600030101010101" pitchFamily="2" charset="-122"/>
            </a:endParaRPr>
          </a:p>
        </p:txBody>
      </p:sp>
      <p:sp>
        <p:nvSpPr>
          <p:cNvPr id="52228" name="灯片编号占位符 3"/>
          <p:cNvSpPr txBox="1">
            <a:spLocks noGrp="1"/>
          </p:cNvSpP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幻灯片图像占位符 1"/>
          <p:cNvSpPr>
            <a:spLocks noGrp="1" noRot="1" noChangeAspect="1" noTextEdit="1"/>
          </p:cNvSpPr>
          <p:nvPr>
            <p:ph type="sldImg"/>
          </p:nvPr>
        </p:nvSpPr>
        <p:spPr>
          <a:xfrm>
            <a:off x="1371600" y="1143000"/>
            <a:ext cx="4114800" cy="3086100"/>
          </a:xfrm>
          <a:ln/>
        </p:spPr>
      </p:sp>
      <p:sp>
        <p:nvSpPr>
          <p:cNvPr id="61443" name="备注占位符 2"/>
          <p:cNvSpPr>
            <a:spLocks noGrp="1"/>
          </p:cNvSpPr>
          <p:nvPr>
            <p:ph type="body"/>
          </p:nvPr>
        </p:nvSpPr>
        <p:spPr>
          <a:xfrm>
            <a:off x="685800" y="4400550"/>
            <a:ext cx="5486400" cy="3600450"/>
          </a:xfrm>
          <a:ln/>
        </p:spPr>
        <p:txBody>
          <a:bodyPr wrap="square" lIns="91440" tIns="45720" rIns="91440" bIns="45720" anchor="t" anchorCtr="0"/>
          <a:p>
            <a:pPr lvl="0"/>
            <a:endParaRPr lang="zh-CN" altLang="en-US" dirty="0">
              <a:ea typeface="宋体" panose="02010600030101010101" pitchFamily="2" charset="-122"/>
            </a:endParaRPr>
          </a:p>
        </p:txBody>
      </p:sp>
      <p:sp>
        <p:nvSpPr>
          <p:cNvPr id="61444" name="灯片编号占位符 3"/>
          <p:cNvSpPr txBox="1">
            <a:spLocks noGrp="1"/>
          </p:cNvSpP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zh-CN" sz="1200" dirty="0">
                <a:latin typeface="Calibri" panose="020F0502020204030204" pitchFamily="34" charset="0"/>
              </a:rPr>
            </a:fld>
            <a:endParaRPr lang="en-US" altLang="zh-CN" sz="1200" dirty="0">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幻灯片图像占位符 1"/>
          <p:cNvSpPr>
            <a:spLocks noGrp="1" noRot="1" noChangeAspect="1" noTextEdit="1"/>
          </p:cNvSpPr>
          <p:nvPr>
            <p:ph type="sldImg"/>
          </p:nvPr>
        </p:nvSpPr>
        <p:spPr>
          <a:xfrm>
            <a:off x="1371600" y="1143000"/>
            <a:ext cx="4114800" cy="3086100"/>
          </a:xfrm>
          <a:ln>
            <a:solidFill>
              <a:srgbClr val="000000">
                <a:alpha val="100000"/>
              </a:srgbClr>
            </a:solidFill>
            <a:miter lim="800000"/>
          </a:ln>
        </p:spPr>
      </p:sp>
      <p:sp>
        <p:nvSpPr>
          <p:cNvPr id="62467" name="备注占位符 2"/>
          <p:cNvSpPr>
            <a:spLocks noGrp="1"/>
          </p:cNvSpPr>
          <p:nvPr>
            <p:ph type="body"/>
          </p:nvPr>
        </p:nvSpPr>
        <p:spPr>
          <a:xfrm>
            <a:off x="685800" y="4400550"/>
            <a:ext cx="5486400" cy="3600450"/>
          </a:xfrm>
          <a:ln/>
        </p:spPr>
        <p:txBody>
          <a:bodyPr wrap="square" lIns="91440" tIns="45720" rIns="91440" bIns="45720" anchor="t" anchorCtr="0"/>
          <a:p>
            <a:pPr lvl="0" eaLnBrk="1" hangingPunct="1">
              <a:spcBef>
                <a:spcPct val="0"/>
              </a:spcBef>
            </a:pPr>
            <a:endParaRPr lang="zh-CN" altLang="en-US" dirty="0">
              <a:ea typeface="宋体" panose="02010600030101010101" pitchFamily="2" charset="-122"/>
            </a:endParaRPr>
          </a:p>
        </p:txBody>
      </p:sp>
      <p:sp>
        <p:nvSpPr>
          <p:cNvPr id="62468" name="灯片编号占位符 3"/>
          <p:cNvSpPr txBox="1">
            <a:spLocks noGrp="1"/>
          </p:cNvSpP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幻灯片图像占位符 1"/>
          <p:cNvSpPr>
            <a:spLocks noGrp="1" noRot="1" noChangeAspect="1" noTextEdit="1"/>
          </p:cNvSpPr>
          <p:nvPr>
            <p:ph type="sldImg"/>
          </p:nvPr>
        </p:nvSpPr>
        <p:spPr>
          <a:xfrm>
            <a:off x="1371600" y="1143000"/>
            <a:ext cx="4114800" cy="3086100"/>
          </a:xfrm>
          <a:ln/>
        </p:spPr>
      </p:sp>
      <p:sp>
        <p:nvSpPr>
          <p:cNvPr id="63491" name="备注占位符 2"/>
          <p:cNvSpPr>
            <a:spLocks noGrp="1"/>
          </p:cNvSpPr>
          <p:nvPr>
            <p:ph type="body"/>
          </p:nvPr>
        </p:nvSpPr>
        <p:spPr>
          <a:xfrm>
            <a:off x="685800" y="4400550"/>
            <a:ext cx="5486400" cy="3600450"/>
          </a:xfrm>
          <a:ln/>
        </p:spPr>
        <p:txBody>
          <a:bodyPr wrap="square" lIns="91440" tIns="45720" rIns="91440" bIns="45720" anchor="t" anchorCtr="0"/>
          <a:p>
            <a:pPr lvl="0"/>
            <a:endParaRPr lang="zh-CN" altLang="en-US" dirty="0">
              <a:ea typeface="宋体" panose="02010600030101010101" pitchFamily="2" charset="-122"/>
            </a:endParaRPr>
          </a:p>
        </p:txBody>
      </p:sp>
      <p:sp>
        <p:nvSpPr>
          <p:cNvPr id="63492" name="灯片编号占位符 3"/>
          <p:cNvSpPr txBox="1">
            <a:spLocks noGrp="1"/>
          </p:cNvSpP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zh-CN" sz="1200" dirty="0">
                <a:latin typeface="Calibri" panose="020F0502020204030204" pitchFamily="34" charset="0"/>
              </a:rPr>
            </a:fld>
            <a:endParaRPr lang="en-US" altLang="zh-CN" sz="1200"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幻灯片图像占位符 1"/>
          <p:cNvSpPr>
            <a:spLocks noGrp="1" noRot="1" noChangeAspect="1" noTextEdit="1"/>
          </p:cNvSpPr>
          <p:nvPr>
            <p:ph type="sldImg"/>
          </p:nvPr>
        </p:nvSpPr>
        <p:spPr>
          <a:xfrm>
            <a:off x="1371600" y="1143000"/>
            <a:ext cx="4114800" cy="3086100"/>
          </a:xfrm>
          <a:ln/>
        </p:spPr>
      </p:sp>
      <p:sp>
        <p:nvSpPr>
          <p:cNvPr id="53251" name="备注占位符 2"/>
          <p:cNvSpPr>
            <a:spLocks noGrp="1"/>
          </p:cNvSpPr>
          <p:nvPr>
            <p:ph type="body"/>
          </p:nvPr>
        </p:nvSpPr>
        <p:spPr>
          <a:xfrm>
            <a:off x="685800" y="4400550"/>
            <a:ext cx="5486400" cy="3600450"/>
          </a:xfrm>
          <a:ln/>
        </p:spPr>
        <p:txBody>
          <a:bodyPr wrap="square" lIns="91440" tIns="45720" rIns="91440" bIns="45720" anchor="t" anchorCtr="0"/>
          <a:p>
            <a:pPr lvl="0"/>
            <a:endParaRPr lang="zh-CN" altLang="en-US" dirty="0">
              <a:ea typeface="宋体" panose="02010600030101010101" pitchFamily="2" charset="-122"/>
            </a:endParaRPr>
          </a:p>
        </p:txBody>
      </p:sp>
      <p:sp>
        <p:nvSpPr>
          <p:cNvPr id="53252" name="灯片编号占位符 3"/>
          <p:cNvSpPr txBox="1">
            <a:spLocks noGrp="1"/>
          </p:cNvSpP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zh-CN" sz="1200" dirty="0">
                <a:latin typeface="Calibri" panose="020F0502020204030204" pitchFamily="34" charset="0"/>
              </a:rPr>
            </a:fld>
            <a:endParaRPr lang="en-US" altLang="zh-CN" sz="1200" dirty="0">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幻灯片图像占位符 1"/>
          <p:cNvSpPr>
            <a:spLocks noGrp="1" noRot="1" noChangeAspect="1" noTextEdit="1"/>
          </p:cNvSpPr>
          <p:nvPr>
            <p:ph type="sldImg"/>
          </p:nvPr>
        </p:nvSpPr>
        <p:spPr>
          <a:xfrm>
            <a:off x="1371600" y="1143000"/>
            <a:ext cx="4114800" cy="3086100"/>
          </a:xfrm>
          <a:ln/>
        </p:spPr>
      </p:sp>
      <p:sp>
        <p:nvSpPr>
          <p:cNvPr id="64515" name="备注占位符 2"/>
          <p:cNvSpPr>
            <a:spLocks noGrp="1"/>
          </p:cNvSpPr>
          <p:nvPr>
            <p:ph type="body"/>
          </p:nvPr>
        </p:nvSpPr>
        <p:spPr>
          <a:xfrm>
            <a:off x="685800" y="4400550"/>
            <a:ext cx="5486400" cy="3600450"/>
          </a:xfrm>
          <a:ln/>
        </p:spPr>
        <p:txBody>
          <a:bodyPr wrap="square" lIns="91440" tIns="45720" rIns="91440" bIns="45720" anchor="t" anchorCtr="0"/>
          <a:p>
            <a:pPr lvl="0"/>
            <a:endParaRPr lang="zh-CN" altLang="en-US" dirty="0">
              <a:ea typeface="宋体" panose="02010600030101010101" pitchFamily="2" charset="-122"/>
            </a:endParaRPr>
          </a:p>
        </p:txBody>
      </p:sp>
      <p:sp>
        <p:nvSpPr>
          <p:cNvPr id="64516" name="灯片编号占位符 3"/>
          <p:cNvSpPr txBox="1">
            <a:spLocks noGrp="1"/>
          </p:cNvSpP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zh-CN" sz="1200" dirty="0">
                <a:latin typeface="Calibri" panose="020F0502020204030204" pitchFamily="34" charset="0"/>
              </a:rPr>
            </a:fld>
            <a:endParaRPr lang="en-US" altLang="zh-CN" sz="1200" dirty="0">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幻灯片图像占位符 1"/>
          <p:cNvSpPr>
            <a:spLocks noGrp="1" noRot="1" noChangeAspect="1" noTextEdit="1"/>
          </p:cNvSpPr>
          <p:nvPr>
            <p:ph type="sldImg"/>
          </p:nvPr>
        </p:nvSpPr>
        <p:spPr>
          <a:xfrm>
            <a:off x="1371600" y="1143000"/>
            <a:ext cx="4114800" cy="3086100"/>
          </a:xfrm>
          <a:ln/>
        </p:spPr>
      </p:sp>
      <p:sp>
        <p:nvSpPr>
          <p:cNvPr id="65539" name="备注占位符 2"/>
          <p:cNvSpPr>
            <a:spLocks noGrp="1"/>
          </p:cNvSpPr>
          <p:nvPr>
            <p:ph type="body"/>
          </p:nvPr>
        </p:nvSpPr>
        <p:spPr>
          <a:xfrm>
            <a:off x="685800" y="4400550"/>
            <a:ext cx="5486400" cy="3600450"/>
          </a:xfrm>
          <a:ln/>
        </p:spPr>
        <p:txBody>
          <a:bodyPr wrap="square" lIns="91440" tIns="45720" rIns="91440" bIns="45720" anchor="t" anchorCtr="0"/>
          <a:p>
            <a:pPr lvl="0"/>
            <a:endParaRPr lang="zh-CN" altLang="en-US" dirty="0">
              <a:ea typeface="宋体" panose="02010600030101010101" pitchFamily="2" charset="-122"/>
            </a:endParaRPr>
          </a:p>
        </p:txBody>
      </p:sp>
      <p:sp>
        <p:nvSpPr>
          <p:cNvPr id="65540" name="灯片编号占位符 3"/>
          <p:cNvSpPr txBox="1">
            <a:spLocks noGrp="1"/>
          </p:cNvSpP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zh-CN" sz="1200" dirty="0">
                <a:latin typeface="Calibri" panose="020F0502020204030204" pitchFamily="34" charset="0"/>
              </a:rPr>
            </a:fld>
            <a:endParaRPr lang="en-US" altLang="zh-CN" sz="1200" dirty="0">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幻灯片图像占位符 1"/>
          <p:cNvSpPr>
            <a:spLocks noGrp="1" noRot="1" noChangeAspect="1" noTextEdit="1"/>
          </p:cNvSpPr>
          <p:nvPr>
            <p:ph type="sldImg"/>
          </p:nvPr>
        </p:nvSpPr>
        <p:spPr>
          <a:xfrm>
            <a:off x="1371600" y="1143000"/>
            <a:ext cx="4114800" cy="3086100"/>
          </a:xfrm>
          <a:ln/>
        </p:spPr>
      </p:sp>
      <p:sp>
        <p:nvSpPr>
          <p:cNvPr id="66563" name="备注占位符 2"/>
          <p:cNvSpPr>
            <a:spLocks noGrp="1"/>
          </p:cNvSpPr>
          <p:nvPr>
            <p:ph type="body"/>
          </p:nvPr>
        </p:nvSpPr>
        <p:spPr>
          <a:xfrm>
            <a:off x="685800" y="4400550"/>
            <a:ext cx="5486400" cy="3600450"/>
          </a:xfrm>
          <a:ln/>
        </p:spPr>
        <p:txBody>
          <a:bodyPr wrap="square" lIns="91440" tIns="45720" rIns="91440" bIns="45720" anchor="t" anchorCtr="0"/>
          <a:p>
            <a:pPr lvl="0"/>
            <a:endParaRPr lang="zh-CN" altLang="en-US" dirty="0">
              <a:ea typeface="宋体" panose="02010600030101010101" pitchFamily="2" charset="-122"/>
            </a:endParaRPr>
          </a:p>
        </p:txBody>
      </p:sp>
      <p:sp>
        <p:nvSpPr>
          <p:cNvPr id="66564" name="灯片编号占位符 3"/>
          <p:cNvSpPr txBox="1">
            <a:spLocks noGrp="1"/>
          </p:cNvSpP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zh-CN" sz="1200" dirty="0">
                <a:latin typeface="Calibri" panose="020F0502020204030204" pitchFamily="34" charset="0"/>
              </a:rPr>
            </a:fld>
            <a:endParaRPr lang="en-US" altLang="zh-CN" sz="1200" dirty="0">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幻灯片图像占位符 1"/>
          <p:cNvSpPr>
            <a:spLocks noGrp="1" noRot="1" noChangeAspect="1" noTextEdit="1"/>
          </p:cNvSpPr>
          <p:nvPr>
            <p:ph type="sldImg"/>
          </p:nvPr>
        </p:nvSpPr>
        <p:spPr>
          <a:xfrm>
            <a:off x="1371600" y="1143000"/>
            <a:ext cx="4114800" cy="3086100"/>
          </a:xfrm>
          <a:ln/>
        </p:spPr>
      </p:sp>
      <p:sp>
        <p:nvSpPr>
          <p:cNvPr id="54275" name="备注占位符 2"/>
          <p:cNvSpPr>
            <a:spLocks noGrp="1"/>
          </p:cNvSpPr>
          <p:nvPr>
            <p:ph type="body"/>
          </p:nvPr>
        </p:nvSpPr>
        <p:spPr>
          <a:xfrm>
            <a:off x="685800" y="4400550"/>
            <a:ext cx="5486400" cy="3600450"/>
          </a:xfrm>
          <a:ln/>
        </p:spPr>
        <p:txBody>
          <a:bodyPr wrap="square" lIns="91440" tIns="45720" rIns="91440" bIns="45720" anchor="t" anchorCtr="0"/>
          <a:p>
            <a:pPr lvl="0"/>
            <a:endParaRPr lang="zh-CN" altLang="en-US" dirty="0">
              <a:ea typeface="宋体" panose="02010600030101010101" pitchFamily="2" charset="-122"/>
            </a:endParaRPr>
          </a:p>
        </p:txBody>
      </p:sp>
      <p:sp>
        <p:nvSpPr>
          <p:cNvPr id="54276" name="灯片编号占位符 3"/>
          <p:cNvSpPr txBox="1">
            <a:spLocks noGrp="1"/>
          </p:cNvSpP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zh-CN" sz="1200" dirty="0">
                <a:latin typeface="Calibri" panose="020F0502020204030204" pitchFamily="34" charset="0"/>
              </a:rPr>
            </a:fld>
            <a:endParaRPr lang="en-US" altLang="zh-CN" sz="1200" dirty="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幻灯片图像占位符 1"/>
          <p:cNvSpPr>
            <a:spLocks noGrp="1" noRot="1" noChangeAspect="1" noTextEdit="1"/>
          </p:cNvSpPr>
          <p:nvPr>
            <p:ph type="sldImg"/>
          </p:nvPr>
        </p:nvSpPr>
        <p:spPr>
          <a:xfrm>
            <a:off x="1371600" y="1143000"/>
            <a:ext cx="4114800" cy="3086100"/>
          </a:xfrm>
          <a:ln/>
        </p:spPr>
      </p:sp>
      <p:sp>
        <p:nvSpPr>
          <p:cNvPr id="55299" name="备注占位符 2"/>
          <p:cNvSpPr>
            <a:spLocks noGrp="1"/>
          </p:cNvSpPr>
          <p:nvPr>
            <p:ph type="body"/>
          </p:nvPr>
        </p:nvSpPr>
        <p:spPr>
          <a:xfrm>
            <a:off x="685800" y="4400550"/>
            <a:ext cx="5486400" cy="3600450"/>
          </a:xfrm>
          <a:ln/>
        </p:spPr>
        <p:txBody>
          <a:bodyPr wrap="square" lIns="91440" tIns="45720" rIns="91440" bIns="45720" anchor="t" anchorCtr="0"/>
          <a:p>
            <a:pPr lvl="0"/>
            <a:endParaRPr lang="zh-CN" altLang="en-US" dirty="0">
              <a:ea typeface="宋体" panose="02010600030101010101" pitchFamily="2" charset="-122"/>
            </a:endParaRPr>
          </a:p>
        </p:txBody>
      </p:sp>
      <p:sp>
        <p:nvSpPr>
          <p:cNvPr id="55300" name="灯片编号占位符 3"/>
          <p:cNvSpPr txBox="1">
            <a:spLocks noGrp="1"/>
          </p:cNvSpP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幻灯片图像占位符 1"/>
          <p:cNvSpPr>
            <a:spLocks noGrp="1" noRot="1" noChangeAspect="1" noTextEdit="1"/>
          </p:cNvSpPr>
          <p:nvPr>
            <p:ph type="sldImg"/>
          </p:nvPr>
        </p:nvSpPr>
        <p:spPr>
          <a:xfrm>
            <a:off x="1371600" y="1143000"/>
            <a:ext cx="4114800" cy="3086100"/>
          </a:xfrm>
          <a:ln/>
        </p:spPr>
      </p:sp>
      <p:sp>
        <p:nvSpPr>
          <p:cNvPr id="56323" name="备注占位符 2"/>
          <p:cNvSpPr>
            <a:spLocks noGrp="1"/>
          </p:cNvSpPr>
          <p:nvPr>
            <p:ph type="body"/>
          </p:nvPr>
        </p:nvSpPr>
        <p:spPr>
          <a:xfrm>
            <a:off x="685800" y="4400550"/>
            <a:ext cx="5486400" cy="3600450"/>
          </a:xfrm>
          <a:ln/>
        </p:spPr>
        <p:txBody>
          <a:bodyPr wrap="square" lIns="91440" tIns="45720" rIns="91440" bIns="45720" anchor="t" anchorCtr="0"/>
          <a:p>
            <a:pPr lvl="0"/>
            <a:endParaRPr lang="zh-CN" altLang="en-US" dirty="0">
              <a:ea typeface="宋体" panose="02010600030101010101" pitchFamily="2" charset="-122"/>
            </a:endParaRPr>
          </a:p>
        </p:txBody>
      </p:sp>
      <p:sp>
        <p:nvSpPr>
          <p:cNvPr id="56324" name="灯片编号占位符 3"/>
          <p:cNvSpPr txBox="1">
            <a:spLocks noGrp="1"/>
          </p:cNvSpP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9593761-26F4-4A06-B626-7A538E78C9B5}"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 altLang="zh-CN" dirty="0">
                <a:latin typeface="文泉驿微米黑" pitchFamily="2" charset="-122"/>
              </a:rPr>
            </a:fld>
            <a:endParaRPr lang="" altLang="zh-CN" dirty="0">
              <a:latin typeface="文泉驿微米黑" pitchFamily="2" charset="-122"/>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9593761-26F4-4A06-B626-7A538E78C9B5}"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 altLang="zh-CN" dirty="0">
                <a:latin typeface="文泉驿微米黑" pitchFamily="2" charset="-122"/>
              </a:rPr>
            </a:fld>
            <a:endParaRPr lang="" altLang="zh-CN" dirty="0">
              <a:latin typeface="文泉驿微米黑" pitchFamily="2" charset="-122"/>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3688" y="549275"/>
            <a:ext cx="2105025" cy="5503863"/>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323850" y="549275"/>
            <a:ext cx="6167438" cy="5503863"/>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9593761-26F4-4A06-B626-7A538E78C9B5}"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 altLang="zh-CN" dirty="0">
                <a:latin typeface="文泉驿微米黑" pitchFamily="2" charset="-122"/>
              </a:rPr>
            </a:fld>
            <a:endParaRPr lang="" altLang="zh-CN" dirty="0">
              <a:latin typeface="文泉驿微米黑" pitchFamily="2" charset="-122"/>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9" name="图片占位符 8"/>
          <p:cNvSpPr>
            <a:spLocks noGrp="1"/>
          </p:cNvSpPr>
          <p:nvPr>
            <p:ph type="pic" sz="quarter" idx="13"/>
          </p:nvPr>
        </p:nvSpPr>
        <p:spPr>
          <a:xfrm>
            <a:off x="-1" y="1601971"/>
            <a:ext cx="2038367" cy="3919872"/>
          </a:xfrm>
          <a:custGeom>
            <a:avLst/>
            <a:gdLst>
              <a:gd name="connsiteX0" fmla="*/ 0 w 2717822"/>
              <a:gd name="connsiteY0" fmla="*/ 0 h 3919872"/>
              <a:gd name="connsiteX1" fmla="*/ 2717822 w 2717822"/>
              <a:gd name="connsiteY1" fmla="*/ 2332076 h 3919872"/>
              <a:gd name="connsiteX2" fmla="*/ 0 w 2717822"/>
              <a:gd name="connsiteY2" fmla="*/ 3919872 h 3919872"/>
            </a:gdLst>
            <a:ahLst/>
            <a:cxnLst>
              <a:cxn ang="0">
                <a:pos x="connsiteX0" y="connsiteY0"/>
              </a:cxn>
              <a:cxn ang="0">
                <a:pos x="connsiteX1" y="connsiteY1"/>
              </a:cxn>
              <a:cxn ang="0">
                <a:pos x="connsiteX2" y="connsiteY2"/>
              </a:cxn>
            </a:cxnLst>
            <a:rect l="l" t="t" r="r" b="b"/>
            <a:pathLst>
              <a:path w="2717822" h="3919872">
                <a:moveTo>
                  <a:pt x="0" y="0"/>
                </a:moveTo>
                <a:lnTo>
                  <a:pt x="2717822" y="2332076"/>
                </a:lnTo>
                <a:lnTo>
                  <a:pt x="0" y="3919872"/>
                </a:lnTo>
                <a:close/>
              </a:path>
            </a:pathLst>
          </a:custGeom>
        </p:spPr>
        <p:txBody>
          <a:bodyPr vert="horz" wrap="square" lIns="0" tIns="45720" rIns="0" bIns="45720" numCol="1" rtlCol="0" anchor="t" anchorCtr="0" compatLnSpc="1">
            <a:noAutofit/>
          </a:bodyPr>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2800" b="0" i="0" u="none" strike="noStrike" kern="0" cap="none" spc="0" normalizeH="0" baseline="0" noProof="0">
              <a:ln>
                <a:noFill/>
              </a:ln>
              <a:solidFill>
                <a:schemeClr val="tx1"/>
              </a:solidFill>
              <a:effectLst/>
              <a:uLnTx/>
              <a:uFillTx/>
              <a:latin typeface="+mn-lt"/>
              <a:ea typeface="+mn-ea"/>
              <a:cs typeface="+mn-cs"/>
            </a:endParaRPr>
          </a:p>
        </p:txBody>
      </p:sp>
      <p:sp>
        <p:nvSpPr>
          <p:cNvPr id="11" name="图片占位符 10"/>
          <p:cNvSpPr>
            <a:spLocks noGrp="1"/>
          </p:cNvSpPr>
          <p:nvPr>
            <p:ph type="pic" sz="quarter" idx="14"/>
          </p:nvPr>
        </p:nvSpPr>
        <p:spPr>
          <a:xfrm>
            <a:off x="0" y="0"/>
            <a:ext cx="9144000" cy="6858000"/>
          </a:xfrm>
        </p:spPr>
        <p:txBody>
          <a:bodyPr vert="horz" wrap="square" lIns="0" tIns="45720" rIns="0" bIns="45720" numCol="1" rtlCol="0" anchor="t" anchorCtr="0" compatLnSpc="1">
            <a:normAutofit/>
          </a:bodyPr>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2800" b="0" i="0" u="none" strike="noStrike" kern="0" cap="none" spc="0" normalizeH="0" baseline="0" noProof="0">
              <a:ln>
                <a:noFill/>
              </a:ln>
              <a:solidFill>
                <a:schemeClr val="tx1"/>
              </a:solidFill>
              <a:effectLst/>
              <a:uLnTx/>
              <a:uFillTx/>
              <a:latin typeface="+mn-lt"/>
              <a:ea typeface="+mn-ea"/>
              <a:cs typeface="+mn-cs"/>
            </a:endParaRPr>
          </a:p>
        </p:txBody>
      </p:sp>
      <p:sp>
        <p:nvSpPr>
          <p:cNvPr id="10" name="Date Placeholder 3"/>
          <p:cNvSpPr>
            <a:spLocks noGrp="1"/>
          </p:cNvSpPr>
          <p:nvPr>
            <p:ph type="dt" sz="half" idx="2"/>
          </p:nvPr>
        </p:nvSpPr>
        <p:spPr bwMode="auto">
          <a:xfrm>
            <a:off x="468313" y="6237288"/>
            <a:ext cx="2133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2092346-8C01-4093-9C34-238637D07517}" type="datetime1">
              <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3" name="Footer Placeholder 4"/>
          <p:cNvSpPr>
            <a:spLocks noGrp="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12" name="Slide Number Placeholder 5"/>
          <p:cNvSpPr>
            <a:spLocks noGrp="1"/>
          </p:cNvSpPr>
          <p:nvPr>
            <p:ph type="sldNum" sz="quarter" idx="4"/>
          </p:nvPr>
        </p:nvSpPr>
        <p:spPr bwMode="auto">
          <a:xfrm>
            <a:off x="7019925" y="6454775"/>
            <a:ext cx="2133600" cy="287338"/>
          </a:xfrm>
          <a:prstGeom prst="rect">
            <a:avLst/>
          </a:prstGeom>
          <a:ln>
            <a:miter lim="800000"/>
          </a:ln>
        </p:spPr>
        <p:txBody>
          <a:bodyPr vert="horz" wrap="square" lIns="91440" tIns="45720" rIns="91440" bIns="45720" numCol="1" anchor="t" anchorCtr="0" compatLnSpc="1"/>
          <a:p>
            <a:pPr algn="r" eaLnBrk="1" hangingPunct="1">
              <a:buNone/>
            </a:pPr>
            <a:fld id="{9A0DB2DC-4C9A-4742-B13C-FB6460FD3503}" type="slidenum">
              <a:rPr lang="" altLang="zh-CN" dirty="0"/>
            </a:fld>
            <a:endParaRPr lang="" altLang="zh-CN" dirty="0"/>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21BC0A3-4670-4C01-8EE4-A6A8C6483207}"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 altLang="zh-CN" dirty="0">
                <a:latin typeface="文泉驿微米黑" pitchFamily="2" charset="-122"/>
              </a:rPr>
            </a:fld>
            <a:endParaRPr lang="" altLang="zh-CN" dirty="0">
              <a:latin typeface="文泉驿微米黑" pitchFamily="2" charset="-122"/>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21BC0A3-4670-4C01-8EE4-A6A8C6483207}"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 altLang="zh-CN" dirty="0">
                <a:latin typeface="文泉驿微米黑" pitchFamily="2" charset="-122"/>
              </a:rPr>
            </a:fld>
            <a:endParaRPr lang="" altLang="zh-CN" dirty="0">
              <a:latin typeface="文泉驿微米黑" pitchFamily="2" charset="-122"/>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21BC0A3-4670-4C01-8EE4-A6A8C6483207}"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 altLang="zh-CN" dirty="0">
                <a:latin typeface="文泉驿微米黑" pitchFamily="2" charset="-122"/>
              </a:rPr>
            </a:fld>
            <a:endParaRPr lang="" altLang="zh-CN" dirty="0">
              <a:latin typeface="文泉驿微米黑" pitchFamily="2" charset="-122"/>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323850" y="1557338"/>
            <a:ext cx="4135438"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4611688" y="1557338"/>
            <a:ext cx="4137025"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21BC0A3-4670-4C01-8EE4-A6A8C6483207}"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 altLang="zh-CN" dirty="0">
                <a:latin typeface="文泉驿微米黑" pitchFamily="2" charset="-122"/>
              </a:rPr>
            </a:fld>
            <a:endParaRPr lang="" altLang="zh-CN" dirty="0">
              <a:latin typeface="文泉驿微米黑" pitchFamily="2" charset="-122"/>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21BC0A3-4670-4C01-8EE4-A6A8C6483207}"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 altLang="zh-CN" dirty="0">
                <a:latin typeface="文泉驿微米黑" pitchFamily="2" charset="-122"/>
              </a:rPr>
            </a:fld>
            <a:endParaRPr lang="" altLang="zh-CN" dirty="0">
              <a:latin typeface="文泉驿微米黑" pitchFamily="2" charset="-122"/>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21BC0A3-4670-4C01-8EE4-A6A8C6483207}"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 altLang="zh-CN" dirty="0">
                <a:latin typeface="文泉驿微米黑" pitchFamily="2" charset="-122"/>
              </a:rPr>
            </a:fld>
            <a:endParaRPr lang="" altLang="zh-CN" dirty="0">
              <a:latin typeface="文泉驿微米黑" pitchFamily="2" charset="-122"/>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21BC0A3-4670-4C01-8EE4-A6A8C6483207}"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 altLang="zh-CN" dirty="0">
                <a:latin typeface="文泉驿微米黑" pitchFamily="2" charset="-122"/>
              </a:rPr>
            </a:fld>
            <a:endParaRPr lang="" altLang="zh-CN" dirty="0">
              <a:latin typeface="文泉驿微米黑" pitchFamily="2" charset="-122"/>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9593761-26F4-4A06-B626-7A538E78C9B5}"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 altLang="zh-CN" dirty="0">
                <a:latin typeface="文泉驿微米黑" pitchFamily="2" charset="-122"/>
              </a:rPr>
            </a:fld>
            <a:endParaRPr lang="" altLang="zh-CN" dirty="0">
              <a:latin typeface="文泉驿微米黑" pitchFamily="2" charset="-122"/>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21BC0A3-4670-4C01-8EE4-A6A8C6483207}"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 altLang="zh-CN" dirty="0">
                <a:latin typeface="文泉驿微米黑" pitchFamily="2" charset="-122"/>
              </a:rPr>
            </a:fld>
            <a:endParaRPr lang="" altLang="zh-CN" dirty="0">
              <a:latin typeface="文泉驿微米黑" pitchFamily="2" charset="-122"/>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21BC0A3-4670-4C01-8EE4-A6A8C6483207}"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 altLang="zh-CN" dirty="0">
                <a:latin typeface="文泉驿微米黑" pitchFamily="2" charset="-122"/>
              </a:rPr>
            </a:fld>
            <a:endParaRPr lang="" altLang="zh-CN" dirty="0">
              <a:latin typeface="文泉驿微米黑" pitchFamily="2" charset="-122"/>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21BC0A3-4670-4C01-8EE4-A6A8C6483207}"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 altLang="zh-CN" dirty="0">
                <a:latin typeface="文泉驿微米黑" pitchFamily="2" charset="-122"/>
              </a:rPr>
            </a:fld>
            <a:endParaRPr lang="" altLang="zh-CN" dirty="0">
              <a:latin typeface="文泉驿微米黑" pitchFamily="2" charset="-122"/>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3688" y="549275"/>
            <a:ext cx="2105025" cy="5503863"/>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323850" y="549275"/>
            <a:ext cx="6167438" cy="5503863"/>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21BC0A3-4670-4C01-8EE4-A6A8C6483207}"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 altLang="zh-CN" dirty="0">
                <a:latin typeface="文泉驿微米黑" pitchFamily="2" charset="-122"/>
              </a:rPr>
            </a:fld>
            <a:endParaRPr lang="" altLang="zh-CN" dirty="0">
              <a:latin typeface="文泉驿微米黑" pitchFamily="2" charset="-122"/>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23850" y="549275"/>
            <a:ext cx="5508625" cy="854075"/>
          </a:xfrm>
        </p:spPr>
        <p:txBody>
          <a:bodyPr/>
          <a:lstStyle/>
          <a:p>
            <a:r>
              <a:rPr lang="zh-CN" altLang="en-US" noProof="1"/>
              <a:t>单击此处编辑母版标题样式</a:t>
            </a:r>
            <a:endParaRPr lang="zh-CN" altLang="en-US" noProof="1"/>
          </a:p>
        </p:txBody>
      </p:sp>
      <p:sp>
        <p:nvSpPr>
          <p:cNvPr id="3" name="文本占位符 2"/>
          <p:cNvSpPr>
            <a:spLocks noGrp="1"/>
          </p:cNvSpPr>
          <p:nvPr>
            <p:ph type="body" sz="half" idx="1"/>
          </p:nvPr>
        </p:nvSpPr>
        <p:spPr>
          <a:xfrm>
            <a:off x="323850" y="1557338"/>
            <a:ext cx="4135438" cy="4495800"/>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4611688" y="1557338"/>
            <a:ext cx="4137025" cy="4495800"/>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21BC0A3-4670-4C01-8EE4-A6A8C6483207}"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 altLang="zh-CN" dirty="0">
                <a:latin typeface="文泉驿微米黑" pitchFamily="2" charset="-122"/>
              </a:rPr>
            </a:fld>
            <a:endParaRPr lang="" altLang="zh-CN" dirty="0">
              <a:latin typeface="文泉驿微米黑" pitchFamily="2" charset="-122"/>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323850" y="549275"/>
            <a:ext cx="5508625" cy="854075"/>
          </a:xfrm>
        </p:spPr>
        <p:txBody>
          <a:bodyPr/>
          <a:lstStyle/>
          <a:p>
            <a:r>
              <a:rPr lang="zh-CN" altLang="en-US" noProof="1"/>
              <a:t>单击此处编辑母版标题样式</a:t>
            </a:r>
            <a:endParaRPr lang="zh-CN" altLang="en-US" noProof="1"/>
          </a:p>
        </p:txBody>
      </p:sp>
      <p:sp>
        <p:nvSpPr>
          <p:cNvPr id="3" name="文本占位符 2"/>
          <p:cNvSpPr>
            <a:spLocks noGrp="1"/>
          </p:cNvSpPr>
          <p:nvPr>
            <p:ph type="body" sz="half" idx="1"/>
          </p:nvPr>
        </p:nvSpPr>
        <p:spPr>
          <a:xfrm>
            <a:off x="323850" y="1557338"/>
            <a:ext cx="4135438" cy="4495800"/>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quarter" idx="2"/>
          </p:nvPr>
        </p:nvSpPr>
        <p:spPr>
          <a:xfrm>
            <a:off x="4611688" y="1557338"/>
            <a:ext cx="4137025" cy="2171700"/>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内容占位符 4"/>
          <p:cNvSpPr>
            <a:spLocks noGrp="1"/>
          </p:cNvSpPr>
          <p:nvPr>
            <p:ph sz="quarter" idx="3"/>
          </p:nvPr>
        </p:nvSpPr>
        <p:spPr>
          <a:xfrm>
            <a:off x="4611688" y="3881438"/>
            <a:ext cx="4137025" cy="2171700"/>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6" name="日期占位符 5"/>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21BC0A3-4670-4C01-8EE4-A6A8C6483207}"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7" name="页脚占位符 6"/>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8" name="灯片编号占位符 7"/>
          <p:cNvSpPr>
            <a:spLocks noGrp="1"/>
          </p:cNvSpPr>
          <p:nvPr>
            <p:ph type="sldNum" sz="quarter" idx="12"/>
          </p:nvPr>
        </p:nvSpPr>
        <p:spPr/>
        <p:txBody>
          <a:bodyPr/>
          <a:p>
            <a:pPr lvl="0" eaLnBrk="1" hangingPunct="1">
              <a:buNone/>
            </a:pPr>
            <a:fld id="{9A0DB2DC-4C9A-4742-B13C-FB6460FD3503}" type="slidenum">
              <a:rPr lang="" altLang="zh-CN" dirty="0">
                <a:latin typeface="文泉驿微米黑" pitchFamily="2" charset="-122"/>
              </a:rPr>
            </a:fld>
            <a:endParaRPr lang="" altLang="zh-CN" dirty="0">
              <a:latin typeface="文泉驿微米黑" pitchFamily="2" charset="-122"/>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表格占位符 2"/>
          <p:cNvSpPr>
            <a:spLocks noGrp="1"/>
          </p:cNvSpPr>
          <p:nvPr>
            <p:ph type="tbl" idx="1"/>
          </p:nvPr>
        </p:nvSpPr>
        <p:spPr/>
        <p:txBody>
          <a:bodyPr vert="horz" wrap="square" lIns="0" tIns="45720" rIns="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2800" b="0" i="0" u="none" strike="noStrike" kern="0" cap="none" spc="0" normalizeH="0" baseline="0" noProof="1">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21BC0A3-4670-4C01-8EE4-A6A8C6483207}"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 altLang="zh-CN" dirty="0">
                <a:latin typeface="文泉驿微米黑" pitchFamily="2" charset="-122"/>
              </a:rPr>
            </a:fld>
            <a:endParaRPr lang="" altLang="zh-CN" dirty="0">
              <a:latin typeface="文泉驿微米黑" pitchFamily="2" charset="-122"/>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21BC0A3-4670-4C01-8EE4-A6A8C6483207}"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 altLang="zh-CN" dirty="0">
                <a:latin typeface="文泉驿微米黑" pitchFamily="2" charset="-122"/>
              </a:rPr>
            </a:fld>
            <a:endParaRPr lang="" altLang="zh-CN" dirty="0">
              <a:latin typeface="文泉驿微米黑" pitchFamily="2" charset="-122"/>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9593761-26F4-4A06-B626-7A538E78C9B5}"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 altLang="zh-CN" dirty="0">
                <a:latin typeface="文泉驿微米黑" pitchFamily="2" charset="-122"/>
              </a:rPr>
            </a:fld>
            <a:endParaRPr lang="" altLang="zh-CN" dirty="0">
              <a:latin typeface="文泉驿微米黑" pitchFamily="2" charset="-122"/>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323850" y="1557338"/>
            <a:ext cx="4135438"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4611688" y="1557338"/>
            <a:ext cx="4137025"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9593761-26F4-4A06-B626-7A538E78C9B5}"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 altLang="zh-CN" dirty="0">
                <a:latin typeface="文泉驿微米黑" pitchFamily="2" charset="-122"/>
              </a:rPr>
            </a:fld>
            <a:endParaRPr lang="" altLang="zh-CN" dirty="0">
              <a:latin typeface="文泉驿微米黑" pitchFamily="2" charset="-122"/>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9593761-26F4-4A06-B626-7A538E78C9B5}"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 altLang="zh-CN" dirty="0">
                <a:latin typeface="文泉驿微米黑" pitchFamily="2" charset="-122"/>
              </a:rPr>
            </a:fld>
            <a:endParaRPr lang="" altLang="zh-CN" dirty="0">
              <a:latin typeface="文泉驿微米黑" pitchFamily="2" charset="-122"/>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9593761-26F4-4A06-B626-7A538E78C9B5}"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 altLang="zh-CN" dirty="0">
                <a:latin typeface="文泉驿微米黑" pitchFamily="2" charset="-122"/>
              </a:rPr>
            </a:fld>
            <a:endParaRPr lang="" altLang="zh-CN" dirty="0">
              <a:latin typeface="文泉驿微米黑" pitchFamily="2" charset="-122"/>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9593761-26F4-4A06-B626-7A538E78C9B5}"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 altLang="zh-CN" dirty="0">
                <a:latin typeface="文泉驿微米黑" pitchFamily="2" charset="-122"/>
              </a:rPr>
            </a:fld>
            <a:endParaRPr lang="" altLang="zh-CN" dirty="0">
              <a:latin typeface="文泉驿微米黑" pitchFamily="2" charset="-122"/>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9593761-26F4-4A06-B626-7A538E78C9B5}"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 altLang="zh-CN" dirty="0">
                <a:latin typeface="文泉驿微米黑" pitchFamily="2" charset="-122"/>
              </a:rPr>
            </a:fld>
            <a:endParaRPr lang="" altLang="zh-CN" dirty="0">
              <a:latin typeface="文泉驿微米黑" pitchFamily="2" charset="-122"/>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9593761-26F4-4A06-B626-7A538E78C9B5}"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 altLang="zh-CN" dirty="0">
                <a:latin typeface="文泉驿微米黑" pitchFamily="2" charset="-122"/>
              </a:rPr>
            </a:fld>
            <a:endParaRPr lang="" altLang="zh-CN" dirty="0">
              <a:latin typeface="文泉驿微米黑" pitchFamily="2" charset="-122"/>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6" Type="http://schemas.openxmlformats.org/officeDocument/2006/relationships/theme" Target="../theme/theme2.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AutoShape 11"/>
          <p:cNvSpPr>
            <a:spLocks noChangeArrowheads="1"/>
          </p:cNvSpPr>
          <p:nvPr/>
        </p:nvSpPr>
        <p:spPr bwMode="auto">
          <a:xfrm flipH="1">
            <a:off x="8423275" y="6137275"/>
            <a:ext cx="720725" cy="720725"/>
          </a:xfrm>
          <a:prstGeom prst="rtTriangle">
            <a:avLst/>
          </a:prstGeom>
          <a:solidFill>
            <a:srgbClr val="0085A4"/>
          </a:solidFill>
          <a:ln w="9525">
            <a:solidFill>
              <a:srgbClr val="0085A4"/>
            </a:solidFill>
            <a:miter lim="800000"/>
          </a:ln>
        </p:spPr>
        <p:txBody>
          <a:bodyPr wrap="none" anchor="ctr"/>
          <a:lstStyle>
            <a:lvl1pPr eaLnBrk="0" hangingPunct="0">
              <a:defRPr>
                <a:solidFill>
                  <a:schemeClr val="tx1"/>
                </a:solidFill>
                <a:latin typeface="文泉驿微米黑" pitchFamily="2" charset="-122"/>
                <a:ea typeface="文泉驿微米黑" pitchFamily="2" charset="-122"/>
              </a:defRPr>
            </a:lvl1pPr>
            <a:lvl2pPr marL="742950" indent="-285750" eaLnBrk="0" hangingPunct="0">
              <a:defRPr>
                <a:solidFill>
                  <a:schemeClr val="tx1"/>
                </a:solidFill>
                <a:latin typeface="文泉驿微米黑" pitchFamily="2" charset="-122"/>
                <a:ea typeface="文泉驿微米黑" pitchFamily="2" charset="-122"/>
              </a:defRPr>
            </a:lvl2pPr>
            <a:lvl3pPr marL="1143000" indent="-228600" eaLnBrk="0" hangingPunct="0">
              <a:defRPr>
                <a:solidFill>
                  <a:schemeClr val="tx1"/>
                </a:solidFill>
                <a:latin typeface="文泉驿微米黑" pitchFamily="2" charset="-122"/>
                <a:ea typeface="文泉驿微米黑" pitchFamily="2" charset="-122"/>
              </a:defRPr>
            </a:lvl3pPr>
            <a:lvl4pPr marL="1600200" indent="-228600" eaLnBrk="0" hangingPunct="0">
              <a:defRPr>
                <a:solidFill>
                  <a:schemeClr val="tx1"/>
                </a:solidFill>
                <a:latin typeface="文泉驿微米黑" pitchFamily="2" charset="-122"/>
                <a:ea typeface="文泉驿微米黑" pitchFamily="2" charset="-122"/>
              </a:defRPr>
            </a:lvl4pPr>
            <a:lvl5pPr marL="2057400" indent="-228600" eaLnBrk="0" hangingPunct="0">
              <a:defRPr>
                <a:solidFill>
                  <a:schemeClr val="tx1"/>
                </a:solidFill>
                <a:latin typeface="文泉驿微米黑" pitchFamily="2" charset="-122"/>
                <a:ea typeface="文泉驿微米黑" pitchFamily="2" charset="-122"/>
              </a:defRPr>
            </a:lvl5pPr>
            <a:lvl6pPr marL="2514600" indent="-228600" eaLnBrk="0" fontAlgn="base" hangingPunct="0">
              <a:spcBef>
                <a:spcPct val="50000"/>
              </a:spcBef>
              <a:spcAft>
                <a:spcPct val="0"/>
              </a:spcAft>
              <a:buFont typeface="Arial" panose="020B0604020202020204" pitchFamily="34" charset="0"/>
              <a:defRPr>
                <a:solidFill>
                  <a:schemeClr val="tx1"/>
                </a:solidFill>
                <a:latin typeface="文泉驿微米黑" pitchFamily="2" charset="-122"/>
                <a:ea typeface="文泉驿微米黑" pitchFamily="2" charset="-122"/>
              </a:defRPr>
            </a:lvl6pPr>
            <a:lvl7pPr marL="2971800" indent="-228600" eaLnBrk="0" fontAlgn="base" hangingPunct="0">
              <a:spcBef>
                <a:spcPct val="50000"/>
              </a:spcBef>
              <a:spcAft>
                <a:spcPct val="0"/>
              </a:spcAft>
              <a:buFont typeface="Arial" panose="020B0604020202020204" pitchFamily="34" charset="0"/>
              <a:defRPr>
                <a:solidFill>
                  <a:schemeClr val="tx1"/>
                </a:solidFill>
                <a:latin typeface="文泉驿微米黑" pitchFamily="2" charset="-122"/>
                <a:ea typeface="文泉驿微米黑" pitchFamily="2" charset="-122"/>
              </a:defRPr>
            </a:lvl7pPr>
            <a:lvl8pPr marL="3429000" indent="-228600" eaLnBrk="0" fontAlgn="base" hangingPunct="0">
              <a:spcBef>
                <a:spcPct val="50000"/>
              </a:spcBef>
              <a:spcAft>
                <a:spcPct val="0"/>
              </a:spcAft>
              <a:buFont typeface="Arial" panose="020B0604020202020204" pitchFamily="34" charset="0"/>
              <a:defRPr>
                <a:solidFill>
                  <a:schemeClr val="tx1"/>
                </a:solidFill>
                <a:latin typeface="文泉驿微米黑" pitchFamily="2" charset="-122"/>
                <a:ea typeface="文泉驿微米黑" pitchFamily="2" charset="-122"/>
              </a:defRPr>
            </a:lvl8pPr>
            <a:lvl9pPr marL="3886200" indent="-228600" eaLnBrk="0" fontAlgn="base" hangingPunct="0">
              <a:spcBef>
                <a:spcPct val="50000"/>
              </a:spcBef>
              <a:spcAft>
                <a:spcPct val="0"/>
              </a:spcAft>
              <a:buFont typeface="Arial" panose="020B0604020202020204" pitchFamily="34" charset="0"/>
              <a:defRPr>
                <a:solidFill>
                  <a:schemeClr val="tx1"/>
                </a:solidFill>
                <a:latin typeface="文泉驿微米黑" pitchFamily="2" charset="-122"/>
                <a:ea typeface="文泉驿微米黑"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1027" name="Line 8"/>
          <p:cNvSpPr/>
          <p:nvPr/>
        </p:nvSpPr>
        <p:spPr>
          <a:xfrm>
            <a:off x="0" y="981075"/>
            <a:ext cx="9144000" cy="0"/>
          </a:xfrm>
          <a:prstGeom prst="line">
            <a:avLst/>
          </a:prstGeom>
          <a:ln w="12700" cap="flat" cmpd="sng">
            <a:solidFill>
              <a:srgbClr val="5AAAED"/>
            </a:solidFill>
            <a:prstDash val="solid"/>
            <a:headEnd type="none" w="med" len="med"/>
            <a:tailEnd type="none" w="med" len="med"/>
          </a:ln>
        </p:spPr>
      </p:sp>
      <p:sp>
        <p:nvSpPr>
          <p:cNvPr id="1028" name="Rectangle 10"/>
          <p:cNvSpPr>
            <a:spLocks noChangeArrowheads="1"/>
          </p:cNvSpPr>
          <p:nvPr/>
        </p:nvSpPr>
        <p:spPr bwMode="auto">
          <a:xfrm>
            <a:off x="2051050" y="549275"/>
            <a:ext cx="5400675" cy="792163"/>
          </a:xfrm>
          <a:prstGeom prst="rect">
            <a:avLst/>
          </a:prstGeom>
          <a:solidFill>
            <a:srgbClr val="CFEDFE"/>
          </a:solidFill>
          <a:ln>
            <a:noFill/>
          </a:ln>
        </p:spPr>
        <p:txBody>
          <a:bodyPr wrap="none" anchor="ctr"/>
          <a:lstStyle>
            <a:lvl1pPr eaLnBrk="0" hangingPunct="0">
              <a:defRPr>
                <a:solidFill>
                  <a:schemeClr val="tx1"/>
                </a:solidFill>
                <a:latin typeface="文泉驿微米黑" pitchFamily="2" charset="-122"/>
                <a:ea typeface="文泉驿微米黑" pitchFamily="2" charset="-122"/>
              </a:defRPr>
            </a:lvl1pPr>
            <a:lvl2pPr marL="742950" indent="-285750" eaLnBrk="0" hangingPunct="0">
              <a:defRPr>
                <a:solidFill>
                  <a:schemeClr val="tx1"/>
                </a:solidFill>
                <a:latin typeface="文泉驿微米黑" pitchFamily="2" charset="-122"/>
                <a:ea typeface="文泉驿微米黑" pitchFamily="2" charset="-122"/>
              </a:defRPr>
            </a:lvl2pPr>
            <a:lvl3pPr marL="1143000" indent="-228600" eaLnBrk="0" hangingPunct="0">
              <a:defRPr>
                <a:solidFill>
                  <a:schemeClr val="tx1"/>
                </a:solidFill>
                <a:latin typeface="文泉驿微米黑" pitchFamily="2" charset="-122"/>
                <a:ea typeface="文泉驿微米黑" pitchFamily="2" charset="-122"/>
              </a:defRPr>
            </a:lvl3pPr>
            <a:lvl4pPr marL="1600200" indent="-228600" eaLnBrk="0" hangingPunct="0">
              <a:defRPr>
                <a:solidFill>
                  <a:schemeClr val="tx1"/>
                </a:solidFill>
                <a:latin typeface="文泉驿微米黑" pitchFamily="2" charset="-122"/>
                <a:ea typeface="文泉驿微米黑" pitchFamily="2" charset="-122"/>
              </a:defRPr>
            </a:lvl4pPr>
            <a:lvl5pPr marL="2057400" indent="-228600" eaLnBrk="0" hangingPunct="0">
              <a:defRPr>
                <a:solidFill>
                  <a:schemeClr val="tx1"/>
                </a:solidFill>
                <a:latin typeface="文泉驿微米黑" pitchFamily="2" charset="-122"/>
                <a:ea typeface="文泉驿微米黑" pitchFamily="2" charset="-122"/>
              </a:defRPr>
            </a:lvl5pPr>
            <a:lvl6pPr marL="2514600" indent="-228600" eaLnBrk="0" fontAlgn="base" hangingPunct="0">
              <a:spcBef>
                <a:spcPct val="50000"/>
              </a:spcBef>
              <a:spcAft>
                <a:spcPct val="0"/>
              </a:spcAft>
              <a:buFont typeface="Arial" panose="020B0604020202020204" pitchFamily="34" charset="0"/>
              <a:defRPr>
                <a:solidFill>
                  <a:schemeClr val="tx1"/>
                </a:solidFill>
                <a:latin typeface="文泉驿微米黑" pitchFamily="2" charset="-122"/>
                <a:ea typeface="文泉驿微米黑" pitchFamily="2" charset="-122"/>
              </a:defRPr>
            </a:lvl6pPr>
            <a:lvl7pPr marL="2971800" indent="-228600" eaLnBrk="0" fontAlgn="base" hangingPunct="0">
              <a:spcBef>
                <a:spcPct val="50000"/>
              </a:spcBef>
              <a:spcAft>
                <a:spcPct val="0"/>
              </a:spcAft>
              <a:buFont typeface="Arial" panose="020B0604020202020204" pitchFamily="34" charset="0"/>
              <a:defRPr>
                <a:solidFill>
                  <a:schemeClr val="tx1"/>
                </a:solidFill>
                <a:latin typeface="文泉驿微米黑" pitchFamily="2" charset="-122"/>
                <a:ea typeface="文泉驿微米黑" pitchFamily="2" charset="-122"/>
              </a:defRPr>
            </a:lvl7pPr>
            <a:lvl8pPr marL="3429000" indent="-228600" eaLnBrk="0" fontAlgn="base" hangingPunct="0">
              <a:spcBef>
                <a:spcPct val="50000"/>
              </a:spcBef>
              <a:spcAft>
                <a:spcPct val="0"/>
              </a:spcAft>
              <a:buFont typeface="Arial" panose="020B0604020202020204" pitchFamily="34" charset="0"/>
              <a:defRPr>
                <a:solidFill>
                  <a:schemeClr val="tx1"/>
                </a:solidFill>
                <a:latin typeface="文泉驿微米黑" pitchFamily="2" charset="-122"/>
                <a:ea typeface="文泉驿微米黑" pitchFamily="2" charset="-122"/>
              </a:defRPr>
            </a:lvl8pPr>
            <a:lvl9pPr marL="3886200" indent="-228600" eaLnBrk="0" fontAlgn="base" hangingPunct="0">
              <a:spcBef>
                <a:spcPct val="50000"/>
              </a:spcBef>
              <a:spcAft>
                <a:spcPct val="0"/>
              </a:spcAft>
              <a:buFont typeface="Arial" panose="020B0604020202020204" pitchFamily="34" charset="0"/>
              <a:defRPr>
                <a:solidFill>
                  <a:schemeClr val="tx1"/>
                </a:solidFill>
                <a:latin typeface="文泉驿微米黑" pitchFamily="2" charset="-122"/>
                <a:ea typeface="文泉驿微米黑"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1029" name="Rectangle 2"/>
          <p:cNvSpPr>
            <a:spLocks noGrp="1"/>
          </p:cNvSpPr>
          <p:nvPr>
            <p:ph type="title"/>
          </p:nvPr>
        </p:nvSpPr>
        <p:spPr>
          <a:xfrm>
            <a:off x="323850" y="549275"/>
            <a:ext cx="5508625" cy="854075"/>
          </a:xfrm>
          <a:prstGeom prst="rect">
            <a:avLst/>
          </a:prstGeom>
          <a:noFill/>
          <a:ln w="9525">
            <a:noFill/>
          </a:ln>
        </p:spPr>
        <p:txBody>
          <a:bodyPr lIns="0" tIns="46800" rIns="0" anchor="ctr" anchorCtr="0"/>
          <a:p>
            <a:pPr lvl="0"/>
            <a:r>
              <a:rPr lang="zh-CN" altLang="en-US" dirty="0"/>
              <a:t>单击此处编辑母版标题样式</a:t>
            </a:r>
            <a:endParaRPr lang="zh-CN" altLang="en-US" dirty="0"/>
          </a:p>
        </p:txBody>
      </p:sp>
      <p:sp>
        <p:nvSpPr>
          <p:cNvPr id="1030" name="Rectangle 3"/>
          <p:cNvSpPr>
            <a:spLocks noGrp="1"/>
          </p:cNvSpPr>
          <p:nvPr>
            <p:ph type="body"/>
          </p:nvPr>
        </p:nvSpPr>
        <p:spPr>
          <a:xfrm>
            <a:off x="323850" y="1557338"/>
            <a:ext cx="8424863" cy="4495800"/>
          </a:xfrm>
          <a:prstGeom prst="rect">
            <a:avLst/>
          </a:prstGeom>
          <a:noFill/>
          <a:ln w="9525">
            <a:noFill/>
          </a:ln>
        </p:spPr>
        <p:txBody>
          <a:bodyPr lIns="0" rIns="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21863" name="Rectangle 4"/>
          <p:cNvSpPr>
            <a:spLocks noGrp="1" noChangeArrowheads="1"/>
          </p:cNvSpPr>
          <p:nvPr>
            <p:ph type="dt" sz="half" idx="2"/>
          </p:nvPr>
        </p:nvSpPr>
        <p:spPr bwMode="auto">
          <a:xfrm>
            <a:off x="468313" y="6237288"/>
            <a:ext cx="2133600" cy="476250"/>
          </a:xfrm>
          <a:prstGeom prst="rect">
            <a:avLst/>
          </a:prstGeom>
          <a:noFill/>
          <a:ln w="9525">
            <a:noFill/>
            <a:miter lim="800000"/>
          </a:ln>
        </p:spPr>
        <p:txBody>
          <a:bodyPr vert="horz" wrap="square" lIns="91440" tIns="45720" rIns="91440" bIns="45720" numCol="1" anchor="t" anchorCtr="0" compatLnSpc="1"/>
          <a:lstStyle>
            <a:lvl1pPr algn="l" eaLnBrk="1" hangingPunct="1">
              <a:spcBef>
                <a:spcPct val="0"/>
              </a:spcBef>
              <a:buFontTx/>
              <a:buNone/>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fld id="{F9593761-26F4-4A06-B626-7A538E78C9B5}"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121864"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eaLnBrk="1" hangingPunct="1">
              <a:spcBef>
                <a:spcPct val="0"/>
              </a:spcBef>
              <a:buFontTx/>
              <a:buNone/>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121865" name="Rectangle 6"/>
          <p:cNvSpPr>
            <a:spLocks noGrp="1" noChangeArrowheads="1"/>
          </p:cNvSpPr>
          <p:nvPr>
            <p:ph type="sldNum" sz="quarter" idx="4"/>
          </p:nvPr>
        </p:nvSpPr>
        <p:spPr bwMode="auto">
          <a:xfrm>
            <a:off x="7019925" y="6454775"/>
            <a:ext cx="2133600" cy="287338"/>
          </a:xfrm>
          <a:prstGeom prst="rect">
            <a:avLst/>
          </a:prstGeom>
          <a:noFill/>
          <a:ln w="9525">
            <a:noFill/>
            <a:miter lim="800000"/>
          </a:ln>
        </p:spPr>
        <p:txBody>
          <a:bodyPr vert="horz" wrap="square" lIns="91440" tIns="45720" rIns="91440" bIns="45720" numCol="1" anchor="t" anchorCtr="0" compatLnSpc="1"/>
          <a:lstStyle>
            <a:lvl1pPr algn="r">
              <a:defRPr sz="1400">
                <a:solidFill>
                  <a:schemeClr val="bg1"/>
                </a:solidFill>
              </a:defRPr>
            </a:lvl1pPr>
          </a:lstStyle>
          <a:p>
            <a:pPr lvl="0" eaLnBrk="1" hangingPunct="1">
              <a:buNone/>
            </a:pPr>
            <a:fld id="{9A0DB2DC-4C9A-4742-B13C-FB6460FD3503}" type="slidenum">
              <a:rPr lang="" altLang="zh-CN" dirty="0">
                <a:latin typeface="文泉驿微米黑" pitchFamily="2" charset="-122"/>
              </a:rPr>
            </a:fld>
            <a:endParaRPr lang="" altLang="zh-CN" dirty="0">
              <a:latin typeface="文泉驿微米黑"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hf sldNum="0" hdr="0" ftr="0" dt="0"/>
  <p:txStyles>
    <p:titleStyle>
      <a:lvl1pPr algn="l" rtl="0" eaLnBrk="0" fontAlgn="base" hangingPunct="0">
        <a:spcBef>
          <a:spcPct val="0"/>
        </a:spcBef>
        <a:spcAft>
          <a:spcPct val="0"/>
        </a:spcAft>
        <a:defRPr sz="3600" b="1">
          <a:solidFill>
            <a:srgbClr val="0064B5"/>
          </a:solidFill>
          <a:latin typeface="+mj-lt"/>
          <a:ea typeface="+mj-ea"/>
          <a:cs typeface="+mj-cs"/>
        </a:defRPr>
      </a:lvl1pPr>
      <a:lvl2pPr algn="l" rtl="0" eaLnBrk="0" fontAlgn="base" hangingPunct="0">
        <a:spcBef>
          <a:spcPct val="0"/>
        </a:spcBef>
        <a:spcAft>
          <a:spcPct val="0"/>
        </a:spcAft>
        <a:defRPr sz="3600" b="1">
          <a:solidFill>
            <a:srgbClr val="0064B5"/>
          </a:solidFill>
          <a:latin typeface="文泉驿微米黑" pitchFamily="2" charset="-122"/>
          <a:ea typeface="宋体" panose="02010600030101010101" pitchFamily="2" charset="-122"/>
        </a:defRPr>
      </a:lvl2pPr>
      <a:lvl3pPr algn="l" rtl="0" eaLnBrk="0" fontAlgn="base" hangingPunct="0">
        <a:spcBef>
          <a:spcPct val="0"/>
        </a:spcBef>
        <a:spcAft>
          <a:spcPct val="0"/>
        </a:spcAft>
        <a:defRPr sz="3600" b="1">
          <a:solidFill>
            <a:srgbClr val="0064B5"/>
          </a:solidFill>
          <a:latin typeface="文泉驿微米黑" pitchFamily="2" charset="-122"/>
          <a:ea typeface="宋体" panose="02010600030101010101" pitchFamily="2" charset="-122"/>
        </a:defRPr>
      </a:lvl3pPr>
      <a:lvl4pPr algn="l" rtl="0" eaLnBrk="0" fontAlgn="base" hangingPunct="0">
        <a:spcBef>
          <a:spcPct val="0"/>
        </a:spcBef>
        <a:spcAft>
          <a:spcPct val="0"/>
        </a:spcAft>
        <a:defRPr sz="3600" b="1">
          <a:solidFill>
            <a:srgbClr val="0064B5"/>
          </a:solidFill>
          <a:latin typeface="文泉驿微米黑" pitchFamily="2" charset="-122"/>
          <a:ea typeface="宋体" panose="02010600030101010101" pitchFamily="2" charset="-122"/>
        </a:defRPr>
      </a:lvl4pPr>
      <a:lvl5pPr algn="l" rtl="0" eaLnBrk="0" fontAlgn="base" hangingPunct="0">
        <a:spcBef>
          <a:spcPct val="0"/>
        </a:spcBef>
        <a:spcAft>
          <a:spcPct val="0"/>
        </a:spcAft>
        <a:defRPr sz="3600" b="1">
          <a:solidFill>
            <a:srgbClr val="0064B5"/>
          </a:solidFill>
          <a:latin typeface="文泉驿微米黑" pitchFamily="2" charset="-122"/>
          <a:ea typeface="宋体" panose="02010600030101010101" pitchFamily="2" charset="-122"/>
        </a:defRPr>
      </a:lvl5pPr>
      <a:lvl6pPr marL="457200" algn="l" rtl="0" fontAlgn="base">
        <a:spcBef>
          <a:spcPct val="0"/>
        </a:spcBef>
        <a:spcAft>
          <a:spcPct val="0"/>
        </a:spcAft>
        <a:defRPr sz="3600" b="1">
          <a:solidFill>
            <a:srgbClr val="0064B5"/>
          </a:solidFill>
          <a:latin typeface="文泉驿微米黑" pitchFamily="2" charset="-122"/>
          <a:ea typeface="宋体" panose="02010600030101010101" pitchFamily="2" charset="-122"/>
        </a:defRPr>
      </a:lvl6pPr>
      <a:lvl7pPr marL="914400" algn="l" rtl="0" fontAlgn="base">
        <a:spcBef>
          <a:spcPct val="0"/>
        </a:spcBef>
        <a:spcAft>
          <a:spcPct val="0"/>
        </a:spcAft>
        <a:defRPr sz="3600" b="1">
          <a:solidFill>
            <a:srgbClr val="0064B5"/>
          </a:solidFill>
          <a:latin typeface="文泉驿微米黑" pitchFamily="2" charset="-122"/>
          <a:ea typeface="宋体" panose="02010600030101010101" pitchFamily="2" charset="-122"/>
        </a:defRPr>
      </a:lvl7pPr>
      <a:lvl8pPr marL="1371600" algn="l" rtl="0" fontAlgn="base">
        <a:spcBef>
          <a:spcPct val="0"/>
        </a:spcBef>
        <a:spcAft>
          <a:spcPct val="0"/>
        </a:spcAft>
        <a:defRPr sz="3600" b="1">
          <a:solidFill>
            <a:srgbClr val="0064B5"/>
          </a:solidFill>
          <a:latin typeface="文泉驿微米黑" pitchFamily="2" charset="-122"/>
          <a:ea typeface="宋体" panose="02010600030101010101" pitchFamily="2" charset="-122"/>
        </a:defRPr>
      </a:lvl8pPr>
      <a:lvl9pPr marL="1828800" algn="l" rtl="0" fontAlgn="base">
        <a:spcBef>
          <a:spcPct val="0"/>
        </a:spcBef>
        <a:spcAft>
          <a:spcPct val="0"/>
        </a:spcAft>
        <a:defRPr sz="3600" b="1">
          <a:solidFill>
            <a:srgbClr val="0064B5"/>
          </a:solidFill>
          <a:latin typeface="文泉驿微米黑" pitchFamily="2" charset="-122"/>
          <a:ea typeface="宋体" panose="02010600030101010101" pitchFamily="2" charset="-122"/>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2050" name="AutoShape 11"/>
          <p:cNvSpPr>
            <a:spLocks noChangeArrowheads="1"/>
          </p:cNvSpPr>
          <p:nvPr/>
        </p:nvSpPr>
        <p:spPr bwMode="auto">
          <a:xfrm flipH="1">
            <a:off x="8423275" y="6137275"/>
            <a:ext cx="720725" cy="720725"/>
          </a:xfrm>
          <a:prstGeom prst="rtTriangle">
            <a:avLst/>
          </a:prstGeom>
          <a:solidFill>
            <a:srgbClr val="0085A4"/>
          </a:solidFill>
          <a:ln w="9525">
            <a:solidFill>
              <a:srgbClr val="0085A4"/>
            </a:solidFill>
            <a:miter lim="800000"/>
          </a:ln>
        </p:spPr>
        <p:txBody>
          <a:bodyPr wrap="none" anchor="ctr"/>
          <a:lstStyle>
            <a:lvl1pPr eaLnBrk="0" hangingPunct="0">
              <a:defRPr>
                <a:solidFill>
                  <a:schemeClr val="tx1"/>
                </a:solidFill>
                <a:latin typeface="文泉驿微米黑" pitchFamily="2" charset="-122"/>
                <a:ea typeface="文泉驿微米黑" pitchFamily="2" charset="-122"/>
              </a:defRPr>
            </a:lvl1pPr>
            <a:lvl2pPr marL="742950" indent="-285750" eaLnBrk="0" hangingPunct="0">
              <a:defRPr>
                <a:solidFill>
                  <a:schemeClr val="tx1"/>
                </a:solidFill>
                <a:latin typeface="文泉驿微米黑" pitchFamily="2" charset="-122"/>
                <a:ea typeface="文泉驿微米黑" pitchFamily="2" charset="-122"/>
              </a:defRPr>
            </a:lvl2pPr>
            <a:lvl3pPr marL="1143000" indent="-228600" eaLnBrk="0" hangingPunct="0">
              <a:defRPr>
                <a:solidFill>
                  <a:schemeClr val="tx1"/>
                </a:solidFill>
                <a:latin typeface="文泉驿微米黑" pitchFamily="2" charset="-122"/>
                <a:ea typeface="文泉驿微米黑" pitchFamily="2" charset="-122"/>
              </a:defRPr>
            </a:lvl3pPr>
            <a:lvl4pPr marL="1600200" indent="-228600" eaLnBrk="0" hangingPunct="0">
              <a:defRPr>
                <a:solidFill>
                  <a:schemeClr val="tx1"/>
                </a:solidFill>
                <a:latin typeface="文泉驿微米黑" pitchFamily="2" charset="-122"/>
                <a:ea typeface="文泉驿微米黑" pitchFamily="2" charset="-122"/>
              </a:defRPr>
            </a:lvl4pPr>
            <a:lvl5pPr marL="2057400" indent="-228600" eaLnBrk="0" hangingPunct="0">
              <a:defRPr>
                <a:solidFill>
                  <a:schemeClr val="tx1"/>
                </a:solidFill>
                <a:latin typeface="文泉驿微米黑" pitchFamily="2" charset="-122"/>
                <a:ea typeface="文泉驿微米黑" pitchFamily="2" charset="-122"/>
              </a:defRPr>
            </a:lvl5pPr>
            <a:lvl6pPr marL="2514600" indent="-228600" eaLnBrk="0" fontAlgn="base" hangingPunct="0">
              <a:spcBef>
                <a:spcPct val="50000"/>
              </a:spcBef>
              <a:spcAft>
                <a:spcPct val="0"/>
              </a:spcAft>
              <a:buFont typeface="Arial" panose="020B0604020202020204" pitchFamily="34" charset="0"/>
              <a:defRPr>
                <a:solidFill>
                  <a:schemeClr val="tx1"/>
                </a:solidFill>
                <a:latin typeface="文泉驿微米黑" pitchFamily="2" charset="-122"/>
                <a:ea typeface="文泉驿微米黑" pitchFamily="2" charset="-122"/>
              </a:defRPr>
            </a:lvl6pPr>
            <a:lvl7pPr marL="2971800" indent="-228600" eaLnBrk="0" fontAlgn="base" hangingPunct="0">
              <a:spcBef>
                <a:spcPct val="50000"/>
              </a:spcBef>
              <a:spcAft>
                <a:spcPct val="0"/>
              </a:spcAft>
              <a:buFont typeface="Arial" panose="020B0604020202020204" pitchFamily="34" charset="0"/>
              <a:defRPr>
                <a:solidFill>
                  <a:schemeClr val="tx1"/>
                </a:solidFill>
                <a:latin typeface="文泉驿微米黑" pitchFamily="2" charset="-122"/>
                <a:ea typeface="文泉驿微米黑" pitchFamily="2" charset="-122"/>
              </a:defRPr>
            </a:lvl7pPr>
            <a:lvl8pPr marL="3429000" indent="-228600" eaLnBrk="0" fontAlgn="base" hangingPunct="0">
              <a:spcBef>
                <a:spcPct val="50000"/>
              </a:spcBef>
              <a:spcAft>
                <a:spcPct val="0"/>
              </a:spcAft>
              <a:buFont typeface="Arial" panose="020B0604020202020204" pitchFamily="34" charset="0"/>
              <a:defRPr>
                <a:solidFill>
                  <a:schemeClr val="tx1"/>
                </a:solidFill>
                <a:latin typeface="文泉驿微米黑" pitchFamily="2" charset="-122"/>
                <a:ea typeface="文泉驿微米黑" pitchFamily="2" charset="-122"/>
              </a:defRPr>
            </a:lvl8pPr>
            <a:lvl9pPr marL="3886200" indent="-228600" eaLnBrk="0" fontAlgn="base" hangingPunct="0">
              <a:spcBef>
                <a:spcPct val="50000"/>
              </a:spcBef>
              <a:spcAft>
                <a:spcPct val="0"/>
              </a:spcAft>
              <a:buFont typeface="Arial" panose="020B0604020202020204" pitchFamily="34" charset="0"/>
              <a:defRPr>
                <a:solidFill>
                  <a:schemeClr val="tx1"/>
                </a:solidFill>
                <a:latin typeface="文泉驿微米黑" pitchFamily="2" charset="-122"/>
                <a:ea typeface="文泉驿微米黑"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2051" name="Line 8"/>
          <p:cNvSpPr/>
          <p:nvPr/>
        </p:nvSpPr>
        <p:spPr>
          <a:xfrm>
            <a:off x="0" y="981075"/>
            <a:ext cx="9144000" cy="0"/>
          </a:xfrm>
          <a:prstGeom prst="line">
            <a:avLst/>
          </a:prstGeom>
          <a:ln w="12700" cap="flat" cmpd="sng">
            <a:solidFill>
              <a:srgbClr val="5AAAED"/>
            </a:solidFill>
            <a:prstDash val="solid"/>
            <a:headEnd type="none" w="med" len="med"/>
            <a:tailEnd type="none" w="med" len="med"/>
          </a:ln>
        </p:spPr>
      </p:sp>
      <p:sp>
        <p:nvSpPr>
          <p:cNvPr id="2052" name="Rectangle 10"/>
          <p:cNvSpPr>
            <a:spLocks noChangeArrowheads="1"/>
          </p:cNvSpPr>
          <p:nvPr/>
        </p:nvSpPr>
        <p:spPr bwMode="auto">
          <a:xfrm>
            <a:off x="0" y="620713"/>
            <a:ext cx="3203575" cy="792163"/>
          </a:xfrm>
          <a:prstGeom prst="rect">
            <a:avLst/>
          </a:prstGeom>
          <a:solidFill>
            <a:srgbClr val="CFEDFE"/>
          </a:solidFill>
          <a:ln>
            <a:noFill/>
          </a:ln>
        </p:spPr>
        <p:txBody>
          <a:bodyPr wrap="none" anchor="ctr"/>
          <a:lstStyle>
            <a:lvl1pPr eaLnBrk="0" hangingPunct="0">
              <a:defRPr>
                <a:solidFill>
                  <a:schemeClr val="tx1"/>
                </a:solidFill>
                <a:latin typeface="文泉驿微米黑" pitchFamily="2" charset="-122"/>
                <a:ea typeface="文泉驿微米黑" pitchFamily="2" charset="-122"/>
              </a:defRPr>
            </a:lvl1pPr>
            <a:lvl2pPr marL="742950" indent="-285750" eaLnBrk="0" hangingPunct="0">
              <a:defRPr>
                <a:solidFill>
                  <a:schemeClr val="tx1"/>
                </a:solidFill>
                <a:latin typeface="文泉驿微米黑" pitchFamily="2" charset="-122"/>
                <a:ea typeface="文泉驿微米黑" pitchFamily="2" charset="-122"/>
              </a:defRPr>
            </a:lvl2pPr>
            <a:lvl3pPr marL="1143000" indent="-228600" eaLnBrk="0" hangingPunct="0">
              <a:defRPr>
                <a:solidFill>
                  <a:schemeClr val="tx1"/>
                </a:solidFill>
                <a:latin typeface="文泉驿微米黑" pitchFamily="2" charset="-122"/>
                <a:ea typeface="文泉驿微米黑" pitchFamily="2" charset="-122"/>
              </a:defRPr>
            </a:lvl3pPr>
            <a:lvl4pPr marL="1600200" indent="-228600" eaLnBrk="0" hangingPunct="0">
              <a:defRPr>
                <a:solidFill>
                  <a:schemeClr val="tx1"/>
                </a:solidFill>
                <a:latin typeface="文泉驿微米黑" pitchFamily="2" charset="-122"/>
                <a:ea typeface="文泉驿微米黑" pitchFamily="2" charset="-122"/>
              </a:defRPr>
            </a:lvl4pPr>
            <a:lvl5pPr marL="2057400" indent="-228600" eaLnBrk="0" hangingPunct="0">
              <a:defRPr>
                <a:solidFill>
                  <a:schemeClr val="tx1"/>
                </a:solidFill>
                <a:latin typeface="文泉驿微米黑" pitchFamily="2" charset="-122"/>
                <a:ea typeface="文泉驿微米黑" pitchFamily="2" charset="-122"/>
              </a:defRPr>
            </a:lvl5pPr>
            <a:lvl6pPr marL="2514600" indent="-228600" eaLnBrk="0" fontAlgn="base" hangingPunct="0">
              <a:spcBef>
                <a:spcPct val="50000"/>
              </a:spcBef>
              <a:spcAft>
                <a:spcPct val="0"/>
              </a:spcAft>
              <a:buFont typeface="Arial" panose="020B0604020202020204" pitchFamily="34" charset="0"/>
              <a:defRPr>
                <a:solidFill>
                  <a:schemeClr val="tx1"/>
                </a:solidFill>
                <a:latin typeface="文泉驿微米黑" pitchFamily="2" charset="-122"/>
                <a:ea typeface="文泉驿微米黑" pitchFamily="2" charset="-122"/>
              </a:defRPr>
            </a:lvl6pPr>
            <a:lvl7pPr marL="2971800" indent="-228600" eaLnBrk="0" fontAlgn="base" hangingPunct="0">
              <a:spcBef>
                <a:spcPct val="50000"/>
              </a:spcBef>
              <a:spcAft>
                <a:spcPct val="0"/>
              </a:spcAft>
              <a:buFont typeface="Arial" panose="020B0604020202020204" pitchFamily="34" charset="0"/>
              <a:defRPr>
                <a:solidFill>
                  <a:schemeClr val="tx1"/>
                </a:solidFill>
                <a:latin typeface="文泉驿微米黑" pitchFamily="2" charset="-122"/>
                <a:ea typeface="文泉驿微米黑" pitchFamily="2" charset="-122"/>
              </a:defRPr>
            </a:lvl7pPr>
            <a:lvl8pPr marL="3429000" indent="-228600" eaLnBrk="0" fontAlgn="base" hangingPunct="0">
              <a:spcBef>
                <a:spcPct val="50000"/>
              </a:spcBef>
              <a:spcAft>
                <a:spcPct val="0"/>
              </a:spcAft>
              <a:buFont typeface="Arial" panose="020B0604020202020204" pitchFamily="34" charset="0"/>
              <a:defRPr>
                <a:solidFill>
                  <a:schemeClr val="tx1"/>
                </a:solidFill>
                <a:latin typeface="文泉驿微米黑" pitchFamily="2" charset="-122"/>
                <a:ea typeface="文泉驿微米黑" pitchFamily="2" charset="-122"/>
              </a:defRPr>
            </a:lvl8pPr>
            <a:lvl9pPr marL="3886200" indent="-228600" eaLnBrk="0" fontAlgn="base" hangingPunct="0">
              <a:spcBef>
                <a:spcPct val="50000"/>
              </a:spcBef>
              <a:spcAft>
                <a:spcPct val="0"/>
              </a:spcAft>
              <a:buFont typeface="Arial" panose="020B0604020202020204" pitchFamily="34" charset="0"/>
              <a:defRPr>
                <a:solidFill>
                  <a:schemeClr val="tx1"/>
                </a:solidFill>
                <a:latin typeface="文泉驿微米黑" pitchFamily="2" charset="-122"/>
                <a:ea typeface="文泉驿微米黑"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2053" name="Rectangle 2"/>
          <p:cNvSpPr>
            <a:spLocks noGrp="1"/>
          </p:cNvSpPr>
          <p:nvPr>
            <p:ph type="title"/>
          </p:nvPr>
        </p:nvSpPr>
        <p:spPr>
          <a:xfrm>
            <a:off x="323850" y="549275"/>
            <a:ext cx="5508625" cy="854075"/>
          </a:xfrm>
          <a:prstGeom prst="rect">
            <a:avLst/>
          </a:prstGeom>
          <a:noFill/>
          <a:ln w="9525">
            <a:noFill/>
          </a:ln>
        </p:spPr>
        <p:txBody>
          <a:bodyPr lIns="0" tIns="46800" rIns="0" anchor="ctr" anchorCtr="0"/>
          <a:p>
            <a:pPr lvl="0"/>
            <a:r>
              <a:rPr lang="zh-CN" altLang="en-US" dirty="0"/>
              <a:t>单击此处编辑母版标题样式</a:t>
            </a:r>
            <a:endParaRPr lang="zh-CN" altLang="en-US" dirty="0"/>
          </a:p>
        </p:txBody>
      </p:sp>
      <p:sp>
        <p:nvSpPr>
          <p:cNvPr id="2054" name="Rectangle 3"/>
          <p:cNvSpPr>
            <a:spLocks noGrp="1"/>
          </p:cNvSpPr>
          <p:nvPr>
            <p:ph type="body"/>
          </p:nvPr>
        </p:nvSpPr>
        <p:spPr>
          <a:xfrm>
            <a:off x="323850" y="1557338"/>
            <a:ext cx="8424863" cy="4495800"/>
          </a:xfrm>
          <a:prstGeom prst="rect">
            <a:avLst/>
          </a:prstGeom>
          <a:noFill/>
          <a:ln w="9525">
            <a:noFill/>
          </a:ln>
        </p:spPr>
        <p:txBody>
          <a:bodyPr lIns="0" rIns="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45415" name="Rectangle 4"/>
          <p:cNvSpPr>
            <a:spLocks noGrp="1" noChangeArrowheads="1"/>
          </p:cNvSpPr>
          <p:nvPr>
            <p:ph type="dt" sz="half" idx="2"/>
          </p:nvPr>
        </p:nvSpPr>
        <p:spPr bwMode="auto">
          <a:xfrm>
            <a:off x="468313" y="6237288"/>
            <a:ext cx="2133600" cy="476250"/>
          </a:xfrm>
          <a:prstGeom prst="rect">
            <a:avLst/>
          </a:prstGeom>
          <a:noFill/>
          <a:ln w="9525">
            <a:noFill/>
            <a:miter lim="800000"/>
          </a:ln>
        </p:spPr>
        <p:txBody>
          <a:bodyPr vert="horz" wrap="square" lIns="91440" tIns="45720" rIns="91440" bIns="45720" numCol="1" anchor="t" anchorCtr="0" compatLnSpc="1"/>
          <a:lstStyle>
            <a:lvl1pPr algn="l" eaLnBrk="1" hangingPunct="1">
              <a:spcBef>
                <a:spcPct val="0"/>
              </a:spcBef>
              <a:buFontTx/>
              <a:buNone/>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fld id="{F21BC0A3-4670-4C01-8EE4-A6A8C6483207}" type="datetime1">
              <a:rPr kumimoji="0" lang="zh-CN" alt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rPr>
            </a:fld>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145416"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eaLnBrk="1" hangingPunct="1">
              <a:spcBef>
                <a:spcPct val="0"/>
              </a:spcBef>
              <a:buFontTx/>
              <a:buNone/>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文泉驿微米黑" pitchFamily="2" charset="-122"/>
              <a:ea typeface="文泉驿微米黑" pitchFamily="2" charset="-122"/>
              <a:cs typeface="+mn-cs"/>
            </a:endParaRPr>
          </a:p>
        </p:txBody>
      </p:sp>
      <p:sp>
        <p:nvSpPr>
          <p:cNvPr id="145417" name="Rectangle 6"/>
          <p:cNvSpPr>
            <a:spLocks noGrp="1" noChangeArrowheads="1"/>
          </p:cNvSpPr>
          <p:nvPr>
            <p:ph type="sldNum" sz="quarter" idx="4"/>
          </p:nvPr>
        </p:nvSpPr>
        <p:spPr bwMode="auto">
          <a:xfrm>
            <a:off x="7019925" y="6454775"/>
            <a:ext cx="2133600" cy="287338"/>
          </a:xfrm>
          <a:prstGeom prst="rect">
            <a:avLst/>
          </a:prstGeom>
          <a:noFill/>
          <a:ln w="9525">
            <a:noFill/>
            <a:miter lim="800000"/>
          </a:ln>
        </p:spPr>
        <p:txBody>
          <a:bodyPr vert="horz" wrap="square" lIns="91440" tIns="45720" rIns="91440" bIns="45720" numCol="1" anchor="t" anchorCtr="0" compatLnSpc="1"/>
          <a:lstStyle>
            <a:lvl1pPr algn="r">
              <a:defRPr sz="1400">
                <a:solidFill>
                  <a:schemeClr val="bg1"/>
                </a:solidFill>
              </a:defRPr>
            </a:lvl1pPr>
          </a:lstStyle>
          <a:p>
            <a:pPr lvl="0" eaLnBrk="1" hangingPunct="1">
              <a:buNone/>
            </a:pPr>
            <a:fld id="{9A0DB2DC-4C9A-4742-B13C-FB6460FD3503}" type="slidenum">
              <a:rPr lang="" altLang="zh-CN" dirty="0">
                <a:latin typeface="文泉驿微米黑" pitchFamily="2" charset="-122"/>
              </a:rPr>
            </a:fld>
            <a:endParaRPr lang="" altLang="zh-CN" dirty="0">
              <a:latin typeface="文泉驿微米黑" pitchFamily="2" charset="-122"/>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transition spd="med"/>
  <p:hf sldNum="0" hdr="0" ftr="0" dt="0"/>
  <p:txStyles>
    <p:titleStyle>
      <a:lvl1pPr algn="l" rtl="0" eaLnBrk="0" fontAlgn="base" hangingPunct="0">
        <a:spcBef>
          <a:spcPct val="0"/>
        </a:spcBef>
        <a:spcAft>
          <a:spcPct val="0"/>
        </a:spcAft>
        <a:defRPr sz="3600" b="1">
          <a:solidFill>
            <a:srgbClr val="0064B5"/>
          </a:solidFill>
          <a:latin typeface="+mj-lt"/>
          <a:ea typeface="+mj-ea"/>
          <a:cs typeface="+mj-cs"/>
        </a:defRPr>
      </a:lvl1pPr>
      <a:lvl2pPr algn="l" rtl="0" eaLnBrk="0" fontAlgn="base" hangingPunct="0">
        <a:spcBef>
          <a:spcPct val="0"/>
        </a:spcBef>
        <a:spcAft>
          <a:spcPct val="0"/>
        </a:spcAft>
        <a:defRPr sz="3600" b="1">
          <a:solidFill>
            <a:srgbClr val="0064B5"/>
          </a:solidFill>
          <a:latin typeface="文泉驿微米黑" pitchFamily="2" charset="-122"/>
          <a:ea typeface="宋体" panose="02010600030101010101" pitchFamily="2" charset="-122"/>
        </a:defRPr>
      </a:lvl2pPr>
      <a:lvl3pPr algn="l" rtl="0" eaLnBrk="0" fontAlgn="base" hangingPunct="0">
        <a:spcBef>
          <a:spcPct val="0"/>
        </a:spcBef>
        <a:spcAft>
          <a:spcPct val="0"/>
        </a:spcAft>
        <a:defRPr sz="3600" b="1">
          <a:solidFill>
            <a:srgbClr val="0064B5"/>
          </a:solidFill>
          <a:latin typeface="文泉驿微米黑" pitchFamily="2" charset="-122"/>
          <a:ea typeface="宋体" panose="02010600030101010101" pitchFamily="2" charset="-122"/>
        </a:defRPr>
      </a:lvl3pPr>
      <a:lvl4pPr algn="l" rtl="0" eaLnBrk="0" fontAlgn="base" hangingPunct="0">
        <a:spcBef>
          <a:spcPct val="0"/>
        </a:spcBef>
        <a:spcAft>
          <a:spcPct val="0"/>
        </a:spcAft>
        <a:defRPr sz="3600" b="1">
          <a:solidFill>
            <a:srgbClr val="0064B5"/>
          </a:solidFill>
          <a:latin typeface="文泉驿微米黑" pitchFamily="2" charset="-122"/>
          <a:ea typeface="宋体" panose="02010600030101010101" pitchFamily="2" charset="-122"/>
        </a:defRPr>
      </a:lvl4pPr>
      <a:lvl5pPr algn="l" rtl="0" eaLnBrk="0" fontAlgn="base" hangingPunct="0">
        <a:spcBef>
          <a:spcPct val="0"/>
        </a:spcBef>
        <a:spcAft>
          <a:spcPct val="0"/>
        </a:spcAft>
        <a:defRPr sz="3600" b="1">
          <a:solidFill>
            <a:srgbClr val="0064B5"/>
          </a:solidFill>
          <a:latin typeface="文泉驿微米黑" pitchFamily="2" charset="-122"/>
          <a:ea typeface="宋体" panose="02010600030101010101" pitchFamily="2" charset="-122"/>
        </a:defRPr>
      </a:lvl5pPr>
      <a:lvl6pPr marL="457200" algn="l" rtl="0" fontAlgn="base">
        <a:spcBef>
          <a:spcPct val="0"/>
        </a:spcBef>
        <a:spcAft>
          <a:spcPct val="0"/>
        </a:spcAft>
        <a:defRPr sz="3600" b="1">
          <a:solidFill>
            <a:srgbClr val="0064B5"/>
          </a:solidFill>
          <a:latin typeface="文泉驿微米黑" pitchFamily="2" charset="-122"/>
          <a:ea typeface="宋体" panose="02010600030101010101" pitchFamily="2" charset="-122"/>
        </a:defRPr>
      </a:lvl6pPr>
      <a:lvl7pPr marL="914400" algn="l" rtl="0" fontAlgn="base">
        <a:spcBef>
          <a:spcPct val="0"/>
        </a:spcBef>
        <a:spcAft>
          <a:spcPct val="0"/>
        </a:spcAft>
        <a:defRPr sz="3600" b="1">
          <a:solidFill>
            <a:srgbClr val="0064B5"/>
          </a:solidFill>
          <a:latin typeface="文泉驿微米黑" pitchFamily="2" charset="-122"/>
          <a:ea typeface="宋体" panose="02010600030101010101" pitchFamily="2" charset="-122"/>
        </a:defRPr>
      </a:lvl7pPr>
      <a:lvl8pPr marL="1371600" algn="l" rtl="0" fontAlgn="base">
        <a:spcBef>
          <a:spcPct val="0"/>
        </a:spcBef>
        <a:spcAft>
          <a:spcPct val="0"/>
        </a:spcAft>
        <a:defRPr sz="3600" b="1">
          <a:solidFill>
            <a:srgbClr val="0064B5"/>
          </a:solidFill>
          <a:latin typeface="文泉驿微米黑" pitchFamily="2" charset="-122"/>
          <a:ea typeface="宋体" panose="02010600030101010101" pitchFamily="2" charset="-122"/>
        </a:defRPr>
      </a:lvl8pPr>
      <a:lvl9pPr marL="1828800" algn="l" rtl="0" fontAlgn="base">
        <a:spcBef>
          <a:spcPct val="0"/>
        </a:spcBef>
        <a:spcAft>
          <a:spcPct val="0"/>
        </a:spcAft>
        <a:defRPr sz="3600" b="1">
          <a:solidFill>
            <a:srgbClr val="0064B5"/>
          </a:solidFill>
          <a:latin typeface="文泉驿微米黑" pitchFamily="2" charset="-122"/>
          <a:ea typeface="宋体" panose="02010600030101010101" pitchFamily="2" charset="-122"/>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18.wmf"/><Relationship Id="rId1"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9.xml"/><Relationship Id="rId1"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9.xml"/><Relationship Id="rId1"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23.png"/><Relationship Id="rId1"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emf"/></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9.xml"/><Relationship Id="rId2" Type="http://schemas.openxmlformats.org/officeDocument/2006/relationships/image" Target="../media/image25.jpeg"/><Relationship Id="rId1" Type="http://schemas.openxmlformats.org/officeDocument/2006/relationships/image" Target="../media/image24.pn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9.xml"/><Relationship Id="rId4" Type="http://schemas.openxmlformats.org/officeDocument/2006/relationships/image" Target="../media/image29.png"/><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vmlDrawing" Target="../drawings/vmlDrawing1.vml"/><Relationship Id="rId6" Type="http://schemas.openxmlformats.org/officeDocument/2006/relationships/slideLayout" Target="../slideLayouts/slideLayout19.xml"/><Relationship Id="rId5" Type="http://schemas.openxmlformats.org/officeDocument/2006/relationships/image" Target="../media/image33.emf"/><Relationship Id="rId4" Type="http://schemas.openxmlformats.org/officeDocument/2006/relationships/image" Target="../media/image32.emf"/><Relationship Id="rId3" Type="http://schemas.openxmlformats.org/officeDocument/2006/relationships/image" Target="../media/image31.wmf"/><Relationship Id="rId2" Type="http://schemas.openxmlformats.org/officeDocument/2006/relationships/oleObject" Target="../embeddings/oleObject1.bin"/><Relationship Id="rId1"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9.xml"/><Relationship Id="rId1" Type="http://schemas.openxmlformats.org/officeDocument/2006/relationships/image" Target="../media/image34.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9.xml"/><Relationship Id="rId2" Type="http://schemas.openxmlformats.org/officeDocument/2006/relationships/image" Target="../media/image36.jpeg"/><Relationship Id="rId1" Type="http://schemas.openxmlformats.org/officeDocument/2006/relationships/image" Target="../media/image35.png"/></Relationships>
</file>

<file path=ppt/slides/_rels/slide26.xml.rels><?xml version="1.0" encoding="UTF-8" standalone="yes"?>
<Relationships xmlns="http://schemas.openxmlformats.org/package/2006/relationships"><Relationship Id="rId9" Type="http://schemas.openxmlformats.org/officeDocument/2006/relationships/notesSlide" Target="../notesSlides/notesSlide18.xml"/><Relationship Id="rId8" Type="http://schemas.openxmlformats.org/officeDocument/2006/relationships/slideLayout" Target="../slideLayouts/slideLayout19.xml"/><Relationship Id="rId7" Type="http://schemas.openxmlformats.org/officeDocument/2006/relationships/image" Target="../media/image38.jpeg"/><Relationship Id="rId6" Type="http://schemas.openxmlformats.org/officeDocument/2006/relationships/image" Target="../media/image37.png"/><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9.xml"/><Relationship Id="rId6" Type="http://schemas.openxmlformats.org/officeDocument/2006/relationships/image" Target="../media/image3.pn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9.xml"/><Relationship Id="rId1"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9.xml"/><Relationship Id="rId1" Type="http://schemas.openxmlformats.org/officeDocument/2006/relationships/image" Target="../media/image40.pn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19.xml"/><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image" Target="../media/image41.png"/></Relationships>
</file>

<file path=ppt/slides/_rels/slide33.xml.rels><?xml version="1.0" encoding="UTF-8" standalone="yes"?>
<Relationships xmlns="http://schemas.openxmlformats.org/package/2006/relationships"><Relationship Id="rId9" Type="http://schemas.openxmlformats.org/officeDocument/2006/relationships/notesSlide" Target="../notesSlides/notesSlide24.xml"/><Relationship Id="rId8" Type="http://schemas.openxmlformats.org/officeDocument/2006/relationships/slideLayout" Target="../slideLayouts/slideLayout19.xml"/><Relationship Id="rId7" Type="http://schemas.openxmlformats.org/officeDocument/2006/relationships/image" Target="../media/image45.png"/><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image" Target="../media/image4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9.xml"/><Relationship Id="rId1" Type="http://schemas.openxmlformats.org/officeDocument/2006/relationships/image" Target="../media/image46.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9.xml"/><Relationship Id="rId1" Type="http://schemas.openxmlformats.org/officeDocument/2006/relationships/image" Target="../media/image47.png"/></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19.xml"/><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image" Target="../media/image48.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emf"/></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9.xml"/><Relationship Id="rId2" Type="http://schemas.openxmlformats.org/officeDocument/2006/relationships/image" Target="../media/image52.jpeg"/><Relationship Id="rId1" Type="http://schemas.openxmlformats.org/officeDocument/2006/relationships/image" Target="../media/image51.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9.xml"/><Relationship Id="rId2" Type="http://schemas.openxmlformats.org/officeDocument/2006/relationships/image" Target="../media/image5.jpeg"/><Relationship Id="rId1" Type="http://schemas.openxmlformats.org/officeDocument/2006/relationships/image" Target="../media/image4.jpe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19.xml"/><Relationship Id="rId2" Type="http://schemas.openxmlformats.org/officeDocument/2006/relationships/image" Target="../media/image54.png"/><Relationship Id="rId1" Type="http://schemas.openxmlformats.org/officeDocument/2006/relationships/image" Target="../media/image53.pn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9.xml"/><Relationship Id="rId2" Type="http://schemas.openxmlformats.org/officeDocument/2006/relationships/tags" Target="../tags/tag1.xml"/><Relationship Id="rId1" Type="http://schemas.openxmlformats.org/officeDocument/2006/relationships/image" Target="../media/image55.jpeg"/></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19.xml"/><Relationship Id="rId3" Type="http://schemas.openxmlformats.org/officeDocument/2006/relationships/image" Target="../media/image28.jpeg"/><Relationship Id="rId2" Type="http://schemas.openxmlformats.org/officeDocument/2006/relationships/image" Target="../media/image57.jpeg"/><Relationship Id="rId1" Type="http://schemas.openxmlformats.org/officeDocument/2006/relationships/image" Target="../media/image56.pn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19.xml"/><Relationship Id="rId2" Type="http://schemas.openxmlformats.org/officeDocument/2006/relationships/image" Target="../media/image59.jpeg"/><Relationship Id="rId1" Type="http://schemas.openxmlformats.org/officeDocument/2006/relationships/image" Target="../media/image58.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9.xml"/><Relationship Id="rId1" Type="http://schemas.openxmlformats.org/officeDocument/2006/relationships/image" Target="../media/image6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灯片编号占位符 3"/>
          <p:cNvSpPr txBox="1">
            <a:spLocks noGrp="1"/>
          </p:cNvSpPr>
          <p:nvPr>
            <p:ph type="sldNum" sz="quarter" idx="12"/>
          </p:nvPr>
        </p:nvSpPr>
        <p:spPr>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r" eaLnBrk="1" hangingPunct="1"/>
            <a:fld id="{9A0DB2DC-4C9A-4742-B13C-FB6460FD3503}" type="slidenum">
              <a:rPr lang="" altLang="zh-CN" sz="1400" dirty="0">
                <a:solidFill>
                  <a:schemeClr val="bg1"/>
                </a:solidFill>
                <a:latin typeface="Lato" panose="020F0502020204030203"/>
                <a:ea typeface="宋体" panose="02010600030101010101" pitchFamily="2" charset="-122"/>
              </a:rPr>
            </a:fld>
            <a:endParaRPr lang="" altLang="zh-CN" sz="1400" dirty="0">
              <a:solidFill>
                <a:schemeClr val="bg1"/>
              </a:solidFill>
              <a:latin typeface="Lato" panose="020F0502020204030203"/>
              <a:ea typeface="宋体" panose="02010600030101010101" pitchFamily="2" charset="-122"/>
            </a:endParaRPr>
          </a:p>
        </p:txBody>
      </p:sp>
      <p:pic>
        <p:nvPicPr>
          <p:cNvPr id="4099" name="图片 4"/>
          <p:cNvPicPr>
            <a:picLocks noChangeAspect="1"/>
          </p:cNvPicPr>
          <p:nvPr/>
        </p:nvPicPr>
        <p:blipFill>
          <a:blip r:embed="rId1"/>
          <a:stretch>
            <a:fillRect/>
          </a:stretch>
        </p:blipFill>
        <p:spPr>
          <a:xfrm>
            <a:off x="-2413000" y="2924175"/>
            <a:ext cx="12438063" cy="6219825"/>
          </a:xfrm>
          <a:prstGeom prst="rect">
            <a:avLst/>
          </a:prstGeom>
          <a:noFill/>
          <a:ln w="9525">
            <a:noFill/>
          </a:ln>
        </p:spPr>
      </p:pic>
      <p:sp>
        <p:nvSpPr>
          <p:cNvPr id="4103" name="矩形 1"/>
          <p:cNvSpPr/>
          <p:nvPr/>
        </p:nvSpPr>
        <p:spPr>
          <a:xfrm>
            <a:off x="1781175" y="2776538"/>
            <a:ext cx="5726113" cy="830262"/>
          </a:xfrm>
          <a:prstGeom prst="rect">
            <a:avLst/>
          </a:prstGeom>
          <a:noFill/>
          <a:ln w="9525">
            <a:noFill/>
          </a:ln>
        </p:spPr>
        <p:txBody>
          <a:bodyPr wrap="none">
            <a:spAutoFit/>
          </a:bodyPr>
          <a:p>
            <a:pPr>
              <a:buNone/>
            </a:pPr>
            <a:r>
              <a:rPr lang="zh-CN" altLang="en-US" sz="4800" b="1" dirty="0">
                <a:latin typeface="华文隶书" panose="02010800040101010101" pitchFamily="2" charset="-122"/>
                <a:ea typeface="华文隶书" panose="02010800040101010101" pitchFamily="2" charset="-122"/>
              </a:rPr>
              <a:t>项目四营运资金管理</a:t>
            </a:r>
            <a:endParaRPr lang="zh-CN" altLang="en-US" sz="4800" b="1" dirty="0">
              <a:latin typeface="华文隶书" panose="02010800040101010101" pitchFamily="2" charset="-122"/>
              <a:ea typeface="华文隶书" panose="02010800040101010101" pitchFamily="2" charset="-122"/>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灯片编号占位符 4"/>
          <p:cNvSpPr txBox="1">
            <a:spLocks noGrp="1"/>
          </p:cNvSpPr>
          <p:nvPr>
            <p:ph type="sldNum" sz="quarter" idx="4"/>
          </p:nvPr>
        </p:nvSpPr>
        <p:spPr>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r" eaLnBrk="1" hangingPunct="1"/>
            <a:fld id="{9A0DB2DC-4C9A-4742-B13C-FB6460FD3503}" type="slidenum">
              <a:rPr lang="" altLang="zh-CN" sz="1400" dirty="0">
                <a:solidFill>
                  <a:schemeClr val="bg1"/>
                </a:solidFill>
              </a:rPr>
            </a:fld>
            <a:endParaRPr lang="" altLang="zh-CN" sz="1400" dirty="0">
              <a:solidFill>
                <a:schemeClr val="bg1"/>
              </a:solidFill>
            </a:endParaRPr>
          </a:p>
        </p:txBody>
      </p:sp>
      <p:grpSp>
        <p:nvGrpSpPr>
          <p:cNvPr id="13315" name="组合 9"/>
          <p:cNvGrpSpPr/>
          <p:nvPr/>
        </p:nvGrpSpPr>
        <p:grpSpPr>
          <a:xfrm>
            <a:off x="1279525" y="1597025"/>
            <a:ext cx="3244850" cy="3924300"/>
            <a:chOff x="2687" y="2515"/>
            <a:chExt cx="6814" cy="6181"/>
          </a:xfrm>
        </p:grpSpPr>
        <p:pic>
          <p:nvPicPr>
            <p:cNvPr id="13320" name="图片 7" descr="015da65808c180a84a0e282b708e17.PNG@900w_1l_2o_100sh"/>
            <p:cNvPicPr>
              <a:picLocks noChangeAspect="1"/>
            </p:cNvPicPr>
            <p:nvPr/>
          </p:nvPicPr>
          <p:blipFill>
            <a:blip r:embed="rId1"/>
            <a:srcRect l="22008" r="27519" b="28748"/>
            <a:stretch>
              <a:fillRect/>
            </a:stretch>
          </p:blipFill>
          <p:spPr>
            <a:xfrm>
              <a:off x="2687" y="2515"/>
              <a:ext cx="6814" cy="5408"/>
            </a:xfrm>
            <a:prstGeom prst="rect">
              <a:avLst/>
            </a:prstGeom>
            <a:noFill/>
            <a:ln w="9525">
              <a:noFill/>
            </a:ln>
          </p:spPr>
        </p:pic>
        <p:sp>
          <p:nvSpPr>
            <p:cNvPr id="13321" name="文本框 8"/>
            <p:cNvSpPr txBox="1"/>
            <p:nvPr/>
          </p:nvSpPr>
          <p:spPr>
            <a:xfrm>
              <a:off x="5338" y="7581"/>
              <a:ext cx="3204" cy="1115"/>
            </a:xfrm>
            <a:prstGeom prst="rect">
              <a:avLst/>
            </a:prstGeom>
            <a:noFill/>
            <a:ln w="9525">
              <a:noFill/>
            </a:ln>
          </p:spPr>
          <p:txBody>
            <a:bodyPr lIns="36000" tIns="46800" rIns="36000" bIns="46800">
              <a:spAutoFit/>
            </a:bodyPr>
            <a:p>
              <a:pPr eaLnBrk="1" hangingPunct="1">
                <a:lnSpc>
                  <a:spcPct val="125000"/>
                </a:lnSpc>
                <a:spcBef>
                  <a:spcPct val="50000"/>
                </a:spcBef>
              </a:pPr>
              <a:r>
                <a:rPr lang="zh-CN" altLang="en-US" sz="3200" b="1" dirty="0">
                  <a:solidFill>
                    <a:srgbClr val="002060"/>
                  </a:solidFill>
                  <a:latin typeface="文泉驿微米黑" pitchFamily="2" charset="-122"/>
                </a:rPr>
                <a:t>提  问</a:t>
              </a:r>
              <a:endParaRPr lang="zh-CN" altLang="en-US" sz="3200" b="1" dirty="0">
                <a:solidFill>
                  <a:srgbClr val="002060"/>
                </a:solidFill>
                <a:latin typeface="文泉驿微米黑" pitchFamily="2" charset="-122"/>
              </a:endParaRPr>
            </a:p>
          </p:txBody>
        </p:sp>
      </p:grpSp>
      <p:sp>
        <p:nvSpPr>
          <p:cNvPr id="7" name="文本框 6"/>
          <p:cNvSpPr txBox="1"/>
          <p:nvPr/>
        </p:nvSpPr>
        <p:spPr>
          <a:xfrm>
            <a:off x="4414361" y="3036570"/>
            <a:ext cx="4689350" cy="787011"/>
          </a:xfrm>
          <a:prstGeom prst="rect">
            <a:avLst/>
          </a:prstGeom>
          <a:noFill/>
        </p:spPr>
        <p:txBody>
          <a:bodyPr wrap="none" lIns="36000" tIns="46800" rIns="36000" bIns="46800">
            <a:spAutoFit/>
            <a:scene3d>
              <a:camera prst="orthographicFront"/>
              <a:lightRig rig="soft" dir="t">
                <a:rot lat="0" lon="0" rev="15600000"/>
              </a:lightRig>
            </a:scene3d>
            <a:sp3d extrusionH="57150" prstMaterial="softEdge">
              <a:bevelT w="25400" h="38100"/>
            </a:sp3d>
          </a:bodyPr>
          <a:lstStyle/>
          <a:p>
            <a:pPr marR="0" defTabSz="914400" eaLnBrk="1" hangingPunct="1">
              <a:lnSpc>
                <a:spcPct val="125000"/>
              </a:lnSpc>
              <a:spcBef>
                <a:spcPct val="50000"/>
              </a:spcBef>
              <a:buClrTx/>
              <a:buSzTx/>
              <a:buFont typeface="Arial" panose="020B0604020202020204" pitchFamily="34" charset="0"/>
              <a:buNone/>
              <a:defRPr/>
            </a:pPr>
            <a:r>
              <a:rPr kumimoji="0" lang="zh-CN" altLang="en-US" sz="3600" b="1" kern="1200" cap="none" spc="0" normalizeH="0" baseline="0" noProof="0">
                <a:solidFill>
                  <a:schemeClr val="accent4"/>
                </a:solidFill>
                <a:latin typeface="微软雅黑" panose="020B0503020204020204" pitchFamily="34" charset="-122"/>
                <a:ea typeface="微软雅黑" panose="020B0503020204020204" pitchFamily="34" charset="-122"/>
                <a:cs typeface="微软雅黑" panose="020B0503020204020204" pitchFamily="34" charset="-122"/>
                <a:sym typeface="+mn-ea"/>
              </a:rPr>
              <a:t>如何确定平均收现期？</a:t>
            </a:r>
            <a:endParaRPr kumimoji="0" lang="zh-CN" altLang="en-US" sz="3600" b="1" kern="1200" cap="none" spc="0" normalizeH="0" baseline="0" noProof="0">
              <a:solidFill>
                <a:schemeClr val="accent4"/>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2" name="直接连接符 1"/>
          <p:cNvCxnSpPr/>
          <p:nvPr/>
        </p:nvCxnSpPr>
        <p:spPr>
          <a:xfrm>
            <a:off x="39688" y="549275"/>
            <a:ext cx="2700338" cy="0"/>
          </a:xfrm>
          <a:prstGeom prst="line">
            <a:avLst/>
          </a:prstGeom>
          <a:ln>
            <a:solidFill>
              <a:srgbClr val="0B469D"/>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6397625" y="549275"/>
            <a:ext cx="2698750" cy="0"/>
          </a:xfrm>
          <a:prstGeom prst="line">
            <a:avLst/>
          </a:prstGeom>
          <a:ln>
            <a:solidFill>
              <a:srgbClr val="0B469D"/>
            </a:solidFill>
          </a:ln>
        </p:spPr>
        <p:style>
          <a:lnRef idx="1">
            <a:schemeClr val="accent1"/>
          </a:lnRef>
          <a:fillRef idx="0">
            <a:schemeClr val="accent1"/>
          </a:fillRef>
          <a:effectRef idx="0">
            <a:schemeClr val="accent1"/>
          </a:effectRef>
          <a:fontRef idx="minor">
            <a:schemeClr val="tx1"/>
          </a:fontRef>
        </p:style>
      </p:cxnSp>
      <p:sp>
        <p:nvSpPr>
          <p:cNvPr id="46" name="Text Box 4"/>
          <p:cNvSpPr txBox="1"/>
          <p:nvPr/>
        </p:nvSpPr>
        <p:spPr>
          <a:xfrm>
            <a:off x="2411413" y="588963"/>
            <a:ext cx="4783137" cy="676275"/>
          </a:xfrm>
          <a:prstGeom prst="rect">
            <a:avLst/>
          </a:prstGeom>
          <a:noFill/>
          <a:ln w="9525">
            <a:noFill/>
          </a:ln>
        </p:spPr>
        <p:txBody>
          <a:bodyPr wrap="none" lIns="121926" tIns="60963" rIns="121926" bIns="60963">
            <a:spAutoFit/>
          </a:bodyPr>
          <a:p>
            <a:pPr eaLnBrk="1" hangingPunct="1">
              <a:buNone/>
            </a:pPr>
            <a:r>
              <a:rPr lang="en-US" altLang="zh-CN" sz="3600" dirty="0">
                <a:latin typeface="微软雅黑" panose="020B0503020204020204" pitchFamily="34" charset="-122"/>
                <a:ea typeface="微软雅黑" panose="020B0503020204020204" pitchFamily="34" charset="-122"/>
                <a:sym typeface="+mn-ea"/>
              </a:rPr>
              <a:t>1.</a:t>
            </a:r>
            <a:r>
              <a:rPr lang="zh-CN" altLang="en-US" sz="3600" dirty="0">
                <a:latin typeface="微软雅黑" panose="020B0503020204020204" pitchFamily="34" charset="-122"/>
                <a:ea typeface="微软雅黑" panose="020B0503020204020204" pitchFamily="34" charset="-122"/>
                <a:sym typeface="+mn-ea"/>
              </a:rPr>
              <a:t>应收账款的机会成本</a:t>
            </a:r>
            <a:endParaRPr lang="zh-CN" altLang="zh-CN" sz="36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1000"/>
                                        <p:tgtEl>
                                          <p:spTgt spid="46"/>
                                        </p:tgtEl>
                                      </p:cBhvr>
                                    </p:animEffect>
                                    <p:anim calcmode="lin" valueType="num">
                                      <p:cBhvr>
                                        <p:cTn id="16" dur="1000" fill="hold"/>
                                        <p:tgtEl>
                                          <p:spTgt spid="46"/>
                                        </p:tgtEl>
                                        <p:attrNameLst>
                                          <p:attrName>ppt_x</p:attrName>
                                        </p:attrNameLst>
                                      </p:cBhvr>
                                      <p:tavLst>
                                        <p:tav tm="0">
                                          <p:val>
                                            <p:strVal val="#ppt_x"/>
                                          </p:val>
                                        </p:tav>
                                        <p:tav tm="100000">
                                          <p:val>
                                            <p:strVal val="#ppt_x"/>
                                          </p:val>
                                        </p:tav>
                                      </p:tavLst>
                                    </p:anim>
                                    <p:anim calcmode="lin" valueType="num">
                                      <p:cBhvr>
                                        <p:cTn id="1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灯片编号占位符 4"/>
          <p:cNvSpPr txBox="1">
            <a:spLocks noGrp="1"/>
          </p:cNvSpPr>
          <p:nvPr>
            <p:ph type="sldNum" sz="quarter" idx="4"/>
          </p:nvPr>
        </p:nvSpPr>
        <p:spPr>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r" eaLnBrk="1" hangingPunct="1"/>
            <a:fld id="{9A0DB2DC-4C9A-4742-B13C-FB6460FD3503}" type="slidenum">
              <a:rPr lang="" altLang="zh-CN" sz="1400" dirty="0">
                <a:solidFill>
                  <a:schemeClr val="bg1"/>
                </a:solidFill>
              </a:rPr>
            </a:fld>
            <a:endParaRPr lang="" altLang="zh-CN" sz="1400" dirty="0">
              <a:solidFill>
                <a:schemeClr val="bg1"/>
              </a:solidFill>
            </a:endParaRPr>
          </a:p>
        </p:txBody>
      </p:sp>
      <p:sp>
        <p:nvSpPr>
          <p:cNvPr id="14339" name="文本框 5"/>
          <p:cNvSpPr txBox="1"/>
          <p:nvPr/>
        </p:nvSpPr>
        <p:spPr>
          <a:xfrm>
            <a:off x="325438" y="1103313"/>
            <a:ext cx="8140700" cy="647700"/>
          </a:xfrm>
          <a:prstGeom prst="rect">
            <a:avLst/>
          </a:prstGeom>
          <a:noFill/>
          <a:ln w="28575">
            <a:noFill/>
          </a:ln>
        </p:spPr>
        <p:txBody>
          <a:bodyPr lIns="36000" tIns="46800" rIns="36000" bIns="46800">
            <a:spAutoFit/>
          </a:bodyPr>
          <a:p>
            <a:pPr eaLnBrk="1" hangingPunct="1">
              <a:lnSpc>
                <a:spcPct val="150000"/>
              </a:lnSpc>
              <a:spcBef>
                <a:spcPct val="50000"/>
              </a:spcBef>
            </a:pPr>
            <a:r>
              <a:rPr lang="zh-CN" altLang="en-US" sz="2400" dirty="0">
                <a:latin typeface="微软雅黑" panose="020B0503020204020204" pitchFamily="34" charset="-122"/>
                <a:ea typeface="微软雅黑" panose="020B0503020204020204" pitchFamily="34" charset="-122"/>
                <a:sym typeface="+mn-ea"/>
              </a:rPr>
              <a:t>应该按照下列原则确定“平均收现期”：</a:t>
            </a:r>
            <a:endParaRPr lang="zh-CN" altLang="en-US" sz="2400" dirty="0">
              <a:latin typeface="微软雅黑" panose="020B0503020204020204" pitchFamily="34" charset="-122"/>
              <a:ea typeface="微软雅黑" panose="020B0503020204020204" pitchFamily="34" charset="-122"/>
            </a:endParaRPr>
          </a:p>
        </p:txBody>
      </p:sp>
      <p:sp>
        <p:nvSpPr>
          <p:cNvPr id="4" name="文本框 3"/>
          <p:cNvSpPr txBox="1"/>
          <p:nvPr/>
        </p:nvSpPr>
        <p:spPr>
          <a:xfrm>
            <a:off x="366713" y="2997200"/>
            <a:ext cx="8493125" cy="2554288"/>
          </a:xfrm>
          <a:prstGeom prst="rect">
            <a:avLst/>
          </a:prstGeom>
          <a:noFill/>
          <a:ln w="28575" cmpd="sng">
            <a:solidFill>
              <a:schemeClr val="accent4"/>
            </a:solidFill>
            <a:prstDash val="solid"/>
          </a:ln>
        </p:spPr>
        <p:txBody>
          <a:bodyPr lIns="36000" tIns="46800" rIns="36000" bIns="46800">
            <a:spAutoFit/>
          </a:bodyPr>
          <a:lstStyle/>
          <a:p>
            <a:pPr marR="0" defTabSz="914400" eaLnBrk="1" hangingPunct="1">
              <a:lnSpc>
                <a:spcPct val="150000"/>
              </a:lnSpc>
              <a:spcBef>
                <a:spcPct val="50000"/>
              </a:spcBef>
              <a:buClrTx/>
              <a:buSzTx/>
              <a:buFont typeface="Arial" panose="020B0604020202020204" pitchFamily="34" charset="0"/>
              <a:buNone/>
              <a:defRPr/>
            </a:pPr>
            <a:r>
              <a:rPr kumimoji="0" lang="zh-CN" altLang="en-US" sz="2000" kern="120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sym typeface="+mn-ea"/>
              </a:rPr>
              <a:t>（2）如果存在现金折扣条件，则按照加权平均的办法计算，权数为客户销售额比重。</a:t>
            </a:r>
            <a:endParaRPr kumimoji="0" lang="zh-CN" altLang="en-US" sz="2000" kern="120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endParaRPr>
          </a:p>
          <a:p>
            <a:pPr marR="0" defTabSz="914400" eaLnBrk="1" hangingPunct="1">
              <a:lnSpc>
                <a:spcPct val="150000"/>
              </a:lnSpc>
              <a:spcBef>
                <a:spcPct val="50000"/>
              </a:spcBef>
              <a:buClrTx/>
              <a:buSzTx/>
              <a:buFont typeface="Arial" panose="020B0604020202020204" pitchFamily="34" charset="0"/>
              <a:buNone/>
              <a:defRPr/>
            </a:pPr>
            <a:r>
              <a:rPr kumimoji="0" lang="zh-CN" altLang="en-US" sz="2000" kern="120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sym typeface="+mn-ea"/>
              </a:rPr>
              <a:t>如：假设现金折扣条件为“2/20，1/30，N/40”，其中，有10%的顾客在20天内付款；40%的顾客在30天内付款；50%的顾客在40天内付款，则平均收现期＝10%×20＋40%×30＋50%×40＝34（天）</a:t>
            </a:r>
            <a:endParaRPr kumimoji="0" lang="zh-CN" altLang="en-US" sz="2000" kern="120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341" name="文本框 8"/>
          <p:cNvSpPr txBox="1"/>
          <p:nvPr/>
        </p:nvSpPr>
        <p:spPr>
          <a:xfrm>
            <a:off x="409575" y="5661025"/>
            <a:ext cx="8408988" cy="1016000"/>
          </a:xfrm>
          <a:prstGeom prst="rect">
            <a:avLst/>
          </a:prstGeom>
          <a:noFill/>
          <a:ln w="28575" cap="flat" cmpd="sng">
            <a:solidFill>
              <a:srgbClr val="98AEBB"/>
            </a:solidFill>
            <a:prstDash val="solid"/>
            <a:round/>
            <a:headEnd type="none" w="med" len="med"/>
            <a:tailEnd type="none" w="med" len="med"/>
          </a:ln>
        </p:spPr>
        <p:txBody>
          <a:bodyPr lIns="36000" tIns="46800" rIns="36000" bIns="46800">
            <a:spAutoFit/>
          </a:bodyPr>
          <a:p>
            <a:pPr eaLnBrk="1" hangingPunct="1">
              <a:lnSpc>
                <a:spcPct val="150000"/>
              </a:lnSpc>
              <a:spcBef>
                <a:spcPct val="50000"/>
              </a:spcBef>
            </a:pPr>
            <a:r>
              <a:rPr lang="zh-CN" altLang="en-US" sz="2000" dirty="0">
                <a:latin typeface="微软雅黑" panose="020B0503020204020204" pitchFamily="34" charset="-122"/>
                <a:ea typeface="微软雅黑" panose="020B0503020204020204" pitchFamily="34" charset="-122"/>
                <a:sym typeface="宋体" panose="02010600030101010101" pitchFamily="2" charset="-122"/>
              </a:rPr>
              <a:t>（3）如果存在现金折扣，并且只给出折扣期内收回货款的比例，没有给出信用期内收回货款的比例，则认为其余的货款都可以在信用期内收回。</a:t>
            </a:r>
            <a:endParaRPr lang="zh-CN" altLang="en-US" sz="2000" dirty="0">
              <a:solidFill>
                <a:srgbClr val="606060"/>
              </a:solidFill>
              <a:latin typeface="文泉驿微米黑" pitchFamily="2" charset="-122"/>
            </a:endParaRPr>
          </a:p>
        </p:txBody>
      </p:sp>
      <p:sp>
        <p:nvSpPr>
          <p:cNvPr id="14342" name="文本框 9"/>
          <p:cNvSpPr txBox="1"/>
          <p:nvPr/>
        </p:nvSpPr>
        <p:spPr>
          <a:xfrm>
            <a:off x="325438" y="1773238"/>
            <a:ext cx="8493125" cy="1169987"/>
          </a:xfrm>
          <a:prstGeom prst="rect">
            <a:avLst/>
          </a:prstGeom>
          <a:noFill/>
          <a:ln w="28575" cap="flat" cmpd="sng">
            <a:solidFill>
              <a:srgbClr val="98AEBB"/>
            </a:solidFill>
            <a:prstDash val="solid"/>
            <a:round/>
            <a:headEnd type="none" w="med" len="med"/>
            <a:tailEnd type="none" w="med" len="med"/>
          </a:ln>
        </p:spPr>
        <p:txBody>
          <a:bodyPr lIns="36000" tIns="46800" rIns="36000" bIns="46800">
            <a:spAutoFit/>
          </a:bodyPr>
          <a:p>
            <a:pPr eaLnBrk="1" hangingPunct="1">
              <a:lnSpc>
                <a:spcPct val="150000"/>
              </a:lnSpc>
              <a:spcBef>
                <a:spcPct val="50000"/>
              </a:spcBef>
            </a:pPr>
            <a:r>
              <a:rPr lang="zh-CN" altLang="en-US" sz="2000" dirty="0">
                <a:latin typeface="微软雅黑" panose="020B0503020204020204" pitchFamily="34" charset="-122"/>
                <a:ea typeface="微软雅黑" panose="020B0503020204020204" pitchFamily="34" charset="-122"/>
                <a:sym typeface="宋体" panose="02010600030101010101" pitchFamily="2" charset="-122"/>
              </a:rPr>
              <a:t>（1）如果没有现金折扣条件，则认为“信用期＝平均收现期”。</a:t>
            </a:r>
            <a:endParaRPr lang="zh-CN" altLang="en-US" sz="2000" dirty="0">
              <a:latin typeface="微软雅黑" panose="020B0503020204020204" pitchFamily="34" charset="-122"/>
              <a:ea typeface="微软雅黑" panose="020B0503020204020204" pitchFamily="34" charset="-122"/>
            </a:endParaRPr>
          </a:p>
          <a:p>
            <a:pPr eaLnBrk="1" hangingPunct="1">
              <a:lnSpc>
                <a:spcPct val="150000"/>
              </a:lnSpc>
              <a:spcBef>
                <a:spcPct val="50000"/>
              </a:spcBef>
            </a:pPr>
            <a:r>
              <a:rPr lang="zh-CN" altLang="en-US" sz="2000" dirty="0">
                <a:latin typeface="微软雅黑" panose="020B0503020204020204" pitchFamily="34" charset="-122"/>
                <a:ea typeface="微软雅黑" panose="020B0503020204020204" pitchFamily="34" charset="-122"/>
                <a:sym typeface="宋体" panose="02010600030101010101" pitchFamily="2" charset="-122"/>
              </a:rPr>
              <a:t>  如：假设赊销条件为：N/30，则平均收现期＝30天</a:t>
            </a:r>
            <a:endParaRPr lang="zh-CN" altLang="en-US" sz="2000" dirty="0">
              <a:solidFill>
                <a:srgbClr val="606060"/>
              </a:solidFill>
              <a:latin typeface="文泉驿微米黑" pitchFamily="2" charset="-122"/>
            </a:endParaRPr>
          </a:p>
        </p:txBody>
      </p:sp>
      <p:cxnSp>
        <p:nvCxnSpPr>
          <p:cNvPr id="2" name="直接连接符 1"/>
          <p:cNvCxnSpPr/>
          <p:nvPr/>
        </p:nvCxnSpPr>
        <p:spPr>
          <a:xfrm>
            <a:off x="39688" y="549275"/>
            <a:ext cx="2700338" cy="0"/>
          </a:xfrm>
          <a:prstGeom prst="line">
            <a:avLst/>
          </a:prstGeom>
          <a:ln>
            <a:solidFill>
              <a:srgbClr val="0B469D"/>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6397625" y="549275"/>
            <a:ext cx="2698750" cy="0"/>
          </a:xfrm>
          <a:prstGeom prst="line">
            <a:avLst/>
          </a:prstGeom>
          <a:ln>
            <a:solidFill>
              <a:srgbClr val="0B469D"/>
            </a:solidFill>
          </a:ln>
        </p:spPr>
        <p:style>
          <a:lnRef idx="1">
            <a:schemeClr val="accent1"/>
          </a:lnRef>
          <a:fillRef idx="0">
            <a:schemeClr val="accent1"/>
          </a:fillRef>
          <a:effectRef idx="0">
            <a:schemeClr val="accent1"/>
          </a:effectRef>
          <a:fontRef idx="minor">
            <a:schemeClr val="tx1"/>
          </a:fontRef>
        </p:style>
      </p:cxnSp>
      <p:sp>
        <p:nvSpPr>
          <p:cNvPr id="46" name="Text Box 4"/>
          <p:cNvSpPr txBox="1"/>
          <p:nvPr/>
        </p:nvSpPr>
        <p:spPr>
          <a:xfrm>
            <a:off x="2843213" y="558800"/>
            <a:ext cx="3775075" cy="554038"/>
          </a:xfrm>
          <a:prstGeom prst="rect">
            <a:avLst/>
          </a:prstGeom>
          <a:noFill/>
          <a:ln w="9525">
            <a:noFill/>
          </a:ln>
        </p:spPr>
        <p:txBody>
          <a:bodyPr wrap="none" lIns="121926" tIns="60963" rIns="121926" bIns="60963">
            <a:spAutoFit/>
          </a:bodyPr>
          <a:p>
            <a:pPr eaLnBrk="1" hangingPunct="1">
              <a:buNone/>
            </a:pPr>
            <a:r>
              <a:rPr lang="en-US" altLang="zh-CN" sz="2800" dirty="0">
                <a:latin typeface="微软雅黑" panose="020B0503020204020204" pitchFamily="34" charset="-122"/>
                <a:ea typeface="微软雅黑" panose="020B0503020204020204" pitchFamily="34" charset="-122"/>
                <a:sym typeface="+mn-ea"/>
              </a:rPr>
              <a:t>1.</a:t>
            </a:r>
            <a:r>
              <a:rPr lang="zh-CN" altLang="en-US" sz="2800" dirty="0">
                <a:latin typeface="微软雅黑" panose="020B0503020204020204" pitchFamily="34" charset="-122"/>
                <a:ea typeface="微软雅黑" panose="020B0503020204020204" pitchFamily="34" charset="-122"/>
                <a:sym typeface="+mn-ea"/>
              </a:rPr>
              <a:t>应收账款的机会成本</a:t>
            </a:r>
            <a:endParaRPr lang="zh-CN" altLang="zh-CN" sz="28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1000"/>
                                        <p:tgtEl>
                                          <p:spTgt spid="46"/>
                                        </p:tgtEl>
                                      </p:cBhvr>
                                    </p:animEffect>
                                    <p:anim calcmode="lin" valueType="num">
                                      <p:cBhvr>
                                        <p:cTn id="16" dur="1000" fill="hold"/>
                                        <p:tgtEl>
                                          <p:spTgt spid="46"/>
                                        </p:tgtEl>
                                        <p:attrNameLst>
                                          <p:attrName>ppt_x</p:attrName>
                                        </p:attrNameLst>
                                      </p:cBhvr>
                                      <p:tavLst>
                                        <p:tav tm="0">
                                          <p:val>
                                            <p:strVal val="#ppt_x"/>
                                          </p:val>
                                        </p:tav>
                                        <p:tav tm="100000">
                                          <p:val>
                                            <p:strVal val="#ppt_x"/>
                                          </p:val>
                                        </p:tav>
                                      </p:tavLst>
                                    </p:anim>
                                    <p:anim calcmode="lin" valueType="num">
                                      <p:cBhvr>
                                        <p:cTn id="1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灯片编号占位符 2"/>
          <p:cNvSpPr txBox="1">
            <a:spLocks noGrp="1"/>
          </p:cNvSpPr>
          <p:nvPr/>
        </p:nvSpPr>
        <p:spPr>
          <a:xfrm>
            <a:off x="8493125" y="6240463"/>
            <a:ext cx="371475" cy="354012"/>
          </a:xfrm>
          <a:prstGeom prst="rect">
            <a:avLst/>
          </a:prstGeom>
          <a:noFill/>
          <a:ln w="9525">
            <a:noFill/>
          </a:ln>
        </p:spPr>
        <p:txBody>
          <a:bodyPr anchor="ctr" anchorCtr="0"/>
          <a:p>
            <a:pPr algn="ctr" eaLnBrk="1" hangingPunct="1"/>
            <a:fld id="{9A0DB2DC-4C9A-4742-B13C-FB6460FD3503}" type="slidenum">
              <a:rPr lang="en-US" altLang="zh-CN" sz="1400" b="1" dirty="0">
                <a:solidFill>
                  <a:schemeClr val="bg1"/>
                </a:solidFill>
                <a:latin typeface="文泉驿微米黑" pitchFamily="2" charset="-122"/>
                <a:ea typeface="宋体" panose="02010600030101010101" pitchFamily="2" charset="-122"/>
              </a:rPr>
            </a:fld>
            <a:endParaRPr lang="en-US" altLang="zh-CN" sz="1400" b="1" dirty="0">
              <a:solidFill>
                <a:schemeClr val="bg1"/>
              </a:solidFill>
              <a:latin typeface="文泉驿微米黑" pitchFamily="2" charset="-122"/>
              <a:ea typeface="宋体" panose="02010600030101010101" pitchFamily="2" charset="-122"/>
            </a:endParaRPr>
          </a:p>
        </p:txBody>
      </p:sp>
      <p:grpSp>
        <p:nvGrpSpPr>
          <p:cNvPr id="12" name="组合 14"/>
          <p:cNvGrpSpPr/>
          <p:nvPr/>
        </p:nvGrpSpPr>
        <p:grpSpPr>
          <a:xfrm>
            <a:off x="368300" y="1822450"/>
            <a:ext cx="8496300" cy="2519363"/>
            <a:chOff x="495750" y="1649571"/>
            <a:chExt cx="8533607" cy="4670285"/>
          </a:xfrm>
        </p:grpSpPr>
        <p:sp>
          <p:nvSpPr>
            <p:cNvPr id="15369" name="矩形 8"/>
            <p:cNvSpPr/>
            <p:nvPr/>
          </p:nvSpPr>
          <p:spPr>
            <a:xfrm>
              <a:off x="732641" y="2102138"/>
              <a:ext cx="8296716" cy="4217718"/>
            </a:xfrm>
            <a:prstGeom prst="rect">
              <a:avLst/>
            </a:prstGeom>
            <a:noFill/>
            <a:ln w="25400" cap="flat" cmpd="sng">
              <a:solidFill>
                <a:srgbClr val="0070C0"/>
              </a:solidFill>
              <a:prstDash val="solid"/>
              <a:miter/>
              <a:headEnd type="none" w="med" len="med"/>
              <a:tailEnd type="none" w="med" len="med"/>
            </a:ln>
          </p:spPr>
          <p:txBody>
            <a:bodyPr/>
            <a:p>
              <a:pPr eaLnBrk="1" hangingPunct="1">
                <a:lnSpc>
                  <a:spcPct val="130000"/>
                </a:lnSpc>
              </a:pPr>
              <a:r>
                <a:rPr lang="zh-CN" altLang="en-US" sz="3200" b="1" dirty="0">
                  <a:solidFill>
                    <a:srgbClr val="333333"/>
                  </a:solidFill>
                  <a:latin typeface="Times New Roman" panose="02020603050405020304" pitchFamily="18" charset="0"/>
                  <a:ea typeface="宋体" panose="02010600030101010101" pitchFamily="2" charset="-122"/>
                </a:rPr>
                <a:t>       </a:t>
              </a:r>
              <a:endParaRPr lang="zh-CN" altLang="en-US" sz="28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4" name="组合 11"/>
            <p:cNvGrpSpPr/>
            <p:nvPr/>
          </p:nvGrpSpPr>
          <p:grpSpPr>
            <a:xfrm>
              <a:off x="495750" y="1649571"/>
              <a:ext cx="577432" cy="700093"/>
              <a:chOff x="1016881" y="-1441797"/>
              <a:chExt cx="4061563" cy="4000500"/>
            </a:xfrm>
            <a:effectLst>
              <a:outerShdw blurRad="444500" dist="254000" dir="8100000" algn="tr" rotWithShape="0">
                <a:prstClr val="black">
                  <a:alpha val="50000"/>
                </a:prstClr>
              </a:outerShdw>
            </a:effectLst>
          </p:grpSpPr>
          <p:sp>
            <p:nvSpPr>
              <p:cNvPr id="15" name="同心圆 28"/>
              <p:cNvSpPr/>
              <p:nvPr/>
            </p:nvSpPr>
            <p:spPr>
              <a:xfrm>
                <a:off x="1077944" y="-1441797"/>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6" name="椭圆 15"/>
              <p:cNvSpPr/>
              <p:nvPr/>
            </p:nvSpPr>
            <p:spPr>
              <a:xfrm>
                <a:off x="1016881" y="-1354488"/>
                <a:ext cx="3825870" cy="382586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grpSp>
      </p:grpSp>
      <p:sp>
        <p:nvSpPr>
          <p:cNvPr id="18" name="Text Box 4"/>
          <p:cNvSpPr txBox="1">
            <a:spLocks noChangeArrowheads="1"/>
          </p:cNvSpPr>
          <p:nvPr/>
        </p:nvSpPr>
        <p:spPr bwMode="auto">
          <a:xfrm>
            <a:off x="3203575" y="549275"/>
            <a:ext cx="3089275" cy="608013"/>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机会成本</a:t>
            </a:r>
            <a:r>
              <a:rPr kumimoji="0" lang="zh-CN" altLang="zh-CN"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的计算</a:t>
            </a:r>
            <a:endParaRPr kumimoji="0" lang="zh-CN" altLang="zh-CN"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9" name="Line 7"/>
          <p:cNvSpPr>
            <a:spLocks noChangeShapeType="1"/>
          </p:cNvSpPr>
          <p:nvPr/>
        </p:nvSpPr>
        <p:spPr bwMode="auto">
          <a:xfrm>
            <a:off x="6005513" y="436563"/>
            <a:ext cx="3138488" cy="1588"/>
          </a:xfrm>
          <a:prstGeom prst="line">
            <a:avLst/>
          </a:prstGeom>
          <a:noFill/>
          <a:ln w="6350">
            <a:solidFill>
              <a:srgbClr val="0070C0"/>
            </a:solidFill>
            <a:round/>
          </a:ln>
          <a:effectLst/>
        </p:spPr>
        <p:txBody>
          <a:bodyPr lIns="121926" tIns="60963" rIns="121926" bIns="60963"/>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0" name="Line 7"/>
          <p:cNvSpPr>
            <a:spLocks noChangeShapeType="1"/>
          </p:cNvSpPr>
          <p:nvPr/>
        </p:nvSpPr>
        <p:spPr bwMode="auto">
          <a:xfrm>
            <a:off x="20638" y="438150"/>
            <a:ext cx="3138488" cy="0"/>
          </a:xfrm>
          <a:prstGeom prst="line">
            <a:avLst/>
          </a:prstGeom>
          <a:noFill/>
          <a:ln w="6350">
            <a:solidFill>
              <a:srgbClr val="0070C0"/>
            </a:solidFill>
            <a:round/>
          </a:ln>
          <a:effectLst/>
        </p:spPr>
        <p:txBody>
          <a:bodyPr lIns="121926" tIns="60963" rIns="121926" bIns="60963"/>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367" name="矩形 1"/>
          <p:cNvSpPr/>
          <p:nvPr/>
        </p:nvSpPr>
        <p:spPr>
          <a:xfrm>
            <a:off x="639763" y="2047875"/>
            <a:ext cx="8280400" cy="2314575"/>
          </a:xfrm>
          <a:prstGeom prst="rect">
            <a:avLst/>
          </a:prstGeom>
          <a:noFill/>
          <a:ln w="9525">
            <a:noFill/>
          </a:ln>
        </p:spPr>
        <p:txBody>
          <a:bodyPr>
            <a:spAutoFit/>
          </a:bodyPr>
          <a:p>
            <a:pPr eaLnBrk="1" hangingPunct="1">
              <a:lnSpc>
                <a:spcPct val="130000"/>
              </a:lnSpc>
            </a:pPr>
            <a:r>
              <a:rPr lang="zh-CN" altLang="en-US" sz="2800" b="1" dirty="0">
                <a:solidFill>
                  <a:srgbClr val="333333"/>
                </a:solidFill>
                <a:latin typeface="Times New Roman" panose="02020603050405020304" pitchFamily="18" charset="0"/>
                <a:ea typeface="宋体" panose="02010600030101010101" pitchFamily="2" charset="-122"/>
              </a:rPr>
              <a:t>某企业预测</a:t>
            </a:r>
            <a:r>
              <a:rPr lang="en-US" altLang="zh-CN" sz="2800" b="1" dirty="0">
                <a:solidFill>
                  <a:srgbClr val="333333"/>
                </a:solidFill>
                <a:latin typeface="Times New Roman" panose="02020603050405020304" pitchFamily="18" charset="0"/>
                <a:ea typeface="宋体" panose="02010600030101010101" pitchFamily="2" charset="-122"/>
              </a:rPr>
              <a:t>2021</a:t>
            </a:r>
            <a:r>
              <a:rPr lang="zh-CN" altLang="en-US" sz="2800" b="1" dirty="0">
                <a:solidFill>
                  <a:srgbClr val="333333"/>
                </a:solidFill>
                <a:latin typeface="Times New Roman" panose="02020603050405020304" pitchFamily="18" charset="0"/>
                <a:ea typeface="宋体" panose="02010600030101010101" pitchFamily="2" charset="-122"/>
              </a:rPr>
              <a:t>年度销售收入为</a:t>
            </a:r>
            <a:r>
              <a:rPr lang="en-US" altLang="zh-CN" sz="2800" b="1" dirty="0">
                <a:solidFill>
                  <a:srgbClr val="333333"/>
                </a:solidFill>
                <a:latin typeface="Times New Roman" panose="02020603050405020304" pitchFamily="18" charset="0"/>
                <a:ea typeface="宋体" panose="02010600030101010101" pitchFamily="2" charset="-122"/>
              </a:rPr>
              <a:t>4500</a:t>
            </a:r>
            <a:r>
              <a:rPr lang="zh-CN" altLang="en-US" sz="2800" b="1" dirty="0">
                <a:solidFill>
                  <a:srgbClr val="333333"/>
                </a:solidFill>
                <a:latin typeface="Times New Roman" panose="02020603050405020304" pitchFamily="18" charset="0"/>
                <a:ea typeface="宋体" panose="02010600030101010101" pitchFamily="2" charset="-122"/>
              </a:rPr>
              <a:t>万元，现销与赊销比例为</a:t>
            </a:r>
            <a:r>
              <a:rPr lang="en-US" altLang="zh-CN" sz="2800" b="1" dirty="0">
                <a:solidFill>
                  <a:srgbClr val="333333"/>
                </a:solidFill>
                <a:latin typeface="Times New Roman" panose="02020603050405020304" pitchFamily="18" charset="0"/>
                <a:ea typeface="宋体" panose="02010600030101010101" pitchFamily="2" charset="-122"/>
              </a:rPr>
              <a:t>1</a:t>
            </a:r>
            <a:r>
              <a:rPr lang="zh-CN" altLang="en-US" sz="2800" b="1" dirty="0">
                <a:solidFill>
                  <a:srgbClr val="333333"/>
                </a:solidFill>
                <a:latin typeface="Times New Roman" panose="02020603050405020304" pitchFamily="18" charset="0"/>
                <a:ea typeface="宋体" panose="02010600030101010101" pitchFamily="2" charset="-122"/>
              </a:rPr>
              <a:t>：</a:t>
            </a:r>
            <a:r>
              <a:rPr lang="en-US" altLang="zh-CN" sz="2800" b="1" dirty="0">
                <a:solidFill>
                  <a:srgbClr val="333333"/>
                </a:solidFill>
                <a:latin typeface="Times New Roman" panose="02020603050405020304" pitchFamily="18" charset="0"/>
                <a:ea typeface="宋体" panose="02010600030101010101" pitchFamily="2" charset="-122"/>
              </a:rPr>
              <a:t>4</a:t>
            </a:r>
            <a:r>
              <a:rPr lang="zh-CN" altLang="en-US" sz="2800" b="1" dirty="0">
                <a:solidFill>
                  <a:srgbClr val="333333"/>
                </a:solidFill>
                <a:latin typeface="Times New Roman" panose="02020603050405020304" pitchFamily="18" charset="0"/>
                <a:ea typeface="宋体" panose="02010600030101010101" pitchFamily="2" charset="-122"/>
              </a:rPr>
              <a:t>，应收账款平均收账天数为</a:t>
            </a:r>
            <a:r>
              <a:rPr lang="en-US" altLang="zh-CN" sz="2800" b="1" dirty="0">
                <a:solidFill>
                  <a:srgbClr val="333333"/>
                </a:solidFill>
                <a:latin typeface="Times New Roman" panose="02020603050405020304" pitchFamily="18" charset="0"/>
                <a:ea typeface="宋体" panose="02010600030101010101" pitchFamily="2" charset="-122"/>
              </a:rPr>
              <a:t>60</a:t>
            </a:r>
            <a:r>
              <a:rPr lang="zh-CN" altLang="en-US" sz="2800" b="1" dirty="0">
                <a:solidFill>
                  <a:srgbClr val="333333"/>
                </a:solidFill>
                <a:latin typeface="Times New Roman" panose="02020603050405020304" pitchFamily="18" charset="0"/>
                <a:ea typeface="宋体" panose="02010600030101010101" pitchFamily="2" charset="-122"/>
              </a:rPr>
              <a:t>天，变动成本率为</a:t>
            </a:r>
            <a:r>
              <a:rPr lang="en-US" altLang="zh-CN" sz="2800" b="1" dirty="0">
                <a:solidFill>
                  <a:srgbClr val="333333"/>
                </a:solidFill>
                <a:latin typeface="Times New Roman" panose="02020603050405020304" pitchFamily="18" charset="0"/>
                <a:ea typeface="宋体" panose="02010600030101010101" pitchFamily="2" charset="-122"/>
              </a:rPr>
              <a:t>50%</a:t>
            </a:r>
            <a:r>
              <a:rPr lang="zh-CN" altLang="en-US" sz="2800" b="1" dirty="0">
                <a:solidFill>
                  <a:srgbClr val="333333"/>
                </a:solidFill>
                <a:latin typeface="Times New Roman" panose="02020603050405020304" pitchFamily="18" charset="0"/>
                <a:ea typeface="宋体" panose="02010600030101010101" pitchFamily="2" charset="-122"/>
              </a:rPr>
              <a:t>，企业的资金成本率为</a:t>
            </a:r>
            <a:r>
              <a:rPr lang="en-US" altLang="zh-CN" sz="2800" b="1" dirty="0">
                <a:solidFill>
                  <a:srgbClr val="333333"/>
                </a:solidFill>
                <a:latin typeface="Times New Roman" panose="02020603050405020304" pitchFamily="18" charset="0"/>
                <a:ea typeface="宋体" panose="02010600030101010101" pitchFamily="2" charset="-122"/>
              </a:rPr>
              <a:t>10%</a:t>
            </a:r>
            <a:r>
              <a:rPr lang="zh-CN" altLang="en-US" sz="2800" b="1" dirty="0">
                <a:solidFill>
                  <a:srgbClr val="333333"/>
                </a:solidFill>
                <a:latin typeface="Times New Roman" panose="02020603050405020304" pitchFamily="18" charset="0"/>
                <a:ea typeface="宋体" panose="02010600030101010101" pitchFamily="2" charset="-122"/>
              </a:rPr>
              <a:t>。求应收账款的机会成本 </a:t>
            </a:r>
            <a:endParaRPr lang="zh-CN" altLang="en-US" sz="2800" b="1" dirty="0">
              <a:solidFill>
                <a:srgbClr val="333333"/>
              </a:solidFill>
              <a:latin typeface="Times New Roman" panose="02020603050405020304" pitchFamily="18" charset="0"/>
              <a:ea typeface="宋体" panose="02010600030101010101" pitchFamily="2" charset="-122"/>
            </a:endParaRPr>
          </a:p>
        </p:txBody>
      </p:sp>
      <p:pic>
        <p:nvPicPr>
          <p:cNvPr id="15368" name="Picture 16"/>
          <p:cNvPicPr>
            <a:picLocks noChangeAspect="1"/>
          </p:cNvPicPr>
          <p:nvPr/>
        </p:nvPicPr>
        <p:blipFill>
          <a:blip r:embed="rId1"/>
          <a:stretch>
            <a:fillRect/>
          </a:stretch>
        </p:blipFill>
        <p:spPr>
          <a:xfrm>
            <a:off x="7589838" y="5173663"/>
            <a:ext cx="714375" cy="962025"/>
          </a:xfrm>
          <a:prstGeom prst="rect">
            <a:avLst/>
          </a:prstGeom>
          <a:noFill/>
          <a:ln w="9525">
            <a:noFill/>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灯片编号占位符 2"/>
          <p:cNvSpPr txBox="1">
            <a:spLocks noGrp="1"/>
          </p:cNvSpPr>
          <p:nvPr/>
        </p:nvSpPr>
        <p:spPr>
          <a:xfrm>
            <a:off x="8493125" y="6240463"/>
            <a:ext cx="371475" cy="354012"/>
          </a:xfrm>
          <a:prstGeom prst="rect">
            <a:avLst/>
          </a:prstGeom>
          <a:noFill/>
          <a:ln w="9525">
            <a:noFill/>
          </a:ln>
        </p:spPr>
        <p:txBody>
          <a:bodyPr anchor="ctr" anchorCtr="0"/>
          <a:p>
            <a:pPr algn="ctr" eaLnBrk="1" hangingPunct="1"/>
            <a:fld id="{9A0DB2DC-4C9A-4742-B13C-FB6460FD3503}" type="slidenum">
              <a:rPr lang="en-US" altLang="zh-CN" sz="1400" b="1" dirty="0">
                <a:solidFill>
                  <a:schemeClr val="bg1"/>
                </a:solidFill>
                <a:latin typeface="文泉驿微米黑" pitchFamily="2" charset="-122"/>
                <a:ea typeface="宋体" panose="02010600030101010101" pitchFamily="2" charset="-122"/>
              </a:rPr>
            </a:fld>
            <a:endParaRPr lang="en-US" altLang="zh-CN" sz="1400" b="1" dirty="0">
              <a:solidFill>
                <a:schemeClr val="bg1"/>
              </a:solidFill>
              <a:latin typeface="文泉驿微米黑" pitchFamily="2" charset="-122"/>
              <a:ea typeface="宋体" panose="02010600030101010101" pitchFamily="2" charset="-122"/>
            </a:endParaRPr>
          </a:p>
        </p:txBody>
      </p:sp>
      <p:grpSp>
        <p:nvGrpSpPr>
          <p:cNvPr id="12" name="组合 14"/>
          <p:cNvGrpSpPr/>
          <p:nvPr/>
        </p:nvGrpSpPr>
        <p:grpSpPr>
          <a:xfrm>
            <a:off x="323850" y="981075"/>
            <a:ext cx="8496300" cy="2519363"/>
            <a:chOff x="495750" y="1649571"/>
            <a:chExt cx="8533607" cy="4670285"/>
          </a:xfrm>
        </p:grpSpPr>
        <p:sp>
          <p:nvSpPr>
            <p:cNvPr id="16395" name="矩形 8"/>
            <p:cNvSpPr/>
            <p:nvPr/>
          </p:nvSpPr>
          <p:spPr>
            <a:xfrm>
              <a:off x="732641" y="2102138"/>
              <a:ext cx="8296716" cy="4217718"/>
            </a:xfrm>
            <a:prstGeom prst="rect">
              <a:avLst/>
            </a:prstGeom>
            <a:noFill/>
            <a:ln w="25400" cap="flat" cmpd="sng">
              <a:solidFill>
                <a:srgbClr val="0070C0"/>
              </a:solidFill>
              <a:prstDash val="solid"/>
              <a:miter/>
              <a:headEnd type="none" w="med" len="med"/>
              <a:tailEnd type="none" w="med" len="med"/>
            </a:ln>
          </p:spPr>
          <p:txBody>
            <a:bodyPr/>
            <a:p>
              <a:pPr eaLnBrk="1" hangingPunct="1">
                <a:lnSpc>
                  <a:spcPct val="130000"/>
                </a:lnSpc>
              </a:pPr>
              <a:r>
                <a:rPr lang="zh-CN" altLang="en-US" sz="3200" b="1" dirty="0">
                  <a:solidFill>
                    <a:srgbClr val="333333"/>
                  </a:solidFill>
                  <a:latin typeface="Times New Roman" panose="02020603050405020304" pitchFamily="18" charset="0"/>
                  <a:ea typeface="宋体" panose="02010600030101010101" pitchFamily="2" charset="-122"/>
                </a:rPr>
                <a:t>       </a:t>
              </a:r>
              <a:endParaRPr lang="zh-CN" altLang="en-US" sz="28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4" name="组合 11"/>
            <p:cNvGrpSpPr/>
            <p:nvPr/>
          </p:nvGrpSpPr>
          <p:grpSpPr>
            <a:xfrm>
              <a:off x="495750" y="1649571"/>
              <a:ext cx="577432" cy="700093"/>
              <a:chOff x="1016881" y="-1441797"/>
              <a:chExt cx="4061563" cy="4000500"/>
            </a:xfrm>
            <a:effectLst>
              <a:outerShdw blurRad="444500" dist="254000" dir="8100000" algn="tr" rotWithShape="0">
                <a:prstClr val="black">
                  <a:alpha val="50000"/>
                </a:prstClr>
              </a:outerShdw>
            </a:effectLst>
          </p:grpSpPr>
          <p:sp>
            <p:nvSpPr>
              <p:cNvPr id="15" name="同心圆 28"/>
              <p:cNvSpPr/>
              <p:nvPr/>
            </p:nvSpPr>
            <p:spPr>
              <a:xfrm>
                <a:off x="1077944" y="-1441797"/>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6" name="椭圆 15"/>
              <p:cNvSpPr/>
              <p:nvPr/>
            </p:nvSpPr>
            <p:spPr>
              <a:xfrm>
                <a:off x="1016881" y="-1354488"/>
                <a:ext cx="3825870" cy="382586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grpSp>
      </p:grpSp>
      <p:sp>
        <p:nvSpPr>
          <p:cNvPr id="6" name="矩形 5"/>
          <p:cNvSpPr/>
          <p:nvPr/>
        </p:nvSpPr>
        <p:spPr>
          <a:xfrm>
            <a:off x="395288" y="3573463"/>
            <a:ext cx="936625" cy="687387"/>
          </a:xfrm>
          <a:prstGeom prst="rect">
            <a:avLst/>
          </a:prstGeom>
          <a:noFill/>
          <a:ln w="9525">
            <a:noFill/>
          </a:ln>
        </p:spPr>
        <p:txBody>
          <a:bodyPr>
            <a:spAutoFit/>
          </a:bodyPr>
          <a:p>
            <a:pPr eaLnBrk="1" hangingPunct="1">
              <a:lnSpc>
                <a:spcPct val="150000"/>
              </a:lnSpc>
            </a:pPr>
            <a:r>
              <a:rPr lang="zh-CN" altLang="en-US" sz="2600" dirty="0">
                <a:latin typeface="微软雅黑" panose="020B0503020204020204" pitchFamily="34" charset="-122"/>
                <a:ea typeface="微软雅黑" panose="020B0503020204020204" pitchFamily="34" charset="-122"/>
              </a:rPr>
              <a:t>解析：</a:t>
            </a:r>
            <a:endParaRPr lang="zh-CN" altLang="en-US" sz="2600" dirty="0">
              <a:latin typeface="微软雅黑" panose="020B0503020204020204" pitchFamily="34" charset="-122"/>
              <a:ea typeface="微软雅黑" panose="020B0503020204020204" pitchFamily="34" charset="-122"/>
            </a:endParaRPr>
          </a:p>
        </p:txBody>
      </p:sp>
      <p:sp>
        <p:nvSpPr>
          <p:cNvPr id="18" name="Text Box 4"/>
          <p:cNvSpPr txBox="1">
            <a:spLocks noChangeArrowheads="1"/>
          </p:cNvSpPr>
          <p:nvPr/>
        </p:nvSpPr>
        <p:spPr bwMode="auto">
          <a:xfrm>
            <a:off x="3203575" y="549275"/>
            <a:ext cx="3089275" cy="608013"/>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机会成本</a:t>
            </a:r>
            <a:r>
              <a:rPr kumimoji="0" lang="zh-CN" altLang="zh-CN"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的计算</a:t>
            </a:r>
            <a:endParaRPr kumimoji="0" lang="zh-CN" altLang="zh-CN"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9" name="Line 7"/>
          <p:cNvSpPr>
            <a:spLocks noChangeShapeType="1"/>
          </p:cNvSpPr>
          <p:nvPr/>
        </p:nvSpPr>
        <p:spPr bwMode="auto">
          <a:xfrm>
            <a:off x="6005513" y="436563"/>
            <a:ext cx="3138488" cy="1588"/>
          </a:xfrm>
          <a:prstGeom prst="line">
            <a:avLst/>
          </a:prstGeom>
          <a:noFill/>
          <a:ln w="6350">
            <a:solidFill>
              <a:srgbClr val="0070C0"/>
            </a:solidFill>
            <a:round/>
          </a:ln>
          <a:effectLst/>
        </p:spPr>
        <p:txBody>
          <a:bodyPr lIns="121926" tIns="60963" rIns="121926" bIns="60963"/>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0" name="Line 7"/>
          <p:cNvSpPr>
            <a:spLocks noChangeShapeType="1"/>
          </p:cNvSpPr>
          <p:nvPr/>
        </p:nvSpPr>
        <p:spPr bwMode="auto">
          <a:xfrm>
            <a:off x="20638" y="438150"/>
            <a:ext cx="3138488" cy="0"/>
          </a:xfrm>
          <a:prstGeom prst="line">
            <a:avLst/>
          </a:prstGeom>
          <a:noFill/>
          <a:ln w="6350">
            <a:solidFill>
              <a:srgbClr val="0070C0"/>
            </a:solidFill>
            <a:round/>
          </a:ln>
          <a:effectLst/>
        </p:spPr>
        <p:txBody>
          <a:bodyPr lIns="121926" tIns="60963" rIns="121926" bIns="60963"/>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6392" name="矩形 1"/>
          <p:cNvSpPr/>
          <p:nvPr/>
        </p:nvSpPr>
        <p:spPr>
          <a:xfrm>
            <a:off x="539750" y="1196975"/>
            <a:ext cx="8280400" cy="2314575"/>
          </a:xfrm>
          <a:prstGeom prst="rect">
            <a:avLst/>
          </a:prstGeom>
          <a:noFill/>
          <a:ln w="9525">
            <a:noFill/>
          </a:ln>
        </p:spPr>
        <p:txBody>
          <a:bodyPr>
            <a:spAutoFit/>
          </a:bodyPr>
          <a:p>
            <a:pPr eaLnBrk="1" hangingPunct="1">
              <a:lnSpc>
                <a:spcPct val="130000"/>
              </a:lnSpc>
            </a:pPr>
            <a:r>
              <a:rPr lang="zh-CN" altLang="en-US" sz="2800" b="1" dirty="0">
                <a:solidFill>
                  <a:srgbClr val="333333"/>
                </a:solidFill>
                <a:latin typeface="Times New Roman" panose="02020603050405020304" pitchFamily="18" charset="0"/>
                <a:ea typeface="宋体" panose="02010600030101010101" pitchFamily="2" charset="-122"/>
              </a:rPr>
              <a:t>某企业预测</a:t>
            </a:r>
            <a:r>
              <a:rPr lang="en-US" altLang="zh-CN" sz="2800" b="1" dirty="0">
                <a:solidFill>
                  <a:srgbClr val="333333"/>
                </a:solidFill>
                <a:latin typeface="Times New Roman" panose="02020603050405020304" pitchFamily="18" charset="0"/>
                <a:ea typeface="宋体" panose="02010600030101010101" pitchFamily="2" charset="-122"/>
              </a:rPr>
              <a:t>2021</a:t>
            </a:r>
            <a:r>
              <a:rPr lang="zh-CN" altLang="en-US" sz="2800" b="1" dirty="0">
                <a:solidFill>
                  <a:srgbClr val="333333"/>
                </a:solidFill>
                <a:latin typeface="Times New Roman" panose="02020603050405020304" pitchFamily="18" charset="0"/>
                <a:ea typeface="宋体" panose="02010600030101010101" pitchFamily="2" charset="-122"/>
              </a:rPr>
              <a:t>年度销售收入为</a:t>
            </a:r>
            <a:r>
              <a:rPr lang="en-US" altLang="zh-CN" sz="2800" b="1" dirty="0">
                <a:solidFill>
                  <a:srgbClr val="333333"/>
                </a:solidFill>
                <a:latin typeface="Times New Roman" panose="02020603050405020304" pitchFamily="18" charset="0"/>
                <a:ea typeface="宋体" panose="02010600030101010101" pitchFamily="2" charset="-122"/>
              </a:rPr>
              <a:t>4500</a:t>
            </a:r>
            <a:r>
              <a:rPr lang="zh-CN" altLang="en-US" sz="2800" b="1" dirty="0">
                <a:solidFill>
                  <a:srgbClr val="333333"/>
                </a:solidFill>
                <a:latin typeface="Times New Roman" panose="02020603050405020304" pitchFamily="18" charset="0"/>
                <a:ea typeface="宋体" panose="02010600030101010101" pitchFamily="2" charset="-122"/>
              </a:rPr>
              <a:t>万元，现销与赊销比例为</a:t>
            </a:r>
            <a:r>
              <a:rPr lang="en-US" altLang="zh-CN" sz="2800" b="1" dirty="0">
                <a:solidFill>
                  <a:srgbClr val="333333"/>
                </a:solidFill>
                <a:latin typeface="Times New Roman" panose="02020603050405020304" pitchFamily="18" charset="0"/>
                <a:ea typeface="宋体" panose="02010600030101010101" pitchFamily="2" charset="-122"/>
              </a:rPr>
              <a:t>1</a:t>
            </a:r>
            <a:r>
              <a:rPr lang="zh-CN" altLang="en-US" sz="2800" b="1" dirty="0">
                <a:solidFill>
                  <a:srgbClr val="333333"/>
                </a:solidFill>
                <a:latin typeface="Times New Roman" panose="02020603050405020304" pitchFamily="18" charset="0"/>
                <a:ea typeface="宋体" panose="02010600030101010101" pitchFamily="2" charset="-122"/>
              </a:rPr>
              <a:t>：</a:t>
            </a:r>
            <a:r>
              <a:rPr lang="en-US" altLang="zh-CN" sz="2800" b="1" dirty="0">
                <a:solidFill>
                  <a:srgbClr val="333333"/>
                </a:solidFill>
                <a:latin typeface="Times New Roman" panose="02020603050405020304" pitchFamily="18" charset="0"/>
                <a:ea typeface="宋体" panose="02010600030101010101" pitchFamily="2" charset="-122"/>
              </a:rPr>
              <a:t>4</a:t>
            </a:r>
            <a:r>
              <a:rPr lang="zh-CN" altLang="en-US" sz="2800" b="1" dirty="0">
                <a:solidFill>
                  <a:srgbClr val="333333"/>
                </a:solidFill>
                <a:latin typeface="Times New Roman" panose="02020603050405020304" pitchFamily="18" charset="0"/>
                <a:ea typeface="宋体" panose="02010600030101010101" pitchFamily="2" charset="-122"/>
              </a:rPr>
              <a:t>，应收账款平均收账天数为</a:t>
            </a:r>
            <a:r>
              <a:rPr lang="en-US" altLang="zh-CN" sz="2800" b="1" dirty="0">
                <a:solidFill>
                  <a:srgbClr val="333333"/>
                </a:solidFill>
                <a:latin typeface="Times New Roman" panose="02020603050405020304" pitchFamily="18" charset="0"/>
                <a:ea typeface="宋体" panose="02010600030101010101" pitchFamily="2" charset="-122"/>
              </a:rPr>
              <a:t>60</a:t>
            </a:r>
            <a:r>
              <a:rPr lang="zh-CN" altLang="en-US" sz="2800" b="1" dirty="0">
                <a:solidFill>
                  <a:srgbClr val="333333"/>
                </a:solidFill>
                <a:latin typeface="Times New Roman" panose="02020603050405020304" pitchFamily="18" charset="0"/>
                <a:ea typeface="宋体" panose="02010600030101010101" pitchFamily="2" charset="-122"/>
              </a:rPr>
              <a:t>天，变动成本率为</a:t>
            </a:r>
            <a:r>
              <a:rPr lang="en-US" altLang="zh-CN" sz="2800" b="1" dirty="0">
                <a:solidFill>
                  <a:srgbClr val="333333"/>
                </a:solidFill>
                <a:latin typeface="Times New Roman" panose="02020603050405020304" pitchFamily="18" charset="0"/>
                <a:ea typeface="宋体" panose="02010600030101010101" pitchFamily="2" charset="-122"/>
              </a:rPr>
              <a:t>50%</a:t>
            </a:r>
            <a:r>
              <a:rPr lang="zh-CN" altLang="en-US" sz="2800" b="1" dirty="0">
                <a:solidFill>
                  <a:srgbClr val="333333"/>
                </a:solidFill>
                <a:latin typeface="Times New Roman" panose="02020603050405020304" pitchFamily="18" charset="0"/>
                <a:ea typeface="宋体" panose="02010600030101010101" pitchFamily="2" charset="-122"/>
              </a:rPr>
              <a:t>，企业的资金成本率为</a:t>
            </a:r>
            <a:r>
              <a:rPr lang="en-US" altLang="zh-CN" sz="2800" b="1" dirty="0">
                <a:solidFill>
                  <a:srgbClr val="333333"/>
                </a:solidFill>
                <a:latin typeface="Times New Roman" panose="02020603050405020304" pitchFamily="18" charset="0"/>
                <a:ea typeface="宋体" panose="02010600030101010101" pitchFamily="2" charset="-122"/>
              </a:rPr>
              <a:t>10%</a:t>
            </a:r>
            <a:r>
              <a:rPr lang="zh-CN" altLang="en-US" sz="2800" b="1" dirty="0">
                <a:solidFill>
                  <a:srgbClr val="333333"/>
                </a:solidFill>
                <a:latin typeface="Times New Roman" panose="02020603050405020304" pitchFamily="18" charset="0"/>
                <a:ea typeface="宋体" panose="02010600030101010101" pitchFamily="2" charset="-122"/>
              </a:rPr>
              <a:t>。求应收账款的机会成本 </a:t>
            </a:r>
            <a:endParaRPr lang="zh-CN" altLang="en-US" sz="2800" b="1" dirty="0">
              <a:solidFill>
                <a:srgbClr val="333333"/>
              </a:solidFill>
              <a:latin typeface="Times New Roman" panose="02020603050405020304" pitchFamily="18" charset="0"/>
              <a:ea typeface="宋体" panose="02010600030101010101" pitchFamily="2" charset="-122"/>
            </a:endParaRPr>
          </a:p>
        </p:txBody>
      </p:sp>
      <p:pic>
        <p:nvPicPr>
          <p:cNvPr id="16393" name="Picture 16"/>
          <p:cNvPicPr>
            <a:picLocks noChangeAspect="1"/>
          </p:cNvPicPr>
          <p:nvPr/>
        </p:nvPicPr>
        <p:blipFill>
          <a:blip r:embed="rId1"/>
          <a:stretch>
            <a:fillRect/>
          </a:stretch>
        </p:blipFill>
        <p:spPr>
          <a:xfrm>
            <a:off x="7589838" y="5173663"/>
            <a:ext cx="714375" cy="962025"/>
          </a:xfrm>
          <a:prstGeom prst="rect">
            <a:avLst/>
          </a:prstGeom>
          <a:noFill/>
          <a:ln w="9525">
            <a:noFill/>
          </a:ln>
        </p:spPr>
      </p:pic>
      <p:sp>
        <p:nvSpPr>
          <p:cNvPr id="70668" name="矩形 2"/>
          <p:cNvSpPr/>
          <p:nvPr/>
        </p:nvSpPr>
        <p:spPr>
          <a:xfrm>
            <a:off x="323850" y="4149725"/>
            <a:ext cx="8497888" cy="2314575"/>
          </a:xfrm>
          <a:prstGeom prst="rect">
            <a:avLst/>
          </a:prstGeom>
          <a:noFill/>
          <a:ln w="9525">
            <a:noFill/>
          </a:ln>
        </p:spPr>
        <p:txBody>
          <a:bodyPr>
            <a:spAutoFit/>
          </a:bodyPr>
          <a:p>
            <a:pPr eaLnBrk="1" hangingPunct="1">
              <a:lnSpc>
                <a:spcPct val="130000"/>
              </a:lnSpc>
            </a:pPr>
            <a:r>
              <a:rPr lang="zh-CN" altLang="en-US" sz="2800" b="1" dirty="0">
                <a:latin typeface="Arial" panose="020B0604020202020204" pitchFamily="34" charset="0"/>
                <a:ea typeface="宋体" panose="02010600030101010101" pitchFamily="2" charset="-122"/>
              </a:rPr>
              <a:t>赊销额＝</a:t>
            </a:r>
            <a:r>
              <a:rPr lang="en-US" altLang="zh-CN" sz="2800" b="1" dirty="0">
                <a:latin typeface="Arial" panose="020B0604020202020204" pitchFamily="34" charset="0"/>
                <a:ea typeface="宋体" panose="02010600030101010101" pitchFamily="2" charset="-122"/>
              </a:rPr>
              <a:t>4500×4/5</a:t>
            </a:r>
            <a:r>
              <a:rPr lang="zh-CN" altLang="en-US" sz="2800" b="1" dirty="0">
                <a:latin typeface="Arial" panose="020B0604020202020204" pitchFamily="34" charset="0"/>
                <a:ea typeface="宋体" panose="02010600030101010101" pitchFamily="2" charset="-122"/>
              </a:rPr>
              <a:t>＝</a:t>
            </a:r>
            <a:r>
              <a:rPr lang="en-US" altLang="zh-CN" sz="2800" b="1" dirty="0">
                <a:latin typeface="Arial" panose="020B0604020202020204" pitchFamily="34" charset="0"/>
                <a:ea typeface="宋体" panose="02010600030101010101" pitchFamily="2" charset="-122"/>
              </a:rPr>
              <a:t>3600</a:t>
            </a:r>
            <a:r>
              <a:rPr lang="zh-CN" altLang="en-US" sz="2800" b="1" dirty="0">
                <a:latin typeface="Arial" panose="020B0604020202020204" pitchFamily="34" charset="0"/>
                <a:ea typeface="宋体" panose="02010600030101010101" pitchFamily="2" charset="-122"/>
              </a:rPr>
              <a:t>（万元） </a:t>
            </a:r>
            <a:endParaRPr lang="zh-CN" altLang="en-US" sz="2800" b="1" dirty="0">
              <a:latin typeface="Arial" panose="020B0604020202020204" pitchFamily="34" charset="0"/>
              <a:ea typeface="宋体" panose="02010600030101010101" pitchFamily="2" charset="-122"/>
            </a:endParaRPr>
          </a:p>
          <a:p>
            <a:pPr eaLnBrk="1" hangingPunct="1">
              <a:lnSpc>
                <a:spcPct val="130000"/>
              </a:lnSpc>
            </a:pPr>
            <a:r>
              <a:rPr lang="zh-CN" altLang="en-US" sz="2800" b="1" dirty="0">
                <a:latin typeface="Arial" panose="020B0604020202020204" pitchFamily="34" charset="0"/>
                <a:ea typeface="宋体" panose="02010600030101010101" pitchFamily="2" charset="-122"/>
              </a:rPr>
              <a:t>应收账款的平均余额＝</a:t>
            </a:r>
            <a:r>
              <a:rPr lang="en-US" altLang="zh-CN" sz="2800" b="1" dirty="0">
                <a:latin typeface="Arial" panose="020B0604020202020204" pitchFamily="34" charset="0"/>
                <a:ea typeface="宋体" panose="02010600030101010101" pitchFamily="2" charset="-122"/>
              </a:rPr>
              <a:t>3600/360×60</a:t>
            </a:r>
            <a:r>
              <a:rPr lang="zh-CN" altLang="en-US" sz="2800" b="1" dirty="0">
                <a:latin typeface="Arial" panose="020B0604020202020204" pitchFamily="34" charset="0"/>
                <a:ea typeface="宋体" panose="02010600030101010101" pitchFamily="2" charset="-122"/>
              </a:rPr>
              <a:t>＝</a:t>
            </a:r>
            <a:r>
              <a:rPr lang="en-US" altLang="zh-CN" sz="2800" b="1" dirty="0">
                <a:latin typeface="Arial" panose="020B0604020202020204" pitchFamily="34" charset="0"/>
                <a:ea typeface="宋体" panose="02010600030101010101" pitchFamily="2" charset="-122"/>
              </a:rPr>
              <a:t>600</a:t>
            </a:r>
            <a:r>
              <a:rPr lang="zh-CN" altLang="en-US" sz="2800" b="1" dirty="0">
                <a:latin typeface="Arial" panose="020B0604020202020204" pitchFamily="34" charset="0"/>
                <a:ea typeface="宋体" panose="02010600030101010101" pitchFamily="2" charset="-122"/>
              </a:rPr>
              <a:t>（万元） </a:t>
            </a:r>
            <a:endParaRPr lang="zh-CN" altLang="en-US" sz="2800" b="1" dirty="0">
              <a:latin typeface="Arial" panose="020B0604020202020204" pitchFamily="34" charset="0"/>
              <a:ea typeface="宋体" panose="02010600030101010101" pitchFamily="2" charset="-122"/>
            </a:endParaRPr>
          </a:p>
          <a:p>
            <a:pPr eaLnBrk="1" hangingPunct="1">
              <a:lnSpc>
                <a:spcPct val="130000"/>
              </a:lnSpc>
            </a:pPr>
            <a:r>
              <a:rPr lang="zh-CN" altLang="en-US" sz="2800" b="1" dirty="0">
                <a:latin typeface="Arial" panose="020B0604020202020204" pitchFamily="34" charset="0"/>
                <a:ea typeface="宋体" panose="02010600030101010101" pitchFamily="2" charset="-122"/>
              </a:rPr>
              <a:t>应收账款占用资金＝</a:t>
            </a:r>
            <a:r>
              <a:rPr lang="en-US" altLang="zh-CN" sz="2800" b="1" dirty="0">
                <a:latin typeface="Arial" panose="020B0604020202020204" pitchFamily="34" charset="0"/>
                <a:ea typeface="宋体" panose="02010600030101010101" pitchFamily="2" charset="-122"/>
              </a:rPr>
              <a:t>600×50%</a:t>
            </a:r>
            <a:r>
              <a:rPr lang="zh-CN" altLang="en-US" sz="2800" b="1" dirty="0">
                <a:latin typeface="Arial" panose="020B0604020202020204" pitchFamily="34" charset="0"/>
                <a:ea typeface="宋体" panose="02010600030101010101" pitchFamily="2" charset="-122"/>
              </a:rPr>
              <a:t>＝</a:t>
            </a:r>
            <a:r>
              <a:rPr lang="en-US" altLang="zh-CN" sz="2800" b="1" dirty="0">
                <a:latin typeface="Arial" panose="020B0604020202020204" pitchFamily="34" charset="0"/>
                <a:ea typeface="宋体" panose="02010600030101010101" pitchFamily="2" charset="-122"/>
              </a:rPr>
              <a:t>300</a:t>
            </a:r>
            <a:r>
              <a:rPr lang="zh-CN" altLang="en-US" sz="2800" b="1" dirty="0">
                <a:latin typeface="Arial" panose="020B0604020202020204" pitchFamily="34" charset="0"/>
                <a:ea typeface="宋体" panose="02010600030101010101" pitchFamily="2" charset="-122"/>
              </a:rPr>
              <a:t>（万元）</a:t>
            </a:r>
            <a:endParaRPr lang="zh-CN" altLang="en-US" sz="2800" b="1" dirty="0">
              <a:latin typeface="Arial" panose="020B0604020202020204" pitchFamily="34" charset="0"/>
              <a:ea typeface="宋体" panose="02010600030101010101" pitchFamily="2" charset="-122"/>
            </a:endParaRPr>
          </a:p>
          <a:p>
            <a:pPr eaLnBrk="1" hangingPunct="1">
              <a:lnSpc>
                <a:spcPct val="130000"/>
              </a:lnSpc>
            </a:pPr>
            <a:r>
              <a:rPr lang="zh-CN" altLang="en-US" sz="2800" b="1" dirty="0">
                <a:latin typeface="Arial" panose="020B0604020202020204" pitchFamily="34" charset="0"/>
                <a:ea typeface="宋体" panose="02010600030101010101" pitchFamily="2" charset="-122"/>
              </a:rPr>
              <a:t>应收账款的机会成本＝</a:t>
            </a:r>
            <a:r>
              <a:rPr lang="en-US" altLang="zh-CN" sz="2800" b="1" dirty="0">
                <a:latin typeface="Arial" panose="020B0604020202020204" pitchFamily="34" charset="0"/>
                <a:ea typeface="宋体" panose="02010600030101010101" pitchFamily="2" charset="-122"/>
              </a:rPr>
              <a:t>300×10%</a:t>
            </a:r>
            <a:r>
              <a:rPr lang="zh-CN" altLang="en-US" sz="2800" b="1" dirty="0">
                <a:latin typeface="Arial" panose="020B0604020202020204" pitchFamily="34" charset="0"/>
                <a:ea typeface="宋体" panose="02010600030101010101" pitchFamily="2" charset="-122"/>
              </a:rPr>
              <a:t>＝</a:t>
            </a:r>
            <a:r>
              <a:rPr lang="en-US" altLang="zh-CN" sz="2800" b="1" dirty="0">
                <a:latin typeface="Arial" panose="020B0604020202020204" pitchFamily="34" charset="0"/>
                <a:ea typeface="宋体" panose="02010600030101010101" pitchFamily="2" charset="-122"/>
              </a:rPr>
              <a:t>30</a:t>
            </a:r>
            <a:r>
              <a:rPr lang="zh-CN" altLang="en-US" sz="2800" b="1" dirty="0">
                <a:latin typeface="Arial" panose="020B0604020202020204" pitchFamily="34" charset="0"/>
                <a:ea typeface="宋体" panose="02010600030101010101" pitchFamily="2" charset="-122"/>
              </a:rPr>
              <a:t>（万元）</a:t>
            </a:r>
            <a:endParaRPr lang="zh-CN" altLang="en-US" sz="2800" b="1" dirty="0">
              <a:latin typeface="Arial" panose="020B0604020202020204" pitchFamily="34" charset="0"/>
              <a:ea typeface="宋体" panose="02010600030101010101" pitchFamily="2"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0668"/>
                                        </p:tgtEl>
                                        <p:attrNameLst>
                                          <p:attrName>style.visibility</p:attrName>
                                        </p:attrNameLst>
                                      </p:cBhvr>
                                      <p:to>
                                        <p:strVal val="visible"/>
                                      </p:to>
                                    </p:set>
                                    <p:animEffect transition="in" filter="fade">
                                      <p:cBhvr>
                                        <p:cTn id="17" dur="1000"/>
                                        <p:tgtEl>
                                          <p:spTgt spid="70668"/>
                                        </p:tgtEl>
                                      </p:cBhvr>
                                    </p:animEffect>
                                    <p:anim calcmode="lin" valueType="num">
                                      <p:cBhvr>
                                        <p:cTn id="18" dur="1000" fill="hold"/>
                                        <p:tgtEl>
                                          <p:spTgt spid="70668"/>
                                        </p:tgtEl>
                                        <p:attrNameLst>
                                          <p:attrName>ppt_x</p:attrName>
                                        </p:attrNameLst>
                                      </p:cBhvr>
                                      <p:tavLst>
                                        <p:tav tm="0">
                                          <p:val>
                                            <p:strVal val="#ppt_x"/>
                                          </p:val>
                                        </p:tav>
                                        <p:tav tm="100000">
                                          <p:val>
                                            <p:strVal val="#ppt_x"/>
                                          </p:val>
                                        </p:tav>
                                      </p:tavLst>
                                    </p:anim>
                                    <p:anim calcmode="lin" valueType="num">
                                      <p:cBhvr>
                                        <p:cTn id="19" dur="1000" fill="hold"/>
                                        <p:tgtEl>
                                          <p:spTgt spid="706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066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7410" name="组合 14"/>
          <p:cNvGrpSpPr/>
          <p:nvPr/>
        </p:nvGrpSpPr>
        <p:grpSpPr>
          <a:xfrm>
            <a:off x="361950" y="1125538"/>
            <a:ext cx="8239125" cy="2333625"/>
            <a:chOff x="504431" y="1839438"/>
            <a:chExt cx="8524926" cy="4128770"/>
          </a:xfrm>
        </p:grpSpPr>
        <p:sp>
          <p:nvSpPr>
            <p:cNvPr id="17419" name="矩形 8"/>
            <p:cNvSpPr/>
            <p:nvPr/>
          </p:nvSpPr>
          <p:spPr>
            <a:xfrm>
              <a:off x="732781" y="2350619"/>
              <a:ext cx="8296576" cy="3617589"/>
            </a:xfrm>
            <a:prstGeom prst="rect">
              <a:avLst/>
            </a:prstGeom>
            <a:noFill/>
            <a:ln w="25400" cap="flat" cmpd="sng">
              <a:solidFill>
                <a:srgbClr val="0070C0"/>
              </a:solidFill>
              <a:prstDash val="solid"/>
              <a:miter/>
              <a:headEnd type="none" w="med" len="med"/>
              <a:tailEnd type="none" w="med" len="med"/>
            </a:ln>
          </p:spPr>
          <p:txBody>
            <a:bodyPr/>
            <a:p>
              <a:pPr eaLnBrk="1" hangingPunct="1">
                <a:lnSpc>
                  <a:spcPct val="130000"/>
                </a:lnSpc>
                <a:spcBef>
                  <a:spcPct val="50000"/>
                </a:spcBef>
              </a:pPr>
              <a:r>
                <a:rPr lang="zh-CN" altLang="en-US" sz="3200" b="1" dirty="0">
                  <a:solidFill>
                    <a:srgbClr val="333333"/>
                  </a:solidFill>
                  <a:latin typeface="Times New Roman" panose="02020603050405020304" pitchFamily="18" charset="0"/>
                </a:rPr>
                <a:t>       </a:t>
              </a:r>
              <a:endParaRPr lang="zh-CN" altLang="en-US" sz="28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4" name="组合 11"/>
            <p:cNvGrpSpPr/>
            <p:nvPr/>
          </p:nvGrpSpPr>
          <p:grpSpPr>
            <a:xfrm>
              <a:off x="504431" y="1839438"/>
              <a:ext cx="568973" cy="776936"/>
              <a:chOff x="1077944" y="-356850"/>
              <a:chExt cx="4002067" cy="4439602"/>
            </a:xfrm>
            <a:effectLst>
              <a:outerShdw blurRad="444500" dist="254000" dir="8100000" algn="tr" rotWithShape="0">
                <a:prstClr val="black">
                  <a:alpha val="50000"/>
                </a:prstClr>
              </a:outerShdw>
            </a:effectLst>
          </p:grpSpPr>
          <p:sp>
            <p:nvSpPr>
              <p:cNvPr id="15" name="同心圆 28"/>
              <p:cNvSpPr/>
              <p:nvPr/>
            </p:nvSpPr>
            <p:spPr>
              <a:xfrm>
                <a:off x="1077944" y="-356850"/>
                <a:ext cx="4002067" cy="2914592"/>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6" name="椭圆 15"/>
              <p:cNvSpPr/>
              <p:nvPr/>
            </p:nvSpPr>
            <p:spPr>
              <a:xfrm>
                <a:off x="1251063" y="256883"/>
                <a:ext cx="3825870" cy="382586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grpSp>
      </p:grpSp>
      <p:sp>
        <p:nvSpPr>
          <p:cNvPr id="6" name="矩形 5"/>
          <p:cNvSpPr/>
          <p:nvPr/>
        </p:nvSpPr>
        <p:spPr>
          <a:xfrm>
            <a:off x="582613" y="3792538"/>
            <a:ext cx="935037" cy="692150"/>
          </a:xfrm>
          <a:prstGeom prst="rect">
            <a:avLst/>
          </a:prstGeom>
          <a:noFill/>
          <a:ln w="9525">
            <a:noFill/>
          </a:ln>
        </p:spPr>
        <p:txBody>
          <a:bodyPr>
            <a:spAutoFit/>
          </a:bodyPr>
          <a:p>
            <a:pPr eaLnBrk="1" hangingPunct="1">
              <a:lnSpc>
                <a:spcPct val="150000"/>
              </a:lnSpc>
              <a:spcBef>
                <a:spcPct val="50000"/>
              </a:spcBef>
            </a:pPr>
            <a:r>
              <a:rPr lang="zh-CN" altLang="en-US" sz="2600" dirty="0">
                <a:latin typeface="微软雅黑" panose="020B0503020204020204" pitchFamily="34" charset="-122"/>
                <a:ea typeface="微软雅黑" panose="020B0503020204020204" pitchFamily="34" charset="-122"/>
              </a:rPr>
              <a:t>解析：</a:t>
            </a:r>
            <a:endParaRPr lang="zh-CN" altLang="en-US" sz="2600" dirty="0">
              <a:latin typeface="微软雅黑" panose="020B0503020204020204" pitchFamily="34" charset="-122"/>
              <a:ea typeface="微软雅黑" panose="020B0503020204020204" pitchFamily="34" charset="-122"/>
            </a:endParaRPr>
          </a:p>
        </p:txBody>
      </p:sp>
      <p:sp>
        <p:nvSpPr>
          <p:cNvPr id="17412" name="矩形 1"/>
          <p:cNvSpPr/>
          <p:nvPr/>
        </p:nvSpPr>
        <p:spPr>
          <a:xfrm>
            <a:off x="649288" y="1565275"/>
            <a:ext cx="7883525" cy="2547938"/>
          </a:xfrm>
          <a:prstGeom prst="rect">
            <a:avLst/>
          </a:prstGeom>
          <a:noFill/>
          <a:ln w="9525">
            <a:noFill/>
          </a:ln>
        </p:spPr>
        <p:txBody>
          <a:bodyPr>
            <a:spAutoFit/>
          </a:bodyPr>
          <a:p>
            <a:pPr eaLnBrk="1" hangingPunct="1">
              <a:lnSpc>
                <a:spcPct val="130000"/>
              </a:lnSpc>
              <a:spcBef>
                <a:spcPct val="50000"/>
              </a:spcBef>
            </a:pPr>
            <a:r>
              <a:rPr lang="zh-CN" altLang="en-US" sz="2800" dirty="0">
                <a:latin typeface="微软雅黑" panose="020B0503020204020204" pitchFamily="34" charset="-122"/>
                <a:ea typeface="微软雅黑" panose="020B0503020204020204" pitchFamily="34" charset="-122"/>
              </a:rPr>
              <a:t>某企业预测</a:t>
            </a:r>
            <a:r>
              <a:rPr lang="en-US" altLang="zh-CN" sz="2800" dirty="0">
                <a:latin typeface="微软雅黑" panose="020B0503020204020204" pitchFamily="34" charset="-122"/>
                <a:ea typeface="微软雅黑" panose="020B0503020204020204" pitchFamily="34" charset="-122"/>
              </a:rPr>
              <a:t>2021</a:t>
            </a:r>
            <a:r>
              <a:rPr lang="zh-CN" altLang="en-US" sz="2800" dirty="0">
                <a:latin typeface="微软雅黑" panose="020B0503020204020204" pitchFamily="34" charset="-122"/>
                <a:ea typeface="微软雅黑" panose="020B0503020204020204" pitchFamily="34" charset="-122"/>
              </a:rPr>
              <a:t>年度赊销额为</a:t>
            </a:r>
            <a:r>
              <a:rPr lang="en-US" altLang="zh-CN" sz="2800" dirty="0">
                <a:latin typeface="微软雅黑" panose="020B0503020204020204" pitchFamily="34" charset="-122"/>
                <a:ea typeface="微软雅黑" panose="020B0503020204020204" pitchFamily="34" charset="-122"/>
              </a:rPr>
              <a:t>3600</a:t>
            </a:r>
            <a:r>
              <a:rPr lang="zh-CN" altLang="en-US" sz="2800" dirty="0">
                <a:latin typeface="微软雅黑" panose="020B0503020204020204" pitchFamily="34" charset="-122"/>
                <a:ea typeface="微软雅黑" panose="020B0503020204020204" pitchFamily="34" charset="-122"/>
              </a:rPr>
              <a:t>万元，其</a:t>
            </a:r>
            <a:r>
              <a:rPr lang="zh-CN" altLang="en-US" sz="2800" dirty="0">
                <a:latin typeface="微软雅黑" panose="020B0503020204020204" pitchFamily="34" charset="-122"/>
                <a:ea typeface="微软雅黑" panose="020B0503020204020204" pitchFamily="34" charset="-122"/>
                <a:sym typeface="+mn-ea"/>
              </a:rPr>
              <a:t>赊销条件为N/60</a:t>
            </a:r>
            <a:r>
              <a:rPr lang="zh-CN" altLang="en-US" sz="2800" dirty="0">
                <a:latin typeface="微软雅黑" panose="020B0503020204020204" pitchFamily="34" charset="-122"/>
                <a:ea typeface="微软雅黑" panose="020B0503020204020204" pitchFamily="34" charset="-122"/>
              </a:rPr>
              <a:t>，变动成本率为</a:t>
            </a:r>
            <a:r>
              <a:rPr lang="en-US" altLang="zh-CN" sz="2800" dirty="0">
                <a:latin typeface="微软雅黑" panose="020B0503020204020204" pitchFamily="34" charset="-122"/>
                <a:ea typeface="微软雅黑" panose="020B0503020204020204" pitchFamily="34" charset="-122"/>
              </a:rPr>
              <a:t>50%</a:t>
            </a:r>
            <a:r>
              <a:rPr lang="zh-CN" altLang="en-US" sz="2800" dirty="0">
                <a:latin typeface="微软雅黑" panose="020B0503020204020204" pitchFamily="34" charset="-122"/>
                <a:ea typeface="微软雅黑" panose="020B0503020204020204" pitchFamily="34" charset="-122"/>
              </a:rPr>
              <a:t>，企业的资金成本率为</a:t>
            </a:r>
            <a:r>
              <a:rPr lang="en-US" altLang="zh-CN" sz="2800" dirty="0">
                <a:latin typeface="微软雅黑" panose="020B0503020204020204" pitchFamily="34" charset="-122"/>
                <a:ea typeface="微软雅黑" panose="020B0503020204020204" pitchFamily="34" charset="-122"/>
              </a:rPr>
              <a:t>10%</a:t>
            </a:r>
            <a:r>
              <a:rPr lang="zh-CN" altLang="en-US"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sym typeface="+mn-ea"/>
              </a:rPr>
              <a:t>一年按</a:t>
            </a:r>
            <a:r>
              <a:rPr lang="en-US" altLang="zh-CN" sz="2800" dirty="0">
                <a:latin typeface="微软雅黑" panose="020B0503020204020204" pitchFamily="34" charset="-122"/>
                <a:ea typeface="微软雅黑" panose="020B0503020204020204" pitchFamily="34" charset="-122"/>
                <a:sym typeface="+mn-ea"/>
              </a:rPr>
              <a:t>360</a:t>
            </a:r>
            <a:r>
              <a:rPr lang="zh-CN" altLang="en-US" sz="2800" dirty="0">
                <a:latin typeface="微软雅黑" panose="020B0503020204020204" pitchFamily="34" charset="-122"/>
                <a:ea typeface="微软雅黑" panose="020B0503020204020204" pitchFamily="34" charset="-122"/>
                <a:sym typeface="+mn-ea"/>
              </a:rPr>
              <a:t>天计算</a:t>
            </a:r>
            <a:r>
              <a:rPr lang="zh-CN" altLang="en-US" sz="2800" dirty="0">
                <a:latin typeface="微软雅黑" panose="020B0503020204020204" pitchFamily="34" charset="-122"/>
                <a:ea typeface="微软雅黑" panose="020B0503020204020204" pitchFamily="34" charset="-122"/>
              </a:rPr>
              <a:t>。</a:t>
            </a:r>
            <a:endParaRPr lang="zh-CN" altLang="en-US" sz="2800" dirty="0">
              <a:latin typeface="微软雅黑" panose="020B0503020204020204" pitchFamily="34" charset="-122"/>
              <a:ea typeface="微软雅黑" panose="020B0503020204020204" pitchFamily="34" charset="-122"/>
            </a:endParaRPr>
          </a:p>
          <a:p>
            <a:pPr eaLnBrk="1" hangingPunct="1">
              <a:lnSpc>
                <a:spcPct val="130000"/>
              </a:lnSpc>
              <a:spcBef>
                <a:spcPct val="50000"/>
              </a:spcBef>
            </a:pPr>
            <a:r>
              <a:rPr lang="zh-CN" altLang="en-US" sz="2800" dirty="0">
                <a:latin typeface="微软雅黑" panose="020B0503020204020204" pitchFamily="34" charset="-122"/>
                <a:ea typeface="微软雅黑" panose="020B0503020204020204" pitchFamily="34" charset="-122"/>
              </a:rPr>
              <a:t>要求：计算应收账款的机会成本 。</a:t>
            </a:r>
            <a:endParaRPr lang="zh-CN" altLang="en-US" sz="2800" dirty="0">
              <a:latin typeface="微软雅黑" panose="020B0503020204020204" pitchFamily="34" charset="-122"/>
              <a:ea typeface="微软雅黑" panose="020B0503020204020204" pitchFamily="34" charset="-122"/>
            </a:endParaRPr>
          </a:p>
        </p:txBody>
      </p:sp>
      <p:pic>
        <p:nvPicPr>
          <p:cNvPr id="17413" name="Picture 16"/>
          <p:cNvPicPr>
            <a:picLocks noChangeAspect="1"/>
          </p:cNvPicPr>
          <p:nvPr/>
        </p:nvPicPr>
        <p:blipFill>
          <a:blip r:embed="rId1"/>
          <a:stretch>
            <a:fillRect/>
          </a:stretch>
        </p:blipFill>
        <p:spPr>
          <a:xfrm>
            <a:off x="7589838" y="5173663"/>
            <a:ext cx="714375" cy="962025"/>
          </a:xfrm>
          <a:prstGeom prst="rect">
            <a:avLst/>
          </a:prstGeom>
          <a:noFill/>
          <a:ln w="9525">
            <a:noFill/>
          </a:ln>
        </p:spPr>
      </p:pic>
      <p:sp>
        <p:nvSpPr>
          <p:cNvPr id="3" name="矩形 2"/>
          <p:cNvSpPr/>
          <p:nvPr/>
        </p:nvSpPr>
        <p:spPr>
          <a:xfrm>
            <a:off x="1374775" y="3868738"/>
            <a:ext cx="7156450" cy="1997075"/>
          </a:xfrm>
          <a:prstGeom prst="rect">
            <a:avLst/>
          </a:prstGeom>
          <a:noFill/>
          <a:ln w="9525">
            <a:noFill/>
          </a:ln>
        </p:spPr>
        <p:txBody>
          <a:bodyPr>
            <a:spAutoFit/>
          </a:bodyPr>
          <a:p>
            <a:pPr eaLnBrk="1" hangingPunct="1">
              <a:lnSpc>
                <a:spcPct val="130000"/>
              </a:lnSpc>
              <a:spcBef>
                <a:spcPct val="50000"/>
              </a:spcBef>
            </a:pPr>
            <a:r>
              <a:rPr lang="zh-CN" altLang="en-US" sz="2600" dirty="0">
                <a:latin typeface="微软雅黑" panose="020B0503020204020204" pitchFamily="34" charset="-122"/>
                <a:ea typeface="微软雅黑" panose="020B0503020204020204" pitchFamily="34" charset="-122"/>
              </a:rPr>
              <a:t>应收账款的机会成本</a:t>
            </a:r>
            <a:endParaRPr lang="zh-CN" altLang="en-US" sz="2600" dirty="0">
              <a:latin typeface="微软雅黑" panose="020B0503020204020204" pitchFamily="34" charset="-122"/>
              <a:ea typeface="微软雅黑" panose="020B0503020204020204" pitchFamily="34" charset="-122"/>
            </a:endParaRPr>
          </a:p>
          <a:p>
            <a:pPr eaLnBrk="1" hangingPunct="1">
              <a:lnSpc>
                <a:spcPct val="130000"/>
              </a:lnSpc>
              <a:spcBef>
                <a:spcPct val="50000"/>
              </a:spcBef>
            </a:pP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日赊销额</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平均收现期</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变动成本率</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资金成本率</a:t>
            </a:r>
            <a:endParaRPr lang="zh-CN" altLang="en-US" sz="2400" dirty="0">
              <a:latin typeface="微软雅黑" panose="020B0503020204020204" pitchFamily="34" charset="-122"/>
              <a:ea typeface="微软雅黑" panose="020B0503020204020204" pitchFamily="34" charset="-122"/>
            </a:endParaRPr>
          </a:p>
          <a:p>
            <a:pPr eaLnBrk="1" hangingPunct="1">
              <a:lnSpc>
                <a:spcPct val="130000"/>
              </a:lnSpc>
              <a:spcBef>
                <a:spcPct val="50000"/>
              </a:spcBef>
            </a:pPr>
            <a:endParaRPr lang="zh-CN" altLang="en-US" sz="2600" dirty="0">
              <a:latin typeface="微软雅黑" panose="020B0503020204020204" pitchFamily="34" charset="-122"/>
              <a:ea typeface="微软雅黑" panose="020B0503020204020204" pitchFamily="34" charset="-122"/>
            </a:endParaRPr>
          </a:p>
        </p:txBody>
      </p:sp>
      <p:pic>
        <p:nvPicPr>
          <p:cNvPr id="4" name="对象 3"/>
          <p:cNvPicPr>
            <a:picLocks noChangeAspect="1"/>
          </p:cNvPicPr>
          <p:nvPr/>
        </p:nvPicPr>
        <p:blipFill>
          <a:blip r:embed="rId2"/>
          <a:stretch>
            <a:fillRect/>
          </a:stretch>
        </p:blipFill>
        <p:spPr>
          <a:xfrm>
            <a:off x="1374775" y="5051425"/>
            <a:ext cx="4421188" cy="1517650"/>
          </a:xfrm>
          <a:prstGeom prst="rect">
            <a:avLst/>
          </a:prstGeom>
          <a:noFill/>
          <a:ln w="9525">
            <a:noFill/>
          </a:ln>
        </p:spPr>
      </p:pic>
      <p:cxnSp>
        <p:nvCxnSpPr>
          <p:cNvPr id="9" name="直接连接符 8"/>
          <p:cNvCxnSpPr/>
          <p:nvPr/>
        </p:nvCxnSpPr>
        <p:spPr>
          <a:xfrm>
            <a:off x="39688" y="549275"/>
            <a:ext cx="2700338" cy="0"/>
          </a:xfrm>
          <a:prstGeom prst="line">
            <a:avLst/>
          </a:prstGeom>
          <a:ln>
            <a:solidFill>
              <a:srgbClr val="0B469D"/>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397625" y="549275"/>
            <a:ext cx="2698750" cy="0"/>
          </a:xfrm>
          <a:prstGeom prst="line">
            <a:avLst/>
          </a:prstGeom>
          <a:ln>
            <a:solidFill>
              <a:srgbClr val="0B469D"/>
            </a:solidFill>
          </a:ln>
        </p:spPr>
        <p:style>
          <a:lnRef idx="1">
            <a:schemeClr val="accent1"/>
          </a:lnRef>
          <a:fillRef idx="0">
            <a:schemeClr val="accent1"/>
          </a:fillRef>
          <a:effectRef idx="0">
            <a:schemeClr val="accent1"/>
          </a:effectRef>
          <a:fontRef idx="minor">
            <a:schemeClr val="tx1"/>
          </a:fontRef>
        </p:style>
      </p:cxnSp>
      <p:sp>
        <p:nvSpPr>
          <p:cNvPr id="46" name="Text Box 4"/>
          <p:cNvSpPr txBox="1"/>
          <p:nvPr/>
        </p:nvSpPr>
        <p:spPr>
          <a:xfrm>
            <a:off x="2411413" y="558800"/>
            <a:ext cx="4279900" cy="615950"/>
          </a:xfrm>
          <a:prstGeom prst="rect">
            <a:avLst/>
          </a:prstGeom>
          <a:noFill/>
          <a:ln w="9525">
            <a:noFill/>
          </a:ln>
        </p:spPr>
        <p:txBody>
          <a:bodyPr wrap="none" lIns="121926" tIns="60963" rIns="121926" bIns="60963">
            <a:spAutoFit/>
          </a:bodyPr>
          <a:p>
            <a:pPr eaLnBrk="1" hangingPunct="1">
              <a:buNone/>
            </a:pPr>
            <a:r>
              <a:rPr lang="en-US" altLang="zh-CN" sz="3200" dirty="0">
                <a:latin typeface="微软雅黑" panose="020B0503020204020204" pitchFamily="34" charset="-122"/>
                <a:ea typeface="微软雅黑" panose="020B0503020204020204" pitchFamily="34" charset="-122"/>
                <a:sym typeface="+mn-ea"/>
              </a:rPr>
              <a:t>1.</a:t>
            </a:r>
            <a:r>
              <a:rPr lang="zh-CN" altLang="en-US" sz="3200" dirty="0">
                <a:latin typeface="微软雅黑" panose="020B0503020204020204" pitchFamily="34" charset="-122"/>
                <a:ea typeface="微软雅黑" panose="020B0503020204020204" pitchFamily="34" charset="-122"/>
                <a:sym typeface="+mn-ea"/>
              </a:rPr>
              <a:t>应收账款的机会成本</a:t>
            </a:r>
            <a:endParaRPr lang="zh-CN" altLang="zh-CN" sz="32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par>
                                <p:cTn id="26" presetID="6" presetClass="entr" presetSubtype="16"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in)">
                                      <p:cBhvr>
                                        <p:cTn id="28" dur="2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标题 4"/>
          <p:cNvSpPr txBox="1"/>
          <p:nvPr/>
        </p:nvSpPr>
        <p:spPr>
          <a:xfrm>
            <a:off x="628650" y="438150"/>
            <a:ext cx="7886700" cy="646113"/>
          </a:xfrm>
          <a:prstGeom prst="rect">
            <a:avLst/>
          </a:prstGeom>
          <a:noFill/>
          <a:ln w="9525">
            <a:noFill/>
          </a:ln>
        </p:spPr>
        <p:txBody>
          <a:bodyPr>
            <a:spAutoFit/>
          </a:bodyPr>
          <a:p>
            <a:pPr algn="ctr" eaLnBrk="1" hangingPunct="1">
              <a:lnSpc>
                <a:spcPct val="90000"/>
              </a:lnSpc>
            </a:pPr>
            <a:r>
              <a:rPr lang="zh-CN" altLang="en-US" sz="4000" b="1" dirty="0">
                <a:solidFill>
                  <a:srgbClr val="404040"/>
                </a:solidFill>
                <a:latin typeface="微软雅黑" panose="020B0503020204020204" pitchFamily="34" charset="-122"/>
                <a:ea typeface="微软雅黑" panose="020B0503020204020204" pitchFamily="34" charset="-122"/>
              </a:rPr>
              <a:t>    </a:t>
            </a:r>
            <a:r>
              <a:rPr lang="zh-CN" altLang="en-US" sz="3200" b="1" dirty="0">
                <a:solidFill>
                  <a:srgbClr val="404040"/>
                </a:solidFill>
                <a:latin typeface="微软雅黑" panose="020B0503020204020204" pitchFamily="34" charset="-122"/>
                <a:ea typeface="微软雅黑" panose="020B0503020204020204" pitchFamily="34" charset="-122"/>
              </a:rPr>
              <a:t> </a:t>
            </a:r>
            <a:r>
              <a:rPr lang="en-US" altLang="zh-CN" sz="3200" b="1" dirty="0">
                <a:solidFill>
                  <a:srgbClr val="404040"/>
                </a:solidFill>
                <a:latin typeface="微软雅黑" panose="020B0503020204020204" pitchFamily="34" charset="-122"/>
                <a:ea typeface="微软雅黑" panose="020B0503020204020204" pitchFamily="34" charset="-122"/>
              </a:rPr>
              <a:t>2.</a:t>
            </a:r>
            <a:r>
              <a:rPr lang="zh-CN" altLang="en-US" sz="3200" b="1" dirty="0">
                <a:solidFill>
                  <a:srgbClr val="404040"/>
                </a:solidFill>
                <a:latin typeface="微软雅黑" panose="020B0503020204020204" pitchFamily="34" charset="-122"/>
                <a:ea typeface="微软雅黑" panose="020B0503020204020204" pitchFamily="34" charset="-122"/>
              </a:rPr>
              <a:t>应收账款的管理成本</a:t>
            </a:r>
            <a:endParaRPr lang="zh-CN" altLang="en-US" sz="3200" b="1" dirty="0">
              <a:solidFill>
                <a:srgbClr val="404040"/>
              </a:solidFill>
              <a:latin typeface="微软雅黑" panose="020B0503020204020204" pitchFamily="34" charset="-122"/>
              <a:ea typeface="微软雅黑" panose="020B0503020204020204" pitchFamily="34" charset="-122"/>
            </a:endParaRPr>
          </a:p>
        </p:txBody>
      </p:sp>
      <p:grpSp>
        <p:nvGrpSpPr>
          <p:cNvPr id="18435" name="组合 36"/>
          <p:cNvGrpSpPr/>
          <p:nvPr/>
        </p:nvGrpSpPr>
        <p:grpSpPr>
          <a:xfrm>
            <a:off x="3492500" y="1139825"/>
            <a:ext cx="2976563" cy="138113"/>
            <a:chOff x="5357217" y="1143000"/>
            <a:chExt cx="1490133" cy="101600"/>
          </a:xfrm>
        </p:grpSpPr>
        <p:cxnSp>
          <p:nvCxnSpPr>
            <p:cNvPr id="51"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31"/>
            <p:cNvCxnSpPr/>
            <p:nvPr/>
          </p:nvCxnSpPr>
          <p:spPr>
            <a:xfrm>
              <a:off x="5509807" y="1244600"/>
              <a:ext cx="1184954"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793750" y="1643063"/>
            <a:ext cx="5030788" cy="1954213"/>
          </a:xfrm>
          <a:prstGeom prst="rect">
            <a:avLst/>
          </a:prstGeom>
        </p:spPr>
        <p:txBody>
          <a:bodyPr>
            <a:spAutoFit/>
          </a:bodyPr>
          <a:lstStyle/>
          <a:p>
            <a:pPr marL="457200" marR="0" lvl="0" indent="-457200"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0" lang="zh-CN" altLang="en-US" sz="2800" b="0" i="0" u="none" strike="noStrike" kern="1000" cap="none" spc="0" normalizeH="0" baseline="0" noProof="0" dirty="0">
                <a:ln>
                  <a:noFill/>
                </a:ln>
                <a:solidFill>
                  <a:schemeClr val="tx1"/>
                </a:solidFill>
                <a:effectLst/>
                <a:uLnTx/>
                <a:uFillTx/>
                <a:latin typeface="Times New Roman" panose="02020603050405020304" pitchFamily="18" charset="0"/>
                <a:ea typeface="方正书宋简体"/>
                <a:cs typeface="Times New Roman" panose="02020603050405020304" pitchFamily="18" charset="0"/>
              </a:rPr>
              <a:t>管理成本，即对应收账款进行日常管理而耗费的开支。</a:t>
            </a:r>
            <a:endParaRPr kumimoji="0" lang="en-US" altLang="zh-CN" sz="2800" b="0" i="0" u="none" strike="noStrike" kern="1000" cap="none" spc="0" normalizeH="0" baseline="0" noProof="0" dirty="0">
              <a:ln>
                <a:noFill/>
              </a:ln>
              <a:solidFill>
                <a:schemeClr val="tx1"/>
              </a:solidFill>
              <a:effectLst/>
              <a:uLnTx/>
              <a:uFillTx/>
              <a:latin typeface="Times New Roman" panose="02020603050405020304" pitchFamily="18" charset="0"/>
              <a:ea typeface="方正书宋简体"/>
              <a:cs typeface="Times New Roman" panose="02020603050405020304" pitchFamily="18" charset="0"/>
            </a:endParaRPr>
          </a:p>
          <a:p>
            <a:pPr marL="457200" marR="0" lvl="0" indent="-457200"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0" lang="zh-CN" altLang="en-US" sz="2800" b="0" i="0" u="none" strike="noStrike" kern="1000" cap="none" spc="0" normalizeH="0" baseline="0" noProof="0" dirty="0">
                <a:ln>
                  <a:noFill/>
                </a:ln>
                <a:solidFill>
                  <a:schemeClr val="tx1"/>
                </a:solidFill>
                <a:effectLst/>
                <a:uLnTx/>
                <a:uFillTx/>
                <a:latin typeface="Times New Roman" panose="02020603050405020304" pitchFamily="18" charset="0"/>
                <a:ea typeface="方正书宋简体"/>
                <a:cs typeface="Times New Roman" panose="02020603050405020304" pitchFamily="18" charset="0"/>
              </a:rPr>
              <a:t>主要包括以下几个方面：</a:t>
            </a:r>
            <a:endParaRPr kumimoji="0" lang="zh-CN" altLang="en-US" sz="2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437" name="灯片编号占位符 2"/>
          <p:cNvSpPr txBox="1"/>
          <p:nvPr/>
        </p:nvSpPr>
        <p:spPr>
          <a:xfrm>
            <a:off x="8515350" y="6234113"/>
            <a:ext cx="379413" cy="404812"/>
          </a:xfrm>
          <a:prstGeom prst="rect">
            <a:avLst/>
          </a:prstGeom>
          <a:solidFill>
            <a:srgbClr val="0592E2"/>
          </a:solidFill>
          <a:ln w="9525">
            <a:noFill/>
          </a:ln>
        </p:spPr>
        <p:txBody>
          <a:bodyPr/>
          <a:p>
            <a:pPr eaLnBrk="1" hangingPunct="1"/>
            <a:fld id="{9A0DB2DC-4C9A-4742-B13C-FB6460FD3503}" type="slidenum">
              <a:rPr lang="en-US" altLang="zh-CN" dirty="0">
                <a:solidFill>
                  <a:schemeClr val="bg1"/>
                </a:solidFill>
                <a:latin typeface="Arial" panose="020B0604020202020204" pitchFamily="34" charset="0"/>
                <a:ea typeface="宋体" panose="02010600030101010101" pitchFamily="2" charset="-122"/>
              </a:rPr>
            </a:fld>
            <a:endParaRPr lang="en-US" altLang="zh-CN" dirty="0">
              <a:solidFill>
                <a:schemeClr val="bg1"/>
              </a:solidFill>
              <a:latin typeface="Arial" panose="020B0604020202020204" pitchFamily="34" charset="0"/>
              <a:ea typeface="宋体" panose="02010600030101010101" pitchFamily="2" charset="-122"/>
            </a:endParaRPr>
          </a:p>
        </p:txBody>
      </p:sp>
      <p:pic>
        <p:nvPicPr>
          <p:cNvPr id="18438" name="图片 3"/>
          <p:cNvPicPr>
            <a:picLocks noChangeAspect="1"/>
          </p:cNvPicPr>
          <p:nvPr/>
        </p:nvPicPr>
        <p:blipFill>
          <a:blip r:embed="rId1"/>
          <a:stretch>
            <a:fillRect/>
          </a:stretch>
        </p:blipFill>
        <p:spPr>
          <a:xfrm>
            <a:off x="5948363" y="2338388"/>
            <a:ext cx="2860675" cy="2921000"/>
          </a:xfrm>
          <a:prstGeom prst="rect">
            <a:avLst/>
          </a:prstGeom>
          <a:noFill/>
          <a:ln w="9525">
            <a:noFill/>
          </a:ln>
        </p:spPr>
      </p:pic>
      <p:graphicFrame>
        <p:nvGraphicFramePr>
          <p:cNvPr id="8" name="图示 7"/>
          <p:cNvGraphicFramePr/>
          <p:nvPr/>
        </p:nvGraphicFramePr>
        <p:xfrm>
          <a:off x="1528615" y="3961547"/>
          <a:ext cx="4635649" cy="23198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标题 4"/>
          <p:cNvSpPr txBox="1"/>
          <p:nvPr/>
        </p:nvSpPr>
        <p:spPr>
          <a:xfrm>
            <a:off x="628650" y="438150"/>
            <a:ext cx="7886700" cy="646113"/>
          </a:xfrm>
          <a:prstGeom prst="rect">
            <a:avLst/>
          </a:prstGeom>
          <a:noFill/>
          <a:ln w="9525">
            <a:noFill/>
          </a:ln>
        </p:spPr>
        <p:txBody>
          <a:bodyPr>
            <a:spAutoFit/>
          </a:bodyPr>
          <a:p>
            <a:pPr algn="ctr" eaLnBrk="1" hangingPunct="1">
              <a:lnSpc>
                <a:spcPct val="90000"/>
              </a:lnSpc>
            </a:pPr>
            <a:r>
              <a:rPr lang="zh-CN" altLang="en-US" sz="4000" b="1" dirty="0">
                <a:solidFill>
                  <a:srgbClr val="404040"/>
                </a:solidFill>
                <a:latin typeface="微软雅黑" panose="020B0503020204020204" pitchFamily="34" charset="-122"/>
                <a:ea typeface="微软雅黑" panose="020B0503020204020204" pitchFamily="34" charset="-122"/>
              </a:rPr>
              <a:t>    </a:t>
            </a:r>
            <a:r>
              <a:rPr lang="zh-CN" altLang="en-US" sz="3200" b="1" dirty="0">
                <a:solidFill>
                  <a:srgbClr val="404040"/>
                </a:solidFill>
                <a:latin typeface="微软雅黑" panose="020B0503020204020204" pitchFamily="34" charset="-122"/>
                <a:ea typeface="微软雅黑" panose="020B0503020204020204" pitchFamily="34" charset="-122"/>
              </a:rPr>
              <a:t> </a:t>
            </a:r>
            <a:r>
              <a:rPr lang="en-US" altLang="zh-CN" sz="3200" b="1" dirty="0">
                <a:solidFill>
                  <a:srgbClr val="404040"/>
                </a:solidFill>
                <a:latin typeface="微软雅黑" panose="020B0503020204020204" pitchFamily="34" charset="-122"/>
                <a:ea typeface="微软雅黑" panose="020B0503020204020204" pitchFamily="34" charset="-122"/>
              </a:rPr>
              <a:t>3.</a:t>
            </a:r>
            <a:r>
              <a:rPr lang="zh-CN" altLang="en-US" sz="3200" b="1" dirty="0">
                <a:solidFill>
                  <a:srgbClr val="404040"/>
                </a:solidFill>
                <a:latin typeface="微软雅黑" panose="020B0503020204020204" pitchFamily="34" charset="-122"/>
                <a:ea typeface="微软雅黑" panose="020B0503020204020204" pitchFamily="34" charset="-122"/>
              </a:rPr>
              <a:t>应收账款的坏账成本</a:t>
            </a:r>
            <a:endParaRPr lang="zh-CN" altLang="en-US" sz="3200" b="1" dirty="0">
              <a:solidFill>
                <a:srgbClr val="404040"/>
              </a:solidFill>
              <a:latin typeface="微软雅黑" panose="020B0503020204020204" pitchFamily="34" charset="-122"/>
              <a:ea typeface="微软雅黑" panose="020B0503020204020204" pitchFamily="34" charset="-122"/>
            </a:endParaRPr>
          </a:p>
        </p:txBody>
      </p:sp>
      <p:grpSp>
        <p:nvGrpSpPr>
          <p:cNvPr id="19459" name="组合 36"/>
          <p:cNvGrpSpPr/>
          <p:nvPr/>
        </p:nvGrpSpPr>
        <p:grpSpPr>
          <a:xfrm>
            <a:off x="3492500" y="1139825"/>
            <a:ext cx="2976563" cy="138113"/>
            <a:chOff x="5357217" y="1143000"/>
            <a:chExt cx="1490133" cy="101600"/>
          </a:xfrm>
        </p:grpSpPr>
        <p:cxnSp>
          <p:nvCxnSpPr>
            <p:cNvPr id="51"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31"/>
            <p:cNvCxnSpPr/>
            <p:nvPr/>
          </p:nvCxnSpPr>
          <p:spPr>
            <a:xfrm>
              <a:off x="5509807" y="1244600"/>
              <a:ext cx="1184954"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2710" name="矩形 1"/>
          <p:cNvSpPr/>
          <p:nvPr/>
        </p:nvSpPr>
        <p:spPr>
          <a:xfrm>
            <a:off x="3189288" y="1595438"/>
            <a:ext cx="5703887" cy="3298825"/>
          </a:xfrm>
          <a:prstGeom prst="rect">
            <a:avLst/>
          </a:prstGeom>
          <a:noFill/>
          <a:ln w="9525">
            <a:noFill/>
          </a:ln>
        </p:spPr>
        <p:txBody>
          <a:bodyPr>
            <a:spAutoFit/>
          </a:bodyPr>
          <a:p>
            <a:pPr marL="457200" indent="-457200" eaLnBrk="1" hangingPunct="1">
              <a:lnSpc>
                <a:spcPct val="150000"/>
              </a:lnSpc>
              <a:buFont typeface="Wingdings" panose="05000000000000000000" pitchFamily="2" charset="2"/>
              <a:buChar char="ü"/>
            </a:pPr>
            <a:r>
              <a:rPr lang="zh-CN" altLang="en-US" sz="2800" dirty="0">
                <a:latin typeface="Times New Roman" panose="02020603050405020304" pitchFamily="18" charset="0"/>
                <a:ea typeface="方正书宋简体" charset="-122"/>
              </a:rPr>
              <a:t>坏账成本，即因应收账款无法收回而给企业带来的损失。</a:t>
            </a:r>
            <a:endParaRPr lang="en-US" altLang="zh-CN" sz="2800" dirty="0">
              <a:latin typeface="Times New Roman" panose="02020603050405020304" pitchFamily="18" charset="0"/>
              <a:ea typeface="方正书宋简体" charset="-122"/>
            </a:endParaRPr>
          </a:p>
          <a:p>
            <a:pPr marL="457200" indent="-457200" eaLnBrk="1" hangingPunct="1">
              <a:lnSpc>
                <a:spcPct val="150000"/>
              </a:lnSpc>
              <a:buFont typeface="Wingdings" panose="05000000000000000000" pitchFamily="2" charset="2"/>
              <a:buChar char="ü"/>
            </a:pPr>
            <a:r>
              <a:rPr lang="zh-CN" altLang="en-US" sz="2800" dirty="0">
                <a:latin typeface="Times New Roman" panose="02020603050405020304" pitchFamily="18" charset="0"/>
                <a:ea typeface="方正书宋简体" charset="-122"/>
              </a:rPr>
              <a:t>这一成本一般与应收账款数量同方向变动，即应收账款越多，坏账成本也越高。</a:t>
            </a:r>
            <a:endParaRPr lang="zh-CN" altLang="en-US" sz="2800" dirty="0">
              <a:latin typeface="Arial" panose="020B0604020202020204" pitchFamily="34" charset="0"/>
              <a:ea typeface="Times New Roman" panose="02020603050405020304" pitchFamily="18" charset="0"/>
            </a:endParaRPr>
          </a:p>
        </p:txBody>
      </p:sp>
      <p:sp>
        <p:nvSpPr>
          <p:cNvPr id="19461" name="灯片编号占位符 2"/>
          <p:cNvSpPr txBox="1"/>
          <p:nvPr/>
        </p:nvSpPr>
        <p:spPr>
          <a:xfrm>
            <a:off x="8515350" y="6234113"/>
            <a:ext cx="293688" cy="371475"/>
          </a:xfrm>
          <a:prstGeom prst="rect">
            <a:avLst/>
          </a:prstGeom>
          <a:solidFill>
            <a:srgbClr val="0592E2"/>
          </a:solidFill>
          <a:ln w="9525">
            <a:noFill/>
          </a:ln>
        </p:spPr>
        <p:txBody>
          <a:bodyPr/>
          <a:p>
            <a:pPr eaLnBrk="1" hangingPunct="1"/>
            <a:fld id="{9A0DB2DC-4C9A-4742-B13C-FB6460FD3503}" type="slidenum">
              <a:rPr lang="en-US" altLang="zh-CN" dirty="0">
                <a:solidFill>
                  <a:schemeClr val="bg1"/>
                </a:solidFill>
                <a:latin typeface="Arial" panose="020B0604020202020204" pitchFamily="34" charset="0"/>
                <a:ea typeface="宋体" panose="02010600030101010101" pitchFamily="2" charset="-122"/>
              </a:rPr>
            </a:fld>
            <a:endParaRPr lang="en-US" altLang="zh-CN" dirty="0">
              <a:solidFill>
                <a:schemeClr val="bg1"/>
              </a:solidFill>
              <a:latin typeface="Arial" panose="020B0604020202020204" pitchFamily="34" charset="0"/>
              <a:ea typeface="宋体" panose="02010600030101010101" pitchFamily="2" charset="-122"/>
            </a:endParaRPr>
          </a:p>
        </p:txBody>
      </p:sp>
      <p:pic>
        <p:nvPicPr>
          <p:cNvPr id="19462" name="图片 6"/>
          <p:cNvPicPr>
            <a:picLocks noChangeAspect="1"/>
          </p:cNvPicPr>
          <p:nvPr/>
        </p:nvPicPr>
        <p:blipFill>
          <a:blip r:embed="rId1"/>
          <a:stretch>
            <a:fillRect/>
          </a:stretch>
        </p:blipFill>
        <p:spPr>
          <a:xfrm>
            <a:off x="288925" y="1871663"/>
            <a:ext cx="2787650" cy="2787650"/>
          </a:xfrm>
          <a:prstGeom prst="rect">
            <a:avLst/>
          </a:prstGeom>
          <a:noFill/>
          <a:ln w="9525">
            <a:noFill/>
          </a:ln>
        </p:spPr>
      </p:pic>
      <p:grpSp>
        <p:nvGrpSpPr>
          <p:cNvPr id="10" name="组合 9"/>
          <p:cNvGrpSpPr/>
          <p:nvPr/>
        </p:nvGrpSpPr>
        <p:grpSpPr>
          <a:xfrm>
            <a:off x="1116013" y="5237163"/>
            <a:ext cx="7416800" cy="1000125"/>
            <a:chOff x="3353838" y="5252538"/>
            <a:chExt cx="6413014" cy="729990"/>
          </a:xfrm>
        </p:grpSpPr>
        <p:sp>
          <p:nvSpPr>
            <p:cNvPr id="19464" name="矩形 4"/>
            <p:cNvSpPr/>
            <p:nvPr/>
          </p:nvSpPr>
          <p:spPr>
            <a:xfrm>
              <a:off x="4656481" y="5252538"/>
              <a:ext cx="5110371" cy="425248"/>
            </a:xfrm>
            <a:prstGeom prst="rect">
              <a:avLst/>
            </a:prstGeom>
            <a:solidFill>
              <a:srgbClr val="A4F2E3"/>
            </a:solidFill>
            <a:ln w="9525">
              <a:noFill/>
            </a:ln>
          </p:spPr>
          <p:txBody>
            <a:bodyPr>
              <a:spAutoFit/>
            </a:bodyPr>
            <a:p>
              <a:pPr eaLnBrk="1" hangingPunct="1">
                <a:lnSpc>
                  <a:spcPct val="115000"/>
                </a:lnSpc>
              </a:pPr>
              <a:r>
                <a:rPr lang="zh-CN" altLang="en-US" sz="2800" b="1" dirty="0">
                  <a:latin typeface="黑体" panose="02010609060101010101" charset="-122"/>
                  <a:ea typeface="黑体" panose="02010609060101010101" charset="-122"/>
                </a:rPr>
                <a:t>坏账成本=赊销额×坏账损失率</a:t>
              </a:r>
              <a:endParaRPr lang="zh-CN" altLang="en-US" sz="2800" b="1" dirty="0">
                <a:latin typeface="黑体" panose="02010609060101010101" charset="-122"/>
                <a:ea typeface="黑体" panose="02010609060101010101" charset="-122"/>
              </a:endParaRPr>
            </a:p>
          </p:txBody>
        </p:sp>
        <p:grpSp>
          <p:nvGrpSpPr>
            <p:cNvPr id="19465" name="组合 13"/>
            <p:cNvGrpSpPr/>
            <p:nvPr/>
          </p:nvGrpSpPr>
          <p:grpSpPr>
            <a:xfrm>
              <a:off x="3353838" y="5291933"/>
              <a:ext cx="1060174" cy="690595"/>
              <a:chOff x="3172398" y="3960524"/>
              <a:chExt cx="779884" cy="615126"/>
            </a:xfrm>
          </p:grpSpPr>
          <p:sp>
            <p:nvSpPr>
              <p:cNvPr id="15" name="Oval 62"/>
              <p:cNvSpPr/>
              <p:nvPr/>
            </p:nvSpPr>
            <p:spPr>
              <a:xfrm>
                <a:off x="3799450" y="4453864"/>
                <a:ext cx="121170" cy="121786"/>
              </a:xfrm>
              <a:prstGeom prst="ellipse">
                <a:avLst/>
              </a:prstGeom>
              <a:solidFill>
                <a:srgbClr val="A4F2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00574C"/>
                  </a:solidFill>
                  <a:effectLst/>
                  <a:uLnTx/>
                  <a:uFillTx/>
                  <a:latin typeface="Calibri" panose="020F0502020204030204"/>
                  <a:ea typeface="+mn-ea"/>
                  <a:cs typeface="+mn-cs"/>
                </a:endParaRPr>
              </a:p>
            </p:txBody>
          </p:sp>
          <p:sp>
            <p:nvSpPr>
              <p:cNvPr id="16" name="Oval 65"/>
              <p:cNvSpPr/>
              <p:nvPr/>
            </p:nvSpPr>
            <p:spPr>
              <a:xfrm>
                <a:off x="3172398" y="4087472"/>
                <a:ext cx="227193" cy="227059"/>
              </a:xfrm>
              <a:prstGeom prst="ellipse">
                <a:avLst/>
              </a:prstGeom>
              <a:solidFill>
                <a:srgbClr val="A4F2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00574C"/>
                  </a:solidFill>
                  <a:effectLst/>
                  <a:uLnTx/>
                  <a:uFillTx/>
                  <a:latin typeface="Calibri" panose="020F0502020204030204"/>
                  <a:ea typeface="+mn-ea"/>
                  <a:cs typeface="+mn-cs"/>
                </a:endParaRPr>
              </a:p>
            </p:txBody>
          </p:sp>
          <p:sp>
            <p:nvSpPr>
              <p:cNvPr id="17" name="Oval 66"/>
              <p:cNvSpPr/>
              <p:nvPr/>
            </p:nvSpPr>
            <p:spPr>
              <a:xfrm>
                <a:off x="3510663" y="3960525"/>
                <a:ext cx="441259" cy="441734"/>
              </a:xfrm>
              <a:prstGeom prst="ellipse">
                <a:avLst/>
              </a:prstGeom>
              <a:solidFill>
                <a:srgbClr val="A4F2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rgbClr val="00574C"/>
                  </a:solidFill>
                  <a:effectLst/>
                  <a:uLnTx/>
                  <a:uFillTx/>
                  <a:latin typeface="Calibri" panose="020F0502020204030204"/>
                  <a:ea typeface="+mn-ea"/>
                  <a:cs typeface="+mn-cs"/>
                </a:endParaRPr>
              </a:p>
            </p:txBody>
          </p:sp>
        </p:grpSp>
      </p:grpSp>
    </p:spTree>
  </p:cSld>
  <p:clrMapOvr>
    <a:masterClrMapping/>
  </p:clrMapOvr>
  <p:transition spd="med"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2710">
                                            <p:txEl>
                                              <p:charRg st="0" end="26"/>
                                            </p:txEl>
                                          </p:spTgt>
                                        </p:tgtEl>
                                        <p:attrNameLst>
                                          <p:attrName>style.visibility</p:attrName>
                                        </p:attrNameLst>
                                      </p:cBhvr>
                                      <p:to>
                                        <p:strVal val="visible"/>
                                      </p:to>
                                    </p:set>
                                    <p:animEffect transition="in" filter="randombar(horizontal)">
                                      <p:cBhvr>
                                        <p:cTn id="7" dur="500"/>
                                        <p:tgtEl>
                                          <p:spTgt spid="72710">
                                            <p:txEl>
                                              <p:charRg st="0" end="2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2710">
                                            <p:txEl>
                                              <p:charRg st="26" end="62"/>
                                            </p:txEl>
                                          </p:spTgt>
                                        </p:tgtEl>
                                        <p:attrNameLst>
                                          <p:attrName>style.visibility</p:attrName>
                                        </p:attrNameLst>
                                      </p:cBhvr>
                                      <p:to>
                                        <p:strVal val="visible"/>
                                      </p:to>
                                    </p:set>
                                    <p:animEffect transition="in" filter="randombar(horizontal)">
                                      <p:cBhvr>
                                        <p:cTn id="12" dur="500"/>
                                        <p:tgtEl>
                                          <p:spTgt spid="72710">
                                            <p:txEl>
                                              <p:charRg st="26" end="6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0" y="2276475"/>
            <a:ext cx="9144000" cy="2549525"/>
          </a:xfrm>
          <a:prstGeom prst="rect">
            <a:avLst/>
          </a:prstGeom>
          <a:solidFill>
            <a:srgbClr val="32C8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tx2"/>
                </a:solidFill>
                <a:effectLst/>
                <a:uLnTx/>
                <a:uFillTx/>
                <a:latin typeface="+mn-lt"/>
                <a:ea typeface="+mn-ea"/>
                <a:cs typeface="+mn-cs"/>
              </a:rPr>
              <a:t> </a:t>
            </a:r>
            <a:endParaRPr kumimoji="0" lang="zh-CN" altLang="en-US" sz="1800" b="0" i="0" u="none" strike="noStrike" kern="1200" cap="none" spc="0" normalizeH="0" baseline="0" noProof="0" dirty="0">
              <a:ln>
                <a:noFill/>
              </a:ln>
              <a:solidFill>
                <a:schemeClr val="tx2"/>
              </a:solidFill>
              <a:effectLst/>
              <a:uLnTx/>
              <a:uFillTx/>
              <a:latin typeface="+mn-lt"/>
              <a:ea typeface="+mn-ea"/>
              <a:cs typeface="+mn-cs"/>
            </a:endParaRPr>
          </a:p>
        </p:txBody>
      </p:sp>
      <p:cxnSp>
        <p:nvCxnSpPr>
          <p:cNvPr id="6" name="直接连接符 5"/>
          <p:cNvCxnSpPr/>
          <p:nvPr/>
        </p:nvCxnSpPr>
        <p:spPr>
          <a:xfrm>
            <a:off x="-66675" y="4914900"/>
            <a:ext cx="9382125"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6675" y="2197100"/>
            <a:ext cx="9382125"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pic>
        <p:nvPicPr>
          <p:cNvPr id="20485" name="图片 7"/>
          <p:cNvPicPr>
            <a:picLocks noChangeAspect="1"/>
          </p:cNvPicPr>
          <p:nvPr/>
        </p:nvPicPr>
        <p:blipFill>
          <a:blip r:embed="rId1"/>
          <a:stretch>
            <a:fillRect/>
          </a:stretch>
        </p:blipFill>
        <p:spPr>
          <a:xfrm>
            <a:off x="1409700" y="2714625"/>
            <a:ext cx="933450" cy="1606550"/>
          </a:xfrm>
          <a:prstGeom prst="rect">
            <a:avLst/>
          </a:prstGeom>
          <a:noFill/>
          <a:ln w="9525">
            <a:noFill/>
          </a:ln>
        </p:spPr>
      </p:pic>
      <p:cxnSp>
        <p:nvCxnSpPr>
          <p:cNvPr id="9" name="直接连接符 8"/>
          <p:cNvCxnSpPr/>
          <p:nvPr/>
        </p:nvCxnSpPr>
        <p:spPr>
          <a:xfrm>
            <a:off x="3071813" y="2774950"/>
            <a:ext cx="0" cy="1390650"/>
          </a:xfrm>
          <a:prstGeom prst="line">
            <a:avLst/>
          </a:prstGeom>
          <a:ln>
            <a:gradFill>
              <a:gsLst>
                <a:gs pos="0">
                  <a:srgbClr val="32C8CF">
                    <a:alpha val="67000"/>
                  </a:srgbClr>
                </a:gs>
                <a:gs pos="55000">
                  <a:schemeClr val="bg1"/>
                </a:gs>
                <a:gs pos="100000">
                  <a:srgbClr val="32C8CF">
                    <a:alpha val="71000"/>
                  </a:srgb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20487" name="Title 2"/>
          <p:cNvSpPr txBox="1"/>
          <p:nvPr/>
        </p:nvSpPr>
        <p:spPr>
          <a:xfrm>
            <a:off x="2484438" y="2798763"/>
            <a:ext cx="6292850" cy="1182687"/>
          </a:xfrm>
          <a:prstGeom prst="rect">
            <a:avLst/>
          </a:prstGeom>
          <a:noFill/>
          <a:ln w="9525">
            <a:noFill/>
          </a:ln>
        </p:spPr>
        <p:txBody>
          <a:bodyPr lIns="36000" rIns="36000" anchor="b" anchorCtr="0"/>
          <a:p>
            <a:pPr marL="742950" indent="-742950">
              <a:lnSpc>
                <a:spcPct val="150000"/>
              </a:lnSpc>
            </a:pPr>
            <a:endParaRPr lang="en-US" altLang="zh-CN" sz="4000" dirty="0">
              <a:latin typeface="方正尚酷简体"/>
              <a:ea typeface="方正尚酷简体"/>
            </a:endParaRPr>
          </a:p>
          <a:p>
            <a:pPr marL="742950" indent="-742950">
              <a:lnSpc>
                <a:spcPct val="150000"/>
              </a:lnSpc>
            </a:pPr>
            <a:endParaRPr lang="en-US" altLang="zh-CN" sz="4000" dirty="0">
              <a:latin typeface="方正尚酷简体"/>
              <a:ea typeface="方正尚酷简体"/>
            </a:endParaRPr>
          </a:p>
          <a:p>
            <a:pPr marL="742950" indent="-742950">
              <a:lnSpc>
                <a:spcPct val="150000"/>
              </a:lnSpc>
            </a:pPr>
            <a:r>
              <a:rPr lang="zh-CN" altLang="en-US" sz="4000" b="1" dirty="0">
                <a:latin typeface="华文隶书" panose="02010800040101010101" pitchFamily="2" charset="-122"/>
                <a:ea typeface="华文隶书" panose="02010800040101010101" pitchFamily="2" charset="-122"/>
              </a:rPr>
              <a:t>一、制定应收账款信用政策</a:t>
            </a:r>
            <a:endParaRPr lang="zh-CN" altLang="en-US" sz="4000" b="1" dirty="0">
              <a:latin typeface="华文隶书" panose="02010800040101010101" pitchFamily="2" charset="-122"/>
              <a:ea typeface="华文隶书" panose="02010800040101010101" pitchFamily="2" charset="-122"/>
            </a:endParaRPr>
          </a:p>
        </p:txBody>
      </p:sp>
      <p:sp>
        <p:nvSpPr>
          <p:cNvPr id="20488" name="灯片编号占位符 2"/>
          <p:cNvSpPr txBox="1">
            <a:spLocks noGrp="1"/>
          </p:cNvSpPr>
          <p:nvPr>
            <p:ph type="sldNum" sz="quarter" idx="12"/>
          </p:nvPr>
        </p:nvSpPr>
        <p:spPr>
          <a:xfrm>
            <a:off x="8493125" y="6240463"/>
            <a:ext cx="371475" cy="354012"/>
          </a:xfrm>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r" eaLnBrk="1" hangingPunct="1"/>
            <a:fld id="{9A0DB2DC-4C9A-4742-B13C-FB6460FD3503}" type="slidenum">
              <a:rPr lang="" altLang="zh-CN" sz="1400" dirty="0">
                <a:solidFill>
                  <a:schemeClr val="bg1"/>
                </a:solidFill>
              </a:rPr>
            </a:fld>
            <a:endParaRPr lang="" altLang="zh-CN" sz="1400" dirty="0">
              <a:solidFill>
                <a:schemeClr val="bg1"/>
              </a:solidFill>
            </a:endParaRPr>
          </a:p>
        </p:txBody>
      </p:sp>
      <p:sp>
        <p:nvSpPr>
          <p:cNvPr id="12" name="TextBox 11"/>
          <p:cNvSpPr txBox="1"/>
          <p:nvPr/>
        </p:nvSpPr>
        <p:spPr>
          <a:xfrm>
            <a:off x="539750" y="620713"/>
            <a:ext cx="3400425" cy="923925"/>
          </a:xfrm>
          <a:prstGeom prst="rect">
            <a:avLst/>
          </a:prstGeom>
          <a:noFill/>
          <a:ln w="9525" cap="flat" cmpd="sng">
            <a:solidFill>
              <a:schemeClr val="accent1"/>
            </a:solidFill>
            <a:prstDash val="solid"/>
            <a:miter/>
            <a:headEnd type="none" w="med" len="med"/>
            <a:tailEnd type="none" w="med" len="med"/>
          </a:ln>
        </p:spPr>
        <p:txBody>
          <a:bodyPr lIns="0" tIns="0" rIns="0" bIns="0">
            <a:spAutoFit/>
          </a:bodyPr>
          <a:p>
            <a:pPr marL="742950" indent="-742950">
              <a:lnSpc>
                <a:spcPct val="150000"/>
              </a:lnSpc>
            </a:pPr>
            <a:r>
              <a:rPr lang="zh-CN" altLang="en-US" sz="4000" b="1" dirty="0">
                <a:latin typeface="华文隶书" panose="02010800040101010101" pitchFamily="2" charset="-122"/>
                <a:ea typeface="华文隶书" panose="02010800040101010101" pitchFamily="2" charset="-122"/>
              </a:rPr>
              <a:t>任务实训</a:t>
            </a:r>
            <a:endParaRPr lang="zh-CN" altLang="en-US" sz="4000" b="1" dirty="0">
              <a:latin typeface="华文隶书" panose="02010800040101010101" pitchFamily="2" charset="-122"/>
              <a:ea typeface="华文隶书" panose="0201080004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4" name="Rectangle 2"/>
          <p:cNvSpPr/>
          <p:nvPr/>
        </p:nvSpPr>
        <p:spPr>
          <a:xfrm>
            <a:off x="179388" y="1773238"/>
            <a:ext cx="8820150" cy="2282825"/>
          </a:xfrm>
          <a:prstGeom prst="rect">
            <a:avLst/>
          </a:prstGeom>
          <a:noFill/>
          <a:ln w="9525">
            <a:noFill/>
          </a:ln>
        </p:spPr>
        <p:txBody>
          <a:bodyPr>
            <a:spAutoFit/>
          </a:bodyPr>
          <a:p>
            <a:pPr marL="457200" indent="-457200" eaLnBrk="1" hangingPunct="1">
              <a:lnSpc>
                <a:spcPct val="150000"/>
              </a:lnSpc>
              <a:buFont typeface="Wingdings" panose="05000000000000000000" pitchFamily="2" charset="2"/>
              <a:buChar char="u"/>
            </a:pPr>
            <a:r>
              <a:rPr lang="zh-CN" altLang="en-US" sz="2400" dirty="0">
                <a:solidFill>
                  <a:srgbClr val="FF0000"/>
                </a:solidFill>
                <a:latin typeface="微软雅黑" panose="020B0503020204020204" pitchFamily="34" charset="-122"/>
                <a:ea typeface="微软雅黑" panose="020B0503020204020204" pitchFamily="34" charset="-122"/>
              </a:rPr>
              <a:t>信用政策</a:t>
            </a:r>
            <a:r>
              <a:rPr lang="zh-CN" altLang="en-US" sz="2400" dirty="0">
                <a:latin typeface="微软雅黑" panose="020B0503020204020204" pitchFamily="34" charset="-122"/>
                <a:ea typeface="微软雅黑" panose="020B0503020204020204" pitchFamily="34" charset="-122"/>
              </a:rPr>
              <a:t>：是指企业为对应收账款进行规划与控制而确立的基本原则性行为规范，是企业财务政策的一个重要组成部分。</a:t>
            </a:r>
            <a:endParaRPr lang="zh-CN" altLang="en-US" sz="2400" dirty="0">
              <a:latin typeface="微软雅黑" panose="020B0503020204020204" pitchFamily="34" charset="-122"/>
              <a:ea typeface="微软雅黑" panose="020B0503020204020204" pitchFamily="34" charset="-122"/>
            </a:endParaRPr>
          </a:p>
          <a:p>
            <a:pPr marL="457200" indent="-457200" eaLnBrk="1" hangingPunct="1">
              <a:lnSpc>
                <a:spcPct val="150000"/>
              </a:lnSpc>
              <a:buFont typeface="Wingdings" panose="05000000000000000000" pitchFamily="2" charset="2"/>
              <a:buChar char="u"/>
            </a:pPr>
            <a:r>
              <a:rPr lang="zh-CN" altLang="en-US" sz="2400" dirty="0">
                <a:latin typeface="微软雅黑" panose="020B0503020204020204" pitchFamily="34" charset="-122"/>
                <a:ea typeface="微软雅黑" panose="020B0503020204020204" pitchFamily="34" charset="-122"/>
              </a:rPr>
              <a:t>信用政策主要包括</a:t>
            </a:r>
            <a:r>
              <a:rPr lang="zh-CN" altLang="en-US" sz="2400" dirty="0">
                <a:solidFill>
                  <a:srgbClr val="C00000"/>
                </a:solidFill>
                <a:latin typeface="微软雅黑" panose="020B0503020204020204" pitchFamily="34" charset="-122"/>
                <a:ea typeface="微软雅黑" panose="020B0503020204020204" pitchFamily="34" charset="-122"/>
              </a:rPr>
              <a:t>信用标准</a:t>
            </a:r>
            <a:r>
              <a:rPr lang="en-US" altLang="zh-CN" sz="2400" dirty="0">
                <a:latin typeface="微软雅黑" panose="020B0503020204020204" pitchFamily="34" charset="-122"/>
                <a:ea typeface="微软雅黑" panose="020B0503020204020204" pitchFamily="34" charset="-122"/>
              </a:rPr>
              <a:t>,</a:t>
            </a:r>
            <a:r>
              <a:rPr lang="zh-CN" altLang="en-US" sz="2400" dirty="0">
                <a:solidFill>
                  <a:srgbClr val="C00000"/>
                </a:solidFill>
                <a:latin typeface="微软雅黑" panose="020B0503020204020204" pitchFamily="34" charset="-122"/>
                <a:ea typeface="微软雅黑" panose="020B0503020204020204" pitchFamily="34" charset="-122"/>
              </a:rPr>
              <a:t>信用条件</a:t>
            </a:r>
            <a:r>
              <a:rPr lang="en-US" altLang="zh-CN" sz="2400" dirty="0">
                <a:latin typeface="微软雅黑" panose="020B0503020204020204" pitchFamily="34" charset="-122"/>
                <a:ea typeface="微软雅黑" panose="020B0503020204020204" pitchFamily="34" charset="-122"/>
              </a:rPr>
              <a:t>,</a:t>
            </a:r>
            <a:r>
              <a:rPr lang="zh-CN" altLang="en-US" sz="2400" dirty="0">
                <a:solidFill>
                  <a:srgbClr val="C00000"/>
                </a:solidFill>
                <a:latin typeface="微软雅黑" panose="020B0503020204020204" pitchFamily="34" charset="-122"/>
                <a:ea typeface="微软雅黑" panose="020B0503020204020204" pitchFamily="34" charset="-122"/>
              </a:rPr>
              <a:t>收账政策</a:t>
            </a:r>
            <a:r>
              <a:rPr lang="zh-CN" altLang="en-US" sz="2400" dirty="0">
                <a:latin typeface="微软雅黑" panose="020B0503020204020204" pitchFamily="34" charset="-122"/>
                <a:ea typeface="微软雅黑" panose="020B0503020204020204" pitchFamily="34" charset="-122"/>
              </a:rPr>
              <a:t>三部分内容，主要作用是调节企业应收账款的水平和质量。</a:t>
            </a:r>
            <a:endParaRPr lang="ja-JP" altLang="en-US" sz="2400" dirty="0">
              <a:latin typeface="微软雅黑" panose="020B0503020204020204" pitchFamily="34" charset="-122"/>
              <a:ea typeface="微软雅黑" panose="020B0503020204020204" pitchFamily="34" charset="-122"/>
            </a:endParaRPr>
          </a:p>
        </p:txBody>
      </p:sp>
      <p:sp>
        <p:nvSpPr>
          <p:cNvPr id="21507" name="灯片编号占位符 2"/>
          <p:cNvSpPr txBox="1">
            <a:spLocks noGrp="1"/>
          </p:cNvSpPr>
          <p:nvPr/>
        </p:nvSpPr>
        <p:spPr>
          <a:xfrm>
            <a:off x="8493125" y="6240463"/>
            <a:ext cx="371475" cy="354012"/>
          </a:xfrm>
          <a:prstGeom prst="rect">
            <a:avLst/>
          </a:prstGeom>
          <a:noFill/>
          <a:ln w="9525">
            <a:noFill/>
          </a:ln>
        </p:spPr>
        <p:txBody>
          <a:bodyPr anchor="ctr" anchorCtr="0"/>
          <a:p>
            <a:pPr algn="ctr" eaLnBrk="1" hangingPunct="1"/>
            <a:fld id="{9A0DB2DC-4C9A-4742-B13C-FB6460FD3503}" type="slidenum">
              <a:rPr lang="en-US" altLang="zh-CN" sz="1400" b="1" dirty="0">
                <a:solidFill>
                  <a:schemeClr val="bg1"/>
                </a:solidFill>
                <a:latin typeface="文泉驿微米黑" pitchFamily="2" charset="-122"/>
                <a:ea typeface="宋体" panose="02010600030101010101" pitchFamily="2" charset="-122"/>
              </a:rPr>
            </a:fld>
            <a:endParaRPr lang="en-US" altLang="zh-CN" sz="1400" b="1" dirty="0">
              <a:solidFill>
                <a:schemeClr val="bg1"/>
              </a:solidFill>
              <a:latin typeface="文泉驿微米黑" pitchFamily="2" charset="-122"/>
              <a:ea typeface="宋体" panose="02010600030101010101" pitchFamily="2" charset="-122"/>
            </a:endParaRPr>
          </a:p>
        </p:txBody>
      </p:sp>
      <p:pic>
        <p:nvPicPr>
          <p:cNvPr id="21508" name="图片 1"/>
          <p:cNvPicPr>
            <a:picLocks noChangeAspect="1"/>
          </p:cNvPicPr>
          <p:nvPr/>
        </p:nvPicPr>
        <p:blipFill>
          <a:blip r:embed="rId1"/>
          <a:stretch>
            <a:fillRect/>
          </a:stretch>
        </p:blipFill>
        <p:spPr>
          <a:xfrm>
            <a:off x="5076825" y="4421188"/>
            <a:ext cx="2735263" cy="1819275"/>
          </a:xfrm>
          <a:prstGeom prst="rect">
            <a:avLst/>
          </a:prstGeom>
          <a:noFill/>
          <a:ln w="9525">
            <a:noFill/>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8854"/>
                                        </p:tgtEl>
                                        <p:attrNameLst>
                                          <p:attrName>style.visibility</p:attrName>
                                        </p:attrNameLst>
                                      </p:cBhvr>
                                      <p:to>
                                        <p:strVal val="visible"/>
                                      </p:to>
                                    </p:set>
                                    <p:animEffect transition="in" filter="blinds(horizontal)">
                                      <p:cBhvr>
                                        <p:cTn id="7" dur="500"/>
                                        <p:tgtEl>
                                          <p:spTgt spid="78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7" name="Text Box 3"/>
          <p:cNvSpPr txBox="1"/>
          <p:nvPr/>
        </p:nvSpPr>
        <p:spPr>
          <a:xfrm>
            <a:off x="395288" y="1384300"/>
            <a:ext cx="8353425" cy="4349750"/>
          </a:xfrm>
          <a:prstGeom prst="rect">
            <a:avLst/>
          </a:prstGeom>
          <a:noFill/>
          <a:ln w="12700">
            <a:noFill/>
          </a:ln>
        </p:spPr>
        <p:txBody>
          <a:bodyPr lIns="90488" tIns="44450" rIns="90488" bIns="44450"/>
          <a:p>
            <a:pPr marL="342900" indent="-342900" eaLnBrk="1" hangingPunct="1">
              <a:lnSpc>
                <a:spcPct val="110000"/>
              </a:lnSpc>
              <a:spcBef>
                <a:spcPct val="20000"/>
              </a:spcBef>
            </a:pPr>
            <a:endParaRPr lang="zh-CN" altLang="en-US" sz="2800" b="1" dirty="0">
              <a:latin typeface="宋体" panose="02010600030101010101" pitchFamily="2" charset="-122"/>
              <a:ea typeface="宋体" panose="02010600030101010101" pitchFamily="2" charset="-122"/>
            </a:endParaRPr>
          </a:p>
          <a:p>
            <a:pPr marL="342900" indent="-342900" eaLnBrk="1" hangingPunct="1">
              <a:lnSpc>
                <a:spcPct val="110000"/>
              </a:lnSpc>
              <a:spcBef>
                <a:spcPct val="20000"/>
              </a:spcBef>
            </a:pPr>
            <a:endParaRPr lang="zh-CN" altLang="en-US" sz="2800" b="1" dirty="0">
              <a:latin typeface="宋体" panose="02010600030101010101" pitchFamily="2" charset="-122"/>
              <a:ea typeface="宋体" panose="02010600030101010101" pitchFamily="2" charset="-122"/>
            </a:endParaRPr>
          </a:p>
        </p:txBody>
      </p:sp>
      <p:pic>
        <p:nvPicPr>
          <p:cNvPr id="22531" name="Picture 4"/>
          <p:cNvPicPr>
            <a:picLocks noGrp="1" noChangeAspect="1"/>
          </p:cNvPicPr>
          <p:nvPr>
            <p:ph idx="4294967295"/>
          </p:nvPr>
        </p:nvPicPr>
        <p:blipFill>
          <a:blip r:embed="rId1"/>
          <a:srcRect/>
          <a:stretch>
            <a:fillRect/>
          </a:stretch>
        </p:blipFill>
        <p:spPr>
          <a:xfrm>
            <a:off x="395288" y="2133600"/>
            <a:ext cx="2443162" cy="1943100"/>
          </a:xfrm>
          <a:ln/>
        </p:spPr>
      </p:pic>
      <p:sp>
        <p:nvSpPr>
          <p:cNvPr id="139269" name="Rectangle 5"/>
          <p:cNvSpPr/>
          <p:nvPr/>
        </p:nvSpPr>
        <p:spPr>
          <a:xfrm>
            <a:off x="3059113" y="2133600"/>
            <a:ext cx="6084887" cy="574675"/>
          </a:xfrm>
          <a:prstGeom prst="rect">
            <a:avLst/>
          </a:prstGeom>
          <a:noFill/>
          <a:ln w="9525">
            <a:noFill/>
          </a:ln>
        </p:spPr>
        <p:txBody>
          <a:bodyPr lIns="90488" tIns="44450" rIns="90488" bIns="44450"/>
          <a:p>
            <a:pPr marL="342900" indent="-342900">
              <a:lnSpc>
                <a:spcPct val="110000"/>
              </a:lnSpc>
              <a:spcBef>
                <a:spcPct val="20000"/>
              </a:spcBef>
              <a:buSzPct val="90000"/>
            </a:pPr>
            <a:r>
              <a:rPr lang="zh-CN" altLang="en-US" sz="2000" b="1" dirty="0">
                <a:latin typeface="Times New Roman" panose="02020603050405020304" pitchFamily="18" charset="0"/>
                <a:ea typeface="宋体" panose="02010600030101010101" pitchFamily="2" charset="-122"/>
              </a:rPr>
              <a:t>同意向客户提供信用（赊销）而提出的基本要求</a:t>
            </a:r>
            <a:endParaRPr lang="zh-CN" altLang="en-US" sz="2000" b="1" dirty="0">
              <a:latin typeface="Times New Roman" panose="02020603050405020304" pitchFamily="18" charset="0"/>
              <a:ea typeface="宋体" panose="02010600030101010101" pitchFamily="2" charset="-122"/>
            </a:endParaRPr>
          </a:p>
        </p:txBody>
      </p:sp>
      <p:sp>
        <p:nvSpPr>
          <p:cNvPr id="139270" name="Rectangle 6"/>
          <p:cNvSpPr/>
          <p:nvPr/>
        </p:nvSpPr>
        <p:spPr>
          <a:xfrm>
            <a:off x="3132138" y="2924175"/>
            <a:ext cx="5759450" cy="431800"/>
          </a:xfrm>
          <a:prstGeom prst="rect">
            <a:avLst/>
          </a:prstGeom>
          <a:noFill/>
          <a:ln w="9525">
            <a:noFill/>
          </a:ln>
        </p:spPr>
        <p:txBody>
          <a:bodyPr lIns="90488" tIns="44450" rIns="90488" bIns="44450"/>
          <a:p>
            <a:pPr marL="342900" indent="-342900">
              <a:lnSpc>
                <a:spcPct val="110000"/>
              </a:lnSpc>
              <a:spcBef>
                <a:spcPct val="20000"/>
              </a:spcBef>
              <a:buSzPct val="90000"/>
            </a:pPr>
            <a:r>
              <a:rPr lang="zh-CN" altLang="en-US" sz="2000" b="1" dirty="0">
                <a:latin typeface="Times New Roman" panose="02020603050405020304" pitchFamily="18" charset="0"/>
                <a:ea typeface="宋体" panose="02010600030101010101" pitchFamily="2" charset="-122"/>
              </a:rPr>
              <a:t>如信用条件：</a:t>
            </a:r>
            <a:r>
              <a:rPr lang="en-US" altLang="zh-CN" sz="2000" b="1" dirty="0">
                <a:latin typeface="Times New Roman" panose="02020603050405020304" pitchFamily="18" charset="0"/>
                <a:ea typeface="宋体" panose="02010600030101010101" pitchFamily="2" charset="-122"/>
              </a:rPr>
              <a:t>2/20</a:t>
            </a:r>
            <a:r>
              <a:rPr lang="zh-CN" altLang="en-US" sz="2000" b="1" dirty="0">
                <a:latin typeface="Times New Roman" panose="02020603050405020304" pitchFamily="18" charset="0"/>
                <a:ea typeface="宋体" panose="02010600030101010101" pitchFamily="2" charset="-122"/>
              </a:rPr>
              <a:t>，</a:t>
            </a:r>
            <a:r>
              <a:rPr lang="en-US" altLang="zh-CN" sz="2000" b="1" dirty="0">
                <a:latin typeface="Times New Roman" panose="02020603050405020304" pitchFamily="18" charset="0"/>
                <a:ea typeface="宋体" panose="02010600030101010101" pitchFamily="2" charset="-122"/>
              </a:rPr>
              <a:t>n/30</a:t>
            </a:r>
            <a:endParaRPr lang="en-US" altLang="zh-CN" sz="2000" b="1" dirty="0">
              <a:latin typeface="Times New Roman" panose="02020603050405020304" pitchFamily="18" charset="0"/>
              <a:ea typeface="宋体" panose="02010600030101010101" pitchFamily="2" charset="-122"/>
            </a:endParaRPr>
          </a:p>
        </p:txBody>
      </p:sp>
      <p:sp>
        <p:nvSpPr>
          <p:cNvPr id="139271" name="Rectangle 7"/>
          <p:cNvSpPr/>
          <p:nvPr/>
        </p:nvSpPr>
        <p:spPr>
          <a:xfrm>
            <a:off x="2987675" y="3573463"/>
            <a:ext cx="5364163" cy="574675"/>
          </a:xfrm>
          <a:prstGeom prst="rect">
            <a:avLst/>
          </a:prstGeom>
          <a:noFill/>
          <a:ln w="9525">
            <a:noFill/>
          </a:ln>
        </p:spPr>
        <p:txBody>
          <a:bodyPr lIns="90488" tIns="44450" rIns="90488" bIns="44450"/>
          <a:p>
            <a:pPr marL="342900" indent="-342900">
              <a:lnSpc>
                <a:spcPct val="110000"/>
              </a:lnSpc>
              <a:spcBef>
                <a:spcPct val="20000"/>
              </a:spcBef>
              <a:buSzPct val="90000"/>
            </a:pPr>
            <a:r>
              <a:rPr lang="zh-CN" altLang="en-US" sz="2000" b="1" dirty="0">
                <a:latin typeface="Times New Roman" panose="02020603050405020304" pitchFamily="18" charset="0"/>
                <a:ea typeface="宋体" panose="02010600030101010101" pitchFamily="2" charset="-122"/>
              </a:rPr>
              <a:t>信用条件被违反而采取的收账政策</a:t>
            </a:r>
            <a:endParaRPr lang="zh-CN" altLang="en-US" sz="2000" b="1" dirty="0">
              <a:latin typeface="Times New Roman" panose="02020603050405020304" pitchFamily="18" charset="0"/>
              <a:ea typeface="宋体" panose="02010600030101010101" pitchFamily="2" charset="-122"/>
            </a:endParaRPr>
          </a:p>
        </p:txBody>
      </p:sp>
      <p:sp>
        <p:nvSpPr>
          <p:cNvPr id="139272" name="Rectangle 8"/>
          <p:cNvSpPr/>
          <p:nvPr/>
        </p:nvSpPr>
        <p:spPr>
          <a:xfrm>
            <a:off x="323850" y="1341438"/>
            <a:ext cx="5508625" cy="576262"/>
          </a:xfrm>
          <a:prstGeom prst="rect">
            <a:avLst/>
          </a:prstGeom>
          <a:noFill/>
          <a:ln w="9525">
            <a:noFill/>
          </a:ln>
        </p:spPr>
        <p:txBody>
          <a:bodyPr lIns="0" tIns="46800" rIns="0" anchor="ctr" anchorCtr="0"/>
          <a:p>
            <a:pPr eaLnBrk="1" hangingPunct="1"/>
            <a:r>
              <a:rPr lang="zh-CN" altLang="en-US" sz="2800" b="1" dirty="0">
                <a:solidFill>
                  <a:srgbClr val="FF3300"/>
                </a:solidFill>
                <a:latin typeface="宋体" panose="02010600030101010101" pitchFamily="2" charset="-122"/>
                <a:ea typeface="宋体" panose="02010600030101010101" pitchFamily="2" charset="-122"/>
              </a:rPr>
              <a:t>应收账款信用政策</a:t>
            </a:r>
            <a:endParaRPr lang="zh-CN" altLang="en-US" sz="2800" b="1" dirty="0">
              <a:solidFill>
                <a:srgbClr val="FF3300"/>
              </a:solidFill>
              <a:latin typeface="宋体" panose="02010600030101010101" pitchFamily="2" charset="-122"/>
              <a:ea typeface="宋体" panose="02010600030101010101" pitchFamily="2" charset="-122"/>
            </a:endParaRPr>
          </a:p>
        </p:txBody>
      </p:sp>
      <p:pic>
        <p:nvPicPr>
          <p:cNvPr id="1026" name="图片 29"/>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196078" y="4155083"/>
            <a:ext cx="6736865" cy="2475516"/>
          </a:xfrm>
          <a:prstGeom prst="rect">
            <a:avLst/>
          </a:prstGeom>
          <a:noFill/>
          <a:ln>
            <a:noFill/>
          </a:ln>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nodePh="1">
                                  <p:stCondLst>
                                    <p:cond delay="0"/>
                                  </p:stCondLst>
                                  <p:endCondLst>
                                    <p:cond delay="0"/>
                                  </p:endCondLst>
                                  <p:childTnLst>
                                    <p:set>
                                      <p:cBhvr>
                                        <p:cTn id="6" dur="1" fill="hold">
                                          <p:stCondLst>
                                            <p:cond delay="0"/>
                                          </p:stCondLst>
                                        </p:cTn>
                                        <p:tgtEl>
                                          <p:spTgt spid="139267">
                                            <p:txEl>
                                              <p:charRg st="0" end="1"/>
                                            </p:txEl>
                                          </p:spTgt>
                                        </p:tgtEl>
                                        <p:attrNameLst>
                                          <p:attrName>style.visibility</p:attrName>
                                        </p:attrNameLst>
                                      </p:cBhvr>
                                      <p:to>
                                        <p:strVal val="visible"/>
                                      </p:to>
                                    </p:set>
                                    <p:animEffect transition="in" filter="slide(fromBottom)">
                                      <p:cBhvr>
                                        <p:cTn id="7" dur="500"/>
                                        <p:tgtEl>
                                          <p:spTgt spid="139267">
                                            <p:txEl>
                                              <p:charRg st="0"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39269">
                                            <p:txEl>
                                              <p:charRg st="0" end="22"/>
                                            </p:txEl>
                                          </p:spTgt>
                                        </p:tgtEl>
                                        <p:attrNameLst>
                                          <p:attrName>style.visibility</p:attrName>
                                        </p:attrNameLst>
                                      </p:cBhvr>
                                      <p:to>
                                        <p:strVal val="visible"/>
                                      </p:to>
                                    </p:set>
                                    <p:animEffect transition="in" filter="checkerboard(across)">
                                      <p:cBhvr>
                                        <p:cTn id="12" dur="500"/>
                                        <p:tgtEl>
                                          <p:spTgt spid="139269">
                                            <p:txEl>
                                              <p:charRg st="0" end="2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39270">
                                            <p:txEl>
                                              <p:charRg st="0" end="16"/>
                                            </p:txEl>
                                          </p:spTgt>
                                        </p:tgtEl>
                                        <p:attrNameLst>
                                          <p:attrName>style.visibility</p:attrName>
                                        </p:attrNameLst>
                                      </p:cBhvr>
                                      <p:to>
                                        <p:strVal val="visible"/>
                                      </p:to>
                                    </p:set>
                                    <p:animEffect transition="in" filter="checkerboard(across)">
                                      <p:cBhvr>
                                        <p:cTn id="17" dur="500"/>
                                        <p:tgtEl>
                                          <p:spTgt spid="139270">
                                            <p:txEl>
                                              <p:charRg st="0" end="1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39271">
                                            <p:txEl>
                                              <p:charRg st="0" end="16"/>
                                            </p:txEl>
                                          </p:spTgt>
                                        </p:tgtEl>
                                        <p:attrNameLst>
                                          <p:attrName>style.visibility</p:attrName>
                                        </p:attrNameLst>
                                      </p:cBhvr>
                                      <p:to>
                                        <p:strVal val="visible"/>
                                      </p:to>
                                    </p:set>
                                    <p:animEffect transition="in" filter="checkerboard(across)">
                                      <p:cBhvr>
                                        <p:cTn id="22" dur="500"/>
                                        <p:tgtEl>
                                          <p:spTgt spid="139271">
                                            <p:txEl>
                                              <p:charRg st="0" end="1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9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p:bldP spid="13927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130175" y="2028825"/>
            <a:ext cx="9144000" cy="2549525"/>
          </a:xfrm>
          <a:prstGeom prst="rect">
            <a:avLst/>
          </a:prstGeom>
          <a:solidFill>
            <a:srgbClr val="32C8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tx2"/>
                </a:solidFill>
                <a:effectLst/>
                <a:uLnTx/>
                <a:uFillTx/>
                <a:latin typeface="+mn-lt"/>
                <a:ea typeface="+mn-ea"/>
                <a:cs typeface="+mn-cs"/>
              </a:rPr>
              <a:t> </a:t>
            </a:r>
            <a:endParaRPr kumimoji="0" lang="zh-CN" altLang="en-US" sz="1800" b="0" i="0" u="none" strike="noStrike" kern="1200" cap="none" spc="0" normalizeH="0" baseline="0" noProof="0" dirty="0">
              <a:ln>
                <a:noFill/>
              </a:ln>
              <a:solidFill>
                <a:schemeClr val="tx2"/>
              </a:solidFill>
              <a:effectLst/>
              <a:uLnTx/>
              <a:uFillTx/>
              <a:latin typeface="+mn-lt"/>
              <a:ea typeface="+mn-ea"/>
              <a:cs typeface="+mn-cs"/>
            </a:endParaRPr>
          </a:p>
        </p:txBody>
      </p:sp>
      <p:cxnSp>
        <p:nvCxnSpPr>
          <p:cNvPr id="6" name="直接连接符 5"/>
          <p:cNvCxnSpPr/>
          <p:nvPr/>
        </p:nvCxnSpPr>
        <p:spPr>
          <a:xfrm>
            <a:off x="-66675" y="4914900"/>
            <a:ext cx="9382125"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6675" y="2197100"/>
            <a:ext cx="9382125"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pic>
        <p:nvPicPr>
          <p:cNvPr id="5125" name="图片 7"/>
          <p:cNvPicPr>
            <a:picLocks noChangeAspect="1"/>
          </p:cNvPicPr>
          <p:nvPr/>
        </p:nvPicPr>
        <p:blipFill>
          <a:blip r:embed="rId1"/>
          <a:stretch>
            <a:fillRect/>
          </a:stretch>
        </p:blipFill>
        <p:spPr>
          <a:xfrm>
            <a:off x="1409700" y="2714625"/>
            <a:ext cx="933450" cy="1606550"/>
          </a:xfrm>
          <a:prstGeom prst="rect">
            <a:avLst/>
          </a:prstGeom>
          <a:noFill/>
          <a:ln w="9525">
            <a:noFill/>
          </a:ln>
        </p:spPr>
      </p:pic>
      <p:cxnSp>
        <p:nvCxnSpPr>
          <p:cNvPr id="9" name="直接连接符 8"/>
          <p:cNvCxnSpPr/>
          <p:nvPr/>
        </p:nvCxnSpPr>
        <p:spPr>
          <a:xfrm>
            <a:off x="3048000" y="2774950"/>
            <a:ext cx="0" cy="1390650"/>
          </a:xfrm>
          <a:prstGeom prst="line">
            <a:avLst/>
          </a:prstGeom>
          <a:ln>
            <a:gradFill>
              <a:gsLst>
                <a:gs pos="0">
                  <a:srgbClr val="32C8CF">
                    <a:alpha val="67000"/>
                  </a:srgbClr>
                </a:gs>
                <a:gs pos="55000">
                  <a:schemeClr val="bg1"/>
                </a:gs>
                <a:gs pos="100000">
                  <a:srgbClr val="32C8CF">
                    <a:alpha val="71000"/>
                  </a:srgb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5127" name="Title 2"/>
          <p:cNvSpPr txBox="1"/>
          <p:nvPr/>
        </p:nvSpPr>
        <p:spPr>
          <a:xfrm>
            <a:off x="2489200" y="2317750"/>
            <a:ext cx="6221413" cy="1871663"/>
          </a:xfrm>
          <a:prstGeom prst="rect">
            <a:avLst/>
          </a:prstGeom>
          <a:noFill/>
          <a:ln w="9525">
            <a:noFill/>
          </a:ln>
        </p:spPr>
        <p:txBody>
          <a:bodyPr lIns="36000" rIns="36000" anchor="b" anchorCtr="0"/>
          <a:p>
            <a:pPr marL="742950" indent="-742950">
              <a:lnSpc>
                <a:spcPct val="150000"/>
              </a:lnSpc>
            </a:pPr>
            <a:r>
              <a:rPr lang="zh-CN" altLang="en-US" sz="4000" b="1" dirty="0">
                <a:latin typeface="华文隶书" panose="02010800040101010101" pitchFamily="2" charset="-122"/>
                <a:ea typeface="华文隶书" panose="02010800040101010101" pitchFamily="2" charset="-122"/>
              </a:rPr>
              <a:t>一、应收账款的功能</a:t>
            </a:r>
            <a:endParaRPr lang="zh-CN" altLang="en-US" sz="4000" b="1" dirty="0">
              <a:latin typeface="华文隶书" panose="02010800040101010101" pitchFamily="2" charset="-122"/>
              <a:ea typeface="华文隶书" panose="02010800040101010101" pitchFamily="2" charset="-122"/>
            </a:endParaRPr>
          </a:p>
          <a:p>
            <a:pPr marL="742950" indent="-742950">
              <a:lnSpc>
                <a:spcPct val="150000"/>
              </a:lnSpc>
            </a:pPr>
            <a:r>
              <a:rPr lang="zh-CN" altLang="en-US" sz="4000" b="1" dirty="0">
                <a:latin typeface="华文隶书" panose="02010800040101010101" pitchFamily="2" charset="-122"/>
                <a:ea typeface="华文隶书" panose="02010800040101010101" pitchFamily="2" charset="-122"/>
              </a:rPr>
              <a:t>二、应收账款管理的成本</a:t>
            </a:r>
            <a:endParaRPr lang="zh-CN" altLang="en-US" sz="4000" b="1" dirty="0">
              <a:latin typeface="华文隶书" panose="02010800040101010101" pitchFamily="2" charset="-122"/>
              <a:ea typeface="华文隶书" panose="02010800040101010101" pitchFamily="2" charset="-122"/>
            </a:endParaRPr>
          </a:p>
        </p:txBody>
      </p:sp>
      <p:sp>
        <p:nvSpPr>
          <p:cNvPr id="5128" name="灯片编号占位符 2"/>
          <p:cNvSpPr txBox="1">
            <a:spLocks noGrp="1"/>
          </p:cNvSpPr>
          <p:nvPr>
            <p:ph type="sldNum" sz="quarter" idx="12"/>
          </p:nvPr>
        </p:nvSpPr>
        <p:spPr>
          <a:xfrm>
            <a:off x="8493125" y="6240463"/>
            <a:ext cx="371475" cy="354012"/>
          </a:xfrm>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r" eaLnBrk="1" hangingPunct="1"/>
            <a:fld id="{9A0DB2DC-4C9A-4742-B13C-FB6460FD3503}" type="slidenum">
              <a:rPr lang="" altLang="zh-CN" sz="1400" dirty="0">
                <a:solidFill>
                  <a:schemeClr val="bg1"/>
                </a:solidFill>
              </a:rPr>
            </a:fld>
            <a:endParaRPr lang="" altLang="zh-CN" sz="1400" dirty="0">
              <a:solidFill>
                <a:schemeClr val="bg1"/>
              </a:solidFill>
            </a:endParaRPr>
          </a:p>
        </p:txBody>
      </p:sp>
      <p:sp>
        <p:nvSpPr>
          <p:cNvPr id="12" name="Title 2"/>
          <p:cNvSpPr txBox="1"/>
          <p:nvPr/>
        </p:nvSpPr>
        <p:spPr>
          <a:xfrm>
            <a:off x="1476375" y="642938"/>
            <a:ext cx="6034088" cy="1501775"/>
          </a:xfrm>
          <a:prstGeom prst="rect">
            <a:avLst/>
          </a:prstGeom>
          <a:noFill/>
          <a:ln w="9525">
            <a:noFill/>
          </a:ln>
        </p:spPr>
        <p:txBody>
          <a:bodyPr lIns="36000" rIns="36000" anchor="b" anchorCtr="0"/>
          <a:p>
            <a:pPr marL="742950" indent="-742950">
              <a:lnSpc>
                <a:spcPct val="150000"/>
              </a:lnSpc>
            </a:pPr>
            <a:r>
              <a:rPr lang="zh-CN" altLang="en-US" sz="4000" b="1" dirty="0">
                <a:latin typeface="华文隶书" panose="02010800040101010101" pitchFamily="2" charset="-122"/>
                <a:ea typeface="华文隶书" panose="02010800040101010101" pitchFamily="2" charset="-122"/>
              </a:rPr>
              <a:t>任务二  应收账款的管理</a:t>
            </a:r>
            <a:endParaRPr lang="en-US" altLang="zh-CN" sz="4000" b="1" dirty="0">
              <a:latin typeface="华文隶书" panose="02010800040101010101" pitchFamily="2" charset="-122"/>
              <a:ea typeface="华文隶书" panose="02010800040101010101" pitchFamily="2" charset="-122"/>
            </a:endParaRPr>
          </a:p>
          <a:p>
            <a:pPr marL="742950" indent="-742950">
              <a:lnSpc>
                <a:spcPct val="150000"/>
              </a:lnSpc>
            </a:pPr>
            <a:r>
              <a:rPr lang="zh-CN" altLang="en-US" sz="3600" b="1" dirty="0">
                <a:latin typeface="华文隶书" panose="02010800040101010101" pitchFamily="2" charset="-122"/>
                <a:ea typeface="华文隶书" panose="02010800040101010101" pitchFamily="2" charset="-122"/>
              </a:rPr>
              <a:t>相关知识</a:t>
            </a:r>
            <a:endParaRPr lang="en-US" altLang="zh-CN" sz="3600" b="1" dirty="0">
              <a:latin typeface="华文隶书" panose="02010800040101010101" pitchFamily="2" charset="-122"/>
              <a:ea typeface="华文隶书" panose="0201080004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00000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3554" name="组合 36"/>
          <p:cNvGrpSpPr/>
          <p:nvPr/>
        </p:nvGrpSpPr>
        <p:grpSpPr>
          <a:xfrm>
            <a:off x="2774950" y="1146175"/>
            <a:ext cx="4052888" cy="131763"/>
            <a:chOff x="5357217" y="1143000"/>
            <a:chExt cx="1490133" cy="101600"/>
          </a:xfrm>
        </p:grpSpPr>
        <p:cxnSp>
          <p:nvCxnSpPr>
            <p:cNvPr id="56"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31"/>
            <p:cNvCxnSpPr/>
            <p:nvPr/>
          </p:nvCxnSpPr>
          <p:spPr>
            <a:xfrm>
              <a:off x="5509557" y="1244600"/>
              <a:ext cx="1185452"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3555" name="灯片编号占位符 2"/>
          <p:cNvSpPr txBox="1">
            <a:spLocks noGrp="1"/>
          </p:cNvSpPr>
          <p:nvPr/>
        </p:nvSpPr>
        <p:spPr>
          <a:xfrm>
            <a:off x="8493125" y="6240463"/>
            <a:ext cx="371475" cy="354012"/>
          </a:xfrm>
          <a:prstGeom prst="rect">
            <a:avLst/>
          </a:prstGeom>
          <a:noFill/>
          <a:ln w="9525">
            <a:noFill/>
          </a:ln>
        </p:spPr>
        <p:txBody>
          <a:bodyPr anchor="ctr" anchorCtr="0"/>
          <a:p>
            <a:pPr algn="ctr" eaLnBrk="1" hangingPunct="1"/>
            <a:fld id="{9A0DB2DC-4C9A-4742-B13C-FB6460FD3503}" type="slidenum">
              <a:rPr lang="en-US" altLang="zh-CN" sz="1400" b="1" dirty="0">
                <a:solidFill>
                  <a:schemeClr val="bg1"/>
                </a:solidFill>
                <a:latin typeface="文泉驿微米黑" pitchFamily="2" charset="-122"/>
                <a:ea typeface="宋体" panose="02010600030101010101" pitchFamily="2" charset="-122"/>
              </a:rPr>
            </a:fld>
            <a:endParaRPr lang="en-US" altLang="zh-CN" sz="1400" b="1" dirty="0">
              <a:solidFill>
                <a:schemeClr val="bg1"/>
              </a:solidFill>
              <a:latin typeface="文泉驿微米黑" pitchFamily="2" charset="-122"/>
              <a:ea typeface="宋体" panose="02010600030101010101" pitchFamily="2" charset="-122"/>
            </a:endParaRPr>
          </a:p>
        </p:txBody>
      </p:sp>
      <p:sp>
        <p:nvSpPr>
          <p:cNvPr id="23556" name="标题 4"/>
          <p:cNvSpPr txBox="1"/>
          <p:nvPr/>
        </p:nvSpPr>
        <p:spPr>
          <a:xfrm>
            <a:off x="628650" y="438150"/>
            <a:ext cx="7886700" cy="641350"/>
          </a:xfrm>
          <a:prstGeom prst="rect">
            <a:avLst/>
          </a:prstGeom>
          <a:noFill/>
          <a:ln w="9525">
            <a:noFill/>
          </a:ln>
        </p:spPr>
        <p:txBody>
          <a:bodyPr>
            <a:spAutoFit/>
          </a:bodyPr>
          <a:p>
            <a:pPr algn="ctr" eaLnBrk="1" hangingPunct="1">
              <a:lnSpc>
                <a:spcPct val="90000"/>
              </a:lnSpc>
            </a:pPr>
            <a:r>
              <a:rPr lang="zh-CN" altLang="en-US" sz="4000" b="1" dirty="0">
                <a:solidFill>
                  <a:srgbClr val="495A66"/>
                </a:solidFill>
                <a:latin typeface="微软雅黑" panose="020B0503020204020204" pitchFamily="34" charset="-122"/>
                <a:ea typeface="微软雅黑" panose="020B0503020204020204" pitchFamily="34" charset="-122"/>
              </a:rPr>
              <a:t>    </a:t>
            </a:r>
            <a:r>
              <a:rPr lang="en-US" altLang="zh-CN" sz="3200" b="1" dirty="0">
                <a:solidFill>
                  <a:srgbClr val="495A66"/>
                </a:solidFill>
                <a:latin typeface="微软雅黑" panose="020B0503020204020204" pitchFamily="34" charset="-122"/>
                <a:ea typeface="微软雅黑" panose="020B0503020204020204" pitchFamily="34" charset="-122"/>
              </a:rPr>
              <a:t>1.</a:t>
            </a:r>
            <a:r>
              <a:rPr lang="zh-CN" altLang="en-US" sz="3200" b="1" dirty="0">
                <a:solidFill>
                  <a:srgbClr val="495A66"/>
                </a:solidFill>
                <a:latin typeface="微软雅黑" panose="020B0503020204020204" pitchFamily="34" charset="-122"/>
                <a:ea typeface="微软雅黑" panose="020B0503020204020204" pitchFamily="34" charset="-122"/>
              </a:rPr>
              <a:t>制定信用标准</a:t>
            </a:r>
            <a:endParaRPr lang="zh-CN" altLang="en-US" sz="3200" b="1" dirty="0">
              <a:solidFill>
                <a:srgbClr val="495A66"/>
              </a:solidFill>
              <a:latin typeface="微软雅黑" panose="020B0503020204020204" pitchFamily="34" charset="-122"/>
              <a:ea typeface="微软雅黑" panose="020B0503020204020204" pitchFamily="34" charset="-122"/>
            </a:endParaRPr>
          </a:p>
        </p:txBody>
      </p:sp>
      <p:sp>
        <p:nvSpPr>
          <p:cNvPr id="80903" name="矩形 25"/>
          <p:cNvSpPr/>
          <p:nvPr/>
        </p:nvSpPr>
        <p:spPr>
          <a:xfrm>
            <a:off x="819150" y="1414463"/>
            <a:ext cx="7208838" cy="1187450"/>
          </a:xfrm>
          <a:prstGeom prst="rect">
            <a:avLst/>
          </a:prstGeom>
          <a:noFill/>
          <a:ln w="9525">
            <a:noFill/>
          </a:ln>
        </p:spPr>
        <p:txBody>
          <a:bodyPr>
            <a:spAutoFit/>
          </a:bodyPr>
          <a:p>
            <a:pPr eaLnBrk="1" hangingPunct="1">
              <a:lnSpc>
                <a:spcPct val="150000"/>
              </a:lnSpc>
            </a:pPr>
            <a:r>
              <a:rPr lang="zh-CN" altLang="en-US" sz="2400" dirty="0">
                <a:solidFill>
                  <a:srgbClr val="FF0000"/>
                </a:solidFill>
                <a:latin typeface="Times New Roman" panose="02020603050405020304" pitchFamily="18" charset="0"/>
                <a:ea typeface="方正书宋简体" charset="-122"/>
              </a:rPr>
              <a:t>信用标准</a:t>
            </a:r>
            <a:r>
              <a:rPr lang="zh-CN" altLang="en-US" sz="2400" dirty="0">
                <a:latin typeface="Times New Roman" panose="02020603050405020304" pitchFamily="18" charset="0"/>
                <a:ea typeface="方正书宋简体" charset="-122"/>
              </a:rPr>
              <a:t>，是客户获得企业商业信用所应具备的</a:t>
            </a:r>
            <a:r>
              <a:rPr lang="zh-CN" altLang="en-US" sz="2400" dirty="0">
                <a:solidFill>
                  <a:srgbClr val="542478"/>
                </a:solidFill>
                <a:latin typeface="Times New Roman" panose="02020603050405020304" pitchFamily="18" charset="0"/>
                <a:ea typeface="方正书宋简体" charset="-122"/>
              </a:rPr>
              <a:t>最低条件</a:t>
            </a:r>
            <a:r>
              <a:rPr lang="zh-CN" altLang="en-US" sz="2400" dirty="0">
                <a:latin typeface="Times New Roman" panose="02020603050405020304" pitchFamily="18" charset="0"/>
                <a:ea typeface="方正书宋简体" charset="-122"/>
              </a:rPr>
              <a:t>，通常以预计的坏账损失率表示。</a:t>
            </a:r>
            <a:endParaRPr lang="zh-CN" altLang="en-US" sz="2400" dirty="0">
              <a:latin typeface="Arial" panose="020B0604020202020204" pitchFamily="34" charset="0"/>
              <a:ea typeface="Times New Roman" panose="02020603050405020304" pitchFamily="18" charset="0"/>
            </a:endParaRPr>
          </a:p>
        </p:txBody>
      </p:sp>
      <p:sp>
        <p:nvSpPr>
          <p:cNvPr id="2" name="矩形 1"/>
          <p:cNvSpPr/>
          <p:nvPr/>
        </p:nvSpPr>
        <p:spPr>
          <a:xfrm>
            <a:off x="250825" y="2708275"/>
            <a:ext cx="5915025" cy="2357438"/>
          </a:xfrm>
          <a:prstGeom prst="rect">
            <a:avLst/>
          </a:prstGeom>
          <a:noFill/>
          <a:ln w="9525">
            <a:noFill/>
          </a:ln>
        </p:spPr>
        <p:txBody>
          <a:bodyPr>
            <a:spAutoFit/>
          </a:bodyPr>
          <a:p>
            <a:pPr eaLnBrk="1" hangingPunct="1">
              <a:lnSpc>
                <a:spcPct val="120000"/>
              </a:lnSpc>
            </a:pPr>
            <a:r>
              <a:rPr lang="zh-CN" altLang="zh-CN" sz="2400" b="1" i="1" dirty="0">
                <a:latin typeface="楷体" panose="02010609060101010101" pitchFamily="49" charset="-122"/>
                <a:ea typeface="楷体" panose="02010609060101010101" pitchFamily="49" charset="-122"/>
              </a:rPr>
              <a:t>信用标准过高，将使许多客户因信用品质达不到所设的标准而被企业拒之门外，虽然有利于减少坏账损失，但不利于销售；信用标准过低，有利于刺激销售增长，但会增加坏账损失</a:t>
            </a:r>
            <a:r>
              <a:rPr lang="zh-CN" altLang="zh-CN" sz="2800" b="1" i="1" dirty="0">
                <a:latin typeface="楷体" panose="02010609060101010101" pitchFamily="49" charset="-122"/>
                <a:ea typeface="楷体" panose="02010609060101010101" pitchFamily="49" charset="-122"/>
              </a:rPr>
              <a:t>。</a:t>
            </a:r>
            <a:endParaRPr lang="zh-CN" altLang="en-US" sz="2800" b="1" i="1" dirty="0">
              <a:latin typeface="楷体" panose="02010609060101010101" pitchFamily="49" charset="-122"/>
              <a:ea typeface="楷体" panose="02010609060101010101" pitchFamily="49" charset="-122"/>
            </a:endParaRPr>
          </a:p>
        </p:txBody>
      </p:sp>
      <p:grpSp>
        <p:nvGrpSpPr>
          <p:cNvPr id="4" name="矩形 3"/>
          <p:cNvGrpSpPr/>
          <p:nvPr/>
        </p:nvGrpSpPr>
        <p:grpSpPr>
          <a:xfrm>
            <a:off x="250825" y="5229225"/>
            <a:ext cx="8281988" cy="1414463"/>
            <a:chOff x="553" y="3464"/>
            <a:chExt cx="6294" cy="484"/>
          </a:xfrm>
        </p:grpSpPr>
        <p:pic>
          <p:nvPicPr>
            <p:cNvPr id="23561" name="矩形 3"/>
            <p:cNvPicPr/>
            <p:nvPr/>
          </p:nvPicPr>
          <p:blipFill>
            <a:blip r:embed="rId1"/>
            <a:stretch>
              <a:fillRect/>
            </a:stretch>
          </p:blipFill>
          <p:spPr>
            <a:xfrm>
              <a:off x="553" y="3464"/>
              <a:ext cx="6294" cy="484"/>
            </a:xfrm>
            <a:prstGeom prst="rect">
              <a:avLst/>
            </a:prstGeom>
            <a:noFill/>
            <a:ln w="9525">
              <a:noFill/>
            </a:ln>
          </p:spPr>
        </p:pic>
        <p:sp>
          <p:nvSpPr>
            <p:cNvPr id="23562" name="Text Box 11"/>
            <p:cNvSpPr txBox="1"/>
            <p:nvPr/>
          </p:nvSpPr>
          <p:spPr>
            <a:xfrm>
              <a:off x="605" y="3514"/>
              <a:ext cx="6190" cy="383"/>
            </a:xfrm>
            <a:prstGeom prst="rect">
              <a:avLst/>
            </a:prstGeom>
            <a:noFill/>
            <a:ln w="9525">
              <a:noFill/>
            </a:ln>
          </p:spPr>
          <p:txBody>
            <a:bodyPr>
              <a:spAutoFit/>
            </a:bodyPr>
            <a:p>
              <a:pPr eaLnBrk="1" hangingPunct="1">
                <a:lnSpc>
                  <a:spcPct val="120000"/>
                </a:lnSpc>
              </a:pPr>
              <a:r>
                <a:rPr lang="zh-CN" altLang="en-US" sz="2800" b="1" dirty="0">
                  <a:latin typeface="黑体" panose="02010609060101010101" charset="-122"/>
                  <a:ea typeface="黑体" panose="02010609060101010101" charset="-122"/>
                </a:rPr>
                <a:t>企业应在成本与收益比较原则的基础上，确定适宜的信用标准</a:t>
              </a:r>
              <a:endParaRPr lang="zh-CN" altLang="en-US" sz="2800" b="1" dirty="0">
                <a:latin typeface="黑体" panose="02010609060101010101" charset="-122"/>
                <a:ea typeface="黑体" panose="02010609060101010101" charset="-122"/>
              </a:endParaRPr>
            </a:p>
          </p:txBody>
        </p:sp>
      </p:grpSp>
      <p:pic>
        <p:nvPicPr>
          <p:cNvPr id="23560" name="图片 6"/>
          <p:cNvPicPr>
            <a:picLocks noChangeAspect="1"/>
          </p:cNvPicPr>
          <p:nvPr/>
        </p:nvPicPr>
        <p:blipFill>
          <a:blip r:embed="rId2"/>
          <a:stretch>
            <a:fillRect/>
          </a:stretch>
        </p:blipFill>
        <p:spPr>
          <a:xfrm>
            <a:off x="6313488" y="2349500"/>
            <a:ext cx="2830512" cy="2501900"/>
          </a:xfrm>
          <a:prstGeom prst="rect">
            <a:avLst/>
          </a:prstGeom>
          <a:noFill/>
          <a:ln w="9525">
            <a:noFill/>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903"/>
                                        </p:tgtEl>
                                        <p:attrNameLst>
                                          <p:attrName>style.visibility</p:attrName>
                                        </p:attrNameLst>
                                      </p:cBhvr>
                                      <p:to>
                                        <p:strVal val="visible"/>
                                      </p:to>
                                    </p:set>
                                    <p:anim calcmode="lin" valueType="num">
                                      <p:cBhvr additive="base">
                                        <p:cTn id="7" dur="500" fill="hold"/>
                                        <p:tgtEl>
                                          <p:spTgt spid="80903"/>
                                        </p:tgtEl>
                                        <p:attrNameLst>
                                          <p:attrName>ppt_x</p:attrName>
                                        </p:attrNameLst>
                                      </p:cBhvr>
                                      <p:tavLst>
                                        <p:tav tm="0">
                                          <p:val>
                                            <p:strVal val="#ppt_x"/>
                                          </p:val>
                                        </p:tav>
                                        <p:tav tm="100000">
                                          <p:val>
                                            <p:strVal val="#ppt_x"/>
                                          </p:val>
                                        </p:tav>
                                      </p:tavLst>
                                    </p:anim>
                                    <p:anim calcmode="lin" valueType="num">
                                      <p:cBhvr additive="base">
                                        <p:cTn id="8" dur="500" fill="hold"/>
                                        <p:tgtEl>
                                          <p:spTgt spid="8090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3"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4578" name="组合 36"/>
          <p:cNvGrpSpPr/>
          <p:nvPr/>
        </p:nvGrpSpPr>
        <p:grpSpPr>
          <a:xfrm>
            <a:off x="2774950" y="1146175"/>
            <a:ext cx="4052888" cy="131763"/>
            <a:chOff x="5357217" y="1143000"/>
            <a:chExt cx="1490133" cy="101600"/>
          </a:xfrm>
        </p:grpSpPr>
        <p:cxnSp>
          <p:nvCxnSpPr>
            <p:cNvPr id="56"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31"/>
            <p:cNvCxnSpPr/>
            <p:nvPr/>
          </p:nvCxnSpPr>
          <p:spPr>
            <a:xfrm>
              <a:off x="5509557" y="1244600"/>
              <a:ext cx="1185452"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579" name="灯片编号占位符 2"/>
          <p:cNvSpPr txBox="1">
            <a:spLocks noGrp="1"/>
          </p:cNvSpPr>
          <p:nvPr/>
        </p:nvSpPr>
        <p:spPr>
          <a:xfrm>
            <a:off x="8493125" y="6240463"/>
            <a:ext cx="371475" cy="354012"/>
          </a:xfrm>
          <a:prstGeom prst="rect">
            <a:avLst/>
          </a:prstGeom>
          <a:noFill/>
          <a:ln w="9525">
            <a:noFill/>
          </a:ln>
        </p:spPr>
        <p:txBody>
          <a:bodyPr anchor="ctr" anchorCtr="0"/>
          <a:p>
            <a:pPr algn="ctr" eaLnBrk="1" hangingPunct="1"/>
            <a:fld id="{9A0DB2DC-4C9A-4742-B13C-FB6460FD3503}" type="slidenum">
              <a:rPr lang="en-US" altLang="zh-CN" sz="1400" b="1" dirty="0">
                <a:solidFill>
                  <a:schemeClr val="bg1"/>
                </a:solidFill>
                <a:latin typeface="文泉驿微米黑" pitchFamily="2" charset="-122"/>
                <a:ea typeface="宋体" panose="02010600030101010101" pitchFamily="2" charset="-122"/>
              </a:rPr>
            </a:fld>
            <a:endParaRPr lang="en-US" altLang="zh-CN" sz="1400" b="1" dirty="0">
              <a:solidFill>
                <a:schemeClr val="bg1"/>
              </a:solidFill>
              <a:latin typeface="文泉驿微米黑" pitchFamily="2" charset="-122"/>
              <a:ea typeface="宋体" panose="02010600030101010101" pitchFamily="2" charset="-122"/>
            </a:endParaRPr>
          </a:p>
        </p:txBody>
      </p:sp>
      <p:sp>
        <p:nvSpPr>
          <p:cNvPr id="82950" name="矩形 25"/>
          <p:cNvSpPr/>
          <p:nvPr/>
        </p:nvSpPr>
        <p:spPr>
          <a:xfrm>
            <a:off x="250825" y="2044700"/>
            <a:ext cx="8642350" cy="1374775"/>
          </a:xfrm>
          <a:prstGeom prst="rect">
            <a:avLst/>
          </a:prstGeom>
          <a:noFill/>
          <a:ln w="9525">
            <a:noFill/>
          </a:ln>
        </p:spPr>
        <p:txBody>
          <a:bodyPr>
            <a:spAutoFit/>
          </a:bodyPr>
          <a:p>
            <a:pPr eaLnBrk="1" hangingPunct="1">
              <a:lnSpc>
                <a:spcPct val="150000"/>
              </a:lnSpc>
            </a:pPr>
            <a:r>
              <a:rPr lang="zh-CN" altLang="en-US" sz="2800" dirty="0">
                <a:latin typeface="Times New Roman" panose="02020603050405020304" pitchFamily="18" charset="0"/>
                <a:ea typeface="方正书宋简体" charset="-122"/>
              </a:rPr>
              <a:t>企业在设定某一顾客的信用标准时，往往先要评价其赖账的可能性，评价方法有</a:t>
            </a:r>
            <a:r>
              <a:rPr lang="zh-CN" altLang="en-US" sz="2800" dirty="0">
                <a:solidFill>
                  <a:srgbClr val="FF0000"/>
                </a:solidFill>
                <a:latin typeface="Times New Roman" panose="02020603050405020304" pitchFamily="18" charset="0"/>
                <a:ea typeface="方正书宋简体" charset="-122"/>
              </a:rPr>
              <a:t>定性分析法、定量分析法</a:t>
            </a:r>
            <a:r>
              <a:rPr lang="zh-CN" altLang="en-US" sz="2800" dirty="0">
                <a:latin typeface="Times New Roman" panose="02020603050405020304" pitchFamily="18" charset="0"/>
                <a:ea typeface="方正书宋简体" charset="-122"/>
              </a:rPr>
              <a:t>。</a:t>
            </a:r>
            <a:endParaRPr lang="zh-CN" altLang="en-US" sz="2800" dirty="0">
              <a:solidFill>
                <a:srgbClr val="FF0000"/>
              </a:solidFill>
              <a:latin typeface="Times New Roman" panose="02020603050405020304" pitchFamily="18" charset="0"/>
              <a:ea typeface="方正书宋简体" charset="-122"/>
            </a:endParaRPr>
          </a:p>
        </p:txBody>
      </p:sp>
      <p:sp>
        <p:nvSpPr>
          <p:cNvPr id="24581" name="标题 4"/>
          <p:cNvSpPr txBox="1"/>
          <p:nvPr/>
        </p:nvSpPr>
        <p:spPr>
          <a:xfrm>
            <a:off x="628650" y="438150"/>
            <a:ext cx="7886700" cy="641350"/>
          </a:xfrm>
          <a:prstGeom prst="rect">
            <a:avLst/>
          </a:prstGeom>
          <a:noFill/>
          <a:ln w="9525">
            <a:noFill/>
          </a:ln>
        </p:spPr>
        <p:txBody>
          <a:bodyPr>
            <a:spAutoFit/>
          </a:bodyPr>
          <a:p>
            <a:pPr algn="ctr" eaLnBrk="1" hangingPunct="1">
              <a:lnSpc>
                <a:spcPct val="90000"/>
              </a:lnSpc>
            </a:pPr>
            <a:r>
              <a:rPr lang="zh-CN" altLang="en-US" sz="4000" b="1" dirty="0">
                <a:solidFill>
                  <a:srgbClr val="495A66"/>
                </a:solidFill>
                <a:latin typeface="微软雅黑" panose="020B0503020204020204" pitchFamily="34" charset="-122"/>
                <a:ea typeface="微软雅黑" panose="020B0503020204020204" pitchFamily="34" charset="-122"/>
              </a:rPr>
              <a:t>    </a:t>
            </a:r>
            <a:r>
              <a:rPr lang="en-US" altLang="zh-CN" sz="3200" b="1" dirty="0">
                <a:solidFill>
                  <a:srgbClr val="495A66"/>
                </a:solidFill>
                <a:latin typeface="微软雅黑" panose="020B0503020204020204" pitchFamily="34" charset="-122"/>
                <a:ea typeface="微软雅黑" panose="020B0503020204020204" pitchFamily="34" charset="-122"/>
              </a:rPr>
              <a:t>1.</a:t>
            </a:r>
            <a:r>
              <a:rPr lang="zh-CN" altLang="en-US" sz="3200" b="1" dirty="0">
                <a:solidFill>
                  <a:srgbClr val="495A66"/>
                </a:solidFill>
                <a:latin typeface="微软雅黑" panose="020B0503020204020204" pitchFamily="34" charset="-122"/>
                <a:ea typeface="微软雅黑" panose="020B0503020204020204" pitchFamily="34" charset="-122"/>
              </a:rPr>
              <a:t>制定信用标准</a:t>
            </a:r>
            <a:endParaRPr lang="zh-CN" altLang="en-US" sz="3200" b="1" dirty="0">
              <a:solidFill>
                <a:srgbClr val="495A66"/>
              </a:solidFill>
              <a:latin typeface="微软雅黑" panose="020B0503020204020204" pitchFamily="34" charset="-122"/>
              <a:ea typeface="微软雅黑" panose="020B0503020204020204" pitchFamily="34" charset="-122"/>
            </a:endParaRPr>
          </a:p>
        </p:txBody>
      </p:sp>
      <p:grpSp>
        <p:nvGrpSpPr>
          <p:cNvPr id="2" name="矩形 1"/>
          <p:cNvGrpSpPr/>
          <p:nvPr/>
        </p:nvGrpSpPr>
        <p:grpSpPr>
          <a:xfrm>
            <a:off x="395288" y="3429000"/>
            <a:ext cx="6553200" cy="968375"/>
            <a:chOff x="564" y="2220"/>
            <a:chExt cx="4751" cy="610"/>
          </a:xfrm>
        </p:grpSpPr>
        <p:pic>
          <p:nvPicPr>
            <p:cNvPr id="24590" name="矩形 1"/>
            <p:cNvPicPr/>
            <p:nvPr/>
          </p:nvPicPr>
          <p:blipFill>
            <a:blip r:embed="rId1"/>
            <a:stretch>
              <a:fillRect/>
            </a:stretch>
          </p:blipFill>
          <p:spPr>
            <a:xfrm>
              <a:off x="564" y="2220"/>
              <a:ext cx="4751" cy="610"/>
            </a:xfrm>
            <a:prstGeom prst="rect">
              <a:avLst/>
            </a:prstGeom>
            <a:noFill/>
            <a:ln w="9525">
              <a:noFill/>
            </a:ln>
          </p:spPr>
        </p:pic>
        <p:sp>
          <p:nvSpPr>
            <p:cNvPr id="24591" name="Text Box 10"/>
            <p:cNvSpPr txBox="1"/>
            <p:nvPr/>
          </p:nvSpPr>
          <p:spPr>
            <a:xfrm>
              <a:off x="637" y="2293"/>
              <a:ext cx="4605" cy="403"/>
            </a:xfrm>
            <a:prstGeom prst="rect">
              <a:avLst/>
            </a:prstGeom>
            <a:noFill/>
            <a:ln w="9525">
              <a:noFill/>
            </a:ln>
          </p:spPr>
          <p:txBody>
            <a:bodyPr>
              <a:spAutoFit/>
            </a:bodyPr>
            <a:p>
              <a:pPr marL="457200" indent="-457200" eaLnBrk="1" hangingPunct="1">
                <a:lnSpc>
                  <a:spcPct val="150000"/>
                </a:lnSpc>
                <a:buFont typeface="Wingdings" panose="05000000000000000000" pitchFamily="2" charset="2"/>
                <a:buChar char="Ø"/>
              </a:pPr>
              <a:r>
                <a:rPr lang="zh-CN" altLang="en-US" sz="2400" dirty="0">
                  <a:latin typeface="黑体" panose="02010609060101010101" charset="-122"/>
                  <a:ea typeface="黑体" panose="02010609060101010101" charset="-122"/>
                </a:rPr>
                <a:t>定性分析法，主要</a:t>
              </a:r>
              <a:r>
                <a:rPr lang="zh-CN" altLang="zh-CN" sz="2400" dirty="0">
                  <a:latin typeface="黑体" panose="02010609060101010101" charset="-122"/>
                  <a:ea typeface="黑体" panose="02010609060101010101" charset="-122"/>
                </a:rPr>
                <a:t>通过</a:t>
              </a:r>
              <a:r>
                <a:rPr lang="en-US" altLang="zh-CN" sz="2400" dirty="0">
                  <a:solidFill>
                    <a:srgbClr val="C00000"/>
                  </a:solidFill>
                  <a:latin typeface="黑体" panose="02010609060101010101" charset="-122"/>
                  <a:ea typeface="黑体" panose="02010609060101010101" charset="-122"/>
                </a:rPr>
                <a:t>5C</a:t>
              </a:r>
              <a:r>
                <a:rPr lang="zh-CN" altLang="zh-CN" sz="2400" dirty="0">
                  <a:solidFill>
                    <a:srgbClr val="C00000"/>
                  </a:solidFill>
                  <a:latin typeface="黑体" panose="02010609060101010101" charset="-122"/>
                  <a:ea typeface="黑体" panose="02010609060101010101" charset="-122"/>
                </a:rPr>
                <a:t>评估法</a:t>
              </a:r>
              <a:r>
                <a:rPr lang="zh-CN" altLang="en-US" sz="2400" dirty="0">
                  <a:latin typeface="黑体" panose="02010609060101010101" charset="-122"/>
                  <a:ea typeface="黑体" panose="02010609060101010101" charset="-122"/>
                </a:rPr>
                <a:t>进行评价。</a:t>
              </a:r>
              <a:endParaRPr lang="zh-CN" altLang="en-US" sz="2400" dirty="0">
                <a:latin typeface="黑体" panose="02010609060101010101" charset="-122"/>
                <a:ea typeface="黑体" panose="02010609060101010101" charset="-122"/>
              </a:endParaRPr>
            </a:p>
          </p:txBody>
        </p:sp>
      </p:grpSp>
      <p:grpSp>
        <p:nvGrpSpPr>
          <p:cNvPr id="6" name="矩形 5"/>
          <p:cNvGrpSpPr/>
          <p:nvPr/>
        </p:nvGrpSpPr>
        <p:grpSpPr>
          <a:xfrm>
            <a:off x="0" y="4581525"/>
            <a:ext cx="5832475" cy="2060575"/>
            <a:chOff x="710" y="2865"/>
            <a:chExt cx="4455" cy="1298"/>
          </a:xfrm>
        </p:grpSpPr>
        <p:pic>
          <p:nvPicPr>
            <p:cNvPr id="24588" name="矩形 5"/>
            <p:cNvPicPr/>
            <p:nvPr/>
          </p:nvPicPr>
          <p:blipFill>
            <a:blip r:embed="rId2"/>
            <a:stretch>
              <a:fillRect/>
            </a:stretch>
          </p:blipFill>
          <p:spPr>
            <a:xfrm>
              <a:off x="710" y="2865"/>
              <a:ext cx="4455" cy="1298"/>
            </a:xfrm>
            <a:prstGeom prst="rect">
              <a:avLst/>
            </a:prstGeom>
            <a:noFill/>
            <a:ln w="9525">
              <a:noFill/>
            </a:ln>
          </p:spPr>
        </p:pic>
        <p:sp>
          <p:nvSpPr>
            <p:cNvPr id="24589" name="Text Box 14"/>
            <p:cNvSpPr txBox="1"/>
            <p:nvPr/>
          </p:nvSpPr>
          <p:spPr>
            <a:xfrm>
              <a:off x="723" y="2874"/>
              <a:ext cx="4437" cy="1093"/>
            </a:xfrm>
            <a:prstGeom prst="rect">
              <a:avLst/>
            </a:prstGeom>
            <a:noFill/>
            <a:ln w="9525">
              <a:noFill/>
            </a:ln>
          </p:spPr>
          <p:txBody>
            <a:bodyPr>
              <a:spAutoFit/>
            </a:bodyPr>
            <a:p>
              <a:pPr eaLnBrk="1" hangingPunct="1">
                <a:lnSpc>
                  <a:spcPct val="150000"/>
                </a:lnSpc>
              </a:pPr>
              <a:r>
                <a:rPr lang="zh-CN" altLang="en-US" sz="2400" b="1" dirty="0">
                  <a:latin typeface="楷体" panose="02010609060101010101" pitchFamily="49" charset="-122"/>
                  <a:ea typeface="楷体" panose="02010609060101010101" pitchFamily="49" charset="-122"/>
                </a:rPr>
                <a:t>即考虑客户的品德（</a:t>
              </a:r>
              <a:r>
                <a:rPr lang="en-US" altLang="zh-CN" sz="2400" b="1" dirty="0">
                  <a:latin typeface="楷体" panose="02010609060101010101" pitchFamily="49" charset="-122"/>
                  <a:ea typeface="楷体" panose="02010609060101010101" pitchFamily="49" charset="-122"/>
                </a:rPr>
                <a:t>Character</a:t>
              </a:r>
              <a:r>
                <a:rPr lang="zh-CN" altLang="en-US" sz="2400" b="1" dirty="0">
                  <a:latin typeface="楷体" panose="02010609060101010101" pitchFamily="49" charset="-122"/>
                  <a:ea typeface="楷体" panose="02010609060101010101" pitchFamily="49" charset="-122"/>
                </a:rPr>
                <a:t>）、能力（</a:t>
              </a:r>
              <a:r>
                <a:rPr lang="en-US" altLang="zh-CN" sz="2400" b="1" dirty="0">
                  <a:latin typeface="楷体" panose="02010609060101010101" pitchFamily="49" charset="-122"/>
                  <a:ea typeface="楷体" panose="02010609060101010101" pitchFamily="49" charset="-122"/>
                </a:rPr>
                <a:t>Capacity</a:t>
              </a:r>
              <a:r>
                <a:rPr lang="zh-CN" altLang="en-US" sz="2400" b="1" dirty="0">
                  <a:latin typeface="楷体" panose="02010609060101010101" pitchFamily="49" charset="-122"/>
                  <a:ea typeface="楷体" panose="02010609060101010101" pitchFamily="49" charset="-122"/>
                </a:rPr>
                <a:t>）、资本（</a:t>
              </a:r>
              <a:r>
                <a:rPr lang="en-US" altLang="zh-CN" sz="2400" b="1" dirty="0">
                  <a:latin typeface="楷体" panose="02010609060101010101" pitchFamily="49" charset="-122"/>
                  <a:ea typeface="楷体" panose="02010609060101010101" pitchFamily="49" charset="-122"/>
                </a:rPr>
                <a:t>Capital</a:t>
              </a:r>
              <a:r>
                <a:rPr lang="zh-CN" altLang="en-US" sz="2400" b="1" dirty="0">
                  <a:latin typeface="楷体" panose="02010609060101010101" pitchFamily="49" charset="-122"/>
                  <a:ea typeface="楷体" panose="02010609060101010101" pitchFamily="49" charset="-122"/>
                </a:rPr>
                <a:t>）、抵押品（</a:t>
              </a:r>
              <a:r>
                <a:rPr lang="en-US" altLang="zh-CN" sz="2400" b="1" dirty="0">
                  <a:latin typeface="楷体" panose="02010609060101010101" pitchFamily="49" charset="-122"/>
                  <a:ea typeface="楷体" panose="02010609060101010101" pitchFamily="49" charset="-122"/>
                </a:rPr>
                <a:t>Collateral</a:t>
              </a:r>
              <a:r>
                <a:rPr lang="zh-CN" altLang="en-US" sz="2400" b="1" dirty="0">
                  <a:latin typeface="楷体" panose="02010609060101010101" pitchFamily="49" charset="-122"/>
                  <a:ea typeface="楷体" panose="02010609060101010101" pitchFamily="49" charset="-122"/>
                </a:rPr>
                <a:t>）和条件（</a:t>
              </a:r>
              <a:r>
                <a:rPr lang="en-US" altLang="zh-CN" sz="2400" b="1" dirty="0">
                  <a:latin typeface="楷体" panose="02010609060101010101" pitchFamily="49" charset="-122"/>
                  <a:ea typeface="楷体" panose="02010609060101010101" pitchFamily="49" charset="-122"/>
                </a:rPr>
                <a:t>Condition</a:t>
              </a:r>
              <a:r>
                <a:rPr lang="zh-CN" altLang="en-US" sz="2400" b="1" dirty="0">
                  <a:latin typeface="楷体" panose="02010609060101010101" pitchFamily="49" charset="-122"/>
                  <a:ea typeface="楷体" panose="02010609060101010101" pitchFamily="49" charset="-122"/>
                </a:rPr>
                <a:t>）。</a:t>
              </a:r>
              <a:endParaRPr lang="zh-CN" altLang="en-US" sz="2400" b="1" dirty="0">
                <a:latin typeface="Arial" panose="020B0604020202020204" pitchFamily="34" charset="0"/>
                <a:ea typeface="宋体" panose="02010600030101010101" pitchFamily="2" charset="-122"/>
              </a:endParaRPr>
            </a:p>
          </p:txBody>
        </p:sp>
      </p:grpSp>
      <p:grpSp>
        <p:nvGrpSpPr>
          <p:cNvPr id="3" name="组合 2"/>
          <p:cNvGrpSpPr/>
          <p:nvPr/>
        </p:nvGrpSpPr>
        <p:grpSpPr>
          <a:xfrm>
            <a:off x="611188" y="1341438"/>
            <a:ext cx="7632700" cy="733425"/>
            <a:chOff x="2134444" y="1367184"/>
            <a:chExt cx="6652933" cy="732847"/>
          </a:xfrm>
        </p:grpSpPr>
        <p:sp>
          <p:nvSpPr>
            <p:cNvPr id="24586" name="矩形 10"/>
            <p:cNvSpPr/>
            <p:nvPr/>
          </p:nvSpPr>
          <p:spPr>
            <a:xfrm>
              <a:off x="2832493" y="1367184"/>
              <a:ext cx="5954884" cy="732847"/>
            </a:xfrm>
            <a:prstGeom prst="rect">
              <a:avLst/>
            </a:prstGeom>
            <a:noFill/>
            <a:ln w="9525">
              <a:noFill/>
            </a:ln>
          </p:spPr>
          <p:txBody>
            <a:bodyPr>
              <a:spAutoFit/>
            </a:bodyPr>
            <a:p>
              <a:pPr eaLnBrk="1" hangingPunct="1">
                <a:lnSpc>
                  <a:spcPct val="150000"/>
                </a:lnSpc>
              </a:pPr>
              <a:r>
                <a:rPr lang="zh-CN" altLang="en-US" sz="2800" b="1" dirty="0">
                  <a:solidFill>
                    <a:srgbClr val="FF3300"/>
                  </a:solidFill>
                  <a:latin typeface="Times New Roman" panose="02020603050405020304" pitchFamily="18" charset="0"/>
                  <a:ea typeface="方正书宋简体" charset="-122"/>
                </a:rPr>
                <a:t>如何判断顾客的信用是好还是差呢？</a:t>
              </a:r>
              <a:endParaRPr lang="zh-CN" altLang="en-US" sz="2800" b="1" dirty="0">
                <a:solidFill>
                  <a:srgbClr val="FF3300"/>
                </a:solidFill>
                <a:latin typeface="Times New Roman" panose="02020603050405020304" pitchFamily="18" charset="0"/>
                <a:ea typeface="方正书宋简体" charset="-122"/>
              </a:endParaRPr>
            </a:p>
          </p:txBody>
        </p:sp>
        <p:pic>
          <p:nvPicPr>
            <p:cNvPr id="24587" name="Picture 2" descr="https://timgsa.baidu.com/timg?image&amp;quality=80&amp;size=b9999_10000&amp;sec=1524503134339&amp;di=f6595e96e2a7d1166e8928a7980ce244&amp;imgtype=0&amp;src=http%3A%2F%2Fpic.qiantucdn.com%2F58pic%2F14%2F78%2F30%2F87H58PICpBJ_1024.jpg"/>
            <p:cNvPicPr>
              <a:picLocks noChangeAspect="1"/>
            </p:cNvPicPr>
            <p:nvPr/>
          </p:nvPicPr>
          <p:blipFill>
            <a:blip r:embed="rId3"/>
            <a:stretch>
              <a:fillRect/>
            </a:stretch>
          </p:blipFill>
          <p:spPr>
            <a:xfrm>
              <a:off x="2134444" y="1375864"/>
              <a:ext cx="722581" cy="722581"/>
            </a:xfrm>
            <a:prstGeom prst="rect">
              <a:avLst/>
            </a:prstGeom>
            <a:noFill/>
            <a:ln w="9525">
              <a:noFill/>
            </a:ln>
          </p:spPr>
        </p:pic>
      </p:grpSp>
      <p:pic>
        <p:nvPicPr>
          <p:cNvPr id="77828" name="Picture 4"/>
          <p:cNvPicPr>
            <a:picLocks noChangeAspect="1"/>
          </p:cNvPicPr>
          <p:nvPr/>
        </p:nvPicPr>
        <p:blipFill>
          <a:blip r:embed="rId4"/>
          <a:stretch>
            <a:fillRect/>
          </a:stretch>
        </p:blipFill>
        <p:spPr>
          <a:xfrm>
            <a:off x="5867400" y="4437063"/>
            <a:ext cx="3276600" cy="2097087"/>
          </a:xfrm>
          <a:prstGeom prst="rect">
            <a:avLst/>
          </a:prstGeom>
          <a:noFill/>
          <a:ln w="9525">
            <a:noFill/>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2950"/>
                                        </p:tgtEl>
                                        <p:attrNameLst>
                                          <p:attrName>style.visibility</p:attrName>
                                        </p:attrNameLst>
                                      </p:cBhvr>
                                      <p:to>
                                        <p:strVal val="visible"/>
                                      </p:to>
                                    </p:set>
                                    <p:anim calcmode="lin" valueType="num">
                                      <p:cBhvr additive="base">
                                        <p:cTn id="12" dur="500" fill="hold"/>
                                        <p:tgtEl>
                                          <p:spTgt spid="82950"/>
                                        </p:tgtEl>
                                        <p:attrNameLst>
                                          <p:attrName>ppt_x</p:attrName>
                                        </p:attrNameLst>
                                      </p:cBhvr>
                                      <p:tavLst>
                                        <p:tav tm="0">
                                          <p:val>
                                            <p:strVal val="#ppt_x"/>
                                          </p:val>
                                        </p:tav>
                                        <p:tav tm="100000">
                                          <p:val>
                                            <p:strVal val="#ppt_x"/>
                                          </p:val>
                                        </p:tav>
                                      </p:tavLst>
                                    </p:anim>
                                    <p:anim calcmode="lin" valueType="num">
                                      <p:cBhvr additive="base">
                                        <p:cTn id="13" dur="500" fill="hold"/>
                                        <p:tgtEl>
                                          <p:spTgt spid="8295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7828"/>
                                        </p:tgtEl>
                                        <p:attrNameLst>
                                          <p:attrName>style.visibility</p:attrName>
                                        </p:attrNameLst>
                                      </p:cBhvr>
                                      <p:to>
                                        <p:strVal val="visible"/>
                                      </p:to>
                                    </p:set>
                                    <p:anim calcmode="lin" valueType="num">
                                      <p:cBhvr additive="base">
                                        <p:cTn id="28" dur="500" fill="hold"/>
                                        <p:tgtEl>
                                          <p:spTgt spid="77828"/>
                                        </p:tgtEl>
                                        <p:attrNameLst>
                                          <p:attrName>ppt_x</p:attrName>
                                        </p:attrNameLst>
                                      </p:cBhvr>
                                      <p:tavLst>
                                        <p:tav tm="0">
                                          <p:val>
                                            <p:strVal val="#ppt_x"/>
                                          </p:val>
                                        </p:tav>
                                        <p:tav tm="100000">
                                          <p:val>
                                            <p:strVal val="#ppt_x"/>
                                          </p:val>
                                        </p:tav>
                                      </p:tavLst>
                                    </p:anim>
                                    <p:anim calcmode="lin" valueType="num">
                                      <p:cBhvr additive="base">
                                        <p:cTn id="29" dur="500" fill="hold"/>
                                        <p:tgtEl>
                                          <p:spTgt spid="778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539750" y="1700213"/>
          <a:ext cx="7581900" cy="3843338"/>
        </p:xfrm>
        <a:graphic>
          <a:graphicData uri="http://schemas.openxmlformats.org/drawingml/2006/table">
            <a:tbl>
              <a:tblPr firstRow="1" firstCol="1" bandRow="1"/>
              <a:tblGrid>
                <a:gridCol w="1512073"/>
                <a:gridCol w="6069827"/>
              </a:tblGrid>
              <a:tr h="439031">
                <a:tc>
                  <a:txBody>
                    <a:bodyPr/>
                    <a:lstStyle/>
                    <a:p>
                      <a:pPr>
                        <a:lnSpc>
                          <a:spcPct val="115000"/>
                        </a:lnSpc>
                      </a:pPr>
                      <a:r>
                        <a:rPr lang="zh-CN" sz="23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t>
                      </a:r>
                      <a:endParaRPr lang="zh-CN" sz="2300" dirty="0">
                        <a:effectLst/>
                        <a:latin typeface="Times New Roman" panose="02020603050405020304" pitchFamily="18" charset="0"/>
                        <a:ea typeface="宋体" panose="02010600030101010101" pitchFamily="2" charset="-122"/>
                      </a:endParaRPr>
                    </a:p>
                  </a:txBody>
                  <a:tcPr marL="19049" marR="19049" marT="17990" marB="179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zh-CN" sz="23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含义</a:t>
                      </a:r>
                      <a:endParaRPr lang="zh-CN" sz="2300">
                        <a:effectLst/>
                        <a:latin typeface="Times New Roman" panose="02020603050405020304" pitchFamily="18" charset="0"/>
                        <a:ea typeface="宋体" panose="02010600030101010101" pitchFamily="2" charset="-122"/>
                      </a:endParaRPr>
                    </a:p>
                  </a:txBody>
                  <a:tcPr marL="19049" marR="19049" marT="17990" marB="179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031">
                <a:tc>
                  <a:txBody>
                    <a:bodyPr/>
                    <a:lstStyle/>
                    <a:p>
                      <a:pPr algn="ctr">
                        <a:lnSpc>
                          <a:spcPct val="115000"/>
                        </a:lnSpc>
                      </a:pPr>
                      <a:r>
                        <a:rPr lang="zh-CN" sz="23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品质</a:t>
                      </a:r>
                      <a:endParaRPr lang="zh-CN" sz="2300" dirty="0">
                        <a:effectLst/>
                        <a:latin typeface="Times New Roman" panose="02020603050405020304" pitchFamily="18" charset="0"/>
                        <a:ea typeface="宋体" panose="02010600030101010101" pitchFamily="2" charset="-122"/>
                      </a:endParaRPr>
                    </a:p>
                  </a:txBody>
                  <a:tcPr marL="19049" marR="19049" marT="17990" marB="179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zh-CN" sz="23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指</a:t>
                      </a:r>
                      <a:r>
                        <a:rPr lang="zh-CN" sz="2300" b="1" u="dbl">
                          <a:solidFill>
                            <a:srgbClr val="A50021"/>
                          </a:solidFill>
                          <a:effectLst/>
                          <a:latin typeface="Times New Roman" panose="02020603050405020304" pitchFamily="18" charset="0"/>
                          <a:ea typeface="宋体" panose="02010600030101010101" pitchFamily="2" charset="-122"/>
                          <a:cs typeface="宋体" panose="02010600030101010101" pitchFamily="2" charset="-122"/>
                        </a:rPr>
                        <a:t>顾客的信誉</a:t>
                      </a:r>
                      <a:r>
                        <a:rPr lang="zh-CN" sz="23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，即履行偿债义务的可能性。</a:t>
                      </a:r>
                      <a:endParaRPr lang="zh-CN" sz="2300">
                        <a:effectLst/>
                        <a:latin typeface="Times New Roman" panose="02020603050405020304" pitchFamily="18" charset="0"/>
                        <a:ea typeface="宋体" panose="02010600030101010101" pitchFamily="2" charset="-122"/>
                      </a:endParaRPr>
                    </a:p>
                  </a:txBody>
                  <a:tcPr marL="19049" marR="19049" marT="17990" marB="179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2082">
                <a:tc>
                  <a:txBody>
                    <a:bodyPr/>
                    <a:lstStyle/>
                    <a:p>
                      <a:pPr algn="ctr">
                        <a:lnSpc>
                          <a:spcPct val="115000"/>
                        </a:lnSpc>
                      </a:pPr>
                      <a:r>
                        <a:rPr lang="zh-CN" sz="23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能力</a:t>
                      </a:r>
                      <a:endParaRPr lang="zh-CN" sz="2300" dirty="0">
                        <a:effectLst/>
                        <a:latin typeface="Times New Roman" panose="02020603050405020304" pitchFamily="18" charset="0"/>
                        <a:ea typeface="宋体" panose="02010600030101010101" pitchFamily="2" charset="-122"/>
                      </a:endParaRPr>
                    </a:p>
                  </a:txBody>
                  <a:tcPr marL="19049" marR="19049" marT="17990" marB="179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zh-CN" sz="23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顾客</a:t>
                      </a:r>
                      <a:r>
                        <a:rPr lang="zh-CN" sz="2300" b="1" u="dbl">
                          <a:solidFill>
                            <a:srgbClr val="A50021"/>
                          </a:solidFill>
                          <a:effectLst/>
                          <a:latin typeface="Times New Roman" panose="02020603050405020304" pitchFamily="18" charset="0"/>
                          <a:ea typeface="宋体" panose="02010600030101010101" pitchFamily="2" charset="-122"/>
                          <a:cs typeface="宋体" panose="02010600030101010101" pitchFamily="2" charset="-122"/>
                        </a:rPr>
                        <a:t>偿债能力</a:t>
                      </a:r>
                      <a:r>
                        <a:rPr lang="zh-CN" sz="23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，其流动资产的数量和质量以及与流动负债的比例。</a:t>
                      </a:r>
                      <a:endParaRPr lang="zh-CN" sz="2300">
                        <a:effectLst/>
                        <a:latin typeface="Times New Roman" panose="02020603050405020304" pitchFamily="18" charset="0"/>
                        <a:ea typeface="宋体" panose="02010600030101010101" pitchFamily="2" charset="-122"/>
                      </a:endParaRPr>
                    </a:p>
                  </a:txBody>
                  <a:tcPr marL="19049" marR="19049" marT="17990" marB="179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2082">
                <a:tc>
                  <a:txBody>
                    <a:bodyPr/>
                    <a:lstStyle/>
                    <a:p>
                      <a:pPr algn="ctr">
                        <a:lnSpc>
                          <a:spcPct val="115000"/>
                        </a:lnSpc>
                      </a:pPr>
                      <a:r>
                        <a:rPr lang="zh-CN" sz="23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资本</a:t>
                      </a:r>
                      <a:endParaRPr lang="zh-CN" sz="2300" dirty="0">
                        <a:effectLst/>
                        <a:latin typeface="Times New Roman" panose="02020603050405020304" pitchFamily="18" charset="0"/>
                        <a:ea typeface="宋体" panose="02010600030101010101" pitchFamily="2" charset="-122"/>
                      </a:endParaRPr>
                    </a:p>
                  </a:txBody>
                  <a:tcPr marL="19049" marR="19049" marT="17990" marB="179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zh-CN" sz="23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指顾客的</a:t>
                      </a:r>
                      <a:r>
                        <a:rPr lang="zh-CN" sz="2300" b="1" u="dbl">
                          <a:solidFill>
                            <a:srgbClr val="A50021"/>
                          </a:solidFill>
                          <a:effectLst/>
                          <a:latin typeface="Times New Roman" panose="02020603050405020304" pitchFamily="18" charset="0"/>
                          <a:ea typeface="宋体" panose="02010600030101010101" pitchFamily="2" charset="-122"/>
                          <a:cs typeface="宋体" panose="02010600030101010101" pitchFamily="2" charset="-122"/>
                        </a:rPr>
                        <a:t>财务实力和财务状况</a:t>
                      </a:r>
                      <a:r>
                        <a:rPr lang="zh-CN" sz="23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，表明顾客可能偿还债务的背景。</a:t>
                      </a:r>
                      <a:endParaRPr lang="zh-CN" sz="2300">
                        <a:effectLst/>
                        <a:latin typeface="Times New Roman" panose="02020603050405020304" pitchFamily="18" charset="0"/>
                        <a:ea typeface="宋体" panose="02010600030101010101" pitchFamily="2" charset="-122"/>
                      </a:endParaRPr>
                    </a:p>
                  </a:txBody>
                  <a:tcPr marL="19049" marR="19049" marT="17990" marB="179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2082">
                <a:tc>
                  <a:txBody>
                    <a:bodyPr/>
                    <a:lstStyle/>
                    <a:p>
                      <a:pPr algn="ctr">
                        <a:lnSpc>
                          <a:spcPct val="115000"/>
                        </a:lnSpc>
                      </a:pPr>
                      <a:r>
                        <a:rPr lang="zh-CN" sz="23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抵押</a:t>
                      </a:r>
                      <a:endParaRPr lang="zh-CN" sz="2300">
                        <a:effectLst/>
                        <a:latin typeface="Times New Roman" panose="02020603050405020304" pitchFamily="18" charset="0"/>
                        <a:ea typeface="宋体" panose="02010600030101010101" pitchFamily="2" charset="-122"/>
                      </a:endParaRPr>
                    </a:p>
                  </a:txBody>
                  <a:tcPr marL="19049" marR="19049" marT="17990" marB="179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zh-CN" sz="23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指顾客</a:t>
                      </a:r>
                      <a:r>
                        <a:rPr lang="zh-CN" sz="2300" b="1" u="dbl" dirty="0">
                          <a:solidFill>
                            <a:srgbClr val="A50021"/>
                          </a:solidFill>
                          <a:effectLst/>
                          <a:latin typeface="Times New Roman" panose="02020603050405020304" pitchFamily="18" charset="0"/>
                          <a:ea typeface="宋体" panose="02010600030101010101" pitchFamily="2" charset="-122"/>
                          <a:cs typeface="宋体" panose="02010600030101010101" pitchFamily="2" charset="-122"/>
                        </a:rPr>
                        <a:t>拒付款项或无力支付款项时能被用作抵押的资产</a:t>
                      </a:r>
                      <a:r>
                        <a:rPr lang="zh-CN" sz="23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endParaRPr lang="zh-CN" sz="2300" dirty="0">
                        <a:effectLst/>
                        <a:latin typeface="Times New Roman" panose="02020603050405020304" pitchFamily="18" charset="0"/>
                        <a:ea typeface="宋体" panose="02010600030101010101" pitchFamily="2" charset="-122"/>
                      </a:endParaRPr>
                    </a:p>
                  </a:txBody>
                  <a:tcPr marL="19049" marR="19049" marT="17990" marB="179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031">
                <a:tc>
                  <a:txBody>
                    <a:bodyPr/>
                    <a:lstStyle/>
                    <a:p>
                      <a:pPr algn="ctr">
                        <a:lnSpc>
                          <a:spcPct val="115000"/>
                        </a:lnSpc>
                      </a:pPr>
                      <a:r>
                        <a:rPr lang="zh-CN" sz="23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条件</a:t>
                      </a:r>
                      <a:endParaRPr lang="zh-CN" sz="2300">
                        <a:effectLst/>
                        <a:latin typeface="Times New Roman" panose="02020603050405020304" pitchFamily="18" charset="0"/>
                        <a:ea typeface="宋体" panose="02010600030101010101" pitchFamily="2" charset="-122"/>
                      </a:endParaRPr>
                    </a:p>
                  </a:txBody>
                  <a:tcPr marL="19049" marR="19049" marT="17990" marB="179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zh-CN" sz="23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指</a:t>
                      </a:r>
                      <a:r>
                        <a:rPr lang="zh-CN" sz="2300" b="1" u="dbl" dirty="0">
                          <a:solidFill>
                            <a:srgbClr val="A50021"/>
                          </a:solidFill>
                          <a:effectLst/>
                          <a:latin typeface="Times New Roman" panose="02020603050405020304" pitchFamily="18" charset="0"/>
                          <a:ea typeface="宋体" panose="02010600030101010101" pitchFamily="2" charset="-122"/>
                          <a:cs typeface="宋体" panose="02010600030101010101" pitchFamily="2" charset="-122"/>
                        </a:rPr>
                        <a:t>可能影响顾客付款能力的经济环境</a:t>
                      </a:r>
                      <a:r>
                        <a:rPr lang="zh-CN" sz="23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endParaRPr lang="zh-CN" sz="2300" dirty="0">
                        <a:effectLst/>
                        <a:latin typeface="Times New Roman" panose="02020603050405020304" pitchFamily="18" charset="0"/>
                        <a:ea typeface="宋体" panose="02010600030101010101" pitchFamily="2" charset="-122"/>
                      </a:endParaRPr>
                    </a:p>
                  </a:txBody>
                  <a:tcPr marL="19049" marR="19049" marT="17990" marB="179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5625" name="文本框 3"/>
          <p:cNvSpPr txBox="1"/>
          <p:nvPr/>
        </p:nvSpPr>
        <p:spPr>
          <a:xfrm>
            <a:off x="179388" y="766763"/>
            <a:ext cx="2520950" cy="585787"/>
          </a:xfrm>
          <a:prstGeom prst="rect">
            <a:avLst/>
          </a:prstGeom>
          <a:noFill/>
          <a:ln w="9525">
            <a:noFill/>
          </a:ln>
        </p:spPr>
        <p:txBody>
          <a:bodyPr>
            <a:spAutoFit/>
          </a:bodyPr>
          <a:p>
            <a:r>
              <a:rPr lang="en-US" altLang="zh-CN" sz="3200" dirty="0">
                <a:solidFill>
                  <a:srgbClr val="C00000"/>
                </a:solidFill>
                <a:latin typeface="黑体" panose="02010609060101010101" charset="-122"/>
                <a:ea typeface="黑体" panose="02010609060101010101" charset="-122"/>
              </a:rPr>
              <a:t>5C</a:t>
            </a:r>
            <a:r>
              <a:rPr lang="zh-CN" altLang="zh-CN" sz="3200" dirty="0">
                <a:solidFill>
                  <a:srgbClr val="C00000"/>
                </a:solidFill>
                <a:latin typeface="黑体" panose="02010609060101010101" charset="-122"/>
                <a:ea typeface="黑体" panose="02010609060101010101" charset="-122"/>
              </a:rPr>
              <a:t>评估法</a:t>
            </a:r>
            <a:endParaRPr lang="zh-CN" altLang="en-US" sz="3200" dirty="0">
              <a:latin typeface="文泉驿微米黑" pitchFamily="2" charset="-122"/>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6" name="组合 36"/>
          <p:cNvGrpSpPr/>
          <p:nvPr/>
        </p:nvGrpSpPr>
        <p:grpSpPr>
          <a:xfrm>
            <a:off x="2774950" y="1146175"/>
            <a:ext cx="4052888" cy="131763"/>
            <a:chOff x="5357217" y="1143000"/>
            <a:chExt cx="1490133" cy="101600"/>
          </a:xfrm>
        </p:grpSpPr>
        <p:cxnSp>
          <p:nvCxnSpPr>
            <p:cNvPr id="56"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31"/>
            <p:cNvCxnSpPr/>
            <p:nvPr/>
          </p:nvCxnSpPr>
          <p:spPr>
            <a:xfrm>
              <a:off x="5509557" y="1244600"/>
              <a:ext cx="1185452"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6627" name="灯片编号占位符 2"/>
          <p:cNvSpPr txBox="1">
            <a:spLocks noGrp="1"/>
          </p:cNvSpPr>
          <p:nvPr/>
        </p:nvSpPr>
        <p:spPr>
          <a:xfrm>
            <a:off x="8493125" y="6240463"/>
            <a:ext cx="371475" cy="354012"/>
          </a:xfrm>
          <a:prstGeom prst="rect">
            <a:avLst/>
          </a:prstGeom>
          <a:noFill/>
          <a:ln w="9525">
            <a:noFill/>
          </a:ln>
        </p:spPr>
        <p:txBody>
          <a:bodyPr anchor="ctr" anchorCtr="0"/>
          <a:p>
            <a:pPr algn="ctr" eaLnBrk="1" hangingPunct="1"/>
            <a:fld id="{9A0DB2DC-4C9A-4742-B13C-FB6460FD3503}" type="slidenum">
              <a:rPr lang="en-US" altLang="zh-CN" sz="1400" b="1" dirty="0">
                <a:solidFill>
                  <a:schemeClr val="bg1"/>
                </a:solidFill>
                <a:latin typeface="文泉驿微米黑" pitchFamily="2" charset="-122"/>
                <a:ea typeface="宋体" panose="02010600030101010101" pitchFamily="2" charset="-122"/>
              </a:rPr>
            </a:fld>
            <a:endParaRPr lang="en-US" altLang="zh-CN" sz="1400" b="1" dirty="0">
              <a:solidFill>
                <a:schemeClr val="bg1"/>
              </a:solidFill>
              <a:latin typeface="文泉驿微米黑" pitchFamily="2" charset="-122"/>
              <a:ea typeface="宋体" panose="02010600030101010101" pitchFamily="2" charset="-122"/>
            </a:endParaRPr>
          </a:p>
        </p:txBody>
      </p:sp>
      <p:sp>
        <p:nvSpPr>
          <p:cNvPr id="26628" name="标题 4"/>
          <p:cNvSpPr txBox="1"/>
          <p:nvPr/>
        </p:nvSpPr>
        <p:spPr>
          <a:xfrm>
            <a:off x="628650" y="438150"/>
            <a:ext cx="7886700" cy="641350"/>
          </a:xfrm>
          <a:prstGeom prst="rect">
            <a:avLst/>
          </a:prstGeom>
          <a:noFill/>
          <a:ln w="9525">
            <a:noFill/>
          </a:ln>
        </p:spPr>
        <p:txBody>
          <a:bodyPr>
            <a:spAutoFit/>
          </a:bodyPr>
          <a:p>
            <a:pPr algn="ctr" eaLnBrk="1" hangingPunct="1">
              <a:lnSpc>
                <a:spcPct val="90000"/>
              </a:lnSpc>
            </a:pPr>
            <a:r>
              <a:rPr lang="zh-CN" altLang="en-US" sz="4000" b="1" dirty="0">
                <a:solidFill>
                  <a:srgbClr val="495A66"/>
                </a:solidFill>
                <a:latin typeface="微软雅黑" panose="020B0503020204020204" pitchFamily="34" charset="-122"/>
                <a:ea typeface="微软雅黑" panose="020B0503020204020204" pitchFamily="34" charset="-122"/>
              </a:rPr>
              <a:t>    </a:t>
            </a:r>
            <a:r>
              <a:rPr lang="en-US" altLang="zh-CN" sz="3200" b="1" dirty="0">
                <a:solidFill>
                  <a:srgbClr val="495A66"/>
                </a:solidFill>
                <a:latin typeface="微软雅黑" panose="020B0503020204020204" pitchFamily="34" charset="-122"/>
                <a:ea typeface="微软雅黑" panose="020B0503020204020204" pitchFamily="34" charset="-122"/>
              </a:rPr>
              <a:t>1.</a:t>
            </a:r>
            <a:r>
              <a:rPr lang="zh-CN" altLang="en-US" sz="3200" b="1" dirty="0">
                <a:solidFill>
                  <a:srgbClr val="495A66"/>
                </a:solidFill>
                <a:latin typeface="微软雅黑" panose="020B0503020204020204" pitchFamily="34" charset="-122"/>
                <a:ea typeface="微软雅黑" panose="020B0503020204020204" pitchFamily="34" charset="-122"/>
              </a:rPr>
              <a:t>制定信用标准</a:t>
            </a:r>
            <a:endParaRPr lang="zh-CN" altLang="en-US" sz="3200" b="1" dirty="0">
              <a:solidFill>
                <a:srgbClr val="495A66"/>
              </a:solidFill>
              <a:latin typeface="微软雅黑" panose="020B0503020204020204" pitchFamily="34" charset="-122"/>
              <a:ea typeface="微软雅黑" panose="020B0503020204020204" pitchFamily="34" charset="-122"/>
            </a:endParaRPr>
          </a:p>
        </p:txBody>
      </p:sp>
      <p:sp>
        <p:nvSpPr>
          <p:cNvPr id="83975" name="矩形 2"/>
          <p:cNvSpPr/>
          <p:nvPr/>
        </p:nvSpPr>
        <p:spPr>
          <a:xfrm>
            <a:off x="3189288" y="1420813"/>
            <a:ext cx="5703887" cy="2282825"/>
          </a:xfrm>
          <a:prstGeom prst="rect">
            <a:avLst/>
          </a:prstGeom>
          <a:noFill/>
          <a:ln w="9525">
            <a:noFill/>
          </a:ln>
        </p:spPr>
        <p:txBody>
          <a:bodyPr>
            <a:spAutoFit/>
          </a:bodyPr>
          <a:p>
            <a:pPr eaLnBrk="1" hangingPunct="1">
              <a:lnSpc>
                <a:spcPct val="150000"/>
              </a:lnSpc>
            </a:pPr>
            <a:r>
              <a:rPr lang="zh-CN" altLang="zh-CN" sz="2400" b="1" dirty="0">
                <a:solidFill>
                  <a:srgbClr val="C00000"/>
                </a:solidFill>
                <a:latin typeface="Times New Roman" panose="02020603050405020304" pitchFamily="18" charset="0"/>
                <a:ea typeface="方正书宋简体" charset="-122"/>
              </a:rPr>
              <a:t>定量分析法</a:t>
            </a:r>
            <a:r>
              <a:rPr lang="zh-CN" altLang="zh-CN" sz="2400" b="1" dirty="0">
                <a:latin typeface="Times New Roman" panose="02020603050405020304" pitchFamily="18" charset="0"/>
                <a:ea typeface="方正书宋简体" charset="-122"/>
              </a:rPr>
              <a:t>主要是根据客户的历史数据，通过经济分析指标，利用数量计算或建立信用级别评价模型，以分析其资信状况好坏的方法。</a:t>
            </a:r>
            <a:endParaRPr lang="zh-CN" altLang="en-US" sz="2400" b="1" dirty="0">
              <a:latin typeface="Arial" panose="020B0604020202020204" pitchFamily="34" charset="0"/>
              <a:ea typeface="Times New Roman" panose="02020603050405020304" pitchFamily="18" charset="0"/>
            </a:endParaRPr>
          </a:p>
        </p:txBody>
      </p:sp>
      <p:pic>
        <p:nvPicPr>
          <p:cNvPr id="26630" name="Picture 2" descr="https://timgsa.baidu.com/timg?image&amp;quality=80&amp;size=b9999_10000&amp;sec=1522944264511&amp;di=60aaf07d67b213f878c4d3749fa9e1e6&amp;imgtype=jpg&amp;src=http%3A%2F%2Fimg4.imgtn.bdimg.com%2Fit%2Fu%3D3847046044%2C2856559164%26fm%3D214%26gp%3D0.jpg"/>
          <p:cNvPicPr>
            <a:picLocks noChangeAspect="1"/>
          </p:cNvPicPr>
          <p:nvPr/>
        </p:nvPicPr>
        <p:blipFill>
          <a:blip r:embed="rId1"/>
          <a:stretch>
            <a:fillRect/>
          </a:stretch>
        </p:blipFill>
        <p:spPr>
          <a:xfrm>
            <a:off x="312738" y="2087563"/>
            <a:ext cx="2589212" cy="2589212"/>
          </a:xfrm>
          <a:prstGeom prst="rect">
            <a:avLst/>
          </a:prstGeom>
          <a:noFill/>
          <a:ln w="9525">
            <a:noFill/>
          </a:ln>
        </p:spPr>
      </p:pic>
      <p:graphicFrame>
        <p:nvGraphicFramePr>
          <p:cNvPr id="7" name="Object 9"/>
          <p:cNvGraphicFramePr>
            <a:graphicFrameLocks noChangeAspect="1"/>
          </p:cNvGraphicFramePr>
          <p:nvPr/>
        </p:nvGraphicFramePr>
        <p:xfrm>
          <a:off x="3419475" y="4076700"/>
          <a:ext cx="4968875" cy="1019175"/>
        </p:xfrm>
        <a:graphic>
          <a:graphicData uri="http://schemas.openxmlformats.org/presentationml/2006/ole">
            <mc:AlternateContent xmlns:mc="http://schemas.openxmlformats.org/markup-compatibility/2006">
              <mc:Choice xmlns:v="urn:schemas-microsoft-com:vml" Requires="v">
                <p:oleObj spid="_x0000_s3076" name="" r:id="rId2" imgW="1230630" imgH="355600" progId="">
                  <p:embed/>
                </p:oleObj>
              </mc:Choice>
              <mc:Fallback>
                <p:oleObj name="" r:id="rId2" imgW="1230630" imgH="355600" progId="">
                  <p:embed/>
                  <p:pic>
                    <p:nvPicPr>
                      <p:cNvPr id="0" name="图片 3075"/>
                      <p:cNvPicPr/>
                      <p:nvPr/>
                    </p:nvPicPr>
                    <p:blipFill>
                      <a:blip r:embed="rId3"/>
                      <a:stretch>
                        <a:fillRect/>
                      </a:stretch>
                    </p:blipFill>
                    <p:spPr>
                      <a:xfrm>
                        <a:off x="3419475" y="4076700"/>
                        <a:ext cx="4968875" cy="1019175"/>
                      </a:xfrm>
                      <a:prstGeom prst="rect">
                        <a:avLst/>
                      </a:prstGeom>
                      <a:gradFill rotWithShape="0">
                        <a:gsLst>
                          <a:gs pos="0">
                            <a:srgbClr val="F3F9FD">
                              <a:alpha val="100000"/>
                            </a:srgbClr>
                          </a:gs>
                          <a:gs pos="74001">
                            <a:srgbClr val="92C8E9">
                              <a:alpha val="100000"/>
                            </a:srgbClr>
                          </a:gs>
                          <a:gs pos="83000">
                            <a:srgbClr val="92C8E9">
                              <a:alpha val="100000"/>
                            </a:srgbClr>
                          </a:gs>
                          <a:gs pos="100000">
                            <a:srgbClr val="B7DBF0">
                              <a:alpha val="100000"/>
                            </a:srgbClr>
                          </a:gs>
                        </a:gsLst>
                        <a:lin ang="5400000" scaled="1"/>
                        <a:tileRect/>
                      </a:gradFill>
                      <a:ln w="38100">
                        <a:noFill/>
                        <a:miter/>
                      </a:ln>
                    </p:spPr>
                  </p:pic>
                </p:oleObj>
              </mc:Fallback>
            </mc:AlternateContent>
          </a:graphicData>
        </a:graphic>
      </p:graphicFrame>
      <p:grpSp>
        <p:nvGrpSpPr>
          <p:cNvPr id="22" name="组合 21"/>
          <p:cNvGrpSpPr/>
          <p:nvPr/>
        </p:nvGrpSpPr>
        <p:grpSpPr>
          <a:xfrm>
            <a:off x="461963" y="5962650"/>
            <a:ext cx="6365875" cy="712788"/>
            <a:chOff x="2840736" y="5961888"/>
            <a:chExt cx="6262320" cy="713232"/>
          </a:xfrm>
        </p:grpSpPr>
        <p:sp>
          <p:nvSpPr>
            <p:cNvPr id="26639" name="矩形 14"/>
            <p:cNvSpPr/>
            <p:nvPr/>
          </p:nvSpPr>
          <p:spPr>
            <a:xfrm>
              <a:off x="3193328" y="6122687"/>
              <a:ext cx="5909728" cy="457044"/>
            </a:xfrm>
            <a:prstGeom prst="rect">
              <a:avLst/>
            </a:prstGeom>
            <a:noFill/>
            <a:ln w="9525">
              <a:noFill/>
            </a:ln>
          </p:spPr>
          <p:txBody>
            <a:bodyPr anchor="ctr" anchorCtr="0">
              <a:spAutoFit/>
            </a:bodyPr>
            <a:p>
              <a:r>
                <a:rPr lang="zh-CN" altLang="zh-CN" sz="2400" b="1" i="1" dirty="0">
                  <a:latin typeface="楷体" panose="02010609060101010101" pitchFamily="49" charset="-122"/>
                  <a:ea typeface="楷体" panose="02010609060101010101" pitchFamily="49" charset="-122"/>
                </a:rPr>
                <a:t>为第</a:t>
              </a:r>
              <a:r>
                <a:rPr lang="en-US" altLang="zh-CN" sz="2400" b="1" i="1" dirty="0">
                  <a:latin typeface="楷体" panose="02010609060101010101" pitchFamily="49" charset="-122"/>
                  <a:ea typeface="楷体" panose="02010609060101010101" pitchFamily="49" charset="-122"/>
                </a:rPr>
                <a:t>i</a:t>
              </a:r>
              <a:r>
                <a:rPr lang="zh-CN" altLang="zh-CN" sz="2400" b="1" i="1" dirty="0">
                  <a:latin typeface="楷体" panose="02010609060101010101" pitchFamily="49" charset="-122"/>
                  <a:ea typeface="楷体" panose="02010609060101010101" pitchFamily="49" charset="-122"/>
                </a:rPr>
                <a:t>个信用分析指标的数值（财务比率）</a:t>
              </a:r>
              <a:endParaRPr lang="zh-CN" altLang="en-US" sz="2400" b="1" i="1" dirty="0">
                <a:latin typeface="楷体" panose="02010609060101010101" pitchFamily="49" charset="-122"/>
                <a:ea typeface="楷体" panose="02010609060101010101" pitchFamily="49" charset="-122"/>
              </a:endParaRPr>
            </a:p>
          </p:txBody>
        </p:sp>
        <p:pic>
          <p:nvPicPr>
            <p:cNvPr id="16" name="图片 15"/>
            <p:cNvPicPr>
              <a:picLocks noChangeAspect="1"/>
            </p:cNvPicPr>
            <p:nvPr/>
          </p:nvPicPr>
          <p:blipFill>
            <a:blip r:embed="rId4">
              <a:duotone>
                <a:schemeClr val="accent5">
                  <a:shade val="45000"/>
                  <a:satMod val="135000"/>
                </a:schemeClr>
                <a:prstClr val="white"/>
              </a:duotone>
            </a:blip>
            <a:stretch>
              <a:fillRect/>
            </a:stretch>
          </p:blipFill>
          <p:spPr>
            <a:xfrm>
              <a:off x="2846616" y="5965578"/>
              <a:ext cx="563260" cy="701436"/>
            </a:xfrm>
            <a:prstGeom prst="rect">
              <a:avLst/>
            </a:prstGeom>
          </p:spPr>
        </p:pic>
      </p:grpSp>
      <p:grpSp>
        <p:nvGrpSpPr>
          <p:cNvPr id="21" name="组合 20"/>
          <p:cNvGrpSpPr/>
          <p:nvPr/>
        </p:nvGrpSpPr>
        <p:grpSpPr>
          <a:xfrm>
            <a:off x="4168775" y="5302250"/>
            <a:ext cx="4975225" cy="738188"/>
            <a:chOff x="5557918" y="5302622"/>
            <a:chExt cx="5741514" cy="738392"/>
          </a:xfrm>
        </p:grpSpPr>
        <p:sp>
          <p:nvSpPr>
            <p:cNvPr id="26637" name="Rectangle 6"/>
            <p:cNvSpPr/>
            <p:nvPr/>
          </p:nvSpPr>
          <p:spPr>
            <a:xfrm>
              <a:off x="5929026" y="5408335"/>
              <a:ext cx="5370406" cy="461665"/>
            </a:xfrm>
            <a:prstGeom prst="rect">
              <a:avLst/>
            </a:prstGeom>
            <a:noFill/>
            <a:ln w="9525">
              <a:noFill/>
            </a:ln>
          </p:spPr>
          <p:txBody>
            <a:bodyPr anchor="ctr" anchorCtr="0">
              <a:spAutoFit/>
            </a:bodyPr>
            <a:p>
              <a:r>
                <a:rPr lang="zh-CN" altLang="en-US" sz="2400" b="1" i="1" dirty="0">
                  <a:latin typeface="楷体" panose="02010609060101010101" pitchFamily="49" charset="-122"/>
                  <a:ea typeface="楷体" panose="02010609060101010101" pitchFamily="49" charset="-122"/>
                </a:rPr>
                <a:t>为第</a:t>
              </a:r>
              <a:r>
                <a:rPr lang="en-US" altLang="zh-CN" sz="2400" b="1" i="1" dirty="0">
                  <a:latin typeface="楷体" panose="02010609060101010101" pitchFamily="49" charset="-122"/>
                  <a:ea typeface="楷体" panose="02010609060101010101" pitchFamily="49" charset="-122"/>
                </a:rPr>
                <a:t>i</a:t>
              </a:r>
              <a:r>
                <a:rPr lang="zh-CN" altLang="en-US" sz="2400" b="1" i="1" dirty="0">
                  <a:latin typeface="楷体" panose="02010609060101010101" pitchFamily="49" charset="-122"/>
                  <a:ea typeface="楷体" panose="02010609060101010101" pitchFamily="49" charset="-122"/>
                </a:rPr>
                <a:t>个信用分析指标的权系数</a:t>
              </a:r>
              <a:endParaRPr lang="zh-CN" altLang="en-US" sz="2400" b="1" i="1" dirty="0">
                <a:latin typeface="楷体" panose="02010609060101010101" pitchFamily="49" charset="-122"/>
                <a:ea typeface="楷体" panose="02010609060101010101" pitchFamily="49" charset="-122"/>
              </a:endParaRPr>
            </a:p>
          </p:txBody>
        </p:sp>
        <p:pic>
          <p:nvPicPr>
            <p:cNvPr id="20" name="图片 19"/>
            <p:cNvPicPr>
              <a:picLocks noChangeAspect="1"/>
            </p:cNvPicPr>
            <p:nvPr/>
          </p:nvPicPr>
          <p:blipFill>
            <a:blip r:embed="rId5">
              <a:duotone>
                <a:schemeClr val="accent5">
                  <a:shade val="45000"/>
                  <a:satMod val="135000"/>
                </a:schemeClr>
                <a:prstClr val="white"/>
              </a:duotone>
            </a:blip>
            <a:stretch>
              <a:fillRect/>
            </a:stretch>
          </p:blipFill>
          <p:spPr>
            <a:xfrm>
              <a:off x="5557918" y="5302622"/>
              <a:ext cx="617147" cy="738392"/>
            </a:xfrm>
            <a:prstGeom prst="rect">
              <a:avLst/>
            </a:prstGeom>
          </p:spPr>
        </p:pic>
      </p:grpSp>
      <p:grpSp>
        <p:nvGrpSpPr>
          <p:cNvPr id="25" name="组合 24"/>
          <p:cNvGrpSpPr/>
          <p:nvPr/>
        </p:nvGrpSpPr>
        <p:grpSpPr>
          <a:xfrm>
            <a:off x="0" y="5408613"/>
            <a:ext cx="4227513" cy="519112"/>
            <a:chOff x="1039120" y="5408335"/>
            <a:chExt cx="4595773" cy="520039"/>
          </a:xfrm>
        </p:grpSpPr>
        <p:sp>
          <p:nvSpPr>
            <p:cNvPr id="26635" name="Rectangle 5"/>
            <p:cNvSpPr/>
            <p:nvPr/>
          </p:nvSpPr>
          <p:spPr>
            <a:xfrm>
              <a:off x="1313520" y="5429009"/>
              <a:ext cx="4321373" cy="458017"/>
            </a:xfrm>
            <a:prstGeom prst="rect">
              <a:avLst/>
            </a:prstGeom>
            <a:noFill/>
            <a:ln w="9525">
              <a:noFill/>
            </a:ln>
          </p:spPr>
          <p:txBody>
            <a:bodyPr anchor="ctr" anchorCtr="0">
              <a:spAutoFit/>
            </a:bodyPr>
            <a:p>
              <a:r>
                <a:rPr lang="zh-CN" altLang="en-US" sz="2400" b="1" dirty="0">
                  <a:latin typeface="楷体" panose="02010609060101010101" pitchFamily="49" charset="-122"/>
                  <a:ea typeface="楷体" panose="02010609060101010101" pitchFamily="49" charset="-122"/>
                </a:rPr>
                <a:t>为信用分析对象的信用评分</a:t>
              </a:r>
              <a:endParaRPr lang="zh-CN" altLang="en-US" sz="2400" b="1" dirty="0">
                <a:latin typeface="楷体" panose="02010609060101010101" pitchFamily="49" charset="-122"/>
                <a:ea typeface="楷体" panose="02010609060101010101" pitchFamily="49" charset="-122"/>
              </a:endParaRPr>
            </a:p>
          </p:txBody>
        </p:sp>
        <p:sp>
          <p:nvSpPr>
            <p:cNvPr id="26636" name="矩形 23"/>
            <p:cNvSpPr/>
            <p:nvPr/>
          </p:nvSpPr>
          <p:spPr>
            <a:xfrm>
              <a:off x="1039120" y="5408335"/>
              <a:ext cx="551343" cy="520039"/>
            </a:xfrm>
            <a:prstGeom prst="rect">
              <a:avLst/>
            </a:prstGeom>
            <a:noFill/>
            <a:ln w="9525">
              <a:noFill/>
            </a:ln>
          </p:spPr>
          <p:txBody>
            <a:bodyPr>
              <a:spAutoFit/>
            </a:bodyPr>
            <a:p>
              <a:pPr eaLnBrk="1" hangingPunct="1"/>
              <a:r>
                <a:rPr lang="en-US" altLang="zh-CN" sz="2800" b="1" i="1" dirty="0">
                  <a:solidFill>
                    <a:srgbClr val="B45546"/>
                  </a:solidFill>
                  <a:latin typeface="黑体" panose="02010609060101010101" charset="-122"/>
                  <a:ea typeface="黑体" panose="02010609060101010101" charset="-122"/>
                </a:rPr>
                <a:t>C</a:t>
              </a:r>
              <a:endParaRPr lang="zh-CN" altLang="en-US" sz="2800" dirty="0">
                <a:solidFill>
                  <a:srgbClr val="B45546"/>
                </a:solidFill>
                <a:latin typeface="黑体" panose="02010609060101010101" charset="-122"/>
                <a:ea typeface="黑体" panose="02010609060101010101" charset="-122"/>
              </a:endParaRP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975"/>
                                        </p:tgtEl>
                                        <p:attrNameLst>
                                          <p:attrName>style.visibility</p:attrName>
                                        </p:attrNameLst>
                                      </p:cBhvr>
                                      <p:to>
                                        <p:strVal val="visible"/>
                                      </p:to>
                                    </p:set>
                                    <p:animEffect transition="in" filter="fade">
                                      <p:cBhvr>
                                        <p:cTn id="7" dur="500"/>
                                        <p:tgtEl>
                                          <p:spTgt spid="8397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7650" name="组合 36"/>
          <p:cNvGrpSpPr/>
          <p:nvPr/>
        </p:nvGrpSpPr>
        <p:grpSpPr>
          <a:xfrm>
            <a:off x="2774950" y="1146175"/>
            <a:ext cx="4052888" cy="131763"/>
            <a:chOff x="5357217" y="1143000"/>
            <a:chExt cx="1490133" cy="101600"/>
          </a:xfrm>
        </p:grpSpPr>
        <p:cxnSp>
          <p:nvCxnSpPr>
            <p:cNvPr id="56"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31"/>
            <p:cNvCxnSpPr/>
            <p:nvPr/>
          </p:nvCxnSpPr>
          <p:spPr>
            <a:xfrm>
              <a:off x="5509557" y="1244600"/>
              <a:ext cx="1185452"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7651" name="灯片编号占位符 2"/>
          <p:cNvSpPr txBox="1">
            <a:spLocks noGrp="1"/>
          </p:cNvSpPr>
          <p:nvPr/>
        </p:nvSpPr>
        <p:spPr>
          <a:xfrm>
            <a:off x="8493125" y="6240463"/>
            <a:ext cx="371475" cy="354012"/>
          </a:xfrm>
          <a:prstGeom prst="rect">
            <a:avLst/>
          </a:prstGeom>
          <a:noFill/>
          <a:ln w="9525">
            <a:noFill/>
          </a:ln>
        </p:spPr>
        <p:txBody>
          <a:bodyPr anchor="ctr" anchorCtr="0"/>
          <a:p>
            <a:pPr algn="ctr" eaLnBrk="1" hangingPunct="1"/>
            <a:fld id="{9A0DB2DC-4C9A-4742-B13C-FB6460FD3503}" type="slidenum">
              <a:rPr lang="en-US" altLang="zh-CN" sz="1400" b="1" dirty="0">
                <a:solidFill>
                  <a:schemeClr val="bg1"/>
                </a:solidFill>
                <a:latin typeface="文泉驿微米黑" pitchFamily="2" charset="-122"/>
                <a:ea typeface="宋体" panose="02010600030101010101" pitchFamily="2" charset="-122"/>
              </a:rPr>
            </a:fld>
            <a:endParaRPr lang="en-US" altLang="zh-CN" sz="1400" b="1" dirty="0">
              <a:solidFill>
                <a:schemeClr val="bg1"/>
              </a:solidFill>
              <a:latin typeface="文泉驿微米黑" pitchFamily="2" charset="-122"/>
              <a:ea typeface="宋体" panose="02010600030101010101" pitchFamily="2" charset="-122"/>
            </a:endParaRPr>
          </a:p>
        </p:txBody>
      </p:sp>
      <p:sp>
        <p:nvSpPr>
          <p:cNvPr id="27652" name="标题 4"/>
          <p:cNvSpPr txBox="1"/>
          <p:nvPr/>
        </p:nvSpPr>
        <p:spPr>
          <a:xfrm>
            <a:off x="628650" y="438150"/>
            <a:ext cx="7886700" cy="641350"/>
          </a:xfrm>
          <a:prstGeom prst="rect">
            <a:avLst/>
          </a:prstGeom>
          <a:noFill/>
          <a:ln w="9525">
            <a:noFill/>
          </a:ln>
        </p:spPr>
        <p:txBody>
          <a:bodyPr>
            <a:spAutoFit/>
          </a:bodyPr>
          <a:p>
            <a:pPr algn="ctr" eaLnBrk="1" hangingPunct="1">
              <a:lnSpc>
                <a:spcPct val="90000"/>
              </a:lnSpc>
            </a:pPr>
            <a:r>
              <a:rPr lang="zh-CN" altLang="en-US" sz="4000" b="1" dirty="0">
                <a:solidFill>
                  <a:srgbClr val="495A66"/>
                </a:solidFill>
                <a:latin typeface="微软雅黑" panose="020B0503020204020204" pitchFamily="34" charset="-122"/>
                <a:ea typeface="微软雅黑" panose="020B0503020204020204" pitchFamily="34" charset="-122"/>
              </a:rPr>
              <a:t>    </a:t>
            </a:r>
            <a:r>
              <a:rPr lang="zh-CN" altLang="en-US" sz="3200" b="1" dirty="0">
                <a:solidFill>
                  <a:srgbClr val="495A66"/>
                </a:solidFill>
                <a:latin typeface="微软雅黑" panose="020B0503020204020204" pitchFamily="34" charset="-122"/>
                <a:ea typeface="微软雅黑" panose="020B0503020204020204" pitchFamily="34" charset="-122"/>
              </a:rPr>
              <a:t>（</a:t>
            </a:r>
            <a:r>
              <a:rPr lang="en-US" altLang="zh-CN" sz="3200" b="1" dirty="0">
                <a:solidFill>
                  <a:srgbClr val="495A66"/>
                </a:solidFill>
                <a:latin typeface="微软雅黑" panose="020B0503020204020204" pitchFamily="34" charset="-122"/>
                <a:ea typeface="微软雅黑" panose="020B0503020204020204" pitchFamily="34" charset="-122"/>
              </a:rPr>
              <a:t>2</a:t>
            </a:r>
            <a:r>
              <a:rPr lang="zh-CN" altLang="en-US" sz="3200" b="1" dirty="0">
                <a:solidFill>
                  <a:srgbClr val="495A66"/>
                </a:solidFill>
                <a:latin typeface="微软雅黑" panose="020B0503020204020204" pitchFamily="34" charset="-122"/>
                <a:ea typeface="微软雅黑" panose="020B0503020204020204" pitchFamily="34" charset="-122"/>
              </a:rPr>
              <a:t>）制定信用条件</a:t>
            </a:r>
            <a:endParaRPr lang="zh-CN" altLang="en-US" sz="3200" b="1" dirty="0">
              <a:solidFill>
                <a:srgbClr val="495A66"/>
              </a:solidFill>
              <a:latin typeface="微软雅黑" panose="020B0503020204020204" pitchFamily="34" charset="-122"/>
              <a:ea typeface="微软雅黑" panose="020B0503020204020204" pitchFamily="34" charset="-122"/>
            </a:endParaRPr>
          </a:p>
        </p:txBody>
      </p:sp>
      <p:sp>
        <p:nvSpPr>
          <p:cNvPr id="84999" name="矩形 25"/>
          <p:cNvSpPr/>
          <p:nvPr/>
        </p:nvSpPr>
        <p:spPr>
          <a:xfrm>
            <a:off x="395288" y="1490663"/>
            <a:ext cx="8064500" cy="1374775"/>
          </a:xfrm>
          <a:prstGeom prst="rect">
            <a:avLst/>
          </a:prstGeom>
          <a:noFill/>
          <a:ln w="9525">
            <a:noFill/>
          </a:ln>
        </p:spPr>
        <p:txBody>
          <a:bodyPr>
            <a:spAutoFit/>
          </a:bodyPr>
          <a:p>
            <a:pPr eaLnBrk="1" hangingPunct="1">
              <a:lnSpc>
                <a:spcPct val="150000"/>
              </a:lnSpc>
            </a:pPr>
            <a:r>
              <a:rPr lang="zh-CN" altLang="en-US" sz="2800" dirty="0">
                <a:solidFill>
                  <a:srgbClr val="FF0000"/>
                </a:solidFill>
                <a:latin typeface="Times New Roman" panose="02020603050405020304" pitchFamily="18" charset="0"/>
                <a:ea typeface="方正书宋简体" charset="-122"/>
              </a:rPr>
              <a:t>信用条件</a:t>
            </a:r>
            <a:r>
              <a:rPr lang="zh-CN" altLang="en-US" sz="2800" dirty="0">
                <a:latin typeface="Times New Roman" panose="02020603050405020304" pitchFamily="18" charset="0"/>
                <a:ea typeface="方正书宋简体" charset="-122"/>
              </a:rPr>
              <a:t>：销货企业要求赊购客户支付货款的条件，包括</a:t>
            </a:r>
            <a:r>
              <a:rPr lang="zh-CN" altLang="en-US" sz="2800" dirty="0">
                <a:solidFill>
                  <a:srgbClr val="FF3300"/>
                </a:solidFill>
                <a:latin typeface="Times New Roman" panose="02020603050405020304" pitchFamily="18" charset="0"/>
                <a:ea typeface="方正书宋简体" charset="-122"/>
              </a:rPr>
              <a:t>信用期限、折扣期限和现金折扣率</a:t>
            </a:r>
            <a:r>
              <a:rPr lang="zh-CN" altLang="en-US" sz="2800" dirty="0">
                <a:latin typeface="Times New Roman" panose="02020603050405020304" pitchFamily="18" charset="0"/>
                <a:ea typeface="方正书宋简体" charset="-122"/>
              </a:rPr>
              <a:t>。</a:t>
            </a:r>
            <a:endParaRPr lang="en-US" altLang="zh-CN" sz="2800" dirty="0">
              <a:latin typeface="Times New Roman" panose="02020603050405020304" pitchFamily="18" charset="0"/>
              <a:ea typeface="方正书宋简体" charset="-122"/>
            </a:endParaRPr>
          </a:p>
        </p:txBody>
      </p:sp>
      <p:sp>
        <p:nvSpPr>
          <p:cNvPr id="27654" name="矩形 1"/>
          <p:cNvSpPr/>
          <p:nvPr/>
        </p:nvSpPr>
        <p:spPr>
          <a:xfrm>
            <a:off x="2352675" y="3089275"/>
            <a:ext cx="6326188" cy="2282825"/>
          </a:xfrm>
          <a:prstGeom prst="rect">
            <a:avLst/>
          </a:prstGeom>
          <a:noFill/>
          <a:ln w="9525">
            <a:noFill/>
          </a:ln>
        </p:spPr>
        <p:txBody>
          <a:bodyPr>
            <a:spAutoFit/>
          </a:bodyPr>
          <a:p>
            <a:pPr eaLnBrk="1" hangingPunct="1">
              <a:lnSpc>
                <a:spcPct val="150000"/>
              </a:lnSpc>
            </a:pPr>
            <a:r>
              <a:rPr lang="zh-CN" altLang="en-US" sz="2400" b="1" i="1" dirty="0">
                <a:solidFill>
                  <a:srgbClr val="0C4F43"/>
                </a:solidFill>
                <a:latin typeface="楷体" panose="02010609060101010101" pitchFamily="49" charset="-122"/>
                <a:ea typeface="楷体" panose="02010609060101010101" pitchFamily="49" charset="-122"/>
              </a:rPr>
              <a:t>信用期限</a:t>
            </a:r>
            <a:r>
              <a:rPr lang="zh-CN" altLang="en-US" sz="2400" b="1" i="1" dirty="0">
                <a:latin typeface="楷体" panose="02010609060101010101" pitchFamily="49" charset="-122"/>
                <a:ea typeface="楷体" panose="02010609060101010101" pitchFamily="49" charset="-122"/>
              </a:rPr>
              <a:t>是企业为顾客规定的最长付款时间</a:t>
            </a:r>
            <a:endParaRPr lang="en-US" altLang="zh-CN" sz="2400" b="1" i="1" dirty="0">
              <a:latin typeface="楷体" panose="02010609060101010101" pitchFamily="49" charset="-122"/>
              <a:ea typeface="楷体" panose="02010609060101010101" pitchFamily="49" charset="-122"/>
            </a:endParaRPr>
          </a:p>
          <a:p>
            <a:pPr eaLnBrk="1" hangingPunct="1">
              <a:lnSpc>
                <a:spcPct val="150000"/>
              </a:lnSpc>
            </a:pPr>
            <a:r>
              <a:rPr lang="zh-CN" altLang="en-US" sz="2400" b="1" i="1" dirty="0">
                <a:solidFill>
                  <a:srgbClr val="0C4F43"/>
                </a:solidFill>
                <a:latin typeface="楷体" panose="02010609060101010101" pitchFamily="49" charset="-122"/>
                <a:ea typeface="楷体" panose="02010609060101010101" pitchFamily="49" charset="-122"/>
              </a:rPr>
              <a:t>折扣期限</a:t>
            </a:r>
            <a:r>
              <a:rPr lang="zh-CN" altLang="en-US" sz="2400" b="1" i="1" dirty="0">
                <a:latin typeface="楷体" panose="02010609060101010101" pitchFamily="49" charset="-122"/>
                <a:ea typeface="楷体" panose="02010609060101010101" pitchFamily="49" charset="-122"/>
              </a:rPr>
              <a:t>是为顾客规定的可享受现金折扣的付款时间</a:t>
            </a:r>
            <a:endParaRPr lang="en-US" altLang="zh-CN" sz="2400" b="1" i="1" dirty="0">
              <a:latin typeface="楷体" panose="02010609060101010101" pitchFamily="49" charset="-122"/>
              <a:ea typeface="楷体" panose="02010609060101010101" pitchFamily="49" charset="-122"/>
            </a:endParaRPr>
          </a:p>
          <a:p>
            <a:pPr eaLnBrk="1" hangingPunct="1">
              <a:lnSpc>
                <a:spcPct val="150000"/>
              </a:lnSpc>
            </a:pPr>
            <a:r>
              <a:rPr lang="zh-CN" altLang="en-US" sz="2400" b="1" i="1" dirty="0">
                <a:solidFill>
                  <a:srgbClr val="0C4F43"/>
                </a:solidFill>
                <a:latin typeface="楷体" panose="02010609060101010101" pitchFamily="49" charset="-122"/>
                <a:ea typeface="楷体" panose="02010609060101010101" pitchFamily="49" charset="-122"/>
              </a:rPr>
              <a:t>现金折扣</a:t>
            </a:r>
            <a:r>
              <a:rPr lang="zh-CN" altLang="en-US" sz="2400" b="1" i="1" dirty="0">
                <a:latin typeface="楷体" panose="02010609060101010101" pitchFamily="49" charset="-122"/>
                <a:ea typeface="楷体" panose="02010609060101010101" pitchFamily="49" charset="-122"/>
              </a:rPr>
              <a:t>是在顾客提前付款时给予的优惠</a:t>
            </a:r>
            <a:endParaRPr lang="zh-CN" altLang="en-US" sz="2400" b="1" i="1" dirty="0">
              <a:latin typeface="楷体" panose="02010609060101010101" pitchFamily="49" charset="-122"/>
              <a:ea typeface="楷体" panose="02010609060101010101" pitchFamily="49" charset="-122"/>
            </a:endParaRPr>
          </a:p>
        </p:txBody>
      </p:sp>
      <p:pic>
        <p:nvPicPr>
          <p:cNvPr id="27655" name="Picture 2" descr="https://timgsa.baidu.com/timg?image&amp;quality=80&amp;size=b9999_10000&amp;sec=1522987882181&amp;di=e5aec23109f581135d0eaf6d375dcc58&amp;imgtype=0&amp;src=http%3A%2F%2F5b0988e595225.cdn.sohucs.com%2Fimages%2F20171210%2Fa7b9fad4b6d8465380688b8c5f0d8fe8.jpeg"/>
          <p:cNvPicPr>
            <a:picLocks noChangeAspect="1"/>
          </p:cNvPicPr>
          <p:nvPr/>
        </p:nvPicPr>
        <p:blipFill>
          <a:blip r:embed="rId1"/>
          <a:stretch>
            <a:fillRect/>
          </a:stretch>
        </p:blipFill>
        <p:spPr>
          <a:xfrm>
            <a:off x="257175" y="3009900"/>
            <a:ext cx="2095500" cy="2600325"/>
          </a:xfrm>
          <a:prstGeom prst="rect">
            <a:avLst/>
          </a:prstGeom>
          <a:noFill/>
          <a:ln w="9525">
            <a:noFill/>
          </a:ln>
        </p:spPr>
      </p:pic>
      <p:sp>
        <p:nvSpPr>
          <p:cNvPr id="2" name="矩形 25"/>
          <p:cNvSpPr/>
          <p:nvPr/>
        </p:nvSpPr>
        <p:spPr>
          <a:xfrm>
            <a:off x="2686050" y="5503863"/>
            <a:ext cx="5657850" cy="736600"/>
          </a:xfrm>
          <a:prstGeom prst="rect">
            <a:avLst/>
          </a:prstGeom>
          <a:noFill/>
          <a:ln w="9525">
            <a:noFill/>
          </a:ln>
        </p:spPr>
        <p:txBody>
          <a:bodyPr>
            <a:spAutoFit/>
          </a:bodyPr>
          <a:p>
            <a:pPr eaLnBrk="1" hangingPunct="1">
              <a:lnSpc>
                <a:spcPct val="150000"/>
              </a:lnSpc>
            </a:pPr>
            <a:r>
              <a:rPr lang="zh-CN" altLang="en-US" sz="2800" dirty="0">
                <a:latin typeface="Times New Roman" panose="02020603050405020304" pitchFamily="18" charset="0"/>
                <a:ea typeface="方正书宋简体" charset="-122"/>
              </a:rPr>
              <a:t>基本表现方式为：</a:t>
            </a:r>
            <a:r>
              <a:rPr lang="en-US" altLang="zh-CN" sz="2800" dirty="0">
                <a:latin typeface="Times New Roman" panose="02020603050405020304" pitchFamily="18" charset="0"/>
                <a:ea typeface="方正书宋简体" charset="-122"/>
              </a:rPr>
              <a:t>2/10</a:t>
            </a:r>
            <a:r>
              <a:rPr lang="zh-CN" altLang="en-US" sz="2800" dirty="0">
                <a:latin typeface="Times New Roman" panose="02020603050405020304" pitchFamily="18" charset="0"/>
                <a:ea typeface="方正书宋简体" charset="-122"/>
              </a:rPr>
              <a:t>，</a:t>
            </a:r>
            <a:r>
              <a:rPr lang="en-US" altLang="zh-CN" sz="2800" dirty="0">
                <a:latin typeface="Times New Roman" panose="02020603050405020304" pitchFamily="18" charset="0"/>
                <a:ea typeface="方正书宋简体" charset="-122"/>
              </a:rPr>
              <a:t>N/30</a:t>
            </a:r>
            <a:endParaRPr lang="en-US" altLang="zh-CN" sz="2800" dirty="0">
              <a:latin typeface="Times New Roman" panose="02020603050405020304" pitchFamily="18" charset="0"/>
              <a:ea typeface="方正书宋简体"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4999"/>
                                        </p:tgtEl>
                                        <p:attrNameLst>
                                          <p:attrName>style.visibility</p:attrName>
                                        </p:attrNameLst>
                                      </p:cBhvr>
                                      <p:to>
                                        <p:strVal val="visible"/>
                                      </p:to>
                                    </p:set>
                                    <p:anim calcmode="lin" valueType="num">
                                      <p:cBhvr additive="base">
                                        <p:cTn id="7" dur="500" fill="hold"/>
                                        <p:tgtEl>
                                          <p:spTgt spid="84999"/>
                                        </p:tgtEl>
                                        <p:attrNameLst>
                                          <p:attrName>ppt_x</p:attrName>
                                        </p:attrNameLst>
                                      </p:cBhvr>
                                      <p:tavLst>
                                        <p:tav tm="0">
                                          <p:val>
                                            <p:strVal val="#ppt_x"/>
                                          </p:val>
                                        </p:tav>
                                        <p:tav tm="100000">
                                          <p:val>
                                            <p:strVal val="#ppt_x"/>
                                          </p:val>
                                        </p:tav>
                                      </p:tavLst>
                                    </p:anim>
                                    <p:anim calcmode="lin" valueType="num">
                                      <p:cBhvr additive="base">
                                        <p:cTn id="8" dur="500" fill="hold"/>
                                        <p:tgtEl>
                                          <p:spTgt spid="849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9"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8674" name="组合 36"/>
          <p:cNvGrpSpPr/>
          <p:nvPr/>
        </p:nvGrpSpPr>
        <p:grpSpPr>
          <a:xfrm>
            <a:off x="2774950" y="1146175"/>
            <a:ext cx="4052888" cy="131763"/>
            <a:chOff x="5357217" y="1143000"/>
            <a:chExt cx="1490133" cy="101600"/>
          </a:xfrm>
        </p:grpSpPr>
        <p:cxnSp>
          <p:nvCxnSpPr>
            <p:cNvPr id="56"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31"/>
            <p:cNvCxnSpPr/>
            <p:nvPr/>
          </p:nvCxnSpPr>
          <p:spPr>
            <a:xfrm>
              <a:off x="5509557" y="1244600"/>
              <a:ext cx="1185452"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8675" name="灯片编号占位符 2"/>
          <p:cNvSpPr txBox="1">
            <a:spLocks noGrp="1"/>
          </p:cNvSpPr>
          <p:nvPr/>
        </p:nvSpPr>
        <p:spPr>
          <a:xfrm>
            <a:off x="8493125" y="6240463"/>
            <a:ext cx="371475" cy="354012"/>
          </a:xfrm>
          <a:prstGeom prst="rect">
            <a:avLst/>
          </a:prstGeom>
          <a:noFill/>
          <a:ln w="9525">
            <a:noFill/>
          </a:ln>
        </p:spPr>
        <p:txBody>
          <a:bodyPr anchor="ctr" anchorCtr="0"/>
          <a:p>
            <a:pPr algn="ctr" eaLnBrk="1" hangingPunct="1"/>
            <a:fld id="{9A0DB2DC-4C9A-4742-B13C-FB6460FD3503}" type="slidenum">
              <a:rPr lang="en-US" altLang="zh-CN" sz="1400" b="1" dirty="0">
                <a:solidFill>
                  <a:schemeClr val="bg1"/>
                </a:solidFill>
                <a:latin typeface="文泉驿微米黑" pitchFamily="2" charset="-122"/>
                <a:ea typeface="宋体" panose="02010600030101010101" pitchFamily="2" charset="-122"/>
              </a:rPr>
            </a:fld>
            <a:endParaRPr lang="en-US" altLang="zh-CN" sz="1400" b="1" dirty="0">
              <a:solidFill>
                <a:schemeClr val="bg1"/>
              </a:solidFill>
              <a:latin typeface="文泉驿微米黑" pitchFamily="2" charset="-122"/>
              <a:ea typeface="宋体" panose="02010600030101010101" pitchFamily="2" charset="-122"/>
            </a:endParaRPr>
          </a:p>
        </p:txBody>
      </p:sp>
      <p:sp>
        <p:nvSpPr>
          <p:cNvPr id="28676" name="标题 4"/>
          <p:cNvSpPr txBox="1"/>
          <p:nvPr/>
        </p:nvSpPr>
        <p:spPr>
          <a:xfrm>
            <a:off x="628650" y="438150"/>
            <a:ext cx="7886700" cy="585788"/>
          </a:xfrm>
          <a:prstGeom prst="rect">
            <a:avLst/>
          </a:prstGeom>
          <a:noFill/>
          <a:ln w="9525">
            <a:noFill/>
          </a:ln>
        </p:spPr>
        <p:txBody>
          <a:bodyPr>
            <a:spAutoFit/>
          </a:bodyPr>
          <a:p>
            <a:pPr algn="ctr" eaLnBrk="1" hangingPunct="1">
              <a:lnSpc>
                <a:spcPct val="90000"/>
              </a:lnSpc>
            </a:pPr>
            <a:r>
              <a:rPr lang="en-US" altLang="zh-CN" sz="3600" b="1" dirty="0">
                <a:solidFill>
                  <a:srgbClr val="495A66"/>
                </a:solidFill>
                <a:latin typeface="微软雅黑" panose="020B0503020204020204" pitchFamily="34" charset="-122"/>
                <a:ea typeface="微软雅黑" panose="020B0503020204020204" pitchFamily="34" charset="-122"/>
              </a:rPr>
              <a:t>(1)</a:t>
            </a:r>
            <a:r>
              <a:rPr lang="zh-CN" altLang="en-US" sz="3600" b="1" dirty="0">
                <a:solidFill>
                  <a:srgbClr val="495A66"/>
                </a:solidFill>
                <a:latin typeface="微软雅黑" panose="020B0503020204020204" pitchFamily="34" charset="-122"/>
                <a:ea typeface="微软雅黑" panose="020B0503020204020204" pitchFamily="34" charset="-122"/>
              </a:rPr>
              <a:t>确定信用期限</a:t>
            </a:r>
            <a:endParaRPr lang="zh-CN" altLang="en-US" sz="3600" b="1" dirty="0">
              <a:solidFill>
                <a:srgbClr val="495A66"/>
              </a:solidFill>
              <a:latin typeface="微软雅黑" panose="020B0503020204020204" pitchFamily="34" charset="-122"/>
              <a:ea typeface="微软雅黑" panose="020B0503020204020204" pitchFamily="34" charset="-122"/>
            </a:endParaRPr>
          </a:p>
        </p:txBody>
      </p:sp>
      <p:sp>
        <p:nvSpPr>
          <p:cNvPr id="86023" name="矩形 25"/>
          <p:cNvSpPr/>
          <p:nvPr/>
        </p:nvSpPr>
        <p:spPr>
          <a:xfrm>
            <a:off x="395288" y="1409700"/>
            <a:ext cx="8569325" cy="1878013"/>
          </a:xfrm>
          <a:prstGeom prst="rect">
            <a:avLst/>
          </a:prstGeom>
          <a:noFill/>
          <a:ln w="9525">
            <a:noFill/>
          </a:ln>
        </p:spPr>
        <p:txBody>
          <a:bodyPr>
            <a:spAutoFit/>
          </a:bodyPr>
          <a:p>
            <a:pPr marL="457200" indent="-457200" eaLnBrk="1" hangingPunct="1">
              <a:lnSpc>
                <a:spcPct val="150000"/>
              </a:lnSpc>
            </a:pPr>
            <a:r>
              <a:rPr lang="zh-CN" altLang="en-US" sz="2600" dirty="0">
                <a:latin typeface="Times New Roman" panose="02020603050405020304" pitchFamily="18" charset="0"/>
                <a:ea typeface="方正书宋简体" charset="-122"/>
              </a:rPr>
              <a:t>通常，延长信用期限，有利于企业扩大销售，增加收入，</a:t>
            </a:r>
            <a:endParaRPr lang="zh-CN" altLang="en-US" sz="2600" dirty="0">
              <a:latin typeface="Times New Roman" panose="02020603050405020304" pitchFamily="18" charset="0"/>
              <a:ea typeface="方正书宋简体" charset="-122"/>
            </a:endParaRPr>
          </a:p>
          <a:p>
            <a:pPr marL="457200" indent="-457200" eaLnBrk="1" hangingPunct="1">
              <a:lnSpc>
                <a:spcPct val="150000"/>
              </a:lnSpc>
            </a:pPr>
            <a:r>
              <a:rPr lang="zh-CN" altLang="en-US" sz="2600" dirty="0">
                <a:latin typeface="Times New Roman" panose="02020603050405020304" pitchFamily="18" charset="0"/>
                <a:ea typeface="方正书宋简体" charset="-122"/>
              </a:rPr>
              <a:t>但应收账款占用资金的数量和时间也会相应增加，从而导</a:t>
            </a:r>
            <a:endParaRPr lang="zh-CN" altLang="en-US" sz="2600" dirty="0">
              <a:latin typeface="Times New Roman" panose="02020603050405020304" pitchFamily="18" charset="0"/>
              <a:ea typeface="方正书宋简体" charset="-122"/>
            </a:endParaRPr>
          </a:p>
          <a:p>
            <a:pPr marL="457200" indent="-457200" eaLnBrk="1" hangingPunct="1">
              <a:lnSpc>
                <a:spcPct val="150000"/>
              </a:lnSpc>
            </a:pPr>
            <a:r>
              <a:rPr lang="zh-CN" altLang="en-US" sz="2600" dirty="0">
                <a:latin typeface="Times New Roman" panose="02020603050405020304" pitchFamily="18" charset="0"/>
                <a:ea typeface="方正书宋简体" charset="-122"/>
              </a:rPr>
              <a:t>致机会成本等信用成本增加。</a:t>
            </a:r>
            <a:endParaRPr lang="en-US" altLang="zh-CN" sz="2600" dirty="0">
              <a:latin typeface="Times New Roman" panose="02020603050405020304" pitchFamily="18" charset="0"/>
              <a:ea typeface="方正书宋简体" charset="-122"/>
            </a:endParaRPr>
          </a:p>
        </p:txBody>
      </p:sp>
      <p:grpSp>
        <p:nvGrpSpPr>
          <p:cNvPr id="3" name="矩形 2"/>
          <p:cNvGrpSpPr/>
          <p:nvPr/>
        </p:nvGrpSpPr>
        <p:grpSpPr>
          <a:xfrm>
            <a:off x="179388" y="3357563"/>
            <a:ext cx="8964612" cy="1414462"/>
            <a:chOff x="952" y="2108"/>
            <a:chExt cx="5607" cy="891"/>
          </a:xfrm>
        </p:grpSpPr>
        <p:pic>
          <p:nvPicPr>
            <p:cNvPr id="28680" name="矩形 2"/>
            <p:cNvPicPr/>
            <p:nvPr/>
          </p:nvPicPr>
          <p:blipFill>
            <a:blip r:embed="rId1"/>
            <a:stretch>
              <a:fillRect/>
            </a:stretch>
          </p:blipFill>
          <p:spPr>
            <a:xfrm>
              <a:off x="952" y="2108"/>
              <a:ext cx="5607" cy="891"/>
            </a:xfrm>
            <a:prstGeom prst="rect">
              <a:avLst/>
            </a:prstGeom>
            <a:noFill/>
            <a:ln w="9525">
              <a:noFill/>
            </a:ln>
          </p:spPr>
        </p:pic>
        <p:sp>
          <p:nvSpPr>
            <p:cNvPr id="28681" name="Text Box 10"/>
            <p:cNvSpPr txBox="1"/>
            <p:nvPr/>
          </p:nvSpPr>
          <p:spPr>
            <a:xfrm>
              <a:off x="964" y="2118"/>
              <a:ext cx="5587" cy="866"/>
            </a:xfrm>
            <a:prstGeom prst="rect">
              <a:avLst/>
            </a:prstGeom>
            <a:noFill/>
            <a:ln w="9525">
              <a:noFill/>
            </a:ln>
          </p:spPr>
          <p:txBody>
            <a:bodyPr>
              <a:spAutoFit/>
            </a:bodyPr>
            <a:p>
              <a:pPr eaLnBrk="1" hangingPunct="1">
                <a:lnSpc>
                  <a:spcPct val="150000"/>
                </a:lnSpc>
              </a:pPr>
              <a:r>
                <a:rPr lang="zh-CN" altLang="en-US" sz="2800" b="1" dirty="0">
                  <a:solidFill>
                    <a:srgbClr val="FF0000"/>
                  </a:solidFill>
                  <a:latin typeface="Arial" panose="020B0604020202020204" pitchFamily="34" charset="0"/>
                  <a:ea typeface="宋体" panose="02010600030101010101" pitchFamily="2" charset="-122"/>
                </a:rPr>
                <a:t>决策</a:t>
              </a:r>
              <a:r>
                <a:rPr lang="zh-CN" altLang="en-US" sz="2800" b="1" dirty="0">
                  <a:latin typeface="Arial" panose="020B0604020202020204" pitchFamily="34" charset="0"/>
                  <a:ea typeface="宋体" panose="02010600030101010101" pitchFamily="2" charset="-122"/>
                </a:rPr>
                <a:t>：比较不同信用期限的销售收入及相关成本，最后计算出各自的净收益，并选择净收益最大的信用期限。</a:t>
              </a:r>
              <a:endParaRPr lang="zh-CN" altLang="en-US" sz="2800" b="1" dirty="0">
                <a:latin typeface="Arial" panose="020B0604020202020204" pitchFamily="34" charset="0"/>
                <a:ea typeface="宋体" panose="02010600030101010101" pitchFamily="2" charset="-122"/>
              </a:endParaRPr>
            </a:p>
          </p:txBody>
        </p:sp>
      </p:grpSp>
      <p:pic>
        <p:nvPicPr>
          <p:cNvPr id="28679" name="Picture 2" descr="https://timgsa.baidu.com/timg?image&amp;quality=80&amp;size=b9999_10000&amp;sec=1522990255877&amp;di=76df46d38c62693f00eead327d56b252&amp;imgtype=0&amp;src=http%3A%2F%2Fwww.360guakao.net%2FUploadFiles%2F2016%2F118573%2F2016032809413282933.png"/>
          <p:cNvPicPr>
            <a:picLocks noChangeAspect="1"/>
          </p:cNvPicPr>
          <p:nvPr/>
        </p:nvPicPr>
        <p:blipFill>
          <a:blip r:embed="rId2"/>
          <a:stretch>
            <a:fillRect/>
          </a:stretch>
        </p:blipFill>
        <p:spPr>
          <a:xfrm>
            <a:off x="1622425" y="4876800"/>
            <a:ext cx="5505450" cy="1981200"/>
          </a:xfrm>
          <a:prstGeom prst="rect">
            <a:avLst/>
          </a:prstGeom>
          <a:noFill/>
          <a:ln w="9525">
            <a:noFill/>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023"/>
                                        </p:tgtEl>
                                        <p:attrNameLst>
                                          <p:attrName>style.visibility</p:attrName>
                                        </p:attrNameLst>
                                      </p:cBhvr>
                                      <p:to>
                                        <p:strVal val="visible"/>
                                      </p:to>
                                    </p:set>
                                    <p:anim calcmode="lin" valueType="num">
                                      <p:cBhvr additive="base">
                                        <p:cTn id="7" dur="500" fill="hold"/>
                                        <p:tgtEl>
                                          <p:spTgt spid="86023"/>
                                        </p:tgtEl>
                                        <p:attrNameLst>
                                          <p:attrName>ppt_x</p:attrName>
                                        </p:attrNameLst>
                                      </p:cBhvr>
                                      <p:tavLst>
                                        <p:tav tm="0">
                                          <p:val>
                                            <p:strVal val="#ppt_x"/>
                                          </p:val>
                                        </p:tav>
                                        <p:tav tm="100000">
                                          <p:val>
                                            <p:strVal val="#ppt_x"/>
                                          </p:val>
                                        </p:tav>
                                      </p:tavLst>
                                    </p:anim>
                                    <p:anim calcmode="lin" valueType="num">
                                      <p:cBhvr additive="base">
                                        <p:cTn id="8" dur="500" fill="hold"/>
                                        <p:tgtEl>
                                          <p:spTgt spid="860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9698" name="组合 36"/>
          <p:cNvGrpSpPr/>
          <p:nvPr/>
        </p:nvGrpSpPr>
        <p:grpSpPr>
          <a:xfrm>
            <a:off x="2774950" y="1146175"/>
            <a:ext cx="4052888" cy="131763"/>
            <a:chOff x="5357217" y="1143000"/>
            <a:chExt cx="1490133" cy="101600"/>
          </a:xfrm>
        </p:grpSpPr>
        <p:cxnSp>
          <p:nvCxnSpPr>
            <p:cNvPr id="56"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31"/>
            <p:cNvCxnSpPr/>
            <p:nvPr/>
          </p:nvCxnSpPr>
          <p:spPr>
            <a:xfrm>
              <a:off x="5509557" y="1244600"/>
              <a:ext cx="1185452"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9699" name="灯片编号占位符 2"/>
          <p:cNvSpPr txBox="1">
            <a:spLocks noGrp="1"/>
          </p:cNvSpPr>
          <p:nvPr/>
        </p:nvSpPr>
        <p:spPr>
          <a:xfrm>
            <a:off x="8493125" y="6240463"/>
            <a:ext cx="371475" cy="354012"/>
          </a:xfrm>
          <a:prstGeom prst="rect">
            <a:avLst/>
          </a:prstGeom>
          <a:noFill/>
          <a:ln w="9525">
            <a:noFill/>
          </a:ln>
        </p:spPr>
        <p:txBody>
          <a:bodyPr anchor="ctr" anchorCtr="0"/>
          <a:p>
            <a:pPr algn="ctr" eaLnBrk="1" hangingPunct="1"/>
            <a:fld id="{9A0DB2DC-4C9A-4742-B13C-FB6460FD3503}" type="slidenum">
              <a:rPr lang="en-US" altLang="zh-CN" sz="1400" b="1" dirty="0">
                <a:solidFill>
                  <a:schemeClr val="bg1"/>
                </a:solidFill>
                <a:latin typeface="文泉驿微米黑" pitchFamily="2" charset="-122"/>
                <a:ea typeface="宋体" panose="02010600030101010101" pitchFamily="2" charset="-122"/>
              </a:rPr>
            </a:fld>
            <a:endParaRPr lang="en-US" altLang="zh-CN" sz="1400" b="1" dirty="0">
              <a:solidFill>
                <a:schemeClr val="bg1"/>
              </a:solidFill>
              <a:latin typeface="文泉驿微米黑" pitchFamily="2" charset="-122"/>
              <a:ea typeface="宋体" panose="02010600030101010101" pitchFamily="2" charset="-122"/>
            </a:endParaRPr>
          </a:p>
        </p:txBody>
      </p:sp>
      <p:sp>
        <p:nvSpPr>
          <p:cNvPr id="29700" name="标题 4"/>
          <p:cNvSpPr txBox="1"/>
          <p:nvPr/>
        </p:nvSpPr>
        <p:spPr>
          <a:xfrm>
            <a:off x="628650" y="438150"/>
            <a:ext cx="7886700" cy="585788"/>
          </a:xfrm>
          <a:prstGeom prst="rect">
            <a:avLst/>
          </a:prstGeom>
          <a:noFill/>
          <a:ln w="9525">
            <a:noFill/>
          </a:ln>
        </p:spPr>
        <p:txBody>
          <a:bodyPr>
            <a:spAutoFit/>
          </a:bodyPr>
          <a:p>
            <a:pPr algn="ctr" eaLnBrk="1" hangingPunct="1">
              <a:lnSpc>
                <a:spcPct val="90000"/>
              </a:lnSpc>
            </a:pPr>
            <a:r>
              <a:rPr lang="en-US" altLang="zh-CN" sz="3600" b="1" dirty="0">
                <a:solidFill>
                  <a:srgbClr val="495A66"/>
                </a:solidFill>
                <a:latin typeface="微软雅黑" panose="020B0503020204020204" pitchFamily="34" charset="-122"/>
                <a:ea typeface="微软雅黑" panose="020B0503020204020204" pitchFamily="34" charset="-122"/>
              </a:rPr>
              <a:t>(1)</a:t>
            </a:r>
            <a:r>
              <a:rPr lang="zh-CN" altLang="en-US" sz="3600" b="1" dirty="0">
                <a:solidFill>
                  <a:srgbClr val="495A66"/>
                </a:solidFill>
                <a:latin typeface="微软雅黑" panose="020B0503020204020204" pitchFamily="34" charset="-122"/>
                <a:ea typeface="微软雅黑" panose="020B0503020204020204" pitchFamily="34" charset="-122"/>
              </a:rPr>
              <a:t>确定信用期限</a:t>
            </a:r>
            <a:endParaRPr lang="zh-CN" altLang="en-US" sz="3600" b="1" dirty="0">
              <a:solidFill>
                <a:srgbClr val="495A66"/>
              </a:solidFill>
              <a:latin typeface="微软雅黑" panose="020B0503020204020204" pitchFamily="34" charset="-122"/>
              <a:ea typeface="微软雅黑" panose="020B0503020204020204" pitchFamily="34" charset="-122"/>
            </a:endParaRPr>
          </a:p>
        </p:txBody>
      </p:sp>
      <p:graphicFrame>
        <p:nvGraphicFramePr>
          <p:cNvPr id="4" name="图示 3"/>
          <p:cNvGraphicFramePr/>
          <p:nvPr/>
        </p:nvGraphicFramePr>
        <p:xfrm>
          <a:off x="497495" y="2420888"/>
          <a:ext cx="6594785" cy="219316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5" name="组合 4"/>
          <p:cNvGrpSpPr/>
          <p:nvPr/>
        </p:nvGrpSpPr>
        <p:grpSpPr>
          <a:xfrm>
            <a:off x="395288" y="1484313"/>
            <a:ext cx="4321175" cy="733425"/>
            <a:chOff x="1557128" y="1400658"/>
            <a:chExt cx="3160002" cy="917487"/>
          </a:xfrm>
        </p:grpSpPr>
        <p:sp>
          <p:nvSpPr>
            <p:cNvPr id="29708" name="矩形 1"/>
            <p:cNvSpPr/>
            <p:nvPr/>
          </p:nvSpPr>
          <p:spPr>
            <a:xfrm>
              <a:off x="2197951" y="1400658"/>
              <a:ext cx="2519179" cy="917487"/>
            </a:xfrm>
            <a:prstGeom prst="rect">
              <a:avLst/>
            </a:prstGeom>
            <a:noFill/>
            <a:ln w="9525">
              <a:noFill/>
            </a:ln>
          </p:spPr>
          <p:txBody>
            <a:bodyPr>
              <a:spAutoFit/>
            </a:bodyPr>
            <a:p>
              <a:pPr eaLnBrk="1" hangingPunct="1">
                <a:lnSpc>
                  <a:spcPct val="150000"/>
                </a:lnSpc>
              </a:pPr>
              <a:r>
                <a:rPr lang="zh-CN" altLang="en-US" sz="2800" b="1" dirty="0">
                  <a:latin typeface="华文细黑" panose="02010600040101010101" pitchFamily="2" charset="-122"/>
                  <a:ea typeface="华文细黑" panose="02010600040101010101" pitchFamily="2" charset="-122"/>
                </a:rPr>
                <a:t>具体步骤如下：</a:t>
              </a:r>
              <a:endParaRPr lang="zh-CN" altLang="en-US" sz="2800" b="1" dirty="0">
                <a:latin typeface="华文细黑" panose="02010600040101010101" pitchFamily="2" charset="-122"/>
                <a:ea typeface="华文细黑" panose="02010600040101010101" pitchFamily="2" charset="-122"/>
              </a:endParaRPr>
            </a:p>
          </p:txBody>
        </p:sp>
        <p:grpSp>
          <p:nvGrpSpPr>
            <p:cNvPr id="29709" name="Group 4"/>
            <p:cNvGrpSpPr/>
            <p:nvPr/>
          </p:nvGrpSpPr>
          <p:grpSpPr>
            <a:xfrm>
              <a:off x="1557128" y="1589223"/>
              <a:ext cx="643949" cy="709063"/>
              <a:chOff x="5001064" y="1605396"/>
              <a:chExt cx="484909" cy="484909"/>
            </a:xfrm>
          </p:grpSpPr>
          <p:sp>
            <p:nvSpPr>
              <p:cNvPr id="11" name="Oval 1"/>
              <p:cNvSpPr/>
              <p:nvPr/>
            </p:nvSpPr>
            <p:spPr>
              <a:xfrm>
                <a:off x="5001064" y="1605461"/>
                <a:ext cx="485178" cy="48484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00574C"/>
                  </a:solidFill>
                  <a:effectLst/>
                  <a:uLnTx/>
                  <a:uFillTx/>
                  <a:latin typeface="Calibri" panose="020F0502020204030204"/>
                  <a:ea typeface="+mn-ea"/>
                  <a:cs typeface="+mn-cs"/>
                </a:endParaRPr>
              </a:p>
            </p:txBody>
          </p:sp>
          <p:sp>
            <p:nvSpPr>
              <p:cNvPr id="29711" name="Freeform 9"/>
              <p:cNvSpPr>
                <a:spLocks noEditPoints="1"/>
              </p:cNvSpPr>
              <p:nvPr/>
            </p:nvSpPr>
            <p:spPr>
              <a:xfrm>
                <a:off x="5057347" y="1720343"/>
                <a:ext cx="370396" cy="27688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602" h="450">
                    <a:moveTo>
                      <a:pt x="434" y="0"/>
                    </a:moveTo>
                    <a:cubicBezTo>
                      <a:pt x="352" y="82"/>
                      <a:pt x="352" y="82"/>
                      <a:pt x="352" y="82"/>
                    </a:cubicBezTo>
                    <a:cubicBezTo>
                      <a:pt x="381" y="113"/>
                      <a:pt x="381" y="113"/>
                      <a:pt x="381" y="113"/>
                    </a:cubicBezTo>
                    <a:cubicBezTo>
                      <a:pt x="371" y="115"/>
                      <a:pt x="359" y="117"/>
                      <a:pt x="349" y="117"/>
                    </a:cubicBezTo>
                    <a:cubicBezTo>
                      <a:pt x="344" y="118"/>
                      <a:pt x="340" y="118"/>
                      <a:pt x="334" y="119"/>
                    </a:cubicBezTo>
                    <a:cubicBezTo>
                      <a:pt x="320" y="105"/>
                      <a:pt x="309" y="95"/>
                      <a:pt x="306" y="92"/>
                    </a:cubicBezTo>
                    <a:cubicBezTo>
                      <a:pt x="298" y="82"/>
                      <a:pt x="286" y="80"/>
                      <a:pt x="277" y="80"/>
                    </a:cubicBezTo>
                    <a:cubicBezTo>
                      <a:pt x="264" y="80"/>
                      <a:pt x="253" y="84"/>
                      <a:pt x="244" y="88"/>
                    </a:cubicBezTo>
                    <a:cubicBezTo>
                      <a:pt x="182" y="13"/>
                      <a:pt x="182" y="13"/>
                      <a:pt x="182" y="13"/>
                    </a:cubicBezTo>
                    <a:cubicBezTo>
                      <a:pt x="179" y="9"/>
                      <a:pt x="174" y="7"/>
                      <a:pt x="169" y="7"/>
                    </a:cubicBezTo>
                    <a:cubicBezTo>
                      <a:pt x="164" y="6"/>
                      <a:pt x="159" y="8"/>
                      <a:pt x="156" y="12"/>
                    </a:cubicBezTo>
                    <a:cubicBezTo>
                      <a:pt x="8" y="157"/>
                      <a:pt x="8" y="157"/>
                      <a:pt x="8" y="157"/>
                    </a:cubicBezTo>
                    <a:cubicBezTo>
                      <a:pt x="1" y="164"/>
                      <a:pt x="0" y="175"/>
                      <a:pt x="7" y="183"/>
                    </a:cubicBezTo>
                    <a:cubicBezTo>
                      <a:pt x="69" y="250"/>
                      <a:pt x="69" y="250"/>
                      <a:pt x="69" y="250"/>
                    </a:cubicBezTo>
                    <a:cubicBezTo>
                      <a:pt x="73" y="253"/>
                      <a:pt x="77" y="255"/>
                      <a:pt x="82" y="255"/>
                    </a:cubicBezTo>
                    <a:cubicBezTo>
                      <a:pt x="87" y="255"/>
                      <a:pt x="92" y="253"/>
                      <a:pt x="95" y="250"/>
                    </a:cubicBezTo>
                    <a:cubicBezTo>
                      <a:pt x="108" y="237"/>
                      <a:pt x="108" y="237"/>
                      <a:pt x="108" y="237"/>
                    </a:cubicBezTo>
                    <a:cubicBezTo>
                      <a:pt x="113" y="243"/>
                      <a:pt x="120" y="249"/>
                      <a:pt x="127" y="257"/>
                    </a:cubicBezTo>
                    <a:cubicBezTo>
                      <a:pt x="154" y="232"/>
                      <a:pt x="154" y="232"/>
                      <a:pt x="154" y="232"/>
                    </a:cubicBezTo>
                    <a:cubicBezTo>
                      <a:pt x="146" y="224"/>
                      <a:pt x="139" y="217"/>
                      <a:pt x="133" y="211"/>
                    </a:cubicBezTo>
                    <a:cubicBezTo>
                      <a:pt x="224" y="119"/>
                      <a:pt x="224" y="119"/>
                      <a:pt x="224" y="119"/>
                    </a:cubicBezTo>
                    <a:cubicBezTo>
                      <a:pt x="226" y="122"/>
                      <a:pt x="226" y="122"/>
                      <a:pt x="226" y="122"/>
                    </a:cubicBezTo>
                    <a:cubicBezTo>
                      <a:pt x="232" y="129"/>
                      <a:pt x="242" y="131"/>
                      <a:pt x="249" y="126"/>
                    </a:cubicBezTo>
                    <a:cubicBezTo>
                      <a:pt x="249" y="126"/>
                      <a:pt x="250" y="125"/>
                      <a:pt x="252" y="124"/>
                    </a:cubicBezTo>
                    <a:cubicBezTo>
                      <a:pt x="257" y="121"/>
                      <a:pt x="271" y="116"/>
                      <a:pt x="277" y="116"/>
                    </a:cubicBezTo>
                    <a:cubicBezTo>
                      <a:pt x="279" y="116"/>
                      <a:pt x="279" y="116"/>
                      <a:pt x="280" y="116"/>
                    </a:cubicBezTo>
                    <a:cubicBezTo>
                      <a:pt x="282" y="119"/>
                      <a:pt x="288" y="124"/>
                      <a:pt x="295" y="132"/>
                    </a:cubicBezTo>
                    <a:cubicBezTo>
                      <a:pt x="289" y="134"/>
                      <a:pt x="283" y="138"/>
                      <a:pt x="277" y="141"/>
                    </a:cubicBezTo>
                    <a:cubicBezTo>
                      <a:pt x="255" y="156"/>
                      <a:pt x="247" y="203"/>
                      <a:pt x="262" y="223"/>
                    </a:cubicBezTo>
                    <a:cubicBezTo>
                      <a:pt x="277" y="243"/>
                      <a:pt x="278" y="248"/>
                      <a:pt x="286" y="265"/>
                    </a:cubicBezTo>
                    <a:cubicBezTo>
                      <a:pt x="293" y="283"/>
                      <a:pt x="306" y="279"/>
                      <a:pt x="310" y="258"/>
                    </a:cubicBezTo>
                    <a:cubicBezTo>
                      <a:pt x="314" y="237"/>
                      <a:pt x="315" y="215"/>
                      <a:pt x="312" y="191"/>
                    </a:cubicBezTo>
                    <a:cubicBezTo>
                      <a:pt x="311" y="177"/>
                      <a:pt x="323" y="171"/>
                      <a:pt x="334" y="169"/>
                    </a:cubicBezTo>
                    <a:cubicBezTo>
                      <a:pt x="346" y="181"/>
                      <a:pt x="359" y="194"/>
                      <a:pt x="372" y="207"/>
                    </a:cubicBezTo>
                    <a:cubicBezTo>
                      <a:pt x="393" y="228"/>
                      <a:pt x="414" y="248"/>
                      <a:pt x="430" y="265"/>
                    </a:cubicBezTo>
                    <a:cubicBezTo>
                      <a:pt x="438" y="273"/>
                      <a:pt x="445" y="281"/>
                      <a:pt x="450" y="287"/>
                    </a:cubicBezTo>
                    <a:cubicBezTo>
                      <a:pt x="452" y="289"/>
                      <a:pt x="455" y="292"/>
                      <a:pt x="456" y="295"/>
                    </a:cubicBezTo>
                    <a:cubicBezTo>
                      <a:pt x="457" y="297"/>
                      <a:pt x="457" y="302"/>
                      <a:pt x="456" y="304"/>
                    </a:cubicBezTo>
                    <a:cubicBezTo>
                      <a:pt x="454" y="306"/>
                      <a:pt x="450" y="304"/>
                      <a:pt x="449" y="303"/>
                    </a:cubicBezTo>
                    <a:cubicBezTo>
                      <a:pt x="446" y="301"/>
                      <a:pt x="444" y="297"/>
                      <a:pt x="441" y="294"/>
                    </a:cubicBezTo>
                    <a:cubicBezTo>
                      <a:pt x="431" y="284"/>
                      <a:pt x="422" y="278"/>
                      <a:pt x="422" y="277"/>
                    </a:cubicBezTo>
                    <a:cubicBezTo>
                      <a:pt x="414" y="272"/>
                      <a:pt x="404" y="273"/>
                      <a:pt x="398" y="280"/>
                    </a:cubicBezTo>
                    <a:cubicBezTo>
                      <a:pt x="392" y="286"/>
                      <a:pt x="391" y="296"/>
                      <a:pt x="397" y="303"/>
                    </a:cubicBezTo>
                    <a:cubicBezTo>
                      <a:pt x="397" y="304"/>
                      <a:pt x="404" y="312"/>
                      <a:pt x="413" y="321"/>
                    </a:cubicBezTo>
                    <a:cubicBezTo>
                      <a:pt x="417" y="324"/>
                      <a:pt x="421" y="326"/>
                      <a:pt x="424" y="331"/>
                    </a:cubicBezTo>
                    <a:cubicBezTo>
                      <a:pt x="426" y="335"/>
                      <a:pt x="425" y="340"/>
                      <a:pt x="419" y="340"/>
                    </a:cubicBezTo>
                    <a:cubicBezTo>
                      <a:pt x="405" y="341"/>
                      <a:pt x="396" y="325"/>
                      <a:pt x="387" y="317"/>
                    </a:cubicBezTo>
                    <a:cubicBezTo>
                      <a:pt x="381" y="311"/>
                      <a:pt x="372" y="310"/>
                      <a:pt x="365" y="315"/>
                    </a:cubicBezTo>
                    <a:cubicBezTo>
                      <a:pt x="358" y="319"/>
                      <a:pt x="355" y="328"/>
                      <a:pt x="358" y="336"/>
                    </a:cubicBezTo>
                    <a:cubicBezTo>
                      <a:pt x="359" y="340"/>
                      <a:pt x="362" y="345"/>
                      <a:pt x="365" y="349"/>
                    </a:cubicBezTo>
                    <a:cubicBezTo>
                      <a:pt x="371" y="355"/>
                      <a:pt x="382" y="363"/>
                      <a:pt x="381" y="373"/>
                    </a:cubicBezTo>
                    <a:cubicBezTo>
                      <a:pt x="381" y="374"/>
                      <a:pt x="381" y="374"/>
                      <a:pt x="380" y="375"/>
                    </a:cubicBezTo>
                    <a:cubicBezTo>
                      <a:pt x="378" y="376"/>
                      <a:pt x="374" y="377"/>
                      <a:pt x="367" y="372"/>
                    </a:cubicBezTo>
                    <a:cubicBezTo>
                      <a:pt x="364" y="369"/>
                      <a:pt x="360" y="366"/>
                      <a:pt x="357" y="364"/>
                    </a:cubicBezTo>
                    <a:cubicBezTo>
                      <a:pt x="354" y="362"/>
                      <a:pt x="352" y="361"/>
                      <a:pt x="349" y="360"/>
                    </a:cubicBezTo>
                    <a:cubicBezTo>
                      <a:pt x="344" y="359"/>
                      <a:pt x="337" y="362"/>
                      <a:pt x="333" y="365"/>
                    </a:cubicBezTo>
                    <a:cubicBezTo>
                      <a:pt x="328" y="370"/>
                      <a:pt x="327" y="379"/>
                      <a:pt x="329" y="385"/>
                    </a:cubicBezTo>
                    <a:cubicBezTo>
                      <a:pt x="331" y="389"/>
                      <a:pt x="333" y="392"/>
                      <a:pt x="335" y="395"/>
                    </a:cubicBezTo>
                    <a:cubicBezTo>
                      <a:pt x="337" y="398"/>
                      <a:pt x="338" y="401"/>
                      <a:pt x="340" y="403"/>
                    </a:cubicBezTo>
                    <a:cubicBezTo>
                      <a:pt x="341" y="404"/>
                      <a:pt x="342" y="409"/>
                      <a:pt x="342" y="411"/>
                    </a:cubicBezTo>
                    <a:cubicBezTo>
                      <a:pt x="341" y="413"/>
                      <a:pt x="338" y="412"/>
                      <a:pt x="336" y="411"/>
                    </a:cubicBezTo>
                    <a:cubicBezTo>
                      <a:pt x="329" y="409"/>
                      <a:pt x="324" y="403"/>
                      <a:pt x="318" y="398"/>
                    </a:cubicBezTo>
                    <a:cubicBezTo>
                      <a:pt x="317" y="397"/>
                      <a:pt x="316" y="396"/>
                      <a:pt x="314" y="394"/>
                    </a:cubicBezTo>
                    <a:cubicBezTo>
                      <a:pt x="288" y="420"/>
                      <a:pt x="288" y="420"/>
                      <a:pt x="288" y="420"/>
                    </a:cubicBezTo>
                    <a:cubicBezTo>
                      <a:pt x="290" y="422"/>
                      <a:pt x="292" y="424"/>
                      <a:pt x="294" y="425"/>
                    </a:cubicBezTo>
                    <a:cubicBezTo>
                      <a:pt x="314" y="444"/>
                      <a:pt x="328" y="450"/>
                      <a:pt x="340" y="450"/>
                    </a:cubicBezTo>
                    <a:cubicBezTo>
                      <a:pt x="341" y="450"/>
                      <a:pt x="341" y="450"/>
                      <a:pt x="341" y="450"/>
                    </a:cubicBezTo>
                    <a:cubicBezTo>
                      <a:pt x="343" y="450"/>
                      <a:pt x="346" y="450"/>
                      <a:pt x="348" y="449"/>
                    </a:cubicBezTo>
                    <a:cubicBezTo>
                      <a:pt x="357" y="448"/>
                      <a:pt x="365" y="445"/>
                      <a:pt x="372" y="439"/>
                    </a:cubicBezTo>
                    <a:cubicBezTo>
                      <a:pt x="379" y="433"/>
                      <a:pt x="383" y="423"/>
                      <a:pt x="382" y="415"/>
                    </a:cubicBezTo>
                    <a:cubicBezTo>
                      <a:pt x="382" y="414"/>
                      <a:pt x="382" y="413"/>
                      <a:pt x="382" y="412"/>
                    </a:cubicBezTo>
                    <a:cubicBezTo>
                      <a:pt x="391" y="411"/>
                      <a:pt x="402" y="407"/>
                      <a:pt x="408" y="399"/>
                    </a:cubicBezTo>
                    <a:cubicBezTo>
                      <a:pt x="414" y="392"/>
                      <a:pt x="417" y="384"/>
                      <a:pt x="417" y="376"/>
                    </a:cubicBezTo>
                    <a:cubicBezTo>
                      <a:pt x="418" y="376"/>
                      <a:pt x="418" y="376"/>
                      <a:pt x="419" y="376"/>
                    </a:cubicBezTo>
                    <a:cubicBezTo>
                      <a:pt x="430" y="377"/>
                      <a:pt x="442" y="373"/>
                      <a:pt x="451" y="364"/>
                    </a:cubicBezTo>
                    <a:cubicBezTo>
                      <a:pt x="457" y="358"/>
                      <a:pt x="461" y="349"/>
                      <a:pt x="462" y="341"/>
                    </a:cubicBezTo>
                    <a:cubicBezTo>
                      <a:pt x="470" y="341"/>
                      <a:pt x="478" y="338"/>
                      <a:pt x="485" y="332"/>
                    </a:cubicBezTo>
                    <a:cubicBezTo>
                      <a:pt x="493" y="326"/>
                      <a:pt x="496" y="315"/>
                      <a:pt x="496" y="306"/>
                    </a:cubicBezTo>
                    <a:cubicBezTo>
                      <a:pt x="496" y="297"/>
                      <a:pt x="494" y="289"/>
                      <a:pt x="490" y="281"/>
                    </a:cubicBezTo>
                    <a:cubicBezTo>
                      <a:pt x="487" y="274"/>
                      <a:pt x="483" y="270"/>
                      <a:pt x="477" y="263"/>
                    </a:cubicBezTo>
                    <a:cubicBezTo>
                      <a:pt x="473" y="258"/>
                      <a:pt x="468" y="253"/>
                      <a:pt x="463" y="247"/>
                    </a:cubicBezTo>
                    <a:cubicBezTo>
                      <a:pt x="483" y="221"/>
                      <a:pt x="483" y="221"/>
                      <a:pt x="483" y="221"/>
                    </a:cubicBezTo>
                    <a:cubicBezTo>
                      <a:pt x="520" y="262"/>
                      <a:pt x="520" y="262"/>
                      <a:pt x="520" y="262"/>
                    </a:cubicBezTo>
                    <a:cubicBezTo>
                      <a:pt x="532" y="250"/>
                      <a:pt x="532" y="250"/>
                      <a:pt x="532" y="250"/>
                    </a:cubicBezTo>
                    <a:cubicBezTo>
                      <a:pt x="602" y="178"/>
                      <a:pt x="602" y="178"/>
                      <a:pt x="602" y="178"/>
                    </a:cubicBezTo>
                    <a:lnTo>
                      <a:pt x="434" y="0"/>
                    </a:lnTo>
                    <a:close/>
                    <a:moveTo>
                      <a:pt x="83" y="211"/>
                    </a:moveTo>
                    <a:cubicBezTo>
                      <a:pt x="46" y="171"/>
                      <a:pt x="46" y="171"/>
                      <a:pt x="46" y="171"/>
                    </a:cubicBezTo>
                    <a:cubicBezTo>
                      <a:pt x="167" y="52"/>
                      <a:pt x="167" y="52"/>
                      <a:pt x="167" y="52"/>
                    </a:cubicBezTo>
                    <a:cubicBezTo>
                      <a:pt x="200" y="91"/>
                      <a:pt x="200" y="91"/>
                      <a:pt x="200" y="91"/>
                    </a:cubicBezTo>
                    <a:lnTo>
                      <a:pt x="83" y="211"/>
                    </a:lnTo>
                    <a:close/>
                    <a:moveTo>
                      <a:pt x="200" y="238"/>
                    </a:moveTo>
                    <a:cubicBezTo>
                      <a:pt x="192" y="230"/>
                      <a:pt x="180" y="228"/>
                      <a:pt x="174" y="235"/>
                    </a:cubicBezTo>
                    <a:cubicBezTo>
                      <a:pt x="133" y="273"/>
                      <a:pt x="133" y="273"/>
                      <a:pt x="133" y="273"/>
                    </a:cubicBezTo>
                    <a:cubicBezTo>
                      <a:pt x="126" y="280"/>
                      <a:pt x="127" y="292"/>
                      <a:pt x="135" y="300"/>
                    </a:cubicBezTo>
                    <a:cubicBezTo>
                      <a:pt x="142" y="308"/>
                      <a:pt x="154" y="309"/>
                      <a:pt x="161" y="302"/>
                    </a:cubicBezTo>
                    <a:cubicBezTo>
                      <a:pt x="201" y="264"/>
                      <a:pt x="201" y="264"/>
                      <a:pt x="201" y="264"/>
                    </a:cubicBezTo>
                    <a:cubicBezTo>
                      <a:pt x="208" y="257"/>
                      <a:pt x="207" y="245"/>
                      <a:pt x="200" y="238"/>
                    </a:cubicBezTo>
                    <a:close/>
                    <a:moveTo>
                      <a:pt x="236" y="275"/>
                    </a:moveTo>
                    <a:cubicBezTo>
                      <a:pt x="228" y="267"/>
                      <a:pt x="217" y="266"/>
                      <a:pt x="210" y="272"/>
                    </a:cubicBezTo>
                    <a:cubicBezTo>
                      <a:pt x="170" y="311"/>
                      <a:pt x="170" y="311"/>
                      <a:pt x="170" y="311"/>
                    </a:cubicBezTo>
                    <a:cubicBezTo>
                      <a:pt x="163" y="318"/>
                      <a:pt x="163" y="329"/>
                      <a:pt x="171" y="337"/>
                    </a:cubicBezTo>
                    <a:cubicBezTo>
                      <a:pt x="179" y="345"/>
                      <a:pt x="190" y="346"/>
                      <a:pt x="197" y="340"/>
                    </a:cubicBezTo>
                    <a:cubicBezTo>
                      <a:pt x="238" y="301"/>
                      <a:pt x="238" y="301"/>
                      <a:pt x="238" y="301"/>
                    </a:cubicBezTo>
                    <a:cubicBezTo>
                      <a:pt x="244" y="295"/>
                      <a:pt x="244" y="283"/>
                      <a:pt x="236" y="275"/>
                    </a:cubicBezTo>
                    <a:close/>
                    <a:moveTo>
                      <a:pt x="272" y="313"/>
                    </a:moveTo>
                    <a:cubicBezTo>
                      <a:pt x="265" y="305"/>
                      <a:pt x="253" y="304"/>
                      <a:pt x="246" y="310"/>
                    </a:cubicBezTo>
                    <a:cubicBezTo>
                      <a:pt x="206" y="349"/>
                      <a:pt x="206" y="349"/>
                      <a:pt x="206" y="349"/>
                    </a:cubicBezTo>
                    <a:cubicBezTo>
                      <a:pt x="199" y="355"/>
                      <a:pt x="200" y="367"/>
                      <a:pt x="207" y="375"/>
                    </a:cubicBezTo>
                    <a:cubicBezTo>
                      <a:pt x="215" y="383"/>
                      <a:pt x="227" y="384"/>
                      <a:pt x="233" y="378"/>
                    </a:cubicBezTo>
                    <a:cubicBezTo>
                      <a:pt x="274" y="339"/>
                      <a:pt x="274" y="339"/>
                      <a:pt x="274" y="339"/>
                    </a:cubicBezTo>
                    <a:cubicBezTo>
                      <a:pt x="281" y="332"/>
                      <a:pt x="280" y="321"/>
                      <a:pt x="272" y="313"/>
                    </a:cubicBezTo>
                    <a:close/>
                    <a:moveTo>
                      <a:pt x="309" y="350"/>
                    </a:moveTo>
                    <a:cubicBezTo>
                      <a:pt x="301" y="342"/>
                      <a:pt x="289" y="341"/>
                      <a:pt x="283" y="348"/>
                    </a:cubicBezTo>
                    <a:cubicBezTo>
                      <a:pt x="242" y="386"/>
                      <a:pt x="242" y="386"/>
                      <a:pt x="242" y="386"/>
                    </a:cubicBezTo>
                    <a:cubicBezTo>
                      <a:pt x="235" y="393"/>
                      <a:pt x="236" y="405"/>
                      <a:pt x="244" y="413"/>
                    </a:cubicBezTo>
                    <a:cubicBezTo>
                      <a:pt x="251" y="420"/>
                      <a:pt x="263" y="422"/>
                      <a:pt x="270" y="415"/>
                    </a:cubicBezTo>
                    <a:cubicBezTo>
                      <a:pt x="310" y="377"/>
                      <a:pt x="310" y="377"/>
                      <a:pt x="310" y="377"/>
                    </a:cubicBezTo>
                    <a:cubicBezTo>
                      <a:pt x="317" y="370"/>
                      <a:pt x="316" y="358"/>
                      <a:pt x="309" y="350"/>
                    </a:cubicBezTo>
                    <a:close/>
                  </a:path>
                </a:pathLst>
              </a:custGeom>
              <a:solidFill>
                <a:schemeClr val="accent2">
                  <a:alpha val="100000"/>
                </a:schemeClr>
              </a:solidFill>
              <a:ln w="9525">
                <a:noFill/>
              </a:ln>
            </p:spPr>
            <p:txBody>
              <a:bodyPr/>
              <a:p>
                <a:endParaRPr lang="zh-CN" altLang="en-US"/>
              </a:p>
            </p:txBody>
          </p:sp>
        </p:grpSp>
      </p:grpSp>
      <p:grpSp>
        <p:nvGrpSpPr>
          <p:cNvPr id="13" name="矩形 12"/>
          <p:cNvGrpSpPr/>
          <p:nvPr/>
        </p:nvGrpSpPr>
        <p:grpSpPr>
          <a:xfrm>
            <a:off x="179388" y="4581525"/>
            <a:ext cx="8964612" cy="1885950"/>
            <a:chOff x="684" y="3302"/>
            <a:chExt cx="6266" cy="780"/>
          </a:xfrm>
        </p:grpSpPr>
        <p:pic>
          <p:nvPicPr>
            <p:cNvPr id="29706" name="矩形 12"/>
            <p:cNvPicPr/>
            <p:nvPr/>
          </p:nvPicPr>
          <p:blipFill>
            <a:blip r:embed="rId6"/>
            <a:stretch>
              <a:fillRect/>
            </a:stretch>
          </p:blipFill>
          <p:spPr>
            <a:xfrm>
              <a:off x="684" y="3302"/>
              <a:ext cx="6266" cy="780"/>
            </a:xfrm>
            <a:prstGeom prst="rect">
              <a:avLst/>
            </a:prstGeom>
            <a:noFill/>
            <a:ln w="9525">
              <a:noFill/>
            </a:ln>
          </p:spPr>
        </p:pic>
        <p:sp>
          <p:nvSpPr>
            <p:cNvPr id="29707" name="Text Box 15"/>
            <p:cNvSpPr txBox="1"/>
            <p:nvPr/>
          </p:nvSpPr>
          <p:spPr>
            <a:xfrm>
              <a:off x="687" y="3307"/>
              <a:ext cx="6260" cy="516"/>
            </a:xfrm>
            <a:prstGeom prst="rect">
              <a:avLst/>
            </a:prstGeom>
            <a:noFill/>
            <a:ln w="9525">
              <a:noFill/>
            </a:ln>
          </p:spPr>
          <p:txBody>
            <a:bodyPr>
              <a:spAutoFit/>
            </a:bodyPr>
            <a:p>
              <a:pPr marL="457200" indent="-457200" eaLnBrk="1" hangingPunct="1">
                <a:lnSpc>
                  <a:spcPct val="150000"/>
                </a:lnSpc>
              </a:pPr>
              <a:r>
                <a:rPr lang="zh-CN" altLang="en-US" sz="2600" b="1" dirty="0">
                  <a:latin typeface="Times New Roman" panose="02020603050405020304" pitchFamily="18" charset="0"/>
                  <a:ea typeface="方正书宋简体" charset="-122"/>
                </a:rPr>
                <a:t>信用成本前收益</a:t>
              </a:r>
              <a:r>
                <a:rPr lang="en-US" altLang="zh-CN" sz="2600" b="1" dirty="0">
                  <a:latin typeface="Times New Roman" panose="02020603050405020304" pitchFamily="18" charset="0"/>
                  <a:ea typeface="方正书宋简体" charset="-122"/>
                </a:rPr>
                <a:t>=</a:t>
              </a:r>
              <a:r>
                <a:rPr lang="zh-CN" altLang="en-US" sz="2600" b="1" dirty="0">
                  <a:latin typeface="Times New Roman" panose="02020603050405020304" pitchFamily="18" charset="0"/>
                  <a:ea typeface="方正书宋简体" charset="-122"/>
                </a:rPr>
                <a:t>销售收入</a:t>
              </a:r>
              <a:r>
                <a:rPr lang="en-US" altLang="zh-CN" sz="2600" b="1" dirty="0">
                  <a:latin typeface="Times New Roman" panose="02020603050405020304" pitchFamily="18" charset="0"/>
                  <a:ea typeface="方正书宋简体" charset="-122"/>
                </a:rPr>
                <a:t>-</a:t>
              </a:r>
              <a:r>
                <a:rPr lang="zh-CN" altLang="en-US" sz="2600" b="1" dirty="0">
                  <a:latin typeface="Times New Roman" panose="02020603050405020304" pitchFamily="18" charset="0"/>
                  <a:ea typeface="方正书宋简体" charset="-122"/>
                </a:rPr>
                <a:t>变动成本                       </a:t>
              </a:r>
              <a:endParaRPr lang="en-US" altLang="zh-CN" sz="2600" b="1" dirty="0">
                <a:latin typeface="Times New Roman" panose="02020603050405020304" pitchFamily="18" charset="0"/>
                <a:ea typeface="方正书宋简体" charset="-122"/>
              </a:endParaRPr>
            </a:p>
            <a:p>
              <a:pPr marL="457200" indent="-457200" eaLnBrk="1" hangingPunct="1">
                <a:lnSpc>
                  <a:spcPct val="150000"/>
                </a:lnSpc>
              </a:pPr>
              <a:r>
                <a:rPr lang="zh-CN" altLang="en-US" sz="2400" b="1" dirty="0">
                  <a:latin typeface="Times New Roman" panose="02020603050405020304" pitchFamily="18" charset="0"/>
                  <a:ea typeface="方正书宋简体" charset="-122"/>
                </a:rPr>
                <a:t>信用成本后收益</a:t>
              </a:r>
              <a:r>
                <a:rPr lang="en-US" altLang="zh-CN" sz="2400" b="1" dirty="0">
                  <a:latin typeface="Times New Roman" panose="02020603050405020304" pitchFamily="18" charset="0"/>
                  <a:ea typeface="方正书宋简体" charset="-122"/>
                </a:rPr>
                <a:t>=</a:t>
              </a:r>
              <a:r>
                <a:rPr lang="zh-CN" altLang="en-US" sz="2400" b="1" dirty="0">
                  <a:latin typeface="Times New Roman" panose="02020603050405020304" pitchFamily="18" charset="0"/>
                  <a:ea typeface="方正书宋简体" charset="-122"/>
                </a:rPr>
                <a:t>信用成本前收益</a:t>
              </a:r>
              <a:r>
                <a:rPr lang="en-US" altLang="zh-CN" sz="2400" b="1" dirty="0">
                  <a:latin typeface="Times New Roman" panose="02020603050405020304" pitchFamily="18" charset="0"/>
                  <a:ea typeface="方正书宋简体" charset="-122"/>
                </a:rPr>
                <a:t>-</a:t>
              </a:r>
              <a:r>
                <a:rPr lang="zh-CN" altLang="en-US" sz="2400" b="1" dirty="0">
                  <a:latin typeface="Times New Roman" panose="02020603050405020304" pitchFamily="18" charset="0"/>
                  <a:ea typeface="方正书宋简体" charset="-122"/>
                </a:rPr>
                <a:t>机会成本</a:t>
              </a:r>
              <a:r>
                <a:rPr lang="en-US" altLang="zh-CN" sz="2400" b="1" dirty="0">
                  <a:latin typeface="Times New Roman" panose="02020603050405020304" pitchFamily="18" charset="0"/>
                  <a:ea typeface="方正书宋简体" charset="-122"/>
                </a:rPr>
                <a:t>-</a:t>
              </a:r>
              <a:r>
                <a:rPr lang="zh-CN" altLang="en-US" sz="2400" b="1" dirty="0">
                  <a:latin typeface="Times New Roman" panose="02020603050405020304" pitchFamily="18" charset="0"/>
                  <a:ea typeface="方正书宋简体" charset="-122"/>
                </a:rPr>
                <a:t>坏账损失</a:t>
              </a:r>
              <a:r>
                <a:rPr lang="en-US" altLang="zh-CN" sz="2400" b="1" dirty="0">
                  <a:latin typeface="Times New Roman" panose="02020603050405020304" pitchFamily="18" charset="0"/>
                  <a:ea typeface="方正书宋简体" charset="-122"/>
                </a:rPr>
                <a:t>-</a:t>
              </a:r>
              <a:r>
                <a:rPr lang="zh-CN" altLang="en-US" sz="2400" b="1" dirty="0">
                  <a:latin typeface="Times New Roman" panose="02020603050405020304" pitchFamily="18" charset="0"/>
                  <a:ea typeface="方正书宋简体" charset="-122"/>
                </a:rPr>
                <a:t>收账费用</a:t>
              </a:r>
              <a:endParaRPr lang="zh-CN" altLang="en-US" sz="2400" b="1" dirty="0">
                <a:latin typeface="Times New Roman" panose="02020603050405020304" pitchFamily="18" charset="0"/>
                <a:ea typeface="方正书宋简体" charset="-122"/>
              </a:endParaRPr>
            </a:p>
          </p:txBody>
        </p:sp>
      </p:grpSp>
      <p:pic>
        <p:nvPicPr>
          <p:cNvPr id="29704" name="Picture 2" descr="https://timgsa.baidu.com/timg?image&amp;quality=80&amp;size=b9999_10000&amp;sec=1522990659895&amp;di=0f17a310d8fffd886c59991827c49c70&amp;imgtype=jpg&amp;src=http%3A%2F%2Fimg4.imgtn.bdimg.com%2Fit%2Fu%3D3792539669%2C444976587%26fm%3D214%26gp%3D0.jpg"/>
          <p:cNvPicPr>
            <a:picLocks noChangeAspect="1"/>
          </p:cNvPicPr>
          <p:nvPr/>
        </p:nvPicPr>
        <p:blipFill>
          <a:blip r:embed="rId7"/>
          <a:stretch>
            <a:fillRect/>
          </a:stretch>
        </p:blipFill>
        <p:spPr>
          <a:xfrm>
            <a:off x="6759575" y="1628775"/>
            <a:ext cx="2384425" cy="2068513"/>
          </a:xfrm>
          <a:prstGeom prst="rect">
            <a:avLst/>
          </a:prstGeom>
          <a:noFill/>
          <a:ln w="9525">
            <a:noFill/>
          </a:ln>
        </p:spPr>
      </p:pic>
      <p:sp>
        <p:nvSpPr>
          <p:cNvPr id="17" name="文本框 99"/>
          <p:cNvSpPr txBox="1"/>
          <p:nvPr/>
        </p:nvSpPr>
        <p:spPr>
          <a:xfrm>
            <a:off x="842963" y="5840413"/>
            <a:ext cx="6621463" cy="523875"/>
          </a:xfrm>
          <a:prstGeom prst="rect">
            <a:avLst/>
          </a:prstGeom>
          <a:noFill/>
          <a:ln w="9525">
            <a:noFill/>
          </a:ln>
        </p:spPr>
        <p:txBody>
          <a:bodyPr>
            <a:spAutoFit/>
          </a:bodyPr>
          <a:lstStyle/>
          <a:p>
            <a:pPr marR="0" defTabSz="914400" eaLnBrk="1" hangingPunct="1">
              <a:spcBef>
                <a:spcPct val="50000"/>
              </a:spcBef>
              <a:buClrTx/>
              <a:buSzTx/>
              <a:buFont typeface="Arial" panose="020B0604020202020204" pitchFamily="34" charset="0"/>
              <a:buNone/>
              <a:defRPr/>
            </a:pPr>
            <a:r>
              <a:rPr kumimoji="0" lang="zh-CN" sz="2800" kern="1200" cap="none" spc="0" normalizeH="0" baseline="0" noProof="0" dirty="0">
                <a:solidFill>
                  <a:srgbClr val="FF0000"/>
                </a:solidFill>
                <a:latin typeface="微软雅黑" panose="020B0503020204020204" pitchFamily="34" charset="-122"/>
                <a:ea typeface="微软雅黑" panose="020B0503020204020204" pitchFamily="34" charset="-122"/>
                <a:cs typeface="+mn-cs"/>
              </a:rPr>
              <a:t>注意：上式中未考虑固定成本的变化。</a:t>
            </a:r>
            <a:r>
              <a:rPr kumimoji="0" lang="en-US" sz="1050" kern="1200" cap="none" spc="0" normalizeH="0" baseline="0" noProof="0" dirty="0">
                <a:solidFill>
                  <a:srgbClr val="000000"/>
                </a:solidFill>
                <a:latin typeface="宋体" panose="02010600030101010101" pitchFamily="2" charset="-122"/>
                <a:ea typeface="宋体" panose="02010600030101010101" pitchFamily="2" charset="-122"/>
                <a:cs typeface="+mn-cs"/>
              </a:rPr>
              <a:t> </a:t>
            </a:r>
            <a:endParaRPr kumimoji="0" lang="zh-CN" altLang="en-US" kern="1200" cap="none" spc="0" normalizeH="0" baseline="0" noProof="0" dirty="0">
              <a:latin typeface="文泉驿微米黑" pitchFamily="2" charset="-122"/>
              <a:ea typeface="文泉驿微米黑" pitchFamily="2" charset="-122"/>
              <a:cs typeface="+mn-cs"/>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a:spLocks noGrp="1"/>
          </p:cNvSpPr>
          <p:nvPr>
            <p:ph type="title" idx="4294967295"/>
          </p:nvPr>
        </p:nvSpPr>
        <p:spPr>
          <a:xfrm>
            <a:off x="0" y="446088"/>
            <a:ext cx="5111750" cy="1079500"/>
          </a:xfrm>
          <a:ln/>
          <a:effectLst>
            <a:outerShdw dist="35921" dir="2699999" algn="ctr" rotWithShape="0">
              <a:schemeClr val="tx1">
                <a:alpha val="100000"/>
              </a:schemeClr>
            </a:outerShdw>
          </a:effectLst>
        </p:spPr>
        <p:txBody>
          <a:bodyPr vert="horz" wrap="square" lIns="90488" tIns="44450" rIns="90488" bIns="44450" anchor="ctr" anchorCtr="0"/>
          <a:p>
            <a:pPr eaLnBrk="1" hangingPunct="1">
              <a:lnSpc>
                <a:spcPct val="90000"/>
              </a:lnSpc>
            </a:pPr>
            <a:r>
              <a:rPr lang="en-US" altLang="zh-CN" sz="3200" dirty="0">
                <a:solidFill>
                  <a:srgbClr val="495A66"/>
                </a:solidFill>
                <a:latin typeface="微软雅黑" panose="020B0503020204020204" pitchFamily="34" charset="-122"/>
                <a:ea typeface="微软雅黑" panose="020B0503020204020204" pitchFamily="34" charset="-122"/>
              </a:rPr>
              <a:t>(1)</a:t>
            </a:r>
            <a:r>
              <a:rPr lang="zh-CN" altLang="en-US" sz="3200" dirty="0">
                <a:solidFill>
                  <a:srgbClr val="495A66"/>
                </a:solidFill>
                <a:latin typeface="微软雅黑" panose="020B0503020204020204" pitchFamily="34" charset="-122"/>
                <a:ea typeface="微软雅黑" panose="020B0503020204020204" pitchFamily="34" charset="-122"/>
              </a:rPr>
              <a:t>确定信用期限</a:t>
            </a:r>
            <a:endParaRPr lang="zh-CN" altLang="en-US" sz="3200" dirty="0">
              <a:solidFill>
                <a:srgbClr val="495A66"/>
              </a:solidFill>
              <a:latin typeface="微软雅黑" panose="020B0503020204020204" pitchFamily="34" charset="-122"/>
              <a:ea typeface="微软雅黑" panose="020B0503020204020204" pitchFamily="34" charset="-122"/>
            </a:endParaRPr>
          </a:p>
        </p:txBody>
      </p:sp>
      <p:sp>
        <p:nvSpPr>
          <p:cNvPr id="80900" name="Rectangle 4"/>
          <p:cNvSpPr/>
          <p:nvPr/>
        </p:nvSpPr>
        <p:spPr>
          <a:xfrm>
            <a:off x="323850" y="5516563"/>
            <a:ext cx="7458075" cy="1114425"/>
          </a:xfrm>
          <a:prstGeom prst="rect">
            <a:avLst/>
          </a:prstGeom>
          <a:noFill/>
          <a:ln w="12700">
            <a:noFill/>
          </a:ln>
        </p:spPr>
        <p:txBody>
          <a:bodyPr lIns="90488" tIns="44450" rIns="90488" bIns="44450"/>
          <a:p>
            <a:pPr marL="342900" indent="-342900">
              <a:lnSpc>
                <a:spcPct val="110000"/>
              </a:lnSpc>
              <a:spcBef>
                <a:spcPct val="20000"/>
              </a:spcBef>
              <a:buSzPct val="90000"/>
            </a:pPr>
            <a:r>
              <a:rPr lang="zh-CN" altLang="en-US" sz="2600" b="1" dirty="0">
                <a:latin typeface="宋体" panose="02010600030101010101" pitchFamily="2" charset="-122"/>
                <a:ea typeface="宋体" panose="02010600030101010101" pitchFamily="2" charset="-122"/>
              </a:rPr>
              <a:t>决策原则</a:t>
            </a:r>
            <a:r>
              <a:rPr lang="en-US" altLang="zh-CN" sz="2600" b="1" dirty="0">
                <a:latin typeface="宋体" panose="02010600030101010101" pitchFamily="2" charset="-122"/>
                <a:ea typeface="宋体" panose="02010600030101010101" pitchFamily="2" charset="-122"/>
              </a:rPr>
              <a:t>:</a:t>
            </a:r>
            <a:r>
              <a:rPr lang="zh-CN" altLang="en-US" sz="2600" b="1" dirty="0">
                <a:latin typeface="宋体" panose="02010600030101010101" pitchFamily="2" charset="-122"/>
                <a:ea typeface="宋体" panose="02010600030101010101" pitchFamily="2" charset="-122"/>
              </a:rPr>
              <a:t>计算各方案的净收益，选择其中净收益最高的方案。</a:t>
            </a:r>
            <a:endParaRPr lang="zh-CN" altLang="en-US" sz="2600" b="1" dirty="0">
              <a:latin typeface="宋体" panose="02010600030101010101" pitchFamily="2" charset="-122"/>
              <a:ea typeface="宋体" panose="02010600030101010101" pitchFamily="2" charset="-122"/>
            </a:endParaRPr>
          </a:p>
        </p:txBody>
      </p:sp>
      <p:sp>
        <p:nvSpPr>
          <p:cNvPr id="80902" name="Text Box 6"/>
          <p:cNvSpPr txBox="1"/>
          <p:nvPr/>
        </p:nvSpPr>
        <p:spPr>
          <a:xfrm>
            <a:off x="323850" y="1773238"/>
            <a:ext cx="8424863" cy="3455987"/>
          </a:xfrm>
          <a:prstGeom prst="rect">
            <a:avLst/>
          </a:prstGeom>
          <a:noFill/>
          <a:ln w="12700">
            <a:noFill/>
          </a:ln>
        </p:spPr>
        <p:txBody>
          <a:bodyPr lIns="90488" tIns="44450" rIns="90488" bIns="44450"/>
          <a:p>
            <a:pPr marL="342900" indent="-342900">
              <a:lnSpc>
                <a:spcPct val="110000"/>
              </a:lnSpc>
              <a:spcBef>
                <a:spcPct val="20000"/>
              </a:spcBef>
              <a:buSzPct val="90000"/>
            </a:pPr>
            <a:r>
              <a:rPr lang="zh-CN" altLang="en-US" sz="2600" b="1" dirty="0">
                <a:latin typeface="宋体" panose="02010600030101010101" pitchFamily="2" charset="-122"/>
                <a:ea typeface="宋体" panose="02010600030101010101" pitchFamily="2" charset="-122"/>
              </a:rPr>
              <a:t>计算不同方案的净收益</a:t>
            </a:r>
            <a:endParaRPr lang="zh-CN" altLang="en-US" sz="2600" b="1" dirty="0">
              <a:latin typeface="宋体" panose="02010600030101010101" pitchFamily="2" charset="-122"/>
              <a:ea typeface="宋体" panose="02010600030101010101" pitchFamily="2" charset="-122"/>
            </a:endParaRPr>
          </a:p>
          <a:p>
            <a:pPr marL="342900" indent="-342900">
              <a:lnSpc>
                <a:spcPct val="110000"/>
              </a:lnSpc>
              <a:spcBef>
                <a:spcPct val="20000"/>
              </a:spcBef>
              <a:buSzPct val="90000"/>
            </a:pPr>
            <a:r>
              <a:rPr lang="zh-CN" altLang="en-US" sz="2600" b="1" dirty="0">
                <a:solidFill>
                  <a:srgbClr val="FF3300"/>
                </a:solidFill>
                <a:latin typeface="宋体" panose="02010600030101010101" pitchFamily="2" charset="-122"/>
                <a:ea typeface="宋体" panose="02010600030101010101" pitchFamily="2" charset="-122"/>
              </a:rPr>
              <a:t>信用成本前收益</a:t>
            </a:r>
            <a:endParaRPr lang="zh-CN" altLang="en-US" sz="2600" b="1" dirty="0">
              <a:solidFill>
                <a:srgbClr val="FF3300"/>
              </a:solidFill>
              <a:latin typeface="宋体" panose="02010600030101010101" pitchFamily="2" charset="-122"/>
              <a:ea typeface="宋体" panose="02010600030101010101" pitchFamily="2" charset="-122"/>
            </a:endParaRPr>
          </a:p>
          <a:p>
            <a:pPr marL="342900" indent="-342900">
              <a:lnSpc>
                <a:spcPct val="110000"/>
              </a:lnSpc>
              <a:spcBef>
                <a:spcPct val="20000"/>
              </a:spcBef>
              <a:buSzPct val="90000"/>
            </a:pPr>
            <a:r>
              <a:rPr lang="zh-CN" altLang="en-US" sz="2600" b="1" dirty="0">
                <a:latin typeface="宋体" panose="02010600030101010101" pitchFamily="2" charset="-122"/>
                <a:ea typeface="宋体" panose="02010600030101010101" pitchFamily="2" charset="-122"/>
              </a:rPr>
              <a:t>    =收入-非信用成本=收入-变动成本</a:t>
            </a:r>
            <a:endParaRPr lang="zh-CN" altLang="en-US" sz="2600" b="1" dirty="0">
              <a:latin typeface="宋体" panose="02010600030101010101" pitchFamily="2" charset="-122"/>
              <a:ea typeface="宋体" panose="02010600030101010101" pitchFamily="2" charset="-122"/>
            </a:endParaRPr>
          </a:p>
          <a:p>
            <a:pPr marL="342900" indent="-342900">
              <a:lnSpc>
                <a:spcPct val="110000"/>
              </a:lnSpc>
              <a:spcBef>
                <a:spcPct val="20000"/>
              </a:spcBef>
              <a:buSzPct val="90000"/>
            </a:pPr>
            <a:r>
              <a:rPr lang="zh-CN" altLang="en-US" sz="2600" b="1" dirty="0">
                <a:latin typeface="宋体" panose="02010600030101010101" pitchFamily="2" charset="-122"/>
                <a:ea typeface="宋体" panose="02010600030101010101" pitchFamily="2" charset="-122"/>
              </a:rPr>
              <a:t>    =边际贡献</a:t>
            </a:r>
            <a:endParaRPr lang="zh-CN" altLang="en-US" sz="2600" b="1" dirty="0">
              <a:latin typeface="宋体" panose="02010600030101010101" pitchFamily="2" charset="-122"/>
              <a:ea typeface="宋体" panose="02010600030101010101" pitchFamily="2" charset="-122"/>
            </a:endParaRPr>
          </a:p>
          <a:p>
            <a:pPr marL="342900" indent="-342900">
              <a:lnSpc>
                <a:spcPct val="110000"/>
              </a:lnSpc>
              <a:spcBef>
                <a:spcPct val="20000"/>
              </a:spcBef>
              <a:buSzPct val="90000"/>
            </a:pPr>
            <a:r>
              <a:rPr lang="zh-CN" altLang="en-US" sz="2600" b="1" dirty="0">
                <a:solidFill>
                  <a:srgbClr val="FF3300"/>
                </a:solidFill>
                <a:latin typeface="宋体" panose="02010600030101010101" pitchFamily="2" charset="-122"/>
                <a:ea typeface="宋体" panose="02010600030101010101" pitchFamily="2" charset="-122"/>
              </a:rPr>
              <a:t>信用成本后收益</a:t>
            </a:r>
            <a:endParaRPr lang="zh-CN" altLang="en-US" sz="2600" b="1" dirty="0">
              <a:solidFill>
                <a:srgbClr val="FF3300"/>
              </a:solidFill>
              <a:latin typeface="宋体" panose="02010600030101010101" pitchFamily="2" charset="-122"/>
              <a:ea typeface="宋体" panose="02010600030101010101" pitchFamily="2" charset="-122"/>
            </a:endParaRPr>
          </a:p>
          <a:p>
            <a:pPr marL="342900" indent="-342900">
              <a:lnSpc>
                <a:spcPct val="110000"/>
              </a:lnSpc>
              <a:spcBef>
                <a:spcPct val="20000"/>
              </a:spcBef>
              <a:buSzPct val="90000"/>
            </a:pPr>
            <a:r>
              <a:rPr lang="zh-CN" altLang="en-US" sz="2600" b="1" dirty="0">
                <a:latin typeface="宋体" panose="02010600030101010101" pitchFamily="2" charset="-122"/>
                <a:ea typeface="宋体" panose="02010600030101010101" pitchFamily="2" charset="-122"/>
              </a:rPr>
              <a:t>    =信用成本前收益-信用成本</a:t>
            </a:r>
            <a:endParaRPr lang="zh-CN" altLang="en-US" sz="2600" b="1" dirty="0">
              <a:latin typeface="宋体" panose="02010600030101010101" pitchFamily="2" charset="-122"/>
              <a:ea typeface="宋体" panose="02010600030101010101" pitchFamily="2" charset="-122"/>
            </a:endParaRPr>
          </a:p>
          <a:p>
            <a:pPr marL="342900" indent="-342900">
              <a:lnSpc>
                <a:spcPct val="110000"/>
              </a:lnSpc>
              <a:spcBef>
                <a:spcPct val="20000"/>
              </a:spcBef>
              <a:buSzPct val="90000"/>
            </a:pPr>
            <a:r>
              <a:rPr lang="zh-CN" altLang="en-US" sz="2600" b="1" dirty="0">
                <a:latin typeface="宋体" panose="02010600030101010101" pitchFamily="2" charset="-122"/>
                <a:ea typeface="宋体" panose="02010600030101010101" pitchFamily="2" charset="-122"/>
              </a:rPr>
              <a:t>    =信用成本前收益-机会成本-坏账损失-收账费用</a:t>
            </a:r>
            <a:endParaRPr lang="zh-CN" altLang="en-US" sz="2700" b="1" dirty="0">
              <a:latin typeface="宋体" panose="02010600030101010101" pitchFamily="2" charset="-122"/>
              <a:ea typeface="宋体" panose="02010600030101010101" pitchFamily="2" charset="-122"/>
            </a:endParaRPr>
          </a:p>
        </p:txBody>
      </p:sp>
      <p:pic>
        <p:nvPicPr>
          <p:cNvPr id="30725" name="图片 17"/>
          <p:cNvPicPr>
            <a:picLocks noChangeAspect="1"/>
          </p:cNvPicPr>
          <p:nvPr/>
        </p:nvPicPr>
        <p:blipFill>
          <a:blip r:embed="rId1"/>
          <a:stretch>
            <a:fillRect/>
          </a:stretch>
        </p:blipFill>
        <p:spPr>
          <a:xfrm>
            <a:off x="6373813" y="1495425"/>
            <a:ext cx="2566987" cy="2428875"/>
          </a:xfrm>
          <a:prstGeom prst="rect">
            <a:avLst/>
          </a:prstGeom>
          <a:noFill/>
          <a:ln w="9525">
            <a:noFill/>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80902">
                                            <p:txEl>
                                              <p:charRg st="0" end="11"/>
                                            </p:txEl>
                                          </p:spTgt>
                                        </p:tgtEl>
                                        <p:attrNameLst>
                                          <p:attrName>style.visibility</p:attrName>
                                        </p:attrNameLst>
                                      </p:cBhvr>
                                      <p:to>
                                        <p:strVal val="visible"/>
                                      </p:to>
                                    </p:set>
                                    <p:animEffect transition="in" filter="strips(downRight)">
                                      <p:cBhvr>
                                        <p:cTn id="7" dur="500"/>
                                        <p:tgtEl>
                                          <p:spTgt spid="80902">
                                            <p:txEl>
                                              <p:charRg st="0" end="1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0902">
                                            <p:txEl>
                                              <p:charRg st="11" end="19"/>
                                            </p:txEl>
                                          </p:spTgt>
                                        </p:tgtEl>
                                        <p:attrNameLst>
                                          <p:attrName>style.visibility</p:attrName>
                                        </p:attrNameLst>
                                      </p:cBhvr>
                                      <p:to>
                                        <p:strVal val="visible"/>
                                      </p:to>
                                    </p:set>
                                    <p:animEffect transition="in" filter="strips(downRight)">
                                      <p:cBhvr>
                                        <p:cTn id="12" dur="500"/>
                                        <p:tgtEl>
                                          <p:spTgt spid="80902">
                                            <p:txEl>
                                              <p:charRg st="11" end="1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80902">
                                            <p:txEl>
                                              <p:charRg st="19" end="41"/>
                                            </p:txEl>
                                          </p:spTgt>
                                        </p:tgtEl>
                                        <p:attrNameLst>
                                          <p:attrName>style.visibility</p:attrName>
                                        </p:attrNameLst>
                                      </p:cBhvr>
                                      <p:to>
                                        <p:strVal val="visible"/>
                                      </p:to>
                                    </p:set>
                                    <p:animEffect transition="in" filter="strips(downRight)">
                                      <p:cBhvr>
                                        <p:cTn id="17" dur="500"/>
                                        <p:tgtEl>
                                          <p:spTgt spid="80902">
                                            <p:txEl>
                                              <p:charRg st="19" end="4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80902">
                                            <p:txEl>
                                              <p:charRg st="41" end="51"/>
                                            </p:txEl>
                                          </p:spTgt>
                                        </p:tgtEl>
                                        <p:attrNameLst>
                                          <p:attrName>style.visibility</p:attrName>
                                        </p:attrNameLst>
                                      </p:cBhvr>
                                      <p:to>
                                        <p:strVal val="visible"/>
                                      </p:to>
                                    </p:set>
                                    <p:animEffect transition="in" filter="strips(downRight)">
                                      <p:cBhvr>
                                        <p:cTn id="22" dur="500"/>
                                        <p:tgtEl>
                                          <p:spTgt spid="80902">
                                            <p:txEl>
                                              <p:charRg st="41" end="5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80902">
                                            <p:txEl>
                                              <p:charRg st="51" end="59"/>
                                            </p:txEl>
                                          </p:spTgt>
                                        </p:tgtEl>
                                        <p:attrNameLst>
                                          <p:attrName>style.visibility</p:attrName>
                                        </p:attrNameLst>
                                      </p:cBhvr>
                                      <p:to>
                                        <p:strVal val="visible"/>
                                      </p:to>
                                    </p:set>
                                    <p:animEffect transition="in" filter="strips(downRight)">
                                      <p:cBhvr>
                                        <p:cTn id="27" dur="500"/>
                                        <p:tgtEl>
                                          <p:spTgt spid="80902">
                                            <p:txEl>
                                              <p:charRg st="51" end="5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80902">
                                            <p:txEl>
                                              <p:charRg st="59" end="77"/>
                                            </p:txEl>
                                          </p:spTgt>
                                        </p:tgtEl>
                                        <p:attrNameLst>
                                          <p:attrName>style.visibility</p:attrName>
                                        </p:attrNameLst>
                                      </p:cBhvr>
                                      <p:to>
                                        <p:strVal val="visible"/>
                                      </p:to>
                                    </p:set>
                                    <p:animEffect transition="in" filter="strips(downRight)">
                                      <p:cBhvr>
                                        <p:cTn id="32" dur="500"/>
                                        <p:tgtEl>
                                          <p:spTgt spid="80902">
                                            <p:txEl>
                                              <p:charRg st="59" end="7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80902">
                                            <p:txEl>
                                              <p:charRg st="77" end="105"/>
                                            </p:txEl>
                                          </p:spTgt>
                                        </p:tgtEl>
                                        <p:attrNameLst>
                                          <p:attrName>style.visibility</p:attrName>
                                        </p:attrNameLst>
                                      </p:cBhvr>
                                      <p:to>
                                        <p:strVal val="visible"/>
                                      </p:to>
                                    </p:set>
                                    <p:animEffect transition="in" filter="strips(downRight)">
                                      <p:cBhvr>
                                        <p:cTn id="37" dur="500"/>
                                        <p:tgtEl>
                                          <p:spTgt spid="80902">
                                            <p:txEl>
                                              <p:charRg st="77" end="10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0900"/>
                                        </p:tgtEl>
                                        <p:attrNameLst>
                                          <p:attrName>style.visibility</p:attrName>
                                        </p:attrNameLst>
                                      </p:cBhvr>
                                      <p:to>
                                        <p:strVal val="visible"/>
                                      </p:to>
                                    </p:set>
                                    <p:animEffect transition="in" filter="wipe(down)">
                                      <p:cBhvr>
                                        <p:cTn id="42" dur="500"/>
                                        <p:tgtEl>
                                          <p:spTgt spid="80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p:bldP spid="8090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灯片编号占位符 2"/>
          <p:cNvSpPr txBox="1">
            <a:spLocks noGrp="1"/>
          </p:cNvSpPr>
          <p:nvPr>
            <p:ph type="sldNum" sz="quarter" idx="12"/>
          </p:nvPr>
        </p:nvSpPr>
        <p:spPr>
          <a:xfrm>
            <a:off x="8493125" y="6240463"/>
            <a:ext cx="371475" cy="354012"/>
          </a:xfrm>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r" eaLnBrk="1" hangingPunct="1"/>
            <a:fld id="{9A0DB2DC-4C9A-4742-B13C-FB6460FD3503}" type="slidenum">
              <a:rPr lang="" altLang="zh-CN" sz="1400" dirty="0">
                <a:solidFill>
                  <a:schemeClr val="bg1"/>
                </a:solidFill>
              </a:rPr>
            </a:fld>
            <a:endParaRPr lang="" altLang="zh-CN" sz="1400" dirty="0">
              <a:solidFill>
                <a:schemeClr val="bg1"/>
              </a:solidFill>
            </a:endParaRPr>
          </a:p>
        </p:txBody>
      </p:sp>
      <p:grpSp>
        <p:nvGrpSpPr>
          <p:cNvPr id="4" name="组合 3"/>
          <p:cNvGrpSpPr/>
          <p:nvPr/>
        </p:nvGrpSpPr>
        <p:grpSpPr>
          <a:xfrm>
            <a:off x="179388" y="692150"/>
            <a:ext cx="8713787" cy="3600450"/>
            <a:chOff x="386608" y="812273"/>
            <a:chExt cx="11909927" cy="5070779"/>
          </a:xfrm>
        </p:grpSpPr>
        <p:grpSp>
          <p:nvGrpSpPr>
            <p:cNvPr id="31779" name="组合 14"/>
            <p:cNvGrpSpPr/>
            <p:nvPr/>
          </p:nvGrpSpPr>
          <p:grpSpPr>
            <a:xfrm>
              <a:off x="386608" y="812273"/>
              <a:ext cx="11909927" cy="5070779"/>
              <a:chOff x="275470" y="1848067"/>
              <a:chExt cx="9532584" cy="6505647"/>
            </a:xfrm>
          </p:grpSpPr>
          <p:sp>
            <p:nvSpPr>
              <p:cNvPr id="31781" name="矩形 8"/>
              <p:cNvSpPr/>
              <p:nvPr/>
            </p:nvSpPr>
            <p:spPr>
              <a:xfrm>
                <a:off x="275470" y="2313411"/>
                <a:ext cx="9532584" cy="6040303"/>
              </a:xfrm>
              <a:prstGeom prst="rect">
                <a:avLst/>
              </a:prstGeom>
              <a:noFill/>
              <a:ln w="25400" cap="flat" cmpd="sng">
                <a:solidFill>
                  <a:srgbClr val="0070C0"/>
                </a:solidFill>
                <a:prstDash val="solid"/>
                <a:miter/>
                <a:headEnd type="none" w="med" len="med"/>
                <a:tailEnd type="none" w="med" len="med"/>
              </a:ln>
            </p:spPr>
            <p:txBody>
              <a:bodyPr/>
              <a:p>
                <a:pPr eaLnBrk="1" hangingPunct="1">
                  <a:lnSpc>
                    <a:spcPct val="130000"/>
                  </a:lnSpc>
                  <a:spcBef>
                    <a:spcPct val="50000"/>
                  </a:spcBef>
                </a:pPr>
                <a:r>
                  <a:rPr lang="zh-CN" altLang="en-US" sz="3200" b="1" dirty="0">
                    <a:solidFill>
                      <a:srgbClr val="333333"/>
                    </a:solidFill>
                    <a:latin typeface="Times New Roman" panose="02020603050405020304" pitchFamily="18" charset="0"/>
                  </a:rPr>
                  <a:t>       </a:t>
                </a:r>
                <a:endParaRPr lang="zh-CN" altLang="en-US" sz="28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4" name="组合 11"/>
              <p:cNvGrpSpPr/>
              <p:nvPr/>
            </p:nvGrpSpPr>
            <p:grpSpPr>
              <a:xfrm>
                <a:off x="581546" y="1848067"/>
                <a:ext cx="569293" cy="700093"/>
                <a:chOff x="1620361" y="-307523"/>
                <a:chExt cx="4004311" cy="4000500"/>
              </a:xfrm>
              <a:effectLst>
                <a:outerShdw blurRad="444500" dist="254000" dir="8100000" algn="tr" rotWithShape="0">
                  <a:prstClr val="black">
                    <a:alpha val="50000"/>
                  </a:prstClr>
                </a:outerShdw>
              </a:effectLst>
            </p:grpSpPr>
            <p:sp>
              <p:nvSpPr>
                <p:cNvPr id="15" name="同心圆 28"/>
                <p:cNvSpPr/>
                <p:nvPr/>
              </p:nvSpPr>
              <p:spPr>
                <a:xfrm>
                  <a:off x="1620361" y="-307523"/>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6" name="椭圆 15"/>
                <p:cNvSpPr/>
                <p:nvPr/>
              </p:nvSpPr>
              <p:spPr>
                <a:xfrm>
                  <a:off x="1859868" y="438391"/>
                  <a:ext cx="3764804" cy="3250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grpSp>
        </p:grpSp>
        <p:sp>
          <p:nvSpPr>
            <p:cNvPr id="31780" name="矩形 1"/>
            <p:cNvSpPr/>
            <p:nvPr/>
          </p:nvSpPr>
          <p:spPr>
            <a:xfrm>
              <a:off x="386608" y="1233133"/>
              <a:ext cx="11909927" cy="4031275"/>
            </a:xfrm>
            <a:prstGeom prst="rect">
              <a:avLst/>
            </a:prstGeom>
            <a:noFill/>
            <a:ln w="9525">
              <a:noFill/>
            </a:ln>
          </p:spPr>
          <p:txBody>
            <a:bodyPr>
              <a:spAutoFit/>
            </a:bodyPr>
            <a:p>
              <a:pPr eaLnBrk="1" hangingPunct="1">
                <a:lnSpc>
                  <a:spcPct val="150000"/>
                </a:lnSpc>
                <a:spcBef>
                  <a:spcPct val="50000"/>
                </a:spcBef>
              </a:pPr>
              <a:r>
                <a:rPr lang="zh-CN" altLang="en-US" sz="2400" dirty="0">
                  <a:latin typeface="微软雅黑" panose="020B0503020204020204" pitchFamily="34" charset="-122"/>
                  <a:ea typeface="微软雅黑" panose="020B0503020204020204" pitchFamily="34" charset="-122"/>
                </a:rPr>
                <a:t>林宏公司预测</a:t>
              </a:r>
              <a:r>
                <a:rPr lang="zh-CN" altLang="en-US" sz="2400" dirty="0">
                  <a:latin typeface="微软雅黑" panose="020B0503020204020204" pitchFamily="34" charset="-122"/>
                  <a:ea typeface="微软雅黑" panose="020B0503020204020204" pitchFamily="34" charset="-122"/>
                  <a:sym typeface="+mn-ea"/>
                </a:rPr>
                <a:t>20</a:t>
              </a:r>
              <a:r>
                <a:rPr lang="en-US" altLang="zh-CN" sz="2400" dirty="0">
                  <a:latin typeface="微软雅黑" panose="020B0503020204020204" pitchFamily="34" charset="-122"/>
                  <a:ea typeface="微软雅黑" panose="020B0503020204020204" pitchFamily="34" charset="-122"/>
                  <a:sym typeface="+mn-ea"/>
                </a:rPr>
                <a:t>24</a:t>
              </a:r>
              <a:r>
                <a:rPr lang="zh-CN" altLang="en-US" sz="2400" dirty="0">
                  <a:latin typeface="微软雅黑" panose="020B0503020204020204" pitchFamily="34" charset="-122"/>
                  <a:ea typeface="微软雅黑" panose="020B0503020204020204" pitchFamily="34" charset="-122"/>
                </a:rPr>
                <a:t>年赊销收入为1800万元，变动成本率为70%，同等风险投资的报酬率为10%，假设企业收帐政策不变，固定成本总额不变。该公司准备了两个信用条件的备选方案：A方案信用期为20天，B方案信用期为40天，</a:t>
              </a:r>
              <a:r>
                <a:rPr lang="zh-CN" altLang="en-US" sz="2400" dirty="0">
                  <a:latin typeface="微软雅黑" panose="020B0503020204020204" pitchFamily="34" charset="-122"/>
                  <a:ea typeface="微软雅黑" panose="020B0503020204020204" pitchFamily="34" charset="-122"/>
                  <a:sym typeface="+mn-ea"/>
                </a:rPr>
                <a:t>有关数据见下表</a:t>
              </a:r>
              <a:r>
                <a:rPr lang="zh-CN" altLang="en-US" sz="2400" dirty="0">
                  <a:latin typeface="微软雅黑" panose="020B0503020204020204" pitchFamily="34" charset="-122"/>
                  <a:ea typeface="微软雅黑" panose="020B0503020204020204" pitchFamily="34" charset="-122"/>
                </a:rPr>
                <a:t>。假如现在该公司请你做财务顾问，建议选择哪个方案？</a:t>
              </a:r>
              <a:endParaRPr lang="zh-CN" altLang="en-US" sz="2400" dirty="0">
                <a:latin typeface="微软雅黑" panose="020B0503020204020204" pitchFamily="34" charset="-122"/>
                <a:ea typeface="微软雅黑" panose="020B0503020204020204" pitchFamily="34" charset="-122"/>
              </a:endParaRPr>
            </a:p>
          </p:txBody>
        </p:sp>
      </p:grpSp>
      <p:graphicFrame>
        <p:nvGraphicFramePr>
          <p:cNvPr id="5" name="表格 4"/>
          <p:cNvGraphicFramePr>
            <a:graphicFrameLocks noGrp="1"/>
          </p:cNvGraphicFramePr>
          <p:nvPr/>
        </p:nvGraphicFramePr>
        <p:xfrm>
          <a:off x="1316038" y="3924300"/>
          <a:ext cx="6330950" cy="2671763"/>
        </p:xfrm>
        <a:graphic>
          <a:graphicData uri="http://schemas.openxmlformats.org/drawingml/2006/table">
            <a:tbl>
              <a:tblPr>
                <a:tableStyleId>{E8B1032C-EA38-4F05-BA0D-38AFFFC7BED3}</a:tableStyleId>
              </a:tblPr>
              <a:tblGrid>
                <a:gridCol w="1848571"/>
                <a:gridCol w="2220475"/>
                <a:gridCol w="2261904"/>
              </a:tblGrid>
              <a:tr h="445294">
                <a:tc gridSpan="3">
                  <a:txBody>
                    <a:bodyPr/>
                    <a:lstStyle/>
                    <a:p>
                      <a:pPr algn="l" fontAlgn="ctr">
                        <a:lnSpc>
                          <a:spcPct val="130000"/>
                        </a:lnSpc>
                        <a:buNone/>
                      </a:pPr>
                      <a:r>
                        <a:rPr lang="en-US" altLang="zh-CN" sz="2200" dirty="0">
                          <a:effectLst/>
                          <a:latin typeface="微软雅黑" panose="020B0503020204020204" pitchFamily="34" charset="-122"/>
                          <a:ea typeface="微软雅黑" panose="020B0503020204020204" pitchFamily="34" charset="-122"/>
                          <a:sym typeface="+mn-ea"/>
                        </a:rPr>
                        <a:t>                     </a:t>
                      </a:r>
                      <a:r>
                        <a:rPr lang="zh-CN" sz="2200" dirty="0">
                          <a:solidFill>
                            <a:schemeClr val="tx1"/>
                          </a:solidFill>
                          <a:effectLst/>
                          <a:latin typeface="微软雅黑" panose="020B0503020204020204" pitchFamily="34" charset="-122"/>
                          <a:ea typeface="微软雅黑" panose="020B0503020204020204" pitchFamily="34" charset="-122"/>
                          <a:sym typeface="+mn-ea"/>
                        </a:rPr>
                        <a:t>信用</a:t>
                      </a:r>
                      <a:r>
                        <a:rPr lang="zh-CN" altLang="en-US" sz="2200" dirty="0">
                          <a:solidFill>
                            <a:schemeClr val="tx1"/>
                          </a:solidFill>
                          <a:effectLst/>
                          <a:latin typeface="微软雅黑" panose="020B0503020204020204" pitchFamily="34" charset="-122"/>
                          <a:ea typeface="微软雅黑" panose="020B0503020204020204" pitchFamily="34" charset="-122"/>
                          <a:sym typeface="+mn-ea"/>
                        </a:rPr>
                        <a:t>期限相关数据</a:t>
                      </a:r>
                      <a:r>
                        <a:rPr lang="zh-CN" sz="2200" dirty="0">
                          <a:solidFill>
                            <a:schemeClr val="tx1"/>
                          </a:solidFill>
                          <a:effectLst/>
                          <a:latin typeface="微软雅黑" panose="020B0503020204020204" pitchFamily="34" charset="-122"/>
                          <a:ea typeface="微软雅黑" panose="020B0503020204020204" pitchFamily="34" charset="-122"/>
                          <a:sym typeface="+mn-ea"/>
                        </a:rPr>
                        <a:t>表       </a:t>
                      </a:r>
                      <a:r>
                        <a:rPr lang="en-US" altLang="zh-CN" sz="2200" dirty="0">
                          <a:solidFill>
                            <a:schemeClr val="tx1"/>
                          </a:solidFill>
                          <a:effectLst/>
                          <a:latin typeface="微软雅黑" panose="020B0503020204020204" pitchFamily="34" charset="-122"/>
                          <a:ea typeface="微软雅黑" panose="020B0503020204020204" pitchFamily="34" charset="-122"/>
                          <a:sym typeface="+mn-ea"/>
                        </a:rPr>
                        <a:t> </a:t>
                      </a:r>
                      <a:r>
                        <a:rPr lang="zh-CN" sz="2200" dirty="0">
                          <a:solidFill>
                            <a:schemeClr val="tx1"/>
                          </a:solidFill>
                          <a:effectLst/>
                          <a:latin typeface="微软雅黑" panose="020B0503020204020204" pitchFamily="34" charset="-122"/>
                          <a:ea typeface="微软雅黑" panose="020B0503020204020204" pitchFamily="34" charset="-122"/>
                          <a:sym typeface="+mn-ea"/>
                        </a:rPr>
                        <a:t>单位：万元</a:t>
                      </a:r>
                      <a:endParaRPr lang="zh-CN" altLang="en-US" sz="2200" u="none" strike="noStrike" kern="12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7143" marR="7143" marT="9499"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hMerge="1">
                  <a:tcPr marL="9525" marR="9525" marT="9525"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hMerge="1">
                  <a:tcPr marL="9525" marR="9525" marT="9525"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r>
              <a:tr h="445294">
                <a:tc>
                  <a:txBody>
                    <a:bodyPr/>
                    <a:lstStyle/>
                    <a:p>
                      <a:pPr algn="ctr" fontAlgn="ctr">
                        <a:lnSpc>
                          <a:spcPct val="130000"/>
                        </a:lnSpc>
                      </a:pPr>
                      <a:r>
                        <a:rPr lang="zh-CN" altLang="en-US" sz="2200" u="none" strike="noStrike" kern="12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项  目</a:t>
                      </a:r>
                      <a:endParaRPr lang="zh-CN" altLang="en-US" sz="2200" u="none" strike="noStrike" kern="12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7143" marR="7143" marT="9499"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60000"/>
                        <a:lumOff val="40000"/>
                      </a:schemeClr>
                    </a:solidFill>
                  </a:tcPr>
                </a:tc>
                <a:tc>
                  <a:txBody>
                    <a:bodyPr/>
                    <a:lstStyle/>
                    <a:p>
                      <a:pPr algn="ctr" fontAlgn="ctr">
                        <a:lnSpc>
                          <a:spcPct val="130000"/>
                        </a:lnSpc>
                      </a:pPr>
                      <a:r>
                        <a:rPr lang="zh-CN" sz="22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A（N/20）</a:t>
                      </a:r>
                      <a:endParaRPr lang="zh-CN" sz="2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7143" marR="7143" marT="9499"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60000"/>
                        <a:lumOff val="40000"/>
                      </a:schemeClr>
                    </a:solidFill>
                  </a:tcPr>
                </a:tc>
                <a:tc>
                  <a:txBody>
                    <a:bodyPr/>
                    <a:lstStyle/>
                    <a:p>
                      <a:pPr algn="ctr" fontAlgn="ctr">
                        <a:lnSpc>
                          <a:spcPct val="130000"/>
                        </a:lnSpc>
                      </a:pPr>
                      <a:r>
                        <a:rPr lang="zh-CN" sz="22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B（N/40）</a:t>
                      </a:r>
                      <a:endParaRPr lang="zh-CN" sz="2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7143" marR="7143" marT="9499"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60000"/>
                        <a:lumOff val="40000"/>
                      </a:schemeClr>
                    </a:solidFill>
                  </a:tcPr>
                </a:tc>
              </a:tr>
              <a:tr h="445294">
                <a:tc>
                  <a:txBody>
                    <a:bodyPr/>
                    <a:lstStyle/>
                    <a:p>
                      <a:pPr algn="ctr" fontAlgn="ctr">
                        <a:lnSpc>
                          <a:spcPct val="130000"/>
                        </a:lnSpc>
                      </a:pPr>
                      <a:r>
                        <a:rPr lang="zh-CN" sz="22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年</a:t>
                      </a:r>
                      <a:r>
                        <a:rPr lang="zh-CN" altLang="en-US" sz="22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赊</a:t>
                      </a:r>
                      <a:r>
                        <a:rPr lang="zh-CN" sz="22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销额 </a:t>
                      </a:r>
                      <a:endParaRPr lang="zh-CN" sz="2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7143" marR="7143" marT="9499"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fontAlgn="ctr">
                        <a:lnSpc>
                          <a:spcPct val="130000"/>
                        </a:lnSpc>
                      </a:pPr>
                      <a:r>
                        <a:rPr lang="zh-CN" sz="2200" u="none" strike="noStrike" dirty="0">
                          <a:effectLst/>
                          <a:latin typeface="微软雅黑" panose="020B0503020204020204" pitchFamily="34" charset="-122"/>
                          <a:ea typeface="微软雅黑" panose="020B0503020204020204" pitchFamily="34" charset="-122"/>
                        </a:rPr>
                        <a:t>1800</a:t>
                      </a:r>
                      <a:endParaRPr lang="zh-CN" sz="2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143" marR="7143" marT="9499"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fontAlgn="ctr">
                        <a:lnSpc>
                          <a:spcPct val="130000"/>
                        </a:lnSpc>
                      </a:pPr>
                      <a:r>
                        <a:rPr lang="zh-CN" sz="2200" u="none" strike="noStrike" dirty="0">
                          <a:effectLst/>
                          <a:latin typeface="微软雅黑" panose="020B0503020204020204" pitchFamily="34" charset="-122"/>
                          <a:ea typeface="微软雅黑" panose="020B0503020204020204" pitchFamily="34" charset="-122"/>
                        </a:rPr>
                        <a:t>1980</a:t>
                      </a:r>
                      <a:endParaRPr lang="zh-CN" sz="2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143" marR="7143" marT="9499"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45294">
                <a:tc>
                  <a:txBody>
                    <a:bodyPr/>
                    <a:lstStyle/>
                    <a:p>
                      <a:pPr algn="ctr" fontAlgn="ctr">
                        <a:lnSpc>
                          <a:spcPct val="130000"/>
                        </a:lnSpc>
                      </a:pPr>
                      <a:r>
                        <a:rPr lang="zh-CN" sz="22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变动成本率 </a:t>
                      </a:r>
                      <a:endParaRPr lang="zh-CN" sz="2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7143" marR="7143" marT="9499"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fontAlgn="ctr">
                        <a:lnSpc>
                          <a:spcPct val="130000"/>
                        </a:lnSpc>
                      </a:pPr>
                      <a:r>
                        <a:rPr lang="en-US" altLang="zh-CN" sz="2200" u="none" strike="noStrike">
                          <a:effectLst/>
                          <a:latin typeface="微软雅黑" panose="020B0503020204020204" pitchFamily="34" charset="-122"/>
                          <a:ea typeface="微软雅黑" panose="020B0503020204020204" pitchFamily="34" charset="-122"/>
                        </a:rPr>
                        <a:t>70%</a:t>
                      </a:r>
                      <a:endParaRPr lang="en-US" altLang="zh-CN" sz="2200" b="0" i="0" u="none" strike="noStrike">
                        <a:solidFill>
                          <a:srgbClr val="000000"/>
                        </a:solidFill>
                        <a:effectLst/>
                        <a:latin typeface="微软雅黑" panose="020B0503020204020204" pitchFamily="34" charset="-122"/>
                        <a:ea typeface="微软雅黑" panose="020B0503020204020204" pitchFamily="34" charset="-122"/>
                      </a:endParaRPr>
                    </a:p>
                  </a:txBody>
                  <a:tcPr marL="7143" marR="7143" marT="9499"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fontAlgn="ctr">
                        <a:lnSpc>
                          <a:spcPct val="130000"/>
                        </a:lnSpc>
                      </a:pPr>
                      <a:r>
                        <a:rPr lang="en-US" altLang="zh-CN" sz="2200" u="none" strike="noStrike" dirty="0">
                          <a:effectLst/>
                          <a:latin typeface="微软雅黑" panose="020B0503020204020204" pitchFamily="34" charset="-122"/>
                          <a:ea typeface="微软雅黑" panose="020B0503020204020204" pitchFamily="34" charset="-122"/>
                        </a:rPr>
                        <a:t>70%</a:t>
                      </a:r>
                      <a:endParaRPr lang="en-US" altLang="zh-CN" sz="2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143" marR="7143" marT="9499"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45294">
                <a:tc>
                  <a:txBody>
                    <a:bodyPr/>
                    <a:lstStyle/>
                    <a:p>
                      <a:pPr algn="ctr" fontAlgn="ctr">
                        <a:lnSpc>
                          <a:spcPct val="130000"/>
                        </a:lnSpc>
                        <a:buNone/>
                      </a:pPr>
                      <a:r>
                        <a:rPr lang="zh-CN" altLang="en-US" sz="2200" b="0" i="0" u="none" strike="noStrike" dirty="0">
                          <a:solidFill>
                            <a:srgbClr val="000000"/>
                          </a:solidFill>
                          <a:effectLst/>
                          <a:latin typeface="微软雅黑" panose="020B0503020204020204" pitchFamily="34" charset="-122"/>
                          <a:ea typeface="微软雅黑" panose="020B0503020204020204" pitchFamily="34" charset="-122"/>
                        </a:rPr>
                        <a:t>坏账损失率</a:t>
                      </a:r>
                      <a:endParaRPr lang="zh-CN" altLang="en-US" sz="2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143" marR="7143" marT="9499"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fontAlgn="ctr">
                        <a:lnSpc>
                          <a:spcPct val="130000"/>
                        </a:lnSpc>
                        <a:buNone/>
                      </a:pPr>
                      <a:r>
                        <a:rPr lang="en-US" altLang="zh-CN" sz="2200" b="0" i="0" u="none" strike="noStrike">
                          <a:solidFill>
                            <a:srgbClr val="000000"/>
                          </a:solidFill>
                          <a:effectLst/>
                          <a:latin typeface="微软雅黑" panose="020B0503020204020204" pitchFamily="34" charset="-122"/>
                          <a:ea typeface="微软雅黑" panose="020B0503020204020204" pitchFamily="34" charset="-122"/>
                        </a:rPr>
                        <a:t>2%</a:t>
                      </a:r>
                      <a:endParaRPr lang="en-US" altLang="zh-CN" sz="2200" b="0" i="0" u="none" strike="noStrike">
                        <a:solidFill>
                          <a:srgbClr val="000000"/>
                        </a:solidFill>
                        <a:effectLst/>
                        <a:latin typeface="微软雅黑" panose="020B0503020204020204" pitchFamily="34" charset="-122"/>
                        <a:ea typeface="微软雅黑" panose="020B0503020204020204" pitchFamily="34" charset="-122"/>
                      </a:endParaRPr>
                    </a:p>
                  </a:txBody>
                  <a:tcPr marL="7143" marR="7143" marT="9499"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fontAlgn="ctr">
                        <a:lnSpc>
                          <a:spcPct val="130000"/>
                        </a:lnSpc>
                        <a:buNone/>
                      </a:pPr>
                      <a:r>
                        <a:rPr lang="en-US" altLang="zh-CN" sz="2200" b="0" i="0" u="none" strike="noStrike" dirty="0">
                          <a:solidFill>
                            <a:srgbClr val="000000"/>
                          </a:solidFill>
                          <a:effectLst/>
                          <a:latin typeface="微软雅黑" panose="020B0503020204020204" pitchFamily="34" charset="-122"/>
                          <a:ea typeface="微软雅黑" panose="020B0503020204020204" pitchFamily="34" charset="-122"/>
                        </a:rPr>
                        <a:t>3%</a:t>
                      </a:r>
                      <a:endParaRPr lang="en-US" altLang="zh-CN" sz="2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143" marR="7143" marT="9499"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45294">
                <a:tc>
                  <a:txBody>
                    <a:bodyPr/>
                    <a:lstStyle/>
                    <a:p>
                      <a:pPr algn="ctr" fontAlgn="ctr">
                        <a:lnSpc>
                          <a:spcPct val="130000"/>
                        </a:lnSpc>
                        <a:buNone/>
                      </a:pPr>
                      <a:r>
                        <a:rPr lang="zh-CN" altLang="en-US" sz="2200" b="0" i="0" u="none" strike="noStrike" dirty="0">
                          <a:solidFill>
                            <a:srgbClr val="000000"/>
                          </a:solidFill>
                          <a:effectLst/>
                          <a:latin typeface="微软雅黑" panose="020B0503020204020204" pitchFamily="34" charset="-122"/>
                          <a:ea typeface="微软雅黑" panose="020B0503020204020204" pitchFamily="34" charset="-122"/>
                        </a:rPr>
                        <a:t>收账费用</a:t>
                      </a:r>
                      <a:endParaRPr lang="zh-CN" altLang="en-US" sz="2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143" marR="7143" marT="9499"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fontAlgn="ctr">
                        <a:lnSpc>
                          <a:spcPct val="130000"/>
                        </a:lnSpc>
                        <a:buNone/>
                      </a:pPr>
                      <a:r>
                        <a:rPr lang="en-US" altLang="zh-CN" sz="2200" b="0" i="0" u="none" strike="noStrike">
                          <a:solidFill>
                            <a:srgbClr val="000000"/>
                          </a:solidFill>
                          <a:effectLst/>
                          <a:latin typeface="微软雅黑" panose="020B0503020204020204" pitchFamily="34" charset="-122"/>
                          <a:ea typeface="微软雅黑" panose="020B0503020204020204" pitchFamily="34" charset="-122"/>
                        </a:rPr>
                        <a:t>15</a:t>
                      </a:r>
                      <a:endParaRPr lang="en-US" altLang="zh-CN" sz="2200" b="0" i="0" u="none" strike="noStrike">
                        <a:solidFill>
                          <a:srgbClr val="000000"/>
                        </a:solidFill>
                        <a:effectLst/>
                        <a:latin typeface="微软雅黑" panose="020B0503020204020204" pitchFamily="34" charset="-122"/>
                        <a:ea typeface="微软雅黑" panose="020B0503020204020204" pitchFamily="34" charset="-122"/>
                      </a:endParaRPr>
                    </a:p>
                  </a:txBody>
                  <a:tcPr marL="7143" marR="7143" marT="9499"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fontAlgn="ctr">
                        <a:lnSpc>
                          <a:spcPct val="130000"/>
                        </a:lnSpc>
                        <a:buNone/>
                      </a:pPr>
                      <a:r>
                        <a:rPr lang="en-US" altLang="zh-CN" sz="2200" b="0" i="0" u="none" strike="noStrike" dirty="0">
                          <a:solidFill>
                            <a:srgbClr val="000000"/>
                          </a:solidFill>
                          <a:effectLst/>
                          <a:latin typeface="微软雅黑" panose="020B0503020204020204" pitchFamily="34" charset="-122"/>
                          <a:ea typeface="微软雅黑" panose="020B0503020204020204" pitchFamily="34" charset="-122"/>
                        </a:rPr>
                        <a:t>25</a:t>
                      </a:r>
                      <a:endParaRPr lang="en-US" altLang="zh-CN" sz="2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143" marR="7143" marT="9499"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cxnSp>
        <p:nvCxnSpPr>
          <p:cNvPr id="9" name="直接连接符 8"/>
          <p:cNvCxnSpPr/>
          <p:nvPr/>
        </p:nvCxnSpPr>
        <p:spPr>
          <a:xfrm>
            <a:off x="34925" y="549275"/>
            <a:ext cx="3509963" cy="0"/>
          </a:xfrm>
          <a:prstGeom prst="line">
            <a:avLst/>
          </a:prstGeom>
          <a:ln>
            <a:solidFill>
              <a:srgbClr val="0B469D"/>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5592763" y="549275"/>
            <a:ext cx="3509963" cy="0"/>
          </a:xfrm>
          <a:prstGeom prst="line">
            <a:avLst/>
          </a:prstGeom>
          <a:ln>
            <a:solidFill>
              <a:srgbClr val="0B469D"/>
            </a:solidFill>
          </a:ln>
        </p:spPr>
        <p:style>
          <a:lnRef idx="1">
            <a:schemeClr val="accent1"/>
          </a:lnRef>
          <a:fillRef idx="0">
            <a:schemeClr val="accent1"/>
          </a:fillRef>
          <a:effectRef idx="0">
            <a:schemeClr val="accent1"/>
          </a:effectRef>
          <a:fontRef idx="minor">
            <a:schemeClr val="tx1"/>
          </a:fontRef>
        </p:style>
      </p:cxnSp>
      <p:sp>
        <p:nvSpPr>
          <p:cNvPr id="46" name="Text Box 4"/>
          <p:cNvSpPr txBox="1"/>
          <p:nvPr/>
        </p:nvSpPr>
        <p:spPr>
          <a:xfrm>
            <a:off x="3419475" y="209550"/>
            <a:ext cx="3595688" cy="676275"/>
          </a:xfrm>
          <a:prstGeom prst="rect">
            <a:avLst/>
          </a:prstGeom>
          <a:noFill/>
          <a:ln w="9525">
            <a:noFill/>
          </a:ln>
        </p:spPr>
        <p:txBody>
          <a:bodyPr wrap="none" lIns="121926" tIns="60963" rIns="121926" bIns="60963">
            <a:spAutoFit/>
          </a:bodyPr>
          <a:p>
            <a:pPr eaLnBrk="1" hangingPunct="1">
              <a:buNone/>
            </a:pPr>
            <a:r>
              <a:rPr lang="en-US" altLang="zh-CN" sz="3600" dirty="0">
                <a:solidFill>
                  <a:srgbClr val="495A66"/>
                </a:solidFill>
                <a:latin typeface="微软雅黑" panose="020B0503020204020204" pitchFamily="34" charset="-122"/>
                <a:ea typeface="微软雅黑" panose="020B0503020204020204" pitchFamily="34" charset="-122"/>
              </a:rPr>
              <a:t>(1)</a:t>
            </a:r>
            <a:r>
              <a:rPr lang="zh-CN" altLang="en-US" sz="3600" dirty="0">
                <a:solidFill>
                  <a:srgbClr val="495A66"/>
                </a:solidFill>
                <a:latin typeface="微软雅黑" panose="020B0503020204020204" pitchFamily="34" charset="-122"/>
                <a:ea typeface="微软雅黑" panose="020B0503020204020204" pitchFamily="34" charset="-122"/>
              </a:rPr>
              <a:t>确定信用期限</a:t>
            </a:r>
            <a:endParaRPr lang="zh-CN" altLang="en-US" sz="36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500"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par>
                                <p:cTn id="18" presetID="6" presetClass="entr" presetSubtype="16"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1000"/>
                                        <p:tgtEl>
                                          <p:spTgt spid="46"/>
                                        </p:tgtEl>
                                      </p:cBhvr>
                                    </p:animEffect>
                                    <p:anim calcmode="lin" valueType="num">
                                      <p:cBhvr>
                                        <p:cTn id="26" dur="1000" fill="hold"/>
                                        <p:tgtEl>
                                          <p:spTgt spid="46"/>
                                        </p:tgtEl>
                                        <p:attrNameLst>
                                          <p:attrName>ppt_x</p:attrName>
                                        </p:attrNameLst>
                                      </p:cBhvr>
                                      <p:tavLst>
                                        <p:tav tm="0">
                                          <p:val>
                                            <p:strVal val="#ppt_x"/>
                                          </p:val>
                                        </p:tav>
                                        <p:tav tm="100000">
                                          <p:val>
                                            <p:strVal val="#ppt_x"/>
                                          </p:val>
                                        </p:tav>
                                      </p:tavLst>
                                    </p:anim>
                                    <p:anim calcmode="lin" valueType="num">
                                      <p:cBhvr>
                                        <p:cTn id="2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灯片编号占位符 2"/>
          <p:cNvSpPr txBox="1">
            <a:spLocks noGrp="1"/>
          </p:cNvSpPr>
          <p:nvPr>
            <p:ph type="sldNum" sz="quarter" idx="12"/>
          </p:nvPr>
        </p:nvSpPr>
        <p:spPr>
          <a:xfrm>
            <a:off x="8493125" y="6240463"/>
            <a:ext cx="371475" cy="354012"/>
          </a:xfrm>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r" eaLnBrk="1" hangingPunct="1"/>
            <a:fld id="{9A0DB2DC-4C9A-4742-B13C-FB6460FD3503}" type="slidenum">
              <a:rPr lang="" altLang="zh-CN" sz="1400" dirty="0">
                <a:solidFill>
                  <a:schemeClr val="bg1"/>
                </a:solidFill>
              </a:rPr>
            </a:fld>
            <a:endParaRPr lang="" altLang="zh-CN" sz="1400" dirty="0">
              <a:solidFill>
                <a:schemeClr val="bg1"/>
              </a:solidFill>
            </a:endParaRPr>
          </a:p>
        </p:txBody>
      </p:sp>
      <p:graphicFrame>
        <p:nvGraphicFramePr>
          <p:cNvPr id="5" name="表格 4"/>
          <p:cNvGraphicFramePr>
            <a:graphicFrameLocks noGrp="1"/>
          </p:cNvGraphicFramePr>
          <p:nvPr/>
        </p:nvGraphicFramePr>
        <p:xfrm>
          <a:off x="87313" y="1417638"/>
          <a:ext cx="4429125" cy="4256088"/>
        </p:xfrm>
        <a:graphic>
          <a:graphicData uri="http://schemas.openxmlformats.org/drawingml/2006/table">
            <a:tbl>
              <a:tblPr>
                <a:tableStyleId>{E8B1032C-EA38-4F05-BA0D-38AFFFC7BED3}</a:tableStyleId>
              </a:tblPr>
              <a:tblGrid>
                <a:gridCol w="1963420"/>
                <a:gridCol w="1112520"/>
                <a:gridCol w="1353185"/>
              </a:tblGrid>
              <a:tr h="405764">
                <a:tc gridSpan="3">
                  <a:txBody>
                    <a:bodyPr/>
                    <a:lstStyle/>
                    <a:p>
                      <a:pPr algn="ctr" fontAlgn="ctr"/>
                      <a:r>
                        <a:rPr lang="en-US" altLang="zh-CN" sz="2600" u="none" strike="noStrike" dirty="0">
                          <a:solidFill>
                            <a:srgbClr val="FF0000"/>
                          </a:solidFill>
                          <a:effectLst/>
                          <a:latin typeface="微软雅黑" panose="020B0503020204020204" pitchFamily="34" charset="-122"/>
                          <a:ea typeface="微软雅黑" panose="020B0503020204020204" pitchFamily="34" charset="-122"/>
                        </a:rPr>
                        <a:t>      </a:t>
                      </a:r>
                      <a:r>
                        <a:rPr lang="zh-CN" sz="2000" b="0" u="none" strike="noStrike" dirty="0">
                          <a:solidFill>
                            <a:schemeClr val="tx1"/>
                          </a:solidFill>
                          <a:effectLst/>
                          <a:latin typeface="微软雅黑" panose="020B0503020204020204" pitchFamily="34" charset="-122"/>
                          <a:ea typeface="微软雅黑" panose="020B0503020204020204" pitchFamily="34" charset="-122"/>
                        </a:rPr>
                        <a:t>信用</a:t>
                      </a:r>
                      <a:r>
                        <a:rPr lang="zh-CN" altLang="en-US" sz="2000" b="0" u="none" strike="noStrike" dirty="0">
                          <a:solidFill>
                            <a:schemeClr val="tx1"/>
                          </a:solidFill>
                          <a:effectLst/>
                          <a:latin typeface="微软雅黑" panose="020B0503020204020204" pitchFamily="34" charset="-122"/>
                          <a:ea typeface="微软雅黑" panose="020B0503020204020204" pitchFamily="34" charset="-122"/>
                        </a:rPr>
                        <a:t>期限</a:t>
                      </a:r>
                      <a:r>
                        <a:rPr lang="zh-CN" sz="2000" b="0" u="none" strike="noStrike" dirty="0">
                          <a:solidFill>
                            <a:schemeClr val="tx1"/>
                          </a:solidFill>
                          <a:effectLst/>
                          <a:latin typeface="微软雅黑" panose="020B0503020204020204" pitchFamily="34" charset="-122"/>
                          <a:ea typeface="微软雅黑" panose="020B0503020204020204" pitchFamily="34" charset="-122"/>
                        </a:rPr>
                        <a:t>分析评价表 单位：万元</a:t>
                      </a:r>
                      <a:r>
                        <a:rPr lang="zh-CN" sz="2000" u="none" strike="noStrike" dirty="0">
                          <a:solidFill>
                            <a:srgbClr val="002060"/>
                          </a:solidFill>
                          <a:effectLst/>
                          <a:latin typeface="微软雅黑" panose="020B0503020204020204" pitchFamily="34" charset="-122"/>
                          <a:ea typeface="微软雅黑" panose="020B0503020204020204" pitchFamily="34" charset="-122"/>
                        </a:rPr>
                        <a:t> </a:t>
                      </a:r>
                      <a:endParaRPr lang="zh-CN" sz="1800" b="0" i="0" u="none" strike="noStrike" dirty="0">
                        <a:solidFill>
                          <a:schemeClr val="tx1"/>
                        </a:solidFill>
                        <a:effectLst/>
                        <a:latin typeface="微软雅黑" panose="020B0503020204020204" pitchFamily="34" charset="-122"/>
                        <a:ea typeface="微软雅黑" panose="020B0503020204020204" pitchFamily="34" charset="-122"/>
                      </a:endParaRPr>
                    </a:p>
                  </a:txBody>
                  <a:tcPr marL="7144" marR="7144" marT="9524"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hMerge="1">
                  <a:tcPr>
                    <a:lnT w="12700" cmpd="sng">
                      <a:solidFill>
                        <a:schemeClr val="tx1"/>
                      </a:solidFill>
                      <a:prstDash val="solid"/>
                    </a:lnT>
                    <a:lnB w="12700" cmpd="sng">
                      <a:solidFill>
                        <a:schemeClr val="tx1"/>
                      </a:solidFill>
                      <a:prstDash val="solid"/>
                    </a:lnB>
                  </a:tcPr>
                </a:tc>
                <a:tc hMerge="1">
                  <a:tcPr>
                    <a:lnR w="12700" cmpd="sng">
                      <a:solidFill>
                        <a:schemeClr val="tx1"/>
                      </a:solidFill>
                      <a:prstDash val="solid"/>
                    </a:lnR>
                    <a:lnT w="12700" cmpd="sng">
                      <a:solidFill>
                        <a:schemeClr val="tx1"/>
                      </a:solidFill>
                      <a:prstDash val="solid"/>
                    </a:lnT>
                    <a:lnB w="12700" cmpd="sng">
                      <a:solidFill>
                        <a:schemeClr val="tx1"/>
                      </a:solidFill>
                      <a:prstDash val="solid"/>
                    </a:lnB>
                  </a:tcPr>
                </a:tc>
              </a:tr>
              <a:tr h="373984">
                <a:tc>
                  <a:txBody>
                    <a:bodyPr/>
                    <a:lstStyle/>
                    <a:p>
                      <a:pPr algn="l" fontAlgn="ctr"/>
                      <a:r>
                        <a:rPr lang="zh-CN" altLang="en-US" sz="2000" u="none" strike="noStrike" kern="1200" dirty="0">
                          <a:solidFill>
                            <a:schemeClr val="tx1"/>
                          </a:solidFill>
                          <a:effectLst/>
                          <a:latin typeface="微软雅黑" panose="020B0503020204020204" pitchFamily="34" charset="-122"/>
                          <a:ea typeface="微软雅黑" panose="020B0503020204020204" pitchFamily="34" charset="-122"/>
                          <a:cs typeface="+mn-cs"/>
                        </a:rPr>
                        <a:t>项  目</a:t>
                      </a:r>
                      <a:endParaRPr lang="zh-CN" sz="200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7144" marR="7144" marT="9524"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99"/>
                    </a:solidFill>
                  </a:tcPr>
                </a:tc>
                <a:tc>
                  <a:txBody>
                    <a:bodyPr/>
                    <a:lstStyle/>
                    <a:p>
                      <a:pPr algn="ctr" fontAlgn="ctr"/>
                      <a:r>
                        <a:rPr lang="zh-CN" sz="2000" u="none" strike="noStrike" dirty="0">
                          <a:effectLst/>
                        </a:rPr>
                        <a:t>A（N/20）</a:t>
                      </a:r>
                      <a:endParaRPr lang="zh-CN" sz="2000" b="0" i="0" u="none" strike="noStrike" dirty="0">
                        <a:solidFill>
                          <a:srgbClr val="000000"/>
                        </a:solidFill>
                        <a:effectLst/>
                        <a:latin typeface="等线" panose="02010600030101010101" pitchFamily="2" charset="-122"/>
                        <a:ea typeface="等线" panose="02010600030101010101" pitchFamily="2" charset="-122"/>
                      </a:endParaRPr>
                    </a:p>
                  </a:txBody>
                  <a:tcPr marL="7144" marR="7144" marT="9524"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99"/>
                    </a:solidFill>
                  </a:tcPr>
                </a:tc>
                <a:tc>
                  <a:txBody>
                    <a:bodyPr/>
                    <a:lstStyle/>
                    <a:p>
                      <a:pPr algn="ctr" fontAlgn="ctr"/>
                      <a:r>
                        <a:rPr lang="zh-CN" sz="2000" u="none" strike="noStrike" dirty="0">
                          <a:effectLst/>
                        </a:rPr>
                        <a:t>B（N/40）</a:t>
                      </a:r>
                      <a:endParaRPr lang="zh-CN" sz="2000" b="0" i="0" u="none" strike="noStrike" dirty="0">
                        <a:solidFill>
                          <a:srgbClr val="000000"/>
                        </a:solidFill>
                        <a:effectLst/>
                        <a:latin typeface="等线" panose="02010600030101010101" pitchFamily="2" charset="-122"/>
                        <a:ea typeface="等线" panose="02010600030101010101" pitchFamily="2" charset="-122"/>
                      </a:endParaRPr>
                    </a:p>
                  </a:txBody>
                  <a:tcPr marL="7144" marR="7144" marT="9524"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99"/>
                    </a:solidFill>
                  </a:tcPr>
                </a:tc>
              </a:tr>
              <a:tr h="373984">
                <a:tc>
                  <a:txBody>
                    <a:bodyPr/>
                    <a:lstStyle/>
                    <a:p>
                      <a:pPr algn="l" fontAlgn="ctr"/>
                      <a:r>
                        <a:rPr lang="zh-CN" sz="2000" u="none" strike="noStrike" dirty="0">
                          <a:effectLst/>
                          <a:latin typeface="微软雅黑" panose="020B0503020204020204" pitchFamily="34" charset="-122"/>
                          <a:ea typeface="微软雅黑" panose="020B0503020204020204" pitchFamily="34" charset="-122"/>
                        </a:rPr>
                        <a:t>年</a:t>
                      </a:r>
                      <a:r>
                        <a:rPr lang="zh-CN" altLang="en-US" sz="2000" u="none" strike="noStrike" dirty="0">
                          <a:effectLst/>
                          <a:latin typeface="微软雅黑" panose="020B0503020204020204" pitchFamily="34" charset="-122"/>
                          <a:ea typeface="微软雅黑" panose="020B0503020204020204" pitchFamily="34" charset="-122"/>
                        </a:rPr>
                        <a:t>赊</a:t>
                      </a:r>
                      <a:r>
                        <a:rPr lang="zh-CN" sz="2000" u="none" strike="noStrike" dirty="0">
                          <a:effectLst/>
                          <a:latin typeface="微软雅黑" panose="020B0503020204020204" pitchFamily="34" charset="-122"/>
                          <a:ea typeface="微软雅黑" panose="020B0503020204020204" pitchFamily="34" charset="-122"/>
                        </a:rPr>
                        <a:t>销额 </a:t>
                      </a:r>
                      <a:endParaRPr lang="zh-CN" sz="2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144" marR="7144" marT="9524"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lgn="ctr" fontAlgn="ctr"/>
                      <a:r>
                        <a:rPr lang="zh-CN" sz="2000" u="none" strike="noStrike" dirty="0">
                          <a:effectLst/>
                        </a:rPr>
                        <a:t>1800</a:t>
                      </a:r>
                      <a:endParaRPr lang="zh-CN" sz="2000" b="0" i="0" u="none" strike="noStrike" dirty="0">
                        <a:solidFill>
                          <a:srgbClr val="000000"/>
                        </a:solidFill>
                        <a:effectLst/>
                        <a:latin typeface="Arial Unicode MS" pitchFamily="34" charset="-122"/>
                        <a:ea typeface="Arial Unicode MS" pitchFamily="34" charset="-122"/>
                      </a:endParaRPr>
                    </a:p>
                  </a:txBody>
                  <a:tcPr marL="7144" marR="7144" marT="9524"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lgn="ctr" fontAlgn="ctr"/>
                      <a:r>
                        <a:rPr lang="zh-CN" sz="2000" u="none" strike="noStrike" dirty="0">
                          <a:effectLst/>
                        </a:rPr>
                        <a:t>1980</a:t>
                      </a:r>
                      <a:endParaRPr lang="zh-CN" sz="2000" b="0" i="0" u="none" strike="noStrike" dirty="0">
                        <a:solidFill>
                          <a:srgbClr val="000000"/>
                        </a:solidFill>
                        <a:effectLst/>
                        <a:latin typeface="Arial Unicode MS" pitchFamily="34" charset="-122"/>
                        <a:ea typeface="Arial Unicode MS" pitchFamily="34" charset="-122"/>
                      </a:endParaRPr>
                    </a:p>
                  </a:txBody>
                  <a:tcPr marL="7144" marR="7144" marT="9524"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73984">
                <a:tc>
                  <a:txBody>
                    <a:bodyPr/>
                    <a:lstStyle/>
                    <a:p>
                      <a:pPr algn="l" fontAlgn="ctr"/>
                      <a:r>
                        <a:rPr lang="zh-CN" sz="2000" u="none" strike="noStrike" dirty="0">
                          <a:effectLst/>
                          <a:latin typeface="微软雅黑" panose="020B0503020204020204" pitchFamily="34" charset="-122"/>
                          <a:ea typeface="微软雅黑" panose="020B0503020204020204" pitchFamily="34" charset="-122"/>
                        </a:rPr>
                        <a:t>减：变动成本 </a:t>
                      </a:r>
                      <a:endParaRPr lang="zh-CN" sz="2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144" marR="7144" marT="9524"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lgn="ctr" fontAlgn="ctr"/>
                      <a:r>
                        <a:rPr lang="zh-CN" sz="2000" u="none" strike="noStrike" dirty="0">
                          <a:effectLst/>
                        </a:rPr>
                        <a:t>1260</a:t>
                      </a:r>
                      <a:endParaRPr lang="zh-CN" sz="2000" b="0" i="0" u="none" strike="noStrike" dirty="0">
                        <a:solidFill>
                          <a:srgbClr val="000000"/>
                        </a:solidFill>
                        <a:effectLst/>
                        <a:latin typeface="Arial Unicode MS" pitchFamily="34" charset="-122"/>
                        <a:ea typeface="Arial Unicode MS" pitchFamily="34" charset="-122"/>
                      </a:endParaRPr>
                    </a:p>
                  </a:txBody>
                  <a:tcPr marL="7144" marR="7144" marT="9524"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lgn="ctr" fontAlgn="ctr"/>
                      <a:r>
                        <a:rPr lang="zh-CN" sz="2000" u="none" strike="noStrike" dirty="0">
                          <a:effectLst/>
                        </a:rPr>
                        <a:t>1386</a:t>
                      </a:r>
                      <a:endParaRPr lang="zh-CN" sz="2000" b="0" i="0" u="none" strike="noStrike" dirty="0">
                        <a:solidFill>
                          <a:srgbClr val="000000"/>
                        </a:solidFill>
                        <a:effectLst/>
                        <a:latin typeface="Arial Unicode MS" pitchFamily="34" charset="-122"/>
                        <a:ea typeface="Arial Unicode MS" pitchFamily="34" charset="-122"/>
                      </a:endParaRPr>
                    </a:p>
                  </a:txBody>
                  <a:tcPr marL="7144" marR="7144" marT="9524"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08905">
                <a:tc>
                  <a:txBody>
                    <a:bodyPr/>
                    <a:lstStyle/>
                    <a:p>
                      <a:pPr algn="l" fontAlgn="ctr"/>
                      <a:r>
                        <a:rPr lang="zh-CN" sz="2000" b="0" u="none" strike="noStrike" dirty="0">
                          <a:solidFill>
                            <a:srgbClr val="FF0000"/>
                          </a:solidFill>
                          <a:effectLst/>
                          <a:latin typeface="微软雅黑" panose="020B0503020204020204" pitchFamily="34" charset="-122"/>
                          <a:ea typeface="微软雅黑" panose="020B0503020204020204" pitchFamily="34" charset="-122"/>
                        </a:rPr>
                        <a:t>信用成本前</a:t>
                      </a:r>
                      <a:r>
                        <a:rPr lang="zh-CN" altLang="en-US" sz="2000" b="0" u="none" strike="noStrike" dirty="0">
                          <a:solidFill>
                            <a:srgbClr val="FF0000"/>
                          </a:solidFill>
                          <a:effectLst/>
                          <a:latin typeface="微软雅黑" panose="020B0503020204020204" pitchFamily="34" charset="-122"/>
                          <a:ea typeface="微软雅黑" panose="020B0503020204020204" pitchFamily="34" charset="-122"/>
                        </a:rPr>
                        <a:t>收益</a:t>
                      </a:r>
                      <a:r>
                        <a:rPr lang="zh-CN" sz="2000" b="0" u="none" strike="noStrike" dirty="0">
                          <a:solidFill>
                            <a:srgbClr val="FF0000"/>
                          </a:solidFill>
                          <a:effectLst/>
                          <a:latin typeface="微软雅黑" panose="020B0503020204020204" pitchFamily="34" charset="-122"/>
                          <a:ea typeface="微软雅黑" panose="020B0503020204020204" pitchFamily="34" charset="-122"/>
                        </a:rPr>
                        <a:t> </a:t>
                      </a:r>
                      <a:endParaRPr lang="zh-CN" sz="2000" b="0" i="0" u="none" strike="noStrike" dirty="0">
                        <a:solidFill>
                          <a:srgbClr val="FF0000"/>
                        </a:solidFill>
                        <a:effectLst/>
                        <a:latin typeface="微软雅黑" panose="020B0503020204020204" pitchFamily="34" charset="-122"/>
                        <a:ea typeface="微软雅黑" panose="020B0503020204020204" pitchFamily="34" charset="-122"/>
                      </a:endParaRPr>
                    </a:p>
                  </a:txBody>
                  <a:tcPr marL="7144" marR="7144" marT="9524"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solidFill>
                  </a:tcPr>
                </a:tc>
                <a:tc>
                  <a:txBody>
                    <a:bodyPr/>
                    <a:lstStyle/>
                    <a:p>
                      <a:pPr algn="ctr" fontAlgn="ctr"/>
                      <a:r>
                        <a:rPr lang="zh-CN" sz="2000" b="0" u="none" strike="noStrike" dirty="0">
                          <a:solidFill>
                            <a:srgbClr val="FF0000"/>
                          </a:solidFill>
                          <a:effectLst/>
                        </a:rPr>
                        <a:t>540</a:t>
                      </a:r>
                      <a:endParaRPr lang="zh-CN" sz="2000" b="0" i="0" u="none" strike="noStrike" dirty="0">
                        <a:solidFill>
                          <a:srgbClr val="FF0000"/>
                        </a:solidFill>
                        <a:effectLst/>
                        <a:latin typeface="Arial Unicode MS" pitchFamily="34" charset="-122"/>
                        <a:ea typeface="Arial Unicode MS" pitchFamily="34" charset="-122"/>
                      </a:endParaRPr>
                    </a:p>
                  </a:txBody>
                  <a:tcPr marL="7144" marR="7144" marT="9524"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solidFill>
                  </a:tcPr>
                </a:tc>
                <a:tc>
                  <a:txBody>
                    <a:bodyPr/>
                    <a:lstStyle/>
                    <a:p>
                      <a:pPr algn="ctr" fontAlgn="ctr"/>
                      <a:r>
                        <a:rPr lang="zh-CN" sz="2000" b="0" u="none" strike="noStrike" dirty="0">
                          <a:solidFill>
                            <a:srgbClr val="FF0000"/>
                          </a:solidFill>
                          <a:effectLst/>
                        </a:rPr>
                        <a:t>594</a:t>
                      </a:r>
                      <a:endParaRPr lang="zh-CN" sz="2000" b="0" i="0" u="none" strike="noStrike" dirty="0">
                        <a:solidFill>
                          <a:srgbClr val="FF0000"/>
                        </a:solidFill>
                        <a:effectLst/>
                        <a:latin typeface="Arial Unicode MS" pitchFamily="34" charset="-122"/>
                        <a:ea typeface="Arial Unicode MS" pitchFamily="34" charset="-122"/>
                      </a:endParaRPr>
                    </a:p>
                  </a:txBody>
                  <a:tcPr marL="7144" marR="7144" marT="9524"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solidFill>
                  </a:tcPr>
                </a:tc>
              </a:tr>
              <a:tr h="372079">
                <a:tc>
                  <a:txBody>
                    <a:bodyPr/>
                    <a:lstStyle/>
                    <a:p>
                      <a:pPr algn="l" fontAlgn="ctr"/>
                      <a:r>
                        <a:rPr lang="zh-CN" sz="2000" b="0" u="none" strike="noStrike" dirty="0">
                          <a:effectLst/>
                          <a:latin typeface="微软雅黑" panose="020B0503020204020204" pitchFamily="34" charset="-122"/>
                          <a:ea typeface="微软雅黑" panose="020B0503020204020204" pitchFamily="34" charset="-122"/>
                        </a:rPr>
                        <a:t>减：信用成本 </a:t>
                      </a:r>
                      <a:endParaRPr lang="zh-CN" sz="2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144" marR="7144" marT="9524"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lgn="l" fontAlgn="ctr"/>
                      <a:endParaRPr lang="zh-CN" sz="2000" b="0" i="0" u="none" strike="noStrike" dirty="0">
                        <a:solidFill>
                          <a:srgbClr val="000000"/>
                        </a:solidFill>
                        <a:effectLst/>
                        <a:latin typeface="Arial Unicode MS" pitchFamily="34" charset="-122"/>
                        <a:ea typeface="Arial Unicode MS" pitchFamily="34" charset="-122"/>
                      </a:endParaRPr>
                    </a:p>
                  </a:txBody>
                  <a:tcPr marL="7144" marR="7144" marT="9524"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lgn="l" fontAlgn="ctr"/>
                      <a:endParaRPr lang="zh-CN" sz="2000" b="0" i="0" u="none" strike="noStrike" dirty="0">
                        <a:solidFill>
                          <a:srgbClr val="000000"/>
                        </a:solidFill>
                        <a:effectLst/>
                        <a:latin typeface="Arial Unicode MS" pitchFamily="34" charset="-122"/>
                        <a:ea typeface="Arial Unicode MS" pitchFamily="34" charset="-122"/>
                      </a:endParaRPr>
                    </a:p>
                  </a:txBody>
                  <a:tcPr marL="7144" marR="7144" marT="9524"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3987">
                <a:tc>
                  <a:txBody>
                    <a:bodyPr/>
                    <a:lstStyle/>
                    <a:p>
                      <a:pPr algn="l" fontAlgn="ctr"/>
                      <a:r>
                        <a:rPr lang="zh-CN" sz="2000" b="0" u="none" strike="noStrike" dirty="0">
                          <a:effectLst/>
                          <a:latin typeface="微软雅黑" panose="020B0503020204020204" pitchFamily="34" charset="-122"/>
                          <a:ea typeface="微软雅黑" panose="020B0503020204020204" pitchFamily="34" charset="-122"/>
                        </a:rPr>
                        <a:t>其中：机会成本 </a:t>
                      </a:r>
                      <a:endParaRPr lang="zh-CN" sz="2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144" marR="7144" marT="9524"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lgn="ctr" fontAlgn="ctr"/>
                      <a:r>
                        <a:rPr lang="zh-CN" sz="2000" u="none" strike="noStrike" dirty="0">
                          <a:effectLst/>
                        </a:rPr>
                        <a:t>7 </a:t>
                      </a:r>
                      <a:endParaRPr lang="zh-CN" sz="2000" b="0" i="0" u="none" strike="noStrike" dirty="0">
                        <a:solidFill>
                          <a:srgbClr val="000000"/>
                        </a:solidFill>
                        <a:effectLst/>
                        <a:latin typeface="Arial Unicode MS" pitchFamily="34" charset="-122"/>
                        <a:ea typeface="Arial Unicode MS" pitchFamily="34" charset="-122"/>
                      </a:endParaRPr>
                    </a:p>
                  </a:txBody>
                  <a:tcPr marL="7144" marR="7144" marT="9524"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lgn="ctr" fontAlgn="ctr"/>
                      <a:r>
                        <a:rPr lang="zh-CN" sz="2000" u="none" strike="noStrike" dirty="0">
                          <a:effectLst/>
                        </a:rPr>
                        <a:t>15</a:t>
                      </a:r>
                      <a:r>
                        <a:rPr lang="en-US" altLang="zh-CN" sz="2000" u="none" strike="noStrike" dirty="0">
                          <a:effectLst/>
                        </a:rPr>
                        <a:t>.</a:t>
                      </a:r>
                      <a:r>
                        <a:rPr lang="zh-CN" sz="2000" u="none" strike="noStrike" dirty="0">
                          <a:effectLst/>
                        </a:rPr>
                        <a:t>4 </a:t>
                      </a:r>
                      <a:endParaRPr lang="zh-CN" sz="2000" b="0" i="0" u="none" strike="noStrike" dirty="0">
                        <a:solidFill>
                          <a:srgbClr val="000000"/>
                        </a:solidFill>
                        <a:effectLst/>
                        <a:latin typeface="Arial Unicode MS" pitchFamily="34" charset="-122"/>
                        <a:ea typeface="Arial Unicode MS" pitchFamily="34" charset="-122"/>
                      </a:endParaRPr>
                    </a:p>
                  </a:txBody>
                  <a:tcPr marL="7144" marR="7144" marT="9524"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73984">
                <a:tc>
                  <a:txBody>
                    <a:bodyPr/>
                    <a:lstStyle/>
                    <a:p>
                      <a:pPr algn="l" fontAlgn="ctr"/>
                      <a:r>
                        <a:rPr lang="en-US" altLang="zh-CN" sz="2000" b="0" u="none" strike="noStrike" dirty="0">
                          <a:effectLst/>
                          <a:latin typeface="微软雅黑" panose="020B0503020204020204" pitchFamily="34" charset="-122"/>
                          <a:ea typeface="微软雅黑" panose="020B0503020204020204" pitchFamily="34" charset="-122"/>
                        </a:rPr>
                        <a:t>          </a:t>
                      </a:r>
                      <a:r>
                        <a:rPr lang="zh-CN" sz="2000" b="0" u="none" strike="noStrike" dirty="0">
                          <a:effectLst/>
                          <a:latin typeface="微软雅黑" panose="020B0503020204020204" pitchFamily="34" charset="-122"/>
                          <a:ea typeface="微软雅黑" panose="020B0503020204020204" pitchFamily="34" charset="-122"/>
                        </a:rPr>
                        <a:t>坏帐损失 </a:t>
                      </a:r>
                      <a:endParaRPr lang="zh-CN" sz="2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144" marR="7144" marT="9524"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lgn="ctr" fontAlgn="ctr"/>
                      <a:r>
                        <a:rPr lang="zh-CN" sz="2000" u="none" strike="noStrike" dirty="0">
                          <a:effectLst/>
                        </a:rPr>
                        <a:t>36</a:t>
                      </a:r>
                      <a:endParaRPr lang="zh-CN" sz="2000" b="0" i="0" u="none" strike="noStrike" dirty="0">
                        <a:solidFill>
                          <a:srgbClr val="000000"/>
                        </a:solidFill>
                        <a:effectLst/>
                        <a:latin typeface="Arial Unicode MS" pitchFamily="34" charset="-122"/>
                        <a:ea typeface="Arial Unicode MS" pitchFamily="34" charset="-122"/>
                      </a:endParaRPr>
                    </a:p>
                  </a:txBody>
                  <a:tcPr marL="7144" marR="7144" marT="9524"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lgn="ctr" fontAlgn="ctr"/>
                      <a:r>
                        <a:rPr lang="zh-CN" sz="2000" u="none" strike="noStrike" dirty="0">
                          <a:effectLst/>
                        </a:rPr>
                        <a:t>59.</a:t>
                      </a:r>
                      <a:r>
                        <a:rPr lang="en-US" altLang="zh-CN" sz="2000" u="none" strike="noStrike" dirty="0">
                          <a:effectLst/>
                        </a:rPr>
                        <a:t>4</a:t>
                      </a:r>
                      <a:r>
                        <a:rPr lang="zh-CN" sz="2000" u="none" strike="noStrike" dirty="0">
                          <a:effectLst/>
                        </a:rPr>
                        <a:t> </a:t>
                      </a:r>
                      <a:endParaRPr lang="zh-CN" sz="2000" b="0" i="0" u="none" strike="noStrike" dirty="0">
                        <a:solidFill>
                          <a:srgbClr val="000000"/>
                        </a:solidFill>
                        <a:effectLst/>
                        <a:latin typeface="Arial Unicode MS" pitchFamily="34" charset="-122"/>
                        <a:ea typeface="Arial Unicode MS" pitchFamily="34" charset="-122"/>
                      </a:endParaRPr>
                    </a:p>
                  </a:txBody>
                  <a:tcPr marL="7144" marR="7144" marT="9524"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73349">
                <a:tc>
                  <a:txBody>
                    <a:bodyPr/>
                    <a:lstStyle/>
                    <a:p>
                      <a:pPr algn="l" fontAlgn="ctr"/>
                      <a:r>
                        <a:rPr lang="en-US" altLang="zh-CN" sz="2000" b="0" u="none" strike="noStrike" dirty="0">
                          <a:effectLst/>
                          <a:latin typeface="微软雅黑" panose="020B0503020204020204" pitchFamily="34" charset="-122"/>
                          <a:ea typeface="微软雅黑" panose="020B0503020204020204" pitchFamily="34" charset="-122"/>
                        </a:rPr>
                        <a:t>          </a:t>
                      </a:r>
                      <a:r>
                        <a:rPr lang="zh-CN" sz="2000" b="0" u="none" strike="noStrike" dirty="0">
                          <a:effectLst/>
                          <a:latin typeface="微软雅黑" panose="020B0503020204020204" pitchFamily="34" charset="-122"/>
                          <a:ea typeface="微软雅黑" panose="020B0503020204020204" pitchFamily="34" charset="-122"/>
                        </a:rPr>
                        <a:t>收帐费用 </a:t>
                      </a:r>
                      <a:endParaRPr lang="zh-CN" sz="2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144" marR="7144" marT="9524"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lgn="ctr" fontAlgn="ctr"/>
                      <a:r>
                        <a:rPr lang="zh-CN" sz="2000" u="none" strike="noStrike" dirty="0">
                          <a:effectLst/>
                        </a:rPr>
                        <a:t>15</a:t>
                      </a:r>
                      <a:endParaRPr lang="zh-CN" sz="2000" b="0" i="0" u="none" strike="noStrike" dirty="0">
                        <a:solidFill>
                          <a:srgbClr val="000000"/>
                        </a:solidFill>
                        <a:effectLst/>
                        <a:latin typeface="Arial Unicode MS" pitchFamily="34" charset="-122"/>
                        <a:ea typeface="Arial Unicode MS" pitchFamily="34" charset="-122"/>
                      </a:endParaRPr>
                    </a:p>
                  </a:txBody>
                  <a:tcPr marL="7144" marR="7144" marT="9524"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lgn="ctr" fontAlgn="ctr"/>
                      <a:r>
                        <a:rPr lang="zh-CN" sz="2000" u="none" strike="noStrike" dirty="0">
                          <a:effectLst/>
                        </a:rPr>
                        <a:t>25</a:t>
                      </a:r>
                      <a:endParaRPr lang="zh-CN" sz="2000" b="0" i="0" u="none" strike="noStrike" dirty="0">
                        <a:solidFill>
                          <a:srgbClr val="000000"/>
                        </a:solidFill>
                        <a:effectLst/>
                        <a:latin typeface="Arial Unicode MS" pitchFamily="34" charset="-122"/>
                        <a:ea typeface="Arial Unicode MS" pitchFamily="34" charset="-122"/>
                      </a:endParaRPr>
                    </a:p>
                  </a:txBody>
                  <a:tcPr marL="7144" marR="7144" marT="9524"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73984">
                <a:tc>
                  <a:txBody>
                    <a:bodyPr/>
                    <a:lstStyle/>
                    <a:p>
                      <a:pPr algn="l" fontAlgn="ctr"/>
                      <a:r>
                        <a:rPr lang="zh-CN" sz="2000" b="0" u="none" strike="noStrike" dirty="0">
                          <a:effectLst/>
                          <a:latin typeface="微软雅黑" panose="020B0503020204020204" pitchFamily="34" charset="-122"/>
                          <a:ea typeface="微软雅黑" panose="020B0503020204020204" pitchFamily="34" charset="-122"/>
                        </a:rPr>
                        <a:t>小计</a:t>
                      </a:r>
                      <a:endParaRPr lang="zh-CN" sz="2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144" marR="7144" marT="9524"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lumMod val="20000"/>
                        <a:lumOff val="80000"/>
                      </a:schemeClr>
                    </a:solidFill>
                  </a:tcPr>
                </a:tc>
                <a:tc>
                  <a:txBody>
                    <a:bodyPr/>
                    <a:lstStyle/>
                    <a:p>
                      <a:pPr algn="ctr" fontAlgn="ctr"/>
                      <a:r>
                        <a:rPr lang="zh-CN" sz="2000" u="none" strike="noStrike">
                          <a:effectLst/>
                        </a:rPr>
                        <a:t>58.0 </a:t>
                      </a:r>
                      <a:endParaRPr lang="zh-CN" sz="2000" b="0" i="0" u="none" strike="noStrike">
                        <a:solidFill>
                          <a:srgbClr val="000000"/>
                        </a:solidFill>
                        <a:effectLst/>
                        <a:latin typeface="Arial Unicode MS" pitchFamily="34" charset="-122"/>
                        <a:ea typeface="Arial Unicode MS" pitchFamily="34" charset="-122"/>
                      </a:endParaRPr>
                    </a:p>
                  </a:txBody>
                  <a:tcPr marL="7144" marR="7144" marT="9524"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lumMod val="20000"/>
                        <a:lumOff val="80000"/>
                      </a:schemeClr>
                    </a:solidFill>
                  </a:tcPr>
                </a:tc>
                <a:tc>
                  <a:txBody>
                    <a:bodyPr/>
                    <a:lstStyle/>
                    <a:p>
                      <a:pPr algn="ctr" fontAlgn="ctr"/>
                      <a:r>
                        <a:rPr lang="zh-CN" sz="2000" u="none" strike="noStrike" dirty="0">
                          <a:effectLst/>
                        </a:rPr>
                        <a:t>99.8 </a:t>
                      </a:r>
                      <a:endParaRPr lang="zh-CN" sz="2000" b="0" i="0" u="none" strike="noStrike" dirty="0">
                        <a:solidFill>
                          <a:srgbClr val="000000"/>
                        </a:solidFill>
                        <a:effectLst/>
                        <a:latin typeface="Arial Unicode MS" pitchFamily="34" charset="-122"/>
                        <a:ea typeface="Arial Unicode MS" pitchFamily="34" charset="-122"/>
                      </a:endParaRPr>
                    </a:p>
                  </a:txBody>
                  <a:tcPr marL="7144" marR="7144" marT="9524"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lumMod val="20000"/>
                        <a:lumOff val="80000"/>
                      </a:schemeClr>
                    </a:solidFill>
                  </a:tcPr>
                </a:tc>
              </a:tr>
              <a:tr h="372079">
                <a:tc>
                  <a:txBody>
                    <a:bodyPr/>
                    <a:lstStyle/>
                    <a:p>
                      <a:pPr algn="l" fontAlgn="ctr"/>
                      <a:r>
                        <a:rPr lang="zh-CN" sz="2000" b="0" u="none" strike="noStrike" dirty="0">
                          <a:solidFill>
                            <a:srgbClr val="FF0000"/>
                          </a:solidFill>
                          <a:effectLst/>
                          <a:latin typeface="微软雅黑" panose="020B0503020204020204" pitchFamily="34" charset="-122"/>
                          <a:ea typeface="微软雅黑" panose="020B0503020204020204" pitchFamily="34" charset="-122"/>
                        </a:rPr>
                        <a:t>信用成本后</a:t>
                      </a:r>
                      <a:r>
                        <a:rPr lang="zh-CN" altLang="en-US" sz="2000" b="0" u="none" strike="noStrike" dirty="0">
                          <a:solidFill>
                            <a:srgbClr val="FF0000"/>
                          </a:solidFill>
                          <a:effectLst/>
                          <a:latin typeface="微软雅黑" panose="020B0503020204020204" pitchFamily="34" charset="-122"/>
                          <a:ea typeface="微软雅黑" panose="020B0503020204020204" pitchFamily="34" charset="-122"/>
                        </a:rPr>
                        <a:t>收益</a:t>
                      </a:r>
                      <a:r>
                        <a:rPr lang="zh-CN" sz="2000" b="0" u="none" strike="noStrike" dirty="0">
                          <a:solidFill>
                            <a:srgbClr val="FF0000"/>
                          </a:solidFill>
                          <a:effectLst/>
                          <a:latin typeface="微软雅黑" panose="020B0503020204020204" pitchFamily="34" charset="-122"/>
                          <a:ea typeface="微软雅黑" panose="020B0503020204020204" pitchFamily="34" charset="-122"/>
                        </a:rPr>
                        <a:t> </a:t>
                      </a:r>
                      <a:endParaRPr lang="zh-CN" sz="2000" b="0" i="0" u="none" strike="noStrike" dirty="0">
                        <a:solidFill>
                          <a:srgbClr val="FF0000"/>
                        </a:solidFill>
                        <a:effectLst/>
                        <a:latin typeface="微软雅黑" panose="020B0503020204020204" pitchFamily="34" charset="-122"/>
                        <a:ea typeface="微软雅黑" panose="020B0503020204020204" pitchFamily="34" charset="-122"/>
                      </a:endParaRPr>
                    </a:p>
                  </a:txBody>
                  <a:tcPr marL="7144" marR="7144" marT="9524"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solidFill>
                  </a:tcPr>
                </a:tc>
                <a:tc>
                  <a:txBody>
                    <a:bodyPr/>
                    <a:lstStyle/>
                    <a:p>
                      <a:pPr algn="ctr" fontAlgn="ctr"/>
                      <a:r>
                        <a:rPr lang="zh-CN" sz="2000" b="0" u="none" strike="noStrike" dirty="0">
                          <a:solidFill>
                            <a:srgbClr val="FF0000"/>
                          </a:solidFill>
                          <a:effectLst/>
                        </a:rPr>
                        <a:t>482.0 </a:t>
                      </a:r>
                      <a:endParaRPr lang="zh-CN" sz="2000" b="0" i="0" u="none" strike="noStrike" dirty="0">
                        <a:solidFill>
                          <a:srgbClr val="FF0000"/>
                        </a:solidFill>
                        <a:effectLst/>
                        <a:latin typeface="Arial Unicode MS" pitchFamily="34" charset="-122"/>
                        <a:ea typeface="Arial Unicode MS" pitchFamily="34" charset="-122"/>
                      </a:endParaRPr>
                    </a:p>
                  </a:txBody>
                  <a:tcPr marL="7144" marR="7144" marT="9524"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solidFill>
                  </a:tcPr>
                </a:tc>
                <a:tc>
                  <a:txBody>
                    <a:bodyPr/>
                    <a:lstStyle/>
                    <a:p>
                      <a:pPr algn="ctr" fontAlgn="ctr"/>
                      <a:r>
                        <a:rPr lang="zh-CN" sz="2000" b="0" u="none" strike="noStrike" dirty="0">
                          <a:solidFill>
                            <a:srgbClr val="FF0000"/>
                          </a:solidFill>
                          <a:effectLst/>
                        </a:rPr>
                        <a:t>494.2 </a:t>
                      </a:r>
                      <a:endParaRPr lang="zh-CN" sz="2000" b="0" i="0" u="none" strike="noStrike" dirty="0">
                        <a:solidFill>
                          <a:srgbClr val="FF0000"/>
                        </a:solidFill>
                        <a:effectLst/>
                        <a:latin typeface="Arial Unicode MS" pitchFamily="34" charset="-122"/>
                        <a:ea typeface="Arial Unicode MS" pitchFamily="34" charset="-122"/>
                      </a:endParaRPr>
                    </a:p>
                  </a:txBody>
                  <a:tcPr marL="7144" marR="7144" marT="9524"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solidFill>
                  </a:tcPr>
                </a:tc>
              </a:tr>
            </a:tbl>
          </a:graphicData>
        </a:graphic>
      </p:graphicFrame>
      <p:sp>
        <p:nvSpPr>
          <p:cNvPr id="22" name="矩形 21"/>
          <p:cNvSpPr/>
          <p:nvPr/>
        </p:nvSpPr>
        <p:spPr>
          <a:xfrm>
            <a:off x="220663" y="763588"/>
            <a:ext cx="1758950" cy="692150"/>
          </a:xfrm>
          <a:prstGeom prst="rect">
            <a:avLst/>
          </a:prstGeom>
          <a:noFill/>
          <a:ln w="9525">
            <a:noFill/>
          </a:ln>
        </p:spPr>
        <p:txBody>
          <a:bodyPr>
            <a:spAutoFit/>
          </a:bodyPr>
          <a:p>
            <a:pPr eaLnBrk="1" hangingPunct="1">
              <a:lnSpc>
                <a:spcPct val="150000"/>
              </a:lnSpc>
              <a:spcBef>
                <a:spcPct val="50000"/>
              </a:spcBef>
            </a:pPr>
            <a:r>
              <a:rPr lang="zh-CN" altLang="en-US" sz="2600" dirty="0">
                <a:latin typeface="微软雅黑" panose="020B0503020204020204" pitchFamily="34" charset="-122"/>
                <a:ea typeface="微软雅黑" panose="020B0503020204020204" pitchFamily="34" charset="-122"/>
              </a:rPr>
              <a:t>解析</a:t>
            </a:r>
            <a:r>
              <a:rPr lang="zh-CN" altLang="en-US" sz="2600" dirty="0">
                <a:latin typeface="微软雅黑" panose="020B0503020204020204" pitchFamily="34" charset="-122"/>
                <a:ea typeface="微软雅黑" panose="020B0503020204020204" pitchFamily="34" charset="-122"/>
                <a:sym typeface="Wingdings" panose="05000000000000000000" pitchFamily="2" charset="2"/>
              </a:rPr>
              <a:t>：</a:t>
            </a:r>
            <a:endParaRPr lang="zh-CN" altLang="en-US" sz="2600" dirty="0">
              <a:latin typeface="微软雅黑" panose="020B0503020204020204" pitchFamily="34" charset="-122"/>
              <a:ea typeface="微软雅黑" panose="020B0503020204020204" pitchFamily="34" charset="-122"/>
            </a:endParaRPr>
          </a:p>
        </p:txBody>
      </p:sp>
      <p:sp>
        <p:nvSpPr>
          <p:cNvPr id="2" name="矩形 1"/>
          <p:cNvSpPr/>
          <p:nvPr/>
        </p:nvSpPr>
        <p:spPr>
          <a:xfrm>
            <a:off x="35442" y="5733256"/>
            <a:ext cx="8280083" cy="830997"/>
          </a:xfrm>
          <a:prstGeom prst="rect">
            <a:avLst/>
          </a:prstGeom>
          <a:solidFill>
            <a:srgbClr val="FFFF99"/>
          </a:solidFill>
          <a:scene3d>
            <a:camera prst="orthographicFront"/>
            <a:lightRig rig="threePt" dir="t"/>
          </a:scene3d>
          <a:sp3d>
            <a:bevelT w="152400" h="50800" prst="softRound"/>
          </a:sp3d>
        </p:spPr>
        <p:txBody>
          <a:bodyPr>
            <a:spAutoFit/>
          </a:bodyPr>
          <a:lstStyle/>
          <a:p>
            <a:pPr marL="342900" marR="0" lvl="0" indent="-342900" algn="l" defTabSz="914400" rtl="0" eaLnBrk="1" fontAlgn="base" latinLnBrk="0" hangingPunct="1">
              <a:lnSpc>
                <a:spcPct val="120000"/>
              </a:lnSpc>
              <a:spcBef>
                <a:spcPct val="5000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根据结果可知</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B</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方案（</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40</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天）的信用成本后的收益较大，企业应该选择</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B</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方案。</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2823" name="文本框 9"/>
          <p:cNvSpPr txBox="1"/>
          <p:nvPr/>
        </p:nvSpPr>
        <p:spPr>
          <a:xfrm>
            <a:off x="4500563" y="981075"/>
            <a:ext cx="4468812" cy="5557838"/>
          </a:xfrm>
          <a:prstGeom prst="rect">
            <a:avLst/>
          </a:prstGeom>
          <a:solidFill>
            <a:srgbClr val="F5FBFF"/>
          </a:solidFill>
          <a:ln w="9525">
            <a:noFill/>
          </a:ln>
        </p:spPr>
        <p:txBody>
          <a:bodyPr lIns="36000" tIns="46800" rIns="36000" bIns="46800">
            <a:spAutoFit/>
          </a:bodyPr>
          <a:p>
            <a:pPr eaLnBrk="1" hangingPunct="1">
              <a:lnSpc>
                <a:spcPct val="125000"/>
              </a:lnSpc>
              <a:spcBef>
                <a:spcPct val="50000"/>
              </a:spcBef>
            </a:pPr>
            <a:r>
              <a:rPr lang="en-US" altLang="zh-CN" sz="2000" dirty="0">
                <a:latin typeface="微软雅黑" panose="020B0503020204020204" pitchFamily="34" charset="-122"/>
                <a:ea typeface="微软雅黑" panose="020B0503020204020204" pitchFamily="34" charset="-122"/>
                <a:sym typeface="宋体" panose="02010600030101010101" pitchFamily="2" charset="-122"/>
              </a:rPr>
              <a:t>A</a:t>
            </a:r>
            <a:r>
              <a:rPr lang="zh-CN" altLang="en-US" sz="2000" dirty="0">
                <a:latin typeface="微软雅黑" panose="020B0503020204020204" pitchFamily="34" charset="-122"/>
                <a:ea typeface="微软雅黑" panose="020B0503020204020204" pitchFamily="34" charset="-122"/>
                <a:sym typeface="宋体" panose="02010600030101010101" pitchFamily="2" charset="-122"/>
              </a:rPr>
              <a:t>方案指标计算如下：</a:t>
            </a:r>
            <a:endParaRPr lang="zh-CN" altLang="en-US" sz="2000" dirty="0">
              <a:latin typeface="微软雅黑" panose="020B0503020204020204" pitchFamily="34" charset="-122"/>
              <a:ea typeface="微软雅黑" panose="020B0503020204020204" pitchFamily="34" charset="-122"/>
              <a:sym typeface="宋体" panose="02010600030101010101" pitchFamily="2" charset="-122"/>
            </a:endParaRPr>
          </a:p>
          <a:p>
            <a:pPr eaLnBrk="1" hangingPunct="1">
              <a:lnSpc>
                <a:spcPct val="125000"/>
              </a:lnSpc>
              <a:spcBef>
                <a:spcPct val="50000"/>
              </a:spcBef>
            </a:pPr>
            <a:r>
              <a:rPr lang="zh-CN" altLang="en-US" sz="2000" dirty="0">
                <a:latin typeface="微软雅黑" panose="020B0503020204020204" pitchFamily="34" charset="-122"/>
                <a:ea typeface="微软雅黑" panose="020B0503020204020204" pitchFamily="34" charset="-122"/>
                <a:sym typeface="宋体" panose="02010600030101010101" pitchFamily="2" charset="-122"/>
              </a:rPr>
              <a:t>变动成本</a:t>
            </a:r>
            <a:r>
              <a:rPr lang="en-US" altLang="zh-CN" sz="2000" dirty="0">
                <a:latin typeface="微软雅黑" panose="020B0503020204020204" pitchFamily="34" charset="-122"/>
                <a:ea typeface="微软雅黑" panose="020B0503020204020204" pitchFamily="34" charset="-122"/>
                <a:sym typeface="宋体" panose="02010600030101010101" pitchFamily="2" charset="-122"/>
              </a:rPr>
              <a:t>=1800×70%=1260</a:t>
            </a:r>
            <a:r>
              <a:rPr lang="zh-CN" altLang="en-US" sz="2000" dirty="0">
                <a:latin typeface="微软雅黑" panose="020B0503020204020204" pitchFamily="34" charset="-122"/>
                <a:ea typeface="微软雅黑" panose="020B0503020204020204" pitchFamily="34" charset="-122"/>
                <a:sym typeface="宋体" panose="02010600030101010101" pitchFamily="2" charset="-122"/>
              </a:rPr>
              <a:t>（万元）</a:t>
            </a:r>
            <a:endParaRPr lang="zh-CN" altLang="en-US" sz="2000" dirty="0">
              <a:latin typeface="微软雅黑" panose="020B0503020204020204" pitchFamily="34" charset="-122"/>
              <a:ea typeface="微软雅黑" panose="020B0503020204020204" pitchFamily="34" charset="-122"/>
              <a:sym typeface="宋体" panose="02010600030101010101" pitchFamily="2" charset="-122"/>
            </a:endParaRPr>
          </a:p>
          <a:p>
            <a:pPr eaLnBrk="1" hangingPunct="1">
              <a:lnSpc>
                <a:spcPct val="125000"/>
              </a:lnSpc>
              <a:spcBef>
                <a:spcPct val="50000"/>
              </a:spcBef>
            </a:pPr>
            <a:r>
              <a:rPr lang="zh-CN" altLang="en-US" sz="2000" dirty="0">
                <a:latin typeface="微软雅黑" panose="020B0503020204020204" pitchFamily="34" charset="-122"/>
                <a:ea typeface="微软雅黑" panose="020B0503020204020204" pitchFamily="34" charset="-122"/>
                <a:sym typeface="宋体" panose="02010600030101010101" pitchFamily="2" charset="-122"/>
              </a:rPr>
              <a:t>机会成本</a:t>
            </a:r>
            <a:r>
              <a:rPr lang="en-US" altLang="zh-CN" sz="2000" dirty="0">
                <a:latin typeface="微软雅黑" panose="020B0503020204020204" pitchFamily="34" charset="-122"/>
                <a:ea typeface="微软雅黑" panose="020B0503020204020204" pitchFamily="34" charset="-122"/>
                <a:sym typeface="宋体" panose="02010600030101010101" pitchFamily="2" charset="-122"/>
              </a:rPr>
              <a:t>=1800/360</a:t>
            </a:r>
            <a:r>
              <a:rPr lang="zh-CN" altLang="zh-CN" sz="2000" dirty="0">
                <a:latin typeface="微软雅黑" panose="020B0503020204020204" pitchFamily="34" charset="-122"/>
                <a:ea typeface="微软雅黑" panose="020B0503020204020204" pitchFamily="34" charset="-122"/>
                <a:sym typeface="宋体" panose="02010600030101010101" pitchFamily="2" charset="-122"/>
              </a:rPr>
              <a:t>×</a:t>
            </a:r>
            <a:r>
              <a:rPr lang="en-US" altLang="zh-CN" sz="2000" dirty="0">
                <a:latin typeface="微软雅黑" panose="020B0503020204020204" pitchFamily="34" charset="-122"/>
                <a:ea typeface="微软雅黑" panose="020B0503020204020204" pitchFamily="34" charset="-122"/>
                <a:sym typeface="宋体" panose="02010600030101010101" pitchFamily="2" charset="-122"/>
              </a:rPr>
              <a:t>2</a:t>
            </a:r>
            <a:r>
              <a:rPr lang="zh-CN" altLang="zh-CN" sz="2000" dirty="0">
                <a:latin typeface="微软雅黑" panose="020B0503020204020204" pitchFamily="34" charset="-122"/>
                <a:ea typeface="微软雅黑" panose="020B0503020204020204" pitchFamily="34" charset="-122"/>
                <a:sym typeface="宋体" panose="02010600030101010101" pitchFamily="2" charset="-122"/>
              </a:rPr>
              <a:t>0×</a:t>
            </a:r>
            <a:r>
              <a:rPr lang="en-US" altLang="zh-CN" sz="2000" dirty="0">
                <a:latin typeface="微软雅黑" panose="020B0503020204020204" pitchFamily="34" charset="-122"/>
                <a:ea typeface="微软雅黑" panose="020B0503020204020204" pitchFamily="34" charset="-122"/>
                <a:sym typeface="宋体" panose="02010600030101010101" pitchFamily="2" charset="-122"/>
              </a:rPr>
              <a:t>7</a:t>
            </a:r>
            <a:r>
              <a:rPr lang="zh-CN" altLang="zh-CN" sz="2000" dirty="0">
                <a:latin typeface="微软雅黑" panose="020B0503020204020204" pitchFamily="34" charset="-122"/>
                <a:ea typeface="微软雅黑" panose="020B0503020204020204" pitchFamily="34" charset="-122"/>
                <a:sym typeface="宋体" panose="02010600030101010101" pitchFamily="2" charset="-122"/>
              </a:rPr>
              <a:t>0</a:t>
            </a:r>
            <a:r>
              <a:rPr lang="en-US" altLang="zh-CN" sz="2000" dirty="0">
                <a:latin typeface="微软雅黑" panose="020B0503020204020204" pitchFamily="34" charset="-122"/>
                <a:ea typeface="微软雅黑" panose="020B0503020204020204" pitchFamily="34" charset="-122"/>
                <a:sym typeface="宋体" panose="02010600030101010101" pitchFamily="2" charset="-122"/>
              </a:rPr>
              <a:t>%</a:t>
            </a:r>
            <a:r>
              <a:rPr lang="zh-CN" altLang="zh-CN" sz="2000" dirty="0">
                <a:latin typeface="微软雅黑" panose="020B0503020204020204" pitchFamily="34" charset="-122"/>
                <a:ea typeface="微软雅黑" panose="020B0503020204020204" pitchFamily="34" charset="-122"/>
                <a:sym typeface="宋体" panose="02010600030101010101" pitchFamily="2" charset="-122"/>
              </a:rPr>
              <a:t>×</a:t>
            </a:r>
            <a:r>
              <a:rPr lang="en-US" altLang="zh-CN" sz="2000" dirty="0">
                <a:latin typeface="微软雅黑" panose="020B0503020204020204" pitchFamily="34" charset="-122"/>
                <a:ea typeface="微软雅黑" panose="020B0503020204020204" pitchFamily="34" charset="-122"/>
                <a:sym typeface="宋体" panose="02010600030101010101" pitchFamily="2" charset="-122"/>
              </a:rPr>
              <a:t>1</a:t>
            </a:r>
            <a:r>
              <a:rPr lang="zh-CN" altLang="zh-CN" sz="2000" dirty="0">
                <a:latin typeface="微软雅黑" panose="020B0503020204020204" pitchFamily="34" charset="-122"/>
                <a:ea typeface="微软雅黑" panose="020B0503020204020204" pitchFamily="34" charset="-122"/>
                <a:sym typeface="宋体" panose="02010600030101010101" pitchFamily="2" charset="-122"/>
              </a:rPr>
              <a:t>0</a:t>
            </a:r>
            <a:r>
              <a:rPr lang="en-US" altLang="zh-CN" sz="2000" dirty="0">
                <a:latin typeface="微软雅黑" panose="020B0503020204020204" pitchFamily="34" charset="-122"/>
                <a:ea typeface="微软雅黑" panose="020B0503020204020204" pitchFamily="34" charset="-122"/>
                <a:sym typeface="宋体" panose="02010600030101010101" pitchFamily="2" charset="-122"/>
              </a:rPr>
              <a:t>%</a:t>
            </a:r>
            <a:r>
              <a:rPr lang="zh-CN" altLang="zh-CN" sz="2000" dirty="0">
                <a:latin typeface="微软雅黑" panose="020B0503020204020204" pitchFamily="34" charset="-122"/>
                <a:ea typeface="微软雅黑" panose="020B0503020204020204" pitchFamily="34" charset="-122"/>
                <a:sym typeface="宋体" panose="02010600030101010101" pitchFamily="2" charset="-122"/>
              </a:rPr>
              <a:t>=7</a:t>
            </a:r>
            <a:r>
              <a:rPr lang="zh-CN" altLang="en-US" sz="2000" dirty="0">
                <a:latin typeface="微软雅黑" panose="020B0503020204020204" pitchFamily="34" charset="-122"/>
                <a:ea typeface="微软雅黑" panose="020B0503020204020204" pitchFamily="34" charset="-122"/>
                <a:sym typeface="宋体" panose="02010600030101010101" pitchFamily="2" charset="-122"/>
              </a:rPr>
              <a:t>（万元）</a:t>
            </a:r>
            <a:endParaRPr lang="zh-CN" altLang="zh-CN" sz="2000" dirty="0">
              <a:latin typeface="微软雅黑" panose="020B0503020204020204" pitchFamily="34" charset="-122"/>
              <a:ea typeface="微软雅黑" panose="020B0503020204020204" pitchFamily="34" charset="-122"/>
              <a:sym typeface="宋体" panose="02010600030101010101" pitchFamily="2" charset="-122"/>
            </a:endParaRPr>
          </a:p>
          <a:p>
            <a:pPr eaLnBrk="1" hangingPunct="1">
              <a:lnSpc>
                <a:spcPct val="125000"/>
              </a:lnSpc>
              <a:spcBef>
                <a:spcPct val="50000"/>
              </a:spcBef>
            </a:pPr>
            <a:r>
              <a:rPr lang="zh-CN" altLang="en-US" sz="2000" dirty="0">
                <a:latin typeface="微软雅黑" panose="020B0503020204020204" pitchFamily="34" charset="-122"/>
                <a:ea typeface="微软雅黑" panose="020B0503020204020204" pitchFamily="34" charset="-122"/>
                <a:sym typeface="宋体" panose="02010600030101010101" pitchFamily="2" charset="-122"/>
              </a:rPr>
              <a:t>坏账损失</a:t>
            </a:r>
            <a:r>
              <a:rPr lang="en-US" altLang="zh-CN" sz="2000" dirty="0">
                <a:latin typeface="微软雅黑" panose="020B0503020204020204" pitchFamily="34" charset="-122"/>
                <a:ea typeface="微软雅黑" panose="020B0503020204020204" pitchFamily="34" charset="-122"/>
                <a:sym typeface="宋体" panose="02010600030101010101" pitchFamily="2" charset="-122"/>
              </a:rPr>
              <a:t>=1800</a:t>
            </a:r>
            <a:r>
              <a:rPr lang="zh-CN" altLang="zh-CN" sz="2000" dirty="0">
                <a:latin typeface="微软雅黑" panose="020B0503020204020204" pitchFamily="34" charset="-122"/>
                <a:ea typeface="微软雅黑" panose="020B0503020204020204" pitchFamily="34" charset="-122"/>
                <a:sym typeface="宋体" panose="02010600030101010101" pitchFamily="2" charset="-122"/>
              </a:rPr>
              <a:t>×</a:t>
            </a:r>
            <a:r>
              <a:rPr lang="en-US" altLang="zh-CN" sz="2000" dirty="0">
                <a:latin typeface="微软雅黑" panose="020B0503020204020204" pitchFamily="34" charset="-122"/>
                <a:ea typeface="微软雅黑" panose="020B0503020204020204" pitchFamily="34" charset="-122"/>
                <a:sym typeface="宋体" panose="02010600030101010101" pitchFamily="2" charset="-122"/>
              </a:rPr>
              <a:t>2%=</a:t>
            </a:r>
            <a:r>
              <a:rPr lang="zh-CN" altLang="zh-CN" sz="2000" dirty="0">
                <a:latin typeface="微软雅黑" panose="020B0503020204020204" pitchFamily="34" charset="-122"/>
                <a:ea typeface="微软雅黑" panose="020B0503020204020204" pitchFamily="34" charset="-122"/>
                <a:sym typeface="宋体" panose="02010600030101010101" pitchFamily="2" charset="-122"/>
              </a:rPr>
              <a:t>36</a:t>
            </a:r>
            <a:r>
              <a:rPr lang="zh-CN" altLang="en-US" sz="2000" dirty="0">
                <a:latin typeface="微软雅黑" panose="020B0503020204020204" pitchFamily="34" charset="-122"/>
                <a:ea typeface="微软雅黑" panose="020B0503020204020204" pitchFamily="34" charset="-122"/>
                <a:sym typeface="宋体" panose="02010600030101010101" pitchFamily="2" charset="-122"/>
              </a:rPr>
              <a:t>（万元）</a:t>
            </a:r>
            <a:endParaRPr lang="zh-CN" altLang="en-US" sz="2000" dirty="0">
              <a:latin typeface="微软雅黑" panose="020B0503020204020204" pitchFamily="34" charset="-122"/>
              <a:ea typeface="微软雅黑" panose="020B0503020204020204" pitchFamily="34" charset="-122"/>
            </a:endParaRPr>
          </a:p>
          <a:p>
            <a:pPr eaLnBrk="1" hangingPunct="1">
              <a:lnSpc>
                <a:spcPct val="125000"/>
              </a:lnSpc>
              <a:spcBef>
                <a:spcPct val="50000"/>
              </a:spcBef>
            </a:pPr>
            <a:r>
              <a:rPr lang="en-US" altLang="zh-CN" sz="2000" dirty="0">
                <a:latin typeface="微软雅黑" panose="020B0503020204020204" pitchFamily="34" charset="-122"/>
                <a:ea typeface="微软雅黑" panose="020B0503020204020204" pitchFamily="34" charset="-122"/>
                <a:sym typeface="宋体" panose="02010600030101010101" pitchFamily="2" charset="-122"/>
              </a:rPr>
              <a:t>B</a:t>
            </a:r>
            <a:r>
              <a:rPr lang="zh-CN" altLang="en-US" sz="2000" dirty="0">
                <a:latin typeface="微软雅黑" panose="020B0503020204020204" pitchFamily="34" charset="-122"/>
                <a:ea typeface="微软雅黑" panose="020B0503020204020204" pitchFamily="34" charset="-122"/>
                <a:sym typeface="宋体" panose="02010600030101010101" pitchFamily="2" charset="-122"/>
              </a:rPr>
              <a:t>方案指标计算如下：</a:t>
            </a:r>
            <a:endParaRPr lang="zh-CN" altLang="en-US" sz="2000" dirty="0">
              <a:latin typeface="微软雅黑" panose="020B0503020204020204" pitchFamily="34" charset="-122"/>
              <a:ea typeface="微软雅黑" panose="020B0503020204020204" pitchFamily="34" charset="-122"/>
              <a:sym typeface="宋体" panose="02010600030101010101" pitchFamily="2" charset="-122"/>
            </a:endParaRPr>
          </a:p>
          <a:p>
            <a:pPr eaLnBrk="1" hangingPunct="1">
              <a:lnSpc>
                <a:spcPct val="125000"/>
              </a:lnSpc>
              <a:spcBef>
                <a:spcPct val="50000"/>
              </a:spcBef>
            </a:pPr>
            <a:r>
              <a:rPr lang="zh-CN" altLang="en-US" sz="2000" dirty="0">
                <a:latin typeface="微软雅黑" panose="020B0503020204020204" pitchFamily="34" charset="-122"/>
                <a:ea typeface="微软雅黑" panose="020B0503020204020204" pitchFamily="34" charset="-122"/>
                <a:sym typeface="宋体" panose="02010600030101010101" pitchFamily="2" charset="-122"/>
              </a:rPr>
              <a:t>变动成本</a:t>
            </a:r>
            <a:r>
              <a:rPr lang="en-US" altLang="zh-CN" sz="2000" dirty="0">
                <a:latin typeface="微软雅黑" panose="020B0503020204020204" pitchFamily="34" charset="-122"/>
                <a:ea typeface="微软雅黑" panose="020B0503020204020204" pitchFamily="34" charset="-122"/>
                <a:sym typeface="宋体" panose="02010600030101010101" pitchFamily="2" charset="-122"/>
              </a:rPr>
              <a:t>=1980×70%=1386</a:t>
            </a:r>
            <a:r>
              <a:rPr lang="zh-CN" altLang="en-US" sz="2000" dirty="0">
                <a:latin typeface="微软雅黑" panose="020B0503020204020204" pitchFamily="34" charset="-122"/>
                <a:ea typeface="微软雅黑" panose="020B0503020204020204" pitchFamily="34" charset="-122"/>
                <a:sym typeface="宋体" panose="02010600030101010101" pitchFamily="2" charset="-122"/>
              </a:rPr>
              <a:t>（万元）</a:t>
            </a:r>
            <a:endParaRPr lang="zh-CN" altLang="en-US" sz="2000" dirty="0">
              <a:latin typeface="微软雅黑" panose="020B0503020204020204" pitchFamily="34" charset="-122"/>
              <a:ea typeface="微软雅黑" panose="020B0503020204020204" pitchFamily="34" charset="-122"/>
              <a:sym typeface="宋体" panose="02010600030101010101" pitchFamily="2" charset="-122"/>
            </a:endParaRPr>
          </a:p>
          <a:p>
            <a:pPr eaLnBrk="1" hangingPunct="1">
              <a:lnSpc>
                <a:spcPct val="125000"/>
              </a:lnSpc>
              <a:spcBef>
                <a:spcPct val="50000"/>
              </a:spcBef>
            </a:pPr>
            <a:r>
              <a:rPr lang="zh-CN" altLang="en-US" sz="2000" dirty="0">
                <a:latin typeface="微软雅黑" panose="020B0503020204020204" pitchFamily="34" charset="-122"/>
                <a:ea typeface="微软雅黑" panose="020B0503020204020204" pitchFamily="34" charset="-122"/>
                <a:sym typeface="宋体" panose="02010600030101010101" pitchFamily="2" charset="-122"/>
              </a:rPr>
              <a:t>机会成本</a:t>
            </a:r>
            <a:endParaRPr lang="en-US" altLang="zh-CN" sz="2000" dirty="0">
              <a:latin typeface="微软雅黑" panose="020B0503020204020204" pitchFamily="34" charset="-122"/>
              <a:ea typeface="微软雅黑" panose="020B0503020204020204" pitchFamily="34" charset="-122"/>
              <a:sym typeface="宋体" panose="02010600030101010101" pitchFamily="2" charset="-122"/>
            </a:endParaRPr>
          </a:p>
          <a:p>
            <a:pPr eaLnBrk="1" hangingPunct="1">
              <a:lnSpc>
                <a:spcPct val="125000"/>
              </a:lnSpc>
              <a:spcBef>
                <a:spcPct val="50000"/>
              </a:spcBef>
            </a:pPr>
            <a:r>
              <a:rPr lang="en-US" altLang="zh-CN" sz="2000" dirty="0">
                <a:latin typeface="微软雅黑" panose="020B0503020204020204" pitchFamily="34" charset="-122"/>
                <a:ea typeface="微软雅黑" panose="020B0503020204020204" pitchFamily="34" charset="-122"/>
                <a:sym typeface="宋体" panose="02010600030101010101" pitchFamily="2" charset="-122"/>
              </a:rPr>
              <a:t>=1980/360</a:t>
            </a:r>
            <a:r>
              <a:rPr lang="zh-CN" altLang="zh-CN" sz="2000" dirty="0">
                <a:latin typeface="微软雅黑" panose="020B0503020204020204" pitchFamily="34" charset="-122"/>
                <a:ea typeface="微软雅黑" panose="020B0503020204020204" pitchFamily="34" charset="-122"/>
                <a:sym typeface="宋体" panose="02010600030101010101" pitchFamily="2" charset="-122"/>
              </a:rPr>
              <a:t>×</a:t>
            </a:r>
            <a:r>
              <a:rPr lang="en-US" altLang="zh-CN" sz="2000" dirty="0">
                <a:latin typeface="微软雅黑" panose="020B0503020204020204" pitchFamily="34" charset="-122"/>
                <a:ea typeface="微软雅黑" panose="020B0503020204020204" pitchFamily="34" charset="-122"/>
                <a:sym typeface="宋体" panose="02010600030101010101" pitchFamily="2" charset="-122"/>
              </a:rPr>
              <a:t>4</a:t>
            </a:r>
            <a:r>
              <a:rPr lang="zh-CN" altLang="zh-CN" sz="2000" dirty="0">
                <a:latin typeface="微软雅黑" panose="020B0503020204020204" pitchFamily="34" charset="-122"/>
                <a:ea typeface="微软雅黑" panose="020B0503020204020204" pitchFamily="34" charset="-122"/>
                <a:sym typeface="宋体" panose="02010600030101010101" pitchFamily="2" charset="-122"/>
              </a:rPr>
              <a:t>0×</a:t>
            </a:r>
            <a:r>
              <a:rPr lang="en-US" altLang="zh-CN" sz="2000" dirty="0">
                <a:latin typeface="微软雅黑" panose="020B0503020204020204" pitchFamily="34" charset="-122"/>
                <a:ea typeface="微软雅黑" panose="020B0503020204020204" pitchFamily="34" charset="-122"/>
                <a:sym typeface="宋体" panose="02010600030101010101" pitchFamily="2" charset="-122"/>
              </a:rPr>
              <a:t>7</a:t>
            </a:r>
            <a:r>
              <a:rPr lang="zh-CN" altLang="zh-CN" sz="2000" dirty="0">
                <a:latin typeface="微软雅黑" panose="020B0503020204020204" pitchFamily="34" charset="-122"/>
                <a:ea typeface="微软雅黑" panose="020B0503020204020204" pitchFamily="34" charset="-122"/>
                <a:sym typeface="宋体" panose="02010600030101010101" pitchFamily="2" charset="-122"/>
              </a:rPr>
              <a:t>0</a:t>
            </a:r>
            <a:r>
              <a:rPr lang="en-US" altLang="zh-CN" sz="2000" dirty="0">
                <a:latin typeface="微软雅黑" panose="020B0503020204020204" pitchFamily="34" charset="-122"/>
                <a:ea typeface="微软雅黑" panose="020B0503020204020204" pitchFamily="34" charset="-122"/>
                <a:sym typeface="宋体" panose="02010600030101010101" pitchFamily="2" charset="-122"/>
              </a:rPr>
              <a:t>%</a:t>
            </a:r>
            <a:r>
              <a:rPr lang="zh-CN" altLang="zh-CN" sz="2000" dirty="0">
                <a:latin typeface="微软雅黑" panose="020B0503020204020204" pitchFamily="34" charset="-122"/>
                <a:ea typeface="微软雅黑" panose="020B0503020204020204" pitchFamily="34" charset="-122"/>
                <a:sym typeface="宋体" panose="02010600030101010101" pitchFamily="2" charset="-122"/>
              </a:rPr>
              <a:t>×</a:t>
            </a:r>
            <a:r>
              <a:rPr lang="en-US" altLang="zh-CN" sz="2000" dirty="0">
                <a:latin typeface="微软雅黑" panose="020B0503020204020204" pitchFamily="34" charset="-122"/>
                <a:ea typeface="微软雅黑" panose="020B0503020204020204" pitchFamily="34" charset="-122"/>
                <a:sym typeface="宋体" panose="02010600030101010101" pitchFamily="2" charset="-122"/>
              </a:rPr>
              <a:t>1</a:t>
            </a:r>
            <a:r>
              <a:rPr lang="zh-CN" altLang="zh-CN" sz="2000" dirty="0">
                <a:latin typeface="微软雅黑" panose="020B0503020204020204" pitchFamily="34" charset="-122"/>
                <a:ea typeface="微软雅黑" panose="020B0503020204020204" pitchFamily="34" charset="-122"/>
                <a:sym typeface="宋体" panose="02010600030101010101" pitchFamily="2" charset="-122"/>
              </a:rPr>
              <a:t>0</a:t>
            </a:r>
            <a:r>
              <a:rPr lang="en-US" altLang="zh-CN" sz="2000" dirty="0">
                <a:latin typeface="微软雅黑" panose="020B0503020204020204" pitchFamily="34" charset="-122"/>
                <a:ea typeface="微软雅黑" panose="020B0503020204020204" pitchFamily="34" charset="-122"/>
                <a:sym typeface="宋体" panose="02010600030101010101" pitchFamily="2" charset="-122"/>
              </a:rPr>
              <a:t>%</a:t>
            </a:r>
            <a:r>
              <a:rPr lang="zh-CN" altLang="zh-CN" sz="2000" dirty="0">
                <a:latin typeface="微软雅黑" panose="020B0503020204020204" pitchFamily="34" charset="-122"/>
                <a:ea typeface="微软雅黑" panose="020B0503020204020204" pitchFamily="34" charset="-122"/>
                <a:sym typeface="宋体" panose="02010600030101010101" pitchFamily="2" charset="-122"/>
              </a:rPr>
              <a:t>=15</a:t>
            </a:r>
            <a:r>
              <a:rPr lang="en-US" altLang="zh-CN" sz="2000" dirty="0">
                <a:latin typeface="微软雅黑" panose="020B0503020204020204" pitchFamily="34" charset="-122"/>
                <a:ea typeface="微软雅黑" panose="020B0503020204020204" pitchFamily="34" charset="-122"/>
                <a:sym typeface="宋体" panose="02010600030101010101" pitchFamily="2" charset="-122"/>
              </a:rPr>
              <a:t>.</a:t>
            </a:r>
            <a:r>
              <a:rPr lang="zh-CN" altLang="zh-CN" sz="2000" dirty="0">
                <a:latin typeface="微软雅黑" panose="020B0503020204020204" pitchFamily="34" charset="-122"/>
                <a:ea typeface="微软雅黑" panose="020B0503020204020204" pitchFamily="34" charset="-122"/>
                <a:sym typeface="宋体" panose="02010600030101010101" pitchFamily="2" charset="-122"/>
              </a:rPr>
              <a:t>4</a:t>
            </a:r>
            <a:r>
              <a:rPr lang="zh-CN" altLang="en-US" sz="2000" dirty="0">
                <a:latin typeface="微软雅黑" panose="020B0503020204020204" pitchFamily="34" charset="-122"/>
                <a:ea typeface="微软雅黑" panose="020B0503020204020204" pitchFamily="34" charset="-122"/>
                <a:sym typeface="宋体" panose="02010600030101010101" pitchFamily="2" charset="-122"/>
              </a:rPr>
              <a:t>（万元）</a:t>
            </a:r>
            <a:endParaRPr lang="zh-CN" altLang="en-US" sz="2000" dirty="0">
              <a:latin typeface="微软雅黑" panose="020B0503020204020204" pitchFamily="34" charset="-122"/>
              <a:ea typeface="微软雅黑" panose="020B0503020204020204" pitchFamily="34" charset="-122"/>
            </a:endParaRPr>
          </a:p>
          <a:p>
            <a:pPr eaLnBrk="1" hangingPunct="1">
              <a:lnSpc>
                <a:spcPct val="125000"/>
              </a:lnSpc>
              <a:spcBef>
                <a:spcPct val="50000"/>
              </a:spcBef>
            </a:pPr>
            <a:r>
              <a:rPr lang="zh-CN" altLang="en-US" sz="2000" dirty="0">
                <a:latin typeface="微软雅黑" panose="020B0503020204020204" pitchFamily="34" charset="-122"/>
                <a:ea typeface="微软雅黑" panose="020B0503020204020204" pitchFamily="34" charset="-122"/>
                <a:sym typeface="宋体" panose="02010600030101010101" pitchFamily="2" charset="-122"/>
              </a:rPr>
              <a:t>坏账损失</a:t>
            </a:r>
            <a:r>
              <a:rPr lang="en-US" altLang="zh-CN" sz="2000" dirty="0">
                <a:latin typeface="微软雅黑" panose="020B0503020204020204" pitchFamily="34" charset="-122"/>
                <a:ea typeface="微软雅黑" panose="020B0503020204020204" pitchFamily="34" charset="-122"/>
                <a:sym typeface="宋体" panose="02010600030101010101" pitchFamily="2" charset="-122"/>
              </a:rPr>
              <a:t>=1980</a:t>
            </a:r>
            <a:r>
              <a:rPr lang="zh-CN" altLang="zh-CN" sz="2000" dirty="0">
                <a:latin typeface="微软雅黑" panose="020B0503020204020204" pitchFamily="34" charset="-122"/>
                <a:ea typeface="微软雅黑" panose="020B0503020204020204" pitchFamily="34" charset="-122"/>
                <a:sym typeface="宋体" panose="02010600030101010101" pitchFamily="2" charset="-122"/>
              </a:rPr>
              <a:t>×</a:t>
            </a:r>
            <a:r>
              <a:rPr lang="en-US" altLang="zh-CN" sz="2000" dirty="0">
                <a:latin typeface="微软雅黑" panose="020B0503020204020204" pitchFamily="34" charset="-122"/>
                <a:ea typeface="微软雅黑" panose="020B0503020204020204" pitchFamily="34" charset="-122"/>
                <a:sym typeface="宋体" panose="02010600030101010101" pitchFamily="2" charset="-122"/>
              </a:rPr>
              <a:t>3%=</a:t>
            </a:r>
            <a:r>
              <a:rPr lang="zh-CN" altLang="zh-CN" sz="2000" dirty="0">
                <a:latin typeface="微软雅黑" panose="020B0503020204020204" pitchFamily="34" charset="-122"/>
                <a:ea typeface="微软雅黑" panose="020B0503020204020204" pitchFamily="34" charset="-122"/>
                <a:sym typeface="宋体" panose="02010600030101010101" pitchFamily="2" charset="-122"/>
              </a:rPr>
              <a:t>59.</a:t>
            </a:r>
            <a:r>
              <a:rPr lang="en-US" altLang="zh-CN" sz="2000" dirty="0">
                <a:latin typeface="微软雅黑" panose="020B0503020204020204" pitchFamily="34" charset="-122"/>
                <a:ea typeface="微软雅黑" panose="020B0503020204020204" pitchFamily="34" charset="-122"/>
                <a:sym typeface="宋体" panose="02010600030101010101" pitchFamily="2" charset="-122"/>
              </a:rPr>
              <a:t>4</a:t>
            </a:r>
            <a:r>
              <a:rPr lang="zh-CN" altLang="en-US" sz="2000" dirty="0">
                <a:latin typeface="微软雅黑" panose="020B0503020204020204" pitchFamily="34" charset="-122"/>
                <a:ea typeface="微软雅黑" panose="020B0503020204020204" pitchFamily="34" charset="-122"/>
                <a:sym typeface="宋体" panose="02010600030101010101" pitchFamily="2" charset="-122"/>
              </a:rPr>
              <a:t>（万元）</a:t>
            </a:r>
            <a:endParaRPr lang="zh-CN" altLang="en-US" sz="2000" dirty="0">
              <a:latin typeface="微软雅黑" panose="020B0503020204020204" pitchFamily="34" charset="-122"/>
              <a:ea typeface="微软雅黑" panose="020B0503020204020204" pitchFamily="34" charset="-122"/>
              <a:sym typeface="宋体" panose="02010600030101010101" pitchFamily="2" charset="-122"/>
            </a:endParaRPr>
          </a:p>
        </p:txBody>
      </p:sp>
      <p:cxnSp>
        <p:nvCxnSpPr>
          <p:cNvPr id="9" name="直接连接符 8"/>
          <p:cNvCxnSpPr/>
          <p:nvPr/>
        </p:nvCxnSpPr>
        <p:spPr>
          <a:xfrm>
            <a:off x="34925" y="549275"/>
            <a:ext cx="3509963" cy="0"/>
          </a:xfrm>
          <a:prstGeom prst="line">
            <a:avLst/>
          </a:prstGeom>
          <a:ln>
            <a:solidFill>
              <a:srgbClr val="0B469D"/>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5592763" y="549275"/>
            <a:ext cx="3509963" cy="0"/>
          </a:xfrm>
          <a:prstGeom prst="line">
            <a:avLst/>
          </a:prstGeom>
          <a:ln>
            <a:solidFill>
              <a:srgbClr val="0B469D"/>
            </a:solidFill>
          </a:ln>
        </p:spPr>
        <p:style>
          <a:lnRef idx="1">
            <a:schemeClr val="accent1"/>
          </a:lnRef>
          <a:fillRef idx="0">
            <a:schemeClr val="accent1"/>
          </a:fillRef>
          <a:effectRef idx="0">
            <a:schemeClr val="accent1"/>
          </a:effectRef>
          <a:fontRef idx="minor">
            <a:schemeClr val="tx1"/>
          </a:fontRef>
        </p:style>
      </p:cxnSp>
      <p:sp>
        <p:nvSpPr>
          <p:cNvPr id="46" name="Text Box 4"/>
          <p:cNvSpPr txBox="1"/>
          <p:nvPr/>
        </p:nvSpPr>
        <p:spPr>
          <a:xfrm>
            <a:off x="2987675" y="228600"/>
            <a:ext cx="3595688" cy="677863"/>
          </a:xfrm>
          <a:prstGeom prst="rect">
            <a:avLst/>
          </a:prstGeom>
          <a:noFill/>
          <a:ln w="9525">
            <a:noFill/>
          </a:ln>
        </p:spPr>
        <p:txBody>
          <a:bodyPr wrap="none" lIns="121926" tIns="60963" rIns="121926" bIns="60963">
            <a:spAutoFit/>
          </a:bodyPr>
          <a:p>
            <a:pPr eaLnBrk="1" hangingPunct="1">
              <a:buNone/>
            </a:pPr>
            <a:r>
              <a:rPr lang="en-US" altLang="zh-CN" sz="3600" dirty="0">
                <a:solidFill>
                  <a:srgbClr val="495A66"/>
                </a:solidFill>
                <a:latin typeface="微软雅黑" panose="020B0503020204020204" pitchFamily="34" charset="-122"/>
                <a:ea typeface="微软雅黑" panose="020B0503020204020204" pitchFamily="34" charset="-122"/>
              </a:rPr>
              <a:t>(1)</a:t>
            </a:r>
            <a:r>
              <a:rPr lang="zh-CN" altLang="en-US" sz="3600" dirty="0">
                <a:solidFill>
                  <a:srgbClr val="495A66"/>
                </a:solidFill>
                <a:latin typeface="微软雅黑" panose="020B0503020204020204" pitchFamily="34" charset="-122"/>
                <a:ea typeface="微软雅黑" panose="020B0503020204020204" pitchFamily="34" charset="-122"/>
              </a:rPr>
              <a:t>确定信用期限</a:t>
            </a:r>
            <a:endParaRPr lang="zh-CN" altLang="en-US" sz="36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500"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par>
                                <p:cTn id="23" presetID="6" presetClass="entr" presetSubtype="16"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6"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Rectangle 2"/>
          <p:cNvSpPr>
            <a:spLocks noChangeArrowheads="1"/>
          </p:cNvSpPr>
          <p:nvPr/>
        </p:nvSpPr>
        <p:spPr bwMode="auto">
          <a:xfrm>
            <a:off x="107950" y="1487488"/>
            <a:ext cx="8856663" cy="1384300"/>
          </a:xfrm>
          <a:prstGeom prst="rect">
            <a:avLst/>
          </a:prstGeom>
          <a:noFill/>
          <a:ln w="9525">
            <a:noFill/>
            <a:miter lim="800000"/>
          </a:ln>
        </p:spPr>
        <p:txBody>
          <a:bodyPr>
            <a:spAutoFit/>
          </a:bodyPr>
          <a:lstStyle/>
          <a:p>
            <a:pPr marL="457200" marR="0" lvl="0" indent="-457200" algn="l" defTabSz="914400" rtl="0" eaLnBrk="1" fontAlgn="base" latinLnBrk="0" hangingPunct="1">
              <a:lnSpc>
                <a:spcPct val="150000"/>
              </a:lnSpc>
              <a:spcBef>
                <a:spcPct val="0"/>
              </a:spcBef>
              <a:spcAft>
                <a:spcPct val="0"/>
              </a:spcAft>
              <a:buClrTx/>
              <a:buSzTx/>
              <a:buFont typeface="Wingdings" panose="05000000000000000000" pitchFamily="2" charset="2"/>
              <a:buChar char="u"/>
              <a:defRPr/>
            </a:pPr>
            <a:r>
              <a:rPr kumimoji="0" lang="zh-CN" altLang="en-US" sz="28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应收账款</a:t>
            </a:r>
            <a:r>
              <a:rPr kumimoji="0" lang="zh-CN" altLang="en-US" sz="2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：是指企业在正常的经营过程中因</a:t>
            </a:r>
            <a:r>
              <a:rPr kumimoji="0" lang="zh-CN" altLang="en-US" sz="2800" b="0" i="0" u="none" strike="noStrike" kern="1200" cap="none" spc="0" normalizeH="0" baseline="0" noProof="0" dirty="0">
                <a:ln>
                  <a:noFill/>
                </a:ln>
                <a:solidFill>
                  <a:schemeClr val="tx2">
                    <a:lumMod val="75000"/>
                  </a:schemeClr>
                </a:solidFill>
                <a:effectLst/>
                <a:uLnTx/>
                <a:uFillTx/>
                <a:latin typeface="微软雅黑" panose="020B0503020204020204" pitchFamily="34" charset="-122"/>
                <a:ea typeface="微软雅黑" panose="020B0503020204020204" pitchFamily="34" charset="-122"/>
                <a:cs typeface="+mn-cs"/>
              </a:rPr>
              <a:t>销售商品、产品、提供劳务</a:t>
            </a:r>
            <a:r>
              <a:rPr kumimoji="0" lang="zh-CN" altLang="en-US" sz="2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等业务，应向购买单位收取的款项。</a:t>
            </a:r>
            <a:endParaRPr kumimoji="0" lang="ja-JP" altLang="en-US" sz="2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6147" name="灯片编号占位符 2"/>
          <p:cNvSpPr txBox="1">
            <a:spLocks noGrp="1"/>
          </p:cNvSpPr>
          <p:nvPr/>
        </p:nvSpPr>
        <p:spPr>
          <a:xfrm>
            <a:off x="8493125" y="6240463"/>
            <a:ext cx="371475" cy="354012"/>
          </a:xfrm>
          <a:prstGeom prst="rect">
            <a:avLst/>
          </a:prstGeom>
          <a:noFill/>
          <a:ln w="9525">
            <a:noFill/>
          </a:ln>
        </p:spPr>
        <p:txBody>
          <a:bodyPr anchor="ctr" anchorCtr="0"/>
          <a:p>
            <a:pPr algn="ctr" eaLnBrk="1" hangingPunct="1"/>
            <a:fld id="{9A0DB2DC-4C9A-4742-B13C-FB6460FD3503}" type="slidenum">
              <a:rPr lang="en-US" altLang="zh-CN" sz="1400" b="1" dirty="0">
                <a:solidFill>
                  <a:schemeClr val="bg1"/>
                </a:solidFill>
                <a:latin typeface="文泉驿微米黑" pitchFamily="2" charset="-122"/>
                <a:ea typeface="宋体" panose="02010600030101010101" pitchFamily="2" charset="-122"/>
              </a:rPr>
            </a:fld>
            <a:endParaRPr lang="en-US" altLang="zh-CN" sz="1400" b="1" dirty="0">
              <a:solidFill>
                <a:schemeClr val="bg1"/>
              </a:solidFill>
              <a:latin typeface="文泉驿微米黑" pitchFamily="2" charset="-122"/>
              <a:ea typeface="宋体" panose="02010600030101010101" pitchFamily="2" charset="-122"/>
            </a:endParaRPr>
          </a:p>
        </p:txBody>
      </p:sp>
      <p:graphicFrame>
        <p:nvGraphicFramePr>
          <p:cNvPr id="3" name="图示 2"/>
          <p:cNvGraphicFramePr/>
          <p:nvPr/>
        </p:nvGraphicFramePr>
        <p:xfrm>
          <a:off x="2051720" y="3102297"/>
          <a:ext cx="4706470" cy="277995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6149" name="图片 4"/>
          <p:cNvPicPr>
            <a:picLocks noChangeAspect="1"/>
          </p:cNvPicPr>
          <p:nvPr/>
        </p:nvPicPr>
        <p:blipFill>
          <a:blip r:embed="rId6"/>
          <a:stretch>
            <a:fillRect/>
          </a:stretch>
        </p:blipFill>
        <p:spPr>
          <a:xfrm>
            <a:off x="0" y="2940050"/>
            <a:ext cx="2090738" cy="3067050"/>
          </a:xfrm>
          <a:prstGeom prst="rect">
            <a:avLst/>
          </a:prstGeom>
          <a:noFill/>
          <a:ln w="9525">
            <a:noFill/>
          </a:ln>
        </p:spPr>
      </p:pic>
      <p:sp>
        <p:nvSpPr>
          <p:cNvPr id="6150" name="文本框 14"/>
          <p:cNvSpPr txBox="1"/>
          <p:nvPr/>
        </p:nvSpPr>
        <p:spPr>
          <a:xfrm>
            <a:off x="2051050" y="6113463"/>
            <a:ext cx="6985000" cy="584200"/>
          </a:xfrm>
          <a:prstGeom prst="rect">
            <a:avLst/>
          </a:prstGeom>
          <a:solidFill>
            <a:schemeClr val="accent1"/>
          </a:solidFill>
          <a:ln w="9525">
            <a:noFill/>
          </a:ln>
        </p:spPr>
        <p:txBody>
          <a:bodyPr>
            <a:spAutoFit/>
          </a:bodyPr>
          <a:p>
            <a:r>
              <a:rPr lang="zh-CN" altLang="zh-CN" sz="3200" b="1" dirty="0">
                <a:solidFill>
                  <a:srgbClr val="000000"/>
                </a:solidFill>
                <a:latin typeface="Times New Roman" panose="02020603050405020304" pitchFamily="18" charset="0"/>
                <a:ea typeface="宋体" panose="02010600030101010101" pitchFamily="2" charset="-122"/>
              </a:rPr>
              <a:t>应收账款的产生原因</a:t>
            </a:r>
            <a:r>
              <a:rPr lang="zh-CN" altLang="en-US" sz="3200" b="1" dirty="0">
                <a:solidFill>
                  <a:srgbClr val="000000"/>
                </a:solidFill>
                <a:latin typeface="Times New Roman" panose="02020603050405020304" pitchFamily="18" charset="0"/>
                <a:ea typeface="宋体" panose="02010600030101010101" pitchFamily="2" charset="-122"/>
              </a:rPr>
              <a:t>？？？？？？</a:t>
            </a:r>
            <a:endParaRPr lang="zh-CN" altLang="en-US" sz="3200" dirty="0">
              <a:latin typeface="文泉驿微米黑" pitchFamily="2"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灯片编号占位符 2"/>
          <p:cNvSpPr txBox="1">
            <a:spLocks noGrp="1"/>
          </p:cNvSpPr>
          <p:nvPr/>
        </p:nvSpPr>
        <p:spPr>
          <a:xfrm>
            <a:off x="8493125" y="6240463"/>
            <a:ext cx="371475" cy="354012"/>
          </a:xfrm>
          <a:prstGeom prst="rect">
            <a:avLst/>
          </a:prstGeom>
          <a:noFill/>
          <a:ln w="9525">
            <a:noFill/>
          </a:ln>
        </p:spPr>
        <p:txBody>
          <a:bodyPr anchor="ctr" anchorCtr="0"/>
          <a:p>
            <a:pPr algn="ctr" eaLnBrk="1" hangingPunct="1"/>
            <a:fld id="{9A0DB2DC-4C9A-4742-B13C-FB6460FD3503}" type="slidenum">
              <a:rPr lang="en-US" altLang="zh-CN" sz="1400" b="1" dirty="0">
                <a:solidFill>
                  <a:schemeClr val="bg1"/>
                </a:solidFill>
                <a:latin typeface="文泉驿微米黑" pitchFamily="2" charset="-122"/>
                <a:ea typeface="宋体" panose="02010600030101010101" pitchFamily="2" charset="-122"/>
              </a:rPr>
            </a:fld>
            <a:endParaRPr lang="en-US" altLang="zh-CN" sz="1400" b="1" dirty="0">
              <a:solidFill>
                <a:schemeClr val="bg1"/>
              </a:solidFill>
              <a:latin typeface="文泉驿微米黑" pitchFamily="2" charset="-122"/>
              <a:ea typeface="宋体" panose="02010600030101010101" pitchFamily="2" charset="-122"/>
            </a:endParaRPr>
          </a:p>
        </p:txBody>
      </p:sp>
      <p:sp>
        <p:nvSpPr>
          <p:cNvPr id="18" name="Text Box 4"/>
          <p:cNvSpPr txBox="1">
            <a:spLocks noChangeArrowheads="1"/>
          </p:cNvSpPr>
          <p:nvPr/>
        </p:nvSpPr>
        <p:spPr bwMode="auto">
          <a:xfrm>
            <a:off x="3138488" y="128588"/>
            <a:ext cx="2954338" cy="615950"/>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不同信用期限的选择</a:t>
            </a:r>
            <a:endParaRPr kumimoji="0" lang="zh-CN" altLang="zh-CN"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9" name="Line 7"/>
          <p:cNvSpPr>
            <a:spLocks noChangeShapeType="1"/>
          </p:cNvSpPr>
          <p:nvPr/>
        </p:nvSpPr>
        <p:spPr bwMode="auto">
          <a:xfrm>
            <a:off x="6005513" y="436563"/>
            <a:ext cx="3138488" cy="1588"/>
          </a:xfrm>
          <a:prstGeom prst="line">
            <a:avLst/>
          </a:prstGeom>
          <a:noFill/>
          <a:ln w="6350">
            <a:solidFill>
              <a:srgbClr val="0070C0"/>
            </a:solidFill>
            <a:round/>
          </a:ln>
          <a:effectLst/>
        </p:spPr>
        <p:txBody>
          <a:bodyPr lIns="121926" tIns="60963" rIns="121926" bIns="60963"/>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0" name="Line 7"/>
          <p:cNvSpPr>
            <a:spLocks noChangeShapeType="1"/>
          </p:cNvSpPr>
          <p:nvPr/>
        </p:nvSpPr>
        <p:spPr bwMode="auto">
          <a:xfrm>
            <a:off x="20638" y="438150"/>
            <a:ext cx="3138488" cy="0"/>
          </a:xfrm>
          <a:prstGeom prst="line">
            <a:avLst/>
          </a:prstGeom>
          <a:noFill/>
          <a:ln w="6350">
            <a:solidFill>
              <a:srgbClr val="0070C0"/>
            </a:solidFill>
            <a:round/>
          </a:ln>
          <a:effectLst/>
        </p:spPr>
        <p:txBody>
          <a:bodyPr lIns="121926" tIns="60963" rIns="121926" bIns="60963"/>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aphicFrame>
        <p:nvGraphicFramePr>
          <p:cNvPr id="89159" name="Group 71"/>
          <p:cNvGraphicFramePr>
            <a:graphicFrameLocks noGrp="1"/>
          </p:cNvGraphicFramePr>
          <p:nvPr/>
        </p:nvGraphicFramePr>
        <p:xfrm>
          <a:off x="250825" y="1052513"/>
          <a:ext cx="8713788" cy="4738688"/>
        </p:xfrm>
        <a:graphic>
          <a:graphicData uri="http://schemas.openxmlformats.org/drawingml/2006/table">
            <a:tbl>
              <a:tblPr/>
              <a:tblGrid>
                <a:gridCol w="2619375"/>
                <a:gridCol w="1630363"/>
                <a:gridCol w="2290762"/>
                <a:gridCol w="2173288"/>
              </a:tblGrid>
              <a:tr h="557213">
                <a:tc gridSpan="4">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rgbClr val="FF0000"/>
                          </a:solidFill>
                          <a:effectLst/>
                          <a:latin typeface="文泉驿微米黑" pitchFamily="2" charset="-122"/>
                          <a:ea typeface="宋体" panose="02010600030101010101" pitchFamily="2" charset="-122"/>
                        </a:rPr>
                        <a:t>                信用期限分析评价表        </a:t>
                      </a:r>
                      <a:r>
                        <a:rPr kumimoji="0" lang="en-US" altLang="zh-CN" sz="2400" b="1" i="0" u="none" strike="noStrike" cap="none" normalizeH="0" baseline="0" dirty="0">
                          <a:ln>
                            <a:noFill/>
                          </a:ln>
                          <a:solidFill>
                            <a:srgbClr val="FF0000"/>
                          </a:solidFill>
                          <a:effectLst/>
                          <a:latin typeface="文泉驿微米黑" pitchFamily="2" charset="-122"/>
                          <a:ea typeface="宋体" panose="02010600030101010101" pitchFamily="2" charset="-122"/>
                        </a:rPr>
                        <a:t> </a:t>
                      </a:r>
                      <a:r>
                        <a:rPr kumimoji="0" lang="zh-CN" altLang="en-US" sz="2400" b="1" i="0" u="none" strike="noStrike" cap="none" normalizeH="0" baseline="0" dirty="0">
                          <a:ln>
                            <a:noFill/>
                          </a:ln>
                          <a:solidFill>
                            <a:srgbClr val="FF0000"/>
                          </a:solidFill>
                          <a:effectLst/>
                          <a:latin typeface="文泉驿微米黑" pitchFamily="2" charset="-122"/>
                          <a:ea typeface="宋体" panose="02010600030101010101" pitchFamily="2" charset="-122"/>
                        </a:rPr>
                        <a:t>   单位</a:t>
                      </a:r>
                      <a:r>
                        <a:rPr kumimoji="0" lang="en-US" altLang="zh-CN" sz="2400" b="1" i="0" u="none" strike="noStrike" cap="none" normalizeH="0" baseline="0" dirty="0">
                          <a:ln>
                            <a:noFill/>
                          </a:ln>
                          <a:solidFill>
                            <a:srgbClr val="FF0000"/>
                          </a:solidFill>
                          <a:effectLst/>
                          <a:latin typeface="文泉驿微米黑" pitchFamily="2" charset="-122"/>
                          <a:ea typeface="宋体" panose="02010600030101010101" pitchFamily="2" charset="-122"/>
                        </a:rPr>
                        <a:t>:</a:t>
                      </a:r>
                      <a:r>
                        <a:rPr kumimoji="0" lang="zh-CN" altLang="en-US" sz="2400" b="1" i="0" u="none" strike="noStrike" cap="none" normalizeH="0" baseline="0" dirty="0">
                          <a:ln>
                            <a:noFill/>
                          </a:ln>
                          <a:solidFill>
                            <a:srgbClr val="FF0000"/>
                          </a:solidFill>
                          <a:effectLst/>
                          <a:latin typeface="文泉驿微米黑" pitchFamily="2" charset="-122"/>
                          <a:ea typeface="宋体" panose="02010600030101010101" pitchFamily="2" charset="-122"/>
                        </a:rPr>
                        <a:t>万元 </a:t>
                      </a:r>
                      <a:endParaRPr kumimoji="0" lang="zh-CN" altLang="en-US" sz="2400" b="1" i="0" u="none" strike="noStrike" cap="none" normalizeH="0" baseline="0" dirty="0">
                        <a:ln>
                          <a:noFill/>
                        </a:ln>
                        <a:solidFill>
                          <a:srgbClr val="FF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c hMerge="1">
                  <a:tcPr/>
                </a:tc>
                <a:tc hMerge="1">
                  <a:tcPr/>
                </a:tc>
                <a:tc hMerge="1">
                  <a:tcPr/>
                </a:tc>
              </a:tr>
              <a:tr h="376238">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rgbClr val="000000"/>
                          </a:solidFill>
                          <a:effectLst/>
                          <a:latin typeface="Arial Unicode MS" pitchFamily="34" charset="-122"/>
                          <a:ea typeface="Arial Unicode MS" pitchFamily="34" charset="-122"/>
                        </a:rPr>
                        <a:t>项目</a:t>
                      </a:r>
                      <a:endParaRPr kumimoji="0" lang="zh-CN" altLang="en-US" sz="24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400" b="1" i="0" u="none" strike="noStrike" cap="none" normalizeH="0" baseline="0">
                          <a:ln>
                            <a:noFill/>
                          </a:ln>
                          <a:solidFill>
                            <a:schemeClr val="tx1"/>
                          </a:solidFill>
                          <a:effectLst/>
                          <a:latin typeface="文泉驿微米黑" pitchFamily="2" charset="-122"/>
                          <a:ea typeface="宋体" panose="02010600030101010101" pitchFamily="2" charset="-122"/>
                        </a:rPr>
                        <a:t>A</a:t>
                      </a:r>
                      <a:r>
                        <a:rPr kumimoji="0" lang="zh-CN" altLang="en-US" sz="2400" b="1" i="0" u="none" strike="noStrike" cap="none" normalizeH="0" baseline="0">
                          <a:ln>
                            <a:noFill/>
                          </a:ln>
                          <a:solidFill>
                            <a:schemeClr val="tx1"/>
                          </a:solidFill>
                          <a:effectLst/>
                          <a:latin typeface="文泉驿微米黑" pitchFamily="2" charset="-122"/>
                          <a:ea typeface="宋体" panose="02010600030101010101" pitchFamily="2" charset="-122"/>
                        </a:rPr>
                        <a:t>（</a:t>
                      </a:r>
                      <a:r>
                        <a:rPr kumimoji="0" lang="zh-CN" altLang="zh-CN" sz="2400" b="1" i="0" u="none" strike="noStrike" cap="none" normalizeH="0" baseline="0">
                          <a:ln>
                            <a:noFill/>
                          </a:ln>
                          <a:solidFill>
                            <a:schemeClr val="tx1"/>
                          </a:solidFill>
                          <a:effectLst/>
                          <a:latin typeface="文泉驿微米黑" pitchFamily="2" charset="-122"/>
                          <a:ea typeface="宋体" panose="02010600030101010101" pitchFamily="2" charset="-122"/>
                        </a:rPr>
                        <a:t>N/20</a:t>
                      </a:r>
                      <a:r>
                        <a:rPr kumimoji="0" lang="zh-CN" altLang="en-US" sz="2400" b="1" i="0" u="none" strike="noStrike" cap="none" normalizeH="0" baseline="0">
                          <a:ln>
                            <a:noFill/>
                          </a:ln>
                          <a:solidFill>
                            <a:schemeClr val="tx1"/>
                          </a:solidFill>
                          <a:effectLst/>
                          <a:latin typeface="文泉驿微米黑" pitchFamily="2" charset="-122"/>
                          <a:ea typeface="宋体" panose="02010600030101010101" pitchFamily="2" charset="-122"/>
                        </a:rPr>
                        <a:t>）</a:t>
                      </a:r>
                      <a:endParaRPr kumimoji="0" lang="zh-CN" altLang="en-US" sz="2400" b="1" i="0" u="none" strike="noStrike" cap="none" normalizeH="0" baseline="0">
                        <a:ln>
                          <a:noFill/>
                        </a:ln>
                        <a:solidFill>
                          <a:srgbClr val="000000"/>
                        </a:solidFill>
                        <a:effectLst/>
                        <a:latin typeface="等线" panose="02010600030101010101" pitchFamily="2" charset="-122"/>
                        <a:ea typeface="宋体" panose="02010600030101010101" pitchFamily="2"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400" b="1" i="0" u="none" strike="noStrike" cap="none" normalizeH="0" baseline="0">
                          <a:ln>
                            <a:noFill/>
                          </a:ln>
                          <a:solidFill>
                            <a:schemeClr val="tx1"/>
                          </a:solidFill>
                          <a:effectLst/>
                          <a:latin typeface="文泉驿微米黑" pitchFamily="2" charset="-122"/>
                          <a:ea typeface="宋体" panose="02010600030101010101" pitchFamily="2" charset="-122"/>
                        </a:rPr>
                        <a:t>B</a:t>
                      </a:r>
                      <a:r>
                        <a:rPr kumimoji="0" lang="zh-CN" altLang="en-US" sz="2400" b="1" i="0" u="none" strike="noStrike" cap="none" normalizeH="0" baseline="0">
                          <a:ln>
                            <a:noFill/>
                          </a:ln>
                          <a:solidFill>
                            <a:schemeClr val="tx1"/>
                          </a:solidFill>
                          <a:effectLst/>
                          <a:latin typeface="文泉驿微米黑" pitchFamily="2" charset="-122"/>
                          <a:ea typeface="宋体" panose="02010600030101010101" pitchFamily="2" charset="-122"/>
                        </a:rPr>
                        <a:t>（</a:t>
                      </a:r>
                      <a:r>
                        <a:rPr kumimoji="0" lang="zh-CN" altLang="zh-CN" sz="2400" b="1" i="0" u="none" strike="noStrike" cap="none" normalizeH="0" baseline="0">
                          <a:ln>
                            <a:noFill/>
                          </a:ln>
                          <a:solidFill>
                            <a:schemeClr val="tx1"/>
                          </a:solidFill>
                          <a:effectLst/>
                          <a:latin typeface="文泉驿微米黑" pitchFamily="2" charset="-122"/>
                          <a:ea typeface="宋体" panose="02010600030101010101" pitchFamily="2" charset="-122"/>
                        </a:rPr>
                        <a:t>N/40</a:t>
                      </a:r>
                      <a:r>
                        <a:rPr kumimoji="0" lang="zh-CN" altLang="en-US" sz="2400" b="1" i="0" u="none" strike="noStrike" cap="none" normalizeH="0" baseline="0">
                          <a:ln>
                            <a:noFill/>
                          </a:ln>
                          <a:solidFill>
                            <a:schemeClr val="tx1"/>
                          </a:solidFill>
                          <a:effectLst/>
                          <a:latin typeface="文泉驿微米黑" pitchFamily="2" charset="-122"/>
                          <a:ea typeface="宋体" panose="02010600030101010101" pitchFamily="2" charset="-122"/>
                        </a:rPr>
                        <a:t>）</a:t>
                      </a:r>
                      <a:endParaRPr kumimoji="0" lang="zh-CN" altLang="en-US" sz="2400" b="1" i="0" u="none" strike="noStrike" cap="none" normalizeH="0" baseline="0">
                        <a:ln>
                          <a:noFill/>
                        </a:ln>
                        <a:solidFill>
                          <a:srgbClr val="000000"/>
                        </a:solidFill>
                        <a:effectLst/>
                        <a:latin typeface="等线" panose="02010600030101010101" pitchFamily="2" charset="-122"/>
                        <a:ea typeface="宋体" panose="02010600030101010101" pitchFamily="2"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400" b="1" i="0" u="none" strike="noStrike" cap="none" normalizeH="0" baseline="0">
                          <a:ln>
                            <a:noFill/>
                          </a:ln>
                          <a:solidFill>
                            <a:schemeClr val="tx1"/>
                          </a:solidFill>
                          <a:effectLst/>
                          <a:latin typeface="文泉驿微米黑" pitchFamily="2" charset="-122"/>
                          <a:ea typeface="宋体" panose="02010600030101010101" pitchFamily="2" charset="-122"/>
                        </a:rPr>
                        <a:t>C</a:t>
                      </a:r>
                      <a:r>
                        <a:rPr kumimoji="0" lang="zh-CN" altLang="en-US" sz="2400" b="1" i="0" u="none" strike="noStrike" cap="none" normalizeH="0" baseline="0">
                          <a:ln>
                            <a:noFill/>
                          </a:ln>
                          <a:solidFill>
                            <a:schemeClr val="tx1"/>
                          </a:solidFill>
                          <a:effectLst/>
                          <a:latin typeface="文泉驿微米黑" pitchFamily="2" charset="-122"/>
                          <a:ea typeface="宋体" panose="02010600030101010101" pitchFamily="2" charset="-122"/>
                        </a:rPr>
                        <a:t>（</a:t>
                      </a:r>
                      <a:r>
                        <a:rPr kumimoji="0" lang="zh-CN" altLang="zh-CN" sz="2400" b="1" i="0" u="none" strike="noStrike" cap="none" normalizeH="0" baseline="0">
                          <a:ln>
                            <a:noFill/>
                          </a:ln>
                          <a:solidFill>
                            <a:schemeClr val="tx1"/>
                          </a:solidFill>
                          <a:effectLst/>
                          <a:latin typeface="文泉驿微米黑" pitchFamily="2" charset="-122"/>
                          <a:ea typeface="宋体" panose="02010600030101010101" pitchFamily="2" charset="-122"/>
                        </a:rPr>
                        <a:t>N/60</a:t>
                      </a:r>
                      <a:r>
                        <a:rPr kumimoji="0" lang="zh-CN" altLang="en-US" sz="2400" b="1" i="0" u="none" strike="noStrike" cap="none" normalizeH="0" baseline="0">
                          <a:ln>
                            <a:noFill/>
                          </a:ln>
                          <a:solidFill>
                            <a:schemeClr val="tx1"/>
                          </a:solidFill>
                          <a:effectLst/>
                          <a:latin typeface="文泉驿微米黑" pitchFamily="2" charset="-122"/>
                          <a:ea typeface="宋体" panose="02010600030101010101" pitchFamily="2" charset="-122"/>
                        </a:rPr>
                        <a:t>）</a:t>
                      </a:r>
                      <a:endParaRPr kumimoji="0" lang="zh-CN" altLang="en-US" sz="2400" b="1" i="0" u="none" strike="noStrike" cap="none" normalizeH="0" baseline="0">
                        <a:ln>
                          <a:noFill/>
                        </a:ln>
                        <a:solidFill>
                          <a:srgbClr val="000000"/>
                        </a:solidFill>
                        <a:effectLst/>
                        <a:latin typeface="等线" panose="02010600030101010101" pitchFamily="2" charset="-122"/>
                        <a:ea typeface="宋体" panose="02010600030101010101" pitchFamily="2"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FFFF99"/>
                    </a:solidFill>
                  </a:tcPr>
                </a:tc>
              </a:tr>
              <a:tr h="377825">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chemeClr val="tx1"/>
                          </a:solidFill>
                          <a:effectLst/>
                          <a:latin typeface="文泉驿微米黑" pitchFamily="2" charset="-122"/>
                          <a:ea typeface="宋体" panose="02010600030101010101" pitchFamily="2" charset="-122"/>
                        </a:rPr>
                        <a:t>年赊销额 </a:t>
                      </a:r>
                      <a:endParaRPr kumimoji="0" lang="zh-CN" altLang="en-US"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a:ln>
                            <a:noFill/>
                          </a:ln>
                          <a:solidFill>
                            <a:schemeClr val="tx1"/>
                          </a:solidFill>
                          <a:effectLst/>
                          <a:latin typeface="文泉驿微米黑" pitchFamily="2" charset="-122"/>
                          <a:ea typeface="宋体" panose="02010600030101010101" pitchFamily="2" charset="-122"/>
                        </a:rPr>
                        <a:t>1800</a:t>
                      </a:r>
                      <a:endParaRPr kumimoji="0" lang="zh-CN" altLang="zh-CN"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a:ln>
                            <a:noFill/>
                          </a:ln>
                          <a:solidFill>
                            <a:schemeClr val="tx1"/>
                          </a:solidFill>
                          <a:effectLst/>
                          <a:latin typeface="文泉驿微米黑" pitchFamily="2" charset="-122"/>
                          <a:ea typeface="宋体" panose="02010600030101010101" pitchFamily="2" charset="-122"/>
                        </a:rPr>
                        <a:t>1980</a:t>
                      </a:r>
                      <a:endParaRPr kumimoji="0" lang="zh-CN" altLang="zh-CN"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a:ln>
                            <a:noFill/>
                          </a:ln>
                          <a:solidFill>
                            <a:schemeClr val="tx1"/>
                          </a:solidFill>
                          <a:effectLst/>
                          <a:latin typeface="文泉驿微米黑" pitchFamily="2" charset="-122"/>
                          <a:ea typeface="宋体" panose="02010600030101010101" pitchFamily="2" charset="-122"/>
                        </a:rPr>
                        <a:t>2100</a:t>
                      </a:r>
                      <a:endParaRPr kumimoji="0" lang="zh-CN" altLang="zh-CN"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r>
              <a:tr h="377825">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chemeClr val="tx1"/>
                          </a:solidFill>
                          <a:effectLst/>
                          <a:latin typeface="文泉驿微米黑" pitchFamily="2" charset="-122"/>
                          <a:ea typeface="宋体" panose="02010600030101010101" pitchFamily="2" charset="-122"/>
                        </a:rPr>
                        <a:t>变动成本 </a:t>
                      </a:r>
                      <a:endParaRPr kumimoji="0" lang="zh-CN" altLang="en-US"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zh-CN" sz="2000" b="1" i="0" u="none" strike="noStrike" cap="none" normalizeH="0" baseline="0" dirty="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zh-CN" sz="2000" b="1" i="0" u="none" strike="noStrike" cap="none" normalizeH="0" baseline="0" dirty="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zh-CN" sz="2000" b="1" i="0" u="none" strike="noStrike" cap="none" normalizeH="0" baseline="0" dirty="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r>
              <a:tr h="519113">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dirty="0">
                          <a:ln>
                            <a:noFill/>
                          </a:ln>
                          <a:solidFill>
                            <a:schemeClr val="tx1"/>
                          </a:solidFill>
                          <a:effectLst/>
                          <a:latin typeface="文泉驿微米黑" pitchFamily="2" charset="-122"/>
                          <a:ea typeface="宋体" panose="02010600030101010101" pitchFamily="2" charset="-122"/>
                        </a:rPr>
                        <a:t>信用成本前收益 </a:t>
                      </a:r>
                      <a:endParaRPr kumimoji="0" lang="zh-CN" altLang="en-US" sz="2000" b="1" i="0" u="none" strike="noStrike" cap="none" normalizeH="0" baseline="0" dirty="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FBD7A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zh-CN" sz="2000" b="1" i="0" u="none" strike="noStrike" cap="none" normalizeH="0" baseline="0" dirty="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FBD7A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zh-CN" sz="2000" b="1" i="0" u="none" strike="noStrike" cap="none" normalizeH="0" baseline="0" dirty="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FBD7A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zh-CN" sz="2000" b="1" i="0" u="none" strike="noStrike" cap="none" normalizeH="0" baseline="0" dirty="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FBD7A0"/>
                    </a:solidFill>
                  </a:tcPr>
                </a:tc>
              </a:tr>
              <a:tr h="377825">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chemeClr val="tx1"/>
                          </a:solidFill>
                          <a:effectLst/>
                          <a:latin typeface="文泉驿微米黑" pitchFamily="2" charset="-122"/>
                          <a:ea typeface="宋体" panose="02010600030101010101" pitchFamily="2" charset="-122"/>
                        </a:rPr>
                        <a:t>信用成本： </a:t>
                      </a:r>
                      <a:endParaRPr kumimoji="0" lang="zh-CN" altLang="en-US"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zh-CN" sz="2000" b="1" i="0" u="none" strike="noStrike" cap="none" normalizeH="0" baseline="0" dirty="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zh-CN" sz="2000" b="1" i="0" u="none" strike="noStrike" cap="none" normalizeH="0" baseline="0" dirty="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zh-CN" sz="2000" b="1" i="0" u="none" strike="noStrike" cap="none" normalizeH="0" baseline="0" dirty="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chemeClr val="tx1"/>
                          </a:solidFill>
                          <a:effectLst/>
                          <a:latin typeface="文泉驿微米黑" pitchFamily="2" charset="-122"/>
                          <a:ea typeface="宋体" panose="02010600030101010101" pitchFamily="2" charset="-122"/>
                        </a:rPr>
                        <a:t>应收账款机会成本 </a:t>
                      </a:r>
                      <a:endParaRPr kumimoji="0" lang="zh-CN" altLang="en-US"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dirty="0">
                          <a:ln>
                            <a:noFill/>
                          </a:ln>
                          <a:solidFill>
                            <a:schemeClr val="tx1"/>
                          </a:solidFill>
                          <a:effectLst/>
                          <a:latin typeface="文泉驿微米黑" pitchFamily="2" charset="-122"/>
                          <a:ea typeface="宋体" panose="02010600030101010101" pitchFamily="2" charset="-122"/>
                        </a:rPr>
                        <a:t> </a:t>
                      </a:r>
                      <a:endParaRPr kumimoji="0" lang="zh-CN" altLang="zh-CN" sz="2000" b="1" i="0" u="none" strike="noStrike" cap="none" normalizeH="0" baseline="0" dirty="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zh-CN" sz="2000" b="1" i="0" u="none" strike="noStrike" cap="none" normalizeH="0" baseline="0" dirty="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zh-CN" sz="2000" b="1" i="0" u="none" strike="noStrike" cap="none" normalizeH="0" baseline="0" dirty="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r>
              <a:tr h="377825">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chemeClr val="tx1"/>
                          </a:solidFill>
                          <a:effectLst/>
                          <a:latin typeface="文泉驿微米黑" pitchFamily="2" charset="-122"/>
                          <a:ea typeface="宋体" panose="02010600030101010101" pitchFamily="2" charset="-122"/>
                        </a:rPr>
                        <a:t>坏帐损失 </a:t>
                      </a:r>
                      <a:endParaRPr kumimoji="0" lang="zh-CN" altLang="en-US"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dirty="0">
                          <a:ln>
                            <a:noFill/>
                          </a:ln>
                          <a:solidFill>
                            <a:schemeClr val="tx1"/>
                          </a:solidFill>
                          <a:effectLst/>
                          <a:latin typeface="文泉驿微米黑" pitchFamily="2" charset="-122"/>
                          <a:ea typeface="宋体" panose="02010600030101010101" pitchFamily="2" charset="-122"/>
                        </a:rPr>
                        <a:t>36.0 </a:t>
                      </a:r>
                      <a:endParaRPr kumimoji="0" lang="zh-CN" altLang="zh-CN" sz="2000" b="1" i="0" u="none" strike="noStrike" cap="none" normalizeH="0" baseline="0" dirty="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a:ln>
                            <a:noFill/>
                          </a:ln>
                          <a:solidFill>
                            <a:schemeClr val="tx1"/>
                          </a:solidFill>
                          <a:effectLst/>
                          <a:latin typeface="文泉驿微米黑" pitchFamily="2" charset="-122"/>
                          <a:ea typeface="宋体" panose="02010600030101010101" pitchFamily="2" charset="-122"/>
                        </a:rPr>
                        <a:t>59.</a:t>
                      </a:r>
                      <a:r>
                        <a:rPr kumimoji="0" lang="en-US" altLang="zh-CN" sz="2000" b="1" i="0" u="none" strike="noStrike" cap="none" normalizeH="0" baseline="0">
                          <a:ln>
                            <a:noFill/>
                          </a:ln>
                          <a:solidFill>
                            <a:schemeClr val="tx1"/>
                          </a:solidFill>
                          <a:effectLst/>
                          <a:latin typeface="文泉驿微米黑" pitchFamily="2" charset="-122"/>
                          <a:ea typeface="宋体" panose="02010600030101010101" pitchFamily="2" charset="-122"/>
                        </a:rPr>
                        <a:t>4</a:t>
                      </a:r>
                      <a:r>
                        <a:rPr kumimoji="0" lang="zh-CN" altLang="zh-CN" sz="2000" b="1" i="0" u="none" strike="noStrike" cap="none" normalizeH="0" baseline="0">
                          <a:ln>
                            <a:noFill/>
                          </a:ln>
                          <a:solidFill>
                            <a:schemeClr val="tx1"/>
                          </a:solidFill>
                          <a:effectLst/>
                          <a:latin typeface="文泉驿微米黑" pitchFamily="2" charset="-122"/>
                          <a:ea typeface="宋体" panose="02010600030101010101" pitchFamily="2" charset="-122"/>
                        </a:rPr>
                        <a:t> </a:t>
                      </a:r>
                      <a:endParaRPr kumimoji="0" lang="zh-CN" altLang="zh-CN"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dirty="0">
                          <a:ln>
                            <a:noFill/>
                          </a:ln>
                          <a:solidFill>
                            <a:schemeClr val="tx1"/>
                          </a:solidFill>
                          <a:effectLst/>
                          <a:latin typeface="文泉驿微米黑" pitchFamily="2" charset="-122"/>
                          <a:ea typeface="宋体" panose="02010600030101010101" pitchFamily="2" charset="-122"/>
                        </a:rPr>
                        <a:t>105.0 </a:t>
                      </a:r>
                      <a:endParaRPr kumimoji="0" lang="zh-CN" altLang="zh-CN" sz="2000" b="1" i="0" u="none" strike="noStrike" cap="none" normalizeH="0" baseline="0" dirty="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r>
              <a:tr h="377825">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chemeClr val="tx1"/>
                          </a:solidFill>
                          <a:effectLst/>
                          <a:latin typeface="文泉驿微米黑" pitchFamily="2" charset="-122"/>
                          <a:ea typeface="宋体" panose="02010600030101010101" pitchFamily="2" charset="-122"/>
                        </a:rPr>
                        <a:t>收帐费用 </a:t>
                      </a:r>
                      <a:endParaRPr kumimoji="0" lang="zh-CN" altLang="en-US"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a:ln>
                            <a:noFill/>
                          </a:ln>
                          <a:solidFill>
                            <a:schemeClr val="tx1"/>
                          </a:solidFill>
                          <a:effectLst/>
                          <a:latin typeface="文泉驿微米黑" pitchFamily="2" charset="-122"/>
                          <a:ea typeface="宋体" panose="02010600030101010101" pitchFamily="2" charset="-122"/>
                        </a:rPr>
                        <a:t>15.0 </a:t>
                      </a:r>
                      <a:endParaRPr kumimoji="0" lang="zh-CN" altLang="zh-CN"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a:ln>
                            <a:noFill/>
                          </a:ln>
                          <a:solidFill>
                            <a:schemeClr val="tx1"/>
                          </a:solidFill>
                          <a:effectLst/>
                          <a:latin typeface="文泉驿微米黑" pitchFamily="2" charset="-122"/>
                          <a:ea typeface="宋体" panose="02010600030101010101" pitchFamily="2" charset="-122"/>
                        </a:rPr>
                        <a:t>25.0 </a:t>
                      </a:r>
                      <a:endParaRPr kumimoji="0" lang="zh-CN" altLang="zh-CN"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dirty="0">
                          <a:ln>
                            <a:noFill/>
                          </a:ln>
                          <a:solidFill>
                            <a:schemeClr val="tx1"/>
                          </a:solidFill>
                          <a:effectLst/>
                          <a:latin typeface="文泉驿微米黑" pitchFamily="2" charset="-122"/>
                          <a:ea typeface="宋体" panose="02010600030101010101" pitchFamily="2" charset="-122"/>
                        </a:rPr>
                        <a:t>34.0 </a:t>
                      </a:r>
                      <a:endParaRPr kumimoji="0" lang="zh-CN" altLang="zh-CN" sz="2000" b="1" i="0" u="none" strike="noStrike" cap="none" normalizeH="0" baseline="0" dirty="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r>
              <a:tr h="376238">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chemeClr val="tx1"/>
                          </a:solidFill>
                          <a:effectLst/>
                          <a:latin typeface="文泉驿微米黑" pitchFamily="2" charset="-122"/>
                          <a:ea typeface="宋体" panose="02010600030101010101" pitchFamily="2" charset="-122"/>
                        </a:rPr>
                        <a:t>小计</a:t>
                      </a:r>
                      <a:endParaRPr kumimoji="0" lang="zh-CN" altLang="en-US"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ECEF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zh-CN" sz="2000" b="1" i="0" u="none" strike="noStrike" cap="none" normalizeH="0" baseline="0" dirty="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ECEF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zh-CN" sz="2000" b="1" i="0" u="none" strike="noStrike" cap="none" normalizeH="0" baseline="0" dirty="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ECEF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zh-CN" sz="2000" b="1" i="0" u="none" strike="noStrike" cap="none" normalizeH="0" baseline="0" dirty="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ECEFF2"/>
                    </a:solidFill>
                  </a:tcPr>
                </a:tc>
              </a:tr>
              <a:tr h="534988">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chemeClr val="tx1"/>
                          </a:solidFill>
                          <a:effectLst/>
                          <a:latin typeface="文泉驿微米黑" pitchFamily="2" charset="-122"/>
                          <a:ea typeface="宋体" panose="02010600030101010101" pitchFamily="2" charset="-122"/>
                        </a:rPr>
                        <a:t>信用成本后收益 </a:t>
                      </a:r>
                      <a:endParaRPr kumimoji="0" lang="zh-CN" altLang="en-US"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ECACA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zh-CN" sz="2000" b="1" i="0" u="none" strike="noStrike" cap="none" normalizeH="0" baseline="0" dirty="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ECACA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zh-CN" sz="2000" b="1" i="0" u="none" strike="noStrike" cap="none" normalizeH="0" baseline="0" dirty="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ECACA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zh-CN" sz="2000" b="1" i="0" u="none" strike="noStrike" cap="none" normalizeH="0" baseline="0" dirty="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ECACA2"/>
                    </a:solidFill>
                  </a:tcPr>
                </a:tc>
              </a:tr>
            </a:tbl>
          </a:graphicData>
        </a:graphic>
      </p:graphicFrame>
      <p:sp>
        <p:nvSpPr>
          <p:cNvPr id="89153" name="矩形 21"/>
          <p:cNvSpPr/>
          <p:nvPr/>
        </p:nvSpPr>
        <p:spPr>
          <a:xfrm>
            <a:off x="179388" y="476250"/>
            <a:ext cx="2724150" cy="687388"/>
          </a:xfrm>
          <a:prstGeom prst="rect">
            <a:avLst/>
          </a:prstGeom>
          <a:noFill/>
          <a:ln w="9525">
            <a:noFill/>
          </a:ln>
        </p:spPr>
        <p:txBody>
          <a:bodyPr>
            <a:spAutoFit/>
          </a:bodyPr>
          <a:p>
            <a:pPr eaLnBrk="1" hangingPunct="1">
              <a:lnSpc>
                <a:spcPct val="150000"/>
              </a:lnSpc>
            </a:pPr>
            <a:r>
              <a:rPr lang="zh-CN" altLang="en-US" sz="2600" dirty="0">
                <a:latin typeface="微软雅黑" panose="020B0503020204020204" pitchFamily="34" charset="-122"/>
                <a:ea typeface="微软雅黑" panose="020B0503020204020204" pitchFamily="34" charset="-122"/>
              </a:rPr>
              <a:t>解析</a:t>
            </a:r>
            <a:r>
              <a:rPr lang="zh-CN" altLang="en-US" sz="2600" dirty="0">
                <a:latin typeface="微软雅黑" panose="020B0503020204020204" pitchFamily="34" charset="-122"/>
                <a:ea typeface="微软雅黑" panose="020B0503020204020204" pitchFamily="34" charset="-122"/>
                <a:sym typeface="Wingdings" panose="05000000000000000000" pitchFamily="2" charset="2"/>
              </a:rPr>
              <a:t>：</a:t>
            </a:r>
            <a:endParaRPr lang="zh-CN" altLang="en-US" sz="2600" dirty="0">
              <a:latin typeface="微软雅黑" panose="020B0503020204020204" pitchFamily="34" charset="-122"/>
              <a:ea typeface="微软雅黑" panose="020B0503020204020204" pitchFamily="34" charset="-122"/>
            </a:endParaRPr>
          </a:p>
        </p:txBody>
      </p:sp>
      <p:grpSp>
        <p:nvGrpSpPr>
          <p:cNvPr id="2" name="矩形 1"/>
          <p:cNvGrpSpPr/>
          <p:nvPr/>
        </p:nvGrpSpPr>
        <p:grpSpPr>
          <a:xfrm>
            <a:off x="539750" y="5846763"/>
            <a:ext cx="7993063" cy="1011237"/>
            <a:chOff x="1252" y="3610"/>
            <a:chExt cx="5172" cy="637"/>
          </a:xfrm>
        </p:grpSpPr>
        <p:pic>
          <p:nvPicPr>
            <p:cNvPr id="33859" name="矩形 1"/>
            <p:cNvPicPr/>
            <p:nvPr/>
          </p:nvPicPr>
          <p:blipFill>
            <a:blip r:embed="rId1"/>
            <a:stretch>
              <a:fillRect/>
            </a:stretch>
          </p:blipFill>
          <p:spPr>
            <a:xfrm>
              <a:off x="1252" y="3610"/>
              <a:ext cx="5172" cy="637"/>
            </a:xfrm>
            <a:prstGeom prst="rect">
              <a:avLst/>
            </a:prstGeom>
            <a:noFill/>
            <a:ln w="9525">
              <a:noFill/>
            </a:ln>
          </p:spPr>
        </p:pic>
        <p:sp>
          <p:nvSpPr>
            <p:cNvPr id="33860" name="Text Box 68"/>
            <p:cNvSpPr txBox="1"/>
            <p:nvPr/>
          </p:nvSpPr>
          <p:spPr>
            <a:xfrm>
              <a:off x="1262" y="3623"/>
              <a:ext cx="5155" cy="312"/>
            </a:xfrm>
            <a:prstGeom prst="rect">
              <a:avLst/>
            </a:prstGeom>
            <a:noFill/>
            <a:ln w="9525">
              <a:noFill/>
            </a:ln>
          </p:spPr>
          <p:txBody>
            <a:bodyPr>
              <a:spAutoFit/>
            </a:bodyPr>
            <a:p>
              <a:pPr marL="342900" indent="-342900" eaLnBrk="1" hangingPunct="1">
                <a:lnSpc>
                  <a:spcPct val="120000"/>
                </a:lnSpc>
                <a:buFont typeface="Wingdings" panose="05000000000000000000" pitchFamily="2" charset="2"/>
                <a:buChar char="Ø"/>
              </a:pPr>
              <a:endParaRPr lang="zh-CN" altLang="en-US" sz="2400" b="1" dirty="0">
                <a:latin typeface="Arial" panose="020B0604020202020204" pitchFamily="34" charset="0"/>
                <a:ea typeface="宋体" panose="02010600030101010101" pitchFamily="2" charset="-122"/>
              </a:endParaRP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9153"/>
                                        </p:tgtEl>
                                        <p:attrNameLst>
                                          <p:attrName>style.visibility</p:attrName>
                                        </p:attrNameLst>
                                      </p:cBhvr>
                                      <p:to>
                                        <p:strVal val="visible"/>
                                      </p:to>
                                    </p:set>
                                    <p:animEffect transition="in" filter="wipe(left)">
                                      <p:cBhvr>
                                        <p:cTn id="7" dur="500"/>
                                        <p:tgtEl>
                                          <p:spTgt spid="891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9159"/>
                                        </p:tgtEl>
                                        <p:attrNameLst>
                                          <p:attrName>style.visibility</p:attrName>
                                        </p:attrNameLst>
                                      </p:cBhvr>
                                      <p:to>
                                        <p:strVal val="visible"/>
                                      </p:to>
                                    </p:set>
                                    <p:animEffect transition="in" filter="wipe(up)">
                                      <p:cBhvr>
                                        <p:cTn id="12" dur="500"/>
                                        <p:tgtEl>
                                          <p:spTgt spid="8915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5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灯片编号占位符 2"/>
          <p:cNvSpPr txBox="1">
            <a:spLocks noGrp="1"/>
          </p:cNvSpPr>
          <p:nvPr/>
        </p:nvSpPr>
        <p:spPr>
          <a:xfrm>
            <a:off x="8493125" y="6240463"/>
            <a:ext cx="371475" cy="354012"/>
          </a:xfrm>
          <a:prstGeom prst="rect">
            <a:avLst/>
          </a:prstGeom>
          <a:noFill/>
          <a:ln w="9525">
            <a:noFill/>
          </a:ln>
        </p:spPr>
        <p:txBody>
          <a:bodyPr anchor="ctr" anchorCtr="0"/>
          <a:p>
            <a:pPr algn="ctr" eaLnBrk="1" hangingPunct="1"/>
            <a:fld id="{9A0DB2DC-4C9A-4742-B13C-FB6460FD3503}" type="slidenum">
              <a:rPr lang="en-US" altLang="zh-CN" sz="1400" b="1" dirty="0">
                <a:solidFill>
                  <a:schemeClr val="bg1"/>
                </a:solidFill>
                <a:latin typeface="文泉驿微米黑" pitchFamily="2" charset="-122"/>
                <a:ea typeface="宋体" panose="02010600030101010101" pitchFamily="2" charset="-122"/>
              </a:rPr>
            </a:fld>
            <a:endParaRPr lang="en-US" altLang="zh-CN" sz="1400" b="1" dirty="0">
              <a:solidFill>
                <a:schemeClr val="bg1"/>
              </a:solidFill>
              <a:latin typeface="文泉驿微米黑" pitchFamily="2" charset="-122"/>
              <a:ea typeface="宋体" panose="02010600030101010101" pitchFamily="2" charset="-122"/>
            </a:endParaRPr>
          </a:p>
        </p:txBody>
      </p:sp>
      <p:sp>
        <p:nvSpPr>
          <p:cNvPr id="18" name="Text Box 4"/>
          <p:cNvSpPr txBox="1">
            <a:spLocks noChangeArrowheads="1"/>
          </p:cNvSpPr>
          <p:nvPr/>
        </p:nvSpPr>
        <p:spPr bwMode="auto">
          <a:xfrm>
            <a:off x="3138488" y="128588"/>
            <a:ext cx="2954338" cy="615950"/>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不同信用期限的选择</a:t>
            </a:r>
            <a:endParaRPr kumimoji="0" lang="zh-CN" altLang="zh-CN"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9" name="Line 7"/>
          <p:cNvSpPr>
            <a:spLocks noChangeShapeType="1"/>
          </p:cNvSpPr>
          <p:nvPr/>
        </p:nvSpPr>
        <p:spPr bwMode="auto">
          <a:xfrm>
            <a:off x="6005513" y="436563"/>
            <a:ext cx="3138488" cy="1588"/>
          </a:xfrm>
          <a:prstGeom prst="line">
            <a:avLst/>
          </a:prstGeom>
          <a:noFill/>
          <a:ln w="6350">
            <a:solidFill>
              <a:srgbClr val="0070C0"/>
            </a:solidFill>
            <a:round/>
          </a:ln>
          <a:effectLst/>
        </p:spPr>
        <p:txBody>
          <a:bodyPr lIns="121926" tIns="60963" rIns="121926" bIns="60963"/>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0" name="Line 7"/>
          <p:cNvSpPr>
            <a:spLocks noChangeShapeType="1"/>
          </p:cNvSpPr>
          <p:nvPr/>
        </p:nvSpPr>
        <p:spPr bwMode="auto">
          <a:xfrm>
            <a:off x="20638" y="438150"/>
            <a:ext cx="3138488" cy="0"/>
          </a:xfrm>
          <a:prstGeom prst="line">
            <a:avLst/>
          </a:prstGeom>
          <a:noFill/>
          <a:ln w="6350">
            <a:solidFill>
              <a:srgbClr val="0070C0"/>
            </a:solidFill>
            <a:round/>
          </a:ln>
          <a:effectLst/>
        </p:spPr>
        <p:txBody>
          <a:bodyPr lIns="121926" tIns="60963" rIns="121926" bIns="60963"/>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aphicFrame>
        <p:nvGraphicFramePr>
          <p:cNvPr id="89159" name="Group 71"/>
          <p:cNvGraphicFramePr>
            <a:graphicFrameLocks noGrp="1"/>
          </p:cNvGraphicFramePr>
          <p:nvPr/>
        </p:nvGraphicFramePr>
        <p:xfrm>
          <a:off x="250825" y="1052513"/>
          <a:ext cx="8713788" cy="4738688"/>
        </p:xfrm>
        <a:graphic>
          <a:graphicData uri="http://schemas.openxmlformats.org/drawingml/2006/table">
            <a:tbl>
              <a:tblPr/>
              <a:tblGrid>
                <a:gridCol w="2619375"/>
                <a:gridCol w="1630363"/>
                <a:gridCol w="2290762"/>
                <a:gridCol w="2173288"/>
              </a:tblGrid>
              <a:tr h="557213">
                <a:tc gridSpan="4">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rgbClr val="FF0000"/>
                          </a:solidFill>
                          <a:effectLst/>
                          <a:latin typeface="文泉驿微米黑" pitchFamily="2" charset="-122"/>
                          <a:ea typeface="宋体" panose="02010600030101010101" pitchFamily="2" charset="-122"/>
                        </a:rPr>
                        <a:t>                信用期限分析评价表        </a:t>
                      </a:r>
                      <a:r>
                        <a:rPr kumimoji="0" lang="en-US" altLang="zh-CN" sz="2400" b="1" i="0" u="none" strike="noStrike" cap="none" normalizeH="0" baseline="0" dirty="0">
                          <a:ln>
                            <a:noFill/>
                          </a:ln>
                          <a:solidFill>
                            <a:srgbClr val="FF0000"/>
                          </a:solidFill>
                          <a:effectLst/>
                          <a:latin typeface="文泉驿微米黑" pitchFamily="2" charset="-122"/>
                          <a:ea typeface="宋体" panose="02010600030101010101" pitchFamily="2" charset="-122"/>
                        </a:rPr>
                        <a:t> </a:t>
                      </a:r>
                      <a:r>
                        <a:rPr kumimoji="0" lang="zh-CN" altLang="en-US" sz="2400" b="1" i="0" u="none" strike="noStrike" cap="none" normalizeH="0" baseline="0" dirty="0">
                          <a:ln>
                            <a:noFill/>
                          </a:ln>
                          <a:solidFill>
                            <a:srgbClr val="FF0000"/>
                          </a:solidFill>
                          <a:effectLst/>
                          <a:latin typeface="文泉驿微米黑" pitchFamily="2" charset="-122"/>
                          <a:ea typeface="宋体" panose="02010600030101010101" pitchFamily="2" charset="-122"/>
                        </a:rPr>
                        <a:t>   单位</a:t>
                      </a:r>
                      <a:r>
                        <a:rPr kumimoji="0" lang="en-US" altLang="zh-CN" sz="2400" b="1" i="0" u="none" strike="noStrike" cap="none" normalizeH="0" baseline="0" dirty="0">
                          <a:ln>
                            <a:noFill/>
                          </a:ln>
                          <a:solidFill>
                            <a:srgbClr val="FF0000"/>
                          </a:solidFill>
                          <a:effectLst/>
                          <a:latin typeface="文泉驿微米黑" pitchFamily="2" charset="-122"/>
                          <a:ea typeface="宋体" panose="02010600030101010101" pitchFamily="2" charset="-122"/>
                        </a:rPr>
                        <a:t>:</a:t>
                      </a:r>
                      <a:r>
                        <a:rPr kumimoji="0" lang="zh-CN" altLang="en-US" sz="2400" b="1" i="0" u="none" strike="noStrike" cap="none" normalizeH="0" baseline="0" dirty="0">
                          <a:ln>
                            <a:noFill/>
                          </a:ln>
                          <a:solidFill>
                            <a:srgbClr val="FF0000"/>
                          </a:solidFill>
                          <a:effectLst/>
                          <a:latin typeface="文泉驿微米黑" pitchFamily="2" charset="-122"/>
                          <a:ea typeface="宋体" panose="02010600030101010101" pitchFamily="2" charset="-122"/>
                        </a:rPr>
                        <a:t>万元 </a:t>
                      </a:r>
                      <a:endParaRPr kumimoji="0" lang="zh-CN" altLang="en-US" sz="2400" b="1" i="0" u="none" strike="noStrike" cap="none" normalizeH="0" baseline="0" dirty="0">
                        <a:ln>
                          <a:noFill/>
                        </a:ln>
                        <a:solidFill>
                          <a:srgbClr val="FF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c hMerge="1">
                  <a:tcPr/>
                </a:tc>
                <a:tc hMerge="1">
                  <a:tcPr/>
                </a:tc>
                <a:tc hMerge="1">
                  <a:tcPr/>
                </a:tc>
              </a:tr>
              <a:tr h="376238">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rgbClr val="000000"/>
                          </a:solidFill>
                          <a:effectLst/>
                          <a:latin typeface="Arial Unicode MS" pitchFamily="34" charset="-122"/>
                          <a:ea typeface="Arial Unicode MS" pitchFamily="34" charset="-122"/>
                        </a:rPr>
                        <a:t>项目</a:t>
                      </a:r>
                      <a:endParaRPr kumimoji="0" lang="zh-CN" altLang="en-US" sz="24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400" b="1" i="0" u="none" strike="noStrike" cap="none" normalizeH="0" baseline="0">
                          <a:ln>
                            <a:noFill/>
                          </a:ln>
                          <a:solidFill>
                            <a:schemeClr val="tx1"/>
                          </a:solidFill>
                          <a:effectLst/>
                          <a:latin typeface="文泉驿微米黑" pitchFamily="2" charset="-122"/>
                          <a:ea typeface="宋体" panose="02010600030101010101" pitchFamily="2" charset="-122"/>
                        </a:rPr>
                        <a:t>A</a:t>
                      </a:r>
                      <a:r>
                        <a:rPr kumimoji="0" lang="zh-CN" altLang="en-US" sz="2400" b="1" i="0" u="none" strike="noStrike" cap="none" normalizeH="0" baseline="0">
                          <a:ln>
                            <a:noFill/>
                          </a:ln>
                          <a:solidFill>
                            <a:schemeClr val="tx1"/>
                          </a:solidFill>
                          <a:effectLst/>
                          <a:latin typeface="文泉驿微米黑" pitchFamily="2" charset="-122"/>
                          <a:ea typeface="宋体" panose="02010600030101010101" pitchFamily="2" charset="-122"/>
                        </a:rPr>
                        <a:t>（</a:t>
                      </a:r>
                      <a:r>
                        <a:rPr kumimoji="0" lang="zh-CN" altLang="zh-CN" sz="2400" b="1" i="0" u="none" strike="noStrike" cap="none" normalizeH="0" baseline="0">
                          <a:ln>
                            <a:noFill/>
                          </a:ln>
                          <a:solidFill>
                            <a:schemeClr val="tx1"/>
                          </a:solidFill>
                          <a:effectLst/>
                          <a:latin typeface="文泉驿微米黑" pitchFamily="2" charset="-122"/>
                          <a:ea typeface="宋体" panose="02010600030101010101" pitchFamily="2" charset="-122"/>
                        </a:rPr>
                        <a:t>N/20</a:t>
                      </a:r>
                      <a:r>
                        <a:rPr kumimoji="0" lang="zh-CN" altLang="en-US" sz="2400" b="1" i="0" u="none" strike="noStrike" cap="none" normalizeH="0" baseline="0">
                          <a:ln>
                            <a:noFill/>
                          </a:ln>
                          <a:solidFill>
                            <a:schemeClr val="tx1"/>
                          </a:solidFill>
                          <a:effectLst/>
                          <a:latin typeface="文泉驿微米黑" pitchFamily="2" charset="-122"/>
                          <a:ea typeface="宋体" panose="02010600030101010101" pitchFamily="2" charset="-122"/>
                        </a:rPr>
                        <a:t>）</a:t>
                      </a:r>
                      <a:endParaRPr kumimoji="0" lang="zh-CN" altLang="en-US" sz="2400" b="1" i="0" u="none" strike="noStrike" cap="none" normalizeH="0" baseline="0">
                        <a:ln>
                          <a:noFill/>
                        </a:ln>
                        <a:solidFill>
                          <a:srgbClr val="000000"/>
                        </a:solidFill>
                        <a:effectLst/>
                        <a:latin typeface="等线" panose="02010600030101010101" pitchFamily="2" charset="-122"/>
                        <a:ea typeface="宋体" panose="02010600030101010101" pitchFamily="2"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400" b="1" i="0" u="none" strike="noStrike" cap="none" normalizeH="0" baseline="0">
                          <a:ln>
                            <a:noFill/>
                          </a:ln>
                          <a:solidFill>
                            <a:schemeClr val="tx1"/>
                          </a:solidFill>
                          <a:effectLst/>
                          <a:latin typeface="文泉驿微米黑" pitchFamily="2" charset="-122"/>
                          <a:ea typeface="宋体" panose="02010600030101010101" pitchFamily="2" charset="-122"/>
                        </a:rPr>
                        <a:t>B</a:t>
                      </a:r>
                      <a:r>
                        <a:rPr kumimoji="0" lang="zh-CN" altLang="en-US" sz="2400" b="1" i="0" u="none" strike="noStrike" cap="none" normalizeH="0" baseline="0">
                          <a:ln>
                            <a:noFill/>
                          </a:ln>
                          <a:solidFill>
                            <a:schemeClr val="tx1"/>
                          </a:solidFill>
                          <a:effectLst/>
                          <a:latin typeface="文泉驿微米黑" pitchFamily="2" charset="-122"/>
                          <a:ea typeface="宋体" panose="02010600030101010101" pitchFamily="2" charset="-122"/>
                        </a:rPr>
                        <a:t>（</a:t>
                      </a:r>
                      <a:r>
                        <a:rPr kumimoji="0" lang="zh-CN" altLang="zh-CN" sz="2400" b="1" i="0" u="none" strike="noStrike" cap="none" normalizeH="0" baseline="0">
                          <a:ln>
                            <a:noFill/>
                          </a:ln>
                          <a:solidFill>
                            <a:schemeClr val="tx1"/>
                          </a:solidFill>
                          <a:effectLst/>
                          <a:latin typeface="文泉驿微米黑" pitchFamily="2" charset="-122"/>
                          <a:ea typeface="宋体" panose="02010600030101010101" pitchFamily="2" charset="-122"/>
                        </a:rPr>
                        <a:t>N/40</a:t>
                      </a:r>
                      <a:r>
                        <a:rPr kumimoji="0" lang="zh-CN" altLang="en-US" sz="2400" b="1" i="0" u="none" strike="noStrike" cap="none" normalizeH="0" baseline="0">
                          <a:ln>
                            <a:noFill/>
                          </a:ln>
                          <a:solidFill>
                            <a:schemeClr val="tx1"/>
                          </a:solidFill>
                          <a:effectLst/>
                          <a:latin typeface="文泉驿微米黑" pitchFamily="2" charset="-122"/>
                          <a:ea typeface="宋体" panose="02010600030101010101" pitchFamily="2" charset="-122"/>
                        </a:rPr>
                        <a:t>）</a:t>
                      </a:r>
                      <a:endParaRPr kumimoji="0" lang="zh-CN" altLang="en-US" sz="2400" b="1" i="0" u="none" strike="noStrike" cap="none" normalizeH="0" baseline="0">
                        <a:ln>
                          <a:noFill/>
                        </a:ln>
                        <a:solidFill>
                          <a:srgbClr val="000000"/>
                        </a:solidFill>
                        <a:effectLst/>
                        <a:latin typeface="等线" panose="02010600030101010101" pitchFamily="2" charset="-122"/>
                        <a:ea typeface="宋体" panose="02010600030101010101" pitchFamily="2"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400" b="1" i="0" u="none" strike="noStrike" cap="none" normalizeH="0" baseline="0">
                          <a:ln>
                            <a:noFill/>
                          </a:ln>
                          <a:solidFill>
                            <a:schemeClr val="tx1"/>
                          </a:solidFill>
                          <a:effectLst/>
                          <a:latin typeface="文泉驿微米黑" pitchFamily="2" charset="-122"/>
                          <a:ea typeface="宋体" panose="02010600030101010101" pitchFamily="2" charset="-122"/>
                        </a:rPr>
                        <a:t>C</a:t>
                      </a:r>
                      <a:r>
                        <a:rPr kumimoji="0" lang="zh-CN" altLang="en-US" sz="2400" b="1" i="0" u="none" strike="noStrike" cap="none" normalizeH="0" baseline="0">
                          <a:ln>
                            <a:noFill/>
                          </a:ln>
                          <a:solidFill>
                            <a:schemeClr val="tx1"/>
                          </a:solidFill>
                          <a:effectLst/>
                          <a:latin typeface="文泉驿微米黑" pitchFamily="2" charset="-122"/>
                          <a:ea typeface="宋体" panose="02010600030101010101" pitchFamily="2" charset="-122"/>
                        </a:rPr>
                        <a:t>（</a:t>
                      </a:r>
                      <a:r>
                        <a:rPr kumimoji="0" lang="zh-CN" altLang="zh-CN" sz="2400" b="1" i="0" u="none" strike="noStrike" cap="none" normalizeH="0" baseline="0">
                          <a:ln>
                            <a:noFill/>
                          </a:ln>
                          <a:solidFill>
                            <a:schemeClr val="tx1"/>
                          </a:solidFill>
                          <a:effectLst/>
                          <a:latin typeface="文泉驿微米黑" pitchFamily="2" charset="-122"/>
                          <a:ea typeface="宋体" panose="02010600030101010101" pitchFamily="2" charset="-122"/>
                        </a:rPr>
                        <a:t>N/60</a:t>
                      </a:r>
                      <a:r>
                        <a:rPr kumimoji="0" lang="zh-CN" altLang="en-US" sz="2400" b="1" i="0" u="none" strike="noStrike" cap="none" normalizeH="0" baseline="0">
                          <a:ln>
                            <a:noFill/>
                          </a:ln>
                          <a:solidFill>
                            <a:schemeClr val="tx1"/>
                          </a:solidFill>
                          <a:effectLst/>
                          <a:latin typeface="文泉驿微米黑" pitchFamily="2" charset="-122"/>
                          <a:ea typeface="宋体" panose="02010600030101010101" pitchFamily="2" charset="-122"/>
                        </a:rPr>
                        <a:t>）</a:t>
                      </a:r>
                      <a:endParaRPr kumimoji="0" lang="zh-CN" altLang="en-US" sz="2400" b="1" i="0" u="none" strike="noStrike" cap="none" normalizeH="0" baseline="0">
                        <a:ln>
                          <a:noFill/>
                        </a:ln>
                        <a:solidFill>
                          <a:srgbClr val="000000"/>
                        </a:solidFill>
                        <a:effectLst/>
                        <a:latin typeface="等线" panose="02010600030101010101" pitchFamily="2" charset="-122"/>
                        <a:ea typeface="宋体" panose="02010600030101010101" pitchFamily="2"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FFFF99"/>
                    </a:solidFill>
                  </a:tcPr>
                </a:tc>
              </a:tr>
              <a:tr h="377825">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chemeClr val="tx1"/>
                          </a:solidFill>
                          <a:effectLst/>
                          <a:latin typeface="文泉驿微米黑" pitchFamily="2" charset="-122"/>
                          <a:ea typeface="宋体" panose="02010600030101010101" pitchFamily="2" charset="-122"/>
                        </a:rPr>
                        <a:t>年赊销额 </a:t>
                      </a:r>
                      <a:endParaRPr kumimoji="0" lang="zh-CN" altLang="en-US"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a:ln>
                            <a:noFill/>
                          </a:ln>
                          <a:solidFill>
                            <a:schemeClr val="tx1"/>
                          </a:solidFill>
                          <a:effectLst/>
                          <a:latin typeface="文泉驿微米黑" pitchFamily="2" charset="-122"/>
                          <a:ea typeface="宋体" panose="02010600030101010101" pitchFamily="2" charset="-122"/>
                        </a:rPr>
                        <a:t>1800</a:t>
                      </a:r>
                      <a:endParaRPr kumimoji="0" lang="zh-CN" altLang="zh-CN"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a:ln>
                            <a:noFill/>
                          </a:ln>
                          <a:solidFill>
                            <a:schemeClr val="tx1"/>
                          </a:solidFill>
                          <a:effectLst/>
                          <a:latin typeface="文泉驿微米黑" pitchFamily="2" charset="-122"/>
                          <a:ea typeface="宋体" panose="02010600030101010101" pitchFamily="2" charset="-122"/>
                        </a:rPr>
                        <a:t>1980</a:t>
                      </a:r>
                      <a:endParaRPr kumimoji="0" lang="zh-CN" altLang="zh-CN"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a:ln>
                            <a:noFill/>
                          </a:ln>
                          <a:solidFill>
                            <a:schemeClr val="tx1"/>
                          </a:solidFill>
                          <a:effectLst/>
                          <a:latin typeface="文泉驿微米黑" pitchFamily="2" charset="-122"/>
                          <a:ea typeface="宋体" panose="02010600030101010101" pitchFamily="2" charset="-122"/>
                        </a:rPr>
                        <a:t>2100</a:t>
                      </a:r>
                      <a:endParaRPr kumimoji="0" lang="zh-CN" altLang="zh-CN"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r>
              <a:tr h="377825">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chemeClr val="tx1"/>
                          </a:solidFill>
                          <a:effectLst/>
                          <a:latin typeface="文泉驿微米黑" pitchFamily="2" charset="-122"/>
                          <a:ea typeface="宋体" panose="02010600030101010101" pitchFamily="2" charset="-122"/>
                        </a:rPr>
                        <a:t>变动成本 </a:t>
                      </a:r>
                      <a:endParaRPr kumimoji="0" lang="zh-CN" altLang="en-US"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a:ln>
                            <a:noFill/>
                          </a:ln>
                          <a:solidFill>
                            <a:schemeClr val="tx1"/>
                          </a:solidFill>
                          <a:effectLst/>
                          <a:latin typeface="文泉驿微米黑" pitchFamily="2" charset="-122"/>
                          <a:ea typeface="宋体" panose="02010600030101010101" pitchFamily="2" charset="-122"/>
                        </a:rPr>
                        <a:t>1260</a:t>
                      </a:r>
                      <a:endParaRPr kumimoji="0" lang="zh-CN" altLang="zh-CN"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a:ln>
                            <a:noFill/>
                          </a:ln>
                          <a:solidFill>
                            <a:schemeClr val="tx1"/>
                          </a:solidFill>
                          <a:effectLst/>
                          <a:latin typeface="文泉驿微米黑" pitchFamily="2" charset="-122"/>
                          <a:ea typeface="宋体" panose="02010600030101010101" pitchFamily="2" charset="-122"/>
                        </a:rPr>
                        <a:t>1386</a:t>
                      </a:r>
                      <a:endParaRPr kumimoji="0" lang="zh-CN" altLang="zh-CN"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a:ln>
                            <a:noFill/>
                          </a:ln>
                          <a:solidFill>
                            <a:schemeClr val="tx1"/>
                          </a:solidFill>
                          <a:effectLst/>
                          <a:latin typeface="文泉驿微米黑" pitchFamily="2" charset="-122"/>
                          <a:ea typeface="宋体" panose="02010600030101010101" pitchFamily="2" charset="-122"/>
                        </a:rPr>
                        <a:t>1470</a:t>
                      </a:r>
                      <a:endParaRPr kumimoji="0" lang="zh-CN" altLang="zh-CN"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r>
              <a:tr h="519113">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dirty="0">
                          <a:ln>
                            <a:noFill/>
                          </a:ln>
                          <a:solidFill>
                            <a:schemeClr val="tx1"/>
                          </a:solidFill>
                          <a:effectLst/>
                          <a:latin typeface="文泉驿微米黑" pitchFamily="2" charset="-122"/>
                          <a:ea typeface="宋体" panose="02010600030101010101" pitchFamily="2" charset="-122"/>
                        </a:rPr>
                        <a:t>信用成本前收益 </a:t>
                      </a:r>
                      <a:endParaRPr kumimoji="0" lang="zh-CN" altLang="en-US" sz="2000" b="1" i="0" u="none" strike="noStrike" cap="none" normalizeH="0" baseline="0" dirty="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FBD7A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a:ln>
                            <a:noFill/>
                          </a:ln>
                          <a:solidFill>
                            <a:schemeClr val="tx1"/>
                          </a:solidFill>
                          <a:effectLst/>
                          <a:latin typeface="文泉驿微米黑" pitchFamily="2" charset="-122"/>
                          <a:ea typeface="宋体" panose="02010600030101010101" pitchFamily="2" charset="-122"/>
                        </a:rPr>
                        <a:t>540</a:t>
                      </a:r>
                      <a:endParaRPr kumimoji="0" lang="zh-CN" altLang="zh-CN"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FBD7A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a:ln>
                            <a:noFill/>
                          </a:ln>
                          <a:solidFill>
                            <a:schemeClr val="tx1"/>
                          </a:solidFill>
                          <a:effectLst/>
                          <a:latin typeface="文泉驿微米黑" pitchFamily="2" charset="-122"/>
                          <a:ea typeface="宋体" panose="02010600030101010101" pitchFamily="2" charset="-122"/>
                        </a:rPr>
                        <a:t>594</a:t>
                      </a:r>
                      <a:endParaRPr kumimoji="0" lang="zh-CN" altLang="zh-CN"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FBD7A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a:ln>
                            <a:noFill/>
                          </a:ln>
                          <a:solidFill>
                            <a:schemeClr val="tx1"/>
                          </a:solidFill>
                          <a:effectLst/>
                          <a:latin typeface="文泉驿微米黑" pitchFamily="2" charset="-122"/>
                          <a:ea typeface="宋体" panose="02010600030101010101" pitchFamily="2" charset="-122"/>
                        </a:rPr>
                        <a:t>630</a:t>
                      </a:r>
                      <a:endParaRPr kumimoji="0" lang="zh-CN" altLang="zh-CN"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FBD7A0"/>
                    </a:solidFill>
                  </a:tcPr>
                </a:tc>
              </a:tr>
              <a:tr h="377825">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chemeClr val="tx1"/>
                          </a:solidFill>
                          <a:effectLst/>
                          <a:latin typeface="文泉驿微米黑" pitchFamily="2" charset="-122"/>
                          <a:ea typeface="宋体" panose="02010600030101010101" pitchFamily="2" charset="-122"/>
                        </a:rPr>
                        <a:t>信用成本： </a:t>
                      </a:r>
                      <a:endParaRPr kumimoji="0" lang="zh-CN" altLang="en-US"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zh-CN"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zh-CN"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zh-CN"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chemeClr val="tx1"/>
                          </a:solidFill>
                          <a:effectLst/>
                          <a:latin typeface="文泉驿微米黑" pitchFamily="2" charset="-122"/>
                          <a:ea typeface="宋体" panose="02010600030101010101" pitchFamily="2" charset="-122"/>
                        </a:rPr>
                        <a:t>应收账款机会成本 </a:t>
                      </a:r>
                      <a:endParaRPr kumimoji="0" lang="zh-CN" altLang="en-US"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a:ln>
                            <a:noFill/>
                          </a:ln>
                          <a:solidFill>
                            <a:schemeClr val="tx1"/>
                          </a:solidFill>
                          <a:effectLst/>
                          <a:latin typeface="文泉驿微米黑" pitchFamily="2" charset="-122"/>
                          <a:ea typeface="宋体" panose="02010600030101010101" pitchFamily="2" charset="-122"/>
                        </a:rPr>
                        <a:t>70×10</a:t>
                      </a:r>
                      <a:r>
                        <a:rPr kumimoji="0" lang="en-US" altLang="zh-CN" sz="2000" b="1" i="0" u="none" strike="noStrike" cap="none" normalizeH="0" baseline="0">
                          <a:ln>
                            <a:noFill/>
                          </a:ln>
                          <a:solidFill>
                            <a:schemeClr val="tx1"/>
                          </a:solidFill>
                          <a:effectLst/>
                          <a:latin typeface="文泉驿微米黑" pitchFamily="2" charset="-122"/>
                          <a:ea typeface="宋体" panose="02010600030101010101" pitchFamily="2" charset="-122"/>
                        </a:rPr>
                        <a:t>%</a:t>
                      </a:r>
                      <a:r>
                        <a:rPr kumimoji="0" lang="zh-CN" altLang="zh-CN" sz="2000" b="1" i="0" u="none" strike="noStrike" cap="none" normalizeH="0" baseline="0">
                          <a:ln>
                            <a:noFill/>
                          </a:ln>
                          <a:solidFill>
                            <a:schemeClr val="tx1"/>
                          </a:solidFill>
                          <a:effectLst/>
                          <a:latin typeface="文泉驿微米黑" pitchFamily="2" charset="-122"/>
                          <a:ea typeface="宋体" panose="02010600030101010101" pitchFamily="2" charset="-122"/>
                        </a:rPr>
                        <a:t>=7 </a:t>
                      </a:r>
                      <a:endParaRPr kumimoji="0" lang="zh-CN" altLang="zh-CN"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a:ln>
                            <a:noFill/>
                          </a:ln>
                          <a:solidFill>
                            <a:schemeClr val="tx1"/>
                          </a:solidFill>
                          <a:effectLst/>
                          <a:latin typeface="文泉驿微米黑" pitchFamily="2" charset="-122"/>
                          <a:ea typeface="宋体" panose="02010600030101010101" pitchFamily="2" charset="-122"/>
                        </a:rPr>
                        <a:t>154×10</a:t>
                      </a:r>
                      <a:r>
                        <a:rPr kumimoji="0" lang="en-US" altLang="zh-CN" sz="2000" b="1" i="0" u="none" strike="noStrike" cap="none" normalizeH="0" baseline="0">
                          <a:ln>
                            <a:noFill/>
                          </a:ln>
                          <a:solidFill>
                            <a:schemeClr val="tx1"/>
                          </a:solidFill>
                          <a:effectLst/>
                          <a:latin typeface="文泉驿微米黑" pitchFamily="2" charset="-122"/>
                          <a:ea typeface="宋体" panose="02010600030101010101" pitchFamily="2" charset="-122"/>
                        </a:rPr>
                        <a:t>%</a:t>
                      </a:r>
                      <a:r>
                        <a:rPr kumimoji="0" lang="zh-CN" altLang="zh-CN" sz="2000" b="1" i="0" u="none" strike="noStrike" cap="none" normalizeH="0" baseline="0">
                          <a:ln>
                            <a:noFill/>
                          </a:ln>
                          <a:solidFill>
                            <a:schemeClr val="tx1"/>
                          </a:solidFill>
                          <a:effectLst/>
                          <a:latin typeface="文泉驿微米黑" pitchFamily="2" charset="-122"/>
                          <a:ea typeface="宋体" panose="02010600030101010101" pitchFamily="2" charset="-122"/>
                        </a:rPr>
                        <a:t>=15</a:t>
                      </a:r>
                      <a:r>
                        <a:rPr kumimoji="0" lang="zh-CN" altLang="en-US" sz="2000" b="1" i="0" u="none" strike="noStrike" cap="none" normalizeH="0" baseline="0">
                          <a:ln>
                            <a:noFill/>
                          </a:ln>
                          <a:solidFill>
                            <a:schemeClr val="tx1"/>
                          </a:solidFill>
                          <a:effectLst/>
                          <a:latin typeface="文泉驿微米黑" pitchFamily="2" charset="-122"/>
                          <a:ea typeface="宋体" panose="02010600030101010101" pitchFamily="2" charset="-122"/>
                        </a:rPr>
                        <a:t>.</a:t>
                      </a:r>
                      <a:r>
                        <a:rPr kumimoji="0" lang="zh-CN" altLang="zh-CN" sz="2000" b="1" i="0" u="none" strike="noStrike" cap="none" normalizeH="0" baseline="0">
                          <a:ln>
                            <a:noFill/>
                          </a:ln>
                          <a:solidFill>
                            <a:schemeClr val="tx1"/>
                          </a:solidFill>
                          <a:effectLst/>
                          <a:latin typeface="文泉驿微米黑" pitchFamily="2" charset="-122"/>
                          <a:ea typeface="宋体" panose="02010600030101010101" pitchFamily="2" charset="-122"/>
                        </a:rPr>
                        <a:t>4</a:t>
                      </a:r>
                      <a:endParaRPr kumimoji="0" lang="zh-CN" altLang="zh-CN"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a:ln>
                            <a:noFill/>
                          </a:ln>
                          <a:solidFill>
                            <a:schemeClr val="tx1"/>
                          </a:solidFill>
                          <a:effectLst/>
                          <a:latin typeface="文泉驿微米黑" pitchFamily="2" charset="-122"/>
                          <a:ea typeface="宋体" panose="02010600030101010101" pitchFamily="2" charset="-122"/>
                        </a:rPr>
                        <a:t>245×10</a:t>
                      </a:r>
                      <a:r>
                        <a:rPr kumimoji="0" lang="en-US" altLang="zh-CN" sz="2000" b="1" i="0" u="none" strike="noStrike" cap="none" normalizeH="0" baseline="0">
                          <a:ln>
                            <a:noFill/>
                          </a:ln>
                          <a:solidFill>
                            <a:schemeClr val="tx1"/>
                          </a:solidFill>
                          <a:effectLst/>
                          <a:latin typeface="文泉驿微米黑" pitchFamily="2" charset="-122"/>
                          <a:ea typeface="宋体" panose="02010600030101010101" pitchFamily="2" charset="-122"/>
                        </a:rPr>
                        <a:t>%</a:t>
                      </a:r>
                      <a:r>
                        <a:rPr kumimoji="0" lang="zh-CN" altLang="zh-CN" sz="2000" b="1" i="0" u="none" strike="noStrike" cap="none" normalizeH="0" baseline="0">
                          <a:ln>
                            <a:noFill/>
                          </a:ln>
                          <a:solidFill>
                            <a:schemeClr val="tx1"/>
                          </a:solidFill>
                          <a:effectLst/>
                          <a:latin typeface="文泉驿微米黑" pitchFamily="2" charset="-122"/>
                          <a:ea typeface="宋体" panose="02010600030101010101" pitchFamily="2" charset="-122"/>
                        </a:rPr>
                        <a:t>=24.5 </a:t>
                      </a:r>
                      <a:endParaRPr kumimoji="0" lang="zh-CN" altLang="zh-CN"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r>
              <a:tr h="377825">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chemeClr val="tx1"/>
                          </a:solidFill>
                          <a:effectLst/>
                          <a:latin typeface="文泉驿微米黑" pitchFamily="2" charset="-122"/>
                          <a:ea typeface="宋体" panose="02010600030101010101" pitchFamily="2" charset="-122"/>
                        </a:rPr>
                        <a:t>坏帐损失 </a:t>
                      </a:r>
                      <a:endParaRPr kumimoji="0" lang="zh-CN" altLang="en-US"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a:ln>
                            <a:noFill/>
                          </a:ln>
                          <a:solidFill>
                            <a:schemeClr val="tx1"/>
                          </a:solidFill>
                          <a:effectLst/>
                          <a:latin typeface="文泉驿微米黑" pitchFamily="2" charset="-122"/>
                          <a:ea typeface="宋体" panose="02010600030101010101" pitchFamily="2" charset="-122"/>
                        </a:rPr>
                        <a:t>36.0 </a:t>
                      </a:r>
                      <a:endParaRPr kumimoji="0" lang="zh-CN" altLang="zh-CN"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a:ln>
                            <a:noFill/>
                          </a:ln>
                          <a:solidFill>
                            <a:schemeClr val="tx1"/>
                          </a:solidFill>
                          <a:effectLst/>
                          <a:latin typeface="文泉驿微米黑" pitchFamily="2" charset="-122"/>
                          <a:ea typeface="宋体" panose="02010600030101010101" pitchFamily="2" charset="-122"/>
                        </a:rPr>
                        <a:t>59.</a:t>
                      </a:r>
                      <a:r>
                        <a:rPr kumimoji="0" lang="en-US" altLang="zh-CN" sz="2000" b="1" i="0" u="none" strike="noStrike" cap="none" normalizeH="0" baseline="0">
                          <a:ln>
                            <a:noFill/>
                          </a:ln>
                          <a:solidFill>
                            <a:schemeClr val="tx1"/>
                          </a:solidFill>
                          <a:effectLst/>
                          <a:latin typeface="文泉驿微米黑" pitchFamily="2" charset="-122"/>
                          <a:ea typeface="宋体" panose="02010600030101010101" pitchFamily="2" charset="-122"/>
                        </a:rPr>
                        <a:t>4</a:t>
                      </a:r>
                      <a:r>
                        <a:rPr kumimoji="0" lang="zh-CN" altLang="zh-CN" sz="2000" b="1" i="0" u="none" strike="noStrike" cap="none" normalizeH="0" baseline="0">
                          <a:ln>
                            <a:noFill/>
                          </a:ln>
                          <a:solidFill>
                            <a:schemeClr val="tx1"/>
                          </a:solidFill>
                          <a:effectLst/>
                          <a:latin typeface="文泉驿微米黑" pitchFamily="2" charset="-122"/>
                          <a:ea typeface="宋体" panose="02010600030101010101" pitchFamily="2" charset="-122"/>
                        </a:rPr>
                        <a:t> </a:t>
                      </a:r>
                      <a:endParaRPr kumimoji="0" lang="zh-CN" altLang="zh-CN"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a:ln>
                            <a:noFill/>
                          </a:ln>
                          <a:solidFill>
                            <a:schemeClr val="tx1"/>
                          </a:solidFill>
                          <a:effectLst/>
                          <a:latin typeface="文泉驿微米黑" pitchFamily="2" charset="-122"/>
                          <a:ea typeface="宋体" panose="02010600030101010101" pitchFamily="2" charset="-122"/>
                        </a:rPr>
                        <a:t>105.0 </a:t>
                      </a:r>
                      <a:endParaRPr kumimoji="0" lang="zh-CN" altLang="zh-CN"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r>
              <a:tr h="377825">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chemeClr val="tx1"/>
                          </a:solidFill>
                          <a:effectLst/>
                          <a:latin typeface="文泉驿微米黑" pitchFamily="2" charset="-122"/>
                          <a:ea typeface="宋体" panose="02010600030101010101" pitchFamily="2" charset="-122"/>
                        </a:rPr>
                        <a:t>收帐费用 </a:t>
                      </a:r>
                      <a:endParaRPr kumimoji="0" lang="zh-CN" altLang="en-US"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a:ln>
                            <a:noFill/>
                          </a:ln>
                          <a:solidFill>
                            <a:schemeClr val="tx1"/>
                          </a:solidFill>
                          <a:effectLst/>
                          <a:latin typeface="文泉驿微米黑" pitchFamily="2" charset="-122"/>
                          <a:ea typeface="宋体" panose="02010600030101010101" pitchFamily="2" charset="-122"/>
                        </a:rPr>
                        <a:t>15.0 </a:t>
                      </a:r>
                      <a:endParaRPr kumimoji="0" lang="zh-CN" altLang="zh-CN"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a:ln>
                            <a:noFill/>
                          </a:ln>
                          <a:solidFill>
                            <a:schemeClr val="tx1"/>
                          </a:solidFill>
                          <a:effectLst/>
                          <a:latin typeface="文泉驿微米黑" pitchFamily="2" charset="-122"/>
                          <a:ea typeface="宋体" panose="02010600030101010101" pitchFamily="2" charset="-122"/>
                        </a:rPr>
                        <a:t>25.0 </a:t>
                      </a:r>
                      <a:endParaRPr kumimoji="0" lang="zh-CN" altLang="zh-CN"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a:ln>
                            <a:noFill/>
                          </a:ln>
                          <a:solidFill>
                            <a:schemeClr val="tx1"/>
                          </a:solidFill>
                          <a:effectLst/>
                          <a:latin typeface="文泉驿微米黑" pitchFamily="2" charset="-122"/>
                          <a:ea typeface="宋体" panose="02010600030101010101" pitchFamily="2" charset="-122"/>
                        </a:rPr>
                        <a:t>34.0 </a:t>
                      </a:r>
                      <a:endParaRPr kumimoji="0" lang="zh-CN" altLang="zh-CN"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noFill/>
                  </a:tcPr>
                </a:tc>
              </a:tr>
              <a:tr h="376238">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chemeClr val="tx1"/>
                          </a:solidFill>
                          <a:effectLst/>
                          <a:latin typeface="文泉驿微米黑" pitchFamily="2" charset="-122"/>
                          <a:ea typeface="宋体" panose="02010600030101010101" pitchFamily="2" charset="-122"/>
                        </a:rPr>
                        <a:t>小计</a:t>
                      </a:r>
                      <a:endParaRPr kumimoji="0" lang="zh-CN" altLang="en-US"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ECEF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a:ln>
                            <a:noFill/>
                          </a:ln>
                          <a:solidFill>
                            <a:schemeClr val="tx1"/>
                          </a:solidFill>
                          <a:effectLst/>
                          <a:latin typeface="文泉驿微米黑" pitchFamily="2" charset="-122"/>
                          <a:ea typeface="宋体" panose="02010600030101010101" pitchFamily="2" charset="-122"/>
                        </a:rPr>
                        <a:t>58.0 </a:t>
                      </a:r>
                      <a:endParaRPr kumimoji="0" lang="zh-CN" altLang="zh-CN"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ECEF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a:ln>
                            <a:noFill/>
                          </a:ln>
                          <a:solidFill>
                            <a:schemeClr val="tx1"/>
                          </a:solidFill>
                          <a:effectLst/>
                          <a:latin typeface="文泉驿微米黑" pitchFamily="2" charset="-122"/>
                          <a:ea typeface="宋体" panose="02010600030101010101" pitchFamily="2" charset="-122"/>
                        </a:rPr>
                        <a:t>99.8 </a:t>
                      </a:r>
                      <a:endParaRPr kumimoji="0" lang="zh-CN" altLang="zh-CN"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ECEF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a:ln>
                            <a:noFill/>
                          </a:ln>
                          <a:solidFill>
                            <a:schemeClr val="tx1"/>
                          </a:solidFill>
                          <a:effectLst/>
                          <a:latin typeface="文泉驿微米黑" pitchFamily="2" charset="-122"/>
                          <a:ea typeface="宋体" panose="02010600030101010101" pitchFamily="2" charset="-122"/>
                        </a:rPr>
                        <a:t>163.5 </a:t>
                      </a:r>
                      <a:endParaRPr kumimoji="0" lang="zh-CN" altLang="zh-CN"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ECEFF2"/>
                    </a:solidFill>
                  </a:tcPr>
                </a:tc>
              </a:tr>
              <a:tr h="534988">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chemeClr val="tx1"/>
                          </a:solidFill>
                          <a:effectLst/>
                          <a:latin typeface="文泉驿微米黑" pitchFamily="2" charset="-122"/>
                          <a:ea typeface="宋体" panose="02010600030101010101" pitchFamily="2" charset="-122"/>
                        </a:rPr>
                        <a:t>信用成本后收益 </a:t>
                      </a:r>
                      <a:endParaRPr kumimoji="0" lang="zh-CN" altLang="en-US"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ECACA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a:ln>
                            <a:noFill/>
                          </a:ln>
                          <a:solidFill>
                            <a:schemeClr val="tx1"/>
                          </a:solidFill>
                          <a:effectLst/>
                          <a:latin typeface="文泉驿微米黑" pitchFamily="2" charset="-122"/>
                          <a:ea typeface="宋体" panose="02010600030101010101" pitchFamily="2" charset="-122"/>
                        </a:rPr>
                        <a:t>482.0 </a:t>
                      </a:r>
                      <a:endParaRPr kumimoji="0" lang="zh-CN" altLang="zh-CN"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ECACA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a:ln>
                            <a:noFill/>
                          </a:ln>
                          <a:solidFill>
                            <a:schemeClr val="tx1"/>
                          </a:solidFill>
                          <a:effectLst/>
                          <a:latin typeface="文泉驿微米黑" pitchFamily="2" charset="-122"/>
                          <a:ea typeface="宋体" panose="02010600030101010101" pitchFamily="2" charset="-122"/>
                        </a:rPr>
                        <a:t>494.2 </a:t>
                      </a:r>
                      <a:endParaRPr kumimoji="0" lang="zh-CN" altLang="zh-CN"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ECACA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a:ln>
                            <a:noFill/>
                          </a:ln>
                          <a:solidFill>
                            <a:schemeClr val="tx1"/>
                          </a:solidFill>
                          <a:effectLst/>
                          <a:latin typeface="文泉驿微米黑" pitchFamily="2" charset="-122"/>
                          <a:ea typeface="宋体" panose="02010600030101010101" pitchFamily="2" charset="-122"/>
                        </a:rPr>
                        <a:t>466.5 </a:t>
                      </a:r>
                      <a:endParaRPr kumimoji="0" lang="zh-CN" altLang="zh-CN" sz="2000" b="1" i="0" u="none" strike="noStrike" cap="none" normalizeH="0" baseline="0">
                        <a:ln>
                          <a:noFill/>
                        </a:ln>
                        <a:solidFill>
                          <a:srgbClr val="000000"/>
                        </a:solidFill>
                        <a:effectLst/>
                        <a:latin typeface="Arial Unicode MS" pitchFamily="34" charset="-122"/>
                        <a:ea typeface="Arial Unicode MS" pitchFamily="34" charset="-122"/>
                      </a:endParaRPr>
                    </a:p>
                  </a:txBody>
                  <a:tcPr marL="9525" marR="9525" marT="9525"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ECACA2"/>
                    </a:solidFill>
                  </a:tcPr>
                </a:tc>
              </a:tr>
            </a:tbl>
          </a:graphicData>
        </a:graphic>
      </p:graphicFrame>
      <p:sp>
        <p:nvSpPr>
          <p:cNvPr id="89153" name="矩形 21"/>
          <p:cNvSpPr/>
          <p:nvPr/>
        </p:nvSpPr>
        <p:spPr>
          <a:xfrm>
            <a:off x="179388" y="476250"/>
            <a:ext cx="2724150" cy="687388"/>
          </a:xfrm>
          <a:prstGeom prst="rect">
            <a:avLst/>
          </a:prstGeom>
          <a:noFill/>
          <a:ln w="9525">
            <a:noFill/>
          </a:ln>
        </p:spPr>
        <p:txBody>
          <a:bodyPr>
            <a:spAutoFit/>
          </a:bodyPr>
          <a:p>
            <a:pPr eaLnBrk="1" hangingPunct="1">
              <a:lnSpc>
                <a:spcPct val="150000"/>
              </a:lnSpc>
            </a:pPr>
            <a:r>
              <a:rPr lang="zh-CN" altLang="en-US" sz="2600" dirty="0">
                <a:latin typeface="微软雅黑" panose="020B0503020204020204" pitchFamily="34" charset="-122"/>
                <a:ea typeface="微软雅黑" panose="020B0503020204020204" pitchFamily="34" charset="-122"/>
              </a:rPr>
              <a:t>解析</a:t>
            </a:r>
            <a:r>
              <a:rPr lang="zh-CN" altLang="en-US" sz="2600" dirty="0">
                <a:latin typeface="微软雅黑" panose="020B0503020204020204" pitchFamily="34" charset="-122"/>
                <a:ea typeface="微软雅黑" panose="020B0503020204020204" pitchFamily="34" charset="-122"/>
                <a:sym typeface="Wingdings" panose="05000000000000000000" pitchFamily="2" charset="2"/>
              </a:rPr>
              <a:t>：</a:t>
            </a:r>
            <a:endParaRPr lang="zh-CN" altLang="en-US" sz="2600" dirty="0">
              <a:latin typeface="微软雅黑" panose="020B0503020204020204" pitchFamily="34" charset="-122"/>
              <a:ea typeface="微软雅黑" panose="020B0503020204020204" pitchFamily="34" charset="-122"/>
            </a:endParaRPr>
          </a:p>
        </p:txBody>
      </p:sp>
      <p:grpSp>
        <p:nvGrpSpPr>
          <p:cNvPr id="2" name="矩形 1"/>
          <p:cNvGrpSpPr/>
          <p:nvPr/>
        </p:nvGrpSpPr>
        <p:grpSpPr>
          <a:xfrm>
            <a:off x="539750" y="5846763"/>
            <a:ext cx="7993063" cy="1011237"/>
            <a:chOff x="1252" y="3610"/>
            <a:chExt cx="5172" cy="637"/>
          </a:xfrm>
        </p:grpSpPr>
        <p:pic>
          <p:nvPicPr>
            <p:cNvPr id="34883" name="矩形 1"/>
            <p:cNvPicPr/>
            <p:nvPr/>
          </p:nvPicPr>
          <p:blipFill>
            <a:blip r:embed="rId1"/>
            <a:stretch>
              <a:fillRect/>
            </a:stretch>
          </p:blipFill>
          <p:spPr>
            <a:xfrm>
              <a:off x="1252" y="3610"/>
              <a:ext cx="5172" cy="637"/>
            </a:xfrm>
            <a:prstGeom prst="rect">
              <a:avLst/>
            </a:prstGeom>
            <a:noFill/>
            <a:ln w="9525">
              <a:noFill/>
            </a:ln>
          </p:spPr>
        </p:pic>
        <p:sp>
          <p:nvSpPr>
            <p:cNvPr id="34884" name="Text Box 68"/>
            <p:cNvSpPr txBox="1"/>
            <p:nvPr/>
          </p:nvSpPr>
          <p:spPr>
            <a:xfrm>
              <a:off x="1262" y="3623"/>
              <a:ext cx="5155" cy="610"/>
            </a:xfrm>
            <a:prstGeom prst="rect">
              <a:avLst/>
            </a:prstGeom>
            <a:noFill/>
            <a:ln w="9525">
              <a:noFill/>
            </a:ln>
          </p:spPr>
          <p:txBody>
            <a:bodyPr>
              <a:spAutoFit/>
            </a:bodyPr>
            <a:p>
              <a:pPr marL="342900" indent="-342900" eaLnBrk="1" hangingPunct="1">
                <a:lnSpc>
                  <a:spcPct val="120000"/>
                </a:lnSpc>
                <a:buFont typeface="Wingdings" panose="05000000000000000000" pitchFamily="2" charset="2"/>
                <a:buChar char="Ø"/>
              </a:pPr>
              <a:r>
                <a:rPr lang="zh-CN" altLang="en-US" sz="2400" b="1" dirty="0">
                  <a:latin typeface="Arial" panose="020B0604020202020204" pitchFamily="34" charset="0"/>
                  <a:ea typeface="宋体" panose="02010600030101010101" pitchFamily="2" charset="-122"/>
                </a:rPr>
                <a:t>根据结果可知</a:t>
              </a:r>
              <a:r>
                <a:rPr lang="en-US" altLang="zh-CN" sz="2400" b="1" dirty="0">
                  <a:latin typeface="Arial" panose="020B0604020202020204" pitchFamily="34" charset="0"/>
                  <a:ea typeface="宋体" panose="02010600030101010101" pitchFamily="2" charset="-122"/>
                </a:rPr>
                <a:t>B</a:t>
              </a:r>
              <a:r>
                <a:rPr lang="zh-CN" altLang="en-US" sz="2400" b="1" dirty="0">
                  <a:latin typeface="Arial" panose="020B0604020202020204" pitchFamily="34" charset="0"/>
                  <a:ea typeface="宋体" panose="02010600030101010101" pitchFamily="2" charset="-122"/>
                </a:rPr>
                <a:t>方案（</a:t>
              </a:r>
              <a:r>
                <a:rPr lang="en-US" altLang="zh-CN" sz="2400" b="1" dirty="0">
                  <a:latin typeface="Arial" panose="020B0604020202020204" pitchFamily="34" charset="0"/>
                  <a:ea typeface="宋体" panose="02010600030101010101" pitchFamily="2" charset="-122"/>
                </a:rPr>
                <a:t>40</a:t>
              </a:r>
              <a:r>
                <a:rPr lang="zh-CN" altLang="en-US" sz="2400" b="1" dirty="0">
                  <a:latin typeface="Arial" panose="020B0604020202020204" pitchFamily="34" charset="0"/>
                  <a:ea typeface="宋体" panose="02010600030101010101" pitchFamily="2" charset="-122"/>
                </a:rPr>
                <a:t>天）的信用成本后的收益较大，因此，企业应该选择</a:t>
              </a:r>
              <a:r>
                <a:rPr lang="en-US" altLang="zh-CN" sz="2400" b="1" dirty="0">
                  <a:latin typeface="Arial" panose="020B0604020202020204" pitchFamily="34" charset="0"/>
                  <a:ea typeface="宋体" panose="02010600030101010101" pitchFamily="2" charset="-122"/>
                </a:rPr>
                <a:t>B</a:t>
              </a:r>
              <a:r>
                <a:rPr lang="zh-CN" altLang="en-US" sz="2400" b="1" dirty="0">
                  <a:latin typeface="Arial" panose="020B0604020202020204" pitchFamily="34" charset="0"/>
                  <a:ea typeface="宋体" panose="02010600030101010101" pitchFamily="2" charset="-122"/>
                </a:rPr>
                <a:t>方案。</a:t>
              </a:r>
              <a:endParaRPr lang="zh-CN" altLang="en-US" sz="2400" b="1" dirty="0">
                <a:latin typeface="Arial" panose="020B0604020202020204" pitchFamily="34" charset="0"/>
                <a:ea typeface="宋体" panose="02010600030101010101" pitchFamily="2" charset="-122"/>
              </a:endParaRP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9153"/>
                                        </p:tgtEl>
                                        <p:attrNameLst>
                                          <p:attrName>style.visibility</p:attrName>
                                        </p:attrNameLst>
                                      </p:cBhvr>
                                      <p:to>
                                        <p:strVal val="visible"/>
                                      </p:to>
                                    </p:set>
                                    <p:animEffect transition="in" filter="wipe(left)">
                                      <p:cBhvr>
                                        <p:cTn id="7" dur="500"/>
                                        <p:tgtEl>
                                          <p:spTgt spid="891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9159"/>
                                        </p:tgtEl>
                                        <p:attrNameLst>
                                          <p:attrName>style.visibility</p:attrName>
                                        </p:attrNameLst>
                                      </p:cBhvr>
                                      <p:to>
                                        <p:strVal val="visible"/>
                                      </p:to>
                                    </p:set>
                                    <p:animEffect transition="in" filter="wipe(up)">
                                      <p:cBhvr>
                                        <p:cTn id="12" dur="500"/>
                                        <p:tgtEl>
                                          <p:spTgt spid="8915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5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2" name="组合 36"/>
          <p:cNvGrpSpPr/>
          <p:nvPr/>
        </p:nvGrpSpPr>
        <p:grpSpPr>
          <a:xfrm>
            <a:off x="2774950" y="1146175"/>
            <a:ext cx="4052888" cy="131763"/>
            <a:chOff x="5357217" y="1143000"/>
            <a:chExt cx="1490133" cy="101600"/>
          </a:xfrm>
        </p:grpSpPr>
        <p:cxnSp>
          <p:nvCxnSpPr>
            <p:cNvPr id="56"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31"/>
            <p:cNvCxnSpPr/>
            <p:nvPr/>
          </p:nvCxnSpPr>
          <p:spPr>
            <a:xfrm>
              <a:off x="5509557" y="1244600"/>
              <a:ext cx="1185452"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5843" name="灯片编号占位符 2"/>
          <p:cNvSpPr txBox="1">
            <a:spLocks noGrp="1"/>
          </p:cNvSpPr>
          <p:nvPr/>
        </p:nvSpPr>
        <p:spPr>
          <a:xfrm>
            <a:off x="8493125" y="6240463"/>
            <a:ext cx="371475" cy="354012"/>
          </a:xfrm>
          <a:prstGeom prst="rect">
            <a:avLst/>
          </a:prstGeom>
          <a:noFill/>
          <a:ln w="9525">
            <a:noFill/>
          </a:ln>
        </p:spPr>
        <p:txBody>
          <a:bodyPr anchor="ctr" anchorCtr="0"/>
          <a:p>
            <a:pPr algn="ctr" eaLnBrk="1" hangingPunct="1"/>
            <a:fld id="{9A0DB2DC-4C9A-4742-B13C-FB6460FD3503}" type="slidenum">
              <a:rPr lang="en-US" altLang="zh-CN" sz="1400" b="1" dirty="0">
                <a:solidFill>
                  <a:schemeClr val="bg1"/>
                </a:solidFill>
                <a:latin typeface="文泉驿微米黑" pitchFamily="2" charset="-122"/>
                <a:ea typeface="宋体" panose="02010600030101010101" pitchFamily="2" charset="-122"/>
              </a:rPr>
            </a:fld>
            <a:endParaRPr lang="en-US" altLang="zh-CN" sz="1400" b="1" dirty="0">
              <a:solidFill>
                <a:schemeClr val="bg1"/>
              </a:solidFill>
              <a:latin typeface="文泉驿微米黑" pitchFamily="2" charset="-122"/>
              <a:ea typeface="宋体" panose="02010600030101010101" pitchFamily="2" charset="-122"/>
            </a:endParaRPr>
          </a:p>
        </p:txBody>
      </p:sp>
      <p:sp>
        <p:nvSpPr>
          <p:cNvPr id="35844" name="标题 4"/>
          <p:cNvSpPr txBox="1"/>
          <p:nvPr/>
        </p:nvSpPr>
        <p:spPr>
          <a:xfrm>
            <a:off x="628650" y="438150"/>
            <a:ext cx="7886700" cy="585788"/>
          </a:xfrm>
          <a:prstGeom prst="rect">
            <a:avLst/>
          </a:prstGeom>
          <a:noFill/>
          <a:ln w="9525">
            <a:noFill/>
          </a:ln>
        </p:spPr>
        <p:txBody>
          <a:bodyPr>
            <a:spAutoFit/>
          </a:bodyPr>
          <a:p>
            <a:pPr algn="ctr" eaLnBrk="1" hangingPunct="1">
              <a:lnSpc>
                <a:spcPct val="90000"/>
              </a:lnSpc>
            </a:pPr>
            <a:r>
              <a:rPr lang="zh-CN" altLang="en-US" sz="3600" b="1" dirty="0">
                <a:solidFill>
                  <a:srgbClr val="495A66"/>
                </a:solidFill>
                <a:latin typeface="微软雅黑" panose="020B0503020204020204" pitchFamily="34" charset="-122"/>
                <a:ea typeface="微软雅黑" panose="020B0503020204020204" pitchFamily="34" charset="-122"/>
              </a:rPr>
              <a:t>（</a:t>
            </a:r>
            <a:r>
              <a:rPr lang="en-US" altLang="zh-CN" sz="3600" b="1" dirty="0">
                <a:solidFill>
                  <a:srgbClr val="495A66"/>
                </a:solidFill>
                <a:latin typeface="微软雅黑" panose="020B0503020204020204" pitchFamily="34" charset="-122"/>
                <a:ea typeface="微软雅黑" panose="020B0503020204020204" pitchFamily="34" charset="-122"/>
              </a:rPr>
              <a:t>2</a:t>
            </a:r>
            <a:r>
              <a:rPr lang="zh-CN" altLang="en-US" sz="3600" b="1" dirty="0">
                <a:solidFill>
                  <a:srgbClr val="495A66"/>
                </a:solidFill>
                <a:latin typeface="微软雅黑" panose="020B0503020204020204" pitchFamily="34" charset="-122"/>
                <a:ea typeface="微软雅黑" panose="020B0503020204020204" pitchFamily="34" charset="-122"/>
              </a:rPr>
              <a:t>）制定现金折扣条件</a:t>
            </a:r>
            <a:endParaRPr lang="zh-CN" altLang="en-US" sz="3600" b="1" dirty="0">
              <a:solidFill>
                <a:srgbClr val="495A66"/>
              </a:solidFill>
              <a:latin typeface="微软雅黑" panose="020B0503020204020204" pitchFamily="34" charset="-122"/>
              <a:ea typeface="微软雅黑" panose="020B0503020204020204" pitchFamily="34" charset="-122"/>
            </a:endParaRPr>
          </a:p>
        </p:txBody>
      </p:sp>
      <p:sp>
        <p:nvSpPr>
          <p:cNvPr id="90119" name="矩形 25"/>
          <p:cNvSpPr/>
          <p:nvPr/>
        </p:nvSpPr>
        <p:spPr>
          <a:xfrm>
            <a:off x="250825" y="1377950"/>
            <a:ext cx="6913563" cy="1282700"/>
          </a:xfrm>
          <a:prstGeom prst="rect">
            <a:avLst/>
          </a:prstGeom>
          <a:noFill/>
          <a:ln w="9525">
            <a:noFill/>
          </a:ln>
        </p:spPr>
        <p:txBody>
          <a:bodyPr>
            <a:spAutoFit/>
          </a:bodyPr>
          <a:p>
            <a:pPr marL="457200" indent="-457200" eaLnBrk="1" hangingPunct="1">
              <a:lnSpc>
                <a:spcPct val="150000"/>
              </a:lnSpc>
            </a:pPr>
            <a:r>
              <a:rPr lang="zh-CN" altLang="en-US" sz="2600" dirty="0">
                <a:solidFill>
                  <a:srgbClr val="FF0000"/>
                </a:solidFill>
                <a:latin typeface="Times New Roman" panose="02020603050405020304" pitchFamily="18" charset="0"/>
                <a:ea typeface="方正书宋简体" charset="-122"/>
              </a:rPr>
              <a:t>现金折扣</a:t>
            </a:r>
            <a:r>
              <a:rPr lang="zh-CN" altLang="en-US" sz="2600" dirty="0">
                <a:latin typeface="Times New Roman" panose="02020603050405020304" pitchFamily="18" charset="0"/>
                <a:ea typeface="方正书宋简体" charset="-122"/>
              </a:rPr>
              <a:t>是企业为了鼓励客户尽早（在规定</a:t>
            </a:r>
            <a:endParaRPr lang="zh-CN" altLang="en-US" sz="2600" dirty="0">
              <a:latin typeface="Times New Roman" panose="02020603050405020304" pitchFamily="18" charset="0"/>
              <a:ea typeface="方正书宋简体" charset="-122"/>
            </a:endParaRPr>
          </a:p>
          <a:p>
            <a:pPr marL="457200" indent="-457200" eaLnBrk="1" hangingPunct="1">
              <a:lnSpc>
                <a:spcPct val="150000"/>
              </a:lnSpc>
            </a:pPr>
            <a:r>
              <a:rPr lang="zh-CN" altLang="en-US" sz="2600" dirty="0">
                <a:latin typeface="Times New Roman" panose="02020603050405020304" pitchFamily="18" charset="0"/>
                <a:ea typeface="方正书宋简体" charset="-122"/>
              </a:rPr>
              <a:t>的期限内）付款而给予的价格扣减。</a:t>
            </a:r>
            <a:endParaRPr lang="en-US" altLang="zh-CN" sz="2600" dirty="0">
              <a:latin typeface="Times New Roman" panose="02020603050405020304" pitchFamily="18" charset="0"/>
              <a:ea typeface="方正书宋简体" charset="-122"/>
            </a:endParaRPr>
          </a:p>
        </p:txBody>
      </p:sp>
      <p:grpSp>
        <p:nvGrpSpPr>
          <p:cNvPr id="3" name="矩形 2"/>
          <p:cNvGrpSpPr/>
          <p:nvPr/>
        </p:nvGrpSpPr>
        <p:grpSpPr>
          <a:xfrm>
            <a:off x="179388" y="4076700"/>
            <a:ext cx="8748712" cy="2193925"/>
            <a:chOff x="572" y="3003"/>
            <a:chExt cx="6532" cy="1021"/>
          </a:xfrm>
        </p:grpSpPr>
        <p:pic>
          <p:nvPicPr>
            <p:cNvPr id="35851" name="矩形 2"/>
            <p:cNvPicPr/>
            <p:nvPr/>
          </p:nvPicPr>
          <p:blipFill>
            <a:blip r:embed="rId1"/>
            <a:stretch>
              <a:fillRect/>
            </a:stretch>
          </p:blipFill>
          <p:spPr>
            <a:xfrm>
              <a:off x="572" y="3003"/>
              <a:ext cx="6532" cy="1021"/>
            </a:xfrm>
            <a:prstGeom prst="rect">
              <a:avLst/>
            </a:prstGeom>
            <a:noFill/>
            <a:ln w="9525">
              <a:noFill/>
            </a:ln>
          </p:spPr>
        </p:pic>
        <p:sp>
          <p:nvSpPr>
            <p:cNvPr id="35852" name="Text Box 10"/>
            <p:cNvSpPr txBox="1"/>
            <p:nvPr/>
          </p:nvSpPr>
          <p:spPr>
            <a:xfrm>
              <a:off x="583" y="3014"/>
              <a:ext cx="6516" cy="998"/>
            </a:xfrm>
            <a:prstGeom prst="rect">
              <a:avLst/>
            </a:prstGeom>
            <a:noFill/>
            <a:ln w="9525">
              <a:noFill/>
            </a:ln>
          </p:spPr>
          <p:txBody>
            <a:bodyPr>
              <a:spAutoFit/>
            </a:bodyPr>
            <a:p>
              <a:pPr marL="457200" indent="-457200" eaLnBrk="1" hangingPunct="1">
                <a:lnSpc>
                  <a:spcPct val="120000"/>
                </a:lnSpc>
                <a:buFont typeface="Wingdings" panose="05000000000000000000" pitchFamily="2" charset="2"/>
                <a:buChar char="Ø"/>
              </a:pPr>
              <a:r>
                <a:rPr lang="zh-CN" altLang="en-US" sz="2800" b="1" dirty="0">
                  <a:latin typeface="Arial" panose="020B0604020202020204" pitchFamily="34" charset="0"/>
                  <a:ea typeface="宋体" panose="02010600030101010101" pitchFamily="2" charset="-122"/>
                </a:rPr>
                <a:t>提供现金折扣一方面能尽快收回资金，降低坏账成本，另一方面会增加现金折扣的成本。因此，企业应当考虑折扣所能带来的收益与成本孰高孰低，权衡利弊，最终确定最佳方案。</a:t>
              </a:r>
              <a:endParaRPr lang="zh-CN" altLang="en-US" sz="2800" b="1" dirty="0">
                <a:latin typeface="Arial" panose="020B0604020202020204" pitchFamily="34" charset="0"/>
                <a:ea typeface="宋体" panose="02010600030101010101" pitchFamily="2" charset="-122"/>
              </a:endParaRPr>
            </a:p>
          </p:txBody>
        </p:sp>
      </p:grpSp>
      <p:grpSp>
        <p:nvGrpSpPr>
          <p:cNvPr id="2" name="矩形 1"/>
          <p:cNvGrpSpPr/>
          <p:nvPr/>
        </p:nvGrpSpPr>
        <p:grpSpPr>
          <a:xfrm>
            <a:off x="1042988" y="3068638"/>
            <a:ext cx="4752975" cy="555625"/>
            <a:chOff x="1597" y="2446"/>
            <a:chExt cx="2827" cy="350"/>
          </a:xfrm>
        </p:grpSpPr>
        <p:pic>
          <p:nvPicPr>
            <p:cNvPr id="35849" name="矩形 1"/>
            <p:cNvPicPr/>
            <p:nvPr/>
          </p:nvPicPr>
          <p:blipFill>
            <a:blip r:embed="rId2"/>
            <a:stretch>
              <a:fillRect/>
            </a:stretch>
          </p:blipFill>
          <p:spPr>
            <a:xfrm>
              <a:off x="1597" y="2446"/>
              <a:ext cx="2827" cy="350"/>
            </a:xfrm>
            <a:prstGeom prst="rect">
              <a:avLst/>
            </a:prstGeom>
            <a:noFill/>
            <a:ln w="9525">
              <a:noFill/>
            </a:ln>
          </p:spPr>
        </p:pic>
        <p:sp>
          <p:nvSpPr>
            <p:cNvPr id="35850" name="Text Box 13"/>
            <p:cNvSpPr txBox="1"/>
            <p:nvPr/>
          </p:nvSpPr>
          <p:spPr>
            <a:xfrm>
              <a:off x="1610" y="2458"/>
              <a:ext cx="2806" cy="327"/>
            </a:xfrm>
            <a:prstGeom prst="rect">
              <a:avLst/>
            </a:prstGeom>
            <a:noFill/>
            <a:ln w="9525">
              <a:noFill/>
            </a:ln>
          </p:spPr>
          <p:txBody>
            <a:bodyPr>
              <a:spAutoFit/>
            </a:bodyPr>
            <a:p>
              <a:pPr eaLnBrk="1" hangingPunct="1"/>
              <a:r>
                <a:rPr lang="zh-CN" altLang="en-US" sz="2800" b="1" dirty="0">
                  <a:latin typeface="Arial" panose="020B0604020202020204" pitchFamily="34" charset="0"/>
                  <a:ea typeface="宋体" panose="02010600030101010101" pitchFamily="2" charset="-122"/>
                </a:rPr>
                <a:t>如“</a:t>
              </a:r>
              <a:r>
                <a:rPr lang="en-US" altLang="zh-CN" sz="2800" b="1" dirty="0">
                  <a:latin typeface="Arial" panose="020B0604020202020204" pitchFamily="34" charset="0"/>
                  <a:ea typeface="宋体" panose="02010600030101010101" pitchFamily="2" charset="-122"/>
                </a:rPr>
                <a:t>4/10</a:t>
              </a:r>
              <a:r>
                <a:rPr lang="zh-CN" altLang="en-US" sz="2800" b="1" dirty="0">
                  <a:latin typeface="Arial" panose="020B0604020202020204" pitchFamily="34" charset="0"/>
                  <a:ea typeface="宋体" panose="02010600030101010101" pitchFamily="2" charset="-122"/>
                </a:rPr>
                <a:t>，</a:t>
              </a:r>
              <a:r>
                <a:rPr lang="en-US" altLang="zh-CN" sz="2800" b="1" dirty="0">
                  <a:latin typeface="Arial" panose="020B0604020202020204" pitchFamily="34" charset="0"/>
                  <a:ea typeface="宋体" panose="02010600030101010101" pitchFamily="2" charset="-122"/>
                </a:rPr>
                <a:t>2/20</a:t>
              </a:r>
              <a:r>
                <a:rPr lang="zh-CN" altLang="en-US" sz="2800" b="1" dirty="0">
                  <a:latin typeface="Arial" panose="020B0604020202020204" pitchFamily="34" charset="0"/>
                  <a:ea typeface="宋体" panose="02010600030101010101" pitchFamily="2" charset="-122"/>
                </a:rPr>
                <a:t>，</a:t>
              </a:r>
              <a:r>
                <a:rPr lang="en-US" altLang="zh-CN" sz="2800" b="1" dirty="0">
                  <a:latin typeface="Arial" panose="020B0604020202020204" pitchFamily="34" charset="0"/>
                  <a:ea typeface="宋体" panose="02010600030101010101" pitchFamily="2" charset="-122"/>
                </a:rPr>
                <a:t>N/30</a:t>
              </a:r>
              <a:r>
                <a:rPr lang="zh-CN" altLang="en-US" sz="2800" b="1" dirty="0">
                  <a:latin typeface="Arial" panose="020B0604020202020204" pitchFamily="34" charset="0"/>
                  <a:ea typeface="宋体" panose="02010600030101010101" pitchFamily="2" charset="-122"/>
                </a:rPr>
                <a:t>”</a:t>
              </a:r>
              <a:endParaRPr lang="zh-CN" altLang="en-US" sz="2800" b="1" dirty="0">
                <a:latin typeface="Arial" panose="020B0604020202020204" pitchFamily="34" charset="0"/>
                <a:ea typeface="宋体" panose="02010600030101010101" pitchFamily="2" charset="-122"/>
              </a:endParaRPr>
            </a:p>
          </p:txBody>
        </p:sp>
      </p:grpSp>
      <p:pic>
        <p:nvPicPr>
          <p:cNvPr id="35848" name="图片 3"/>
          <p:cNvPicPr>
            <a:picLocks noChangeAspect="1"/>
          </p:cNvPicPr>
          <p:nvPr/>
        </p:nvPicPr>
        <p:blipFill>
          <a:blip r:embed="rId3"/>
          <a:srcRect l="-3261" t="-1366" r="3261" b="9233"/>
          <a:stretch>
            <a:fillRect/>
          </a:stretch>
        </p:blipFill>
        <p:spPr>
          <a:xfrm>
            <a:off x="6818313" y="1557338"/>
            <a:ext cx="2325687" cy="2382837"/>
          </a:xfrm>
          <a:prstGeom prst="rect">
            <a:avLst/>
          </a:prstGeom>
          <a:noFill/>
          <a:ln w="9525">
            <a:noFill/>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0119"/>
                                        </p:tgtEl>
                                        <p:attrNameLst>
                                          <p:attrName>style.visibility</p:attrName>
                                        </p:attrNameLst>
                                      </p:cBhvr>
                                      <p:to>
                                        <p:strVal val="visible"/>
                                      </p:to>
                                    </p:set>
                                    <p:anim calcmode="lin" valueType="num">
                                      <p:cBhvr additive="base">
                                        <p:cTn id="7" dur="500" fill="hold"/>
                                        <p:tgtEl>
                                          <p:spTgt spid="90119"/>
                                        </p:tgtEl>
                                        <p:attrNameLst>
                                          <p:attrName>ppt_x</p:attrName>
                                        </p:attrNameLst>
                                      </p:cBhvr>
                                      <p:tavLst>
                                        <p:tav tm="0">
                                          <p:val>
                                            <p:strVal val="#ppt_x"/>
                                          </p:val>
                                        </p:tav>
                                        <p:tav tm="100000">
                                          <p:val>
                                            <p:strVal val="#ppt_x"/>
                                          </p:val>
                                        </p:tav>
                                      </p:tavLst>
                                    </p:anim>
                                    <p:anim calcmode="lin" valueType="num">
                                      <p:cBhvr additive="base">
                                        <p:cTn id="8" dur="500" fill="hold"/>
                                        <p:tgtEl>
                                          <p:spTgt spid="901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6866" name="组合 36"/>
          <p:cNvGrpSpPr/>
          <p:nvPr/>
        </p:nvGrpSpPr>
        <p:grpSpPr>
          <a:xfrm>
            <a:off x="2774950" y="1146175"/>
            <a:ext cx="4052888" cy="131763"/>
            <a:chOff x="5357217" y="1143000"/>
            <a:chExt cx="1490133" cy="101600"/>
          </a:xfrm>
        </p:grpSpPr>
        <p:cxnSp>
          <p:nvCxnSpPr>
            <p:cNvPr id="56"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31"/>
            <p:cNvCxnSpPr/>
            <p:nvPr/>
          </p:nvCxnSpPr>
          <p:spPr>
            <a:xfrm>
              <a:off x="5509557" y="1244600"/>
              <a:ext cx="1185452"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6867" name="灯片编号占位符 2"/>
          <p:cNvSpPr txBox="1">
            <a:spLocks noGrp="1"/>
          </p:cNvSpPr>
          <p:nvPr/>
        </p:nvSpPr>
        <p:spPr>
          <a:xfrm>
            <a:off x="8493125" y="6240463"/>
            <a:ext cx="371475" cy="354012"/>
          </a:xfrm>
          <a:prstGeom prst="rect">
            <a:avLst/>
          </a:prstGeom>
          <a:noFill/>
          <a:ln w="9525">
            <a:noFill/>
          </a:ln>
        </p:spPr>
        <p:txBody>
          <a:bodyPr anchor="ctr" anchorCtr="0"/>
          <a:p>
            <a:pPr algn="ctr" eaLnBrk="1" hangingPunct="1"/>
            <a:fld id="{9A0DB2DC-4C9A-4742-B13C-FB6460FD3503}" type="slidenum">
              <a:rPr lang="en-US" altLang="zh-CN" sz="1400" b="1" dirty="0">
                <a:solidFill>
                  <a:schemeClr val="bg1"/>
                </a:solidFill>
                <a:latin typeface="文泉驿微米黑" pitchFamily="2" charset="-122"/>
                <a:ea typeface="宋体" panose="02010600030101010101" pitchFamily="2" charset="-122"/>
              </a:rPr>
            </a:fld>
            <a:endParaRPr lang="en-US" altLang="zh-CN" sz="1400" b="1" dirty="0">
              <a:solidFill>
                <a:schemeClr val="bg1"/>
              </a:solidFill>
              <a:latin typeface="文泉驿微米黑" pitchFamily="2" charset="-122"/>
              <a:ea typeface="宋体" panose="02010600030101010101" pitchFamily="2" charset="-122"/>
            </a:endParaRPr>
          </a:p>
        </p:txBody>
      </p:sp>
      <p:sp>
        <p:nvSpPr>
          <p:cNvPr id="36868" name="标题 4"/>
          <p:cNvSpPr txBox="1"/>
          <p:nvPr/>
        </p:nvSpPr>
        <p:spPr>
          <a:xfrm>
            <a:off x="628650" y="438150"/>
            <a:ext cx="7886700" cy="585788"/>
          </a:xfrm>
          <a:prstGeom prst="rect">
            <a:avLst/>
          </a:prstGeom>
          <a:noFill/>
          <a:ln w="9525">
            <a:noFill/>
          </a:ln>
        </p:spPr>
        <p:txBody>
          <a:bodyPr>
            <a:spAutoFit/>
          </a:bodyPr>
          <a:p>
            <a:pPr algn="ctr" eaLnBrk="1" hangingPunct="1">
              <a:lnSpc>
                <a:spcPct val="90000"/>
              </a:lnSpc>
            </a:pPr>
            <a:r>
              <a:rPr lang="zh-CN" altLang="en-US" sz="3600" b="1" dirty="0">
                <a:solidFill>
                  <a:srgbClr val="495A66"/>
                </a:solidFill>
                <a:latin typeface="微软雅黑" panose="020B0503020204020204" pitchFamily="34" charset="-122"/>
                <a:ea typeface="微软雅黑" panose="020B0503020204020204" pitchFamily="34" charset="-122"/>
              </a:rPr>
              <a:t>（</a:t>
            </a:r>
            <a:r>
              <a:rPr lang="en-US" altLang="zh-CN" sz="3600" b="1" dirty="0">
                <a:solidFill>
                  <a:srgbClr val="495A66"/>
                </a:solidFill>
                <a:latin typeface="微软雅黑" panose="020B0503020204020204" pitchFamily="34" charset="-122"/>
                <a:ea typeface="微软雅黑" panose="020B0503020204020204" pitchFamily="34" charset="-122"/>
              </a:rPr>
              <a:t>2</a:t>
            </a:r>
            <a:r>
              <a:rPr lang="zh-CN" altLang="en-US" sz="3600" b="1" dirty="0">
                <a:solidFill>
                  <a:srgbClr val="495A66"/>
                </a:solidFill>
                <a:latin typeface="微软雅黑" panose="020B0503020204020204" pitchFamily="34" charset="-122"/>
                <a:ea typeface="微软雅黑" panose="020B0503020204020204" pitchFamily="34" charset="-122"/>
              </a:rPr>
              <a:t>）制定现金折扣条件</a:t>
            </a:r>
            <a:endParaRPr lang="zh-CN" altLang="en-US" sz="3600" b="1" dirty="0">
              <a:solidFill>
                <a:srgbClr val="495A66"/>
              </a:solidFill>
              <a:latin typeface="微软雅黑" panose="020B0503020204020204" pitchFamily="34" charset="-122"/>
              <a:ea typeface="微软雅黑" panose="020B0503020204020204" pitchFamily="34" charset="-122"/>
            </a:endParaRPr>
          </a:p>
        </p:txBody>
      </p:sp>
      <p:sp>
        <p:nvSpPr>
          <p:cNvPr id="26" name="矩形 25"/>
          <p:cNvSpPr/>
          <p:nvPr/>
        </p:nvSpPr>
        <p:spPr>
          <a:xfrm>
            <a:off x="444500" y="1484313"/>
            <a:ext cx="6832600" cy="692150"/>
          </a:xfrm>
          <a:prstGeom prst="rect">
            <a:avLst/>
          </a:prstGeom>
        </p:spPr>
        <p:txBody>
          <a:bodyPr>
            <a:spAutoFit/>
          </a:bodyPr>
          <a:lstStyle/>
          <a:p>
            <a:pPr marL="457200" marR="0" lvl="0" indent="-457200" algn="l" defTabSz="914400" rtl="0" eaLnBrk="1" fontAlgn="base" latinLnBrk="0" hangingPunct="1">
              <a:lnSpc>
                <a:spcPct val="150000"/>
              </a:lnSpc>
              <a:spcBef>
                <a:spcPct val="0"/>
              </a:spcBef>
              <a:spcAft>
                <a:spcPct val="0"/>
              </a:spcAft>
              <a:buClrTx/>
              <a:buSzTx/>
              <a:buFont typeface="Wingdings" panose="05000000000000000000" pitchFamily="2" charset="2"/>
              <a:buChar char="ü"/>
              <a:defRPr/>
            </a:pPr>
            <a:r>
              <a:rPr kumimoji="0" lang="zh-CN" altLang="en-US" sz="2600" b="0" i="0" u="none" strike="noStrike" kern="1000" cap="none" spc="0" normalizeH="0" baseline="0" noProof="0" dirty="0">
                <a:ln>
                  <a:noFill/>
                </a:ln>
                <a:solidFill>
                  <a:schemeClr val="tx1"/>
                </a:solidFill>
                <a:effectLst/>
                <a:uLnTx/>
                <a:uFillTx/>
                <a:latin typeface="Times New Roman" panose="02020603050405020304" pitchFamily="18" charset="0"/>
                <a:ea typeface="方正书宋简体"/>
                <a:cs typeface="Times New Roman" panose="02020603050405020304" pitchFamily="18" charset="0"/>
              </a:rPr>
              <a:t>制定现金折扣政策具体步骤如下：</a:t>
            </a:r>
            <a:endParaRPr kumimoji="0" lang="zh-CN" altLang="en-US" sz="2600" b="0" i="0" u="none" strike="noStrike" kern="1000" cap="none" spc="0" normalizeH="0" baseline="0" noProof="0" dirty="0">
              <a:ln>
                <a:noFill/>
              </a:ln>
              <a:solidFill>
                <a:schemeClr val="tx1"/>
              </a:solidFill>
              <a:effectLst/>
              <a:uLnTx/>
              <a:uFillTx/>
              <a:latin typeface="Times New Roman" panose="02020603050405020304" pitchFamily="18" charset="0"/>
              <a:ea typeface="方正书宋简体"/>
              <a:cs typeface="Times New Roman" panose="02020603050405020304" pitchFamily="18" charset="0"/>
            </a:endParaRPr>
          </a:p>
        </p:txBody>
      </p:sp>
      <p:grpSp>
        <p:nvGrpSpPr>
          <p:cNvPr id="5" name="矩形 4"/>
          <p:cNvGrpSpPr/>
          <p:nvPr/>
        </p:nvGrpSpPr>
        <p:grpSpPr>
          <a:xfrm>
            <a:off x="430213" y="4365625"/>
            <a:ext cx="8713787" cy="2347913"/>
            <a:chOff x="634" y="3107"/>
            <a:chExt cx="6201" cy="833"/>
          </a:xfrm>
        </p:grpSpPr>
        <p:pic>
          <p:nvPicPr>
            <p:cNvPr id="36875" name="矩形 4"/>
            <p:cNvPicPr/>
            <p:nvPr/>
          </p:nvPicPr>
          <p:blipFill>
            <a:blip r:embed="rId1"/>
            <a:stretch>
              <a:fillRect/>
            </a:stretch>
          </p:blipFill>
          <p:spPr>
            <a:xfrm>
              <a:off x="634" y="3107"/>
              <a:ext cx="6201" cy="833"/>
            </a:xfrm>
            <a:prstGeom prst="rect">
              <a:avLst/>
            </a:prstGeom>
            <a:noFill/>
            <a:ln w="9525">
              <a:noFill/>
            </a:ln>
          </p:spPr>
        </p:pic>
        <p:sp>
          <p:nvSpPr>
            <p:cNvPr id="36876" name="Text Box 10"/>
            <p:cNvSpPr txBox="1"/>
            <p:nvPr/>
          </p:nvSpPr>
          <p:spPr>
            <a:xfrm>
              <a:off x="644" y="3117"/>
              <a:ext cx="6185" cy="666"/>
            </a:xfrm>
            <a:prstGeom prst="rect">
              <a:avLst/>
            </a:prstGeom>
            <a:noFill/>
            <a:ln w="9525">
              <a:noFill/>
            </a:ln>
          </p:spPr>
          <p:txBody>
            <a:bodyPr>
              <a:spAutoFit/>
            </a:bodyPr>
            <a:p>
              <a:pPr marL="457200" indent="-457200" eaLnBrk="1" hangingPunct="1">
                <a:lnSpc>
                  <a:spcPct val="150000"/>
                </a:lnSpc>
                <a:buFont typeface="Wingdings" panose="05000000000000000000" pitchFamily="2" charset="2"/>
                <a:buChar char="l"/>
              </a:pPr>
              <a:r>
                <a:rPr lang="zh-CN" altLang="en-US" sz="2600" dirty="0">
                  <a:latin typeface="Times New Roman" panose="02020603050405020304" pitchFamily="18" charset="0"/>
                  <a:ea typeface="方正书宋简体" charset="-122"/>
                </a:rPr>
                <a:t>信用成本前收益</a:t>
              </a:r>
              <a:r>
                <a:rPr lang="en-US" altLang="zh-CN" sz="2600" dirty="0">
                  <a:latin typeface="Times New Roman" panose="02020603050405020304" pitchFamily="18" charset="0"/>
                  <a:ea typeface="方正书宋简体" charset="-122"/>
                </a:rPr>
                <a:t>=</a:t>
              </a:r>
              <a:r>
                <a:rPr lang="zh-CN" altLang="en-US" sz="2600" dirty="0">
                  <a:latin typeface="Times New Roman" panose="02020603050405020304" pitchFamily="18" charset="0"/>
                  <a:ea typeface="方正书宋简体" charset="-122"/>
                </a:rPr>
                <a:t>销售收入</a:t>
              </a:r>
              <a:r>
                <a:rPr lang="en-US" altLang="zh-CN" sz="2600" dirty="0">
                  <a:latin typeface="Times New Roman" panose="02020603050405020304" pitchFamily="18" charset="0"/>
                  <a:ea typeface="方正书宋简体" charset="-122"/>
                </a:rPr>
                <a:t>-</a:t>
              </a:r>
              <a:r>
                <a:rPr lang="zh-CN" altLang="en-US" sz="2600" dirty="0">
                  <a:latin typeface="Times New Roman" panose="02020603050405020304" pitchFamily="18" charset="0"/>
                  <a:ea typeface="方正书宋简体" charset="-122"/>
                </a:rPr>
                <a:t>变动成本</a:t>
              </a:r>
              <a:r>
                <a:rPr lang="en-US" altLang="zh-CN" sz="2600" dirty="0">
                  <a:latin typeface="Times New Roman" panose="02020603050405020304" pitchFamily="18" charset="0"/>
                  <a:ea typeface="方正书宋简体" charset="-122"/>
                </a:rPr>
                <a:t>-</a:t>
              </a:r>
              <a:r>
                <a:rPr lang="zh-CN" altLang="en-US" sz="2600" dirty="0">
                  <a:latin typeface="Times New Roman" panose="02020603050405020304" pitchFamily="18" charset="0"/>
                  <a:ea typeface="方正书宋简体" charset="-122"/>
                </a:rPr>
                <a:t>现金折扣成本         </a:t>
              </a:r>
              <a:endParaRPr lang="en-US" altLang="zh-CN" sz="2600" dirty="0">
                <a:latin typeface="Times New Roman" panose="02020603050405020304" pitchFamily="18" charset="0"/>
                <a:ea typeface="方正书宋简体" charset="-122"/>
              </a:endParaRPr>
            </a:p>
            <a:p>
              <a:pPr marL="457200" indent="-457200" eaLnBrk="1" hangingPunct="1">
                <a:lnSpc>
                  <a:spcPct val="150000"/>
                </a:lnSpc>
                <a:buFont typeface="Wingdings" panose="05000000000000000000" pitchFamily="2" charset="2"/>
                <a:buChar char="l"/>
              </a:pPr>
              <a:r>
                <a:rPr lang="zh-CN" altLang="en-US" sz="2600" dirty="0">
                  <a:latin typeface="Times New Roman" panose="02020603050405020304" pitchFamily="18" charset="0"/>
                  <a:ea typeface="方正书宋简体" charset="-122"/>
                </a:rPr>
                <a:t>信用成本后收益</a:t>
              </a:r>
              <a:r>
                <a:rPr lang="en-US" altLang="zh-CN" sz="2600" dirty="0">
                  <a:latin typeface="Times New Roman" panose="02020603050405020304" pitchFamily="18" charset="0"/>
                  <a:ea typeface="方正书宋简体" charset="-122"/>
                </a:rPr>
                <a:t>=</a:t>
              </a:r>
              <a:r>
                <a:rPr lang="zh-CN" altLang="en-US" sz="2600" dirty="0">
                  <a:latin typeface="Times New Roman" panose="02020603050405020304" pitchFamily="18" charset="0"/>
                  <a:ea typeface="方正书宋简体" charset="-122"/>
                </a:rPr>
                <a:t>信用成本前收益</a:t>
              </a:r>
              <a:r>
                <a:rPr lang="en-US" altLang="zh-CN" sz="2600" dirty="0">
                  <a:latin typeface="Times New Roman" panose="02020603050405020304" pitchFamily="18" charset="0"/>
                  <a:ea typeface="方正书宋简体" charset="-122"/>
                </a:rPr>
                <a:t>-</a:t>
              </a:r>
              <a:r>
                <a:rPr lang="zh-CN" altLang="en-US" sz="2600" dirty="0">
                  <a:latin typeface="Times New Roman" panose="02020603050405020304" pitchFamily="18" charset="0"/>
                  <a:ea typeface="方正书宋简体" charset="-122"/>
                </a:rPr>
                <a:t>机会成本</a:t>
              </a:r>
              <a:r>
                <a:rPr lang="en-US" altLang="zh-CN" sz="2600" dirty="0">
                  <a:latin typeface="Times New Roman" panose="02020603050405020304" pitchFamily="18" charset="0"/>
                  <a:ea typeface="方正书宋简体" charset="-122"/>
                </a:rPr>
                <a:t>-</a:t>
              </a:r>
              <a:r>
                <a:rPr lang="zh-CN" altLang="en-US" sz="2600" dirty="0">
                  <a:latin typeface="Times New Roman" panose="02020603050405020304" pitchFamily="18" charset="0"/>
                  <a:ea typeface="方正书宋简体" charset="-122"/>
                </a:rPr>
                <a:t>坏账损失</a:t>
              </a:r>
              <a:r>
                <a:rPr lang="en-US" altLang="zh-CN" sz="2600" dirty="0">
                  <a:latin typeface="Times New Roman" panose="02020603050405020304" pitchFamily="18" charset="0"/>
                  <a:ea typeface="方正书宋简体" charset="-122"/>
                </a:rPr>
                <a:t>-</a:t>
              </a:r>
              <a:r>
                <a:rPr lang="zh-CN" altLang="en-US" sz="2600" dirty="0">
                  <a:latin typeface="Times New Roman" panose="02020603050405020304" pitchFamily="18" charset="0"/>
                  <a:ea typeface="方正书宋简体" charset="-122"/>
                </a:rPr>
                <a:t>收账费用</a:t>
              </a:r>
              <a:endParaRPr lang="zh-CN" altLang="en-US" sz="2600" dirty="0">
                <a:latin typeface="Times New Roman" panose="02020603050405020304" pitchFamily="18" charset="0"/>
                <a:ea typeface="方正书宋简体" charset="-122"/>
              </a:endParaRPr>
            </a:p>
          </p:txBody>
        </p:sp>
      </p:grpSp>
      <p:graphicFrame>
        <p:nvGraphicFramePr>
          <p:cNvPr id="7" name="图示 6"/>
          <p:cNvGraphicFramePr/>
          <p:nvPr/>
        </p:nvGraphicFramePr>
        <p:xfrm>
          <a:off x="420005" y="2171700"/>
          <a:ext cx="6604447" cy="1895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6872" name="组合 1"/>
          <p:cNvGrpSpPr/>
          <p:nvPr/>
        </p:nvGrpSpPr>
        <p:grpSpPr>
          <a:xfrm>
            <a:off x="6588125" y="1700213"/>
            <a:ext cx="2332038" cy="2751137"/>
            <a:chOff x="8517540" y="1939716"/>
            <a:chExt cx="3301398" cy="2752034"/>
          </a:xfrm>
        </p:grpSpPr>
        <p:pic>
          <p:nvPicPr>
            <p:cNvPr id="36873" name="图片 9"/>
            <p:cNvPicPr>
              <a:picLocks noChangeAspect="1"/>
            </p:cNvPicPr>
            <p:nvPr/>
          </p:nvPicPr>
          <p:blipFill>
            <a:blip r:embed="rId7"/>
            <a:srcRect r="11804" b="33711"/>
            <a:stretch>
              <a:fillRect/>
            </a:stretch>
          </p:blipFill>
          <p:spPr>
            <a:xfrm>
              <a:off x="8517540" y="1939716"/>
              <a:ext cx="3301398" cy="2367734"/>
            </a:xfrm>
            <a:prstGeom prst="rect">
              <a:avLst/>
            </a:prstGeom>
            <a:noFill/>
            <a:ln w="9525">
              <a:noFill/>
            </a:ln>
          </p:spPr>
        </p:pic>
        <p:sp>
          <p:nvSpPr>
            <p:cNvPr id="36874" name="文本框 10"/>
            <p:cNvSpPr txBox="1"/>
            <p:nvPr/>
          </p:nvSpPr>
          <p:spPr>
            <a:xfrm>
              <a:off x="10841216" y="3684947"/>
              <a:ext cx="755513" cy="1006803"/>
            </a:xfrm>
            <a:prstGeom prst="rect">
              <a:avLst/>
            </a:prstGeom>
            <a:solidFill>
              <a:srgbClr val="D8F0E2"/>
            </a:solidFill>
            <a:ln w="9525">
              <a:noFill/>
            </a:ln>
          </p:spPr>
          <p:txBody>
            <a:bodyPr lIns="36000" tIns="46800" rIns="36000" bIns="46800">
              <a:spAutoFit/>
            </a:bodyPr>
            <a:p>
              <a:pPr eaLnBrk="1" hangingPunct="1">
                <a:lnSpc>
                  <a:spcPct val="125000"/>
                </a:lnSpc>
              </a:pPr>
              <a:r>
                <a:rPr lang="zh-CN" altLang="en-US" sz="2400" b="1" dirty="0">
                  <a:solidFill>
                    <a:srgbClr val="378262"/>
                  </a:solidFill>
                  <a:latin typeface="华文细黑" panose="02010600040101010101" pitchFamily="2" charset="-122"/>
                  <a:ea typeface="华文细黑" panose="02010600040101010101" pitchFamily="2" charset="-122"/>
                </a:rPr>
                <a:t>制定</a:t>
              </a:r>
              <a:endParaRPr lang="zh-CN" altLang="en-US" sz="2400" b="1" dirty="0">
                <a:solidFill>
                  <a:srgbClr val="378262"/>
                </a:solidFill>
                <a:latin typeface="华文细黑" panose="02010600040101010101" pitchFamily="2" charset="-122"/>
                <a:ea typeface="华文细黑" panose="02010600040101010101" pitchFamily="2" charset="-122"/>
              </a:endParaRP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2"/>
          <p:cNvSpPr>
            <a:spLocks noGrp="1"/>
          </p:cNvSpPr>
          <p:nvPr>
            <p:ph type="title" idx="4294967295"/>
          </p:nvPr>
        </p:nvSpPr>
        <p:spPr>
          <a:xfrm>
            <a:off x="2268538" y="333375"/>
            <a:ext cx="5111750" cy="1079500"/>
          </a:xfrm>
          <a:ln/>
          <a:effectLst>
            <a:outerShdw dist="35921" dir="2699999" algn="ctr" rotWithShape="0">
              <a:schemeClr val="tx1">
                <a:alpha val="100000"/>
              </a:schemeClr>
            </a:outerShdw>
          </a:effectLst>
        </p:spPr>
        <p:txBody>
          <a:bodyPr vert="horz" wrap="square" lIns="90488" tIns="44450" rIns="90488" bIns="44450" anchor="ctr" anchorCtr="0"/>
          <a:p>
            <a:pPr eaLnBrk="1" hangingPunct="1">
              <a:lnSpc>
                <a:spcPct val="90000"/>
              </a:lnSpc>
            </a:pPr>
            <a:r>
              <a:rPr lang="zh-CN" altLang="en-US" dirty="0">
                <a:solidFill>
                  <a:srgbClr val="495A66"/>
                </a:solidFill>
                <a:latin typeface="微软雅黑" panose="020B0503020204020204" pitchFamily="34" charset="-122"/>
                <a:ea typeface="微软雅黑" panose="020B0503020204020204" pitchFamily="34" charset="-122"/>
              </a:rPr>
              <a:t>（</a:t>
            </a:r>
            <a:r>
              <a:rPr lang="en-US" altLang="zh-CN" dirty="0">
                <a:solidFill>
                  <a:srgbClr val="495A66"/>
                </a:solidFill>
                <a:latin typeface="微软雅黑" panose="020B0503020204020204" pitchFamily="34" charset="-122"/>
                <a:ea typeface="微软雅黑" panose="020B0503020204020204" pitchFamily="34" charset="-122"/>
              </a:rPr>
              <a:t>2</a:t>
            </a:r>
            <a:r>
              <a:rPr lang="zh-CN" altLang="en-US" dirty="0">
                <a:solidFill>
                  <a:srgbClr val="495A66"/>
                </a:solidFill>
                <a:latin typeface="微软雅黑" panose="020B0503020204020204" pitchFamily="34" charset="-122"/>
                <a:ea typeface="微软雅黑" panose="020B0503020204020204" pitchFamily="34" charset="-122"/>
              </a:rPr>
              <a:t>）制定现金折扣条件</a:t>
            </a:r>
            <a:endParaRPr lang="zh-CN" altLang="en-US" dirty="0">
              <a:solidFill>
                <a:srgbClr val="495A66"/>
              </a:solidFill>
              <a:latin typeface="微软雅黑" panose="020B0503020204020204" pitchFamily="34" charset="-122"/>
              <a:ea typeface="微软雅黑" panose="020B0503020204020204" pitchFamily="34" charset="-122"/>
            </a:endParaRPr>
          </a:p>
        </p:txBody>
      </p:sp>
      <p:sp>
        <p:nvSpPr>
          <p:cNvPr id="80900" name="Rectangle 4"/>
          <p:cNvSpPr/>
          <p:nvPr/>
        </p:nvSpPr>
        <p:spPr>
          <a:xfrm>
            <a:off x="323850" y="5516563"/>
            <a:ext cx="7458075" cy="1114425"/>
          </a:xfrm>
          <a:prstGeom prst="rect">
            <a:avLst/>
          </a:prstGeom>
          <a:noFill/>
          <a:ln w="12700">
            <a:noFill/>
          </a:ln>
        </p:spPr>
        <p:txBody>
          <a:bodyPr lIns="90488" tIns="44450" rIns="90488" bIns="44450"/>
          <a:p>
            <a:pPr marL="342900" indent="-342900">
              <a:lnSpc>
                <a:spcPct val="110000"/>
              </a:lnSpc>
              <a:spcBef>
                <a:spcPct val="20000"/>
              </a:spcBef>
              <a:buSzPct val="90000"/>
            </a:pPr>
            <a:r>
              <a:rPr lang="zh-CN" altLang="en-US" sz="2600" b="1" dirty="0">
                <a:latin typeface="宋体" panose="02010600030101010101" pitchFamily="2" charset="-122"/>
                <a:ea typeface="宋体" panose="02010600030101010101" pitchFamily="2" charset="-122"/>
              </a:rPr>
              <a:t>（</a:t>
            </a:r>
            <a:r>
              <a:rPr lang="en-US" altLang="zh-CN" sz="2600" b="1" dirty="0">
                <a:latin typeface="宋体" panose="02010600030101010101" pitchFamily="2" charset="-122"/>
                <a:ea typeface="宋体" panose="02010600030101010101" pitchFamily="2" charset="-122"/>
              </a:rPr>
              <a:t>2</a:t>
            </a:r>
            <a:r>
              <a:rPr lang="zh-CN" altLang="en-US" sz="2600" b="1" dirty="0">
                <a:latin typeface="宋体" panose="02010600030101010101" pitchFamily="2" charset="-122"/>
                <a:ea typeface="宋体" panose="02010600030101010101" pitchFamily="2" charset="-122"/>
              </a:rPr>
              <a:t>）决策原则</a:t>
            </a:r>
            <a:r>
              <a:rPr lang="en-US" altLang="zh-CN" sz="2600" b="1" dirty="0">
                <a:latin typeface="宋体" panose="02010600030101010101" pitchFamily="2" charset="-122"/>
                <a:ea typeface="宋体" panose="02010600030101010101" pitchFamily="2" charset="-122"/>
              </a:rPr>
              <a:t>:</a:t>
            </a:r>
            <a:r>
              <a:rPr lang="zh-CN" altLang="en-US" sz="2600" b="1" dirty="0">
                <a:latin typeface="宋体" panose="02010600030101010101" pitchFamily="2" charset="-122"/>
                <a:ea typeface="宋体" panose="02010600030101010101" pitchFamily="2" charset="-122"/>
              </a:rPr>
              <a:t>计算各方案的净收益，选择其中净收益最高的方案。</a:t>
            </a:r>
            <a:endParaRPr lang="zh-CN" altLang="en-US" sz="2600" b="1" dirty="0">
              <a:latin typeface="宋体" panose="02010600030101010101" pitchFamily="2" charset="-122"/>
              <a:ea typeface="宋体" panose="02010600030101010101" pitchFamily="2" charset="-122"/>
            </a:endParaRPr>
          </a:p>
        </p:txBody>
      </p:sp>
      <p:sp>
        <p:nvSpPr>
          <p:cNvPr id="80902" name="Text Box 6"/>
          <p:cNvSpPr txBox="1"/>
          <p:nvPr/>
        </p:nvSpPr>
        <p:spPr>
          <a:xfrm>
            <a:off x="323850" y="1773238"/>
            <a:ext cx="8424863" cy="3455987"/>
          </a:xfrm>
          <a:prstGeom prst="rect">
            <a:avLst/>
          </a:prstGeom>
          <a:noFill/>
          <a:ln w="12700">
            <a:noFill/>
          </a:ln>
        </p:spPr>
        <p:txBody>
          <a:bodyPr lIns="90488" tIns="44450" rIns="90488" bIns="44450"/>
          <a:p>
            <a:pPr marL="342900" indent="-342900">
              <a:lnSpc>
                <a:spcPct val="110000"/>
              </a:lnSpc>
              <a:spcBef>
                <a:spcPct val="20000"/>
              </a:spcBef>
              <a:buSzPct val="90000"/>
            </a:pPr>
            <a:r>
              <a:rPr lang="zh-CN" altLang="en-US" sz="2600" b="1" dirty="0">
                <a:latin typeface="宋体" panose="02010600030101010101" pitchFamily="2" charset="-122"/>
                <a:ea typeface="宋体" panose="02010600030101010101" pitchFamily="2" charset="-122"/>
              </a:rPr>
              <a:t>（</a:t>
            </a:r>
            <a:r>
              <a:rPr lang="en-US" altLang="zh-CN" sz="2600" b="1" dirty="0">
                <a:latin typeface="宋体" panose="02010600030101010101" pitchFamily="2" charset="-122"/>
                <a:ea typeface="宋体" panose="02010600030101010101" pitchFamily="2" charset="-122"/>
              </a:rPr>
              <a:t>1</a:t>
            </a:r>
            <a:r>
              <a:rPr lang="zh-CN" altLang="en-US" sz="2600" b="1" dirty="0">
                <a:latin typeface="宋体" panose="02010600030101010101" pitchFamily="2" charset="-122"/>
                <a:ea typeface="宋体" panose="02010600030101010101" pitchFamily="2" charset="-122"/>
              </a:rPr>
              <a:t>）计算不同方案的净收益</a:t>
            </a:r>
            <a:endParaRPr lang="zh-CN" altLang="en-US" sz="2600" b="1" dirty="0">
              <a:latin typeface="宋体" panose="02010600030101010101" pitchFamily="2" charset="-122"/>
              <a:ea typeface="宋体" panose="02010600030101010101" pitchFamily="2" charset="-122"/>
            </a:endParaRPr>
          </a:p>
          <a:p>
            <a:pPr marL="342900" indent="-342900">
              <a:lnSpc>
                <a:spcPct val="110000"/>
              </a:lnSpc>
              <a:spcBef>
                <a:spcPct val="20000"/>
              </a:spcBef>
              <a:buSzPct val="90000"/>
            </a:pPr>
            <a:r>
              <a:rPr lang="zh-CN" altLang="en-US" sz="2600" b="1" dirty="0">
                <a:solidFill>
                  <a:srgbClr val="FF3300"/>
                </a:solidFill>
                <a:latin typeface="宋体" panose="02010600030101010101" pitchFamily="2" charset="-122"/>
                <a:ea typeface="宋体" panose="02010600030101010101" pitchFamily="2" charset="-122"/>
              </a:rPr>
              <a:t>信用成本前收益</a:t>
            </a:r>
            <a:endParaRPr lang="zh-CN" altLang="en-US" sz="2600" b="1" dirty="0">
              <a:solidFill>
                <a:srgbClr val="FF3300"/>
              </a:solidFill>
              <a:latin typeface="宋体" panose="02010600030101010101" pitchFamily="2" charset="-122"/>
              <a:ea typeface="宋体" panose="02010600030101010101" pitchFamily="2" charset="-122"/>
            </a:endParaRPr>
          </a:p>
          <a:p>
            <a:pPr marL="342900" indent="-342900">
              <a:lnSpc>
                <a:spcPct val="110000"/>
              </a:lnSpc>
              <a:spcBef>
                <a:spcPct val="20000"/>
              </a:spcBef>
              <a:buSzPct val="90000"/>
            </a:pPr>
            <a:r>
              <a:rPr lang="zh-CN" altLang="en-US" sz="2600" b="1" dirty="0">
                <a:latin typeface="宋体" panose="02010600030101010101" pitchFamily="2" charset="-122"/>
                <a:ea typeface="宋体" panose="02010600030101010101" pitchFamily="2" charset="-122"/>
              </a:rPr>
              <a:t>    =收入-非信用成本=收入-变动成本</a:t>
            </a:r>
            <a:endParaRPr lang="zh-CN" altLang="en-US" sz="2600" b="1" dirty="0">
              <a:latin typeface="宋体" panose="02010600030101010101" pitchFamily="2" charset="-122"/>
              <a:ea typeface="宋体" panose="02010600030101010101" pitchFamily="2" charset="-122"/>
            </a:endParaRPr>
          </a:p>
          <a:p>
            <a:pPr marL="342900" indent="-342900">
              <a:lnSpc>
                <a:spcPct val="110000"/>
              </a:lnSpc>
              <a:spcBef>
                <a:spcPct val="20000"/>
              </a:spcBef>
              <a:buSzPct val="90000"/>
            </a:pPr>
            <a:r>
              <a:rPr lang="zh-CN" altLang="en-US" sz="2600" b="1" dirty="0">
                <a:latin typeface="宋体" panose="02010600030101010101" pitchFamily="2" charset="-122"/>
                <a:ea typeface="宋体" panose="02010600030101010101" pitchFamily="2" charset="-122"/>
              </a:rPr>
              <a:t>    =边际贡献-</a:t>
            </a:r>
            <a:r>
              <a:rPr lang="zh-CN" altLang="en-US" sz="2600" b="1" u="sng" dirty="0">
                <a:latin typeface="宋体" panose="02010600030101010101" pitchFamily="2" charset="-122"/>
                <a:ea typeface="宋体" panose="02010600030101010101" pitchFamily="2" charset="-122"/>
              </a:rPr>
              <a:t>现金折扣成本</a:t>
            </a:r>
            <a:endParaRPr lang="zh-CN" altLang="en-US" sz="2600" b="1" u="sng" dirty="0">
              <a:latin typeface="宋体" panose="02010600030101010101" pitchFamily="2" charset="-122"/>
              <a:ea typeface="宋体" panose="02010600030101010101" pitchFamily="2" charset="-122"/>
            </a:endParaRPr>
          </a:p>
          <a:p>
            <a:pPr marL="342900" indent="-342900">
              <a:lnSpc>
                <a:spcPct val="110000"/>
              </a:lnSpc>
              <a:spcBef>
                <a:spcPct val="20000"/>
              </a:spcBef>
              <a:buSzPct val="90000"/>
            </a:pPr>
            <a:r>
              <a:rPr lang="zh-CN" altLang="en-US" sz="2600" b="1" dirty="0">
                <a:solidFill>
                  <a:srgbClr val="FF3300"/>
                </a:solidFill>
                <a:latin typeface="宋体" panose="02010600030101010101" pitchFamily="2" charset="-122"/>
                <a:ea typeface="宋体" panose="02010600030101010101" pitchFamily="2" charset="-122"/>
              </a:rPr>
              <a:t>信用成本后收益</a:t>
            </a:r>
            <a:endParaRPr lang="zh-CN" altLang="en-US" sz="2600" b="1" dirty="0">
              <a:solidFill>
                <a:srgbClr val="FF3300"/>
              </a:solidFill>
              <a:latin typeface="宋体" panose="02010600030101010101" pitchFamily="2" charset="-122"/>
              <a:ea typeface="宋体" panose="02010600030101010101" pitchFamily="2" charset="-122"/>
            </a:endParaRPr>
          </a:p>
          <a:p>
            <a:pPr marL="342900" indent="-342900">
              <a:lnSpc>
                <a:spcPct val="110000"/>
              </a:lnSpc>
              <a:spcBef>
                <a:spcPct val="20000"/>
              </a:spcBef>
              <a:buSzPct val="90000"/>
            </a:pPr>
            <a:r>
              <a:rPr lang="zh-CN" altLang="en-US" sz="2600" b="1" dirty="0">
                <a:latin typeface="宋体" panose="02010600030101010101" pitchFamily="2" charset="-122"/>
                <a:ea typeface="宋体" panose="02010600030101010101" pitchFamily="2" charset="-122"/>
              </a:rPr>
              <a:t>    =信用成本前收益-信用成本</a:t>
            </a:r>
            <a:endParaRPr lang="zh-CN" altLang="en-US" sz="2600" b="1" dirty="0">
              <a:latin typeface="宋体" panose="02010600030101010101" pitchFamily="2" charset="-122"/>
              <a:ea typeface="宋体" panose="02010600030101010101" pitchFamily="2" charset="-122"/>
            </a:endParaRPr>
          </a:p>
          <a:p>
            <a:pPr marL="342900" indent="-342900">
              <a:lnSpc>
                <a:spcPct val="110000"/>
              </a:lnSpc>
              <a:spcBef>
                <a:spcPct val="20000"/>
              </a:spcBef>
              <a:buSzPct val="90000"/>
            </a:pPr>
            <a:r>
              <a:rPr lang="zh-CN" altLang="en-US" sz="2600" b="1" dirty="0">
                <a:latin typeface="宋体" panose="02010600030101010101" pitchFamily="2" charset="-122"/>
                <a:ea typeface="宋体" panose="02010600030101010101" pitchFamily="2" charset="-122"/>
              </a:rPr>
              <a:t>    =信用成本前收益-机会成本-坏账损失-收账费用</a:t>
            </a:r>
            <a:endParaRPr lang="zh-CN" altLang="en-US" sz="2700" b="1" dirty="0">
              <a:latin typeface="宋体" panose="02010600030101010101" pitchFamily="2" charset="-122"/>
              <a:ea typeface="宋体"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80902">
                                            <p:txEl>
                                              <p:charRg st="0" end="14"/>
                                            </p:txEl>
                                          </p:spTgt>
                                        </p:tgtEl>
                                        <p:attrNameLst>
                                          <p:attrName>style.visibility</p:attrName>
                                        </p:attrNameLst>
                                      </p:cBhvr>
                                      <p:to>
                                        <p:strVal val="visible"/>
                                      </p:to>
                                    </p:set>
                                    <p:animEffect transition="in" filter="strips(downRight)">
                                      <p:cBhvr>
                                        <p:cTn id="7" dur="500"/>
                                        <p:tgtEl>
                                          <p:spTgt spid="80902">
                                            <p:txEl>
                                              <p:charRg st="0" end="1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0902">
                                            <p:txEl>
                                              <p:charRg st="14" end="22"/>
                                            </p:txEl>
                                          </p:spTgt>
                                        </p:tgtEl>
                                        <p:attrNameLst>
                                          <p:attrName>style.visibility</p:attrName>
                                        </p:attrNameLst>
                                      </p:cBhvr>
                                      <p:to>
                                        <p:strVal val="visible"/>
                                      </p:to>
                                    </p:set>
                                    <p:animEffect transition="in" filter="strips(downRight)">
                                      <p:cBhvr>
                                        <p:cTn id="12" dur="500"/>
                                        <p:tgtEl>
                                          <p:spTgt spid="80902">
                                            <p:txEl>
                                              <p:charRg st="14" end="2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80902">
                                            <p:txEl>
                                              <p:charRg st="22" end="44"/>
                                            </p:txEl>
                                          </p:spTgt>
                                        </p:tgtEl>
                                        <p:attrNameLst>
                                          <p:attrName>style.visibility</p:attrName>
                                        </p:attrNameLst>
                                      </p:cBhvr>
                                      <p:to>
                                        <p:strVal val="visible"/>
                                      </p:to>
                                    </p:set>
                                    <p:animEffect transition="in" filter="strips(downRight)">
                                      <p:cBhvr>
                                        <p:cTn id="17" dur="500"/>
                                        <p:tgtEl>
                                          <p:spTgt spid="80902">
                                            <p:txEl>
                                              <p:charRg st="22" end="4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80902">
                                            <p:txEl>
                                              <p:charRg st="44" end="61"/>
                                            </p:txEl>
                                          </p:spTgt>
                                        </p:tgtEl>
                                        <p:attrNameLst>
                                          <p:attrName>style.visibility</p:attrName>
                                        </p:attrNameLst>
                                      </p:cBhvr>
                                      <p:to>
                                        <p:strVal val="visible"/>
                                      </p:to>
                                    </p:set>
                                    <p:animEffect transition="in" filter="strips(downRight)">
                                      <p:cBhvr>
                                        <p:cTn id="22" dur="500"/>
                                        <p:tgtEl>
                                          <p:spTgt spid="80902">
                                            <p:txEl>
                                              <p:charRg st="44" end="6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80902">
                                            <p:txEl>
                                              <p:charRg st="61" end="69"/>
                                            </p:txEl>
                                          </p:spTgt>
                                        </p:tgtEl>
                                        <p:attrNameLst>
                                          <p:attrName>style.visibility</p:attrName>
                                        </p:attrNameLst>
                                      </p:cBhvr>
                                      <p:to>
                                        <p:strVal val="visible"/>
                                      </p:to>
                                    </p:set>
                                    <p:animEffect transition="in" filter="strips(downRight)">
                                      <p:cBhvr>
                                        <p:cTn id="27" dur="500"/>
                                        <p:tgtEl>
                                          <p:spTgt spid="80902">
                                            <p:txEl>
                                              <p:charRg st="61" end="6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80902">
                                            <p:txEl>
                                              <p:charRg st="69" end="87"/>
                                            </p:txEl>
                                          </p:spTgt>
                                        </p:tgtEl>
                                        <p:attrNameLst>
                                          <p:attrName>style.visibility</p:attrName>
                                        </p:attrNameLst>
                                      </p:cBhvr>
                                      <p:to>
                                        <p:strVal val="visible"/>
                                      </p:to>
                                    </p:set>
                                    <p:animEffect transition="in" filter="strips(downRight)">
                                      <p:cBhvr>
                                        <p:cTn id="32" dur="500"/>
                                        <p:tgtEl>
                                          <p:spTgt spid="80902">
                                            <p:txEl>
                                              <p:charRg st="69" end="8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80902">
                                            <p:txEl>
                                              <p:charRg st="87" end="115"/>
                                            </p:txEl>
                                          </p:spTgt>
                                        </p:tgtEl>
                                        <p:attrNameLst>
                                          <p:attrName>style.visibility</p:attrName>
                                        </p:attrNameLst>
                                      </p:cBhvr>
                                      <p:to>
                                        <p:strVal val="visible"/>
                                      </p:to>
                                    </p:set>
                                    <p:animEffect transition="in" filter="strips(downRight)">
                                      <p:cBhvr>
                                        <p:cTn id="37" dur="500"/>
                                        <p:tgtEl>
                                          <p:spTgt spid="80902">
                                            <p:txEl>
                                              <p:charRg st="87" end="11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0900"/>
                                        </p:tgtEl>
                                        <p:attrNameLst>
                                          <p:attrName>style.visibility</p:attrName>
                                        </p:attrNameLst>
                                      </p:cBhvr>
                                      <p:to>
                                        <p:strVal val="visible"/>
                                      </p:to>
                                    </p:set>
                                    <p:animEffect transition="in" filter="wipe(down)">
                                      <p:cBhvr>
                                        <p:cTn id="42" dur="500"/>
                                        <p:tgtEl>
                                          <p:spTgt spid="80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p:bldP spid="8090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灯片编号占位符 2"/>
          <p:cNvSpPr txBox="1">
            <a:spLocks noGrp="1"/>
          </p:cNvSpPr>
          <p:nvPr/>
        </p:nvSpPr>
        <p:spPr>
          <a:xfrm>
            <a:off x="8507413" y="6243638"/>
            <a:ext cx="371475" cy="354012"/>
          </a:xfrm>
          <a:prstGeom prst="rect">
            <a:avLst/>
          </a:prstGeom>
          <a:noFill/>
          <a:ln w="9525">
            <a:noFill/>
          </a:ln>
        </p:spPr>
        <p:txBody>
          <a:bodyPr anchor="ctr" anchorCtr="0"/>
          <a:p>
            <a:pPr algn="ctr" eaLnBrk="1" hangingPunct="1"/>
            <a:fld id="{9A0DB2DC-4C9A-4742-B13C-FB6460FD3503}" type="slidenum">
              <a:rPr lang="en-US" altLang="zh-CN" sz="1400" b="1" dirty="0">
                <a:solidFill>
                  <a:schemeClr val="bg1"/>
                </a:solidFill>
                <a:latin typeface="文泉驿微米黑" pitchFamily="2" charset="-122"/>
                <a:ea typeface="宋体" panose="02010600030101010101" pitchFamily="2" charset="-122"/>
              </a:rPr>
            </a:fld>
            <a:endParaRPr lang="en-US" altLang="zh-CN" sz="1400" b="1" dirty="0">
              <a:solidFill>
                <a:schemeClr val="bg1"/>
              </a:solidFill>
              <a:latin typeface="文泉驿微米黑" pitchFamily="2" charset="-122"/>
              <a:ea typeface="宋体" panose="02010600030101010101" pitchFamily="2" charset="-122"/>
            </a:endParaRPr>
          </a:p>
        </p:txBody>
      </p:sp>
      <p:sp>
        <p:nvSpPr>
          <p:cNvPr id="18" name="Text Box 4"/>
          <p:cNvSpPr txBox="1">
            <a:spLocks noChangeArrowheads="1"/>
          </p:cNvSpPr>
          <p:nvPr/>
        </p:nvSpPr>
        <p:spPr bwMode="auto">
          <a:xfrm>
            <a:off x="3157538" y="128588"/>
            <a:ext cx="2646363" cy="615950"/>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是否提供现金折扣</a:t>
            </a:r>
            <a:endParaRPr kumimoji="0" lang="zh-CN" altLang="zh-CN"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9" name="Line 7"/>
          <p:cNvSpPr>
            <a:spLocks noChangeShapeType="1"/>
          </p:cNvSpPr>
          <p:nvPr/>
        </p:nvSpPr>
        <p:spPr bwMode="auto">
          <a:xfrm>
            <a:off x="6005513" y="436563"/>
            <a:ext cx="3138488" cy="1588"/>
          </a:xfrm>
          <a:prstGeom prst="line">
            <a:avLst/>
          </a:prstGeom>
          <a:noFill/>
          <a:ln w="6350">
            <a:solidFill>
              <a:srgbClr val="0070C0"/>
            </a:solidFill>
            <a:round/>
          </a:ln>
          <a:effectLst/>
        </p:spPr>
        <p:txBody>
          <a:bodyPr lIns="121926" tIns="60963" rIns="121926" bIns="60963"/>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0" name="Line 7"/>
          <p:cNvSpPr>
            <a:spLocks noChangeShapeType="1"/>
          </p:cNvSpPr>
          <p:nvPr/>
        </p:nvSpPr>
        <p:spPr bwMode="auto">
          <a:xfrm>
            <a:off x="20638" y="438150"/>
            <a:ext cx="3138488" cy="0"/>
          </a:xfrm>
          <a:prstGeom prst="line">
            <a:avLst/>
          </a:prstGeom>
          <a:noFill/>
          <a:ln w="6350">
            <a:solidFill>
              <a:srgbClr val="0070C0"/>
            </a:solidFill>
            <a:round/>
          </a:ln>
          <a:effectLst/>
        </p:spPr>
        <p:txBody>
          <a:bodyPr lIns="121926" tIns="60963" rIns="121926" bIns="60963"/>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4" name="组合 3"/>
          <p:cNvGrpSpPr/>
          <p:nvPr/>
        </p:nvGrpSpPr>
        <p:grpSpPr>
          <a:xfrm>
            <a:off x="395288" y="596900"/>
            <a:ext cx="7975600" cy="2957513"/>
            <a:chOff x="672670" y="631474"/>
            <a:chExt cx="10650968" cy="3666303"/>
          </a:xfrm>
        </p:grpSpPr>
        <p:grpSp>
          <p:nvGrpSpPr>
            <p:cNvPr id="38922" name="组合 14"/>
            <p:cNvGrpSpPr/>
            <p:nvPr/>
          </p:nvGrpSpPr>
          <p:grpSpPr>
            <a:xfrm>
              <a:off x="672670" y="631474"/>
              <a:ext cx="10650968" cy="3666303"/>
              <a:chOff x="504431" y="1616106"/>
              <a:chExt cx="8524926" cy="4703750"/>
            </a:xfrm>
          </p:grpSpPr>
          <p:sp>
            <p:nvSpPr>
              <p:cNvPr id="38924" name="矩形 8"/>
              <p:cNvSpPr/>
              <p:nvPr/>
            </p:nvSpPr>
            <p:spPr>
              <a:xfrm>
                <a:off x="732641" y="2102138"/>
                <a:ext cx="8296716" cy="4217718"/>
              </a:xfrm>
              <a:prstGeom prst="rect">
                <a:avLst/>
              </a:prstGeom>
              <a:noFill/>
              <a:ln w="25400" cap="flat" cmpd="sng">
                <a:solidFill>
                  <a:srgbClr val="0070C0"/>
                </a:solidFill>
                <a:prstDash val="solid"/>
                <a:miter/>
                <a:headEnd type="none" w="med" len="med"/>
                <a:tailEnd type="none" w="med" len="med"/>
              </a:ln>
            </p:spPr>
            <p:txBody>
              <a:bodyPr/>
              <a:p>
                <a:pPr eaLnBrk="1" hangingPunct="1">
                  <a:lnSpc>
                    <a:spcPct val="130000"/>
                  </a:lnSpc>
                </a:pPr>
                <a:r>
                  <a:rPr lang="zh-CN" altLang="en-US" sz="3200" b="1" dirty="0">
                    <a:solidFill>
                      <a:srgbClr val="333333"/>
                    </a:solidFill>
                    <a:latin typeface="Times New Roman" panose="02020603050405020304" pitchFamily="18" charset="0"/>
                    <a:ea typeface="宋体" panose="02010600030101010101" pitchFamily="2" charset="-122"/>
                  </a:rPr>
                  <a:t>       </a:t>
                </a:r>
                <a:endParaRPr lang="zh-CN" altLang="en-US" sz="28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4" name="组合 11"/>
              <p:cNvGrpSpPr/>
              <p:nvPr/>
            </p:nvGrpSpPr>
            <p:grpSpPr>
              <a:xfrm>
                <a:off x="504431" y="1616106"/>
                <a:ext cx="568751" cy="957078"/>
                <a:chOff x="1077944" y="-1633000"/>
                <a:chExt cx="4000500" cy="5468973"/>
              </a:xfrm>
              <a:effectLst>
                <a:outerShdw blurRad="444500" dist="254000" dir="8100000" algn="tr" rotWithShape="0">
                  <a:prstClr val="black">
                    <a:alpha val="50000"/>
                  </a:prstClr>
                </a:outerShdw>
              </a:effectLst>
            </p:grpSpPr>
            <p:sp>
              <p:nvSpPr>
                <p:cNvPr id="15" name="同心圆 28"/>
                <p:cNvSpPr/>
                <p:nvPr/>
              </p:nvSpPr>
              <p:spPr>
                <a:xfrm>
                  <a:off x="1077944" y="-1441797"/>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6" name="椭圆 15"/>
                <p:cNvSpPr/>
                <p:nvPr/>
              </p:nvSpPr>
              <p:spPr>
                <a:xfrm>
                  <a:off x="1077944" y="-1633000"/>
                  <a:ext cx="3764804" cy="54689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grpSp>
        </p:grpSp>
        <p:sp>
          <p:nvSpPr>
            <p:cNvPr id="38923" name="矩形 1"/>
            <p:cNvSpPr/>
            <p:nvPr/>
          </p:nvSpPr>
          <p:spPr>
            <a:xfrm>
              <a:off x="1371094" y="1139207"/>
              <a:ext cx="9922365" cy="3101499"/>
            </a:xfrm>
            <a:prstGeom prst="rect">
              <a:avLst/>
            </a:prstGeom>
            <a:noFill/>
            <a:ln w="9525">
              <a:noFill/>
            </a:ln>
          </p:spPr>
          <p:txBody>
            <a:bodyPr>
              <a:spAutoFit/>
            </a:bodyPr>
            <a:p>
              <a:pPr eaLnBrk="1" hangingPunct="1">
                <a:lnSpc>
                  <a:spcPct val="110000"/>
                </a:lnSpc>
              </a:pPr>
              <a:r>
                <a:rPr lang="zh-CN" altLang="en-US" sz="2400" b="1" dirty="0">
                  <a:latin typeface="Arial" panose="020B0604020202020204" pitchFamily="34" charset="0"/>
                  <a:ea typeface="宋体" panose="02010600030101010101" pitchFamily="2" charset="-122"/>
                </a:rPr>
                <a:t>以幻灯片</a:t>
              </a:r>
              <a:r>
                <a:rPr lang="en-US" altLang="zh-CN" sz="2400" b="1" dirty="0">
                  <a:latin typeface="Arial" panose="020B0604020202020204" pitchFamily="34" charset="0"/>
                  <a:ea typeface="宋体" panose="02010600030101010101" pitchFamily="2" charset="-122"/>
                </a:rPr>
                <a:t>10</a:t>
              </a:r>
              <a:r>
                <a:rPr lang="zh-CN" altLang="en-US" sz="2400" b="1" dirty="0">
                  <a:latin typeface="Arial" panose="020B0604020202020204" pitchFamily="34" charset="0"/>
                  <a:ea typeface="宋体" panose="02010600030101010101" pitchFamily="2" charset="-122"/>
                </a:rPr>
                <a:t>那题所列资料为例，如果企业为了加速应收账款的回收，决定在</a:t>
              </a:r>
              <a:r>
                <a:rPr lang="en-US" altLang="zh-CN" sz="2400" b="1" dirty="0">
                  <a:latin typeface="Arial" panose="020B0604020202020204" pitchFamily="34" charset="0"/>
                  <a:ea typeface="宋体" panose="02010600030101010101" pitchFamily="2" charset="-122"/>
                </a:rPr>
                <a:t>B</a:t>
              </a:r>
              <a:r>
                <a:rPr lang="zh-CN" altLang="en-US" sz="2400" b="1" dirty="0">
                  <a:latin typeface="Arial" panose="020B0604020202020204" pitchFamily="34" charset="0"/>
                  <a:ea typeface="宋体" panose="02010600030101010101" pitchFamily="2" charset="-122"/>
                </a:rPr>
                <a:t>方案（信用期</a:t>
              </a:r>
              <a:r>
                <a:rPr lang="en-US" altLang="zh-CN" sz="2400" b="1" dirty="0">
                  <a:latin typeface="Arial" panose="020B0604020202020204" pitchFamily="34" charset="0"/>
                  <a:ea typeface="宋体" panose="02010600030101010101" pitchFamily="2" charset="-122"/>
                </a:rPr>
                <a:t>40</a:t>
              </a:r>
              <a:r>
                <a:rPr lang="zh-CN" altLang="en-US" sz="2400" b="1" dirty="0">
                  <a:latin typeface="Arial" panose="020B0604020202020204" pitchFamily="34" charset="0"/>
                  <a:ea typeface="宋体" panose="02010600030101010101" pitchFamily="2" charset="-122"/>
                </a:rPr>
                <a:t>天）的基础上将赊销条件改为“</a:t>
              </a:r>
              <a:r>
                <a:rPr lang="en-US" altLang="zh-CN" sz="2400" b="1" dirty="0">
                  <a:latin typeface="Arial" panose="020B0604020202020204" pitchFamily="34" charset="0"/>
                  <a:ea typeface="宋体" panose="02010600030101010101" pitchFamily="2" charset="-122"/>
                </a:rPr>
                <a:t>2/10</a:t>
              </a:r>
              <a:r>
                <a:rPr lang="zh-CN" altLang="en-US" sz="2400" b="1" dirty="0">
                  <a:latin typeface="Arial" panose="020B0604020202020204" pitchFamily="34" charset="0"/>
                  <a:ea typeface="宋体" panose="02010600030101010101" pitchFamily="2" charset="-122"/>
                </a:rPr>
                <a:t>，</a:t>
              </a:r>
              <a:r>
                <a:rPr lang="en-US" altLang="zh-CN" sz="2400" b="1" dirty="0">
                  <a:latin typeface="Arial" panose="020B0604020202020204" pitchFamily="34" charset="0"/>
                  <a:ea typeface="宋体" panose="02010600030101010101" pitchFamily="2" charset="-122"/>
                </a:rPr>
                <a:t>n/40”</a:t>
              </a:r>
              <a:r>
                <a:rPr lang="zh-CN" altLang="en-US" sz="2400" b="1" dirty="0">
                  <a:latin typeface="Arial" panose="020B0604020202020204" pitchFamily="34" charset="0"/>
                  <a:ea typeface="宋体" panose="02010600030101010101" pitchFamily="2" charset="-122"/>
                </a:rPr>
                <a:t>（</a:t>
              </a:r>
              <a:r>
                <a:rPr lang="en-US" altLang="zh-CN" sz="2400" b="1" dirty="0">
                  <a:latin typeface="Arial" panose="020B0604020202020204" pitchFamily="34" charset="0"/>
                  <a:ea typeface="宋体" panose="02010600030101010101" pitchFamily="2" charset="-122"/>
                </a:rPr>
                <a:t>D</a:t>
              </a:r>
              <a:r>
                <a:rPr lang="zh-CN" altLang="en-US" sz="2400" b="1" dirty="0">
                  <a:latin typeface="Arial" panose="020B0604020202020204" pitchFamily="34" charset="0"/>
                  <a:ea typeface="宋体" panose="02010600030101010101" pitchFamily="2" charset="-122"/>
                </a:rPr>
                <a:t>方案），估计约有</a:t>
              </a:r>
              <a:r>
                <a:rPr lang="en-US" altLang="zh-CN" sz="2400" b="1" dirty="0">
                  <a:latin typeface="Arial" panose="020B0604020202020204" pitchFamily="34" charset="0"/>
                  <a:ea typeface="宋体" panose="02010600030101010101" pitchFamily="2" charset="-122"/>
                </a:rPr>
                <a:t>60%</a:t>
              </a:r>
              <a:r>
                <a:rPr lang="zh-CN" altLang="en-US" sz="2400" b="1" dirty="0">
                  <a:latin typeface="Arial" panose="020B0604020202020204" pitchFamily="34" charset="0"/>
                  <a:ea typeface="宋体" panose="02010600030101010101" pitchFamily="2" charset="-122"/>
                </a:rPr>
                <a:t>的客户（按赊销额计算）会利用</a:t>
              </a:r>
              <a:r>
                <a:rPr lang="en-US" altLang="zh-CN" sz="2400" b="1" dirty="0">
                  <a:latin typeface="Arial" panose="020B0604020202020204" pitchFamily="34" charset="0"/>
                  <a:ea typeface="宋体" panose="02010600030101010101" pitchFamily="2" charset="-122"/>
                </a:rPr>
                <a:t>2%</a:t>
              </a:r>
              <a:r>
                <a:rPr lang="zh-CN" altLang="en-US" sz="2400" b="1" dirty="0">
                  <a:latin typeface="Arial" panose="020B0604020202020204" pitchFamily="34" charset="0"/>
                  <a:ea typeface="宋体" panose="02010600030101010101" pitchFamily="2" charset="-122"/>
                </a:rPr>
                <a:t>的折扣。坏账损失率降为</a:t>
              </a:r>
              <a:r>
                <a:rPr lang="en-US" altLang="zh-CN" sz="2400" b="1" dirty="0">
                  <a:latin typeface="Arial" panose="020B0604020202020204" pitchFamily="34" charset="0"/>
                  <a:ea typeface="宋体" panose="02010600030101010101" pitchFamily="2" charset="-122"/>
                </a:rPr>
                <a:t>1.5%</a:t>
              </a:r>
              <a:r>
                <a:rPr lang="zh-CN" altLang="en-US" sz="2400" b="1" dirty="0">
                  <a:latin typeface="Arial" panose="020B0604020202020204" pitchFamily="34" charset="0"/>
                  <a:ea typeface="宋体" panose="02010600030101010101" pitchFamily="2" charset="-122"/>
                </a:rPr>
                <a:t>，收账费用降为</a:t>
              </a:r>
              <a:r>
                <a:rPr lang="en-US" altLang="zh-CN" sz="2400" b="1" dirty="0">
                  <a:latin typeface="Arial" panose="020B0604020202020204" pitchFamily="34" charset="0"/>
                  <a:ea typeface="宋体" panose="02010600030101010101" pitchFamily="2" charset="-122"/>
                </a:rPr>
                <a:t>10</a:t>
              </a:r>
              <a:r>
                <a:rPr lang="zh-CN" altLang="en-US" sz="2400" b="1" dirty="0">
                  <a:latin typeface="Arial" panose="020B0604020202020204" pitchFamily="34" charset="0"/>
                  <a:ea typeface="宋体" panose="02010600030101010101" pitchFamily="2" charset="-122"/>
                </a:rPr>
                <a:t>万元。根据上述资料，请问是否改变信用条件？ </a:t>
              </a:r>
              <a:endParaRPr lang="en-US" altLang="zh-CN" sz="2400" b="1" dirty="0">
                <a:latin typeface="Arial" panose="020B0604020202020204" pitchFamily="34" charset="0"/>
                <a:ea typeface="宋体" panose="02010600030101010101" pitchFamily="2" charset="-122"/>
              </a:endParaRPr>
            </a:p>
          </p:txBody>
        </p:sp>
      </p:grpSp>
      <p:sp>
        <p:nvSpPr>
          <p:cNvPr id="3" name="矩形 2"/>
          <p:cNvSpPr/>
          <p:nvPr/>
        </p:nvSpPr>
        <p:spPr>
          <a:xfrm>
            <a:off x="250825" y="3789363"/>
            <a:ext cx="1077913" cy="561975"/>
          </a:xfrm>
          <a:prstGeom prst="rect">
            <a:avLst/>
          </a:prstGeom>
        </p:spPr>
        <p:txBody>
          <a:bodyPr>
            <a:spAutoFit/>
          </a:bodyPr>
          <a:lstStyle/>
          <a:p>
            <a:pPr marL="0" marR="0" lvl="0" indent="0" algn="l" defTabSz="914400" rtl="0" eaLnBrk="1" fontAlgn="base" latinLnBrk="0" hangingPunct="1">
              <a:lnSpc>
                <a:spcPct val="11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宋体" panose="02010600030101010101" pitchFamily="2" charset="-122"/>
                <a:cs typeface="+mn-cs"/>
              </a:rPr>
              <a:t>解析：</a:t>
            </a:r>
            <a:endParaRPr kumimoji="0" lang="zh-CN" altLang="en-US" sz="2800" b="1"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宋体" panose="02010600030101010101" pitchFamily="2" charset="-122"/>
              <a:cs typeface="+mn-cs"/>
            </a:endParaRPr>
          </a:p>
        </p:txBody>
      </p:sp>
      <p:sp>
        <p:nvSpPr>
          <p:cNvPr id="38920" name="矩形 5"/>
          <p:cNvSpPr/>
          <p:nvPr/>
        </p:nvSpPr>
        <p:spPr>
          <a:xfrm>
            <a:off x="1589088" y="3713163"/>
            <a:ext cx="7375525" cy="3003550"/>
          </a:xfrm>
          <a:prstGeom prst="rect">
            <a:avLst/>
          </a:prstGeom>
          <a:solidFill>
            <a:srgbClr val="F2F2F2"/>
          </a:solidFill>
          <a:ln w="9525">
            <a:noFill/>
          </a:ln>
        </p:spPr>
        <p:txBody>
          <a:bodyPr>
            <a:spAutoFit/>
          </a:bodyPr>
          <a:p>
            <a:pPr eaLnBrk="1" hangingPunct="1">
              <a:lnSpc>
                <a:spcPct val="114000"/>
              </a:lnSpc>
            </a:pPr>
            <a:r>
              <a:rPr lang="en-US" altLang="zh-CN" sz="2400" b="1" dirty="0">
                <a:latin typeface="Arial" panose="020B0604020202020204" pitchFamily="34" charset="0"/>
                <a:ea typeface="宋体" panose="02010600030101010101" pitchFamily="2" charset="-122"/>
              </a:rPr>
              <a:t>D</a:t>
            </a:r>
            <a:r>
              <a:rPr lang="zh-CN" altLang="en-US" sz="2400" b="1" dirty="0">
                <a:latin typeface="Arial" panose="020B0604020202020204" pitchFamily="34" charset="0"/>
                <a:ea typeface="宋体" panose="02010600030101010101" pitchFamily="2" charset="-122"/>
              </a:rPr>
              <a:t>方案有关指标计算如下：</a:t>
            </a:r>
            <a:endParaRPr lang="zh-CN" altLang="en-US" sz="2400" b="1" dirty="0">
              <a:latin typeface="Arial" panose="020B0604020202020204" pitchFamily="34" charset="0"/>
              <a:ea typeface="宋体" panose="02010600030101010101" pitchFamily="2" charset="-122"/>
            </a:endParaRPr>
          </a:p>
          <a:p>
            <a:pPr eaLnBrk="1" hangingPunct="1">
              <a:lnSpc>
                <a:spcPct val="114000"/>
              </a:lnSpc>
            </a:pPr>
            <a:r>
              <a:rPr lang="zh-CN" altLang="en-US" sz="2400" b="1" dirty="0">
                <a:latin typeface="Arial" panose="020B0604020202020204" pitchFamily="34" charset="0"/>
                <a:ea typeface="宋体" panose="02010600030101010101" pitchFamily="2" charset="-122"/>
              </a:rPr>
              <a:t>应收账款平均收账天数</a:t>
            </a:r>
            <a:r>
              <a:rPr lang="en-US" altLang="zh-CN" sz="2400" b="1" dirty="0">
                <a:latin typeface="Arial" panose="020B0604020202020204" pitchFamily="34" charset="0"/>
                <a:ea typeface="宋体" panose="02010600030101010101" pitchFamily="2" charset="-122"/>
              </a:rPr>
              <a:t>=60%×10+</a:t>
            </a:r>
            <a:r>
              <a:rPr lang="zh-CN" altLang="en-US" sz="2400" b="1" dirty="0">
                <a:latin typeface="Arial" panose="020B0604020202020204" pitchFamily="34" charset="0"/>
                <a:ea typeface="宋体" panose="02010600030101010101" pitchFamily="2" charset="-122"/>
              </a:rPr>
              <a:t>（</a:t>
            </a:r>
            <a:r>
              <a:rPr lang="en-US" altLang="zh-CN" sz="2400" b="1" dirty="0">
                <a:latin typeface="Arial" panose="020B0604020202020204" pitchFamily="34" charset="0"/>
                <a:ea typeface="宋体" panose="02010600030101010101" pitchFamily="2" charset="-122"/>
              </a:rPr>
              <a:t>1-60%</a:t>
            </a:r>
            <a:r>
              <a:rPr lang="zh-CN" altLang="en-US" sz="2400" b="1" dirty="0">
                <a:latin typeface="Arial" panose="020B0604020202020204" pitchFamily="34" charset="0"/>
                <a:ea typeface="宋体" panose="02010600030101010101" pitchFamily="2" charset="-122"/>
              </a:rPr>
              <a:t>）</a:t>
            </a:r>
            <a:r>
              <a:rPr lang="en-US" altLang="zh-CN" sz="2400" b="1" dirty="0">
                <a:latin typeface="Arial" panose="020B0604020202020204" pitchFamily="34" charset="0"/>
                <a:ea typeface="宋体" panose="02010600030101010101" pitchFamily="2" charset="-122"/>
              </a:rPr>
              <a:t>×40=22</a:t>
            </a:r>
            <a:r>
              <a:rPr lang="zh-CN" altLang="en-US" sz="2400" b="1" dirty="0">
                <a:latin typeface="Arial" panose="020B0604020202020204" pitchFamily="34" charset="0"/>
                <a:ea typeface="宋体" panose="02010600030101010101" pitchFamily="2" charset="-122"/>
              </a:rPr>
              <a:t>（天）</a:t>
            </a:r>
            <a:endParaRPr lang="zh-CN" altLang="en-US" sz="2400" b="1" dirty="0">
              <a:latin typeface="Arial" panose="020B0604020202020204" pitchFamily="34" charset="0"/>
              <a:ea typeface="宋体" panose="02010600030101010101" pitchFamily="2" charset="-122"/>
            </a:endParaRPr>
          </a:p>
          <a:p>
            <a:pPr eaLnBrk="1" hangingPunct="1">
              <a:lnSpc>
                <a:spcPct val="114000"/>
              </a:lnSpc>
            </a:pPr>
            <a:r>
              <a:rPr lang="zh-CN" altLang="en-US" sz="2400" b="1" dirty="0">
                <a:latin typeface="Arial" panose="020B0604020202020204" pitchFamily="34" charset="0"/>
                <a:ea typeface="宋体" panose="02010600030101010101" pitchFamily="2" charset="-122"/>
              </a:rPr>
              <a:t>应收账款平均余额</a:t>
            </a:r>
            <a:r>
              <a:rPr lang="en-US" altLang="zh-CN" sz="2400" b="1" dirty="0">
                <a:latin typeface="Arial" panose="020B0604020202020204" pitchFamily="34" charset="0"/>
                <a:ea typeface="宋体" panose="02010600030101010101" pitchFamily="2" charset="-122"/>
              </a:rPr>
              <a:t>=1980÷360×22=121</a:t>
            </a:r>
            <a:r>
              <a:rPr lang="zh-CN" altLang="en-US" sz="2400" b="1" dirty="0">
                <a:latin typeface="Arial" panose="020B0604020202020204" pitchFamily="34" charset="0"/>
                <a:ea typeface="宋体" panose="02010600030101010101" pitchFamily="2" charset="-122"/>
              </a:rPr>
              <a:t>（万元）</a:t>
            </a:r>
            <a:endParaRPr lang="zh-CN" altLang="en-US" sz="2400" b="1" dirty="0">
              <a:latin typeface="Arial" panose="020B0604020202020204" pitchFamily="34" charset="0"/>
              <a:ea typeface="宋体" panose="02010600030101010101" pitchFamily="2" charset="-122"/>
            </a:endParaRPr>
          </a:p>
          <a:p>
            <a:pPr eaLnBrk="1" hangingPunct="1">
              <a:lnSpc>
                <a:spcPct val="114000"/>
              </a:lnSpc>
            </a:pPr>
            <a:r>
              <a:rPr lang="zh-CN" altLang="en-US" sz="2400" b="1" dirty="0">
                <a:latin typeface="Arial" panose="020B0604020202020204" pitchFamily="34" charset="0"/>
                <a:ea typeface="宋体" panose="02010600030101010101" pitchFamily="2" charset="-122"/>
              </a:rPr>
              <a:t>维持赊销业务所需要的资金</a:t>
            </a:r>
            <a:r>
              <a:rPr lang="en-US" altLang="zh-CN" sz="2400" b="1" dirty="0">
                <a:latin typeface="Arial" panose="020B0604020202020204" pitchFamily="34" charset="0"/>
                <a:ea typeface="宋体" panose="02010600030101010101" pitchFamily="2" charset="-122"/>
              </a:rPr>
              <a:t>=121×70%=84.7</a:t>
            </a:r>
            <a:r>
              <a:rPr lang="zh-CN" altLang="en-US" sz="2400" b="1" dirty="0">
                <a:latin typeface="Arial" panose="020B0604020202020204" pitchFamily="34" charset="0"/>
                <a:ea typeface="宋体" panose="02010600030101010101" pitchFamily="2" charset="-122"/>
              </a:rPr>
              <a:t>（万元）</a:t>
            </a:r>
            <a:endParaRPr lang="zh-CN" altLang="en-US" sz="2400" b="1" dirty="0">
              <a:latin typeface="Arial" panose="020B0604020202020204" pitchFamily="34" charset="0"/>
              <a:ea typeface="宋体" panose="02010600030101010101" pitchFamily="2" charset="-122"/>
            </a:endParaRPr>
          </a:p>
          <a:p>
            <a:pPr eaLnBrk="1" hangingPunct="1">
              <a:lnSpc>
                <a:spcPct val="114000"/>
              </a:lnSpc>
            </a:pPr>
            <a:r>
              <a:rPr lang="zh-CN" altLang="en-US" sz="2400" b="1" dirty="0">
                <a:latin typeface="Arial" panose="020B0604020202020204" pitchFamily="34" charset="0"/>
                <a:ea typeface="宋体" panose="02010600030101010101" pitchFamily="2" charset="-122"/>
              </a:rPr>
              <a:t>坏账损失</a:t>
            </a:r>
            <a:r>
              <a:rPr lang="en-US" altLang="zh-CN" sz="2400" b="1" dirty="0">
                <a:latin typeface="Arial" panose="020B0604020202020204" pitchFamily="34" charset="0"/>
                <a:ea typeface="宋体" panose="02010600030101010101" pitchFamily="2" charset="-122"/>
              </a:rPr>
              <a:t>=1980×1.5%=29.7</a:t>
            </a:r>
            <a:r>
              <a:rPr lang="zh-CN" altLang="en-US" sz="2400" b="1" dirty="0">
                <a:latin typeface="Arial" panose="020B0604020202020204" pitchFamily="34" charset="0"/>
                <a:ea typeface="宋体" panose="02010600030101010101" pitchFamily="2" charset="-122"/>
              </a:rPr>
              <a:t>（万元）</a:t>
            </a:r>
            <a:endParaRPr lang="zh-CN" altLang="en-US" sz="2400" b="1" dirty="0">
              <a:latin typeface="Arial" panose="020B0604020202020204" pitchFamily="34" charset="0"/>
              <a:ea typeface="宋体" panose="02010600030101010101" pitchFamily="2" charset="-122"/>
            </a:endParaRPr>
          </a:p>
          <a:p>
            <a:pPr eaLnBrk="1" hangingPunct="1">
              <a:lnSpc>
                <a:spcPct val="114000"/>
              </a:lnSpc>
            </a:pPr>
            <a:r>
              <a:rPr lang="zh-CN" altLang="en-US" sz="2400" b="1" dirty="0">
                <a:latin typeface="Arial" panose="020B0604020202020204" pitchFamily="34" charset="0"/>
                <a:ea typeface="宋体" panose="02010600030101010101" pitchFamily="2" charset="-122"/>
              </a:rPr>
              <a:t>现金折扣成本</a:t>
            </a:r>
            <a:r>
              <a:rPr lang="en-US" altLang="zh-CN" sz="2400" b="1" dirty="0">
                <a:latin typeface="Arial" panose="020B0604020202020204" pitchFamily="34" charset="0"/>
                <a:ea typeface="宋体" panose="02010600030101010101" pitchFamily="2" charset="-122"/>
              </a:rPr>
              <a:t>=1980*60%×2%=23.76</a:t>
            </a:r>
            <a:r>
              <a:rPr lang="zh-CN" altLang="en-US" sz="2400" b="1" dirty="0">
                <a:latin typeface="Arial" panose="020B0604020202020204" pitchFamily="34" charset="0"/>
                <a:ea typeface="宋体" panose="02010600030101010101" pitchFamily="2" charset="-122"/>
              </a:rPr>
              <a:t>（万元）</a:t>
            </a:r>
            <a:endParaRPr lang="zh-CN" altLang="en-US" sz="2400" b="1" dirty="0">
              <a:latin typeface="Arial" panose="020B0604020202020204" pitchFamily="34" charset="0"/>
              <a:ea typeface="宋体" panose="02010600030101010101" pitchFamily="2" charset="-122"/>
            </a:endParaRPr>
          </a:p>
        </p:txBody>
      </p:sp>
      <p:pic>
        <p:nvPicPr>
          <p:cNvPr id="38921" name="Picture 2" descr="https://timgsa.baidu.com/timg?image&amp;quality=80&amp;size=b9999_10000&amp;sec=1523010585945&amp;di=9d00d66cddc77c22f80f6d61e5790b0d&amp;imgtype=0&amp;src=http%3A%2F%2Fwww.dxs518.cn%2Fimagesfiles%2Farticle%2F615%2F201706%2F740_caqlg___jpg.gif"/>
          <p:cNvPicPr>
            <a:picLocks noChangeAspect="1"/>
          </p:cNvPicPr>
          <p:nvPr/>
        </p:nvPicPr>
        <p:blipFill>
          <a:blip r:embed="rId1"/>
          <a:stretch>
            <a:fillRect/>
          </a:stretch>
        </p:blipFill>
        <p:spPr>
          <a:xfrm>
            <a:off x="0" y="4646613"/>
            <a:ext cx="1481138" cy="1676400"/>
          </a:xfrm>
          <a:prstGeom prst="rect">
            <a:avLst/>
          </a:prstGeom>
          <a:noFill/>
          <a:ln w="9525">
            <a:noFill/>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灯片编号占位符 2"/>
          <p:cNvSpPr txBox="1">
            <a:spLocks noGrp="1"/>
          </p:cNvSpPr>
          <p:nvPr/>
        </p:nvSpPr>
        <p:spPr>
          <a:xfrm>
            <a:off x="8493125" y="6240463"/>
            <a:ext cx="371475" cy="354012"/>
          </a:xfrm>
          <a:prstGeom prst="rect">
            <a:avLst/>
          </a:prstGeom>
          <a:noFill/>
          <a:ln w="9525">
            <a:noFill/>
          </a:ln>
        </p:spPr>
        <p:txBody>
          <a:bodyPr anchor="ctr" anchorCtr="0"/>
          <a:p>
            <a:pPr algn="ctr" eaLnBrk="1" hangingPunct="1"/>
            <a:fld id="{9A0DB2DC-4C9A-4742-B13C-FB6460FD3503}" type="slidenum">
              <a:rPr lang="en-US" altLang="zh-CN" sz="1400" b="1" dirty="0">
                <a:solidFill>
                  <a:schemeClr val="bg1"/>
                </a:solidFill>
                <a:latin typeface="文泉驿微米黑" pitchFamily="2" charset="-122"/>
                <a:ea typeface="宋体" panose="02010600030101010101" pitchFamily="2" charset="-122"/>
              </a:rPr>
            </a:fld>
            <a:endParaRPr lang="en-US" altLang="zh-CN" sz="1400" b="1" dirty="0">
              <a:solidFill>
                <a:schemeClr val="bg1"/>
              </a:solidFill>
              <a:latin typeface="文泉驿微米黑" pitchFamily="2" charset="-122"/>
              <a:ea typeface="宋体" panose="02010600030101010101" pitchFamily="2" charset="-122"/>
            </a:endParaRPr>
          </a:p>
        </p:txBody>
      </p:sp>
      <p:sp>
        <p:nvSpPr>
          <p:cNvPr id="19" name="Line 7"/>
          <p:cNvSpPr>
            <a:spLocks noChangeShapeType="1"/>
          </p:cNvSpPr>
          <p:nvPr/>
        </p:nvSpPr>
        <p:spPr bwMode="auto">
          <a:xfrm>
            <a:off x="6005513" y="436563"/>
            <a:ext cx="3138488" cy="1588"/>
          </a:xfrm>
          <a:prstGeom prst="line">
            <a:avLst/>
          </a:prstGeom>
          <a:noFill/>
          <a:ln w="6350">
            <a:solidFill>
              <a:srgbClr val="0070C0"/>
            </a:solidFill>
            <a:round/>
          </a:ln>
          <a:effectLst/>
        </p:spPr>
        <p:txBody>
          <a:bodyPr lIns="121926" tIns="60963" rIns="121926" bIns="60963"/>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0" name="Line 7"/>
          <p:cNvSpPr>
            <a:spLocks noChangeShapeType="1"/>
          </p:cNvSpPr>
          <p:nvPr/>
        </p:nvSpPr>
        <p:spPr bwMode="auto">
          <a:xfrm>
            <a:off x="20638" y="438150"/>
            <a:ext cx="3138488" cy="0"/>
          </a:xfrm>
          <a:prstGeom prst="line">
            <a:avLst/>
          </a:prstGeom>
          <a:noFill/>
          <a:ln w="6350">
            <a:solidFill>
              <a:srgbClr val="0070C0"/>
            </a:solidFill>
            <a:round/>
          </a:ln>
          <a:effectLst/>
        </p:spPr>
        <p:txBody>
          <a:bodyPr lIns="121926" tIns="60963" rIns="121926" bIns="60963"/>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 name="矩形 4"/>
          <p:cNvSpPr/>
          <p:nvPr/>
        </p:nvSpPr>
        <p:spPr>
          <a:xfrm>
            <a:off x="2268538" y="188913"/>
            <a:ext cx="6584950" cy="45720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000" cap="none" spc="0" normalizeH="0" baseline="0" noProof="0" dirty="0">
                <a:ln>
                  <a:noFill/>
                </a:ln>
                <a:solidFill>
                  <a:srgbClr val="C00000"/>
                </a:solidFill>
                <a:effectLst/>
                <a:uLnTx/>
                <a:uFillTx/>
                <a:latin typeface="Times New Roman" panose="02020603050405020304" pitchFamily="18" charset="0"/>
                <a:ea typeface="方正书宋简体"/>
                <a:cs typeface="Times New Roman" panose="02020603050405020304" pitchFamily="18" charset="0"/>
              </a:rPr>
              <a:t>应收账款信用条件的决策计算表        单位：万元</a:t>
            </a:r>
            <a:endPar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宋体" panose="02010600030101010101" pitchFamily="2" charset="-122"/>
              <a:cs typeface="+mn-cs"/>
            </a:endParaRPr>
          </a:p>
        </p:txBody>
      </p:sp>
      <p:graphicFrame>
        <p:nvGraphicFramePr>
          <p:cNvPr id="39942" name="表格 39941"/>
          <p:cNvGraphicFramePr/>
          <p:nvPr/>
        </p:nvGraphicFramePr>
        <p:xfrm>
          <a:off x="468313" y="908050"/>
          <a:ext cx="8207375" cy="4787900"/>
        </p:xfrm>
        <a:graphic>
          <a:graphicData uri="http://schemas.openxmlformats.org/drawingml/2006/table">
            <a:tbl>
              <a:tblPr/>
              <a:tblGrid>
                <a:gridCol w="2733675"/>
                <a:gridCol w="2740025"/>
                <a:gridCol w="2733675"/>
              </a:tblGrid>
              <a:tr h="4413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ctr" eaLnBrk="1" hangingPunct="1">
                        <a:lnSpc>
                          <a:spcPts val="1200"/>
                        </a:lnSpc>
                        <a:spcBef>
                          <a:spcPts val="175"/>
                        </a:spcBef>
                        <a:spcAft>
                          <a:spcPts val="175"/>
                        </a:spcAft>
                        <a:buNone/>
                      </a:pPr>
                      <a:endParaRPr lang="en-US" altLang="zh-CN" sz="2000" b="1" dirty="0">
                        <a:latin typeface="文泉驿微米黑" pitchFamily="2" charset="-122"/>
                        <a:ea typeface="宋体" panose="02010600030101010101" pitchFamily="2" charset="-122"/>
                      </a:endParaRPr>
                    </a:p>
                    <a:p>
                      <a:pPr lvl="0" algn="ctr" eaLnBrk="1" hangingPunct="1">
                        <a:lnSpc>
                          <a:spcPts val="1200"/>
                        </a:lnSpc>
                        <a:spcBef>
                          <a:spcPts val="175"/>
                        </a:spcBef>
                        <a:spcAft>
                          <a:spcPts val="175"/>
                        </a:spcAft>
                        <a:buNone/>
                      </a:pPr>
                      <a:r>
                        <a:rPr lang="zh-CN" altLang="en-US" sz="2000" b="1" dirty="0">
                          <a:latin typeface="文泉驿微米黑" pitchFamily="2" charset="-122"/>
                          <a:ea typeface="宋体" panose="02010600030101010101" pitchFamily="2" charset="-122"/>
                        </a:rPr>
                        <a:t>方案</a:t>
                      </a:r>
                      <a:endParaRPr lang="zh-CN" altLang="en-US" sz="2000" b="1" dirty="0">
                        <a:latin typeface="Arial" panose="020B0604020202020204" pitchFamily="34" charset="0"/>
                        <a:ea typeface="黑体" panose="02010609060101010101" charset="-122"/>
                      </a:endParaRPr>
                    </a:p>
                  </a:txBody>
                  <a:tcPr marL="68580" marR="68580" marT="0"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solidFill>
                      <a:srgbClr val="ECEFF2"/>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ctr" eaLnBrk="1" hangingPunct="1">
                        <a:lnSpc>
                          <a:spcPts val="1200"/>
                        </a:lnSpc>
                        <a:spcBef>
                          <a:spcPts val="175"/>
                        </a:spcBef>
                        <a:spcAft>
                          <a:spcPts val="175"/>
                        </a:spcAft>
                        <a:buNone/>
                      </a:pPr>
                      <a:endParaRPr lang="en-US" altLang="zh-CN" sz="2000" b="1" dirty="0">
                        <a:latin typeface="文泉驿微米黑" pitchFamily="2" charset="-122"/>
                        <a:ea typeface="宋体" panose="02010600030101010101" pitchFamily="2" charset="-122"/>
                      </a:endParaRPr>
                    </a:p>
                    <a:p>
                      <a:pPr lvl="0" algn="ctr" eaLnBrk="1" hangingPunct="1">
                        <a:lnSpc>
                          <a:spcPts val="1200"/>
                        </a:lnSpc>
                        <a:spcBef>
                          <a:spcPts val="175"/>
                        </a:spcBef>
                        <a:spcAft>
                          <a:spcPts val="175"/>
                        </a:spcAft>
                        <a:buNone/>
                      </a:pPr>
                      <a:r>
                        <a:rPr lang="en-US" altLang="zh-CN" sz="2000" b="1" dirty="0">
                          <a:latin typeface="文泉驿微米黑" pitchFamily="2" charset="-122"/>
                          <a:ea typeface="宋体" panose="02010600030101010101" pitchFamily="2" charset="-122"/>
                        </a:rPr>
                        <a:t>B</a:t>
                      </a:r>
                      <a:r>
                        <a:rPr lang="zh-CN" altLang="en-US" sz="2000" b="1" dirty="0">
                          <a:latin typeface="文泉驿微米黑" pitchFamily="2" charset="-122"/>
                          <a:ea typeface="宋体" panose="02010600030101010101" pitchFamily="2" charset="-122"/>
                        </a:rPr>
                        <a:t>方案</a:t>
                      </a:r>
                      <a:endParaRPr lang="zh-CN" altLang="en-US" sz="2000" b="1" dirty="0">
                        <a:latin typeface="Arial" panose="020B0604020202020204" pitchFamily="34" charset="0"/>
                        <a:ea typeface="黑体" panose="02010609060101010101" charset="-122"/>
                      </a:endParaRPr>
                    </a:p>
                  </a:txBody>
                  <a:tcPr marL="68580" marR="68580" marT="0"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solidFill>
                      <a:srgbClr val="ECEFF2"/>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ctr" eaLnBrk="1" hangingPunct="1">
                        <a:lnSpc>
                          <a:spcPts val="1200"/>
                        </a:lnSpc>
                        <a:spcBef>
                          <a:spcPts val="175"/>
                        </a:spcBef>
                        <a:spcAft>
                          <a:spcPts val="175"/>
                        </a:spcAft>
                        <a:buNone/>
                      </a:pPr>
                      <a:endParaRPr lang="en-US" altLang="zh-CN" sz="2000" b="1" dirty="0">
                        <a:latin typeface="文泉驿微米黑" pitchFamily="2" charset="-122"/>
                        <a:ea typeface="宋体" panose="02010600030101010101" pitchFamily="2" charset="-122"/>
                      </a:endParaRPr>
                    </a:p>
                    <a:p>
                      <a:pPr lvl="0" algn="ctr" eaLnBrk="1" hangingPunct="1">
                        <a:lnSpc>
                          <a:spcPts val="1200"/>
                        </a:lnSpc>
                        <a:spcBef>
                          <a:spcPts val="175"/>
                        </a:spcBef>
                        <a:spcAft>
                          <a:spcPts val="175"/>
                        </a:spcAft>
                        <a:buNone/>
                      </a:pPr>
                      <a:r>
                        <a:rPr lang="zh-CN" altLang="en-US" sz="2000" b="1" dirty="0">
                          <a:latin typeface="文泉驿微米黑" pitchFamily="2" charset="-122"/>
                          <a:ea typeface="宋体" panose="02010600030101010101" pitchFamily="2" charset="-122"/>
                        </a:rPr>
                        <a:t>调整后</a:t>
                      </a:r>
                      <a:r>
                        <a:rPr lang="en-US" altLang="zh-CN" sz="2000" b="1" dirty="0">
                          <a:latin typeface="文泉驿微米黑" pitchFamily="2" charset="-122"/>
                          <a:ea typeface="宋体" panose="02010600030101010101" pitchFamily="2" charset="-122"/>
                        </a:rPr>
                        <a:t>D</a:t>
                      </a:r>
                      <a:r>
                        <a:rPr lang="zh-CN" altLang="en-US" sz="2000" b="1" dirty="0">
                          <a:latin typeface="文泉驿微米黑" pitchFamily="2" charset="-122"/>
                          <a:ea typeface="宋体" panose="02010600030101010101" pitchFamily="2" charset="-122"/>
                        </a:rPr>
                        <a:t>方案</a:t>
                      </a:r>
                      <a:endParaRPr lang="zh-CN" altLang="en-US" sz="2000" b="1" dirty="0">
                        <a:latin typeface="Arial" panose="020B0604020202020204" pitchFamily="34" charset="0"/>
                        <a:ea typeface="黑体" panose="02010609060101010101" charset="-122"/>
                      </a:endParaRPr>
                    </a:p>
                  </a:txBody>
                  <a:tcPr marL="68580" marR="68580" marT="0"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solidFill>
                      <a:srgbClr val="ECEFF2"/>
                    </a:solidFill>
                  </a:tcPr>
                </a:tc>
              </a:tr>
              <a:tr h="4286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just" eaLnBrk="1" hangingPunct="1">
                        <a:lnSpc>
                          <a:spcPts val="1200"/>
                        </a:lnSpc>
                        <a:spcBef>
                          <a:spcPts val="175"/>
                        </a:spcBef>
                        <a:spcAft>
                          <a:spcPts val="175"/>
                        </a:spcAft>
                        <a:buNone/>
                      </a:pPr>
                      <a:endParaRPr lang="en-US" altLang="zh-CN" sz="2000" b="1" dirty="0">
                        <a:latin typeface="文泉驿微米黑" pitchFamily="2" charset="-122"/>
                        <a:ea typeface="宋体" panose="02010600030101010101" pitchFamily="2" charset="-122"/>
                      </a:endParaRPr>
                    </a:p>
                    <a:p>
                      <a:pPr lvl="0" algn="just" eaLnBrk="1" hangingPunct="1">
                        <a:lnSpc>
                          <a:spcPts val="1200"/>
                        </a:lnSpc>
                        <a:spcBef>
                          <a:spcPts val="175"/>
                        </a:spcBef>
                        <a:spcAft>
                          <a:spcPts val="175"/>
                        </a:spcAft>
                        <a:buNone/>
                      </a:pPr>
                      <a:r>
                        <a:rPr lang="zh-CN" altLang="en-US" sz="2000" b="1" dirty="0">
                          <a:latin typeface="文泉驿微米黑" pitchFamily="2" charset="-122"/>
                          <a:ea typeface="宋体" panose="02010600030101010101" pitchFamily="2" charset="-122"/>
                        </a:rPr>
                        <a:t>信用条件</a:t>
                      </a:r>
                      <a:endParaRPr lang="zh-CN" altLang="en-US" sz="2000" b="1" dirty="0">
                        <a:latin typeface="Times" charset="0"/>
                        <a:ea typeface="方正书宋简体" charset="-122"/>
                      </a:endParaRPr>
                    </a:p>
                  </a:txBody>
                  <a:tcPr marL="68580" marR="68580" marT="0"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ctr" eaLnBrk="1" hangingPunct="1">
                        <a:lnSpc>
                          <a:spcPts val="1200"/>
                        </a:lnSpc>
                        <a:spcBef>
                          <a:spcPts val="175"/>
                        </a:spcBef>
                        <a:spcAft>
                          <a:spcPts val="175"/>
                        </a:spcAft>
                        <a:buNone/>
                      </a:pPr>
                      <a:r>
                        <a:rPr lang="ar-SA" altLang="zh-CN" sz="2000" b="1" dirty="0">
                          <a:latin typeface="文泉驿微米黑" pitchFamily="2" charset="-122"/>
                          <a:ea typeface="宋体" panose="02010600030101010101" pitchFamily="2" charset="-122"/>
                        </a:rPr>
                        <a:t> </a:t>
                      </a:r>
                      <a:endParaRPr lang="en-US" altLang="zh-CN" sz="2000" b="1" dirty="0">
                        <a:latin typeface="文泉驿微米黑" pitchFamily="2" charset="-122"/>
                        <a:ea typeface="宋体" panose="02010600030101010101" pitchFamily="2" charset="-122"/>
                      </a:endParaRPr>
                    </a:p>
                    <a:p>
                      <a:pPr lvl="0" algn="ctr" eaLnBrk="1" hangingPunct="1">
                        <a:lnSpc>
                          <a:spcPts val="1200"/>
                        </a:lnSpc>
                        <a:spcBef>
                          <a:spcPts val="175"/>
                        </a:spcBef>
                        <a:spcAft>
                          <a:spcPts val="175"/>
                        </a:spcAft>
                        <a:buNone/>
                      </a:pPr>
                      <a:r>
                        <a:rPr lang="en-US" altLang="zh-CN" sz="2000" b="1" dirty="0">
                          <a:latin typeface="文泉驿微米黑" pitchFamily="2" charset="-122"/>
                          <a:ea typeface="宋体" panose="02010600030101010101" pitchFamily="2" charset="-122"/>
                        </a:rPr>
                        <a:t> n/40</a:t>
                      </a:r>
                      <a:endParaRPr lang="zh-CN" altLang="zh-CN" sz="2000" b="1" dirty="0">
                        <a:latin typeface="Times" charset="0"/>
                        <a:ea typeface="方正书宋简体" charset="-122"/>
                      </a:endParaRPr>
                    </a:p>
                  </a:txBody>
                  <a:tcPr marL="68580" marR="68580" marT="0"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ctr" eaLnBrk="1" hangingPunct="1">
                        <a:lnSpc>
                          <a:spcPts val="1200"/>
                        </a:lnSpc>
                        <a:spcBef>
                          <a:spcPts val="175"/>
                        </a:spcBef>
                        <a:spcAft>
                          <a:spcPts val="175"/>
                        </a:spcAft>
                        <a:buNone/>
                      </a:pPr>
                      <a:endParaRPr lang="en-US" altLang="zh-CN" sz="2000" b="1" dirty="0">
                        <a:latin typeface="文泉驿微米黑" pitchFamily="2" charset="-122"/>
                        <a:ea typeface="宋体" panose="02010600030101010101" pitchFamily="2" charset="-122"/>
                      </a:endParaRPr>
                    </a:p>
                    <a:p>
                      <a:pPr lvl="0" algn="ctr" eaLnBrk="1" hangingPunct="1">
                        <a:lnSpc>
                          <a:spcPts val="1200"/>
                        </a:lnSpc>
                        <a:spcBef>
                          <a:spcPts val="175"/>
                        </a:spcBef>
                        <a:spcAft>
                          <a:spcPts val="175"/>
                        </a:spcAft>
                        <a:buNone/>
                      </a:pPr>
                      <a:r>
                        <a:rPr lang="en-US" altLang="zh-CN" sz="2000" b="1" dirty="0">
                          <a:latin typeface="文泉驿微米黑" pitchFamily="2" charset="-122"/>
                          <a:ea typeface="宋体" panose="02010600030101010101" pitchFamily="2" charset="-122"/>
                        </a:rPr>
                        <a:t>2/10</a:t>
                      </a:r>
                      <a:r>
                        <a:rPr lang="zh-CN" altLang="en-US" sz="2000" b="1" dirty="0">
                          <a:latin typeface="文泉驿微米黑" pitchFamily="2" charset="-122"/>
                          <a:ea typeface="宋体" panose="02010600030101010101" pitchFamily="2" charset="-122"/>
                        </a:rPr>
                        <a:t>，</a:t>
                      </a:r>
                      <a:r>
                        <a:rPr lang="en-US" altLang="zh-CN" sz="2000" b="1" dirty="0">
                          <a:latin typeface="文泉驿微米黑" pitchFamily="2" charset="-122"/>
                          <a:ea typeface="宋体" panose="02010600030101010101" pitchFamily="2" charset="-122"/>
                        </a:rPr>
                        <a:t>n/40</a:t>
                      </a:r>
                      <a:endParaRPr lang="zh-CN" altLang="zh-CN" sz="2000" b="1" dirty="0">
                        <a:latin typeface="Times" charset="0"/>
                        <a:ea typeface="方正书宋简体" charset="-122"/>
                      </a:endParaRPr>
                    </a:p>
                  </a:txBody>
                  <a:tcPr marL="68580" marR="68580" marT="0"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noFill/>
                  </a:tcPr>
                </a:tc>
              </a:tr>
              <a:tr h="4302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just" eaLnBrk="1" hangingPunct="1">
                        <a:lnSpc>
                          <a:spcPts val="1200"/>
                        </a:lnSpc>
                        <a:spcBef>
                          <a:spcPts val="175"/>
                        </a:spcBef>
                        <a:spcAft>
                          <a:spcPts val="175"/>
                        </a:spcAft>
                        <a:buNone/>
                      </a:pPr>
                      <a:endParaRPr lang="en-US" altLang="zh-CN" sz="2000" b="1" dirty="0">
                        <a:latin typeface="文泉驿微米黑" pitchFamily="2" charset="-122"/>
                        <a:ea typeface="宋体" panose="02010600030101010101" pitchFamily="2" charset="-122"/>
                      </a:endParaRPr>
                    </a:p>
                    <a:p>
                      <a:pPr lvl="0" algn="just" eaLnBrk="1" hangingPunct="1">
                        <a:lnSpc>
                          <a:spcPts val="1200"/>
                        </a:lnSpc>
                        <a:spcBef>
                          <a:spcPts val="175"/>
                        </a:spcBef>
                        <a:spcAft>
                          <a:spcPts val="175"/>
                        </a:spcAft>
                        <a:buNone/>
                      </a:pPr>
                      <a:r>
                        <a:rPr lang="zh-CN" altLang="en-US" sz="2000" b="1" dirty="0">
                          <a:latin typeface="文泉驿微米黑" pitchFamily="2" charset="-122"/>
                          <a:ea typeface="宋体" panose="02010600030101010101" pitchFamily="2" charset="-122"/>
                        </a:rPr>
                        <a:t>年销售额</a:t>
                      </a:r>
                      <a:endParaRPr lang="zh-CN" altLang="en-US" sz="2000" b="1" dirty="0">
                        <a:latin typeface="Times" charset="0"/>
                        <a:ea typeface="方正书宋简体" charset="-122"/>
                      </a:endParaRPr>
                    </a:p>
                  </a:txBody>
                  <a:tcPr marL="68580" marR="68580" marT="0"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ctr" eaLnBrk="1" hangingPunct="1">
                        <a:lnSpc>
                          <a:spcPts val="1200"/>
                        </a:lnSpc>
                        <a:spcBef>
                          <a:spcPts val="175"/>
                        </a:spcBef>
                        <a:spcAft>
                          <a:spcPts val="175"/>
                        </a:spcAft>
                        <a:buNone/>
                      </a:pPr>
                      <a:endParaRPr lang="en-US" altLang="zh-CN" sz="2000" b="1" dirty="0">
                        <a:latin typeface="文泉驿微米黑" pitchFamily="2" charset="-122"/>
                        <a:ea typeface="宋体" panose="02010600030101010101" pitchFamily="2" charset="-122"/>
                      </a:endParaRPr>
                    </a:p>
                    <a:p>
                      <a:pPr lvl="0" algn="ctr" eaLnBrk="1" hangingPunct="1">
                        <a:lnSpc>
                          <a:spcPts val="1200"/>
                        </a:lnSpc>
                        <a:spcBef>
                          <a:spcPts val="175"/>
                        </a:spcBef>
                        <a:spcAft>
                          <a:spcPts val="175"/>
                        </a:spcAft>
                        <a:buNone/>
                      </a:pPr>
                      <a:r>
                        <a:rPr lang="en-US" altLang="zh-CN" sz="2000" b="1" dirty="0">
                          <a:latin typeface="文泉驿微米黑" pitchFamily="2" charset="-122"/>
                          <a:ea typeface="宋体" panose="02010600030101010101" pitchFamily="2" charset="-122"/>
                        </a:rPr>
                        <a:t>1980</a:t>
                      </a:r>
                      <a:endParaRPr lang="zh-CN" altLang="zh-CN" sz="2000" b="1" dirty="0">
                        <a:latin typeface="Times" charset="0"/>
                        <a:ea typeface="方正书宋简体" charset="-122"/>
                      </a:endParaRPr>
                    </a:p>
                  </a:txBody>
                  <a:tcPr marL="68580" marR="68580" marT="0"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marL="635000" lvl="0" indent="0" algn="just" eaLnBrk="1" hangingPunct="1">
                        <a:lnSpc>
                          <a:spcPts val="1200"/>
                        </a:lnSpc>
                        <a:spcBef>
                          <a:spcPts val="175"/>
                        </a:spcBef>
                        <a:spcAft>
                          <a:spcPts val="175"/>
                        </a:spcAft>
                        <a:buNone/>
                      </a:pPr>
                      <a:endParaRPr lang="en-US" altLang="zh-CN" sz="2000" b="1" dirty="0">
                        <a:latin typeface="文泉驿微米黑" pitchFamily="2" charset="-122"/>
                        <a:ea typeface="宋体" panose="02010600030101010101" pitchFamily="2" charset="-122"/>
                      </a:endParaRPr>
                    </a:p>
                    <a:p>
                      <a:pPr marL="635000" lvl="0" indent="0" algn="just" eaLnBrk="1" hangingPunct="1">
                        <a:lnSpc>
                          <a:spcPts val="1200"/>
                        </a:lnSpc>
                        <a:spcBef>
                          <a:spcPts val="175"/>
                        </a:spcBef>
                        <a:spcAft>
                          <a:spcPts val="175"/>
                        </a:spcAft>
                        <a:buNone/>
                      </a:pPr>
                      <a:r>
                        <a:rPr lang="en-US" altLang="zh-CN" sz="2000" b="1" dirty="0">
                          <a:latin typeface="文泉驿微米黑" pitchFamily="2" charset="-122"/>
                          <a:ea typeface="宋体" panose="02010600030101010101" pitchFamily="2" charset="-122"/>
                        </a:rPr>
                        <a:t>1980</a:t>
                      </a:r>
                      <a:endParaRPr lang="zh-CN" altLang="zh-CN" sz="2000" b="1" dirty="0">
                        <a:latin typeface="Times" charset="0"/>
                        <a:ea typeface="方正书宋简体" charset="-122"/>
                      </a:endParaRPr>
                    </a:p>
                  </a:txBody>
                  <a:tcPr marL="68580" marR="68580" marT="0"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noFill/>
                  </a:tcPr>
                </a:tc>
              </a:tr>
              <a:tr h="4286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indent="107950" algn="just" eaLnBrk="1" hangingPunct="1">
                        <a:lnSpc>
                          <a:spcPts val="1200"/>
                        </a:lnSpc>
                        <a:spcBef>
                          <a:spcPts val="175"/>
                        </a:spcBef>
                        <a:spcAft>
                          <a:spcPts val="175"/>
                        </a:spcAft>
                        <a:buNone/>
                      </a:pPr>
                      <a:endParaRPr lang="en-US" altLang="zh-CN" sz="2000" b="1" dirty="0">
                        <a:latin typeface="文泉驿微米黑" pitchFamily="2" charset="-122"/>
                        <a:ea typeface="宋体" panose="02010600030101010101" pitchFamily="2" charset="-122"/>
                      </a:endParaRPr>
                    </a:p>
                    <a:p>
                      <a:pPr lvl="0" indent="107950" algn="just" eaLnBrk="1" hangingPunct="1">
                        <a:lnSpc>
                          <a:spcPts val="1200"/>
                        </a:lnSpc>
                        <a:spcBef>
                          <a:spcPts val="175"/>
                        </a:spcBef>
                        <a:spcAft>
                          <a:spcPts val="175"/>
                        </a:spcAft>
                        <a:buNone/>
                      </a:pPr>
                      <a:r>
                        <a:rPr lang="zh-CN" altLang="en-US" sz="2000" b="1" dirty="0">
                          <a:latin typeface="文泉驿微米黑" pitchFamily="2" charset="-122"/>
                          <a:ea typeface="宋体" panose="02010600030101010101" pitchFamily="2" charset="-122"/>
                        </a:rPr>
                        <a:t>减：变动成本</a:t>
                      </a:r>
                      <a:endParaRPr lang="zh-CN" altLang="en-US" sz="2000" b="1" dirty="0">
                        <a:latin typeface="Times" charset="0"/>
                        <a:ea typeface="方正书宋简体" charset="-122"/>
                      </a:endParaRPr>
                    </a:p>
                  </a:txBody>
                  <a:tcPr marL="68580" marR="68580" marT="0"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ctr" eaLnBrk="1" hangingPunct="1">
                        <a:lnSpc>
                          <a:spcPts val="1200"/>
                        </a:lnSpc>
                        <a:spcBef>
                          <a:spcPts val="175"/>
                        </a:spcBef>
                        <a:spcAft>
                          <a:spcPts val="175"/>
                        </a:spcAft>
                        <a:buNone/>
                      </a:pPr>
                      <a:endParaRPr lang="en-US" altLang="zh-CN" sz="2000" b="1" dirty="0">
                        <a:latin typeface="文泉驿微米黑" pitchFamily="2" charset="-122"/>
                        <a:ea typeface="宋体" panose="02010600030101010101" pitchFamily="2" charset="-122"/>
                      </a:endParaRPr>
                    </a:p>
                    <a:p>
                      <a:pPr lvl="0" algn="ctr" eaLnBrk="1" hangingPunct="1">
                        <a:lnSpc>
                          <a:spcPts val="1200"/>
                        </a:lnSpc>
                        <a:spcBef>
                          <a:spcPts val="175"/>
                        </a:spcBef>
                        <a:spcAft>
                          <a:spcPts val="175"/>
                        </a:spcAft>
                        <a:buNone/>
                      </a:pPr>
                      <a:r>
                        <a:rPr lang="en-US" altLang="zh-CN" sz="2000" b="1" dirty="0">
                          <a:latin typeface="文泉驿微米黑" pitchFamily="2" charset="-122"/>
                          <a:ea typeface="宋体" panose="02010600030101010101" pitchFamily="2" charset="-122"/>
                        </a:rPr>
                        <a:t>1386</a:t>
                      </a:r>
                      <a:endParaRPr lang="zh-CN" altLang="zh-CN" sz="2000" b="1" dirty="0">
                        <a:latin typeface="Times" charset="0"/>
                        <a:ea typeface="方正书宋简体" charset="-122"/>
                      </a:endParaRPr>
                    </a:p>
                  </a:txBody>
                  <a:tcPr marL="68580" marR="68580" marT="0"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marL="635000" lvl="0" indent="0" algn="just" eaLnBrk="1" hangingPunct="1">
                        <a:lnSpc>
                          <a:spcPts val="1200"/>
                        </a:lnSpc>
                        <a:spcBef>
                          <a:spcPts val="175"/>
                        </a:spcBef>
                        <a:spcAft>
                          <a:spcPts val="175"/>
                        </a:spcAft>
                        <a:buNone/>
                      </a:pPr>
                      <a:endParaRPr lang="en-US" altLang="zh-CN" sz="2000" b="1" dirty="0">
                        <a:latin typeface="文泉驿微米黑" pitchFamily="2" charset="-122"/>
                        <a:ea typeface="宋体" panose="02010600030101010101" pitchFamily="2" charset="-122"/>
                      </a:endParaRPr>
                    </a:p>
                    <a:p>
                      <a:pPr marL="635000" lvl="0" indent="0" algn="just" eaLnBrk="1" hangingPunct="1">
                        <a:lnSpc>
                          <a:spcPts val="1200"/>
                        </a:lnSpc>
                        <a:spcBef>
                          <a:spcPts val="175"/>
                        </a:spcBef>
                        <a:spcAft>
                          <a:spcPts val="175"/>
                        </a:spcAft>
                        <a:buNone/>
                      </a:pPr>
                      <a:r>
                        <a:rPr lang="en-US" altLang="zh-CN" sz="2000" b="1" dirty="0">
                          <a:latin typeface="文泉驿微米黑" pitchFamily="2" charset="-122"/>
                          <a:ea typeface="宋体" panose="02010600030101010101" pitchFamily="2" charset="-122"/>
                        </a:rPr>
                        <a:t>1386</a:t>
                      </a:r>
                      <a:endParaRPr lang="zh-CN" altLang="zh-CN" sz="2000" b="1" dirty="0">
                        <a:latin typeface="Times" charset="0"/>
                        <a:ea typeface="方正书宋简体" charset="-122"/>
                      </a:endParaRPr>
                    </a:p>
                  </a:txBody>
                  <a:tcPr marL="68580" marR="68580" marT="0"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noFill/>
                  </a:tcPr>
                </a:tc>
              </a:tr>
              <a:tr h="5191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just" eaLnBrk="1" hangingPunct="1">
                        <a:lnSpc>
                          <a:spcPts val="1200"/>
                        </a:lnSpc>
                        <a:spcBef>
                          <a:spcPts val="175"/>
                        </a:spcBef>
                        <a:spcAft>
                          <a:spcPts val="175"/>
                        </a:spcAft>
                        <a:buNone/>
                      </a:pPr>
                      <a:endParaRPr lang="en-US" altLang="zh-CN" sz="2000" b="1" dirty="0">
                        <a:latin typeface="文泉驿微米黑" pitchFamily="2" charset="-122"/>
                        <a:ea typeface="宋体" panose="02010600030101010101" pitchFamily="2" charset="-122"/>
                      </a:endParaRPr>
                    </a:p>
                    <a:p>
                      <a:pPr lvl="0" algn="just" eaLnBrk="1" hangingPunct="1">
                        <a:lnSpc>
                          <a:spcPts val="1200"/>
                        </a:lnSpc>
                        <a:spcBef>
                          <a:spcPts val="175"/>
                        </a:spcBef>
                        <a:spcAft>
                          <a:spcPts val="175"/>
                        </a:spcAft>
                        <a:buNone/>
                      </a:pPr>
                      <a:r>
                        <a:rPr lang="zh-CN" altLang="en-US" sz="2000" b="1" dirty="0">
                          <a:latin typeface="文泉驿微米黑" pitchFamily="2" charset="-122"/>
                          <a:ea typeface="宋体" panose="02010600030101010101" pitchFamily="2" charset="-122"/>
                        </a:rPr>
                        <a:t>现金折扣成本</a:t>
                      </a:r>
                      <a:endParaRPr lang="zh-CN" altLang="en-US" sz="2000" b="1" dirty="0">
                        <a:latin typeface="Times" charset="0"/>
                        <a:ea typeface="方正书宋简体" charset="-122"/>
                      </a:endParaRPr>
                    </a:p>
                  </a:txBody>
                  <a:tcPr marL="68580" marR="68580" marT="0"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ctr" eaLnBrk="1" hangingPunct="1">
                        <a:lnSpc>
                          <a:spcPts val="1200"/>
                        </a:lnSpc>
                        <a:spcBef>
                          <a:spcPts val="175"/>
                        </a:spcBef>
                        <a:spcAft>
                          <a:spcPts val="175"/>
                        </a:spcAft>
                        <a:buNone/>
                      </a:pPr>
                      <a:r>
                        <a:rPr lang="ar-SA" altLang="zh-CN" sz="2000" b="1" dirty="0">
                          <a:latin typeface="文泉驿微米黑" pitchFamily="2" charset="-122"/>
                          <a:ea typeface="宋体" panose="02010600030101010101" pitchFamily="2" charset="-122"/>
                        </a:rPr>
                        <a:t>  </a:t>
                      </a:r>
                      <a:endParaRPr lang="en-US" altLang="zh-CN" sz="2000" b="1" dirty="0">
                        <a:latin typeface="文泉驿微米黑" pitchFamily="2" charset="-122"/>
                        <a:ea typeface="宋体" panose="02010600030101010101" pitchFamily="2" charset="-122"/>
                      </a:endParaRPr>
                    </a:p>
                    <a:p>
                      <a:pPr lvl="0" algn="ctr" eaLnBrk="1" hangingPunct="1">
                        <a:lnSpc>
                          <a:spcPts val="1200"/>
                        </a:lnSpc>
                        <a:spcBef>
                          <a:spcPts val="175"/>
                        </a:spcBef>
                        <a:spcAft>
                          <a:spcPts val="175"/>
                        </a:spcAft>
                        <a:buNone/>
                      </a:pPr>
                      <a:r>
                        <a:rPr lang="zh-CN" altLang="zh-CN" sz="2000" b="1" dirty="0">
                          <a:latin typeface="文泉驿微米黑" pitchFamily="2" charset="-122"/>
                          <a:ea typeface="宋体" panose="02010600030101010101" pitchFamily="2" charset="-122"/>
                        </a:rPr>
                        <a:t>—</a:t>
                      </a:r>
                      <a:endParaRPr lang="zh-CN" altLang="zh-CN" sz="2000" b="1" dirty="0">
                        <a:latin typeface="Times" charset="0"/>
                        <a:ea typeface="方正书宋简体" charset="-122"/>
                      </a:endParaRPr>
                    </a:p>
                  </a:txBody>
                  <a:tcPr marL="68580" marR="68580" marT="0"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marL="762000" lvl="0" indent="0" algn="just" eaLnBrk="1" hangingPunct="1">
                        <a:lnSpc>
                          <a:spcPts val="1200"/>
                        </a:lnSpc>
                        <a:spcBef>
                          <a:spcPts val="175"/>
                        </a:spcBef>
                        <a:spcAft>
                          <a:spcPts val="175"/>
                        </a:spcAft>
                        <a:buNone/>
                      </a:pPr>
                      <a:endParaRPr lang="en-US" altLang="zh-CN" sz="2000" b="1" dirty="0">
                        <a:latin typeface="文泉驿微米黑" pitchFamily="2" charset="-122"/>
                        <a:ea typeface="宋体" panose="02010600030101010101" pitchFamily="2" charset="-122"/>
                      </a:endParaRPr>
                    </a:p>
                    <a:p>
                      <a:pPr marL="762000" lvl="0" indent="0" algn="just" eaLnBrk="1" hangingPunct="1">
                        <a:lnSpc>
                          <a:spcPts val="1200"/>
                        </a:lnSpc>
                        <a:spcBef>
                          <a:spcPts val="175"/>
                        </a:spcBef>
                        <a:spcAft>
                          <a:spcPts val="175"/>
                        </a:spcAft>
                        <a:buNone/>
                      </a:pPr>
                      <a:r>
                        <a:rPr lang="en-US" altLang="zh-CN" sz="2000" b="1" dirty="0">
                          <a:latin typeface="文泉驿微米黑" pitchFamily="2" charset="-122"/>
                          <a:ea typeface="宋体" panose="02010600030101010101" pitchFamily="2" charset="-122"/>
                        </a:rPr>
                        <a:t>23.76</a:t>
                      </a:r>
                      <a:endParaRPr lang="zh-CN" altLang="zh-CN" sz="2000" b="1" dirty="0">
                        <a:latin typeface="Times" charset="0"/>
                        <a:ea typeface="方正书宋简体" charset="-122"/>
                      </a:endParaRPr>
                    </a:p>
                  </a:txBody>
                  <a:tcPr marL="68580" marR="68580" marT="0"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noFill/>
                  </a:tcPr>
                </a:tc>
              </a:tr>
              <a:tr h="4286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just" eaLnBrk="1" hangingPunct="1">
                        <a:lnSpc>
                          <a:spcPts val="1200"/>
                        </a:lnSpc>
                        <a:spcBef>
                          <a:spcPts val="175"/>
                        </a:spcBef>
                        <a:spcAft>
                          <a:spcPts val="175"/>
                        </a:spcAft>
                        <a:buNone/>
                      </a:pPr>
                      <a:endParaRPr lang="en-US" altLang="zh-CN" sz="2000" b="1" dirty="0">
                        <a:latin typeface="文泉驿微米黑" pitchFamily="2" charset="-122"/>
                        <a:ea typeface="宋体" panose="02010600030101010101" pitchFamily="2" charset="-122"/>
                      </a:endParaRPr>
                    </a:p>
                    <a:p>
                      <a:pPr lvl="0" algn="just" eaLnBrk="1" hangingPunct="1">
                        <a:lnSpc>
                          <a:spcPts val="1200"/>
                        </a:lnSpc>
                        <a:spcBef>
                          <a:spcPts val="175"/>
                        </a:spcBef>
                        <a:spcAft>
                          <a:spcPts val="175"/>
                        </a:spcAft>
                        <a:buNone/>
                      </a:pPr>
                      <a:r>
                        <a:rPr lang="zh-CN" altLang="en-US" sz="2000" b="1" dirty="0">
                          <a:latin typeface="文泉驿微米黑" pitchFamily="2" charset="-122"/>
                          <a:ea typeface="宋体" panose="02010600030101010101" pitchFamily="2" charset="-122"/>
                        </a:rPr>
                        <a:t>信用成本前收益</a:t>
                      </a:r>
                      <a:endParaRPr lang="zh-CN" altLang="en-US" sz="2000" b="1" dirty="0">
                        <a:latin typeface="Times" charset="0"/>
                        <a:ea typeface="方正书宋简体" charset="-122"/>
                      </a:endParaRPr>
                    </a:p>
                  </a:txBody>
                  <a:tcPr marL="68580" marR="68580" marT="0"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solidFill>
                      <a:srgbClr val="FDEBC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ctr" eaLnBrk="1" hangingPunct="1">
                        <a:lnSpc>
                          <a:spcPts val="1200"/>
                        </a:lnSpc>
                        <a:spcBef>
                          <a:spcPts val="175"/>
                        </a:spcBef>
                        <a:spcAft>
                          <a:spcPts val="175"/>
                        </a:spcAft>
                        <a:buNone/>
                      </a:pPr>
                      <a:endParaRPr lang="en-US" altLang="zh-CN" sz="2000" b="1" dirty="0">
                        <a:latin typeface="文泉驿微米黑" pitchFamily="2" charset="-122"/>
                        <a:ea typeface="宋体" panose="02010600030101010101" pitchFamily="2" charset="-122"/>
                      </a:endParaRPr>
                    </a:p>
                    <a:p>
                      <a:pPr lvl="0" algn="ctr" eaLnBrk="1" hangingPunct="1">
                        <a:lnSpc>
                          <a:spcPts val="1200"/>
                        </a:lnSpc>
                        <a:spcBef>
                          <a:spcPts val="175"/>
                        </a:spcBef>
                        <a:spcAft>
                          <a:spcPts val="175"/>
                        </a:spcAft>
                        <a:buNone/>
                      </a:pPr>
                      <a:r>
                        <a:rPr lang="en-US" altLang="zh-CN" sz="2000" b="1" dirty="0">
                          <a:latin typeface="文泉驿微米黑" pitchFamily="2" charset="-122"/>
                          <a:ea typeface="宋体" panose="02010600030101010101" pitchFamily="2" charset="-122"/>
                        </a:rPr>
                        <a:t>594</a:t>
                      </a:r>
                      <a:endParaRPr lang="zh-CN" altLang="zh-CN" sz="2000" b="1" dirty="0">
                        <a:latin typeface="Times" charset="0"/>
                        <a:ea typeface="方正书宋简体" charset="-122"/>
                      </a:endParaRPr>
                    </a:p>
                  </a:txBody>
                  <a:tcPr marL="68580" marR="68580" marT="0"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solidFill>
                      <a:srgbClr val="FDEBC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marL="635000" lvl="0" indent="0" algn="just" eaLnBrk="1" hangingPunct="1">
                        <a:lnSpc>
                          <a:spcPts val="1200"/>
                        </a:lnSpc>
                        <a:spcBef>
                          <a:spcPts val="175"/>
                        </a:spcBef>
                        <a:spcAft>
                          <a:spcPts val="175"/>
                        </a:spcAft>
                        <a:buNone/>
                      </a:pPr>
                      <a:endParaRPr lang="en-US" altLang="zh-CN" sz="2000" b="1" dirty="0">
                        <a:latin typeface="文泉驿微米黑" pitchFamily="2" charset="-122"/>
                        <a:ea typeface="宋体" panose="02010600030101010101" pitchFamily="2" charset="-122"/>
                      </a:endParaRPr>
                    </a:p>
                    <a:p>
                      <a:pPr marL="635000" lvl="0" indent="0" algn="just" eaLnBrk="1" hangingPunct="1">
                        <a:lnSpc>
                          <a:spcPts val="1200"/>
                        </a:lnSpc>
                        <a:spcBef>
                          <a:spcPts val="175"/>
                        </a:spcBef>
                        <a:spcAft>
                          <a:spcPts val="175"/>
                        </a:spcAft>
                        <a:buNone/>
                      </a:pPr>
                      <a:r>
                        <a:rPr lang="en-US" altLang="zh-CN" sz="2000" b="1" dirty="0">
                          <a:latin typeface="文泉驿微米黑" pitchFamily="2" charset="-122"/>
                          <a:ea typeface="宋体" panose="02010600030101010101" pitchFamily="2" charset="-122"/>
                        </a:rPr>
                        <a:t>570.24</a:t>
                      </a:r>
                      <a:endParaRPr lang="zh-CN" altLang="zh-CN" sz="2000" b="1" dirty="0">
                        <a:latin typeface="Times" charset="0"/>
                        <a:ea typeface="方正书宋简体" charset="-122"/>
                      </a:endParaRPr>
                    </a:p>
                  </a:txBody>
                  <a:tcPr marL="68580" marR="68580" marT="0"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solidFill>
                      <a:srgbClr val="FDEBCF"/>
                    </a:solidFill>
                  </a:tcPr>
                </a:tc>
              </a:tr>
              <a:tr h="3937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indent="107950" algn="just" eaLnBrk="1" hangingPunct="1">
                        <a:lnSpc>
                          <a:spcPts val="1200"/>
                        </a:lnSpc>
                        <a:spcBef>
                          <a:spcPts val="175"/>
                        </a:spcBef>
                        <a:spcAft>
                          <a:spcPts val="175"/>
                        </a:spcAft>
                        <a:buNone/>
                      </a:pPr>
                      <a:endParaRPr lang="en-US" altLang="zh-CN" sz="2000" b="1" dirty="0">
                        <a:latin typeface="文泉驿微米黑" pitchFamily="2" charset="-122"/>
                        <a:ea typeface="宋体" panose="02010600030101010101" pitchFamily="2" charset="-122"/>
                      </a:endParaRPr>
                    </a:p>
                    <a:p>
                      <a:pPr lvl="0" indent="107950" algn="just" eaLnBrk="1" hangingPunct="1">
                        <a:lnSpc>
                          <a:spcPts val="1200"/>
                        </a:lnSpc>
                        <a:spcBef>
                          <a:spcPts val="175"/>
                        </a:spcBef>
                        <a:spcAft>
                          <a:spcPts val="175"/>
                        </a:spcAft>
                        <a:buNone/>
                      </a:pPr>
                      <a:r>
                        <a:rPr lang="zh-CN" altLang="en-US" sz="2000" b="1" dirty="0">
                          <a:latin typeface="文泉驿微米黑" pitchFamily="2" charset="-122"/>
                          <a:ea typeface="宋体" panose="02010600030101010101" pitchFamily="2" charset="-122"/>
                        </a:rPr>
                        <a:t>减：信用成本</a:t>
                      </a:r>
                      <a:endParaRPr lang="zh-CN" altLang="en-US" sz="2000" b="1" dirty="0">
                        <a:latin typeface="Times" charset="0"/>
                        <a:ea typeface="方正书宋简体" charset="-122"/>
                      </a:endParaRPr>
                    </a:p>
                  </a:txBody>
                  <a:tcPr marL="68580" marR="68580" marT="0"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ctr" eaLnBrk="1" hangingPunct="1">
                        <a:lnSpc>
                          <a:spcPts val="1200"/>
                        </a:lnSpc>
                        <a:spcBef>
                          <a:spcPts val="175"/>
                        </a:spcBef>
                        <a:spcAft>
                          <a:spcPts val="175"/>
                        </a:spcAft>
                        <a:buNone/>
                      </a:pPr>
                      <a:r>
                        <a:rPr lang="en-US" altLang="zh-CN" sz="2000" b="1" dirty="0">
                          <a:latin typeface="文泉驿微米黑" pitchFamily="2" charset="-122"/>
                          <a:ea typeface="宋体" panose="02010600030101010101" pitchFamily="2" charset="-122"/>
                        </a:rPr>
                        <a:t> </a:t>
                      </a:r>
                      <a:endParaRPr lang="zh-CN" altLang="zh-CN" sz="2000" b="1" dirty="0">
                        <a:latin typeface="Times" charset="0"/>
                        <a:ea typeface="方正书宋简体" charset="-122"/>
                      </a:endParaRPr>
                    </a:p>
                  </a:txBody>
                  <a:tcPr marL="68580" marR="68580" marT="0"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marL="635000" lvl="0" indent="0" algn="just" eaLnBrk="1" hangingPunct="1">
                        <a:lnSpc>
                          <a:spcPts val="1200"/>
                        </a:lnSpc>
                        <a:spcBef>
                          <a:spcPts val="175"/>
                        </a:spcBef>
                        <a:spcAft>
                          <a:spcPts val="175"/>
                        </a:spcAft>
                        <a:buNone/>
                      </a:pPr>
                      <a:r>
                        <a:rPr lang="en-US" altLang="zh-CN" sz="2000" b="1" dirty="0">
                          <a:latin typeface="文泉驿微米黑" pitchFamily="2" charset="-122"/>
                          <a:ea typeface="宋体" panose="02010600030101010101" pitchFamily="2" charset="-122"/>
                        </a:rPr>
                        <a:t> </a:t>
                      </a:r>
                      <a:endParaRPr lang="zh-CN" altLang="zh-CN" sz="2000" b="1" dirty="0">
                        <a:latin typeface="Times" charset="0"/>
                        <a:ea typeface="方正书宋简体" charset="-122"/>
                      </a:endParaRPr>
                    </a:p>
                  </a:txBody>
                  <a:tcPr marL="68580" marR="68580" marT="0"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noFill/>
                  </a:tcPr>
                </a:tc>
              </a:tr>
              <a:tr h="4302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indent="107950" algn="just" eaLnBrk="1" hangingPunct="1">
                        <a:lnSpc>
                          <a:spcPts val="1200"/>
                        </a:lnSpc>
                        <a:spcBef>
                          <a:spcPts val="175"/>
                        </a:spcBef>
                        <a:spcAft>
                          <a:spcPts val="175"/>
                        </a:spcAft>
                        <a:buNone/>
                      </a:pPr>
                      <a:endParaRPr lang="en-US" altLang="zh-CN" sz="2000" b="1" dirty="0">
                        <a:latin typeface="文泉驿微米黑" pitchFamily="2" charset="-122"/>
                        <a:ea typeface="宋体" panose="02010600030101010101" pitchFamily="2" charset="-122"/>
                      </a:endParaRPr>
                    </a:p>
                    <a:p>
                      <a:pPr lvl="0" indent="107950" algn="just" eaLnBrk="1" hangingPunct="1">
                        <a:lnSpc>
                          <a:spcPts val="1200"/>
                        </a:lnSpc>
                        <a:spcBef>
                          <a:spcPts val="175"/>
                        </a:spcBef>
                        <a:spcAft>
                          <a:spcPts val="175"/>
                        </a:spcAft>
                        <a:buNone/>
                      </a:pPr>
                      <a:r>
                        <a:rPr lang="zh-CN" altLang="en-US" sz="2000" b="1" dirty="0">
                          <a:latin typeface="文泉驿微米黑" pitchFamily="2" charset="-122"/>
                          <a:ea typeface="宋体" panose="02010600030101010101" pitchFamily="2" charset="-122"/>
                        </a:rPr>
                        <a:t>其中：机会成本</a:t>
                      </a:r>
                      <a:endParaRPr lang="zh-CN" altLang="en-US" sz="2000" b="1" dirty="0">
                        <a:latin typeface="Times" charset="0"/>
                        <a:ea typeface="方正书宋简体" charset="-122"/>
                      </a:endParaRPr>
                    </a:p>
                  </a:txBody>
                  <a:tcPr marL="68580" marR="68580" marT="0"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eaLnBrk="1" fontAlgn="ctr" hangingPunct="1">
                        <a:buNone/>
                      </a:pPr>
                      <a:r>
                        <a:rPr lang="zh-CN" altLang="zh-CN" sz="2000" b="1" dirty="0">
                          <a:latin typeface="文泉驿微米黑" pitchFamily="2" charset="-122"/>
                          <a:ea typeface="宋体" panose="02010600030101010101" pitchFamily="2" charset="-122"/>
                        </a:rPr>
                        <a:t>154×10</a:t>
                      </a:r>
                      <a:r>
                        <a:rPr lang="en-US" altLang="zh-CN" sz="2000" b="1" dirty="0">
                          <a:latin typeface="文泉驿微米黑" pitchFamily="2" charset="-122"/>
                          <a:ea typeface="宋体" panose="02010600030101010101" pitchFamily="2" charset="-122"/>
                        </a:rPr>
                        <a:t>%</a:t>
                      </a:r>
                      <a:r>
                        <a:rPr lang="zh-CN" altLang="zh-CN" sz="2000" b="1" dirty="0">
                          <a:latin typeface="文泉驿微米黑" pitchFamily="2" charset="-122"/>
                          <a:ea typeface="宋体" panose="02010600030101010101" pitchFamily="2" charset="-122"/>
                        </a:rPr>
                        <a:t>=15</a:t>
                      </a:r>
                      <a:r>
                        <a:rPr lang="zh-CN" altLang="en-US" sz="2000" b="1" dirty="0">
                          <a:latin typeface="文泉驿微米黑" pitchFamily="2" charset="-122"/>
                          <a:ea typeface="宋体" panose="02010600030101010101" pitchFamily="2" charset="-122"/>
                        </a:rPr>
                        <a:t>.</a:t>
                      </a:r>
                      <a:r>
                        <a:rPr lang="zh-CN" altLang="zh-CN" sz="2000" b="1" dirty="0">
                          <a:latin typeface="文泉驿微米黑" pitchFamily="2" charset="-122"/>
                          <a:ea typeface="宋体" panose="02010600030101010101" pitchFamily="2" charset="-122"/>
                        </a:rPr>
                        <a:t>4 </a:t>
                      </a:r>
                      <a:endParaRPr lang="zh-CN" altLang="zh-CN" sz="2000" b="1" dirty="0">
                        <a:solidFill>
                          <a:srgbClr val="000000"/>
                        </a:solidFill>
                        <a:latin typeface="Arial Unicode MS" pitchFamily="34" charset="-122"/>
                        <a:ea typeface="Arial Unicode MS" pitchFamily="34" charset="-122"/>
                      </a:endParaRPr>
                    </a:p>
                  </a:txBody>
                  <a:tcPr marL="68580" marR="68580" marT="0"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eaLnBrk="1" fontAlgn="ctr" hangingPunct="1">
                        <a:buNone/>
                      </a:pPr>
                      <a:r>
                        <a:rPr lang="en-US" altLang="zh-CN" sz="2000" b="1" dirty="0">
                          <a:latin typeface="文泉驿微米黑" pitchFamily="2" charset="-122"/>
                          <a:ea typeface="宋体" panose="02010600030101010101" pitchFamily="2" charset="-122"/>
                        </a:rPr>
                        <a:t>84.7</a:t>
                      </a:r>
                      <a:r>
                        <a:rPr lang="zh-CN" altLang="zh-CN" sz="2000" b="1" dirty="0">
                          <a:latin typeface="文泉驿微米黑" pitchFamily="2" charset="-122"/>
                          <a:ea typeface="宋体" panose="02010600030101010101" pitchFamily="2" charset="-122"/>
                        </a:rPr>
                        <a:t>×10</a:t>
                      </a:r>
                      <a:r>
                        <a:rPr lang="en-US" altLang="zh-CN" sz="2000" b="1" dirty="0">
                          <a:latin typeface="文泉驿微米黑" pitchFamily="2" charset="-122"/>
                          <a:ea typeface="宋体" panose="02010600030101010101" pitchFamily="2" charset="-122"/>
                        </a:rPr>
                        <a:t>%</a:t>
                      </a:r>
                      <a:r>
                        <a:rPr lang="zh-CN" altLang="zh-CN" sz="2000" b="1" dirty="0">
                          <a:latin typeface="文泉驿微米黑" pitchFamily="2" charset="-122"/>
                          <a:ea typeface="宋体" panose="02010600030101010101" pitchFamily="2" charset="-122"/>
                        </a:rPr>
                        <a:t>=</a:t>
                      </a:r>
                      <a:r>
                        <a:rPr lang="en-US" altLang="zh-CN" sz="2000" b="1" dirty="0">
                          <a:latin typeface="文泉驿微米黑" pitchFamily="2" charset="-122"/>
                          <a:ea typeface="宋体" panose="02010600030101010101" pitchFamily="2" charset="-122"/>
                        </a:rPr>
                        <a:t>8.47</a:t>
                      </a:r>
                      <a:endParaRPr lang="zh-CN" altLang="zh-CN" sz="2000" b="1" dirty="0">
                        <a:solidFill>
                          <a:srgbClr val="000000"/>
                        </a:solidFill>
                        <a:latin typeface="Arial Unicode MS" pitchFamily="34" charset="-122"/>
                        <a:ea typeface="Arial Unicode MS" pitchFamily="34" charset="-122"/>
                      </a:endParaRPr>
                    </a:p>
                  </a:txBody>
                  <a:tcPr marL="68580" marR="68580" marT="0"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noFill/>
                  </a:tcPr>
                </a:tc>
              </a:tr>
              <a:tr h="4302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indent="431800" algn="just" eaLnBrk="1" hangingPunct="1">
                        <a:lnSpc>
                          <a:spcPts val="1200"/>
                        </a:lnSpc>
                        <a:spcBef>
                          <a:spcPts val="175"/>
                        </a:spcBef>
                        <a:spcAft>
                          <a:spcPts val="175"/>
                        </a:spcAft>
                        <a:buNone/>
                      </a:pPr>
                      <a:endParaRPr lang="en-US" altLang="zh-CN" sz="2000" b="1" dirty="0">
                        <a:latin typeface="文泉驿微米黑" pitchFamily="2" charset="-122"/>
                        <a:ea typeface="宋体" panose="02010600030101010101" pitchFamily="2" charset="-122"/>
                      </a:endParaRPr>
                    </a:p>
                    <a:p>
                      <a:pPr lvl="0" indent="431800" algn="just" eaLnBrk="1" hangingPunct="1">
                        <a:lnSpc>
                          <a:spcPts val="1200"/>
                        </a:lnSpc>
                        <a:spcBef>
                          <a:spcPts val="175"/>
                        </a:spcBef>
                        <a:spcAft>
                          <a:spcPts val="175"/>
                        </a:spcAft>
                        <a:buNone/>
                      </a:pPr>
                      <a:r>
                        <a:rPr lang="zh-CN" altLang="en-US" sz="2000" b="1" dirty="0">
                          <a:latin typeface="文泉驿微米黑" pitchFamily="2" charset="-122"/>
                          <a:ea typeface="宋体" panose="02010600030101010101" pitchFamily="2" charset="-122"/>
                        </a:rPr>
                        <a:t>坏账损失</a:t>
                      </a:r>
                      <a:endParaRPr lang="zh-CN" altLang="en-US" sz="2000" b="1" dirty="0">
                        <a:latin typeface="Times" charset="0"/>
                        <a:ea typeface="方正书宋简体" charset="-122"/>
                      </a:endParaRPr>
                    </a:p>
                  </a:txBody>
                  <a:tcPr marL="68580" marR="68580" marT="0"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ctr" eaLnBrk="1" fontAlgn="ctr" hangingPunct="1">
                        <a:buNone/>
                      </a:pPr>
                      <a:r>
                        <a:rPr lang="zh-CN" altLang="zh-CN" sz="2000" b="1" dirty="0">
                          <a:latin typeface="文泉驿微米黑" pitchFamily="2" charset="-122"/>
                          <a:ea typeface="宋体" panose="02010600030101010101" pitchFamily="2" charset="-122"/>
                        </a:rPr>
                        <a:t>59.</a:t>
                      </a:r>
                      <a:r>
                        <a:rPr lang="en-US" altLang="zh-CN" sz="2000" b="1" dirty="0">
                          <a:latin typeface="文泉驿微米黑" pitchFamily="2" charset="-122"/>
                          <a:ea typeface="宋体" panose="02010600030101010101" pitchFamily="2" charset="-122"/>
                        </a:rPr>
                        <a:t>4</a:t>
                      </a:r>
                      <a:r>
                        <a:rPr lang="zh-CN" altLang="zh-CN" sz="2000" b="1" dirty="0">
                          <a:latin typeface="文泉驿微米黑" pitchFamily="2" charset="-122"/>
                          <a:ea typeface="宋体" panose="02010600030101010101" pitchFamily="2" charset="-122"/>
                        </a:rPr>
                        <a:t> </a:t>
                      </a:r>
                      <a:endParaRPr lang="zh-CN" altLang="zh-CN" sz="2000" b="1" dirty="0">
                        <a:solidFill>
                          <a:srgbClr val="000000"/>
                        </a:solidFill>
                        <a:latin typeface="Arial Unicode MS" pitchFamily="34" charset="-122"/>
                        <a:ea typeface="Arial Unicode MS" pitchFamily="34" charset="-122"/>
                      </a:endParaRPr>
                    </a:p>
                  </a:txBody>
                  <a:tcPr marL="9525" marR="9525" marT="9525"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ctr" eaLnBrk="1" fontAlgn="ctr" hangingPunct="1">
                        <a:lnSpc>
                          <a:spcPts val="1200"/>
                        </a:lnSpc>
                        <a:spcBef>
                          <a:spcPts val="175"/>
                        </a:spcBef>
                        <a:spcAft>
                          <a:spcPts val="175"/>
                        </a:spcAft>
                        <a:buNone/>
                      </a:pPr>
                      <a:endParaRPr lang="en-US" altLang="zh-CN" sz="2000" b="1" dirty="0">
                        <a:latin typeface="文泉驿微米黑" pitchFamily="2" charset="-122"/>
                        <a:ea typeface="宋体" panose="02010600030101010101" pitchFamily="2" charset="-122"/>
                      </a:endParaRPr>
                    </a:p>
                    <a:p>
                      <a:pPr lvl="0" algn="ctr" eaLnBrk="1" fontAlgn="ctr" hangingPunct="1">
                        <a:lnSpc>
                          <a:spcPts val="1200"/>
                        </a:lnSpc>
                        <a:spcBef>
                          <a:spcPts val="175"/>
                        </a:spcBef>
                        <a:spcAft>
                          <a:spcPts val="175"/>
                        </a:spcAft>
                        <a:buNone/>
                      </a:pPr>
                      <a:r>
                        <a:rPr lang="en-US" altLang="zh-CN" sz="2000" b="1" dirty="0">
                          <a:latin typeface="文泉驿微米黑" pitchFamily="2" charset="-122"/>
                          <a:ea typeface="宋体" panose="02010600030101010101" pitchFamily="2" charset="-122"/>
                        </a:rPr>
                        <a:t>29.7</a:t>
                      </a:r>
                      <a:endParaRPr lang="zh-CN" altLang="en-US" sz="2000" b="1" dirty="0">
                        <a:latin typeface="文泉驿微米黑" pitchFamily="2" charset="-122"/>
                        <a:ea typeface="宋体" panose="02010600030101010101" pitchFamily="2" charset="-122"/>
                      </a:endParaRPr>
                    </a:p>
                  </a:txBody>
                  <a:tcPr marL="68580" marR="68580" marT="0"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noFill/>
                  </a:tcPr>
                </a:tc>
              </a:tr>
              <a:tr h="4270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indent="431800" algn="just" eaLnBrk="1" hangingPunct="1">
                        <a:lnSpc>
                          <a:spcPts val="1200"/>
                        </a:lnSpc>
                        <a:spcBef>
                          <a:spcPts val="175"/>
                        </a:spcBef>
                        <a:spcAft>
                          <a:spcPts val="175"/>
                        </a:spcAft>
                        <a:buNone/>
                      </a:pPr>
                      <a:endParaRPr lang="en-US" altLang="zh-CN" sz="2000" b="1" dirty="0">
                        <a:latin typeface="文泉驿微米黑" pitchFamily="2" charset="-122"/>
                        <a:ea typeface="宋体" panose="02010600030101010101" pitchFamily="2" charset="-122"/>
                      </a:endParaRPr>
                    </a:p>
                    <a:p>
                      <a:pPr lvl="0" indent="431800" algn="just" eaLnBrk="1" hangingPunct="1">
                        <a:lnSpc>
                          <a:spcPts val="1200"/>
                        </a:lnSpc>
                        <a:spcBef>
                          <a:spcPts val="175"/>
                        </a:spcBef>
                        <a:spcAft>
                          <a:spcPts val="175"/>
                        </a:spcAft>
                        <a:buNone/>
                      </a:pPr>
                      <a:r>
                        <a:rPr lang="zh-CN" altLang="en-US" sz="2000" b="1" dirty="0">
                          <a:latin typeface="文泉驿微米黑" pitchFamily="2" charset="-122"/>
                          <a:ea typeface="宋体" panose="02010600030101010101" pitchFamily="2" charset="-122"/>
                        </a:rPr>
                        <a:t>收账费用</a:t>
                      </a:r>
                      <a:endParaRPr lang="zh-CN" altLang="en-US" sz="2000" b="1" dirty="0">
                        <a:latin typeface="Times" charset="0"/>
                        <a:ea typeface="方正书宋简体" charset="-122"/>
                      </a:endParaRPr>
                    </a:p>
                  </a:txBody>
                  <a:tcPr marL="68580" marR="68580" marT="0"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ctr" eaLnBrk="1" fontAlgn="ctr" hangingPunct="1">
                        <a:buNone/>
                      </a:pPr>
                      <a:r>
                        <a:rPr lang="zh-CN" altLang="zh-CN" sz="2000" b="1" dirty="0">
                          <a:latin typeface="文泉驿微米黑" pitchFamily="2" charset="-122"/>
                          <a:ea typeface="宋体" panose="02010600030101010101" pitchFamily="2" charset="-122"/>
                        </a:rPr>
                        <a:t>25.0 </a:t>
                      </a:r>
                      <a:endParaRPr lang="zh-CN" altLang="zh-CN" sz="2000" b="1" dirty="0">
                        <a:solidFill>
                          <a:srgbClr val="000000"/>
                        </a:solidFill>
                        <a:latin typeface="Arial Unicode MS" pitchFamily="34" charset="-122"/>
                        <a:ea typeface="Arial Unicode MS" pitchFamily="34" charset="-122"/>
                      </a:endParaRPr>
                    </a:p>
                  </a:txBody>
                  <a:tcPr marL="9525" marR="9525" marT="9525"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marL="762000" lvl="0" indent="0" algn="just" eaLnBrk="1" hangingPunct="1">
                        <a:lnSpc>
                          <a:spcPts val="1200"/>
                        </a:lnSpc>
                        <a:spcBef>
                          <a:spcPts val="175"/>
                        </a:spcBef>
                        <a:spcAft>
                          <a:spcPts val="175"/>
                        </a:spcAft>
                        <a:buNone/>
                      </a:pPr>
                      <a:endParaRPr lang="en-US" altLang="zh-CN" sz="2000" b="1" dirty="0">
                        <a:latin typeface="文泉驿微米黑" pitchFamily="2" charset="-122"/>
                        <a:ea typeface="宋体" panose="02010600030101010101" pitchFamily="2" charset="-122"/>
                      </a:endParaRPr>
                    </a:p>
                    <a:p>
                      <a:pPr marL="762000" lvl="0" indent="0" algn="just" eaLnBrk="1" hangingPunct="1">
                        <a:lnSpc>
                          <a:spcPts val="1200"/>
                        </a:lnSpc>
                        <a:spcBef>
                          <a:spcPts val="175"/>
                        </a:spcBef>
                        <a:spcAft>
                          <a:spcPts val="175"/>
                        </a:spcAft>
                        <a:buNone/>
                      </a:pPr>
                      <a:r>
                        <a:rPr lang="en-US" altLang="zh-CN" sz="2000" b="1" dirty="0">
                          <a:latin typeface="文泉驿微米黑" pitchFamily="2" charset="-122"/>
                          <a:ea typeface="宋体" panose="02010600030101010101" pitchFamily="2" charset="-122"/>
                        </a:rPr>
                        <a:t>    10</a:t>
                      </a:r>
                      <a:endParaRPr lang="zh-CN" altLang="zh-CN" sz="2000" b="1" dirty="0">
                        <a:latin typeface="Times" charset="0"/>
                        <a:ea typeface="方正书宋简体" charset="-122"/>
                      </a:endParaRPr>
                    </a:p>
                  </a:txBody>
                  <a:tcPr marL="68580" marR="68580" marT="0"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noFill/>
                  </a:tcPr>
                </a:tc>
              </a:tr>
              <a:tr h="4302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just" eaLnBrk="1" hangingPunct="1">
                        <a:lnSpc>
                          <a:spcPts val="1200"/>
                        </a:lnSpc>
                        <a:spcBef>
                          <a:spcPts val="175"/>
                        </a:spcBef>
                        <a:spcAft>
                          <a:spcPts val="175"/>
                        </a:spcAft>
                        <a:buNone/>
                      </a:pPr>
                      <a:endParaRPr lang="en-US" altLang="zh-CN" sz="2000" b="1" dirty="0">
                        <a:latin typeface="文泉驿微米黑" pitchFamily="2" charset="-122"/>
                        <a:ea typeface="宋体" panose="02010600030101010101" pitchFamily="2" charset="-122"/>
                      </a:endParaRPr>
                    </a:p>
                    <a:p>
                      <a:pPr lvl="0" algn="just" eaLnBrk="1" hangingPunct="1">
                        <a:lnSpc>
                          <a:spcPts val="1200"/>
                        </a:lnSpc>
                        <a:spcBef>
                          <a:spcPts val="175"/>
                        </a:spcBef>
                        <a:spcAft>
                          <a:spcPts val="175"/>
                        </a:spcAft>
                        <a:buNone/>
                      </a:pPr>
                      <a:r>
                        <a:rPr lang="zh-CN" altLang="en-US" sz="2000" b="1" dirty="0">
                          <a:latin typeface="文泉驿微米黑" pitchFamily="2" charset="-122"/>
                          <a:ea typeface="宋体" panose="02010600030101010101" pitchFamily="2" charset="-122"/>
                        </a:rPr>
                        <a:t>信用成本后收益</a:t>
                      </a:r>
                      <a:endParaRPr lang="zh-CN" altLang="en-US" sz="2000" b="1" dirty="0">
                        <a:latin typeface="Times" charset="0"/>
                        <a:ea typeface="方正书宋简体" charset="-122"/>
                      </a:endParaRPr>
                    </a:p>
                  </a:txBody>
                  <a:tcPr marL="68580" marR="68580" marT="0"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solidFill>
                      <a:srgbClr val="C6F7EE"/>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ctr" eaLnBrk="1" fontAlgn="ctr" hangingPunct="1">
                        <a:buNone/>
                      </a:pPr>
                      <a:r>
                        <a:rPr lang="en-US" altLang="zh-CN" sz="2000" b="1" dirty="0">
                          <a:latin typeface="文泉驿微米黑" pitchFamily="2" charset="-122"/>
                          <a:ea typeface="宋体" panose="02010600030101010101" pitchFamily="2" charset="-122"/>
                        </a:rPr>
                        <a:t>494.2</a:t>
                      </a:r>
                      <a:r>
                        <a:rPr lang="zh-CN" altLang="zh-CN" sz="2000" b="1" dirty="0">
                          <a:latin typeface="文泉驿微米黑" pitchFamily="2" charset="-122"/>
                          <a:ea typeface="宋体" panose="02010600030101010101" pitchFamily="2" charset="-122"/>
                        </a:rPr>
                        <a:t> </a:t>
                      </a:r>
                      <a:endParaRPr lang="zh-CN" altLang="zh-CN" sz="2000" b="1" dirty="0">
                        <a:solidFill>
                          <a:srgbClr val="000000"/>
                        </a:solidFill>
                        <a:latin typeface="Arial Unicode MS" pitchFamily="34" charset="-122"/>
                        <a:ea typeface="Arial Unicode MS" pitchFamily="34" charset="-122"/>
                      </a:endParaRPr>
                    </a:p>
                  </a:txBody>
                  <a:tcPr marL="9525" marR="9525" marT="9525"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solidFill>
                      <a:srgbClr val="C6F7EE"/>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marL="635000" lvl="0" indent="0" algn="just" eaLnBrk="1" hangingPunct="1">
                        <a:lnSpc>
                          <a:spcPts val="1200"/>
                        </a:lnSpc>
                        <a:spcBef>
                          <a:spcPts val="175"/>
                        </a:spcBef>
                        <a:spcAft>
                          <a:spcPts val="175"/>
                        </a:spcAft>
                        <a:buNone/>
                      </a:pPr>
                      <a:endParaRPr lang="en-US" altLang="zh-CN" sz="2000" b="1" dirty="0">
                        <a:latin typeface="文泉驿微米黑" pitchFamily="2" charset="-122"/>
                        <a:ea typeface="宋体" panose="02010600030101010101" pitchFamily="2" charset="-122"/>
                      </a:endParaRPr>
                    </a:p>
                    <a:p>
                      <a:pPr marL="635000" lvl="0" indent="0" algn="just" eaLnBrk="1" hangingPunct="1">
                        <a:lnSpc>
                          <a:spcPts val="1200"/>
                        </a:lnSpc>
                        <a:spcBef>
                          <a:spcPts val="175"/>
                        </a:spcBef>
                        <a:spcAft>
                          <a:spcPts val="175"/>
                        </a:spcAft>
                        <a:buNone/>
                      </a:pPr>
                      <a:r>
                        <a:rPr lang="en-US" altLang="zh-CN" sz="2000" b="1" dirty="0">
                          <a:latin typeface="文泉驿微米黑" pitchFamily="2" charset="-122"/>
                          <a:ea typeface="宋体" panose="02010600030101010101" pitchFamily="2" charset="-122"/>
                        </a:rPr>
                        <a:t>   522.07</a:t>
                      </a:r>
                      <a:endParaRPr lang="zh-CN" altLang="zh-CN" sz="2000" b="1" dirty="0">
                        <a:latin typeface="Times" charset="0"/>
                        <a:ea typeface="方正书宋简体" charset="-122"/>
                      </a:endParaRPr>
                    </a:p>
                  </a:txBody>
                  <a:tcPr marL="68580" marR="68580" marT="0"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solidFill>
                      <a:srgbClr val="C6F7EE"/>
                    </a:solidFill>
                  </a:tcPr>
                </a:tc>
              </a:tr>
            </a:tbl>
          </a:graphicData>
        </a:graphic>
      </p:graphicFrame>
      <p:grpSp>
        <p:nvGrpSpPr>
          <p:cNvPr id="9" name="矩形 8"/>
          <p:cNvGrpSpPr/>
          <p:nvPr/>
        </p:nvGrpSpPr>
        <p:grpSpPr>
          <a:xfrm>
            <a:off x="323850" y="5805488"/>
            <a:ext cx="8640763" cy="985837"/>
            <a:chOff x="223" y="3971"/>
            <a:chExt cx="6919" cy="311"/>
          </a:xfrm>
        </p:grpSpPr>
        <p:pic>
          <p:nvPicPr>
            <p:cNvPr id="39993" name="矩形 8"/>
            <p:cNvPicPr/>
            <p:nvPr/>
          </p:nvPicPr>
          <p:blipFill>
            <a:blip r:embed="rId1"/>
            <a:stretch>
              <a:fillRect/>
            </a:stretch>
          </p:blipFill>
          <p:spPr>
            <a:xfrm>
              <a:off x="223" y="3971"/>
              <a:ext cx="6919" cy="311"/>
            </a:xfrm>
            <a:prstGeom prst="rect">
              <a:avLst/>
            </a:prstGeom>
            <a:noFill/>
            <a:ln w="9525">
              <a:noFill/>
            </a:ln>
          </p:spPr>
        </p:pic>
        <p:sp>
          <p:nvSpPr>
            <p:cNvPr id="39994" name="Text Box 59"/>
            <p:cNvSpPr txBox="1"/>
            <p:nvPr/>
          </p:nvSpPr>
          <p:spPr>
            <a:xfrm>
              <a:off x="234" y="3981"/>
              <a:ext cx="6899" cy="259"/>
            </a:xfrm>
            <a:prstGeom prst="rect">
              <a:avLst/>
            </a:prstGeom>
            <a:noFill/>
            <a:ln w="9525">
              <a:noFill/>
            </a:ln>
          </p:spPr>
          <p:txBody>
            <a:bodyPr>
              <a:spAutoFit/>
            </a:bodyPr>
            <a:p>
              <a:pPr eaLnBrk="1" hangingPunct="1"/>
              <a:r>
                <a:rPr lang="zh-CN" altLang="en-US" sz="2400" b="1" dirty="0">
                  <a:latin typeface="Arial" panose="020B0604020202020204" pitchFamily="34" charset="0"/>
                  <a:ea typeface="宋体" panose="02010600030101010101" pitchFamily="2" charset="-122"/>
                </a:rPr>
                <a:t>提供现金折扣后，企业的信用成本后收益增加，因此企业应选用调整后的新方案</a:t>
              </a:r>
              <a:endParaRPr lang="zh-CN" altLang="en-US" sz="2400" b="1" dirty="0">
                <a:latin typeface="Arial" panose="020B0604020202020204" pitchFamily="34" charset="0"/>
                <a:ea typeface="宋体" panose="02010600030101010101" pitchFamily="2" charset="-122"/>
              </a:endParaRP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942"/>
                                        </p:tgtEl>
                                        <p:attrNameLst>
                                          <p:attrName>style.visibility</p:attrName>
                                        </p:attrNameLst>
                                      </p:cBhvr>
                                      <p:to>
                                        <p:strVal val="visible"/>
                                      </p:to>
                                    </p:set>
                                    <p:animEffect transition="in" filter="wipe(left)">
                                      <p:cBhvr>
                                        <p:cTn id="12" dur="500"/>
                                        <p:tgtEl>
                                          <p:spTgt spid="399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 name="Rectangle 38"/>
          <p:cNvSpPr/>
          <p:nvPr/>
        </p:nvSpPr>
        <p:spPr>
          <a:xfrm rot="16200000">
            <a:off x="-33337" y="811213"/>
            <a:ext cx="534988" cy="157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00574C"/>
              </a:solidFill>
              <a:effectLst/>
              <a:uLnTx/>
              <a:uFillTx/>
              <a:latin typeface="Calibri" panose="020F0502020204030204"/>
              <a:ea typeface="+mn-ea"/>
              <a:cs typeface="+mn-cs"/>
            </a:endParaRPr>
          </a:p>
        </p:txBody>
      </p:sp>
      <p:sp>
        <p:nvSpPr>
          <p:cNvPr id="40963" name="标题 4"/>
          <p:cNvSpPr txBox="1"/>
          <p:nvPr/>
        </p:nvSpPr>
        <p:spPr>
          <a:xfrm>
            <a:off x="628650" y="438150"/>
            <a:ext cx="7886700" cy="641350"/>
          </a:xfrm>
          <a:prstGeom prst="rect">
            <a:avLst/>
          </a:prstGeom>
          <a:noFill/>
          <a:ln w="9525">
            <a:noFill/>
          </a:ln>
        </p:spPr>
        <p:txBody>
          <a:bodyPr>
            <a:spAutoFit/>
          </a:bodyPr>
          <a:p>
            <a:pPr algn="ctr" eaLnBrk="1" hangingPunct="1">
              <a:lnSpc>
                <a:spcPct val="90000"/>
              </a:lnSpc>
            </a:pPr>
            <a:r>
              <a:rPr lang="zh-CN" altLang="en-US" sz="4000" b="1" dirty="0">
                <a:solidFill>
                  <a:srgbClr val="495A66"/>
                </a:solidFill>
                <a:latin typeface="微软雅黑" panose="020B0503020204020204" pitchFamily="34" charset="-122"/>
                <a:ea typeface="微软雅黑" panose="020B0503020204020204" pitchFamily="34" charset="-122"/>
              </a:rPr>
              <a:t>    </a:t>
            </a:r>
            <a:r>
              <a:rPr lang="en-US" altLang="zh-CN" sz="4000" b="1" dirty="0">
                <a:solidFill>
                  <a:srgbClr val="495A66"/>
                </a:solidFill>
                <a:latin typeface="微软雅黑" panose="020B0503020204020204" pitchFamily="34" charset="-122"/>
                <a:ea typeface="微软雅黑" panose="020B0503020204020204" pitchFamily="34" charset="-122"/>
              </a:rPr>
              <a:t>3.</a:t>
            </a:r>
            <a:r>
              <a:rPr lang="zh-CN" altLang="en-US" sz="3600" b="1" dirty="0">
                <a:solidFill>
                  <a:srgbClr val="495A66"/>
                </a:solidFill>
                <a:latin typeface="微软雅黑" panose="020B0503020204020204" pitchFamily="34" charset="-122"/>
                <a:ea typeface="微软雅黑" panose="020B0503020204020204" pitchFamily="34" charset="-122"/>
              </a:rPr>
              <a:t>制定收账政策</a:t>
            </a:r>
            <a:endParaRPr lang="zh-CN" altLang="en-US" sz="3600" b="1" dirty="0">
              <a:solidFill>
                <a:srgbClr val="495A66"/>
              </a:solidFill>
              <a:latin typeface="微软雅黑" panose="020B0503020204020204" pitchFamily="34" charset="-122"/>
              <a:ea typeface="微软雅黑" panose="020B0503020204020204" pitchFamily="34" charset="-122"/>
            </a:endParaRPr>
          </a:p>
        </p:txBody>
      </p:sp>
      <p:grpSp>
        <p:nvGrpSpPr>
          <p:cNvPr id="40964" name="组合 36"/>
          <p:cNvGrpSpPr/>
          <p:nvPr/>
        </p:nvGrpSpPr>
        <p:grpSpPr>
          <a:xfrm>
            <a:off x="2774950" y="1146175"/>
            <a:ext cx="4052888" cy="131763"/>
            <a:chOff x="5357217" y="1143000"/>
            <a:chExt cx="1490133" cy="101600"/>
          </a:xfrm>
        </p:grpSpPr>
        <p:cxnSp>
          <p:nvCxnSpPr>
            <p:cNvPr id="57"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31"/>
            <p:cNvCxnSpPr/>
            <p:nvPr/>
          </p:nvCxnSpPr>
          <p:spPr>
            <a:xfrm>
              <a:off x="5509557" y="1244600"/>
              <a:ext cx="1185452"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0965" name="灯片编号占位符 2"/>
          <p:cNvSpPr txBox="1">
            <a:spLocks noGrp="1"/>
          </p:cNvSpPr>
          <p:nvPr/>
        </p:nvSpPr>
        <p:spPr>
          <a:xfrm>
            <a:off x="8493125" y="6240463"/>
            <a:ext cx="371475" cy="354012"/>
          </a:xfrm>
          <a:prstGeom prst="rect">
            <a:avLst/>
          </a:prstGeom>
          <a:noFill/>
          <a:ln w="9525">
            <a:noFill/>
          </a:ln>
        </p:spPr>
        <p:txBody>
          <a:bodyPr anchor="ctr" anchorCtr="0"/>
          <a:p>
            <a:pPr algn="ctr" eaLnBrk="1" hangingPunct="1"/>
            <a:fld id="{9A0DB2DC-4C9A-4742-B13C-FB6460FD3503}" type="slidenum">
              <a:rPr lang="en-US" altLang="zh-CN" sz="1400" b="1" dirty="0">
                <a:solidFill>
                  <a:schemeClr val="bg1"/>
                </a:solidFill>
                <a:latin typeface="文泉驿微米黑" pitchFamily="2" charset="-122"/>
                <a:ea typeface="宋体" panose="02010600030101010101" pitchFamily="2" charset="-122"/>
              </a:rPr>
            </a:fld>
            <a:endParaRPr lang="en-US" altLang="zh-CN" sz="1400" b="1" dirty="0">
              <a:solidFill>
                <a:schemeClr val="bg1"/>
              </a:solidFill>
              <a:latin typeface="文泉驿微米黑" pitchFamily="2" charset="-122"/>
              <a:ea typeface="宋体" panose="02010600030101010101" pitchFamily="2" charset="-122"/>
            </a:endParaRPr>
          </a:p>
        </p:txBody>
      </p:sp>
      <p:grpSp>
        <p:nvGrpSpPr>
          <p:cNvPr id="2" name="矩形 1"/>
          <p:cNvGrpSpPr/>
          <p:nvPr/>
        </p:nvGrpSpPr>
        <p:grpSpPr>
          <a:xfrm>
            <a:off x="0" y="2492375"/>
            <a:ext cx="6329363" cy="1339850"/>
            <a:chOff x="580" y="3130"/>
            <a:chExt cx="4481" cy="844"/>
          </a:xfrm>
        </p:grpSpPr>
        <p:pic>
          <p:nvPicPr>
            <p:cNvPr id="40970" name="矩形 1"/>
            <p:cNvPicPr/>
            <p:nvPr/>
          </p:nvPicPr>
          <p:blipFill>
            <a:blip r:embed="rId1"/>
            <a:stretch>
              <a:fillRect/>
            </a:stretch>
          </p:blipFill>
          <p:spPr>
            <a:xfrm>
              <a:off x="580" y="3130"/>
              <a:ext cx="4481" cy="844"/>
            </a:xfrm>
            <a:prstGeom prst="rect">
              <a:avLst/>
            </a:prstGeom>
            <a:noFill/>
            <a:ln w="9525">
              <a:noFill/>
            </a:ln>
          </p:spPr>
        </p:pic>
        <p:sp>
          <p:nvSpPr>
            <p:cNvPr id="40971" name="Text Box 10"/>
            <p:cNvSpPr txBox="1"/>
            <p:nvPr/>
          </p:nvSpPr>
          <p:spPr>
            <a:xfrm>
              <a:off x="590" y="3142"/>
              <a:ext cx="4463" cy="748"/>
            </a:xfrm>
            <a:prstGeom prst="rect">
              <a:avLst/>
            </a:prstGeom>
            <a:noFill/>
            <a:ln w="9525">
              <a:noFill/>
            </a:ln>
          </p:spPr>
          <p:txBody>
            <a:bodyPr>
              <a:spAutoFit/>
            </a:bodyPr>
            <a:p>
              <a:pPr marL="457200" indent="-457200" eaLnBrk="1" hangingPunct="1">
                <a:lnSpc>
                  <a:spcPct val="150000"/>
                </a:lnSpc>
                <a:buFont typeface="Wingdings" panose="05000000000000000000" pitchFamily="2" charset="2"/>
                <a:buChar char="Ø"/>
              </a:pPr>
              <a:r>
                <a:rPr lang="zh-CN" altLang="en-US" sz="2400" b="1" dirty="0">
                  <a:latin typeface="华文细黑" panose="02010600040101010101" pitchFamily="2" charset="-122"/>
                  <a:ea typeface="华文细黑" panose="02010600040101010101" pitchFamily="2" charset="-122"/>
                </a:rPr>
                <a:t>在制定信用政策时，应权衡增加收账费用与减少应收账款坏账损失之间的得失</a:t>
              </a:r>
              <a:endParaRPr lang="zh-CN" altLang="en-US" sz="2400" b="1" dirty="0">
                <a:latin typeface="华文细黑" panose="02010600040101010101" pitchFamily="2" charset="-122"/>
                <a:ea typeface="华文细黑" panose="02010600040101010101" pitchFamily="2" charset="-122"/>
              </a:endParaRPr>
            </a:p>
          </p:txBody>
        </p:sp>
      </p:grpSp>
      <p:sp>
        <p:nvSpPr>
          <p:cNvPr id="94220" name="矩形 13"/>
          <p:cNvSpPr/>
          <p:nvPr/>
        </p:nvSpPr>
        <p:spPr>
          <a:xfrm>
            <a:off x="0" y="1196975"/>
            <a:ext cx="8964613" cy="1187450"/>
          </a:xfrm>
          <a:prstGeom prst="rect">
            <a:avLst/>
          </a:prstGeom>
          <a:noFill/>
          <a:ln w="9525">
            <a:noFill/>
          </a:ln>
        </p:spPr>
        <p:txBody>
          <a:bodyPr>
            <a:spAutoFit/>
          </a:bodyPr>
          <a:p>
            <a:pPr marL="457200" indent="-457200" eaLnBrk="1" hangingPunct="1">
              <a:lnSpc>
                <a:spcPct val="150000"/>
              </a:lnSpc>
            </a:pPr>
            <a:r>
              <a:rPr lang="zh-CN" altLang="en-US" sz="2400" dirty="0">
                <a:solidFill>
                  <a:srgbClr val="FF0000"/>
                </a:solidFill>
                <a:latin typeface="Times New Roman" panose="02020603050405020304" pitchFamily="18" charset="0"/>
                <a:ea typeface="方正书宋简体" charset="-122"/>
              </a:rPr>
              <a:t>收账政策</a:t>
            </a:r>
            <a:r>
              <a:rPr lang="zh-CN" altLang="en-US" sz="2400" dirty="0">
                <a:latin typeface="Times New Roman" panose="02020603050405020304" pitchFamily="18" charset="0"/>
                <a:ea typeface="方正书宋简体" charset="-122"/>
              </a:rPr>
              <a:t>：是指当企业的应收账款不能如期收回时，企业所采取的收账策略和方法。</a:t>
            </a:r>
            <a:endParaRPr lang="en-US" altLang="zh-CN" sz="2400" dirty="0">
              <a:latin typeface="Times New Roman" panose="02020603050405020304" pitchFamily="18" charset="0"/>
              <a:ea typeface="方正书宋简体" charset="-122"/>
            </a:endParaRPr>
          </a:p>
        </p:txBody>
      </p:sp>
      <p:pic>
        <p:nvPicPr>
          <p:cNvPr id="40968" name="Picture 2" descr="https://timgsa.baidu.com/timg?image&amp;quality=80&amp;size=b9999_10000&amp;sec=1523017706511&amp;di=ccf322f00bd8d659e7ee4061cc8d1393&amp;imgtype=0&amp;src=http%3A%2F%2Fphotocdn.sohu.com%2F20150915%2Fmp31946122_1442300380853_1_th.jpeg"/>
          <p:cNvPicPr>
            <a:picLocks noChangeAspect="1"/>
          </p:cNvPicPr>
          <p:nvPr/>
        </p:nvPicPr>
        <p:blipFill>
          <a:blip r:embed="rId2"/>
          <a:stretch>
            <a:fillRect/>
          </a:stretch>
        </p:blipFill>
        <p:spPr>
          <a:xfrm>
            <a:off x="0" y="4059238"/>
            <a:ext cx="2682875" cy="2798762"/>
          </a:xfrm>
          <a:prstGeom prst="rect">
            <a:avLst/>
          </a:prstGeom>
          <a:noFill/>
          <a:ln w="9525">
            <a:noFill/>
          </a:ln>
        </p:spPr>
      </p:pic>
      <p:pic>
        <p:nvPicPr>
          <p:cNvPr id="40969" name="Picture 5" descr="U_1409~1"/>
          <p:cNvPicPr>
            <a:picLocks noChangeAspect="1"/>
          </p:cNvPicPr>
          <p:nvPr/>
        </p:nvPicPr>
        <p:blipFill>
          <a:blip r:embed="rId3"/>
          <a:stretch>
            <a:fillRect/>
          </a:stretch>
        </p:blipFill>
        <p:spPr>
          <a:xfrm>
            <a:off x="4751388" y="3770313"/>
            <a:ext cx="4392612" cy="3087687"/>
          </a:xfrm>
          <a:prstGeom prst="rect">
            <a:avLst/>
          </a:prstGeom>
          <a:noFill/>
          <a:ln w="9525">
            <a:noFill/>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200" fill="hold"/>
                                        <p:tgtEl>
                                          <p:spTgt spid="39"/>
                                        </p:tgtEl>
                                        <p:attrNameLst>
                                          <p:attrName>ppt_x</p:attrName>
                                        </p:attrNameLst>
                                      </p:cBhvr>
                                      <p:tavLst>
                                        <p:tav tm="0">
                                          <p:val>
                                            <p:strVal val="#ppt_x"/>
                                          </p:val>
                                        </p:tav>
                                        <p:tav tm="100000">
                                          <p:val>
                                            <p:strVal val="#ppt_x"/>
                                          </p:val>
                                        </p:tav>
                                      </p:tavLst>
                                    </p:anim>
                                    <p:anim calcmode="lin" valueType="num">
                                      <p:cBhvr additive="base">
                                        <p:cTn id="8" dur="2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4220"/>
                                        </p:tgtEl>
                                        <p:attrNameLst>
                                          <p:attrName>style.visibility</p:attrName>
                                        </p:attrNameLst>
                                      </p:cBhvr>
                                      <p:to>
                                        <p:strVal val="visible"/>
                                      </p:to>
                                    </p:set>
                                    <p:anim calcmode="lin" valueType="num">
                                      <p:cBhvr additive="base">
                                        <p:cTn id="13" dur="500" fill="hold"/>
                                        <p:tgtEl>
                                          <p:spTgt spid="94220"/>
                                        </p:tgtEl>
                                        <p:attrNameLst>
                                          <p:attrName>ppt_x</p:attrName>
                                        </p:attrNameLst>
                                      </p:cBhvr>
                                      <p:tavLst>
                                        <p:tav tm="0">
                                          <p:val>
                                            <p:strVal val="#ppt_x"/>
                                          </p:val>
                                        </p:tav>
                                        <p:tav tm="100000">
                                          <p:val>
                                            <p:strVal val="#ppt_x"/>
                                          </p:val>
                                        </p:tav>
                                      </p:tavLst>
                                    </p:anim>
                                    <p:anim calcmode="lin" valueType="num">
                                      <p:cBhvr additive="base">
                                        <p:cTn id="14" dur="500" fill="hold"/>
                                        <p:tgtEl>
                                          <p:spTgt spid="942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9422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0" y="2276475"/>
            <a:ext cx="9144000" cy="2549525"/>
          </a:xfrm>
          <a:prstGeom prst="rect">
            <a:avLst/>
          </a:prstGeom>
          <a:solidFill>
            <a:srgbClr val="32C8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tx2"/>
                </a:solidFill>
                <a:effectLst/>
                <a:uLnTx/>
                <a:uFillTx/>
                <a:latin typeface="+mn-lt"/>
                <a:ea typeface="+mn-ea"/>
                <a:cs typeface="+mn-cs"/>
              </a:rPr>
              <a:t> </a:t>
            </a:r>
            <a:endParaRPr kumimoji="0" lang="zh-CN" altLang="en-US" sz="1800" b="0" i="0" u="none" strike="noStrike" kern="1200" cap="none" spc="0" normalizeH="0" baseline="0" noProof="0" dirty="0">
              <a:ln>
                <a:noFill/>
              </a:ln>
              <a:solidFill>
                <a:schemeClr val="tx2"/>
              </a:solidFill>
              <a:effectLst/>
              <a:uLnTx/>
              <a:uFillTx/>
              <a:latin typeface="+mn-lt"/>
              <a:ea typeface="+mn-ea"/>
              <a:cs typeface="+mn-cs"/>
            </a:endParaRPr>
          </a:p>
        </p:txBody>
      </p:sp>
      <p:cxnSp>
        <p:nvCxnSpPr>
          <p:cNvPr id="6" name="直接连接符 5"/>
          <p:cNvCxnSpPr/>
          <p:nvPr/>
        </p:nvCxnSpPr>
        <p:spPr>
          <a:xfrm>
            <a:off x="-66675" y="4914900"/>
            <a:ext cx="9382125"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6675" y="2197100"/>
            <a:ext cx="9382125"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pic>
        <p:nvPicPr>
          <p:cNvPr id="41989" name="图片 7"/>
          <p:cNvPicPr>
            <a:picLocks noChangeAspect="1"/>
          </p:cNvPicPr>
          <p:nvPr/>
        </p:nvPicPr>
        <p:blipFill>
          <a:blip r:embed="rId1"/>
          <a:stretch>
            <a:fillRect/>
          </a:stretch>
        </p:blipFill>
        <p:spPr>
          <a:xfrm>
            <a:off x="1409700" y="2714625"/>
            <a:ext cx="933450" cy="1606550"/>
          </a:xfrm>
          <a:prstGeom prst="rect">
            <a:avLst/>
          </a:prstGeom>
          <a:noFill/>
          <a:ln w="9525">
            <a:noFill/>
          </a:ln>
        </p:spPr>
      </p:pic>
      <p:cxnSp>
        <p:nvCxnSpPr>
          <p:cNvPr id="9" name="直接连接符 8"/>
          <p:cNvCxnSpPr/>
          <p:nvPr/>
        </p:nvCxnSpPr>
        <p:spPr>
          <a:xfrm>
            <a:off x="3071813" y="2774950"/>
            <a:ext cx="0" cy="1390650"/>
          </a:xfrm>
          <a:prstGeom prst="line">
            <a:avLst/>
          </a:prstGeom>
          <a:ln>
            <a:gradFill>
              <a:gsLst>
                <a:gs pos="0">
                  <a:srgbClr val="32C8CF">
                    <a:alpha val="67000"/>
                  </a:srgbClr>
                </a:gs>
                <a:gs pos="55000">
                  <a:schemeClr val="bg1"/>
                </a:gs>
                <a:gs pos="100000">
                  <a:srgbClr val="32C8CF">
                    <a:alpha val="71000"/>
                  </a:srgb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41991" name="Title 2"/>
          <p:cNvSpPr txBox="1"/>
          <p:nvPr/>
        </p:nvSpPr>
        <p:spPr>
          <a:xfrm>
            <a:off x="2411413" y="2798763"/>
            <a:ext cx="6732587" cy="1182687"/>
          </a:xfrm>
          <a:prstGeom prst="rect">
            <a:avLst/>
          </a:prstGeom>
          <a:noFill/>
          <a:ln w="9525">
            <a:noFill/>
          </a:ln>
        </p:spPr>
        <p:txBody>
          <a:bodyPr lIns="36000" rIns="36000" anchor="b" anchorCtr="0"/>
          <a:p>
            <a:pPr marL="742950" indent="-742950">
              <a:lnSpc>
                <a:spcPct val="150000"/>
              </a:lnSpc>
            </a:pPr>
            <a:endParaRPr lang="en-US" altLang="zh-CN" sz="4000" dirty="0">
              <a:latin typeface="方正尚酷简体"/>
              <a:ea typeface="方正尚酷简体"/>
            </a:endParaRPr>
          </a:p>
          <a:p>
            <a:pPr marL="742950" indent="-742950">
              <a:lnSpc>
                <a:spcPct val="150000"/>
              </a:lnSpc>
            </a:pPr>
            <a:endParaRPr lang="en-US" altLang="zh-CN" sz="4000" dirty="0">
              <a:latin typeface="方正尚酷简体"/>
              <a:ea typeface="方正尚酷简体"/>
            </a:endParaRPr>
          </a:p>
          <a:p>
            <a:pPr marL="742950" indent="-742950">
              <a:lnSpc>
                <a:spcPct val="150000"/>
              </a:lnSpc>
            </a:pPr>
            <a:r>
              <a:rPr lang="zh-CN" altLang="en-US" sz="4000" b="1" dirty="0">
                <a:latin typeface="华文隶书" panose="02010800040101010101" pitchFamily="2" charset="-122"/>
                <a:ea typeface="华文隶书" panose="02010800040101010101" pitchFamily="2" charset="-122"/>
              </a:rPr>
              <a:t>二、进行应收账款的监控管理 </a:t>
            </a:r>
            <a:endParaRPr lang="zh-CN" altLang="en-US" sz="4000" b="1" dirty="0">
              <a:latin typeface="华文隶书" panose="02010800040101010101" pitchFamily="2" charset="-122"/>
              <a:ea typeface="华文隶书" panose="02010800040101010101" pitchFamily="2" charset="-122"/>
            </a:endParaRPr>
          </a:p>
        </p:txBody>
      </p:sp>
      <p:sp>
        <p:nvSpPr>
          <p:cNvPr id="41992" name="灯片编号占位符 2"/>
          <p:cNvSpPr txBox="1">
            <a:spLocks noGrp="1"/>
          </p:cNvSpPr>
          <p:nvPr>
            <p:ph type="sldNum" sz="quarter" idx="12"/>
          </p:nvPr>
        </p:nvSpPr>
        <p:spPr>
          <a:xfrm>
            <a:off x="8493125" y="6240463"/>
            <a:ext cx="371475" cy="354012"/>
          </a:xfrm>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r" eaLnBrk="1" hangingPunct="1"/>
            <a:fld id="{9A0DB2DC-4C9A-4742-B13C-FB6460FD3503}" type="slidenum">
              <a:rPr lang="" altLang="zh-CN" sz="1400" dirty="0">
                <a:solidFill>
                  <a:schemeClr val="bg1"/>
                </a:solidFill>
              </a:rPr>
            </a:fld>
            <a:endParaRPr lang="" altLang="zh-CN" sz="1400" dirty="0">
              <a:solidFill>
                <a:schemeClr val="bg1"/>
              </a:solidFill>
            </a:endParaRPr>
          </a:p>
        </p:txBody>
      </p:sp>
      <p:sp>
        <p:nvSpPr>
          <p:cNvPr id="12" name="TextBox 11"/>
          <p:cNvSpPr txBox="1"/>
          <p:nvPr/>
        </p:nvSpPr>
        <p:spPr>
          <a:xfrm>
            <a:off x="323850" y="404813"/>
            <a:ext cx="2968625" cy="923925"/>
          </a:xfrm>
          <a:prstGeom prst="rect">
            <a:avLst/>
          </a:prstGeom>
          <a:noFill/>
          <a:ln w="9525" cap="flat" cmpd="sng">
            <a:solidFill>
              <a:schemeClr val="accent1"/>
            </a:solidFill>
            <a:prstDash val="solid"/>
            <a:miter/>
            <a:headEnd type="none" w="med" len="med"/>
            <a:tailEnd type="none" w="med" len="med"/>
          </a:ln>
        </p:spPr>
        <p:txBody>
          <a:bodyPr lIns="0" tIns="0" rIns="0" bIns="0">
            <a:spAutoFit/>
          </a:bodyPr>
          <a:p>
            <a:pPr marL="742950" indent="-742950">
              <a:lnSpc>
                <a:spcPct val="150000"/>
              </a:lnSpc>
            </a:pPr>
            <a:r>
              <a:rPr lang="zh-CN" altLang="en-US" sz="4000" b="1" dirty="0">
                <a:latin typeface="华文隶书" panose="02010800040101010101" pitchFamily="2" charset="-122"/>
                <a:ea typeface="华文隶书" panose="02010800040101010101" pitchFamily="2" charset="-122"/>
              </a:rPr>
              <a:t>任务实训</a:t>
            </a:r>
            <a:endParaRPr lang="zh-CN" altLang="en-US" sz="4000" b="1" dirty="0">
              <a:latin typeface="华文隶书" panose="02010800040101010101" pitchFamily="2" charset="-122"/>
              <a:ea typeface="华文隶书" panose="0201080004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标题 4"/>
          <p:cNvSpPr txBox="1"/>
          <p:nvPr/>
        </p:nvSpPr>
        <p:spPr>
          <a:xfrm>
            <a:off x="628650" y="438150"/>
            <a:ext cx="7886700" cy="585788"/>
          </a:xfrm>
          <a:prstGeom prst="rect">
            <a:avLst/>
          </a:prstGeom>
          <a:noFill/>
          <a:ln w="9525">
            <a:noFill/>
          </a:ln>
        </p:spPr>
        <p:txBody>
          <a:bodyPr>
            <a:spAutoFit/>
          </a:bodyPr>
          <a:p>
            <a:pPr algn="ctr" eaLnBrk="1" hangingPunct="1">
              <a:lnSpc>
                <a:spcPct val="90000"/>
              </a:lnSpc>
            </a:pPr>
            <a:r>
              <a:rPr lang="zh-CN" altLang="en-US" sz="3600" b="1" dirty="0">
                <a:solidFill>
                  <a:srgbClr val="495A66"/>
                </a:solidFill>
                <a:latin typeface="微软雅黑" panose="020B0503020204020204" pitchFamily="34" charset="-122"/>
                <a:ea typeface="微软雅黑" panose="020B0503020204020204" pitchFamily="34" charset="-122"/>
              </a:rPr>
              <a:t>应收账款监控管理的内容</a:t>
            </a:r>
            <a:endParaRPr lang="zh-CN" altLang="en-US" sz="3600" b="1" dirty="0">
              <a:solidFill>
                <a:srgbClr val="495A66"/>
              </a:solidFill>
              <a:latin typeface="微软雅黑" panose="020B0503020204020204" pitchFamily="34" charset="-122"/>
              <a:ea typeface="微软雅黑" panose="020B0503020204020204" pitchFamily="34" charset="-122"/>
            </a:endParaRPr>
          </a:p>
        </p:txBody>
      </p:sp>
      <p:grpSp>
        <p:nvGrpSpPr>
          <p:cNvPr id="43011" name="组合 36"/>
          <p:cNvGrpSpPr/>
          <p:nvPr/>
        </p:nvGrpSpPr>
        <p:grpSpPr>
          <a:xfrm>
            <a:off x="2774950" y="1146175"/>
            <a:ext cx="4052888" cy="131763"/>
            <a:chOff x="5357217" y="1143000"/>
            <a:chExt cx="1490133" cy="101600"/>
          </a:xfrm>
        </p:grpSpPr>
        <p:cxnSp>
          <p:nvCxnSpPr>
            <p:cNvPr id="40"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31"/>
            <p:cNvCxnSpPr/>
            <p:nvPr/>
          </p:nvCxnSpPr>
          <p:spPr>
            <a:xfrm>
              <a:off x="5509557" y="1244600"/>
              <a:ext cx="1185452"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 name="Rectangle 2"/>
          <p:cNvSpPr>
            <a:spLocks noChangeArrowheads="1"/>
          </p:cNvSpPr>
          <p:nvPr/>
        </p:nvSpPr>
        <p:spPr bwMode="auto">
          <a:xfrm>
            <a:off x="495195" y="1608674"/>
            <a:ext cx="7859247" cy="1308883"/>
          </a:xfrm>
          <a:prstGeom prst="rect">
            <a:avLst/>
          </a:prstGeom>
          <a:solidFill>
            <a:schemeClr val="accent3">
              <a:lumMod val="20000"/>
              <a:lumOff val="80000"/>
            </a:schemeClr>
          </a:solidFill>
          <a:ln w="9525">
            <a:noFill/>
            <a:miter lim="800000"/>
          </a:ln>
          <a:effectLst>
            <a:glow rad="101600">
              <a:schemeClr val="accent4">
                <a:satMod val="175000"/>
                <a:alpha val="40000"/>
              </a:schemeClr>
            </a:glow>
          </a:effectLst>
          <a:scene3d>
            <a:camera prst="orthographicFront"/>
            <a:lightRig rig="threePt" dir="t"/>
          </a:scene3d>
          <a:sp3d>
            <a:bevelT w="152400" h="50800" prst="softRound"/>
          </a:sp3d>
        </p:spPr>
        <p:txBody>
          <a:bodyPr>
            <a:spAutoFit/>
          </a:bodyPr>
          <a:lstStyle/>
          <a:p>
            <a:pPr marL="457200" marR="0" lvl="0" indent="-457200" algn="l" defTabSz="914400" rtl="0" eaLnBrk="1" fontAlgn="base" latinLnBrk="0" hangingPunct="1">
              <a:lnSpc>
                <a:spcPct val="150000"/>
              </a:lnSpc>
              <a:spcBef>
                <a:spcPct val="0"/>
              </a:spcBef>
              <a:spcAft>
                <a:spcPct val="0"/>
              </a:spcAft>
              <a:buClrTx/>
              <a:buSzTx/>
              <a:buFont typeface="Wingdings" panose="05000000000000000000" pitchFamily="2" charset="2"/>
              <a:buChar char="u"/>
              <a:defRPr/>
            </a:pPr>
            <a:r>
              <a:rPr kumimoji="0" lang="zh-CN" altLang="en-US" sz="2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实施信用政策，企业需监督和控制每一笔应收账款和应收账款的总额。具体内容如下图：</a:t>
            </a:r>
            <a:endParaRPr kumimoji="0" lang="en-US" altLang="zh-CN" sz="2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3015" name="灯片编号占位符 2"/>
          <p:cNvSpPr txBox="1">
            <a:spLocks noGrp="1"/>
          </p:cNvSpPr>
          <p:nvPr/>
        </p:nvSpPr>
        <p:spPr>
          <a:xfrm>
            <a:off x="8493125" y="6240463"/>
            <a:ext cx="371475" cy="354012"/>
          </a:xfrm>
          <a:prstGeom prst="rect">
            <a:avLst/>
          </a:prstGeom>
          <a:noFill/>
          <a:ln w="9525">
            <a:noFill/>
          </a:ln>
        </p:spPr>
        <p:txBody>
          <a:bodyPr anchor="ctr" anchorCtr="0"/>
          <a:p>
            <a:pPr algn="ctr" eaLnBrk="1" hangingPunct="1"/>
            <a:fld id="{9A0DB2DC-4C9A-4742-B13C-FB6460FD3503}" type="slidenum">
              <a:rPr lang="en-US" altLang="zh-CN" sz="1400" b="1" dirty="0">
                <a:solidFill>
                  <a:schemeClr val="bg1"/>
                </a:solidFill>
                <a:latin typeface="文泉驿微米黑" pitchFamily="2" charset="-122"/>
                <a:ea typeface="宋体" panose="02010600030101010101" pitchFamily="2" charset="-122"/>
              </a:rPr>
            </a:fld>
            <a:endParaRPr lang="en-US" altLang="zh-CN" sz="1400" b="1" dirty="0">
              <a:solidFill>
                <a:schemeClr val="bg1"/>
              </a:solidFill>
              <a:latin typeface="文泉驿微米黑" pitchFamily="2" charset="-122"/>
              <a:ea typeface="宋体" panose="02010600030101010101" pitchFamily="2" charset="-122"/>
            </a:endParaRPr>
          </a:p>
        </p:txBody>
      </p:sp>
      <p:pic>
        <p:nvPicPr>
          <p:cNvPr id="1026" name="图片 62"/>
          <p:cNvPicPr>
            <a:picLocks noChangeAspect="1" noChangeArrowheads="1"/>
          </p:cNvPicPr>
          <p:nvPr/>
        </p:nvPicPr>
        <p:blipFill>
          <a:blip r:embed="rId1">
            <a:duotone>
              <a:schemeClr val="accent6">
                <a:shade val="45000"/>
                <a:satMod val="135000"/>
              </a:schemeClr>
              <a:prstClr val="white"/>
            </a:duotone>
          </a:blip>
          <a:srcRect/>
          <a:stretch>
            <a:fillRect/>
          </a:stretch>
        </p:blipFill>
        <p:spPr bwMode="auto">
          <a:xfrm>
            <a:off x="2775777" y="3219718"/>
            <a:ext cx="5538030" cy="3400157"/>
          </a:xfrm>
          <a:prstGeom prst="rect">
            <a:avLst/>
          </a:prstGeom>
          <a:noFill/>
          <a:ln>
            <a:noFill/>
          </a:ln>
        </p:spPr>
      </p:pic>
      <p:pic>
        <p:nvPicPr>
          <p:cNvPr id="43017" name="Picture 2" descr="https://timgsa.baidu.com/timg?image&amp;quality=80&amp;size=b9999_10000&amp;sec=1522987651178&amp;di=75ec8ff54c445e65c446e202125895c3&amp;imgtype=0&amp;src=http%3A%2F%2Fpic.baike.soso.com%2Fp%2F20140430%2F20140430134359-1060702544.jpg"/>
          <p:cNvPicPr>
            <a:picLocks noChangeAspect="1"/>
          </p:cNvPicPr>
          <p:nvPr/>
        </p:nvPicPr>
        <p:blipFill>
          <a:blip r:embed="rId2"/>
          <a:stretch>
            <a:fillRect/>
          </a:stretch>
        </p:blipFill>
        <p:spPr>
          <a:xfrm>
            <a:off x="271463" y="3851275"/>
            <a:ext cx="2305050" cy="2085975"/>
          </a:xfrm>
          <a:prstGeom prst="rect">
            <a:avLst/>
          </a:prstGeom>
          <a:noFill/>
          <a:ln w="9525">
            <a:noFill/>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000000"/>
                                          </p:val>
                                        </p:tav>
                                        <p:tav tm="100000">
                                          <p:val>
                                            <p:strVal val="#ppt_w"/>
                                          </p:val>
                                        </p:tav>
                                      </p:tavLst>
                                    </p:anim>
                                    <p:anim calcmode="lin" valueType="num">
                                      <p:cBhvr>
                                        <p:cTn id="13" dur="500" fill="hold"/>
                                        <p:tgtEl>
                                          <p:spTgt spid="1026"/>
                                        </p:tgtEl>
                                        <p:attrNameLst>
                                          <p:attrName>ppt_h</p:attrName>
                                        </p:attrNameLst>
                                      </p:cBhvr>
                                      <p:tavLst>
                                        <p:tav tm="0">
                                          <p:val>
                                            <p:fltVal val="0.000000"/>
                                          </p:val>
                                        </p:tav>
                                        <p:tav tm="100000">
                                          <p:val>
                                            <p:strVal val="#ppt_h"/>
                                          </p:val>
                                        </p:tav>
                                      </p:tavLst>
                                    </p:anim>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 name="Group 1"/>
          <p:cNvGrpSpPr/>
          <p:nvPr/>
        </p:nvGrpSpPr>
        <p:grpSpPr>
          <a:xfrm>
            <a:off x="2916238" y="2492375"/>
            <a:ext cx="6227762" cy="1811338"/>
            <a:chOff x="931991" y="1510634"/>
            <a:chExt cx="3411409" cy="914580"/>
          </a:xfrm>
        </p:grpSpPr>
        <p:sp>
          <p:nvSpPr>
            <p:cNvPr id="64" name="Rectangle 63"/>
            <p:cNvSpPr/>
            <p:nvPr/>
          </p:nvSpPr>
          <p:spPr>
            <a:xfrm>
              <a:off x="931991" y="1510634"/>
              <a:ext cx="3411409" cy="914580"/>
            </a:xfrm>
            <a:prstGeom prst="rect">
              <a:avLst/>
            </a:prstGeom>
            <a:solidFill>
              <a:schemeClr val="accent5">
                <a:lumMod val="20000"/>
                <a:lumOff val="80000"/>
              </a:schemeClr>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00574C"/>
                </a:solidFill>
                <a:effectLst/>
                <a:uLnTx/>
                <a:uFillTx/>
                <a:latin typeface="Calibri" panose="020F0502020204030204"/>
                <a:ea typeface="+mn-ea"/>
                <a:cs typeface="+mn-cs"/>
              </a:endParaRPr>
            </a:p>
          </p:txBody>
        </p:sp>
        <p:sp>
          <p:nvSpPr>
            <p:cNvPr id="92" name="Rectangle 91"/>
            <p:cNvSpPr/>
            <p:nvPr/>
          </p:nvSpPr>
          <p:spPr>
            <a:xfrm>
              <a:off x="931991" y="1510634"/>
              <a:ext cx="529581" cy="91458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00574C"/>
                </a:solidFill>
                <a:effectLst/>
                <a:uLnTx/>
                <a:uFillTx/>
                <a:latin typeface="Calibri" panose="020F0502020204030204"/>
                <a:ea typeface="+mn-ea"/>
                <a:cs typeface="+mn-cs"/>
              </a:endParaRPr>
            </a:p>
          </p:txBody>
        </p:sp>
      </p:grpSp>
      <p:grpSp>
        <p:nvGrpSpPr>
          <p:cNvPr id="8" name="Group 14"/>
          <p:cNvGrpSpPr/>
          <p:nvPr/>
        </p:nvGrpSpPr>
        <p:grpSpPr>
          <a:xfrm>
            <a:off x="2843213" y="4884738"/>
            <a:ext cx="5976937" cy="1497012"/>
            <a:chOff x="931991" y="2552836"/>
            <a:chExt cx="3411409" cy="996152"/>
          </a:xfrm>
        </p:grpSpPr>
        <p:sp>
          <p:nvSpPr>
            <p:cNvPr id="66" name="Rectangle 65"/>
            <p:cNvSpPr/>
            <p:nvPr/>
          </p:nvSpPr>
          <p:spPr>
            <a:xfrm>
              <a:off x="931991" y="2552836"/>
              <a:ext cx="3411409" cy="996152"/>
            </a:xfrm>
            <a:prstGeom prst="rect">
              <a:avLst/>
            </a:prstGeom>
            <a:solidFill>
              <a:schemeClr val="bg2">
                <a:lumMod val="40000"/>
                <a:lumOff val="60000"/>
              </a:schemeClr>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rgbClr val="00574C"/>
                </a:solidFill>
                <a:effectLst/>
                <a:uLnTx/>
                <a:uFillTx/>
                <a:latin typeface="Calibri" panose="020F0502020204030204"/>
                <a:ea typeface="+mn-ea"/>
                <a:cs typeface="+mn-cs"/>
              </a:endParaRPr>
            </a:p>
          </p:txBody>
        </p:sp>
        <p:sp>
          <p:nvSpPr>
            <p:cNvPr id="93" name="Rectangle 92"/>
            <p:cNvSpPr/>
            <p:nvPr/>
          </p:nvSpPr>
          <p:spPr>
            <a:xfrm>
              <a:off x="931991" y="2552836"/>
              <a:ext cx="529154" cy="996152"/>
            </a:xfrm>
            <a:prstGeom prst="rect">
              <a:avLst/>
            </a:prstGeom>
            <a:solidFill>
              <a:schemeClr val="accent5">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00574C"/>
                </a:solidFill>
                <a:effectLst/>
                <a:uLnTx/>
                <a:uFillTx/>
                <a:latin typeface="Calibri" panose="020F0502020204030204"/>
                <a:ea typeface="+mn-ea"/>
                <a:cs typeface="+mn-cs"/>
              </a:endParaRPr>
            </a:p>
          </p:txBody>
        </p:sp>
      </p:grpSp>
      <p:grpSp>
        <p:nvGrpSpPr>
          <p:cNvPr id="10" name="Group 2"/>
          <p:cNvGrpSpPr/>
          <p:nvPr/>
        </p:nvGrpSpPr>
        <p:grpSpPr>
          <a:xfrm>
            <a:off x="3779838" y="1989138"/>
            <a:ext cx="4906962" cy="2259012"/>
            <a:chOff x="1847330" y="1447191"/>
            <a:chExt cx="2015526" cy="1283303"/>
          </a:xfrm>
        </p:grpSpPr>
        <p:sp>
          <p:nvSpPr>
            <p:cNvPr id="7187" name="Rectangle 12"/>
            <p:cNvSpPr/>
            <p:nvPr/>
          </p:nvSpPr>
          <p:spPr>
            <a:xfrm>
              <a:off x="1847330" y="1447191"/>
              <a:ext cx="2015526" cy="334579"/>
            </a:xfrm>
            <a:prstGeom prst="rect">
              <a:avLst/>
            </a:prstGeom>
            <a:noFill/>
            <a:ln w="9525">
              <a:noFill/>
            </a:ln>
          </p:spPr>
          <p:txBody>
            <a:bodyPr>
              <a:spAutoFit/>
            </a:bodyPr>
            <a:p>
              <a:pPr defTabSz="1217930" eaLnBrk="1" hangingPunct="1">
                <a:lnSpc>
                  <a:spcPct val="125000"/>
                </a:lnSpc>
              </a:pPr>
              <a:r>
                <a:rPr lang="zh-CN" altLang="en-US" sz="2600" dirty="0">
                  <a:solidFill>
                    <a:srgbClr val="008778"/>
                  </a:solidFill>
                  <a:latin typeface="微软雅黑" panose="020B0503020204020204" pitchFamily="34" charset="-122"/>
                  <a:ea typeface="微软雅黑" panose="020B0503020204020204" pitchFamily="34" charset="-122"/>
                </a:rPr>
                <a:t>增加销售</a:t>
              </a:r>
              <a:endParaRPr lang="zh-CN" altLang="en-US" sz="2600" dirty="0">
                <a:solidFill>
                  <a:srgbClr val="008778"/>
                </a:solidFill>
                <a:latin typeface="微软雅黑" panose="020B0503020204020204" pitchFamily="34" charset="-122"/>
                <a:ea typeface="微软雅黑" panose="020B0503020204020204" pitchFamily="34" charset="-122"/>
              </a:endParaRPr>
            </a:p>
          </p:txBody>
        </p:sp>
        <p:sp>
          <p:nvSpPr>
            <p:cNvPr id="7188" name="Rectangle 13"/>
            <p:cNvSpPr/>
            <p:nvPr/>
          </p:nvSpPr>
          <p:spPr>
            <a:xfrm>
              <a:off x="1870152" y="1765537"/>
              <a:ext cx="1942495" cy="964957"/>
            </a:xfrm>
            <a:prstGeom prst="rect">
              <a:avLst/>
            </a:prstGeom>
            <a:noFill/>
            <a:ln w="9525">
              <a:noFill/>
            </a:ln>
          </p:spPr>
          <p:txBody>
            <a:bodyPr>
              <a:spAutoFit/>
            </a:bodyPr>
            <a:p>
              <a:pPr eaLnBrk="1" hangingPunct="1">
                <a:lnSpc>
                  <a:spcPct val="120000"/>
                </a:lnSpc>
              </a:pPr>
              <a:r>
                <a:rPr lang="zh-CN" altLang="en-US" sz="2200" dirty="0">
                  <a:latin typeface="微软雅黑" panose="020B0503020204020204" pitchFamily="34" charset="-122"/>
                  <a:ea typeface="微软雅黑" panose="020B0503020204020204" pitchFamily="34" charset="-122"/>
                </a:rPr>
                <a:t>企业提供赊销不仅向顾客提供了商品，也在一定时间内向顾客提供了购买该商品的资金，顾客将从赊销中得到好处，从而促进销售</a:t>
              </a:r>
              <a:endParaRPr lang="zh-CN" altLang="en-US" sz="2200" dirty="0">
                <a:latin typeface="微软雅黑" panose="020B0503020204020204" pitchFamily="34" charset="-122"/>
                <a:ea typeface="微软雅黑" panose="020B0503020204020204" pitchFamily="34" charset="-122"/>
              </a:endParaRPr>
            </a:p>
          </p:txBody>
        </p:sp>
      </p:grpSp>
      <p:sp>
        <p:nvSpPr>
          <p:cNvPr id="21" name="Freeform 6"/>
          <p:cNvSpPr>
            <a:spLocks noEditPoints="1"/>
          </p:cNvSpPr>
          <p:nvPr/>
        </p:nvSpPr>
        <p:spPr>
          <a:xfrm>
            <a:off x="3021013" y="3046413"/>
            <a:ext cx="563562" cy="75723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78" h="136">
                <a:moveTo>
                  <a:pt x="178" y="102"/>
                </a:moveTo>
                <a:cubicBezTo>
                  <a:pt x="144" y="88"/>
                  <a:pt x="144" y="88"/>
                  <a:pt x="144" y="88"/>
                </a:cubicBezTo>
                <a:cubicBezTo>
                  <a:pt x="146" y="81"/>
                  <a:pt x="146" y="81"/>
                  <a:pt x="146" y="81"/>
                </a:cubicBezTo>
                <a:cubicBezTo>
                  <a:pt x="142" y="80"/>
                  <a:pt x="139" y="80"/>
                  <a:pt x="135" y="80"/>
                </a:cubicBezTo>
                <a:cubicBezTo>
                  <a:pt x="132" y="80"/>
                  <a:pt x="128" y="80"/>
                  <a:pt x="125" y="81"/>
                </a:cubicBezTo>
                <a:cubicBezTo>
                  <a:pt x="110" y="77"/>
                  <a:pt x="110" y="77"/>
                  <a:pt x="110" y="77"/>
                </a:cubicBezTo>
                <a:cubicBezTo>
                  <a:pt x="109" y="79"/>
                  <a:pt x="109" y="79"/>
                  <a:pt x="109" y="79"/>
                </a:cubicBezTo>
                <a:cubicBezTo>
                  <a:pt x="122" y="82"/>
                  <a:pt x="122" y="82"/>
                  <a:pt x="122" y="82"/>
                </a:cubicBezTo>
                <a:cubicBezTo>
                  <a:pt x="116" y="85"/>
                  <a:pt x="111" y="88"/>
                  <a:pt x="108" y="92"/>
                </a:cubicBezTo>
                <a:cubicBezTo>
                  <a:pt x="105" y="94"/>
                  <a:pt x="104" y="97"/>
                  <a:pt x="103" y="99"/>
                </a:cubicBezTo>
                <a:cubicBezTo>
                  <a:pt x="101" y="99"/>
                  <a:pt x="100" y="99"/>
                  <a:pt x="98" y="99"/>
                </a:cubicBezTo>
                <a:cubicBezTo>
                  <a:pt x="84" y="99"/>
                  <a:pt x="73" y="104"/>
                  <a:pt x="66" y="109"/>
                </a:cubicBezTo>
                <a:cubicBezTo>
                  <a:pt x="64" y="111"/>
                  <a:pt x="62" y="112"/>
                  <a:pt x="60" y="114"/>
                </a:cubicBezTo>
                <a:cubicBezTo>
                  <a:pt x="16" y="28"/>
                  <a:pt x="16" y="28"/>
                  <a:pt x="16" y="28"/>
                </a:cubicBezTo>
                <a:cubicBezTo>
                  <a:pt x="22" y="24"/>
                  <a:pt x="32" y="19"/>
                  <a:pt x="47" y="19"/>
                </a:cubicBezTo>
                <a:cubicBezTo>
                  <a:pt x="53" y="19"/>
                  <a:pt x="61" y="20"/>
                  <a:pt x="69" y="23"/>
                </a:cubicBezTo>
                <a:cubicBezTo>
                  <a:pt x="80" y="26"/>
                  <a:pt x="89" y="28"/>
                  <a:pt x="97" y="28"/>
                </a:cubicBezTo>
                <a:cubicBezTo>
                  <a:pt x="111" y="28"/>
                  <a:pt x="121" y="24"/>
                  <a:pt x="127" y="20"/>
                </a:cubicBezTo>
                <a:cubicBezTo>
                  <a:pt x="152" y="85"/>
                  <a:pt x="152" y="85"/>
                  <a:pt x="152" y="85"/>
                </a:cubicBezTo>
                <a:cubicBezTo>
                  <a:pt x="164" y="81"/>
                  <a:pt x="164" y="81"/>
                  <a:pt x="164" y="81"/>
                </a:cubicBezTo>
                <a:cubicBezTo>
                  <a:pt x="133" y="0"/>
                  <a:pt x="133" y="0"/>
                  <a:pt x="133" y="0"/>
                </a:cubicBezTo>
                <a:cubicBezTo>
                  <a:pt x="126" y="6"/>
                  <a:pt x="126" y="6"/>
                  <a:pt x="126" y="6"/>
                </a:cubicBezTo>
                <a:cubicBezTo>
                  <a:pt x="126" y="6"/>
                  <a:pt x="126" y="6"/>
                  <a:pt x="126" y="6"/>
                </a:cubicBezTo>
                <a:cubicBezTo>
                  <a:pt x="125" y="7"/>
                  <a:pt x="116" y="15"/>
                  <a:pt x="97" y="15"/>
                </a:cubicBezTo>
                <a:cubicBezTo>
                  <a:pt x="90" y="15"/>
                  <a:pt x="82" y="14"/>
                  <a:pt x="73" y="11"/>
                </a:cubicBezTo>
                <a:cubicBezTo>
                  <a:pt x="63" y="8"/>
                  <a:pt x="54" y="7"/>
                  <a:pt x="47" y="7"/>
                </a:cubicBezTo>
                <a:cubicBezTo>
                  <a:pt x="20" y="7"/>
                  <a:pt x="5" y="21"/>
                  <a:pt x="4" y="21"/>
                </a:cubicBezTo>
                <a:cubicBezTo>
                  <a:pt x="0" y="25"/>
                  <a:pt x="0" y="25"/>
                  <a:pt x="0" y="25"/>
                </a:cubicBezTo>
                <a:cubicBezTo>
                  <a:pt x="57" y="136"/>
                  <a:pt x="57" y="136"/>
                  <a:pt x="57" y="136"/>
                </a:cubicBezTo>
                <a:cubicBezTo>
                  <a:pt x="63" y="128"/>
                  <a:pt x="63" y="128"/>
                  <a:pt x="63" y="128"/>
                </a:cubicBezTo>
                <a:cubicBezTo>
                  <a:pt x="63" y="128"/>
                  <a:pt x="63" y="128"/>
                  <a:pt x="64" y="128"/>
                </a:cubicBezTo>
                <a:cubicBezTo>
                  <a:pt x="64" y="127"/>
                  <a:pt x="68" y="123"/>
                  <a:pt x="74" y="119"/>
                </a:cubicBezTo>
                <a:cubicBezTo>
                  <a:pt x="80" y="115"/>
                  <a:pt x="89" y="111"/>
                  <a:pt x="98" y="112"/>
                </a:cubicBezTo>
                <a:cubicBezTo>
                  <a:pt x="100" y="112"/>
                  <a:pt x="103" y="112"/>
                  <a:pt x="105" y="112"/>
                </a:cubicBezTo>
                <a:cubicBezTo>
                  <a:pt x="111" y="113"/>
                  <a:pt x="111" y="113"/>
                  <a:pt x="111" y="113"/>
                </a:cubicBezTo>
                <a:cubicBezTo>
                  <a:pt x="113" y="108"/>
                  <a:pt x="113" y="108"/>
                  <a:pt x="113" y="108"/>
                </a:cubicBezTo>
                <a:cubicBezTo>
                  <a:pt x="113" y="108"/>
                  <a:pt x="113" y="108"/>
                  <a:pt x="113" y="108"/>
                </a:cubicBezTo>
                <a:cubicBezTo>
                  <a:pt x="113" y="107"/>
                  <a:pt x="114" y="103"/>
                  <a:pt x="118" y="100"/>
                </a:cubicBezTo>
                <a:cubicBezTo>
                  <a:pt x="121" y="96"/>
                  <a:pt x="126" y="93"/>
                  <a:pt x="135" y="93"/>
                </a:cubicBezTo>
                <a:cubicBezTo>
                  <a:pt x="138" y="93"/>
                  <a:pt x="140" y="93"/>
                  <a:pt x="143" y="93"/>
                </a:cubicBezTo>
                <a:cubicBezTo>
                  <a:pt x="144" y="89"/>
                  <a:pt x="144" y="89"/>
                  <a:pt x="144" y="89"/>
                </a:cubicBezTo>
                <a:cubicBezTo>
                  <a:pt x="152" y="124"/>
                  <a:pt x="152" y="124"/>
                  <a:pt x="152" y="124"/>
                </a:cubicBezTo>
                <a:cubicBezTo>
                  <a:pt x="158" y="113"/>
                  <a:pt x="158" y="113"/>
                  <a:pt x="158" y="113"/>
                </a:cubicBezTo>
                <a:cubicBezTo>
                  <a:pt x="167" y="123"/>
                  <a:pt x="167" y="123"/>
                  <a:pt x="167" y="123"/>
                </a:cubicBezTo>
                <a:cubicBezTo>
                  <a:pt x="175" y="117"/>
                  <a:pt x="175" y="117"/>
                  <a:pt x="175" y="117"/>
                </a:cubicBezTo>
                <a:cubicBezTo>
                  <a:pt x="166" y="106"/>
                  <a:pt x="166" y="106"/>
                  <a:pt x="166" y="106"/>
                </a:cubicBezTo>
                <a:lnTo>
                  <a:pt x="178" y="102"/>
                </a:lnTo>
                <a:close/>
                <a:moveTo>
                  <a:pt x="161" y="81"/>
                </a:moveTo>
                <a:cubicBezTo>
                  <a:pt x="155" y="83"/>
                  <a:pt x="155" y="83"/>
                  <a:pt x="155" y="83"/>
                </a:cubicBezTo>
                <a:cubicBezTo>
                  <a:pt x="153" y="77"/>
                  <a:pt x="153" y="77"/>
                  <a:pt x="153" y="77"/>
                </a:cubicBezTo>
                <a:cubicBezTo>
                  <a:pt x="159" y="75"/>
                  <a:pt x="159" y="75"/>
                  <a:pt x="159" y="75"/>
                </a:cubicBezTo>
                <a:lnTo>
                  <a:pt x="161" y="81"/>
                </a:lnTo>
                <a:close/>
                <a:moveTo>
                  <a:pt x="154" y="75"/>
                </a:moveTo>
                <a:cubicBezTo>
                  <a:pt x="131" y="16"/>
                  <a:pt x="131" y="16"/>
                  <a:pt x="131" y="16"/>
                </a:cubicBezTo>
                <a:cubicBezTo>
                  <a:pt x="133" y="15"/>
                  <a:pt x="133" y="15"/>
                  <a:pt x="133" y="15"/>
                </a:cubicBezTo>
                <a:cubicBezTo>
                  <a:pt x="156" y="74"/>
                  <a:pt x="156" y="74"/>
                  <a:pt x="156" y="74"/>
                </a:cubicBezTo>
                <a:lnTo>
                  <a:pt x="154" y="75"/>
                </a:lnTo>
                <a:close/>
                <a:moveTo>
                  <a:pt x="132" y="7"/>
                </a:moveTo>
                <a:cubicBezTo>
                  <a:pt x="134" y="13"/>
                  <a:pt x="134" y="13"/>
                  <a:pt x="134" y="13"/>
                </a:cubicBezTo>
                <a:cubicBezTo>
                  <a:pt x="128" y="15"/>
                  <a:pt x="128" y="15"/>
                  <a:pt x="128" y="15"/>
                </a:cubicBezTo>
                <a:cubicBezTo>
                  <a:pt x="126" y="9"/>
                  <a:pt x="126" y="9"/>
                  <a:pt x="126" y="9"/>
                </a:cubicBezTo>
                <a:lnTo>
                  <a:pt x="132" y="7"/>
                </a:lnTo>
                <a:close/>
                <a:moveTo>
                  <a:pt x="47" y="12"/>
                </a:moveTo>
                <a:cubicBezTo>
                  <a:pt x="54" y="12"/>
                  <a:pt x="62" y="13"/>
                  <a:pt x="71" y="16"/>
                </a:cubicBezTo>
                <a:cubicBezTo>
                  <a:pt x="81" y="19"/>
                  <a:pt x="90" y="20"/>
                  <a:pt x="97" y="20"/>
                </a:cubicBezTo>
                <a:cubicBezTo>
                  <a:pt x="112" y="20"/>
                  <a:pt x="121" y="16"/>
                  <a:pt x="126" y="13"/>
                </a:cubicBezTo>
                <a:cubicBezTo>
                  <a:pt x="127" y="14"/>
                  <a:pt x="127" y="14"/>
                  <a:pt x="127" y="14"/>
                </a:cubicBezTo>
                <a:cubicBezTo>
                  <a:pt x="122" y="18"/>
                  <a:pt x="112" y="22"/>
                  <a:pt x="97" y="22"/>
                </a:cubicBezTo>
                <a:cubicBezTo>
                  <a:pt x="90" y="22"/>
                  <a:pt x="81" y="21"/>
                  <a:pt x="71" y="18"/>
                </a:cubicBezTo>
                <a:cubicBezTo>
                  <a:pt x="62" y="15"/>
                  <a:pt x="54" y="14"/>
                  <a:pt x="47" y="14"/>
                </a:cubicBezTo>
                <a:cubicBezTo>
                  <a:pt x="30" y="14"/>
                  <a:pt x="18" y="20"/>
                  <a:pt x="12" y="24"/>
                </a:cubicBezTo>
                <a:cubicBezTo>
                  <a:pt x="12" y="22"/>
                  <a:pt x="12" y="22"/>
                  <a:pt x="12" y="22"/>
                </a:cubicBezTo>
                <a:cubicBezTo>
                  <a:pt x="17" y="18"/>
                  <a:pt x="29" y="12"/>
                  <a:pt x="47" y="12"/>
                </a:cubicBezTo>
                <a:close/>
                <a:moveTo>
                  <a:pt x="4" y="24"/>
                </a:moveTo>
                <a:cubicBezTo>
                  <a:pt x="10" y="22"/>
                  <a:pt x="10" y="22"/>
                  <a:pt x="10" y="22"/>
                </a:cubicBezTo>
                <a:cubicBezTo>
                  <a:pt x="12" y="27"/>
                  <a:pt x="12" y="27"/>
                  <a:pt x="12" y="27"/>
                </a:cubicBezTo>
                <a:cubicBezTo>
                  <a:pt x="7" y="30"/>
                  <a:pt x="7" y="30"/>
                  <a:pt x="7" y="30"/>
                </a:cubicBezTo>
                <a:lnTo>
                  <a:pt x="4" y="24"/>
                </a:lnTo>
                <a:close/>
                <a:moveTo>
                  <a:pt x="11" y="29"/>
                </a:moveTo>
                <a:cubicBezTo>
                  <a:pt x="57" y="119"/>
                  <a:pt x="57" y="119"/>
                  <a:pt x="57" y="119"/>
                </a:cubicBezTo>
                <a:cubicBezTo>
                  <a:pt x="56" y="120"/>
                  <a:pt x="56" y="120"/>
                  <a:pt x="56" y="120"/>
                </a:cubicBezTo>
                <a:cubicBezTo>
                  <a:pt x="9" y="30"/>
                  <a:pt x="9" y="30"/>
                  <a:pt x="9" y="30"/>
                </a:cubicBezTo>
                <a:lnTo>
                  <a:pt x="11" y="29"/>
                </a:lnTo>
                <a:close/>
                <a:moveTo>
                  <a:pt x="59" y="128"/>
                </a:moveTo>
                <a:cubicBezTo>
                  <a:pt x="54" y="124"/>
                  <a:pt x="54" y="124"/>
                  <a:pt x="54" y="124"/>
                </a:cubicBezTo>
                <a:cubicBezTo>
                  <a:pt x="58" y="119"/>
                  <a:pt x="58" y="119"/>
                  <a:pt x="58" y="119"/>
                </a:cubicBezTo>
                <a:cubicBezTo>
                  <a:pt x="63" y="123"/>
                  <a:pt x="63" y="123"/>
                  <a:pt x="63" y="123"/>
                </a:cubicBezTo>
                <a:lnTo>
                  <a:pt x="59" y="128"/>
                </a:lnTo>
                <a:close/>
                <a:moveTo>
                  <a:pt x="98" y="106"/>
                </a:moveTo>
                <a:cubicBezTo>
                  <a:pt x="86" y="106"/>
                  <a:pt x="77" y="111"/>
                  <a:pt x="70" y="115"/>
                </a:cubicBezTo>
                <a:cubicBezTo>
                  <a:pt x="67" y="117"/>
                  <a:pt x="64" y="120"/>
                  <a:pt x="63" y="121"/>
                </a:cubicBezTo>
                <a:cubicBezTo>
                  <a:pt x="61" y="120"/>
                  <a:pt x="61" y="120"/>
                  <a:pt x="61" y="120"/>
                </a:cubicBezTo>
                <a:cubicBezTo>
                  <a:pt x="67" y="114"/>
                  <a:pt x="80" y="104"/>
                  <a:pt x="98" y="104"/>
                </a:cubicBezTo>
                <a:cubicBezTo>
                  <a:pt x="99" y="104"/>
                  <a:pt x="100" y="104"/>
                  <a:pt x="100" y="104"/>
                </a:cubicBezTo>
                <a:cubicBezTo>
                  <a:pt x="101" y="106"/>
                  <a:pt x="101" y="106"/>
                  <a:pt x="101" y="106"/>
                </a:cubicBezTo>
                <a:cubicBezTo>
                  <a:pt x="100" y="106"/>
                  <a:pt x="99" y="106"/>
                  <a:pt x="98" y="106"/>
                </a:cubicBezTo>
                <a:close/>
                <a:moveTo>
                  <a:pt x="105" y="110"/>
                </a:moveTo>
                <a:cubicBezTo>
                  <a:pt x="102" y="104"/>
                  <a:pt x="102" y="104"/>
                  <a:pt x="102" y="104"/>
                </a:cubicBezTo>
                <a:cubicBezTo>
                  <a:pt x="108" y="102"/>
                  <a:pt x="108" y="102"/>
                  <a:pt x="108" y="102"/>
                </a:cubicBezTo>
                <a:cubicBezTo>
                  <a:pt x="110" y="107"/>
                  <a:pt x="110" y="107"/>
                  <a:pt x="110" y="107"/>
                </a:cubicBezTo>
                <a:lnTo>
                  <a:pt x="105" y="110"/>
                </a:lnTo>
                <a:close/>
                <a:moveTo>
                  <a:pt x="135" y="87"/>
                </a:moveTo>
                <a:cubicBezTo>
                  <a:pt x="120" y="87"/>
                  <a:pt x="113" y="96"/>
                  <a:pt x="109" y="102"/>
                </a:cubicBezTo>
                <a:cubicBezTo>
                  <a:pt x="108" y="100"/>
                  <a:pt x="108" y="100"/>
                  <a:pt x="108" y="100"/>
                </a:cubicBezTo>
                <a:cubicBezTo>
                  <a:pt x="112" y="94"/>
                  <a:pt x="119" y="86"/>
                  <a:pt x="134" y="85"/>
                </a:cubicBezTo>
                <a:cubicBezTo>
                  <a:pt x="136" y="86"/>
                  <a:pt x="136" y="86"/>
                  <a:pt x="136" y="86"/>
                </a:cubicBezTo>
                <a:lnTo>
                  <a:pt x="135" y="87"/>
                </a:lnTo>
                <a:close/>
                <a:moveTo>
                  <a:pt x="142" y="90"/>
                </a:moveTo>
                <a:cubicBezTo>
                  <a:pt x="136" y="89"/>
                  <a:pt x="136" y="89"/>
                  <a:pt x="136" y="89"/>
                </a:cubicBezTo>
                <a:cubicBezTo>
                  <a:pt x="137" y="83"/>
                  <a:pt x="137" y="83"/>
                  <a:pt x="137" y="83"/>
                </a:cubicBezTo>
                <a:cubicBezTo>
                  <a:pt x="143" y="84"/>
                  <a:pt x="143" y="84"/>
                  <a:pt x="143" y="84"/>
                </a:cubicBezTo>
                <a:lnTo>
                  <a:pt x="142" y="90"/>
                </a:lnTo>
                <a:close/>
                <a:moveTo>
                  <a:pt x="39" y="61"/>
                </a:moveTo>
                <a:cubicBezTo>
                  <a:pt x="40" y="62"/>
                  <a:pt x="42" y="63"/>
                  <a:pt x="44" y="63"/>
                </a:cubicBezTo>
                <a:cubicBezTo>
                  <a:pt x="75" y="51"/>
                  <a:pt x="75" y="51"/>
                  <a:pt x="75" y="51"/>
                </a:cubicBezTo>
                <a:cubicBezTo>
                  <a:pt x="77" y="50"/>
                  <a:pt x="78" y="49"/>
                  <a:pt x="77" y="47"/>
                </a:cubicBezTo>
                <a:cubicBezTo>
                  <a:pt x="77" y="45"/>
                  <a:pt x="77" y="45"/>
                  <a:pt x="77" y="45"/>
                </a:cubicBezTo>
                <a:cubicBezTo>
                  <a:pt x="76" y="43"/>
                  <a:pt x="74" y="42"/>
                  <a:pt x="72" y="43"/>
                </a:cubicBezTo>
                <a:cubicBezTo>
                  <a:pt x="41" y="55"/>
                  <a:pt x="41" y="55"/>
                  <a:pt x="41" y="55"/>
                </a:cubicBezTo>
                <a:cubicBezTo>
                  <a:pt x="39" y="55"/>
                  <a:pt x="38" y="57"/>
                  <a:pt x="39" y="59"/>
                </a:cubicBezTo>
                <a:lnTo>
                  <a:pt x="39" y="61"/>
                </a:lnTo>
                <a:close/>
                <a:moveTo>
                  <a:pt x="60" y="36"/>
                </a:moveTo>
                <a:cubicBezTo>
                  <a:pt x="60" y="34"/>
                  <a:pt x="60" y="34"/>
                  <a:pt x="60" y="34"/>
                </a:cubicBezTo>
                <a:cubicBezTo>
                  <a:pt x="59" y="33"/>
                  <a:pt x="58" y="32"/>
                  <a:pt x="57" y="33"/>
                </a:cubicBezTo>
                <a:cubicBezTo>
                  <a:pt x="33" y="42"/>
                  <a:pt x="33" y="42"/>
                  <a:pt x="33" y="42"/>
                </a:cubicBezTo>
                <a:cubicBezTo>
                  <a:pt x="31" y="42"/>
                  <a:pt x="31" y="43"/>
                  <a:pt x="31" y="45"/>
                </a:cubicBezTo>
                <a:cubicBezTo>
                  <a:pt x="32" y="46"/>
                  <a:pt x="32" y="46"/>
                  <a:pt x="32" y="46"/>
                </a:cubicBezTo>
                <a:cubicBezTo>
                  <a:pt x="32" y="47"/>
                  <a:pt x="34" y="48"/>
                  <a:pt x="35" y="48"/>
                </a:cubicBezTo>
                <a:cubicBezTo>
                  <a:pt x="59" y="39"/>
                  <a:pt x="59" y="39"/>
                  <a:pt x="59" y="39"/>
                </a:cubicBezTo>
                <a:cubicBezTo>
                  <a:pt x="60" y="38"/>
                  <a:pt x="61" y="37"/>
                  <a:pt x="60" y="36"/>
                </a:cubicBezTo>
                <a:close/>
                <a:moveTo>
                  <a:pt x="88" y="73"/>
                </a:moveTo>
                <a:cubicBezTo>
                  <a:pt x="56" y="85"/>
                  <a:pt x="56" y="85"/>
                  <a:pt x="56" y="85"/>
                </a:cubicBezTo>
                <a:cubicBezTo>
                  <a:pt x="54" y="86"/>
                  <a:pt x="54" y="87"/>
                  <a:pt x="54" y="89"/>
                </a:cubicBezTo>
                <a:cubicBezTo>
                  <a:pt x="55" y="91"/>
                  <a:pt x="55" y="91"/>
                  <a:pt x="55" y="91"/>
                </a:cubicBezTo>
                <a:cubicBezTo>
                  <a:pt x="55" y="93"/>
                  <a:pt x="57" y="93"/>
                  <a:pt x="59" y="93"/>
                </a:cubicBezTo>
                <a:cubicBezTo>
                  <a:pt x="91" y="81"/>
                  <a:pt x="91" y="81"/>
                  <a:pt x="91" y="81"/>
                </a:cubicBezTo>
                <a:cubicBezTo>
                  <a:pt x="93" y="81"/>
                  <a:pt x="93" y="79"/>
                  <a:pt x="93" y="77"/>
                </a:cubicBezTo>
                <a:cubicBezTo>
                  <a:pt x="92" y="75"/>
                  <a:pt x="92" y="75"/>
                  <a:pt x="92" y="75"/>
                </a:cubicBezTo>
                <a:cubicBezTo>
                  <a:pt x="92" y="74"/>
                  <a:pt x="90" y="73"/>
                  <a:pt x="88" y="73"/>
                </a:cubicBezTo>
                <a:close/>
                <a:moveTo>
                  <a:pt x="95" y="58"/>
                </a:moveTo>
                <a:cubicBezTo>
                  <a:pt x="94" y="56"/>
                  <a:pt x="94" y="56"/>
                  <a:pt x="94" y="56"/>
                </a:cubicBezTo>
                <a:cubicBezTo>
                  <a:pt x="94" y="54"/>
                  <a:pt x="91" y="53"/>
                  <a:pt x="89" y="54"/>
                </a:cubicBezTo>
                <a:cubicBezTo>
                  <a:pt x="49" y="68"/>
                  <a:pt x="49" y="68"/>
                  <a:pt x="49" y="68"/>
                </a:cubicBezTo>
                <a:cubicBezTo>
                  <a:pt x="47" y="69"/>
                  <a:pt x="46" y="72"/>
                  <a:pt x="46" y="74"/>
                </a:cubicBezTo>
                <a:cubicBezTo>
                  <a:pt x="47" y="76"/>
                  <a:pt x="47" y="76"/>
                  <a:pt x="47" y="76"/>
                </a:cubicBezTo>
                <a:cubicBezTo>
                  <a:pt x="48" y="78"/>
                  <a:pt x="50" y="79"/>
                  <a:pt x="53" y="78"/>
                </a:cubicBezTo>
                <a:cubicBezTo>
                  <a:pt x="93" y="64"/>
                  <a:pt x="93" y="64"/>
                  <a:pt x="93" y="64"/>
                </a:cubicBezTo>
                <a:cubicBezTo>
                  <a:pt x="95" y="63"/>
                  <a:pt x="96" y="61"/>
                  <a:pt x="95" y="58"/>
                </a:cubicBezTo>
                <a:close/>
                <a:moveTo>
                  <a:pt x="127" y="57"/>
                </a:moveTo>
                <a:cubicBezTo>
                  <a:pt x="127" y="57"/>
                  <a:pt x="127" y="57"/>
                  <a:pt x="127" y="57"/>
                </a:cubicBezTo>
                <a:cubicBezTo>
                  <a:pt x="128" y="57"/>
                  <a:pt x="129" y="57"/>
                  <a:pt x="130" y="58"/>
                </a:cubicBezTo>
                <a:cubicBezTo>
                  <a:pt x="132" y="65"/>
                  <a:pt x="132" y="65"/>
                  <a:pt x="132" y="65"/>
                </a:cubicBezTo>
                <a:cubicBezTo>
                  <a:pt x="134" y="64"/>
                  <a:pt x="136" y="64"/>
                  <a:pt x="137" y="64"/>
                </a:cubicBezTo>
                <a:cubicBezTo>
                  <a:pt x="133" y="55"/>
                  <a:pt x="133" y="55"/>
                  <a:pt x="133" y="55"/>
                </a:cubicBezTo>
                <a:cubicBezTo>
                  <a:pt x="131" y="49"/>
                  <a:pt x="125" y="46"/>
                  <a:pt x="120" y="46"/>
                </a:cubicBezTo>
                <a:cubicBezTo>
                  <a:pt x="119" y="47"/>
                  <a:pt x="117" y="49"/>
                  <a:pt x="115" y="49"/>
                </a:cubicBezTo>
                <a:cubicBezTo>
                  <a:pt x="114" y="50"/>
                  <a:pt x="112" y="50"/>
                  <a:pt x="110" y="50"/>
                </a:cubicBezTo>
                <a:cubicBezTo>
                  <a:pt x="106" y="54"/>
                  <a:pt x="105" y="60"/>
                  <a:pt x="107" y="66"/>
                </a:cubicBezTo>
                <a:cubicBezTo>
                  <a:pt x="111" y="75"/>
                  <a:pt x="111" y="75"/>
                  <a:pt x="111" y="75"/>
                </a:cubicBezTo>
                <a:cubicBezTo>
                  <a:pt x="112" y="74"/>
                  <a:pt x="113" y="73"/>
                  <a:pt x="114" y="72"/>
                </a:cubicBezTo>
                <a:cubicBezTo>
                  <a:pt x="112" y="66"/>
                  <a:pt x="112" y="66"/>
                  <a:pt x="112" y="66"/>
                </a:cubicBezTo>
                <a:cubicBezTo>
                  <a:pt x="111" y="65"/>
                  <a:pt x="112" y="64"/>
                  <a:pt x="113" y="63"/>
                </a:cubicBezTo>
                <a:cubicBezTo>
                  <a:pt x="113" y="63"/>
                  <a:pt x="113" y="63"/>
                  <a:pt x="113" y="63"/>
                </a:cubicBezTo>
                <a:cubicBezTo>
                  <a:pt x="114" y="63"/>
                  <a:pt x="115" y="63"/>
                  <a:pt x="115" y="64"/>
                </a:cubicBezTo>
                <a:cubicBezTo>
                  <a:pt x="118" y="70"/>
                  <a:pt x="118" y="70"/>
                  <a:pt x="118" y="70"/>
                </a:cubicBezTo>
                <a:cubicBezTo>
                  <a:pt x="119" y="69"/>
                  <a:pt x="121" y="68"/>
                  <a:pt x="123" y="67"/>
                </a:cubicBezTo>
                <a:cubicBezTo>
                  <a:pt x="125" y="66"/>
                  <a:pt x="127" y="66"/>
                  <a:pt x="129" y="65"/>
                </a:cubicBezTo>
                <a:cubicBezTo>
                  <a:pt x="126" y="59"/>
                  <a:pt x="126" y="59"/>
                  <a:pt x="126" y="59"/>
                </a:cubicBezTo>
                <a:cubicBezTo>
                  <a:pt x="126" y="59"/>
                  <a:pt x="126" y="58"/>
                  <a:pt x="127" y="57"/>
                </a:cubicBezTo>
                <a:close/>
                <a:moveTo>
                  <a:pt x="114" y="46"/>
                </a:moveTo>
                <a:cubicBezTo>
                  <a:pt x="118" y="45"/>
                  <a:pt x="120" y="40"/>
                  <a:pt x="118" y="36"/>
                </a:cubicBezTo>
                <a:cubicBezTo>
                  <a:pt x="117" y="32"/>
                  <a:pt x="112" y="30"/>
                  <a:pt x="108" y="32"/>
                </a:cubicBezTo>
                <a:cubicBezTo>
                  <a:pt x="104" y="34"/>
                  <a:pt x="102" y="38"/>
                  <a:pt x="104" y="42"/>
                </a:cubicBezTo>
                <a:cubicBezTo>
                  <a:pt x="105" y="46"/>
                  <a:pt x="110" y="48"/>
                  <a:pt x="114" y="46"/>
                </a:cubicBezTo>
                <a:close/>
                <a:moveTo>
                  <a:pt x="100" y="78"/>
                </a:moveTo>
                <a:cubicBezTo>
                  <a:pt x="106" y="80"/>
                  <a:pt x="106" y="80"/>
                  <a:pt x="106" y="80"/>
                </a:cubicBezTo>
                <a:cubicBezTo>
                  <a:pt x="107" y="74"/>
                  <a:pt x="107" y="74"/>
                  <a:pt x="107" y="74"/>
                </a:cubicBezTo>
                <a:cubicBezTo>
                  <a:pt x="102" y="72"/>
                  <a:pt x="102" y="72"/>
                  <a:pt x="102" y="72"/>
                </a:cubicBezTo>
                <a:lnTo>
                  <a:pt x="100" y="78"/>
                </a:lnTo>
                <a:close/>
              </a:path>
            </a:pathLst>
          </a:custGeom>
          <a:solidFill>
            <a:schemeClr val="accent2">
              <a:alpha val="100000"/>
            </a:schemeClr>
          </a:solidFill>
          <a:ln w="9525">
            <a:noFill/>
          </a:ln>
        </p:spPr>
        <p:txBody>
          <a:bodyPr/>
          <a:p>
            <a:endParaRPr lang="zh-CN" altLang="en-US"/>
          </a:p>
        </p:txBody>
      </p:sp>
      <p:sp>
        <p:nvSpPr>
          <p:cNvPr id="24" name="Freeform 9"/>
          <p:cNvSpPr>
            <a:spLocks noEditPoints="1"/>
          </p:cNvSpPr>
          <p:nvPr/>
        </p:nvSpPr>
        <p:spPr>
          <a:xfrm>
            <a:off x="3036888" y="5229225"/>
            <a:ext cx="531812" cy="58261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203" h="167">
                <a:moveTo>
                  <a:pt x="166" y="149"/>
                </a:moveTo>
                <a:cubicBezTo>
                  <a:pt x="123" y="149"/>
                  <a:pt x="123" y="149"/>
                  <a:pt x="123" y="149"/>
                </a:cubicBezTo>
                <a:cubicBezTo>
                  <a:pt x="123" y="151"/>
                  <a:pt x="123" y="152"/>
                  <a:pt x="123" y="154"/>
                </a:cubicBezTo>
                <a:cubicBezTo>
                  <a:pt x="123" y="157"/>
                  <a:pt x="123" y="159"/>
                  <a:pt x="123" y="161"/>
                </a:cubicBezTo>
                <a:cubicBezTo>
                  <a:pt x="123" y="162"/>
                  <a:pt x="123" y="162"/>
                  <a:pt x="123" y="163"/>
                </a:cubicBezTo>
                <a:cubicBezTo>
                  <a:pt x="166" y="163"/>
                  <a:pt x="166" y="163"/>
                  <a:pt x="166" y="163"/>
                </a:cubicBezTo>
                <a:cubicBezTo>
                  <a:pt x="169" y="163"/>
                  <a:pt x="170" y="161"/>
                  <a:pt x="170" y="155"/>
                </a:cubicBezTo>
                <a:cubicBezTo>
                  <a:pt x="170" y="150"/>
                  <a:pt x="166" y="149"/>
                  <a:pt x="166" y="149"/>
                </a:cubicBezTo>
                <a:close/>
                <a:moveTo>
                  <a:pt x="28" y="149"/>
                </a:moveTo>
                <a:cubicBezTo>
                  <a:pt x="28" y="149"/>
                  <a:pt x="24" y="150"/>
                  <a:pt x="24" y="155"/>
                </a:cubicBezTo>
                <a:cubicBezTo>
                  <a:pt x="24" y="161"/>
                  <a:pt x="25" y="163"/>
                  <a:pt x="28" y="163"/>
                </a:cubicBezTo>
                <a:cubicBezTo>
                  <a:pt x="71" y="163"/>
                  <a:pt x="71" y="163"/>
                  <a:pt x="71" y="163"/>
                </a:cubicBezTo>
                <a:cubicBezTo>
                  <a:pt x="71" y="160"/>
                  <a:pt x="71" y="158"/>
                  <a:pt x="71" y="154"/>
                </a:cubicBezTo>
                <a:cubicBezTo>
                  <a:pt x="71" y="152"/>
                  <a:pt x="71" y="151"/>
                  <a:pt x="71" y="149"/>
                </a:cubicBezTo>
                <a:lnTo>
                  <a:pt x="28" y="149"/>
                </a:lnTo>
                <a:close/>
                <a:moveTo>
                  <a:pt x="114" y="145"/>
                </a:moveTo>
                <a:cubicBezTo>
                  <a:pt x="109" y="145"/>
                  <a:pt x="109" y="145"/>
                  <a:pt x="109" y="145"/>
                </a:cubicBezTo>
                <a:cubicBezTo>
                  <a:pt x="109" y="146"/>
                  <a:pt x="109" y="146"/>
                  <a:pt x="109" y="146"/>
                </a:cubicBezTo>
                <a:cubicBezTo>
                  <a:pt x="109" y="147"/>
                  <a:pt x="109" y="149"/>
                  <a:pt x="108" y="150"/>
                </a:cubicBezTo>
                <a:cubicBezTo>
                  <a:pt x="107" y="152"/>
                  <a:pt x="106" y="153"/>
                  <a:pt x="104" y="154"/>
                </a:cubicBezTo>
                <a:cubicBezTo>
                  <a:pt x="101" y="155"/>
                  <a:pt x="99" y="155"/>
                  <a:pt x="96" y="155"/>
                </a:cubicBezTo>
                <a:cubicBezTo>
                  <a:pt x="96" y="155"/>
                  <a:pt x="96" y="155"/>
                  <a:pt x="96" y="155"/>
                </a:cubicBezTo>
                <a:cubicBezTo>
                  <a:pt x="92" y="155"/>
                  <a:pt x="89" y="153"/>
                  <a:pt x="87" y="151"/>
                </a:cubicBezTo>
                <a:cubicBezTo>
                  <a:pt x="86" y="149"/>
                  <a:pt x="85" y="148"/>
                  <a:pt x="85" y="147"/>
                </a:cubicBezTo>
                <a:cubicBezTo>
                  <a:pt x="85" y="147"/>
                  <a:pt x="85" y="147"/>
                  <a:pt x="85" y="147"/>
                </a:cubicBezTo>
                <a:cubicBezTo>
                  <a:pt x="85" y="145"/>
                  <a:pt x="85" y="145"/>
                  <a:pt x="85" y="145"/>
                </a:cubicBezTo>
                <a:cubicBezTo>
                  <a:pt x="80" y="145"/>
                  <a:pt x="80" y="145"/>
                  <a:pt x="80" y="145"/>
                </a:cubicBezTo>
                <a:cubicBezTo>
                  <a:pt x="80" y="145"/>
                  <a:pt x="76" y="146"/>
                  <a:pt x="76" y="154"/>
                </a:cubicBezTo>
                <a:cubicBezTo>
                  <a:pt x="76" y="164"/>
                  <a:pt x="77" y="167"/>
                  <a:pt x="80" y="167"/>
                </a:cubicBezTo>
                <a:cubicBezTo>
                  <a:pt x="114" y="167"/>
                  <a:pt x="114" y="167"/>
                  <a:pt x="114" y="167"/>
                </a:cubicBezTo>
                <a:cubicBezTo>
                  <a:pt x="117" y="167"/>
                  <a:pt x="118" y="164"/>
                  <a:pt x="118" y="154"/>
                </a:cubicBezTo>
                <a:cubicBezTo>
                  <a:pt x="118" y="146"/>
                  <a:pt x="114" y="145"/>
                  <a:pt x="114" y="145"/>
                </a:cubicBezTo>
                <a:close/>
                <a:moveTo>
                  <a:pt x="188" y="57"/>
                </a:moveTo>
                <a:cubicBezTo>
                  <a:pt x="173" y="37"/>
                  <a:pt x="150" y="40"/>
                  <a:pt x="150" y="40"/>
                </a:cubicBezTo>
                <a:cubicBezTo>
                  <a:pt x="148" y="26"/>
                  <a:pt x="134" y="0"/>
                  <a:pt x="104" y="0"/>
                </a:cubicBezTo>
                <a:cubicBezTo>
                  <a:pt x="70" y="1"/>
                  <a:pt x="61" y="33"/>
                  <a:pt x="61" y="33"/>
                </a:cubicBezTo>
                <a:cubicBezTo>
                  <a:pt x="61" y="33"/>
                  <a:pt x="48" y="26"/>
                  <a:pt x="32" y="37"/>
                </a:cubicBezTo>
                <a:cubicBezTo>
                  <a:pt x="10" y="52"/>
                  <a:pt x="20" y="75"/>
                  <a:pt x="20" y="75"/>
                </a:cubicBezTo>
                <a:cubicBezTo>
                  <a:pt x="20" y="75"/>
                  <a:pt x="0" y="83"/>
                  <a:pt x="2" y="104"/>
                </a:cubicBezTo>
                <a:cubicBezTo>
                  <a:pt x="5" y="129"/>
                  <a:pt x="30" y="130"/>
                  <a:pt x="30" y="130"/>
                </a:cubicBezTo>
                <a:cubicBezTo>
                  <a:pt x="30" y="130"/>
                  <a:pt x="60" y="130"/>
                  <a:pt x="90" y="130"/>
                </a:cubicBezTo>
                <a:cubicBezTo>
                  <a:pt x="90" y="146"/>
                  <a:pt x="90" y="146"/>
                  <a:pt x="90" y="146"/>
                </a:cubicBezTo>
                <a:cubicBezTo>
                  <a:pt x="90" y="146"/>
                  <a:pt x="91" y="150"/>
                  <a:pt x="96" y="150"/>
                </a:cubicBezTo>
                <a:cubicBezTo>
                  <a:pt x="102" y="150"/>
                  <a:pt x="104" y="150"/>
                  <a:pt x="104" y="146"/>
                </a:cubicBezTo>
                <a:cubicBezTo>
                  <a:pt x="104" y="130"/>
                  <a:pt x="104" y="130"/>
                  <a:pt x="104" y="130"/>
                </a:cubicBezTo>
                <a:cubicBezTo>
                  <a:pt x="129" y="130"/>
                  <a:pt x="151" y="129"/>
                  <a:pt x="154" y="129"/>
                </a:cubicBezTo>
                <a:cubicBezTo>
                  <a:pt x="159" y="129"/>
                  <a:pt x="168" y="128"/>
                  <a:pt x="181" y="120"/>
                </a:cubicBezTo>
                <a:cubicBezTo>
                  <a:pt x="199" y="106"/>
                  <a:pt x="203" y="77"/>
                  <a:pt x="188" y="57"/>
                </a:cubicBezTo>
                <a:close/>
                <a:moveTo>
                  <a:pt x="73" y="40"/>
                </a:moveTo>
                <a:cubicBezTo>
                  <a:pt x="120" y="18"/>
                  <a:pt x="126" y="56"/>
                  <a:pt x="126" y="56"/>
                </a:cubicBezTo>
                <a:cubicBezTo>
                  <a:pt x="111" y="26"/>
                  <a:pt x="73" y="40"/>
                  <a:pt x="73" y="40"/>
                </a:cubicBezTo>
                <a:close/>
                <a:moveTo>
                  <a:pt x="132" y="73"/>
                </a:moveTo>
                <a:cubicBezTo>
                  <a:pt x="173" y="61"/>
                  <a:pt x="186" y="95"/>
                  <a:pt x="186" y="95"/>
                </a:cubicBezTo>
                <a:cubicBezTo>
                  <a:pt x="166" y="71"/>
                  <a:pt x="132" y="73"/>
                  <a:pt x="132" y="73"/>
                </a:cubicBezTo>
                <a:close/>
                <a:moveTo>
                  <a:pt x="132" y="63"/>
                </a:moveTo>
                <a:cubicBezTo>
                  <a:pt x="132" y="63"/>
                  <a:pt x="141" y="34"/>
                  <a:pt x="116" y="26"/>
                </a:cubicBezTo>
                <a:cubicBezTo>
                  <a:pt x="92" y="18"/>
                  <a:pt x="68" y="32"/>
                  <a:pt x="68" y="32"/>
                </a:cubicBezTo>
                <a:cubicBezTo>
                  <a:pt x="68" y="32"/>
                  <a:pt x="94" y="3"/>
                  <a:pt x="128" y="21"/>
                </a:cubicBezTo>
                <a:cubicBezTo>
                  <a:pt x="148" y="34"/>
                  <a:pt x="145" y="53"/>
                  <a:pt x="145" y="53"/>
                </a:cubicBezTo>
                <a:cubicBezTo>
                  <a:pt x="145" y="53"/>
                  <a:pt x="188" y="46"/>
                  <a:pt x="195" y="86"/>
                </a:cubicBezTo>
                <a:cubicBezTo>
                  <a:pt x="168" y="50"/>
                  <a:pt x="132" y="63"/>
                  <a:pt x="132" y="63"/>
                </a:cubicBezTo>
                <a:close/>
              </a:path>
            </a:pathLst>
          </a:custGeom>
          <a:solidFill>
            <a:schemeClr val="accent2">
              <a:alpha val="100000"/>
            </a:schemeClr>
          </a:solidFill>
          <a:ln w="9525">
            <a:noFill/>
          </a:ln>
        </p:spPr>
        <p:txBody>
          <a:bodyPr/>
          <a:p>
            <a:endParaRPr lang="zh-CN" altLang="en-US"/>
          </a:p>
        </p:txBody>
      </p:sp>
      <p:grpSp>
        <p:nvGrpSpPr>
          <p:cNvPr id="62477" name="Group 4"/>
          <p:cNvGrpSpPr/>
          <p:nvPr/>
        </p:nvGrpSpPr>
        <p:grpSpPr>
          <a:xfrm>
            <a:off x="3795713" y="4378325"/>
            <a:ext cx="5219700" cy="1901825"/>
            <a:chOff x="1664733" y="2422493"/>
            <a:chExt cx="2570461" cy="1426389"/>
          </a:xfrm>
        </p:grpSpPr>
        <p:sp>
          <p:nvSpPr>
            <p:cNvPr id="7185" name="Rectangle 51"/>
            <p:cNvSpPr/>
            <p:nvPr/>
          </p:nvSpPr>
          <p:spPr>
            <a:xfrm>
              <a:off x="1664733" y="2422493"/>
              <a:ext cx="2570461" cy="441544"/>
            </a:xfrm>
            <a:prstGeom prst="rect">
              <a:avLst/>
            </a:prstGeom>
            <a:noFill/>
            <a:ln w="9525">
              <a:noFill/>
            </a:ln>
          </p:spPr>
          <p:txBody>
            <a:bodyPr>
              <a:spAutoFit/>
            </a:bodyPr>
            <a:p>
              <a:pPr defTabSz="1217930" eaLnBrk="1" hangingPunct="1">
                <a:lnSpc>
                  <a:spcPct val="125000"/>
                </a:lnSpc>
              </a:pPr>
              <a:r>
                <a:rPr lang="zh-CN" altLang="en-US" sz="2600" dirty="0">
                  <a:latin typeface="微软雅黑" panose="020B0503020204020204" pitchFamily="34" charset="-122"/>
                  <a:ea typeface="微软雅黑" panose="020B0503020204020204" pitchFamily="34" charset="-122"/>
                </a:rPr>
                <a:t>减少存货</a:t>
              </a:r>
              <a:endParaRPr lang="en-US" altLang="en-US" sz="2600" dirty="0">
                <a:latin typeface="微软雅黑" panose="020B0503020204020204" pitchFamily="34" charset="-122"/>
                <a:ea typeface="微软雅黑" panose="020B0503020204020204" pitchFamily="34" charset="-122"/>
              </a:endParaRPr>
            </a:p>
          </p:txBody>
        </p:sp>
        <p:sp>
          <p:nvSpPr>
            <p:cNvPr id="7186" name="Rectangle 52"/>
            <p:cNvSpPr/>
            <p:nvPr/>
          </p:nvSpPr>
          <p:spPr>
            <a:xfrm>
              <a:off x="1672942" y="2837258"/>
              <a:ext cx="2554044" cy="1011624"/>
            </a:xfrm>
            <a:prstGeom prst="rect">
              <a:avLst/>
            </a:prstGeom>
            <a:noFill/>
            <a:ln w="9525">
              <a:noFill/>
            </a:ln>
          </p:spPr>
          <p:txBody>
            <a:bodyPr>
              <a:spAutoFit/>
            </a:bodyPr>
            <a:p>
              <a:pPr defTabSz="1217930" eaLnBrk="1" hangingPunct="1">
                <a:lnSpc>
                  <a:spcPct val="125000"/>
                </a:lnSpc>
              </a:pPr>
              <a:r>
                <a:rPr lang="zh-CN" altLang="en-US" sz="2200" dirty="0">
                  <a:latin typeface="微软雅黑" panose="020B0503020204020204" pitchFamily="34" charset="-122"/>
                  <a:ea typeface="微软雅黑" panose="020B0503020204020204" pitchFamily="34" charset="-122"/>
                </a:rPr>
                <a:t>当企业的产成品存货较多时，一般会采用优惠的信用条件进行赊销，将存货转化为应收账款，减少产成品存货</a:t>
              </a:r>
              <a:endParaRPr lang="zh-CN" altLang="en-US" sz="2200" dirty="0">
                <a:latin typeface="微软雅黑" panose="020B0503020204020204" pitchFamily="34" charset="-122"/>
                <a:ea typeface="微软雅黑" panose="020B0503020204020204" pitchFamily="34" charset="-122"/>
              </a:endParaRPr>
            </a:p>
          </p:txBody>
        </p:sp>
      </p:grpSp>
      <p:sp>
        <p:nvSpPr>
          <p:cNvPr id="7176" name="标题 4"/>
          <p:cNvSpPr txBox="1"/>
          <p:nvPr/>
        </p:nvSpPr>
        <p:spPr>
          <a:xfrm>
            <a:off x="628650" y="438150"/>
            <a:ext cx="7886700" cy="646113"/>
          </a:xfrm>
          <a:prstGeom prst="rect">
            <a:avLst/>
          </a:prstGeom>
          <a:noFill/>
          <a:ln w="9525">
            <a:noFill/>
          </a:ln>
        </p:spPr>
        <p:txBody>
          <a:bodyPr>
            <a:spAutoFit/>
          </a:bodyPr>
          <a:p>
            <a:pPr algn="ctr" eaLnBrk="1" hangingPunct="1">
              <a:lnSpc>
                <a:spcPct val="90000"/>
              </a:lnSpc>
            </a:pPr>
            <a:r>
              <a:rPr lang="zh-CN" altLang="en-US" sz="4000" b="1" dirty="0">
                <a:solidFill>
                  <a:srgbClr val="404040"/>
                </a:solidFill>
                <a:latin typeface="微软雅黑" panose="020B0503020204020204" pitchFamily="34" charset="-122"/>
                <a:ea typeface="微软雅黑" panose="020B0503020204020204" pitchFamily="34" charset="-122"/>
              </a:rPr>
              <a:t>    </a:t>
            </a:r>
            <a:r>
              <a:rPr lang="zh-CN" altLang="en-US" sz="3600" b="1" dirty="0">
                <a:solidFill>
                  <a:srgbClr val="404040"/>
                </a:solidFill>
                <a:latin typeface="微软雅黑" panose="020B0503020204020204" pitchFamily="34" charset="-122"/>
                <a:ea typeface="微软雅黑" panose="020B0503020204020204" pitchFamily="34" charset="-122"/>
              </a:rPr>
              <a:t>一、应收账款的功能</a:t>
            </a:r>
            <a:endParaRPr lang="zh-CN" altLang="en-US" sz="3600" b="1" dirty="0">
              <a:solidFill>
                <a:srgbClr val="404040"/>
              </a:solidFill>
              <a:latin typeface="微软雅黑" panose="020B0503020204020204" pitchFamily="34" charset="-122"/>
              <a:ea typeface="微软雅黑" panose="020B0503020204020204" pitchFamily="34" charset="-122"/>
            </a:endParaRPr>
          </a:p>
        </p:txBody>
      </p:sp>
      <p:grpSp>
        <p:nvGrpSpPr>
          <p:cNvPr id="7177" name="组合 36"/>
          <p:cNvGrpSpPr/>
          <p:nvPr/>
        </p:nvGrpSpPr>
        <p:grpSpPr>
          <a:xfrm>
            <a:off x="2774950" y="1146175"/>
            <a:ext cx="4052888" cy="131763"/>
            <a:chOff x="5357217" y="1143000"/>
            <a:chExt cx="1490133" cy="101600"/>
          </a:xfrm>
        </p:grpSpPr>
        <p:cxnSp>
          <p:nvCxnSpPr>
            <p:cNvPr id="56"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31"/>
            <p:cNvCxnSpPr/>
            <p:nvPr/>
          </p:nvCxnSpPr>
          <p:spPr>
            <a:xfrm>
              <a:off x="5509557" y="1244600"/>
              <a:ext cx="1185452"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7178" name="图片 2"/>
          <p:cNvPicPr>
            <a:picLocks noChangeAspect="1"/>
          </p:cNvPicPr>
          <p:nvPr/>
        </p:nvPicPr>
        <p:blipFill>
          <a:blip r:embed="rId1"/>
          <a:stretch>
            <a:fillRect/>
          </a:stretch>
        </p:blipFill>
        <p:spPr>
          <a:xfrm>
            <a:off x="395288" y="3068638"/>
            <a:ext cx="2254250" cy="2433637"/>
          </a:xfrm>
          <a:prstGeom prst="rect">
            <a:avLst/>
          </a:prstGeom>
          <a:noFill/>
          <a:ln w="9525">
            <a:noFill/>
          </a:ln>
        </p:spPr>
      </p:pic>
      <p:sp>
        <p:nvSpPr>
          <p:cNvPr id="7179" name="灯片编号占位符 2"/>
          <p:cNvSpPr txBox="1">
            <a:spLocks noGrp="1"/>
          </p:cNvSpPr>
          <p:nvPr/>
        </p:nvSpPr>
        <p:spPr>
          <a:xfrm>
            <a:off x="8493125" y="6240463"/>
            <a:ext cx="371475" cy="354012"/>
          </a:xfrm>
          <a:prstGeom prst="rect">
            <a:avLst/>
          </a:prstGeom>
          <a:noFill/>
          <a:ln w="9525">
            <a:noFill/>
          </a:ln>
        </p:spPr>
        <p:txBody>
          <a:bodyPr anchor="ctr" anchorCtr="0"/>
          <a:p>
            <a:pPr algn="ctr" eaLnBrk="1" hangingPunct="1"/>
            <a:fld id="{9A0DB2DC-4C9A-4742-B13C-FB6460FD3503}" type="slidenum">
              <a:rPr lang="en-US" altLang="zh-CN" sz="1400" b="1" dirty="0">
                <a:solidFill>
                  <a:schemeClr val="bg1"/>
                </a:solidFill>
                <a:latin typeface="文泉驿微米黑" pitchFamily="2" charset="-122"/>
                <a:ea typeface="宋体" panose="02010600030101010101" pitchFamily="2" charset="-122"/>
              </a:rPr>
            </a:fld>
            <a:endParaRPr lang="en-US" altLang="zh-CN" sz="1400" b="1" dirty="0">
              <a:solidFill>
                <a:schemeClr val="bg1"/>
              </a:solidFill>
              <a:latin typeface="文泉驿微米黑" pitchFamily="2" charset="-122"/>
              <a:ea typeface="宋体" panose="02010600030101010101" pitchFamily="2" charset="-122"/>
            </a:endParaRPr>
          </a:p>
        </p:txBody>
      </p:sp>
      <p:grpSp>
        <p:nvGrpSpPr>
          <p:cNvPr id="4" name="组合 3"/>
          <p:cNvGrpSpPr/>
          <p:nvPr/>
        </p:nvGrpSpPr>
        <p:grpSpPr>
          <a:xfrm>
            <a:off x="0" y="1125538"/>
            <a:ext cx="8675688" cy="936625"/>
            <a:chOff x="2120349" y="1402536"/>
            <a:chExt cx="7357292" cy="936487"/>
          </a:xfrm>
        </p:grpSpPr>
        <p:sp>
          <p:nvSpPr>
            <p:cNvPr id="7181" name="矩形 24"/>
            <p:cNvSpPr/>
            <p:nvPr/>
          </p:nvSpPr>
          <p:spPr>
            <a:xfrm>
              <a:off x="2926757" y="1521581"/>
              <a:ext cx="6550884" cy="733317"/>
            </a:xfrm>
            <a:prstGeom prst="rect">
              <a:avLst/>
            </a:prstGeom>
            <a:noFill/>
            <a:ln w="9525">
              <a:noFill/>
            </a:ln>
          </p:spPr>
          <p:txBody>
            <a:bodyPr>
              <a:spAutoFit/>
            </a:bodyPr>
            <a:p>
              <a:pPr eaLnBrk="1" hangingPunct="1">
                <a:lnSpc>
                  <a:spcPct val="150000"/>
                </a:lnSpc>
              </a:pPr>
              <a:r>
                <a:rPr lang="zh-CN" altLang="en-US" sz="2800" b="1" dirty="0">
                  <a:latin typeface="Times New Roman" panose="02020603050405020304" pitchFamily="18" charset="0"/>
                  <a:ea typeface="宋体" panose="02010600030101010101" pitchFamily="2" charset="-122"/>
                </a:rPr>
                <a:t>销售产品时为什么不直接收回款项呢？</a:t>
              </a:r>
              <a:endParaRPr lang="zh-CN" altLang="en-US" sz="2800" b="1" dirty="0">
                <a:latin typeface="Arial" panose="020B0604020202020204" pitchFamily="34" charset="0"/>
                <a:ea typeface="Times New Roman" panose="02020603050405020304" pitchFamily="18" charset="0"/>
              </a:endParaRPr>
            </a:p>
          </p:txBody>
        </p:sp>
        <p:pic>
          <p:nvPicPr>
            <p:cNvPr id="7182" name="图片 1"/>
            <p:cNvPicPr>
              <a:picLocks noChangeAspect="1"/>
            </p:cNvPicPr>
            <p:nvPr/>
          </p:nvPicPr>
          <p:blipFill>
            <a:blip r:embed="rId2"/>
            <a:stretch>
              <a:fillRect/>
            </a:stretch>
          </p:blipFill>
          <p:spPr>
            <a:xfrm>
              <a:off x="2120349" y="1402536"/>
              <a:ext cx="806048" cy="936487"/>
            </a:xfrm>
            <a:prstGeom prst="rect">
              <a:avLst/>
            </a:prstGeom>
            <a:noFill/>
            <a:ln w="9525">
              <a:noFill/>
            </a:ln>
          </p:spPr>
        </p:pic>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000000"/>
                                          </p:val>
                                        </p:tav>
                                        <p:tav tm="100000">
                                          <p:val>
                                            <p:strVal val="#ppt_w"/>
                                          </p:val>
                                        </p:tav>
                                      </p:tavLst>
                                    </p:anim>
                                    <p:anim calcmode="lin" valueType="num">
                                      <p:cBhvr>
                                        <p:cTn id="17" dur="500" fill="hold"/>
                                        <p:tgtEl>
                                          <p:spTgt spid="21"/>
                                        </p:tgtEl>
                                        <p:attrNameLst>
                                          <p:attrName>ppt_h</p:attrName>
                                        </p:attrNameLst>
                                      </p:cBhvr>
                                      <p:tavLst>
                                        <p:tav tm="0">
                                          <p:val>
                                            <p:fltVal val="0.000000"/>
                                          </p:val>
                                        </p:tav>
                                        <p:tav tm="100000">
                                          <p:val>
                                            <p:strVal val="#ppt_h"/>
                                          </p:val>
                                        </p:tav>
                                      </p:tavLst>
                                    </p:anim>
                                    <p:animEffect transition="in" filter="fade">
                                      <p:cBhvr>
                                        <p:cTn id="18" dur="500"/>
                                        <p:tgtEl>
                                          <p:spTgt spid="21"/>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upRight)">
                                      <p:cBhvr>
                                        <p:cTn id="27" dur="500"/>
                                        <p:tgtEl>
                                          <p:spTgt spid="8"/>
                                        </p:tgtEl>
                                      </p:cBhvr>
                                    </p:animEffect>
                                  </p:childTnLst>
                                </p:cTn>
                              </p:par>
                            </p:childTnLst>
                          </p:cTn>
                        </p:par>
                        <p:par>
                          <p:cTn id="28" fill="hold">
                            <p:stCondLst>
                              <p:cond delay="500"/>
                            </p:stCondLst>
                            <p:childTnLst>
                              <p:par>
                                <p:cTn id="29" presetID="53" presetClass="entr" presetSubtype="16"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000000"/>
                                          </p:val>
                                        </p:tav>
                                        <p:tav tm="100000">
                                          <p:val>
                                            <p:strVal val="#ppt_w"/>
                                          </p:val>
                                        </p:tav>
                                      </p:tavLst>
                                    </p:anim>
                                    <p:anim calcmode="lin" valueType="num">
                                      <p:cBhvr>
                                        <p:cTn id="32" dur="500" fill="hold"/>
                                        <p:tgtEl>
                                          <p:spTgt spid="24"/>
                                        </p:tgtEl>
                                        <p:attrNameLst>
                                          <p:attrName>ppt_h</p:attrName>
                                        </p:attrNameLst>
                                      </p:cBhvr>
                                      <p:tavLst>
                                        <p:tav tm="0">
                                          <p:val>
                                            <p:fltVal val="0.000000"/>
                                          </p:val>
                                        </p:tav>
                                        <p:tav tm="100000">
                                          <p:val>
                                            <p:strVal val="#ppt_h"/>
                                          </p:val>
                                        </p:tav>
                                      </p:tavLst>
                                    </p:anim>
                                    <p:animEffect transition="in" filter="fade">
                                      <p:cBhvr>
                                        <p:cTn id="33" dur="500"/>
                                        <p:tgtEl>
                                          <p:spTgt spid="24"/>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62477"/>
                                        </p:tgtEl>
                                        <p:attrNameLst>
                                          <p:attrName>style.visibility</p:attrName>
                                        </p:attrNameLst>
                                      </p:cBhvr>
                                      <p:to>
                                        <p:strVal val="visible"/>
                                      </p:to>
                                    </p:set>
                                    <p:animEffect transition="in" filter="wipe(left)">
                                      <p:cBhvr>
                                        <p:cTn id="37" dur="500"/>
                                        <p:tgtEl>
                                          <p:spTgt spid="62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Group 14"/>
          <p:cNvGrpSpPr/>
          <p:nvPr/>
        </p:nvGrpSpPr>
        <p:grpSpPr>
          <a:xfrm>
            <a:off x="2411413" y="4884738"/>
            <a:ext cx="6481762" cy="1973262"/>
            <a:chOff x="931991" y="2552836"/>
            <a:chExt cx="3411409" cy="996152"/>
          </a:xfrm>
        </p:grpSpPr>
        <p:sp>
          <p:nvSpPr>
            <p:cNvPr id="66" name="Rectangle 65"/>
            <p:cNvSpPr/>
            <p:nvPr/>
          </p:nvSpPr>
          <p:spPr>
            <a:xfrm>
              <a:off x="931991" y="2552836"/>
              <a:ext cx="3411409" cy="996152"/>
            </a:xfrm>
            <a:prstGeom prst="rect">
              <a:avLst/>
            </a:prstGeom>
            <a:solidFill>
              <a:schemeClr val="bg2">
                <a:lumMod val="40000"/>
                <a:lumOff val="60000"/>
              </a:schemeClr>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rgbClr val="00574C"/>
                </a:solidFill>
                <a:effectLst/>
                <a:uLnTx/>
                <a:uFillTx/>
                <a:latin typeface="Calibri" panose="020F0502020204030204"/>
                <a:ea typeface="+mn-ea"/>
                <a:cs typeface="+mn-cs"/>
              </a:endParaRPr>
            </a:p>
          </p:txBody>
        </p:sp>
        <p:sp>
          <p:nvSpPr>
            <p:cNvPr id="93" name="Rectangle 92"/>
            <p:cNvSpPr/>
            <p:nvPr/>
          </p:nvSpPr>
          <p:spPr>
            <a:xfrm>
              <a:off x="931991" y="2552836"/>
              <a:ext cx="528881" cy="996152"/>
            </a:xfrm>
            <a:prstGeom prst="rect">
              <a:avLst/>
            </a:prstGeom>
            <a:solidFill>
              <a:schemeClr val="accent5">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00574C"/>
                </a:solidFill>
                <a:effectLst/>
                <a:uLnTx/>
                <a:uFillTx/>
                <a:latin typeface="Calibri" panose="020F0502020204030204"/>
                <a:ea typeface="+mn-ea"/>
                <a:cs typeface="+mn-cs"/>
              </a:endParaRPr>
            </a:p>
          </p:txBody>
        </p:sp>
      </p:grpSp>
      <p:grpSp>
        <p:nvGrpSpPr>
          <p:cNvPr id="11" name="组合 10"/>
          <p:cNvGrpSpPr/>
          <p:nvPr/>
        </p:nvGrpSpPr>
        <p:grpSpPr>
          <a:xfrm>
            <a:off x="2484438" y="2781300"/>
            <a:ext cx="6191250" cy="1843088"/>
            <a:chOff x="3717253" y="2853657"/>
            <a:chExt cx="7054388" cy="1842986"/>
          </a:xfrm>
        </p:grpSpPr>
        <p:grpSp>
          <p:nvGrpSpPr>
            <p:cNvPr id="44053" name="Group 1"/>
            <p:cNvGrpSpPr/>
            <p:nvPr/>
          </p:nvGrpSpPr>
          <p:grpSpPr>
            <a:xfrm>
              <a:off x="3717253" y="2883597"/>
              <a:ext cx="7054388" cy="1811303"/>
              <a:chOff x="931991" y="1510634"/>
              <a:chExt cx="3411409" cy="914580"/>
            </a:xfrm>
          </p:grpSpPr>
          <p:sp>
            <p:nvSpPr>
              <p:cNvPr id="64" name="Rectangle 63"/>
              <p:cNvSpPr/>
              <p:nvPr/>
            </p:nvSpPr>
            <p:spPr>
              <a:xfrm>
                <a:off x="931991" y="1510746"/>
                <a:ext cx="3411409" cy="914547"/>
              </a:xfrm>
              <a:prstGeom prst="rect">
                <a:avLst/>
              </a:prstGeom>
              <a:solidFill>
                <a:schemeClr val="accent5">
                  <a:lumMod val="20000"/>
                  <a:lumOff val="80000"/>
                </a:schemeClr>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00574C"/>
                  </a:solidFill>
                  <a:effectLst/>
                  <a:uLnTx/>
                  <a:uFillTx/>
                  <a:latin typeface="Calibri" panose="020F0502020204030204"/>
                  <a:ea typeface="+mn-ea"/>
                  <a:cs typeface="+mn-cs"/>
                </a:endParaRPr>
              </a:p>
            </p:txBody>
          </p:sp>
          <p:sp>
            <p:nvSpPr>
              <p:cNvPr id="92" name="Rectangle 91"/>
              <p:cNvSpPr/>
              <p:nvPr/>
            </p:nvSpPr>
            <p:spPr>
              <a:xfrm>
                <a:off x="931991" y="1510746"/>
                <a:ext cx="529205" cy="914547"/>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00574C"/>
                  </a:solidFill>
                  <a:effectLst/>
                  <a:uLnTx/>
                  <a:uFillTx/>
                  <a:latin typeface="Calibri" panose="020F0502020204030204"/>
                  <a:ea typeface="+mn-ea"/>
                  <a:cs typeface="+mn-cs"/>
                </a:endParaRPr>
              </a:p>
            </p:txBody>
          </p:sp>
        </p:grpSp>
        <p:grpSp>
          <p:nvGrpSpPr>
            <p:cNvPr id="44054" name="Group 2"/>
            <p:cNvGrpSpPr/>
            <p:nvPr/>
          </p:nvGrpSpPr>
          <p:grpSpPr>
            <a:xfrm>
              <a:off x="4933988" y="2853657"/>
              <a:ext cx="5837653" cy="1842986"/>
              <a:chOff x="1847330" y="1447191"/>
              <a:chExt cx="2015526" cy="1047234"/>
            </a:xfrm>
          </p:grpSpPr>
          <p:sp>
            <p:nvSpPr>
              <p:cNvPr id="44056" name="Rectangle 12"/>
              <p:cNvSpPr/>
              <p:nvPr/>
            </p:nvSpPr>
            <p:spPr>
              <a:xfrm>
                <a:off x="1847330" y="1447191"/>
                <a:ext cx="2015526" cy="334646"/>
              </a:xfrm>
              <a:prstGeom prst="rect">
                <a:avLst/>
              </a:prstGeom>
              <a:noFill/>
              <a:ln w="9525">
                <a:noFill/>
              </a:ln>
            </p:spPr>
            <p:txBody>
              <a:bodyPr>
                <a:spAutoFit/>
              </a:bodyPr>
              <a:p>
                <a:pPr defTabSz="1217930" eaLnBrk="1" hangingPunct="1">
                  <a:lnSpc>
                    <a:spcPct val="125000"/>
                  </a:lnSpc>
                </a:pPr>
                <a:r>
                  <a:rPr lang="zh-CN" altLang="en-US" sz="2600" dirty="0">
                    <a:solidFill>
                      <a:srgbClr val="008778"/>
                    </a:solidFill>
                    <a:latin typeface="微软雅黑" panose="020B0503020204020204" pitchFamily="34" charset="-122"/>
                    <a:ea typeface="微软雅黑" panose="020B0503020204020204" pitchFamily="34" charset="-122"/>
                  </a:rPr>
                  <a:t>直接调查</a:t>
                </a:r>
                <a:endParaRPr lang="zh-CN" altLang="en-US" sz="2600" dirty="0">
                  <a:solidFill>
                    <a:srgbClr val="008778"/>
                  </a:solidFill>
                  <a:latin typeface="微软雅黑" panose="020B0503020204020204" pitchFamily="34" charset="-122"/>
                  <a:ea typeface="微软雅黑" panose="020B0503020204020204" pitchFamily="34" charset="-122"/>
                </a:endParaRPr>
              </a:p>
            </p:txBody>
          </p:sp>
          <p:sp>
            <p:nvSpPr>
              <p:cNvPr id="44057" name="Rectangle 13"/>
              <p:cNvSpPr/>
              <p:nvPr/>
            </p:nvSpPr>
            <p:spPr>
              <a:xfrm>
                <a:off x="1869993" y="1757483"/>
                <a:ext cx="1942420" cy="736942"/>
              </a:xfrm>
              <a:prstGeom prst="rect">
                <a:avLst/>
              </a:prstGeom>
              <a:noFill/>
              <a:ln w="9525">
                <a:noFill/>
              </a:ln>
            </p:spPr>
            <p:txBody>
              <a:bodyPr>
                <a:spAutoFit/>
              </a:bodyPr>
              <a:p>
                <a:pPr eaLnBrk="1" hangingPunct="1">
                  <a:lnSpc>
                    <a:spcPct val="120000"/>
                  </a:lnSpc>
                </a:pPr>
                <a:r>
                  <a:rPr lang="zh-CN" altLang="en-US" sz="2200" dirty="0">
                    <a:latin typeface="微软雅黑" panose="020B0503020204020204" pitchFamily="34" charset="-122"/>
                    <a:ea typeface="微软雅黑" panose="020B0503020204020204" pitchFamily="34" charset="-122"/>
                  </a:rPr>
                  <a:t>调查人员通过与被调查单位进行直接接触，通过当面采访、询问、观看等方式获取信用资料。</a:t>
                </a:r>
                <a:endParaRPr lang="zh-CN" altLang="en-US" sz="2200" dirty="0">
                  <a:latin typeface="微软雅黑" panose="020B0503020204020204" pitchFamily="34" charset="-122"/>
                  <a:ea typeface="微软雅黑" panose="020B0503020204020204" pitchFamily="34" charset="-122"/>
                </a:endParaRPr>
              </a:p>
            </p:txBody>
          </p:sp>
        </p:grpSp>
        <p:sp>
          <p:nvSpPr>
            <p:cNvPr id="44055" name="Freeform 6"/>
            <p:cNvSpPr>
              <a:spLocks noEditPoints="1"/>
            </p:cNvSpPr>
            <p:nvPr/>
          </p:nvSpPr>
          <p:spPr>
            <a:xfrm>
              <a:off x="3839771" y="3443653"/>
              <a:ext cx="751532" cy="75854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78" h="136">
                  <a:moveTo>
                    <a:pt x="178" y="102"/>
                  </a:moveTo>
                  <a:cubicBezTo>
                    <a:pt x="144" y="88"/>
                    <a:pt x="144" y="88"/>
                    <a:pt x="144" y="88"/>
                  </a:cubicBezTo>
                  <a:cubicBezTo>
                    <a:pt x="146" y="81"/>
                    <a:pt x="146" y="81"/>
                    <a:pt x="146" y="81"/>
                  </a:cubicBezTo>
                  <a:cubicBezTo>
                    <a:pt x="142" y="80"/>
                    <a:pt x="139" y="80"/>
                    <a:pt x="135" y="80"/>
                  </a:cubicBezTo>
                  <a:cubicBezTo>
                    <a:pt x="132" y="80"/>
                    <a:pt x="128" y="80"/>
                    <a:pt x="125" y="81"/>
                  </a:cubicBezTo>
                  <a:cubicBezTo>
                    <a:pt x="110" y="77"/>
                    <a:pt x="110" y="77"/>
                    <a:pt x="110" y="77"/>
                  </a:cubicBezTo>
                  <a:cubicBezTo>
                    <a:pt x="109" y="79"/>
                    <a:pt x="109" y="79"/>
                    <a:pt x="109" y="79"/>
                  </a:cubicBezTo>
                  <a:cubicBezTo>
                    <a:pt x="122" y="82"/>
                    <a:pt x="122" y="82"/>
                    <a:pt x="122" y="82"/>
                  </a:cubicBezTo>
                  <a:cubicBezTo>
                    <a:pt x="116" y="85"/>
                    <a:pt x="111" y="88"/>
                    <a:pt x="108" y="92"/>
                  </a:cubicBezTo>
                  <a:cubicBezTo>
                    <a:pt x="105" y="94"/>
                    <a:pt x="104" y="97"/>
                    <a:pt x="103" y="99"/>
                  </a:cubicBezTo>
                  <a:cubicBezTo>
                    <a:pt x="101" y="99"/>
                    <a:pt x="100" y="99"/>
                    <a:pt x="98" y="99"/>
                  </a:cubicBezTo>
                  <a:cubicBezTo>
                    <a:pt x="84" y="99"/>
                    <a:pt x="73" y="104"/>
                    <a:pt x="66" y="109"/>
                  </a:cubicBezTo>
                  <a:cubicBezTo>
                    <a:pt x="64" y="111"/>
                    <a:pt x="62" y="112"/>
                    <a:pt x="60" y="114"/>
                  </a:cubicBezTo>
                  <a:cubicBezTo>
                    <a:pt x="16" y="28"/>
                    <a:pt x="16" y="28"/>
                    <a:pt x="16" y="28"/>
                  </a:cubicBezTo>
                  <a:cubicBezTo>
                    <a:pt x="22" y="24"/>
                    <a:pt x="32" y="19"/>
                    <a:pt x="47" y="19"/>
                  </a:cubicBezTo>
                  <a:cubicBezTo>
                    <a:pt x="53" y="19"/>
                    <a:pt x="61" y="20"/>
                    <a:pt x="69" y="23"/>
                  </a:cubicBezTo>
                  <a:cubicBezTo>
                    <a:pt x="80" y="26"/>
                    <a:pt x="89" y="28"/>
                    <a:pt x="97" y="28"/>
                  </a:cubicBezTo>
                  <a:cubicBezTo>
                    <a:pt x="111" y="28"/>
                    <a:pt x="121" y="24"/>
                    <a:pt x="127" y="20"/>
                  </a:cubicBezTo>
                  <a:cubicBezTo>
                    <a:pt x="152" y="85"/>
                    <a:pt x="152" y="85"/>
                    <a:pt x="152" y="85"/>
                  </a:cubicBezTo>
                  <a:cubicBezTo>
                    <a:pt x="164" y="81"/>
                    <a:pt x="164" y="81"/>
                    <a:pt x="164" y="81"/>
                  </a:cubicBezTo>
                  <a:cubicBezTo>
                    <a:pt x="133" y="0"/>
                    <a:pt x="133" y="0"/>
                    <a:pt x="133" y="0"/>
                  </a:cubicBezTo>
                  <a:cubicBezTo>
                    <a:pt x="126" y="6"/>
                    <a:pt x="126" y="6"/>
                    <a:pt x="126" y="6"/>
                  </a:cubicBezTo>
                  <a:cubicBezTo>
                    <a:pt x="126" y="6"/>
                    <a:pt x="126" y="6"/>
                    <a:pt x="126" y="6"/>
                  </a:cubicBezTo>
                  <a:cubicBezTo>
                    <a:pt x="125" y="7"/>
                    <a:pt x="116" y="15"/>
                    <a:pt x="97" y="15"/>
                  </a:cubicBezTo>
                  <a:cubicBezTo>
                    <a:pt x="90" y="15"/>
                    <a:pt x="82" y="14"/>
                    <a:pt x="73" y="11"/>
                  </a:cubicBezTo>
                  <a:cubicBezTo>
                    <a:pt x="63" y="8"/>
                    <a:pt x="54" y="7"/>
                    <a:pt x="47" y="7"/>
                  </a:cubicBezTo>
                  <a:cubicBezTo>
                    <a:pt x="20" y="7"/>
                    <a:pt x="5" y="21"/>
                    <a:pt x="4" y="21"/>
                  </a:cubicBezTo>
                  <a:cubicBezTo>
                    <a:pt x="0" y="25"/>
                    <a:pt x="0" y="25"/>
                    <a:pt x="0" y="25"/>
                  </a:cubicBezTo>
                  <a:cubicBezTo>
                    <a:pt x="57" y="136"/>
                    <a:pt x="57" y="136"/>
                    <a:pt x="57" y="136"/>
                  </a:cubicBezTo>
                  <a:cubicBezTo>
                    <a:pt x="63" y="128"/>
                    <a:pt x="63" y="128"/>
                    <a:pt x="63" y="128"/>
                  </a:cubicBezTo>
                  <a:cubicBezTo>
                    <a:pt x="63" y="128"/>
                    <a:pt x="63" y="128"/>
                    <a:pt x="64" y="128"/>
                  </a:cubicBezTo>
                  <a:cubicBezTo>
                    <a:pt x="64" y="127"/>
                    <a:pt x="68" y="123"/>
                    <a:pt x="74" y="119"/>
                  </a:cubicBezTo>
                  <a:cubicBezTo>
                    <a:pt x="80" y="115"/>
                    <a:pt x="89" y="111"/>
                    <a:pt x="98" y="112"/>
                  </a:cubicBezTo>
                  <a:cubicBezTo>
                    <a:pt x="100" y="112"/>
                    <a:pt x="103" y="112"/>
                    <a:pt x="105" y="112"/>
                  </a:cubicBezTo>
                  <a:cubicBezTo>
                    <a:pt x="111" y="113"/>
                    <a:pt x="111" y="113"/>
                    <a:pt x="111" y="113"/>
                  </a:cubicBezTo>
                  <a:cubicBezTo>
                    <a:pt x="113" y="108"/>
                    <a:pt x="113" y="108"/>
                    <a:pt x="113" y="108"/>
                  </a:cubicBezTo>
                  <a:cubicBezTo>
                    <a:pt x="113" y="108"/>
                    <a:pt x="113" y="108"/>
                    <a:pt x="113" y="108"/>
                  </a:cubicBezTo>
                  <a:cubicBezTo>
                    <a:pt x="113" y="107"/>
                    <a:pt x="114" y="103"/>
                    <a:pt x="118" y="100"/>
                  </a:cubicBezTo>
                  <a:cubicBezTo>
                    <a:pt x="121" y="96"/>
                    <a:pt x="126" y="93"/>
                    <a:pt x="135" y="93"/>
                  </a:cubicBezTo>
                  <a:cubicBezTo>
                    <a:pt x="138" y="93"/>
                    <a:pt x="140" y="93"/>
                    <a:pt x="143" y="93"/>
                  </a:cubicBezTo>
                  <a:cubicBezTo>
                    <a:pt x="144" y="89"/>
                    <a:pt x="144" y="89"/>
                    <a:pt x="144" y="89"/>
                  </a:cubicBezTo>
                  <a:cubicBezTo>
                    <a:pt x="152" y="124"/>
                    <a:pt x="152" y="124"/>
                    <a:pt x="152" y="124"/>
                  </a:cubicBezTo>
                  <a:cubicBezTo>
                    <a:pt x="158" y="113"/>
                    <a:pt x="158" y="113"/>
                    <a:pt x="158" y="113"/>
                  </a:cubicBezTo>
                  <a:cubicBezTo>
                    <a:pt x="167" y="123"/>
                    <a:pt x="167" y="123"/>
                    <a:pt x="167" y="123"/>
                  </a:cubicBezTo>
                  <a:cubicBezTo>
                    <a:pt x="175" y="117"/>
                    <a:pt x="175" y="117"/>
                    <a:pt x="175" y="117"/>
                  </a:cubicBezTo>
                  <a:cubicBezTo>
                    <a:pt x="166" y="106"/>
                    <a:pt x="166" y="106"/>
                    <a:pt x="166" y="106"/>
                  </a:cubicBezTo>
                  <a:lnTo>
                    <a:pt x="178" y="102"/>
                  </a:lnTo>
                  <a:close/>
                  <a:moveTo>
                    <a:pt x="161" y="81"/>
                  </a:moveTo>
                  <a:cubicBezTo>
                    <a:pt x="155" y="83"/>
                    <a:pt x="155" y="83"/>
                    <a:pt x="155" y="83"/>
                  </a:cubicBezTo>
                  <a:cubicBezTo>
                    <a:pt x="153" y="77"/>
                    <a:pt x="153" y="77"/>
                    <a:pt x="153" y="77"/>
                  </a:cubicBezTo>
                  <a:cubicBezTo>
                    <a:pt x="159" y="75"/>
                    <a:pt x="159" y="75"/>
                    <a:pt x="159" y="75"/>
                  </a:cubicBezTo>
                  <a:lnTo>
                    <a:pt x="161" y="81"/>
                  </a:lnTo>
                  <a:close/>
                  <a:moveTo>
                    <a:pt x="154" y="75"/>
                  </a:moveTo>
                  <a:cubicBezTo>
                    <a:pt x="131" y="16"/>
                    <a:pt x="131" y="16"/>
                    <a:pt x="131" y="16"/>
                  </a:cubicBezTo>
                  <a:cubicBezTo>
                    <a:pt x="133" y="15"/>
                    <a:pt x="133" y="15"/>
                    <a:pt x="133" y="15"/>
                  </a:cubicBezTo>
                  <a:cubicBezTo>
                    <a:pt x="156" y="74"/>
                    <a:pt x="156" y="74"/>
                    <a:pt x="156" y="74"/>
                  </a:cubicBezTo>
                  <a:lnTo>
                    <a:pt x="154" y="75"/>
                  </a:lnTo>
                  <a:close/>
                  <a:moveTo>
                    <a:pt x="132" y="7"/>
                  </a:moveTo>
                  <a:cubicBezTo>
                    <a:pt x="134" y="13"/>
                    <a:pt x="134" y="13"/>
                    <a:pt x="134" y="13"/>
                  </a:cubicBezTo>
                  <a:cubicBezTo>
                    <a:pt x="128" y="15"/>
                    <a:pt x="128" y="15"/>
                    <a:pt x="128" y="15"/>
                  </a:cubicBezTo>
                  <a:cubicBezTo>
                    <a:pt x="126" y="9"/>
                    <a:pt x="126" y="9"/>
                    <a:pt x="126" y="9"/>
                  </a:cubicBezTo>
                  <a:lnTo>
                    <a:pt x="132" y="7"/>
                  </a:lnTo>
                  <a:close/>
                  <a:moveTo>
                    <a:pt x="47" y="12"/>
                  </a:moveTo>
                  <a:cubicBezTo>
                    <a:pt x="54" y="12"/>
                    <a:pt x="62" y="13"/>
                    <a:pt x="71" y="16"/>
                  </a:cubicBezTo>
                  <a:cubicBezTo>
                    <a:pt x="81" y="19"/>
                    <a:pt x="90" y="20"/>
                    <a:pt x="97" y="20"/>
                  </a:cubicBezTo>
                  <a:cubicBezTo>
                    <a:pt x="112" y="20"/>
                    <a:pt x="121" y="16"/>
                    <a:pt x="126" y="13"/>
                  </a:cubicBezTo>
                  <a:cubicBezTo>
                    <a:pt x="127" y="14"/>
                    <a:pt x="127" y="14"/>
                    <a:pt x="127" y="14"/>
                  </a:cubicBezTo>
                  <a:cubicBezTo>
                    <a:pt x="122" y="18"/>
                    <a:pt x="112" y="22"/>
                    <a:pt x="97" y="22"/>
                  </a:cubicBezTo>
                  <a:cubicBezTo>
                    <a:pt x="90" y="22"/>
                    <a:pt x="81" y="21"/>
                    <a:pt x="71" y="18"/>
                  </a:cubicBezTo>
                  <a:cubicBezTo>
                    <a:pt x="62" y="15"/>
                    <a:pt x="54" y="14"/>
                    <a:pt x="47" y="14"/>
                  </a:cubicBezTo>
                  <a:cubicBezTo>
                    <a:pt x="30" y="14"/>
                    <a:pt x="18" y="20"/>
                    <a:pt x="12" y="24"/>
                  </a:cubicBezTo>
                  <a:cubicBezTo>
                    <a:pt x="12" y="22"/>
                    <a:pt x="12" y="22"/>
                    <a:pt x="12" y="22"/>
                  </a:cubicBezTo>
                  <a:cubicBezTo>
                    <a:pt x="17" y="18"/>
                    <a:pt x="29" y="12"/>
                    <a:pt x="47" y="12"/>
                  </a:cubicBezTo>
                  <a:close/>
                  <a:moveTo>
                    <a:pt x="4" y="24"/>
                  </a:moveTo>
                  <a:cubicBezTo>
                    <a:pt x="10" y="22"/>
                    <a:pt x="10" y="22"/>
                    <a:pt x="10" y="22"/>
                  </a:cubicBezTo>
                  <a:cubicBezTo>
                    <a:pt x="12" y="27"/>
                    <a:pt x="12" y="27"/>
                    <a:pt x="12" y="27"/>
                  </a:cubicBezTo>
                  <a:cubicBezTo>
                    <a:pt x="7" y="30"/>
                    <a:pt x="7" y="30"/>
                    <a:pt x="7" y="30"/>
                  </a:cubicBezTo>
                  <a:lnTo>
                    <a:pt x="4" y="24"/>
                  </a:lnTo>
                  <a:close/>
                  <a:moveTo>
                    <a:pt x="11" y="29"/>
                  </a:moveTo>
                  <a:cubicBezTo>
                    <a:pt x="57" y="119"/>
                    <a:pt x="57" y="119"/>
                    <a:pt x="57" y="119"/>
                  </a:cubicBezTo>
                  <a:cubicBezTo>
                    <a:pt x="56" y="120"/>
                    <a:pt x="56" y="120"/>
                    <a:pt x="56" y="120"/>
                  </a:cubicBezTo>
                  <a:cubicBezTo>
                    <a:pt x="9" y="30"/>
                    <a:pt x="9" y="30"/>
                    <a:pt x="9" y="30"/>
                  </a:cubicBezTo>
                  <a:lnTo>
                    <a:pt x="11" y="29"/>
                  </a:lnTo>
                  <a:close/>
                  <a:moveTo>
                    <a:pt x="59" y="128"/>
                  </a:moveTo>
                  <a:cubicBezTo>
                    <a:pt x="54" y="124"/>
                    <a:pt x="54" y="124"/>
                    <a:pt x="54" y="124"/>
                  </a:cubicBezTo>
                  <a:cubicBezTo>
                    <a:pt x="58" y="119"/>
                    <a:pt x="58" y="119"/>
                    <a:pt x="58" y="119"/>
                  </a:cubicBezTo>
                  <a:cubicBezTo>
                    <a:pt x="63" y="123"/>
                    <a:pt x="63" y="123"/>
                    <a:pt x="63" y="123"/>
                  </a:cubicBezTo>
                  <a:lnTo>
                    <a:pt x="59" y="128"/>
                  </a:lnTo>
                  <a:close/>
                  <a:moveTo>
                    <a:pt x="98" y="106"/>
                  </a:moveTo>
                  <a:cubicBezTo>
                    <a:pt x="86" y="106"/>
                    <a:pt x="77" y="111"/>
                    <a:pt x="70" y="115"/>
                  </a:cubicBezTo>
                  <a:cubicBezTo>
                    <a:pt x="67" y="117"/>
                    <a:pt x="64" y="120"/>
                    <a:pt x="63" y="121"/>
                  </a:cubicBezTo>
                  <a:cubicBezTo>
                    <a:pt x="61" y="120"/>
                    <a:pt x="61" y="120"/>
                    <a:pt x="61" y="120"/>
                  </a:cubicBezTo>
                  <a:cubicBezTo>
                    <a:pt x="67" y="114"/>
                    <a:pt x="80" y="104"/>
                    <a:pt x="98" y="104"/>
                  </a:cubicBezTo>
                  <a:cubicBezTo>
                    <a:pt x="99" y="104"/>
                    <a:pt x="100" y="104"/>
                    <a:pt x="100" y="104"/>
                  </a:cubicBezTo>
                  <a:cubicBezTo>
                    <a:pt x="101" y="106"/>
                    <a:pt x="101" y="106"/>
                    <a:pt x="101" y="106"/>
                  </a:cubicBezTo>
                  <a:cubicBezTo>
                    <a:pt x="100" y="106"/>
                    <a:pt x="99" y="106"/>
                    <a:pt x="98" y="106"/>
                  </a:cubicBezTo>
                  <a:close/>
                  <a:moveTo>
                    <a:pt x="105" y="110"/>
                  </a:moveTo>
                  <a:cubicBezTo>
                    <a:pt x="102" y="104"/>
                    <a:pt x="102" y="104"/>
                    <a:pt x="102" y="104"/>
                  </a:cubicBezTo>
                  <a:cubicBezTo>
                    <a:pt x="108" y="102"/>
                    <a:pt x="108" y="102"/>
                    <a:pt x="108" y="102"/>
                  </a:cubicBezTo>
                  <a:cubicBezTo>
                    <a:pt x="110" y="107"/>
                    <a:pt x="110" y="107"/>
                    <a:pt x="110" y="107"/>
                  </a:cubicBezTo>
                  <a:lnTo>
                    <a:pt x="105" y="110"/>
                  </a:lnTo>
                  <a:close/>
                  <a:moveTo>
                    <a:pt x="135" y="87"/>
                  </a:moveTo>
                  <a:cubicBezTo>
                    <a:pt x="120" y="87"/>
                    <a:pt x="113" y="96"/>
                    <a:pt x="109" y="102"/>
                  </a:cubicBezTo>
                  <a:cubicBezTo>
                    <a:pt x="108" y="100"/>
                    <a:pt x="108" y="100"/>
                    <a:pt x="108" y="100"/>
                  </a:cubicBezTo>
                  <a:cubicBezTo>
                    <a:pt x="112" y="94"/>
                    <a:pt x="119" y="86"/>
                    <a:pt x="134" y="85"/>
                  </a:cubicBezTo>
                  <a:cubicBezTo>
                    <a:pt x="136" y="86"/>
                    <a:pt x="136" y="86"/>
                    <a:pt x="136" y="86"/>
                  </a:cubicBezTo>
                  <a:lnTo>
                    <a:pt x="135" y="87"/>
                  </a:lnTo>
                  <a:close/>
                  <a:moveTo>
                    <a:pt x="142" y="90"/>
                  </a:moveTo>
                  <a:cubicBezTo>
                    <a:pt x="136" y="89"/>
                    <a:pt x="136" y="89"/>
                    <a:pt x="136" y="89"/>
                  </a:cubicBezTo>
                  <a:cubicBezTo>
                    <a:pt x="137" y="83"/>
                    <a:pt x="137" y="83"/>
                    <a:pt x="137" y="83"/>
                  </a:cubicBezTo>
                  <a:cubicBezTo>
                    <a:pt x="143" y="84"/>
                    <a:pt x="143" y="84"/>
                    <a:pt x="143" y="84"/>
                  </a:cubicBezTo>
                  <a:lnTo>
                    <a:pt x="142" y="90"/>
                  </a:lnTo>
                  <a:close/>
                  <a:moveTo>
                    <a:pt x="39" y="61"/>
                  </a:moveTo>
                  <a:cubicBezTo>
                    <a:pt x="40" y="62"/>
                    <a:pt x="42" y="63"/>
                    <a:pt x="44" y="63"/>
                  </a:cubicBezTo>
                  <a:cubicBezTo>
                    <a:pt x="75" y="51"/>
                    <a:pt x="75" y="51"/>
                    <a:pt x="75" y="51"/>
                  </a:cubicBezTo>
                  <a:cubicBezTo>
                    <a:pt x="77" y="50"/>
                    <a:pt x="78" y="49"/>
                    <a:pt x="77" y="47"/>
                  </a:cubicBezTo>
                  <a:cubicBezTo>
                    <a:pt x="77" y="45"/>
                    <a:pt x="77" y="45"/>
                    <a:pt x="77" y="45"/>
                  </a:cubicBezTo>
                  <a:cubicBezTo>
                    <a:pt x="76" y="43"/>
                    <a:pt x="74" y="42"/>
                    <a:pt x="72" y="43"/>
                  </a:cubicBezTo>
                  <a:cubicBezTo>
                    <a:pt x="41" y="55"/>
                    <a:pt x="41" y="55"/>
                    <a:pt x="41" y="55"/>
                  </a:cubicBezTo>
                  <a:cubicBezTo>
                    <a:pt x="39" y="55"/>
                    <a:pt x="38" y="57"/>
                    <a:pt x="39" y="59"/>
                  </a:cubicBezTo>
                  <a:lnTo>
                    <a:pt x="39" y="61"/>
                  </a:lnTo>
                  <a:close/>
                  <a:moveTo>
                    <a:pt x="60" y="36"/>
                  </a:moveTo>
                  <a:cubicBezTo>
                    <a:pt x="60" y="34"/>
                    <a:pt x="60" y="34"/>
                    <a:pt x="60" y="34"/>
                  </a:cubicBezTo>
                  <a:cubicBezTo>
                    <a:pt x="59" y="33"/>
                    <a:pt x="58" y="32"/>
                    <a:pt x="57" y="33"/>
                  </a:cubicBezTo>
                  <a:cubicBezTo>
                    <a:pt x="33" y="42"/>
                    <a:pt x="33" y="42"/>
                    <a:pt x="33" y="42"/>
                  </a:cubicBezTo>
                  <a:cubicBezTo>
                    <a:pt x="31" y="42"/>
                    <a:pt x="31" y="43"/>
                    <a:pt x="31" y="45"/>
                  </a:cubicBezTo>
                  <a:cubicBezTo>
                    <a:pt x="32" y="46"/>
                    <a:pt x="32" y="46"/>
                    <a:pt x="32" y="46"/>
                  </a:cubicBezTo>
                  <a:cubicBezTo>
                    <a:pt x="32" y="47"/>
                    <a:pt x="34" y="48"/>
                    <a:pt x="35" y="48"/>
                  </a:cubicBezTo>
                  <a:cubicBezTo>
                    <a:pt x="59" y="39"/>
                    <a:pt x="59" y="39"/>
                    <a:pt x="59" y="39"/>
                  </a:cubicBezTo>
                  <a:cubicBezTo>
                    <a:pt x="60" y="38"/>
                    <a:pt x="61" y="37"/>
                    <a:pt x="60" y="36"/>
                  </a:cubicBezTo>
                  <a:close/>
                  <a:moveTo>
                    <a:pt x="88" y="73"/>
                  </a:moveTo>
                  <a:cubicBezTo>
                    <a:pt x="56" y="85"/>
                    <a:pt x="56" y="85"/>
                    <a:pt x="56" y="85"/>
                  </a:cubicBezTo>
                  <a:cubicBezTo>
                    <a:pt x="54" y="86"/>
                    <a:pt x="54" y="87"/>
                    <a:pt x="54" y="89"/>
                  </a:cubicBezTo>
                  <a:cubicBezTo>
                    <a:pt x="55" y="91"/>
                    <a:pt x="55" y="91"/>
                    <a:pt x="55" y="91"/>
                  </a:cubicBezTo>
                  <a:cubicBezTo>
                    <a:pt x="55" y="93"/>
                    <a:pt x="57" y="93"/>
                    <a:pt x="59" y="93"/>
                  </a:cubicBezTo>
                  <a:cubicBezTo>
                    <a:pt x="91" y="81"/>
                    <a:pt x="91" y="81"/>
                    <a:pt x="91" y="81"/>
                  </a:cubicBezTo>
                  <a:cubicBezTo>
                    <a:pt x="93" y="81"/>
                    <a:pt x="93" y="79"/>
                    <a:pt x="93" y="77"/>
                  </a:cubicBezTo>
                  <a:cubicBezTo>
                    <a:pt x="92" y="75"/>
                    <a:pt x="92" y="75"/>
                    <a:pt x="92" y="75"/>
                  </a:cubicBezTo>
                  <a:cubicBezTo>
                    <a:pt x="92" y="74"/>
                    <a:pt x="90" y="73"/>
                    <a:pt x="88" y="73"/>
                  </a:cubicBezTo>
                  <a:close/>
                  <a:moveTo>
                    <a:pt x="95" y="58"/>
                  </a:moveTo>
                  <a:cubicBezTo>
                    <a:pt x="94" y="56"/>
                    <a:pt x="94" y="56"/>
                    <a:pt x="94" y="56"/>
                  </a:cubicBezTo>
                  <a:cubicBezTo>
                    <a:pt x="94" y="54"/>
                    <a:pt x="91" y="53"/>
                    <a:pt x="89" y="54"/>
                  </a:cubicBezTo>
                  <a:cubicBezTo>
                    <a:pt x="49" y="68"/>
                    <a:pt x="49" y="68"/>
                    <a:pt x="49" y="68"/>
                  </a:cubicBezTo>
                  <a:cubicBezTo>
                    <a:pt x="47" y="69"/>
                    <a:pt x="46" y="72"/>
                    <a:pt x="46" y="74"/>
                  </a:cubicBezTo>
                  <a:cubicBezTo>
                    <a:pt x="47" y="76"/>
                    <a:pt x="47" y="76"/>
                    <a:pt x="47" y="76"/>
                  </a:cubicBezTo>
                  <a:cubicBezTo>
                    <a:pt x="48" y="78"/>
                    <a:pt x="50" y="79"/>
                    <a:pt x="53" y="78"/>
                  </a:cubicBezTo>
                  <a:cubicBezTo>
                    <a:pt x="93" y="64"/>
                    <a:pt x="93" y="64"/>
                    <a:pt x="93" y="64"/>
                  </a:cubicBezTo>
                  <a:cubicBezTo>
                    <a:pt x="95" y="63"/>
                    <a:pt x="96" y="61"/>
                    <a:pt x="95" y="58"/>
                  </a:cubicBezTo>
                  <a:close/>
                  <a:moveTo>
                    <a:pt x="127" y="57"/>
                  </a:moveTo>
                  <a:cubicBezTo>
                    <a:pt x="127" y="57"/>
                    <a:pt x="127" y="57"/>
                    <a:pt x="127" y="57"/>
                  </a:cubicBezTo>
                  <a:cubicBezTo>
                    <a:pt x="128" y="57"/>
                    <a:pt x="129" y="57"/>
                    <a:pt x="130" y="58"/>
                  </a:cubicBezTo>
                  <a:cubicBezTo>
                    <a:pt x="132" y="65"/>
                    <a:pt x="132" y="65"/>
                    <a:pt x="132" y="65"/>
                  </a:cubicBezTo>
                  <a:cubicBezTo>
                    <a:pt x="134" y="64"/>
                    <a:pt x="136" y="64"/>
                    <a:pt x="137" y="64"/>
                  </a:cubicBezTo>
                  <a:cubicBezTo>
                    <a:pt x="133" y="55"/>
                    <a:pt x="133" y="55"/>
                    <a:pt x="133" y="55"/>
                  </a:cubicBezTo>
                  <a:cubicBezTo>
                    <a:pt x="131" y="49"/>
                    <a:pt x="125" y="46"/>
                    <a:pt x="120" y="46"/>
                  </a:cubicBezTo>
                  <a:cubicBezTo>
                    <a:pt x="119" y="47"/>
                    <a:pt x="117" y="49"/>
                    <a:pt x="115" y="49"/>
                  </a:cubicBezTo>
                  <a:cubicBezTo>
                    <a:pt x="114" y="50"/>
                    <a:pt x="112" y="50"/>
                    <a:pt x="110" y="50"/>
                  </a:cubicBezTo>
                  <a:cubicBezTo>
                    <a:pt x="106" y="54"/>
                    <a:pt x="105" y="60"/>
                    <a:pt x="107" y="66"/>
                  </a:cubicBezTo>
                  <a:cubicBezTo>
                    <a:pt x="111" y="75"/>
                    <a:pt x="111" y="75"/>
                    <a:pt x="111" y="75"/>
                  </a:cubicBezTo>
                  <a:cubicBezTo>
                    <a:pt x="112" y="74"/>
                    <a:pt x="113" y="73"/>
                    <a:pt x="114" y="72"/>
                  </a:cubicBezTo>
                  <a:cubicBezTo>
                    <a:pt x="112" y="66"/>
                    <a:pt x="112" y="66"/>
                    <a:pt x="112" y="66"/>
                  </a:cubicBezTo>
                  <a:cubicBezTo>
                    <a:pt x="111" y="65"/>
                    <a:pt x="112" y="64"/>
                    <a:pt x="113" y="63"/>
                  </a:cubicBezTo>
                  <a:cubicBezTo>
                    <a:pt x="113" y="63"/>
                    <a:pt x="113" y="63"/>
                    <a:pt x="113" y="63"/>
                  </a:cubicBezTo>
                  <a:cubicBezTo>
                    <a:pt x="114" y="63"/>
                    <a:pt x="115" y="63"/>
                    <a:pt x="115" y="64"/>
                  </a:cubicBezTo>
                  <a:cubicBezTo>
                    <a:pt x="118" y="70"/>
                    <a:pt x="118" y="70"/>
                    <a:pt x="118" y="70"/>
                  </a:cubicBezTo>
                  <a:cubicBezTo>
                    <a:pt x="119" y="69"/>
                    <a:pt x="121" y="68"/>
                    <a:pt x="123" y="67"/>
                  </a:cubicBezTo>
                  <a:cubicBezTo>
                    <a:pt x="125" y="66"/>
                    <a:pt x="127" y="66"/>
                    <a:pt x="129" y="65"/>
                  </a:cubicBezTo>
                  <a:cubicBezTo>
                    <a:pt x="126" y="59"/>
                    <a:pt x="126" y="59"/>
                    <a:pt x="126" y="59"/>
                  </a:cubicBezTo>
                  <a:cubicBezTo>
                    <a:pt x="126" y="59"/>
                    <a:pt x="126" y="58"/>
                    <a:pt x="127" y="57"/>
                  </a:cubicBezTo>
                  <a:close/>
                  <a:moveTo>
                    <a:pt x="114" y="46"/>
                  </a:moveTo>
                  <a:cubicBezTo>
                    <a:pt x="118" y="45"/>
                    <a:pt x="120" y="40"/>
                    <a:pt x="118" y="36"/>
                  </a:cubicBezTo>
                  <a:cubicBezTo>
                    <a:pt x="117" y="32"/>
                    <a:pt x="112" y="30"/>
                    <a:pt x="108" y="32"/>
                  </a:cubicBezTo>
                  <a:cubicBezTo>
                    <a:pt x="104" y="34"/>
                    <a:pt x="102" y="38"/>
                    <a:pt x="104" y="42"/>
                  </a:cubicBezTo>
                  <a:cubicBezTo>
                    <a:pt x="105" y="46"/>
                    <a:pt x="110" y="48"/>
                    <a:pt x="114" y="46"/>
                  </a:cubicBezTo>
                  <a:close/>
                  <a:moveTo>
                    <a:pt x="100" y="78"/>
                  </a:moveTo>
                  <a:cubicBezTo>
                    <a:pt x="106" y="80"/>
                    <a:pt x="106" y="80"/>
                    <a:pt x="106" y="80"/>
                  </a:cubicBezTo>
                  <a:cubicBezTo>
                    <a:pt x="107" y="74"/>
                    <a:pt x="107" y="74"/>
                    <a:pt x="107" y="74"/>
                  </a:cubicBezTo>
                  <a:cubicBezTo>
                    <a:pt x="102" y="72"/>
                    <a:pt x="102" y="72"/>
                    <a:pt x="102" y="72"/>
                  </a:cubicBezTo>
                  <a:lnTo>
                    <a:pt x="100" y="78"/>
                  </a:lnTo>
                  <a:close/>
                </a:path>
              </a:pathLst>
            </a:custGeom>
            <a:solidFill>
              <a:schemeClr val="accent2">
                <a:alpha val="100000"/>
              </a:schemeClr>
            </a:solidFill>
            <a:ln w="9525">
              <a:noFill/>
            </a:ln>
          </p:spPr>
          <p:txBody>
            <a:bodyPr/>
            <a:p>
              <a:endParaRPr lang="zh-CN" altLang="en-US"/>
            </a:p>
          </p:txBody>
        </p:sp>
      </p:grpSp>
      <p:sp>
        <p:nvSpPr>
          <p:cNvPr id="24" name="Freeform 9"/>
          <p:cNvSpPr>
            <a:spLocks noEditPoints="1"/>
          </p:cNvSpPr>
          <p:nvPr/>
        </p:nvSpPr>
        <p:spPr>
          <a:xfrm>
            <a:off x="2895600" y="5467350"/>
            <a:ext cx="531813" cy="58261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203" h="167">
                <a:moveTo>
                  <a:pt x="166" y="149"/>
                </a:moveTo>
                <a:cubicBezTo>
                  <a:pt x="123" y="149"/>
                  <a:pt x="123" y="149"/>
                  <a:pt x="123" y="149"/>
                </a:cubicBezTo>
                <a:cubicBezTo>
                  <a:pt x="123" y="151"/>
                  <a:pt x="123" y="152"/>
                  <a:pt x="123" y="154"/>
                </a:cubicBezTo>
                <a:cubicBezTo>
                  <a:pt x="123" y="157"/>
                  <a:pt x="123" y="159"/>
                  <a:pt x="123" y="161"/>
                </a:cubicBezTo>
                <a:cubicBezTo>
                  <a:pt x="123" y="162"/>
                  <a:pt x="123" y="162"/>
                  <a:pt x="123" y="163"/>
                </a:cubicBezTo>
                <a:cubicBezTo>
                  <a:pt x="166" y="163"/>
                  <a:pt x="166" y="163"/>
                  <a:pt x="166" y="163"/>
                </a:cubicBezTo>
                <a:cubicBezTo>
                  <a:pt x="169" y="163"/>
                  <a:pt x="170" y="161"/>
                  <a:pt x="170" y="155"/>
                </a:cubicBezTo>
                <a:cubicBezTo>
                  <a:pt x="170" y="150"/>
                  <a:pt x="166" y="149"/>
                  <a:pt x="166" y="149"/>
                </a:cubicBezTo>
                <a:close/>
                <a:moveTo>
                  <a:pt x="28" y="149"/>
                </a:moveTo>
                <a:cubicBezTo>
                  <a:pt x="28" y="149"/>
                  <a:pt x="24" y="150"/>
                  <a:pt x="24" y="155"/>
                </a:cubicBezTo>
                <a:cubicBezTo>
                  <a:pt x="24" y="161"/>
                  <a:pt x="25" y="163"/>
                  <a:pt x="28" y="163"/>
                </a:cubicBezTo>
                <a:cubicBezTo>
                  <a:pt x="71" y="163"/>
                  <a:pt x="71" y="163"/>
                  <a:pt x="71" y="163"/>
                </a:cubicBezTo>
                <a:cubicBezTo>
                  <a:pt x="71" y="160"/>
                  <a:pt x="71" y="158"/>
                  <a:pt x="71" y="154"/>
                </a:cubicBezTo>
                <a:cubicBezTo>
                  <a:pt x="71" y="152"/>
                  <a:pt x="71" y="151"/>
                  <a:pt x="71" y="149"/>
                </a:cubicBezTo>
                <a:lnTo>
                  <a:pt x="28" y="149"/>
                </a:lnTo>
                <a:close/>
                <a:moveTo>
                  <a:pt x="114" y="145"/>
                </a:moveTo>
                <a:cubicBezTo>
                  <a:pt x="109" y="145"/>
                  <a:pt x="109" y="145"/>
                  <a:pt x="109" y="145"/>
                </a:cubicBezTo>
                <a:cubicBezTo>
                  <a:pt x="109" y="146"/>
                  <a:pt x="109" y="146"/>
                  <a:pt x="109" y="146"/>
                </a:cubicBezTo>
                <a:cubicBezTo>
                  <a:pt x="109" y="147"/>
                  <a:pt x="109" y="149"/>
                  <a:pt x="108" y="150"/>
                </a:cubicBezTo>
                <a:cubicBezTo>
                  <a:pt x="107" y="152"/>
                  <a:pt x="106" y="153"/>
                  <a:pt x="104" y="154"/>
                </a:cubicBezTo>
                <a:cubicBezTo>
                  <a:pt x="101" y="155"/>
                  <a:pt x="99" y="155"/>
                  <a:pt x="96" y="155"/>
                </a:cubicBezTo>
                <a:cubicBezTo>
                  <a:pt x="96" y="155"/>
                  <a:pt x="96" y="155"/>
                  <a:pt x="96" y="155"/>
                </a:cubicBezTo>
                <a:cubicBezTo>
                  <a:pt x="92" y="155"/>
                  <a:pt x="89" y="153"/>
                  <a:pt x="87" y="151"/>
                </a:cubicBezTo>
                <a:cubicBezTo>
                  <a:pt x="86" y="149"/>
                  <a:pt x="85" y="148"/>
                  <a:pt x="85" y="147"/>
                </a:cubicBezTo>
                <a:cubicBezTo>
                  <a:pt x="85" y="147"/>
                  <a:pt x="85" y="147"/>
                  <a:pt x="85" y="147"/>
                </a:cubicBezTo>
                <a:cubicBezTo>
                  <a:pt x="85" y="145"/>
                  <a:pt x="85" y="145"/>
                  <a:pt x="85" y="145"/>
                </a:cubicBezTo>
                <a:cubicBezTo>
                  <a:pt x="80" y="145"/>
                  <a:pt x="80" y="145"/>
                  <a:pt x="80" y="145"/>
                </a:cubicBezTo>
                <a:cubicBezTo>
                  <a:pt x="80" y="145"/>
                  <a:pt x="76" y="146"/>
                  <a:pt x="76" y="154"/>
                </a:cubicBezTo>
                <a:cubicBezTo>
                  <a:pt x="76" y="164"/>
                  <a:pt x="77" y="167"/>
                  <a:pt x="80" y="167"/>
                </a:cubicBezTo>
                <a:cubicBezTo>
                  <a:pt x="114" y="167"/>
                  <a:pt x="114" y="167"/>
                  <a:pt x="114" y="167"/>
                </a:cubicBezTo>
                <a:cubicBezTo>
                  <a:pt x="117" y="167"/>
                  <a:pt x="118" y="164"/>
                  <a:pt x="118" y="154"/>
                </a:cubicBezTo>
                <a:cubicBezTo>
                  <a:pt x="118" y="146"/>
                  <a:pt x="114" y="145"/>
                  <a:pt x="114" y="145"/>
                </a:cubicBezTo>
                <a:close/>
                <a:moveTo>
                  <a:pt x="188" y="57"/>
                </a:moveTo>
                <a:cubicBezTo>
                  <a:pt x="173" y="37"/>
                  <a:pt x="150" y="40"/>
                  <a:pt x="150" y="40"/>
                </a:cubicBezTo>
                <a:cubicBezTo>
                  <a:pt x="148" y="26"/>
                  <a:pt x="134" y="0"/>
                  <a:pt x="104" y="0"/>
                </a:cubicBezTo>
                <a:cubicBezTo>
                  <a:pt x="70" y="1"/>
                  <a:pt x="61" y="33"/>
                  <a:pt x="61" y="33"/>
                </a:cubicBezTo>
                <a:cubicBezTo>
                  <a:pt x="61" y="33"/>
                  <a:pt x="48" y="26"/>
                  <a:pt x="32" y="37"/>
                </a:cubicBezTo>
                <a:cubicBezTo>
                  <a:pt x="10" y="52"/>
                  <a:pt x="20" y="75"/>
                  <a:pt x="20" y="75"/>
                </a:cubicBezTo>
                <a:cubicBezTo>
                  <a:pt x="20" y="75"/>
                  <a:pt x="0" y="83"/>
                  <a:pt x="2" y="104"/>
                </a:cubicBezTo>
                <a:cubicBezTo>
                  <a:pt x="5" y="129"/>
                  <a:pt x="30" y="130"/>
                  <a:pt x="30" y="130"/>
                </a:cubicBezTo>
                <a:cubicBezTo>
                  <a:pt x="30" y="130"/>
                  <a:pt x="60" y="130"/>
                  <a:pt x="90" y="130"/>
                </a:cubicBezTo>
                <a:cubicBezTo>
                  <a:pt x="90" y="146"/>
                  <a:pt x="90" y="146"/>
                  <a:pt x="90" y="146"/>
                </a:cubicBezTo>
                <a:cubicBezTo>
                  <a:pt x="90" y="146"/>
                  <a:pt x="91" y="150"/>
                  <a:pt x="96" y="150"/>
                </a:cubicBezTo>
                <a:cubicBezTo>
                  <a:pt x="102" y="150"/>
                  <a:pt x="104" y="150"/>
                  <a:pt x="104" y="146"/>
                </a:cubicBezTo>
                <a:cubicBezTo>
                  <a:pt x="104" y="130"/>
                  <a:pt x="104" y="130"/>
                  <a:pt x="104" y="130"/>
                </a:cubicBezTo>
                <a:cubicBezTo>
                  <a:pt x="129" y="130"/>
                  <a:pt x="151" y="129"/>
                  <a:pt x="154" y="129"/>
                </a:cubicBezTo>
                <a:cubicBezTo>
                  <a:pt x="159" y="129"/>
                  <a:pt x="168" y="128"/>
                  <a:pt x="181" y="120"/>
                </a:cubicBezTo>
                <a:cubicBezTo>
                  <a:pt x="199" y="106"/>
                  <a:pt x="203" y="77"/>
                  <a:pt x="188" y="57"/>
                </a:cubicBezTo>
                <a:close/>
                <a:moveTo>
                  <a:pt x="73" y="40"/>
                </a:moveTo>
                <a:cubicBezTo>
                  <a:pt x="120" y="18"/>
                  <a:pt x="126" y="56"/>
                  <a:pt x="126" y="56"/>
                </a:cubicBezTo>
                <a:cubicBezTo>
                  <a:pt x="111" y="26"/>
                  <a:pt x="73" y="40"/>
                  <a:pt x="73" y="40"/>
                </a:cubicBezTo>
                <a:close/>
                <a:moveTo>
                  <a:pt x="132" y="73"/>
                </a:moveTo>
                <a:cubicBezTo>
                  <a:pt x="173" y="61"/>
                  <a:pt x="186" y="95"/>
                  <a:pt x="186" y="95"/>
                </a:cubicBezTo>
                <a:cubicBezTo>
                  <a:pt x="166" y="71"/>
                  <a:pt x="132" y="73"/>
                  <a:pt x="132" y="73"/>
                </a:cubicBezTo>
                <a:close/>
                <a:moveTo>
                  <a:pt x="132" y="63"/>
                </a:moveTo>
                <a:cubicBezTo>
                  <a:pt x="132" y="63"/>
                  <a:pt x="141" y="34"/>
                  <a:pt x="116" y="26"/>
                </a:cubicBezTo>
                <a:cubicBezTo>
                  <a:pt x="92" y="18"/>
                  <a:pt x="68" y="32"/>
                  <a:pt x="68" y="32"/>
                </a:cubicBezTo>
                <a:cubicBezTo>
                  <a:pt x="68" y="32"/>
                  <a:pt x="94" y="3"/>
                  <a:pt x="128" y="21"/>
                </a:cubicBezTo>
                <a:cubicBezTo>
                  <a:pt x="148" y="34"/>
                  <a:pt x="145" y="53"/>
                  <a:pt x="145" y="53"/>
                </a:cubicBezTo>
                <a:cubicBezTo>
                  <a:pt x="145" y="53"/>
                  <a:pt x="188" y="46"/>
                  <a:pt x="195" y="86"/>
                </a:cubicBezTo>
                <a:cubicBezTo>
                  <a:pt x="168" y="50"/>
                  <a:pt x="132" y="63"/>
                  <a:pt x="132" y="63"/>
                </a:cubicBezTo>
                <a:close/>
              </a:path>
            </a:pathLst>
          </a:custGeom>
          <a:solidFill>
            <a:schemeClr val="accent2">
              <a:alpha val="100000"/>
            </a:schemeClr>
          </a:solidFill>
          <a:ln w="9525">
            <a:noFill/>
          </a:ln>
        </p:spPr>
        <p:txBody>
          <a:bodyPr/>
          <a:p>
            <a:endParaRPr lang="zh-CN" altLang="en-US"/>
          </a:p>
        </p:txBody>
      </p:sp>
      <p:grpSp>
        <p:nvGrpSpPr>
          <p:cNvPr id="112654" name="Group 4"/>
          <p:cNvGrpSpPr/>
          <p:nvPr/>
        </p:nvGrpSpPr>
        <p:grpSpPr>
          <a:xfrm>
            <a:off x="3708400" y="5003800"/>
            <a:ext cx="5111750" cy="1841500"/>
            <a:chOff x="1656525" y="2467123"/>
            <a:chExt cx="2570461" cy="1381751"/>
          </a:xfrm>
        </p:grpSpPr>
        <p:sp>
          <p:nvSpPr>
            <p:cNvPr id="44051" name="Rectangle 51"/>
            <p:cNvSpPr/>
            <p:nvPr/>
          </p:nvSpPr>
          <p:spPr>
            <a:xfrm>
              <a:off x="1656525" y="2467123"/>
              <a:ext cx="2570461" cy="441922"/>
            </a:xfrm>
            <a:prstGeom prst="rect">
              <a:avLst/>
            </a:prstGeom>
            <a:noFill/>
            <a:ln w="9525">
              <a:noFill/>
            </a:ln>
          </p:spPr>
          <p:txBody>
            <a:bodyPr>
              <a:spAutoFit/>
            </a:bodyPr>
            <a:p>
              <a:pPr defTabSz="1217930" eaLnBrk="1" hangingPunct="1">
                <a:lnSpc>
                  <a:spcPct val="125000"/>
                </a:lnSpc>
              </a:pPr>
              <a:r>
                <a:rPr lang="zh-CN" altLang="en-US" sz="2600" dirty="0">
                  <a:latin typeface="微软雅黑" panose="020B0503020204020204" pitchFamily="34" charset="-122"/>
                  <a:ea typeface="微软雅黑" panose="020B0503020204020204" pitchFamily="34" charset="-122"/>
                </a:rPr>
                <a:t>间接调查</a:t>
              </a:r>
              <a:endParaRPr lang="en-US" altLang="en-US" sz="2600" dirty="0">
                <a:latin typeface="微软雅黑" panose="020B0503020204020204" pitchFamily="34" charset="-122"/>
                <a:ea typeface="微软雅黑" panose="020B0503020204020204" pitchFamily="34" charset="-122"/>
              </a:endParaRPr>
            </a:p>
          </p:txBody>
        </p:sp>
        <p:sp>
          <p:nvSpPr>
            <p:cNvPr id="44052" name="Rectangle 52"/>
            <p:cNvSpPr/>
            <p:nvPr/>
          </p:nvSpPr>
          <p:spPr>
            <a:xfrm>
              <a:off x="1671692" y="2836384"/>
              <a:ext cx="2555294" cy="1012490"/>
            </a:xfrm>
            <a:prstGeom prst="rect">
              <a:avLst/>
            </a:prstGeom>
            <a:noFill/>
            <a:ln w="9525">
              <a:noFill/>
            </a:ln>
          </p:spPr>
          <p:txBody>
            <a:bodyPr>
              <a:spAutoFit/>
            </a:bodyPr>
            <a:p>
              <a:pPr defTabSz="1217930" eaLnBrk="1" hangingPunct="1">
                <a:lnSpc>
                  <a:spcPct val="125000"/>
                </a:lnSpc>
              </a:pPr>
              <a:r>
                <a:rPr lang="zh-CN" altLang="en-US" sz="2200" dirty="0">
                  <a:latin typeface="微软雅黑" panose="020B0503020204020204" pitchFamily="34" charset="-122"/>
                  <a:ea typeface="微软雅黑" panose="020B0503020204020204" pitchFamily="34" charset="-122"/>
                </a:rPr>
                <a:t>以被调查单位以及其他机构保存的有关原始记录和核算资料为基础，通过加工整理获得被调查单位信用资料。</a:t>
              </a:r>
              <a:endParaRPr lang="zh-CN" altLang="en-US" sz="2200" dirty="0">
                <a:latin typeface="微软雅黑" panose="020B0503020204020204" pitchFamily="34" charset="-122"/>
                <a:ea typeface="微软雅黑" panose="020B0503020204020204" pitchFamily="34" charset="-122"/>
              </a:endParaRPr>
            </a:p>
          </p:txBody>
        </p:sp>
      </p:grpSp>
      <p:sp>
        <p:nvSpPr>
          <p:cNvPr id="44038" name="标题 4"/>
          <p:cNvSpPr txBox="1"/>
          <p:nvPr/>
        </p:nvSpPr>
        <p:spPr>
          <a:xfrm>
            <a:off x="628650" y="438150"/>
            <a:ext cx="7886700" cy="641350"/>
          </a:xfrm>
          <a:prstGeom prst="rect">
            <a:avLst/>
          </a:prstGeom>
          <a:noFill/>
          <a:ln w="9525">
            <a:noFill/>
          </a:ln>
        </p:spPr>
        <p:txBody>
          <a:bodyPr>
            <a:spAutoFit/>
          </a:bodyPr>
          <a:p>
            <a:pPr algn="ctr" eaLnBrk="1" hangingPunct="1">
              <a:lnSpc>
                <a:spcPct val="90000"/>
              </a:lnSpc>
            </a:pPr>
            <a:r>
              <a:rPr lang="zh-CN" altLang="en-US" sz="4000" b="1" dirty="0">
                <a:solidFill>
                  <a:srgbClr val="495A66"/>
                </a:solidFill>
                <a:latin typeface="微软雅黑" panose="020B0503020204020204" pitchFamily="34" charset="-122"/>
                <a:ea typeface="微软雅黑" panose="020B0503020204020204" pitchFamily="34" charset="-122"/>
              </a:rPr>
              <a:t>    </a:t>
            </a:r>
            <a:r>
              <a:rPr lang="en-US" altLang="zh-CN" sz="4000" b="1" dirty="0">
                <a:solidFill>
                  <a:srgbClr val="495A66"/>
                </a:solidFill>
                <a:latin typeface="微软雅黑" panose="020B0503020204020204" pitchFamily="34" charset="-122"/>
                <a:ea typeface="微软雅黑" panose="020B0503020204020204" pitchFamily="34" charset="-122"/>
              </a:rPr>
              <a:t>1.</a:t>
            </a:r>
            <a:r>
              <a:rPr lang="zh-CN" altLang="en-US" sz="3600" b="1" dirty="0">
                <a:solidFill>
                  <a:srgbClr val="495A66"/>
                </a:solidFill>
                <a:latin typeface="微软雅黑" panose="020B0503020204020204" pitchFamily="34" charset="-122"/>
                <a:ea typeface="微软雅黑" panose="020B0503020204020204" pitchFamily="34" charset="-122"/>
              </a:rPr>
              <a:t>应收账款客户追踪分析</a:t>
            </a:r>
            <a:endParaRPr lang="zh-CN" altLang="en-US" sz="3600" b="1" dirty="0">
              <a:solidFill>
                <a:srgbClr val="495A66"/>
              </a:solidFill>
              <a:latin typeface="微软雅黑" panose="020B0503020204020204" pitchFamily="34" charset="-122"/>
              <a:ea typeface="微软雅黑" panose="020B0503020204020204" pitchFamily="34" charset="-122"/>
            </a:endParaRPr>
          </a:p>
        </p:txBody>
      </p:sp>
      <p:grpSp>
        <p:nvGrpSpPr>
          <p:cNvPr id="44039" name="组合 36"/>
          <p:cNvGrpSpPr/>
          <p:nvPr/>
        </p:nvGrpSpPr>
        <p:grpSpPr>
          <a:xfrm>
            <a:off x="2774950" y="1146175"/>
            <a:ext cx="4052888" cy="131763"/>
            <a:chOff x="5357217" y="1143000"/>
            <a:chExt cx="1490133" cy="101600"/>
          </a:xfrm>
        </p:grpSpPr>
        <p:cxnSp>
          <p:nvCxnSpPr>
            <p:cNvPr id="56"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31"/>
            <p:cNvCxnSpPr/>
            <p:nvPr/>
          </p:nvCxnSpPr>
          <p:spPr>
            <a:xfrm>
              <a:off x="5509557" y="1244600"/>
              <a:ext cx="1185452"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4040" name="灯片编号占位符 2"/>
          <p:cNvSpPr txBox="1">
            <a:spLocks noGrp="1"/>
          </p:cNvSpPr>
          <p:nvPr/>
        </p:nvSpPr>
        <p:spPr>
          <a:xfrm>
            <a:off x="8493125" y="6240463"/>
            <a:ext cx="371475" cy="354012"/>
          </a:xfrm>
          <a:prstGeom prst="rect">
            <a:avLst/>
          </a:prstGeom>
          <a:noFill/>
          <a:ln w="9525">
            <a:noFill/>
          </a:ln>
        </p:spPr>
        <p:txBody>
          <a:bodyPr anchor="ctr" anchorCtr="0"/>
          <a:p>
            <a:pPr algn="ctr" eaLnBrk="1" hangingPunct="1"/>
            <a:fld id="{9A0DB2DC-4C9A-4742-B13C-FB6460FD3503}" type="slidenum">
              <a:rPr lang="en-US" altLang="zh-CN" sz="1400" b="1" dirty="0">
                <a:solidFill>
                  <a:schemeClr val="bg1"/>
                </a:solidFill>
                <a:latin typeface="文泉驿微米黑" pitchFamily="2" charset="-122"/>
                <a:ea typeface="宋体" panose="02010600030101010101" pitchFamily="2" charset="-122"/>
              </a:rPr>
            </a:fld>
            <a:endParaRPr lang="en-US" altLang="zh-CN" sz="1400" b="1" dirty="0">
              <a:solidFill>
                <a:schemeClr val="bg1"/>
              </a:solidFill>
              <a:latin typeface="文泉驿微米黑" pitchFamily="2" charset="-122"/>
              <a:ea typeface="宋体" panose="02010600030101010101" pitchFamily="2" charset="-122"/>
            </a:endParaRPr>
          </a:p>
        </p:txBody>
      </p:sp>
      <p:grpSp>
        <p:nvGrpSpPr>
          <p:cNvPr id="2" name="矩形 1"/>
          <p:cNvGrpSpPr/>
          <p:nvPr/>
        </p:nvGrpSpPr>
        <p:grpSpPr>
          <a:xfrm>
            <a:off x="250825" y="1412875"/>
            <a:ext cx="8713788" cy="1285875"/>
            <a:chOff x="826" y="887"/>
            <a:chExt cx="6009" cy="810"/>
          </a:xfrm>
        </p:grpSpPr>
        <p:pic>
          <p:nvPicPr>
            <p:cNvPr id="44047" name="矩形 1"/>
            <p:cNvPicPr/>
            <p:nvPr/>
          </p:nvPicPr>
          <p:blipFill>
            <a:blip r:embed="rId1"/>
            <a:stretch>
              <a:fillRect/>
            </a:stretch>
          </p:blipFill>
          <p:spPr>
            <a:xfrm>
              <a:off x="826" y="887"/>
              <a:ext cx="6009" cy="810"/>
            </a:xfrm>
            <a:prstGeom prst="rect">
              <a:avLst/>
            </a:prstGeom>
            <a:noFill/>
            <a:ln w="9525">
              <a:noFill/>
            </a:ln>
          </p:spPr>
        </p:pic>
        <p:sp>
          <p:nvSpPr>
            <p:cNvPr id="44048" name="Text Box 24"/>
            <p:cNvSpPr txBox="1"/>
            <p:nvPr/>
          </p:nvSpPr>
          <p:spPr>
            <a:xfrm>
              <a:off x="875" y="937"/>
              <a:ext cx="5911" cy="610"/>
            </a:xfrm>
            <a:prstGeom prst="rect">
              <a:avLst/>
            </a:prstGeom>
            <a:noFill/>
            <a:ln w="9525">
              <a:noFill/>
            </a:ln>
          </p:spPr>
          <p:txBody>
            <a:bodyPr>
              <a:spAutoFit/>
            </a:bodyPr>
            <a:p>
              <a:pPr marL="457200" indent="-457200" algn="just" eaLnBrk="1" hangingPunct="1">
                <a:lnSpc>
                  <a:spcPct val="120000"/>
                </a:lnSpc>
                <a:buFont typeface="Wingdings" panose="05000000000000000000" pitchFamily="2" charset="2"/>
                <a:buChar char="ü"/>
              </a:pPr>
              <a:r>
                <a:rPr lang="zh-CN" altLang="en-US" sz="2400" b="1" dirty="0">
                  <a:latin typeface="华文细黑" panose="02010600040101010101" pitchFamily="2" charset="-122"/>
                  <a:ea typeface="华文细黑" panose="02010600040101010101" pitchFamily="2" charset="-122"/>
                </a:rPr>
                <a:t>企业应按照已确定的信用政策，选择和追踪客户，关注其资信程度的变化，确保赊销的应收账款能够顺利收回</a:t>
              </a:r>
              <a:endParaRPr lang="en-US" altLang="zh-CN" sz="2400" b="1" dirty="0">
                <a:latin typeface="华文细黑" panose="02010600040101010101" pitchFamily="2" charset="-122"/>
                <a:ea typeface="华文细黑" panose="02010600040101010101" pitchFamily="2" charset="-122"/>
              </a:endParaRPr>
            </a:p>
          </p:txBody>
        </p:sp>
      </p:grpSp>
      <p:grpSp>
        <p:nvGrpSpPr>
          <p:cNvPr id="7" name="组合 6"/>
          <p:cNvGrpSpPr/>
          <p:nvPr/>
        </p:nvGrpSpPr>
        <p:grpSpPr>
          <a:xfrm>
            <a:off x="0" y="3284538"/>
            <a:ext cx="2627313" cy="3168650"/>
            <a:chOff x="232012" y="2906973"/>
            <a:chExt cx="3243302" cy="2729552"/>
          </a:xfrm>
        </p:grpSpPr>
        <p:sp>
          <p:nvSpPr>
            <p:cNvPr id="5" name="云形 4"/>
            <p:cNvSpPr/>
            <p:nvPr/>
          </p:nvSpPr>
          <p:spPr>
            <a:xfrm>
              <a:off x="232012" y="2906973"/>
              <a:ext cx="3243302" cy="2729552"/>
            </a:xfrm>
            <a:prstGeom prst="cloud">
              <a:avLst/>
            </a:prstGeom>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grpSp>
          <p:nvGrpSpPr>
            <p:cNvPr id="44044" name="矩形 3"/>
            <p:cNvGrpSpPr/>
            <p:nvPr/>
          </p:nvGrpSpPr>
          <p:grpSpPr>
            <a:xfrm>
              <a:off x="600022" y="3445187"/>
              <a:ext cx="2450592" cy="1432560"/>
              <a:chOff x="621792" y="3938016"/>
              <a:chExt cx="2450592" cy="1432560"/>
            </a:xfrm>
          </p:grpSpPr>
          <p:pic>
            <p:nvPicPr>
              <p:cNvPr id="44045" name="矩形 3"/>
              <p:cNvPicPr/>
              <p:nvPr/>
            </p:nvPicPr>
            <p:blipFill>
              <a:blip r:embed="rId2"/>
              <a:stretch>
                <a:fillRect/>
              </a:stretch>
            </p:blipFill>
            <p:spPr>
              <a:xfrm>
                <a:off x="621792" y="3938016"/>
                <a:ext cx="2450592" cy="1432560"/>
              </a:xfrm>
              <a:prstGeom prst="rect">
                <a:avLst/>
              </a:prstGeom>
              <a:noFill/>
              <a:ln w="9525">
                <a:noFill/>
              </a:ln>
            </p:spPr>
          </p:pic>
          <p:sp>
            <p:nvSpPr>
              <p:cNvPr id="44046" name="Text Box 29"/>
              <p:cNvSpPr txBox="1"/>
              <p:nvPr/>
            </p:nvSpPr>
            <p:spPr>
              <a:xfrm>
                <a:off x="647278" y="3965380"/>
                <a:ext cx="2407462" cy="1338093"/>
              </a:xfrm>
              <a:prstGeom prst="rect">
                <a:avLst/>
              </a:prstGeom>
              <a:noFill/>
              <a:ln w="9525">
                <a:noFill/>
              </a:ln>
            </p:spPr>
            <p:txBody>
              <a:bodyPr>
                <a:spAutoFit/>
              </a:bodyPr>
              <a:p>
                <a:pPr indent="241300" algn="just" eaLnBrk="1" hangingPunct="1"/>
                <a:r>
                  <a:rPr lang="zh-CN" altLang="en-US" sz="2400" b="1" dirty="0">
                    <a:solidFill>
                      <a:srgbClr val="000000"/>
                    </a:solidFill>
                    <a:latin typeface="方正姚体" panose="02010601030101010101" pitchFamily="2" charset="-122"/>
                    <a:ea typeface="方正姚体" panose="02010601030101010101" pitchFamily="2" charset="-122"/>
                  </a:rPr>
                  <a:t>对客户进行信用调查，通常有两种方法</a:t>
                </a:r>
                <a:endParaRPr lang="zh-CN" altLang="zh-CN" sz="2400" b="1" dirty="0">
                  <a:solidFill>
                    <a:srgbClr val="000000"/>
                  </a:solidFill>
                  <a:latin typeface="方正姚体" panose="02010601030101010101" pitchFamily="2" charset="-122"/>
                  <a:ea typeface="方正姚体" panose="02010601030101010101" pitchFamily="2" charset="-122"/>
                </a:endParaRPr>
              </a:p>
            </p:txBody>
          </p:sp>
        </p:gr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3"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trips(upRight)">
                                      <p:cBhvr>
                                        <p:cTn id="24" dur="500"/>
                                        <p:tgtEl>
                                          <p:spTgt spid="8"/>
                                        </p:tgtEl>
                                      </p:cBhvr>
                                    </p:animEffect>
                                  </p:childTnLst>
                                </p:cTn>
                              </p:par>
                            </p:childTnLst>
                          </p:cTn>
                        </p:par>
                        <p:par>
                          <p:cTn id="25" fill="hold">
                            <p:stCondLst>
                              <p:cond delay="500"/>
                            </p:stCondLst>
                            <p:childTnLst>
                              <p:par>
                                <p:cTn id="26" presetID="53" presetClass="entr" presetSubtype="16"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000000"/>
                                          </p:val>
                                        </p:tav>
                                        <p:tav tm="100000">
                                          <p:val>
                                            <p:strVal val="#ppt_w"/>
                                          </p:val>
                                        </p:tav>
                                      </p:tavLst>
                                    </p:anim>
                                    <p:anim calcmode="lin" valueType="num">
                                      <p:cBhvr>
                                        <p:cTn id="29" dur="500" fill="hold"/>
                                        <p:tgtEl>
                                          <p:spTgt spid="24"/>
                                        </p:tgtEl>
                                        <p:attrNameLst>
                                          <p:attrName>ppt_h</p:attrName>
                                        </p:attrNameLst>
                                      </p:cBhvr>
                                      <p:tavLst>
                                        <p:tav tm="0">
                                          <p:val>
                                            <p:fltVal val="0.000000"/>
                                          </p:val>
                                        </p:tav>
                                        <p:tav tm="100000">
                                          <p:val>
                                            <p:strVal val="#ppt_h"/>
                                          </p:val>
                                        </p:tav>
                                      </p:tavLst>
                                    </p:anim>
                                    <p:animEffect transition="in" filter="fade">
                                      <p:cBhvr>
                                        <p:cTn id="30" dur="500"/>
                                        <p:tgtEl>
                                          <p:spTgt spid="24"/>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112654"/>
                                        </p:tgtEl>
                                        <p:attrNameLst>
                                          <p:attrName>style.visibility</p:attrName>
                                        </p:attrNameLst>
                                      </p:cBhvr>
                                      <p:to>
                                        <p:strVal val="visible"/>
                                      </p:to>
                                    </p:set>
                                    <p:animEffect transition="in" filter="wipe(left)">
                                      <p:cBhvr>
                                        <p:cTn id="34" dur="500"/>
                                        <p:tgtEl>
                                          <p:spTgt spid="112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 name="Rectangle 38"/>
          <p:cNvSpPr/>
          <p:nvPr/>
        </p:nvSpPr>
        <p:spPr>
          <a:xfrm rot="16200000">
            <a:off x="-33337" y="811213"/>
            <a:ext cx="534988" cy="157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00574C"/>
              </a:solidFill>
              <a:effectLst/>
              <a:uLnTx/>
              <a:uFillTx/>
              <a:latin typeface="Calibri" panose="020F0502020204030204"/>
              <a:ea typeface="+mn-ea"/>
              <a:cs typeface="+mn-cs"/>
            </a:endParaRPr>
          </a:p>
        </p:txBody>
      </p:sp>
      <p:sp>
        <p:nvSpPr>
          <p:cNvPr id="45059" name="标题 4"/>
          <p:cNvSpPr txBox="1"/>
          <p:nvPr/>
        </p:nvSpPr>
        <p:spPr>
          <a:xfrm>
            <a:off x="628650" y="438150"/>
            <a:ext cx="7886700" cy="641350"/>
          </a:xfrm>
          <a:prstGeom prst="rect">
            <a:avLst/>
          </a:prstGeom>
          <a:noFill/>
          <a:ln w="9525">
            <a:noFill/>
          </a:ln>
        </p:spPr>
        <p:txBody>
          <a:bodyPr>
            <a:spAutoFit/>
          </a:bodyPr>
          <a:p>
            <a:pPr algn="ctr" eaLnBrk="1" hangingPunct="1">
              <a:lnSpc>
                <a:spcPct val="90000"/>
              </a:lnSpc>
            </a:pPr>
            <a:r>
              <a:rPr lang="zh-CN" altLang="en-US" sz="4000" b="1" dirty="0">
                <a:solidFill>
                  <a:srgbClr val="495A66"/>
                </a:solidFill>
                <a:latin typeface="微软雅黑" panose="020B0503020204020204" pitchFamily="34" charset="-122"/>
                <a:ea typeface="微软雅黑" panose="020B0503020204020204" pitchFamily="34" charset="-122"/>
              </a:rPr>
              <a:t>    </a:t>
            </a:r>
            <a:r>
              <a:rPr lang="en-US" altLang="zh-CN" sz="3600" b="1" dirty="0">
                <a:solidFill>
                  <a:srgbClr val="495A66"/>
                </a:solidFill>
                <a:latin typeface="微软雅黑" panose="020B0503020204020204" pitchFamily="34" charset="-122"/>
                <a:ea typeface="微软雅黑" panose="020B0503020204020204" pitchFamily="34" charset="-122"/>
              </a:rPr>
              <a:t>2.</a:t>
            </a:r>
            <a:r>
              <a:rPr lang="zh-CN" altLang="en-US" sz="3600" b="1" dirty="0">
                <a:solidFill>
                  <a:srgbClr val="495A66"/>
                </a:solidFill>
                <a:latin typeface="微软雅黑" panose="020B0503020204020204" pitchFamily="34" charset="-122"/>
                <a:ea typeface="微软雅黑" panose="020B0503020204020204" pitchFamily="34" charset="-122"/>
              </a:rPr>
              <a:t>应收账款账龄分析</a:t>
            </a:r>
            <a:endParaRPr lang="zh-CN" altLang="en-US" sz="3600" b="1" dirty="0">
              <a:solidFill>
                <a:srgbClr val="495A66"/>
              </a:solidFill>
              <a:latin typeface="微软雅黑" panose="020B0503020204020204" pitchFamily="34" charset="-122"/>
              <a:ea typeface="微软雅黑" panose="020B0503020204020204" pitchFamily="34" charset="-122"/>
            </a:endParaRPr>
          </a:p>
        </p:txBody>
      </p:sp>
      <p:grpSp>
        <p:nvGrpSpPr>
          <p:cNvPr id="45060" name="组合 36"/>
          <p:cNvGrpSpPr/>
          <p:nvPr/>
        </p:nvGrpSpPr>
        <p:grpSpPr>
          <a:xfrm>
            <a:off x="2774950" y="1146175"/>
            <a:ext cx="4052888" cy="131763"/>
            <a:chOff x="5357217" y="1143000"/>
            <a:chExt cx="1490133" cy="101600"/>
          </a:xfrm>
        </p:grpSpPr>
        <p:cxnSp>
          <p:nvCxnSpPr>
            <p:cNvPr id="57"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31"/>
            <p:cNvCxnSpPr/>
            <p:nvPr/>
          </p:nvCxnSpPr>
          <p:spPr>
            <a:xfrm>
              <a:off x="5509557" y="1244600"/>
              <a:ext cx="1185452"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155575" y="1368425"/>
            <a:ext cx="8867775" cy="180022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 typeface="Wingdings" panose="05000000000000000000" pitchFamily="2" charset="2"/>
              <a:buNone/>
              <a:defRPr/>
            </a:pPr>
            <a:r>
              <a:rPr kumimoji="0" lang="zh-CN" altLang="en-US" sz="2400" b="0" i="0" u="none" strike="noStrike" kern="1000" cap="none" spc="0" normalizeH="0" baseline="0" noProof="0" dirty="0">
                <a:ln>
                  <a:noFill/>
                </a:ln>
                <a:solidFill>
                  <a:schemeClr val="tx1"/>
                </a:solidFill>
                <a:effectLst/>
                <a:uLnTx/>
                <a:uFillTx/>
                <a:latin typeface="Times New Roman" panose="02020603050405020304" pitchFamily="18" charset="0"/>
                <a:ea typeface="方正书宋简体"/>
                <a:cs typeface="Times New Roman" panose="02020603050405020304" pitchFamily="18" charset="0"/>
              </a:rPr>
              <a:t>应收账款账龄分析就是将应收账款划分为</a:t>
            </a:r>
            <a:r>
              <a:rPr kumimoji="0" lang="zh-CN" altLang="en-US" sz="2400" b="0" i="0" u="none" strike="noStrike" kern="1000" cap="none" spc="0" normalizeH="0" baseline="0" noProof="0" dirty="0">
                <a:ln>
                  <a:noFill/>
                </a:ln>
                <a:solidFill>
                  <a:schemeClr val="accent6">
                    <a:lumMod val="75000"/>
                  </a:schemeClr>
                </a:solidFill>
                <a:effectLst/>
                <a:uLnTx/>
                <a:uFillTx/>
                <a:latin typeface="Times New Roman" panose="02020603050405020304" pitchFamily="18" charset="0"/>
                <a:ea typeface="方正书宋简体"/>
                <a:cs typeface="Times New Roman" panose="02020603050405020304" pitchFamily="18" charset="0"/>
              </a:rPr>
              <a:t>未到信用期的应收账款</a:t>
            </a:r>
            <a:r>
              <a:rPr kumimoji="0" lang="zh-CN" altLang="en-US" sz="2400" b="0" i="0" u="none" strike="noStrike" kern="1000" cap="none" spc="0" normalizeH="0" baseline="0" noProof="0" dirty="0">
                <a:ln>
                  <a:noFill/>
                </a:ln>
                <a:solidFill>
                  <a:schemeClr val="tx1"/>
                </a:solidFill>
                <a:effectLst/>
                <a:uLnTx/>
                <a:uFillTx/>
                <a:latin typeface="Times New Roman" panose="02020603050405020304" pitchFamily="18" charset="0"/>
                <a:ea typeface="方正书宋简体"/>
                <a:cs typeface="Times New Roman" panose="02020603050405020304" pitchFamily="18" charset="0"/>
              </a:rPr>
              <a:t>和</a:t>
            </a:r>
            <a:r>
              <a:rPr kumimoji="0" lang="zh-CN" altLang="en-US" sz="2400" b="0" i="0" u="none" strike="noStrike" kern="1000" cap="none" spc="0" normalizeH="0" baseline="0" noProof="0" dirty="0">
                <a:ln>
                  <a:noFill/>
                </a:ln>
                <a:solidFill>
                  <a:schemeClr val="accent6">
                    <a:lumMod val="75000"/>
                  </a:schemeClr>
                </a:solidFill>
                <a:effectLst/>
                <a:uLnTx/>
                <a:uFillTx/>
                <a:latin typeface="Times New Roman" panose="02020603050405020304" pitchFamily="18" charset="0"/>
                <a:ea typeface="方正书宋简体"/>
                <a:cs typeface="Times New Roman" panose="02020603050405020304" pitchFamily="18" charset="0"/>
              </a:rPr>
              <a:t>以</a:t>
            </a:r>
            <a:r>
              <a:rPr kumimoji="0" lang="en-US" altLang="zh-CN" sz="2400" b="0" i="0" u="none" strike="noStrike" kern="1000" cap="none" spc="0" normalizeH="0" baseline="0" noProof="0" dirty="0">
                <a:ln>
                  <a:noFill/>
                </a:ln>
                <a:solidFill>
                  <a:schemeClr val="accent6">
                    <a:lumMod val="75000"/>
                  </a:schemeClr>
                </a:solidFill>
                <a:effectLst/>
                <a:uLnTx/>
                <a:uFillTx/>
                <a:latin typeface="Times New Roman" panose="02020603050405020304" pitchFamily="18" charset="0"/>
                <a:ea typeface="方正书宋简体"/>
                <a:cs typeface="Times New Roman" panose="02020603050405020304" pitchFamily="18" charset="0"/>
              </a:rPr>
              <a:t>30</a:t>
            </a:r>
            <a:r>
              <a:rPr kumimoji="0" lang="zh-CN" altLang="en-US" sz="2400" b="0" i="0" u="none" strike="noStrike" kern="1000" cap="none" spc="0" normalizeH="0" baseline="0" noProof="0" dirty="0">
                <a:ln>
                  <a:noFill/>
                </a:ln>
                <a:solidFill>
                  <a:schemeClr val="accent6">
                    <a:lumMod val="75000"/>
                  </a:schemeClr>
                </a:solidFill>
                <a:effectLst/>
                <a:uLnTx/>
                <a:uFillTx/>
                <a:latin typeface="Times New Roman" panose="02020603050405020304" pitchFamily="18" charset="0"/>
                <a:ea typeface="方正书宋简体"/>
                <a:cs typeface="Times New Roman" panose="02020603050405020304" pitchFamily="18" charset="0"/>
              </a:rPr>
              <a:t>天为间隔的逾期应收账款</a:t>
            </a:r>
            <a:r>
              <a:rPr kumimoji="0" lang="zh-CN" altLang="en-US" sz="2400" b="0" i="0" u="none" strike="noStrike" kern="1000" cap="none" spc="0" normalizeH="0" baseline="0" noProof="0" dirty="0">
                <a:ln>
                  <a:noFill/>
                </a:ln>
                <a:solidFill>
                  <a:schemeClr val="tx1"/>
                </a:solidFill>
                <a:effectLst/>
                <a:uLnTx/>
                <a:uFillTx/>
                <a:latin typeface="Times New Roman" panose="02020603050405020304" pitchFamily="18" charset="0"/>
                <a:ea typeface="方正书宋简体"/>
                <a:cs typeface="Times New Roman" panose="02020603050405020304" pitchFamily="18" charset="0"/>
              </a:rPr>
              <a:t>，并计算各账龄应收账款的余额占应收账款总计余额的比重，考察分析应收账款的账龄</a:t>
            </a:r>
            <a:r>
              <a:rPr kumimoji="0" lang="zh-CN" altLang="en-US" sz="2600" b="0" i="0" u="none" strike="noStrike" kern="1000" cap="none" spc="0" normalizeH="0" baseline="0" noProof="0" dirty="0">
                <a:ln>
                  <a:noFill/>
                </a:ln>
                <a:solidFill>
                  <a:schemeClr val="tx1"/>
                </a:solidFill>
                <a:effectLst/>
                <a:uLnTx/>
                <a:uFillTx/>
                <a:latin typeface="Times New Roman" panose="02020603050405020304" pitchFamily="18" charset="0"/>
                <a:ea typeface="方正书宋简体"/>
                <a:cs typeface="Times New Roman" panose="02020603050405020304" pitchFamily="18" charset="0"/>
              </a:rPr>
              <a:t>结构。</a:t>
            </a:r>
            <a:endParaRPr kumimoji="0" lang="zh-CN" altLang="en-US" sz="2600" b="0" i="0" u="none" strike="noStrike" kern="1000" cap="none" spc="0" normalizeH="0" baseline="0" noProof="0" dirty="0">
              <a:ln>
                <a:noFill/>
              </a:ln>
              <a:solidFill>
                <a:schemeClr val="tx1"/>
              </a:solidFill>
              <a:effectLst/>
              <a:uLnTx/>
              <a:uFillTx/>
              <a:latin typeface="Times New Roman" panose="02020603050405020304" pitchFamily="18" charset="0"/>
              <a:ea typeface="方正书宋简体"/>
              <a:cs typeface="Times New Roman" panose="02020603050405020304" pitchFamily="18" charset="0"/>
            </a:endParaRPr>
          </a:p>
        </p:txBody>
      </p:sp>
      <p:sp>
        <p:nvSpPr>
          <p:cNvPr id="45062" name="灯片编号占位符 2"/>
          <p:cNvSpPr txBox="1">
            <a:spLocks noGrp="1"/>
          </p:cNvSpPr>
          <p:nvPr/>
        </p:nvSpPr>
        <p:spPr>
          <a:xfrm>
            <a:off x="8493125" y="6240463"/>
            <a:ext cx="371475" cy="354012"/>
          </a:xfrm>
          <a:prstGeom prst="rect">
            <a:avLst/>
          </a:prstGeom>
          <a:noFill/>
          <a:ln w="9525">
            <a:noFill/>
          </a:ln>
        </p:spPr>
        <p:txBody>
          <a:bodyPr anchor="ctr" anchorCtr="0"/>
          <a:p>
            <a:pPr algn="ctr" eaLnBrk="1" hangingPunct="1"/>
            <a:fld id="{9A0DB2DC-4C9A-4742-B13C-FB6460FD3503}" type="slidenum">
              <a:rPr lang="en-US" altLang="zh-CN" sz="1400" b="1" dirty="0">
                <a:solidFill>
                  <a:schemeClr val="bg1"/>
                </a:solidFill>
                <a:latin typeface="文泉驿微米黑" pitchFamily="2" charset="-122"/>
                <a:ea typeface="宋体" panose="02010600030101010101" pitchFamily="2" charset="-122"/>
              </a:rPr>
            </a:fld>
            <a:endParaRPr lang="en-US" altLang="zh-CN" sz="1400" b="1" dirty="0">
              <a:solidFill>
                <a:schemeClr val="bg1"/>
              </a:solidFill>
              <a:latin typeface="文泉驿微米黑" pitchFamily="2" charset="-122"/>
              <a:ea typeface="宋体" panose="02010600030101010101" pitchFamily="2" charset="-122"/>
            </a:endParaRPr>
          </a:p>
        </p:txBody>
      </p:sp>
      <p:pic>
        <p:nvPicPr>
          <p:cNvPr id="45063" name="Picture 2" descr="https://timgsa.baidu.com/timg?image&amp;quality=80&amp;size=b9999_10000&amp;sec=1523016021976&amp;di=6cdb966de3a337939a94ad7e833c8e70&amp;imgtype=0&amp;src=http%3A%2F%2Fgongxiang.chinatet.com%2Fpic%2Fware_pic%2F2017%2F09%2F26%2Fc1445496712a4dbfa4cd08404c89eaf8_l.png"/>
          <p:cNvPicPr>
            <a:picLocks noChangeAspect="1"/>
          </p:cNvPicPr>
          <p:nvPr/>
        </p:nvPicPr>
        <p:blipFill>
          <a:blip r:embed="rId1"/>
          <a:stretch>
            <a:fillRect/>
          </a:stretch>
        </p:blipFill>
        <p:spPr>
          <a:xfrm>
            <a:off x="233363" y="3416300"/>
            <a:ext cx="2398712" cy="2590800"/>
          </a:xfrm>
          <a:prstGeom prst="rect">
            <a:avLst/>
          </a:prstGeom>
          <a:noFill/>
          <a:ln w="9525">
            <a:noFill/>
          </a:ln>
        </p:spPr>
      </p:pic>
      <p:graphicFrame>
        <p:nvGraphicFramePr>
          <p:cNvPr id="45064" name="表格 45063"/>
          <p:cNvGraphicFramePr/>
          <p:nvPr>
            <p:custDataLst>
              <p:tags r:id="rId2"/>
            </p:custDataLst>
          </p:nvPr>
        </p:nvGraphicFramePr>
        <p:xfrm>
          <a:off x="2670175" y="3429000"/>
          <a:ext cx="6275388" cy="2417763"/>
        </p:xfrm>
        <a:graphic>
          <a:graphicData uri="http://schemas.openxmlformats.org/drawingml/2006/table">
            <a:tbl>
              <a:tblPr/>
              <a:tblGrid>
                <a:gridCol w="1233488"/>
                <a:gridCol w="2201862"/>
                <a:gridCol w="2840038"/>
              </a:tblGrid>
              <a:tr h="5588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ctr" eaLnBrk="1" hangingPunct="1">
                        <a:lnSpc>
                          <a:spcPts val="1200"/>
                        </a:lnSpc>
                        <a:spcBef>
                          <a:spcPts val="175"/>
                        </a:spcBef>
                        <a:spcAft>
                          <a:spcPts val="175"/>
                        </a:spcAft>
                        <a:buNone/>
                      </a:pPr>
                      <a:endParaRPr lang="en-US" altLang="zh-CN" b="1" dirty="0">
                        <a:latin typeface="华文细黑" panose="02010600040101010101" pitchFamily="2" charset="-122"/>
                        <a:ea typeface="华文细黑" panose="02010600040101010101" pitchFamily="2" charset="-122"/>
                      </a:endParaRPr>
                    </a:p>
                    <a:p>
                      <a:pPr lvl="0" algn="ctr" eaLnBrk="1" hangingPunct="1">
                        <a:lnSpc>
                          <a:spcPts val="1200"/>
                        </a:lnSpc>
                        <a:spcBef>
                          <a:spcPts val="175"/>
                        </a:spcBef>
                        <a:spcAft>
                          <a:spcPts val="175"/>
                        </a:spcAft>
                        <a:buNone/>
                      </a:pPr>
                      <a:r>
                        <a:rPr lang="zh-CN" altLang="en-US" b="1" dirty="0">
                          <a:latin typeface="华文细黑" panose="02010600040101010101" pitchFamily="2" charset="-122"/>
                          <a:ea typeface="华文细黑" panose="02010600040101010101" pitchFamily="2" charset="-122"/>
                        </a:rPr>
                        <a:t>账龄（天）</a:t>
                      </a:r>
                      <a:endParaRPr lang="zh-CN" altLang="en-US" b="1" dirty="0">
                        <a:latin typeface="华文细黑" panose="02010600040101010101" pitchFamily="2" charset="-122"/>
                        <a:ea typeface="华文细黑" panose="02010600040101010101" pitchFamily="2" charset="-122"/>
                      </a:endParaRPr>
                    </a:p>
                  </a:txBody>
                  <a:tcPr marL="68583" marR="68583" marT="0" marB="0" anchor="ctr" anchorCtr="0">
                    <a:lnL w="12700" cap="flat" cmpd="sng">
                      <a:solidFill>
                        <a:srgbClr val="9EBE5B"/>
                      </a:solidFill>
                      <a:prstDash val="solid"/>
                      <a:headEnd type="none" w="med" len="med"/>
                      <a:tailEnd type="none" w="med" len="med"/>
                    </a:lnL>
                    <a:lnR w="12700" cap="flat" cmpd="sng">
                      <a:solidFill>
                        <a:srgbClr val="9EBE5B"/>
                      </a:solidFill>
                      <a:prstDash val="solid"/>
                      <a:headEnd type="none" w="med" len="med"/>
                      <a:tailEnd type="none" w="med" len="med"/>
                    </a:lnR>
                    <a:lnT w="12700" cap="flat" cmpd="sng">
                      <a:solidFill>
                        <a:srgbClr val="9EBE5B"/>
                      </a:solidFill>
                      <a:prstDash val="solid"/>
                      <a:headEnd type="none" w="med" len="med"/>
                      <a:tailEnd type="none" w="med" len="med"/>
                    </a:lnT>
                    <a:lnB w="12700" cap="flat" cmpd="sng">
                      <a:solidFill>
                        <a:srgbClr val="9EBE5B"/>
                      </a:solidFill>
                      <a:prstDash val="solid"/>
                      <a:headEnd type="none" w="med" len="med"/>
                      <a:tailEnd type="none" w="med" len="med"/>
                    </a:lnB>
                    <a:lnTlToBr>
                      <a:noFill/>
                    </a:lnTlToBr>
                    <a:lnBlToTr>
                      <a:noFill/>
                    </a:lnBlToTr>
                    <a:solidFill>
                      <a:srgbClr val="F6D5D0"/>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ctr" eaLnBrk="1" hangingPunct="1">
                        <a:lnSpc>
                          <a:spcPts val="1200"/>
                        </a:lnSpc>
                        <a:spcBef>
                          <a:spcPts val="175"/>
                        </a:spcBef>
                        <a:spcAft>
                          <a:spcPts val="175"/>
                        </a:spcAft>
                        <a:buNone/>
                      </a:pPr>
                      <a:endParaRPr lang="en-US" altLang="zh-CN" b="1" dirty="0">
                        <a:latin typeface="华文细黑" panose="02010600040101010101" pitchFamily="2" charset="-122"/>
                        <a:ea typeface="华文细黑" panose="02010600040101010101" pitchFamily="2" charset="-122"/>
                      </a:endParaRPr>
                    </a:p>
                    <a:p>
                      <a:pPr lvl="0" algn="ctr" eaLnBrk="1" hangingPunct="1">
                        <a:lnSpc>
                          <a:spcPts val="1200"/>
                        </a:lnSpc>
                        <a:spcBef>
                          <a:spcPts val="175"/>
                        </a:spcBef>
                        <a:spcAft>
                          <a:spcPts val="175"/>
                        </a:spcAft>
                        <a:buNone/>
                      </a:pPr>
                      <a:r>
                        <a:rPr lang="zh-CN" altLang="en-US" b="1" dirty="0">
                          <a:latin typeface="华文细黑" panose="02010600040101010101" pitchFamily="2" charset="-122"/>
                          <a:ea typeface="华文细黑" panose="02010600040101010101" pitchFamily="2" charset="-122"/>
                        </a:rPr>
                        <a:t>应收账款金额（元）</a:t>
                      </a:r>
                      <a:endParaRPr lang="zh-CN" altLang="en-US" b="1" dirty="0">
                        <a:latin typeface="华文细黑" panose="02010600040101010101" pitchFamily="2" charset="-122"/>
                        <a:ea typeface="华文细黑" panose="02010600040101010101" pitchFamily="2" charset="-122"/>
                      </a:endParaRPr>
                    </a:p>
                  </a:txBody>
                  <a:tcPr marL="68583" marR="68583" marT="0" marB="0" anchor="ctr" anchorCtr="0">
                    <a:lnL w="12700" cap="flat" cmpd="sng">
                      <a:solidFill>
                        <a:srgbClr val="9EBE5B"/>
                      </a:solidFill>
                      <a:prstDash val="solid"/>
                      <a:headEnd type="none" w="med" len="med"/>
                      <a:tailEnd type="none" w="med" len="med"/>
                    </a:lnL>
                    <a:lnR w="12700" cap="flat" cmpd="sng">
                      <a:solidFill>
                        <a:srgbClr val="9EBE5B"/>
                      </a:solidFill>
                      <a:prstDash val="solid"/>
                      <a:headEnd type="none" w="med" len="med"/>
                      <a:tailEnd type="none" w="med" len="med"/>
                    </a:lnR>
                    <a:lnT w="12700" cap="flat" cmpd="sng">
                      <a:solidFill>
                        <a:srgbClr val="9EBE5B"/>
                      </a:solidFill>
                      <a:prstDash val="solid"/>
                      <a:headEnd type="none" w="med" len="med"/>
                      <a:tailEnd type="none" w="med" len="med"/>
                    </a:lnT>
                    <a:lnB w="12700" cap="flat" cmpd="sng">
                      <a:solidFill>
                        <a:srgbClr val="9EBE5B"/>
                      </a:solidFill>
                      <a:prstDash val="solid"/>
                      <a:headEnd type="none" w="med" len="med"/>
                      <a:tailEnd type="none" w="med" len="med"/>
                    </a:lnB>
                    <a:lnTlToBr>
                      <a:noFill/>
                    </a:lnTlToBr>
                    <a:lnBlToTr>
                      <a:noFill/>
                    </a:lnBlToTr>
                    <a:solidFill>
                      <a:srgbClr val="F6D5D0"/>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ctr" eaLnBrk="1" hangingPunct="1">
                        <a:lnSpc>
                          <a:spcPts val="1200"/>
                        </a:lnSpc>
                        <a:spcBef>
                          <a:spcPts val="175"/>
                        </a:spcBef>
                        <a:spcAft>
                          <a:spcPts val="175"/>
                        </a:spcAft>
                        <a:buNone/>
                      </a:pPr>
                      <a:endParaRPr lang="en-US" altLang="zh-CN" b="1" dirty="0">
                        <a:latin typeface="华文细黑" panose="02010600040101010101" pitchFamily="2" charset="-122"/>
                        <a:ea typeface="华文细黑" panose="02010600040101010101" pitchFamily="2" charset="-122"/>
                      </a:endParaRPr>
                    </a:p>
                    <a:p>
                      <a:pPr lvl="0" algn="ctr" eaLnBrk="1" hangingPunct="1">
                        <a:lnSpc>
                          <a:spcPts val="1200"/>
                        </a:lnSpc>
                        <a:spcBef>
                          <a:spcPts val="175"/>
                        </a:spcBef>
                        <a:spcAft>
                          <a:spcPts val="175"/>
                        </a:spcAft>
                        <a:buNone/>
                      </a:pPr>
                      <a:r>
                        <a:rPr lang="zh-CN" altLang="en-US" b="1" dirty="0">
                          <a:latin typeface="华文细黑" panose="02010600040101010101" pitchFamily="2" charset="-122"/>
                          <a:ea typeface="华文细黑" panose="02010600040101010101" pitchFamily="2" charset="-122"/>
                        </a:rPr>
                        <a:t>占应收账款总额的百分比</a:t>
                      </a:r>
                      <a:endParaRPr lang="zh-CN" altLang="en-US" b="1" dirty="0">
                        <a:latin typeface="华文细黑" panose="02010600040101010101" pitchFamily="2" charset="-122"/>
                        <a:ea typeface="华文细黑" panose="02010600040101010101" pitchFamily="2" charset="-122"/>
                      </a:endParaRPr>
                    </a:p>
                  </a:txBody>
                  <a:tcPr marL="68583" marR="68583" marT="0" marB="0" anchor="ctr" anchorCtr="0">
                    <a:lnL w="12700" cap="flat" cmpd="sng">
                      <a:solidFill>
                        <a:srgbClr val="9EBE5B"/>
                      </a:solidFill>
                      <a:prstDash val="solid"/>
                      <a:headEnd type="none" w="med" len="med"/>
                      <a:tailEnd type="none" w="med" len="med"/>
                    </a:lnL>
                    <a:lnR w="12700" cap="flat" cmpd="sng">
                      <a:solidFill>
                        <a:srgbClr val="9EBE5B"/>
                      </a:solidFill>
                      <a:prstDash val="solid"/>
                      <a:headEnd type="none" w="med" len="med"/>
                      <a:tailEnd type="none" w="med" len="med"/>
                    </a:lnR>
                    <a:lnT w="12700" cap="flat" cmpd="sng">
                      <a:solidFill>
                        <a:srgbClr val="9EBE5B"/>
                      </a:solidFill>
                      <a:prstDash val="solid"/>
                      <a:headEnd type="none" w="med" len="med"/>
                      <a:tailEnd type="none" w="med" len="med"/>
                    </a:lnT>
                    <a:lnB w="12700" cap="flat" cmpd="sng">
                      <a:solidFill>
                        <a:srgbClr val="9EBE5B"/>
                      </a:solidFill>
                      <a:prstDash val="solid"/>
                      <a:headEnd type="none" w="med" len="med"/>
                      <a:tailEnd type="none" w="med" len="med"/>
                    </a:lnB>
                    <a:lnTlToBr>
                      <a:noFill/>
                    </a:lnTlToBr>
                    <a:lnBlToTr>
                      <a:noFill/>
                    </a:lnBlToTr>
                    <a:solidFill>
                      <a:srgbClr val="F6D5D0"/>
                    </a:solidFill>
                  </a:tcPr>
                </a:tc>
              </a:tr>
              <a:tr h="3714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ctr" eaLnBrk="1" hangingPunct="1">
                        <a:lnSpc>
                          <a:spcPts val="1200"/>
                        </a:lnSpc>
                        <a:spcBef>
                          <a:spcPts val="175"/>
                        </a:spcBef>
                        <a:spcAft>
                          <a:spcPts val="175"/>
                        </a:spcAft>
                        <a:buNone/>
                      </a:pPr>
                      <a:endParaRPr lang="en-US" altLang="zh-CN" dirty="0">
                        <a:latin typeface="文泉驿微米黑" pitchFamily="2" charset="-122"/>
                        <a:ea typeface="宋体" panose="02010600030101010101" pitchFamily="2" charset="-122"/>
                      </a:endParaRPr>
                    </a:p>
                    <a:p>
                      <a:pPr lvl="0" algn="ctr" eaLnBrk="1" hangingPunct="1">
                        <a:lnSpc>
                          <a:spcPts val="1200"/>
                        </a:lnSpc>
                        <a:spcBef>
                          <a:spcPts val="175"/>
                        </a:spcBef>
                        <a:spcAft>
                          <a:spcPts val="175"/>
                        </a:spcAft>
                        <a:buNone/>
                      </a:pPr>
                      <a:r>
                        <a:rPr lang="en-US" altLang="zh-CN" dirty="0">
                          <a:latin typeface="文泉驿微米黑" pitchFamily="2" charset="-122"/>
                          <a:ea typeface="宋体" panose="02010600030101010101" pitchFamily="2" charset="-122"/>
                        </a:rPr>
                        <a:t>0</a:t>
                      </a:r>
                      <a:r>
                        <a:rPr lang="zh-CN" altLang="en-US" dirty="0">
                          <a:latin typeface="文泉驿微米黑" pitchFamily="2" charset="-122"/>
                          <a:ea typeface="宋体" panose="02010600030101010101" pitchFamily="2" charset="-122"/>
                        </a:rPr>
                        <a:t>～</a:t>
                      </a:r>
                      <a:r>
                        <a:rPr lang="en-US" altLang="zh-CN" dirty="0">
                          <a:latin typeface="文泉驿微米黑" pitchFamily="2" charset="-122"/>
                          <a:ea typeface="宋体" panose="02010600030101010101" pitchFamily="2" charset="-122"/>
                        </a:rPr>
                        <a:t>30</a:t>
                      </a:r>
                      <a:endParaRPr lang="zh-CN" altLang="zh-CN" dirty="0">
                        <a:latin typeface="文泉驿微米黑" pitchFamily="2" charset="-122"/>
                        <a:ea typeface="宋体" panose="02010600030101010101" pitchFamily="2" charset="-122"/>
                      </a:endParaRPr>
                    </a:p>
                  </a:txBody>
                  <a:tcPr marL="68583" marR="68583" marT="0" marB="0" anchor="ctr" anchorCtr="0">
                    <a:lnL w="12700" cap="flat" cmpd="sng">
                      <a:solidFill>
                        <a:srgbClr val="9EBE5B"/>
                      </a:solidFill>
                      <a:prstDash val="solid"/>
                      <a:headEnd type="none" w="med" len="med"/>
                      <a:tailEnd type="none" w="med" len="med"/>
                    </a:lnL>
                    <a:lnR w="12700" cap="flat" cmpd="sng">
                      <a:solidFill>
                        <a:srgbClr val="9EBE5B"/>
                      </a:solidFill>
                      <a:prstDash val="solid"/>
                      <a:headEnd type="none" w="med" len="med"/>
                      <a:tailEnd type="none" w="med" len="med"/>
                    </a:lnR>
                    <a:lnT w="12700" cap="flat" cmpd="sng">
                      <a:solidFill>
                        <a:srgbClr val="9EBE5B"/>
                      </a:solidFill>
                      <a:prstDash val="solid"/>
                      <a:headEnd type="none" w="med" len="med"/>
                      <a:tailEnd type="none" w="med" len="med"/>
                    </a:lnT>
                    <a:lnB w="12700" cap="flat" cmpd="sng">
                      <a:solidFill>
                        <a:srgbClr val="9EBE5B"/>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ctr" eaLnBrk="1" hangingPunct="1">
                        <a:lnSpc>
                          <a:spcPts val="1200"/>
                        </a:lnSpc>
                        <a:spcBef>
                          <a:spcPts val="175"/>
                        </a:spcBef>
                        <a:spcAft>
                          <a:spcPts val="175"/>
                        </a:spcAft>
                        <a:buNone/>
                      </a:pPr>
                      <a:endParaRPr lang="en-US" altLang="zh-CN" dirty="0">
                        <a:latin typeface="文泉驿微米黑" pitchFamily="2" charset="-122"/>
                        <a:ea typeface="宋体" panose="02010600030101010101" pitchFamily="2" charset="-122"/>
                      </a:endParaRPr>
                    </a:p>
                    <a:p>
                      <a:pPr lvl="0" algn="ctr" eaLnBrk="1" hangingPunct="1">
                        <a:lnSpc>
                          <a:spcPts val="1200"/>
                        </a:lnSpc>
                        <a:spcBef>
                          <a:spcPts val="175"/>
                        </a:spcBef>
                        <a:spcAft>
                          <a:spcPts val="175"/>
                        </a:spcAft>
                        <a:buNone/>
                      </a:pPr>
                      <a:r>
                        <a:rPr lang="en-US" altLang="zh-CN" dirty="0">
                          <a:latin typeface="文泉驿微米黑" pitchFamily="2" charset="-122"/>
                          <a:ea typeface="宋体" panose="02010600030101010101" pitchFamily="2" charset="-122"/>
                        </a:rPr>
                        <a:t>600</a:t>
                      </a:r>
                      <a:r>
                        <a:rPr lang="ar-SA" altLang="zh-CN" dirty="0">
                          <a:latin typeface="文泉驿微米黑" pitchFamily="2" charset="-122"/>
                          <a:ea typeface="宋体" panose="02010600030101010101" pitchFamily="2" charset="-122"/>
                        </a:rPr>
                        <a:t> </a:t>
                      </a:r>
                      <a:r>
                        <a:rPr lang="en-US" altLang="zh-CN" dirty="0">
                          <a:latin typeface="文泉驿微米黑" pitchFamily="2" charset="-122"/>
                          <a:ea typeface="宋体" panose="02010600030101010101" pitchFamily="2" charset="-122"/>
                        </a:rPr>
                        <a:t>000</a:t>
                      </a:r>
                      <a:endParaRPr lang="zh-CN" altLang="zh-CN" dirty="0">
                        <a:latin typeface="文泉驿微米黑" pitchFamily="2" charset="-122"/>
                        <a:ea typeface="宋体" panose="02010600030101010101" pitchFamily="2" charset="-122"/>
                      </a:endParaRPr>
                    </a:p>
                  </a:txBody>
                  <a:tcPr marL="68583" marR="68583" marT="0" marB="0" anchor="ctr" anchorCtr="0">
                    <a:lnL w="12700" cap="flat" cmpd="sng">
                      <a:solidFill>
                        <a:srgbClr val="9EBE5B"/>
                      </a:solidFill>
                      <a:prstDash val="solid"/>
                      <a:headEnd type="none" w="med" len="med"/>
                      <a:tailEnd type="none" w="med" len="med"/>
                    </a:lnL>
                    <a:lnR w="12700" cap="flat" cmpd="sng">
                      <a:solidFill>
                        <a:srgbClr val="9EBE5B"/>
                      </a:solidFill>
                      <a:prstDash val="solid"/>
                      <a:headEnd type="none" w="med" len="med"/>
                      <a:tailEnd type="none" w="med" len="med"/>
                    </a:lnR>
                    <a:lnT w="12700" cap="flat" cmpd="sng">
                      <a:solidFill>
                        <a:srgbClr val="9EBE5B"/>
                      </a:solidFill>
                      <a:prstDash val="solid"/>
                      <a:headEnd type="none" w="med" len="med"/>
                      <a:tailEnd type="none" w="med" len="med"/>
                    </a:lnT>
                    <a:lnB w="12700" cap="flat" cmpd="sng">
                      <a:solidFill>
                        <a:srgbClr val="9EBE5B"/>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ctr" eaLnBrk="1" hangingPunct="1">
                        <a:lnSpc>
                          <a:spcPts val="1200"/>
                        </a:lnSpc>
                        <a:spcBef>
                          <a:spcPts val="175"/>
                        </a:spcBef>
                        <a:spcAft>
                          <a:spcPts val="175"/>
                        </a:spcAft>
                        <a:buNone/>
                      </a:pPr>
                      <a:endParaRPr lang="en-US" altLang="zh-CN" dirty="0">
                        <a:latin typeface="文泉驿微米黑" pitchFamily="2" charset="-122"/>
                        <a:ea typeface="宋体" panose="02010600030101010101" pitchFamily="2" charset="-122"/>
                      </a:endParaRPr>
                    </a:p>
                    <a:p>
                      <a:pPr lvl="0" algn="ctr" eaLnBrk="1" hangingPunct="1">
                        <a:lnSpc>
                          <a:spcPts val="1200"/>
                        </a:lnSpc>
                        <a:spcBef>
                          <a:spcPts val="175"/>
                        </a:spcBef>
                        <a:spcAft>
                          <a:spcPts val="175"/>
                        </a:spcAft>
                        <a:buNone/>
                      </a:pPr>
                      <a:r>
                        <a:rPr lang="en-US" altLang="zh-CN" dirty="0">
                          <a:latin typeface="文泉驿微米黑" pitchFamily="2" charset="-122"/>
                          <a:ea typeface="宋体" panose="02010600030101010101" pitchFamily="2" charset="-122"/>
                        </a:rPr>
                        <a:t>60%</a:t>
                      </a:r>
                      <a:endParaRPr lang="en-US" altLang="zh-CN" dirty="0">
                        <a:latin typeface="文泉驿微米黑" pitchFamily="2" charset="-122"/>
                        <a:ea typeface="宋体" panose="02010600030101010101" pitchFamily="2" charset="-122"/>
                      </a:endParaRPr>
                    </a:p>
                  </a:txBody>
                  <a:tcPr marL="68583" marR="68583" marT="0" marB="0" anchor="ctr" anchorCtr="0">
                    <a:lnL w="12700" cap="flat" cmpd="sng">
                      <a:solidFill>
                        <a:srgbClr val="9EBE5B"/>
                      </a:solidFill>
                      <a:prstDash val="solid"/>
                      <a:headEnd type="none" w="med" len="med"/>
                      <a:tailEnd type="none" w="med" len="med"/>
                    </a:lnL>
                    <a:lnR w="12700" cap="flat" cmpd="sng">
                      <a:solidFill>
                        <a:srgbClr val="9EBE5B"/>
                      </a:solidFill>
                      <a:prstDash val="solid"/>
                      <a:headEnd type="none" w="med" len="med"/>
                      <a:tailEnd type="none" w="med" len="med"/>
                    </a:lnR>
                    <a:lnT w="12700" cap="flat" cmpd="sng">
                      <a:solidFill>
                        <a:srgbClr val="9EBE5B"/>
                      </a:solidFill>
                      <a:prstDash val="solid"/>
                      <a:headEnd type="none" w="med" len="med"/>
                      <a:tailEnd type="none" w="med" len="med"/>
                    </a:lnT>
                    <a:lnB w="12700" cap="flat" cmpd="sng">
                      <a:solidFill>
                        <a:srgbClr val="9EBE5B"/>
                      </a:solidFill>
                      <a:prstDash val="solid"/>
                      <a:headEnd type="none" w="med" len="med"/>
                      <a:tailEnd type="none" w="med" len="med"/>
                    </a:lnB>
                    <a:lnTlToBr>
                      <a:noFill/>
                    </a:lnTlToBr>
                    <a:lnBlToTr>
                      <a:noFill/>
                    </a:lnBlToTr>
                    <a:noFill/>
                  </a:tcPr>
                </a:tc>
              </a:tr>
              <a:tr h="3714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ctr" eaLnBrk="1" hangingPunct="1">
                        <a:lnSpc>
                          <a:spcPts val="1200"/>
                        </a:lnSpc>
                        <a:spcBef>
                          <a:spcPts val="175"/>
                        </a:spcBef>
                        <a:spcAft>
                          <a:spcPts val="175"/>
                        </a:spcAft>
                        <a:buNone/>
                      </a:pPr>
                      <a:endParaRPr lang="en-US" altLang="zh-CN" dirty="0">
                        <a:latin typeface="文泉驿微米黑" pitchFamily="2" charset="-122"/>
                        <a:ea typeface="宋体" panose="02010600030101010101" pitchFamily="2" charset="-122"/>
                      </a:endParaRPr>
                    </a:p>
                    <a:p>
                      <a:pPr lvl="0" algn="ctr" eaLnBrk="1" hangingPunct="1">
                        <a:lnSpc>
                          <a:spcPts val="1200"/>
                        </a:lnSpc>
                        <a:spcBef>
                          <a:spcPts val="175"/>
                        </a:spcBef>
                        <a:spcAft>
                          <a:spcPts val="175"/>
                        </a:spcAft>
                        <a:buNone/>
                      </a:pPr>
                      <a:r>
                        <a:rPr lang="en-US" altLang="zh-CN" dirty="0">
                          <a:latin typeface="文泉驿微米黑" pitchFamily="2" charset="-122"/>
                          <a:ea typeface="宋体" panose="02010600030101010101" pitchFamily="2" charset="-122"/>
                        </a:rPr>
                        <a:t>31</a:t>
                      </a:r>
                      <a:r>
                        <a:rPr lang="zh-CN" altLang="en-US" dirty="0">
                          <a:latin typeface="文泉驿微米黑" pitchFamily="2" charset="-122"/>
                          <a:ea typeface="宋体" panose="02010600030101010101" pitchFamily="2" charset="-122"/>
                        </a:rPr>
                        <a:t>～</a:t>
                      </a:r>
                      <a:r>
                        <a:rPr lang="en-US" altLang="zh-CN" dirty="0">
                          <a:latin typeface="文泉驿微米黑" pitchFamily="2" charset="-122"/>
                          <a:ea typeface="宋体" panose="02010600030101010101" pitchFamily="2" charset="-122"/>
                        </a:rPr>
                        <a:t>60</a:t>
                      </a:r>
                      <a:endParaRPr lang="zh-CN" altLang="zh-CN" dirty="0">
                        <a:latin typeface="文泉驿微米黑" pitchFamily="2" charset="-122"/>
                        <a:ea typeface="宋体" panose="02010600030101010101" pitchFamily="2" charset="-122"/>
                      </a:endParaRPr>
                    </a:p>
                  </a:txBody>
                  <a:tcPr marL="68583" marR="68583" marT="0" marB="0" anchor="ctr" anchorCtr="0">
                    <a:lnL w="12700" cap="flat" cmpd="sng">
                      <a:solidFill>
                        <a:srgbClr val="9EBE5B"/>
                      </a:solidFill>
                      <a:prstDash val="solid"/>
                      <a:headEnd type="none" w="med" len="med"/>
                      <a:tailEnd type="none" w="med" len="med"/>
                    </a:lnL>
                    <a:lnR w="12700" cap="flat" cmpd="sng">
                      <a:solidFill>
                        <a:srgbClr val="9EBE5B"/>
                      </a:solidFill>
                      <a:prstDash val="solid"/>
                      <a:headEnd type="none" w="med" len="med"/>
                      <a:tailEnd type="none" w="med" len="med"/>
                    </a:lnR>
                    <a:lnT w="12700" cap="flat" cmpd="sng">
                      <a:solidFill>
                        <a:srgbClr val="9EBE5B"/>
                      </a:solidFill>
                      <a:prstDash val="solid"/>
                      <a:headEnd type="none" w="med" len="med"/>
                      <a:tailEnd type="none" w="med" len="med"/>
                    </a:lnT>
                    <a:lnB w="12700" cap="flat" cmpd="sng">
                      <a:solidFill>
                        <a:srgbClr val="9EBE5B"/>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ctr" eaLnBrk="1" hangingPunct="1">
                        <a:lnSpc>
                          <a:spcPts val="1200"/>
                        </a:lnSpc>
                        <a:spcBef>
                          <a:spcPts val="175"/>
                        </a:spcBef>
                        <a:spcAft>
                          <a:spcPts val="175"/>
                        </a:spcAft>
                        <a:buNone/>
                      </a:pPr>
                      <a:endParaRPr lang="en-US" altLang="zh-CN" dirty="0">
                        <a:latin typeface="文泉驿微米黑" pitchFamily="2" charset="-122"/>
                        <a:ea typeface="宋体" panose="02010600030101010101" pitchFamily="2" charset="-122"/>
                      </a:endParaRPr>
                    </a:p>
                    <a:p>
                      <a:pPr lvl="0" algn="ctr" eaLnBrk="1" hangingPunct="1">
                        <a:lnSpc>
                          <a:spcPts val="1200"/>
                        </a:lnSpc>
                        <a:spcBef>
                          <a:spcPts val="175"/>
                        </a:spcBef>
                        <a:spcAft>
                          <a:spcPts val="175"/>
                        </a:spcAft>
                        <a:buNone/>
                      </a:pPr>
                      <a:r>
                        <a:rPr lang="en-US" altLang="zh-CN" dirty="0">
                          <a:latin typeface="文泉驿微米黑" pitchFamily="2" charset="-122"/>
                          <a:ea typeface="宋体" panose="02010600030101010101" pitchFamily="2" charset="-122"/>
                        </a:rPr>
                        <a:t>200</a:t>
                      </a:r>
                      <a:r>
                        <a:rPr lang="ar-SA" altLang="zh-CN" dirty="0">
                          <a:latin typeface="文泉驿微米黑" pitchFamily="2" charset="-122"/>
                          <a:ea typeface="宋体" panose="02010600030101010101" pitchFamily="2" charset="-122"/>
                        </a:rPr>
                        <a:t> </a:t>
                      </a:r>
                      <a:r>
                        <a:rPr lang="en-US" altLang="zh-CN" dirty="0">
                          <a:latin typeface="文泉驿微米黑" pitchFamily="2" charset="-122"/>
                          <a:ea typeface="宋体" panose="02010600030101010101" pitchFamily="2" charset="-122"/>
                        </a:rPr>
                        <a:t>000</a:t>
                      </a:r>
                      <a:endParaRPr lang="zh-CN" altLang="zh-CN" dirty="0">
                        <a:latin typeface="文泉驿微米黑" pitchFamily="2" charset="-122"/>
                        <a:ea typeface="宋体" panose="02010600030101010101" pitchFamily="2" charset="-122"/>
                      </a:endParaRPr>
                    </a:p>
                  </a:txBody>
                  <a:tcPr marL="68583" marR="68583" marT="0" marB="0" anchor="ctr" anchorCtr="0">
                    <a:lnL w="12700" cap="flat" cmpd="sng">
                      <a:solidFill>
                        <a:srgbClr val="9EBE5B"/>
                      </a:solidFill>
                      <a:prstDash val="solid"/>
                      <a:headEnd type="none" w="med" len="med"/>
                      <a:tailEnd type="none" w="med" len="med"/>
                    </a:lnL>
                    <a:lnR w="12700" cap="flat" cmpd="sng">
                      <a:solidFill>
                        <a:srgbClr val="9EBE5B"/>
                      </a:solidFill>
                      <a:prstDash val="solid"/>
                      <a:headEnd type="none" w="med" len="med"/>
                      <a:tailEnd type="none" w="med" len="med"/>
                    </a:lnR>
                    <a:lnT w="12700" cap="flat" cmpd="sng">
                      <a:solidFill>
                        <a:srgbClr val="9EBE5B"/>
                      </a:solidFill>
                      <a:prstDash val="solid"/>
                      <a:headEnd type="none" w="med" len="med"/>
                      <a:tailEnd type="none" w="med" len="med"/>
                    </a:lnT>
                    <a:lnB w="12700" cap="flat" cmpd="sng">
                      <a:solidFill>
                        <a:srgbClr val="9EBE5B"/>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ctr" eaLnBrk="1" hangingPunct="1">
                        <a:lnSpc>
                          <a:spcPts val="1200"/>
                        </a:lnSpc>
                        <a:spcBef>
                          <a:spcPts val="175"/>
                        </a:spcBef>
                        <a:spcAft>
                          <a:spcPts val="175"/>
                        </a:spcAft>
                        <a:buNone/>
                      </a:pPr>
                      <a:endParaRPr lang="en-US" altLang="zh-CN" dirty="0">
                        <a:latin typeface="文泉驿微米黑" pitchFamily="2" charset="-122"/>
                        <a:ea typeface="宋体" panose="02010600030101010101" pitchFamily="2" charset="-122"/>
                      </a:endParaRPr>
                    </a:p>
                    <a:p>
                      <a:pPr lvl="0" algn="ctr" eaLnBrk="1" hangingPunct="1">
                        <a:lnSpc>
                          <a:spcPts val="1200"/>
                        </a:lnSpc>
                        <a:spcBef>
                          <a:spcPts val="175"/>
                        </a:spcBef>
                        <a:spcAft>
                          <a:spcPts val="175"/>
                        </a:spcAft>
                        <a:buNone/>
                      </a:pPr>
                      <a:r>
                        <a:rPr lang="en-US" altLang="zh-CN" dirty="0">
                          <a:latin typeface="文泉驿微米黑" pitchFamily="2" charset="-122"/>
                          <a:ea typeface="宋体" panose="02010600030101010101" pitchFamily="2" charset="-122"/>
                        </a:rPr>
                        <a:t>20%</a:t>
                      </a:r>
                      <a:endParaRPr lang="en-US" altLang="zh-CN" dirty="0">
                        <a:latin typeface="文泉驿微米黑" pitchFamily="2" charset="-122"/>
                        <a:ea typeface="宋体" panose="02010600030101010101" pitchFamily="2" charset="-122"/>
                      </a:endParaRPr>
                    </a:p>
                  </a:txBody>
                  <a:tcPr marL="68583" marR="68583" marT="0" marB="0" anchor="ctr" anchorCtr="0">
                    <a:lnL w="12700" cap="flat" cmpd="sng">
                      <a:solidFill>
                        <a:srgbClr val="9EBE5B"/>
                      </a:solidFill>
                      <a:prstDash val="solid"/>
                      <a:headEnd type="none" w="med" len="med"/>
                      <a:tailEnd type="none" w="med" len="med"/>
                    </a:lnL>
                    <a:lnR w="12700" cap="flat" cmpd="sng">
                      <a:solidFill>
                        <a:srgbClr val="9EBE5B"/>
                      </a:solidFill>
                      <a:prstDash val="solid"/>
                      <a:headEnd type="none" w="med" len="med"/>
                      <a:tailEnd type="none" w="med" len="med"/>
                    </a:lnR>
                    <a:lnT w="12700" cap="flat" cmpd="sng">
                      <a:solidFill>
                        <a:srgbClr val="9EBE5B"/>
                      </a:solidFill>
                      <a:prstDash val="solid"/>
                      <a:headEnd type="none" w="med" len="med"/>
                      <a:tailEnd type="none" w="med" len="med"/>
                    </a:lnT>
                    <a:lnB w="12700" cap="flat" cmpd="sng">
                      <a:solidFill>
                        <a:srgbClr val="9EBE5B"/>
                      </a:solidFill>
                      <a:prstDash val="solid"/>
                      <a:headEnd type="none" w="med" len="med"/>
                      <a:tailEnd type="none" w="med" len="med"/>
                    </a:lnB>
                    <a:lnTlToBr>
                      <a:noFill/>
                    </a:lnTlToBr>
                    <a:lnBlToTr>
                      <a:noFill/>
                    </a:lnBlToTr>
                    <a:noFill/>
                  </a:tcPr>
                </a:tc>
              </a:tr>
              <a:tr h="3714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ctr" eaLnBrk="1" hangingPunct="1">
                        <a:lnSpc>
                          <a:spcPts val="1200"/>
                        </a:lnSpc>
                        <a:spcBef>
                          <a:spcPts val="175"/>
                        </a:spcBef>
                        <a:spcAft>
                          <a:spcPts val="175"/>
                        </a:spcAft>
                        <a:buNone/>
                      </a:pPr>
                      <a:endParaRPr lang="en-US" altLang="zh-CN" dirty="0">
                        <a:latin typeface="文泉驿微米黑" pitchFamily="2" charset="-122"/>
                        <a:ea typeface="宋体" panose="02010600030101010101" pitchFamily="2" charset="-122"/>
                      </a:endParaRPr>
                    </a:p>
                    <a:p>
                      <a:pPr lvl="0" algn="ctr" eaLnBrk="1" hangingPunct="1">
                        <a:lnSpc>
                          <a:spcPts val="1200"/>
                        </a:lnSpc>
                        <a:spcBef>
                          <a:spcPts val="175"/>
                        </a:spcBef>
                        <a:spcAft>
                          <a:spcPts val="175"/>
                        </a:spcAft>
                        <a:buNone/>
                      </a:pPr>
                      <a:r>
                        <a:rPr lang="en-US" altLang="zh-CN" dirty="0">
                          <a:latin typeface="文泉驿微米黑" pitchFamily="2" charset="-122"/>
                          <a:ea typeface="宋体" panose="02010600030101010101" pitchFamily="2" charset="-122"/>
                        </a:rPr>
                        <a:t>61</a:t>
                      </a:r>
                      <a:r>
                        <a:rPr lang="zh-CN" altLang="en-US" dirty="0">
                          <a:latin typeface="文泉驿微米黑" pitchFamily="2" charset="-122"/>
                          <a:ea typeface="宋体" panose="02010600030101010101" pitchFamily="2" charset="-122"/>
                        </a:rPr>
                        <a:t>～</a:t>
                      </a:r>
                      <a:r>
                        <a:rPr lang="en-US" altLang="zh-CN" dirty="0">
                          <a:latin typeface="文泉驿微米黑" pitchFamily="2" charset="-122"/>
                          <a:ea typeface="宋体" panose="02010600030101010101" pitchFamily="2" charset="-122"/>
                        </a:rPr>
                        <a:t>90</a:t>
                      </a:r>
                      <a:endParaRPr lang="zh-CN" altLang="zh-CN" dirty="0">
                        <a:latin typeface="文泉驿微米黑" pitchFamily="2" charset="-122"/>
                        <a:ea typeface="宋体" panose="02010600030101010101" pitchFamily="2" charset="-122"/>
                      </a:endParaRPr>
                    </a:p>
                  </a:txBody>
                  <a:tcPr marL="68583" marR="68583" marT="0" marB="0" anchor="ctr" anchorCtr="0">
                    <a:lnL w="12700" cap="flat" cmpd="sng">
                      <a:solidFill>
                        <a:srgbClr val="9EBE5B"/>
                      </a:solidFill>
                      <a:prstDash val="solid"/>
                      <a:headEnd type="none" w="med" len="med"/>
                      <a:tailEnd type="none" w="med" len="med"/>
                    </a:lnL>
                    <a:lnR w="12700" cap="flat" cmpd="sng">
                      <a:solidFill>
                        <a:srgbClr val="9EBE5B"/>
                      </a:solidFill>
                      <a:prstDash val="solid"/>
                      <a:headEnd type="none" w="med" len="med"/>
                      <a:tailEnd type="none" w="med" len="med"/>
                    </a:lnR>
                    <a:lnT w="12700" cap="flat" cmpd="sng">
                      <a:solidFill>
                        <a:srgbClr val="9EBE5B"/>
                      </a:solidFill>
                      <a:prstDash val="solid"/>
                      <a:headEnd type="none" w="med" len="med"/>
                      <a:tailEnd type="none" w="med" len="med"/>
                    </a:lnT>
                    <a:lnB w="12700" cap="flat" cmpd="sng">
                      <a:solidFill>
                        <a:srgbClr val="9EBE5B"/>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ctr" eaLnBrk="1" hangingPunct="1">
                        <a:lnSpc>
                          <a:spcPts val="1200"/>
                        </a:lnSpc>
                        <a:spcBef>
                          <a:spcPts val="175"/>
                        </a:spcBef>
                        <a:spcAft>
                          <a:spcPts val="175"/>
                        </a:spcAft>
                        <a:buNone/>
                      </a:pPr>
                      <a:endParaRPr lang="en-US" altLang="zh-CN" dirty="0">
                        <a:latin typeface="文泉驿微米黑" pitchFamily="2" charset="-122"/>
                        <a:ea typeface="宋体" panose="02010600030101010101" pitchFamily="2" charset="-122"/>
                      </a:endParaRPr>
                    </a:p>
                    <a:p>
                      <a:pPr lvl="0" algn="ctr" eaLnBrk="1" hangingPunct="1">
                        <a:lnSpc>
                          <a:spcPts val="1200"/>
                        </a:lnSpc>
                        <a:spcBef>
                          <a:spcPts val="175"/>
                        </a:spcBef>
                        <a:spcAft>
                          <a:spcPts val="175"/>
                        </a:spcAft>
                        <a:buNone/>
                      </a:pPr>
                      <a:r>
                        <a:rPr lang="en-US" altLang="zh-CN" dirty="0">
                          <a:latin typeface="文泉驿微米黑" pitchFamily="2" charset="-122"/>
                          <a:ea typeface="宋体" panose="02010600030101010101" pitchFamily="2" charset="-122"/>
                        </a:rPr>
                        <a:t>150</a:t>
                      </a:r>
                      <a:r>
                        <a:rPr lang="ar-SA" altLang="zh-CN" dirty="0">
                          <a:latin typeface="文泉驿微米黑" pitchFamily="2" charset="-122"/>
                          <a:ea typeface="宋体" panose="02010600030101010101" pitchFamily="2" charset="-122"/>
                        </a:rPr>
                        <a:t> </a:t>
                      </a:r>
                      <a:r>
                        <a:rPr lang="en-US" altLang="zh-CN" dirty="0">
                          <a:latin typeface="文泉驿微米黑" pitchFamily="2" charset="-122"/>
                          <a:ea typeface="宋体" panose="02010600030101010101" pitchFamily="2" charset="-122"/>
                        </a:rPr>
                        <a:t>000</a:t>
                      </a:r>
                      <a:endParaRPr lang="zh-CN" altLang="zh-CN" dirty="0">
                        <a:latin typeface="文泉驿微米黑" pitchFamily="2" charset="-122"/>
                        <a:ea typeface="宋体" panose="02010600030101010101" pitchFamily="2" charset="-122"/>
                      </a:endParaRPr>
                    </a:p>
                  </a:txBody>
                  <a:tcPr marL="68583" marR="68583" marT="0" marB="0" anchor="ctr" anchorCtr="0">
                    <a:lnL w="12700" cap="flat" cmpd="sng">
                      <a:solidFill>
                        <a:srgbClr val="9EBE5B"/>
                      </a:solidFill>
                      <a:prstDash val="solid"/>
                      <a:headEnd type="none" w="med" len="med"/>
                      <a:tailEnd type="none" w="med" len="med"/>
                    </a:lnL>
                    <a:lnR w="12700" cap="flat" cmpd="sng">
                      <a:solidFill>
                        <a:srgbClr val="9EBE5B"/>
                      </a:solidFill>
                      <a:prstDash val="solid"/>
                      <a:headEnd type="none" w="med" len="med"/>
                      <a:tailEnd type="none" w="med" len="med"/>
                    </a:lnR>
                    <a:lnT w="12700" cap="flat" cmpd="sng">
                      <a:solidFill>
                        <a:srgbClr val="9EBE5B"/>
                      </a:solidFill>
                      <a:prstDash val="solid"/>
                      <a:headEnd type="none" w="med" len="med"/>
                      <a:tailEnd type="none" w="med" len="med"/>
                    </a:lnT>
                    <a:lnB w="12700" cap="flat" cmpd="sng">
                      <a:solidFill>
                        <a:srgbClr val="9EBE5B"/>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ctr" eaLnBrk="1" hangingPunct="1">
                        <a:lnSpc>
                          <a:spcPts val="1200"/>
                        </a:lnSpc>
                        <a:spcBef>
                          <a:spcPts val="175"/>
                        </a:spcBef>
                        <a:spcAft>
                          <a:spcPts val="175"/>
                        </a:spcAft>
                        <a:buNone/>
                      </a:pPr>
                      <a:endParaRPr lang="en-US" altLang="zh-CN" dirty="0">
                        <a:latin typeface="文泉驿微米黑" pitchFamily="2" charset="-122"/>
                        <a:ea typeface="宋体" panose="02010600030101010101" pitchFamily="2" charset="-122"/>
                      </a:endParaRPr>
                    </a:p>
                    <a:p>
                      <a:pPr lvl="0" algn="ctr" eaLnBrk="1" hangingPunct="1">
                        <a:lnSpc>
                          <a:spcPts val="1200"/>
                        </a:lnSpc>
                        <a:spcBef>
                          <a:spcPts val="175"/>
                        </a:spcBef>
                        <a:spcAft>
                          <a:spcPts val="175"/>
                        </a:spcAft>
                        <a:buNone/>
                      </a:pPr>
                      <a:r>
                        <a:rPr lang="en-US" altLang="zh-CN" dirty="0">
                          <a:latin typeface="文泉驿微米黑" pitchFamily="2" charset="-122"/>
                          <a:ea typeface="宋体" panose="02010600030101010101" pitchFamily="2" charset="-122"/>
                        </a:rPr>
                        <a:t>15%</a:t>
                      </a:r>
                      <a:endParaRPr lang="en-US" altLang="zh-CN" dirty="0">
                        <a:latin typeface="文泉驿微米黑" pitchFamily="2" charset="-122"/>
                        <a:ea typeface="宋体" panose="02010600030101010101" pitchFamily="2" charset="-122"/>
                      </a:endParaRPr>
                    </a:p>
                  </a:txBody>
                  <a:tcPr marL="68583" marR="68583" marT="0" marB="0" anchor="ctr" anchorCtr="0">
                    <a:lnL w="12700" cap="flat" cmpd="sng">
                      <a:solidFill>
                        <a:srgbClr val="9EBE5B"/>
                      </a:solidFill>
                      <a:prstDash val="solid"/>
                      <a:headEnd type="none" w="med" len="med"/>
                      <a:tailEnd type="none" w="med" len="med"/>
                    </a:lnL>
                    <a:lnR w="12700" cap="flat" cmpd="sng">
                      <a:solidFill>
                        <a:srgbClr val="9EBE5B"/>
                      </a:solidFill>
                      <a:prstDash val="solid"/>
                      <a:headEnd type="none" w="med" len="med"/>
                      <a:tailEnd type="none" w="med" len="med"/>
                    </a:lnR>
                    <a:lnT w="12700" cap="flat" cmpd="sng">
                      <a:solidFill>
                        <a:srgbClr val="9EBE5B"/>
                      </a:solidFill>
                      <a:prstDash val="solid"/>
                      <a:headEnd type="none" w="med" len="med"/>
                      <a:tailEnd type="none" w="med" len="med"/>
                    </a:lnT>
                    <a:lnB w="12700" cap="flat" cmpd="sng">
                      <a:solidFill>
                        <a:srgbClr val="9EBE5B"/>
                      </a:solidFill>
                      <a:prstDash val="solid"/>
                      <a:headEnd type="none" w="med" len="med"/>
                      <a:tailEnd type="none" w="med" len="med"/>
                    </a:lnB>
                    <a:lnTlToBr>
                      <a:noFill/>
                    </a:lnTlToBr>
                    <a:lnBlToTr>
                      <a:noFill/>
                    </a:lnBlToTr>
                    <a:noFill/>
                  </a:tcPr>
                </a:tc>
              </a:tr>
              <a:tr h="3730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ctr" eaLnBrk="1" hangingPunct="1">
                        <a:lnSpc>
                          <a:spcPts val="1200"/>
                        </a:lnSpc>
                        <a:spcBef>
                          <a:spcPts val="175"/>
                        </a:spcBef>
                        <a:spcAft>
                          <a:spcPts val="175"/>
                        </a:spcAft>
                        <a:buNone/>
                      </a:pPr>
                      <a:endParaRPr lang="en-US" altLang="zh-CN" dirty="0">
                        <a:latin typeface="文泉驿微米黑" pitchFamily="2" charset="-122"/>
                        <a:ea typeface="宋体" panose="02010600030101010101" pitchFamily="2" charset="-122"/>
                      </a:endParaRPr>
                    </a:p>
                    <a:p>
                      <a:pPr lvl="0" algn="ctr" eaLnBrk="1" hangingPunct="1">
                        <a:lnSpc>
                          <a:spcPts val="1200"/>
                        </a:lnSpc>
                        <a:spcBef>
                          <a:spcPts val="175"/>
                        </a:spcBef>
                        <a:spcAft>
                          <a:spcPts val="175"/>
                        </a:spcAft>
                        <a:buNone/>
                      </a:pPr>
                      <a:r>
                        <a:rPr lang="en-US" altLang="zh-CN" dirty="0">
                          <a:latin typeface="文泉驿微米黑" pitchFamily="2" charset="-122"/>
                          <a:ea typeface="宋体" panose="02010600030101010101" pitchFamily="2" charset="-122"/>
                        </a:rPr>
                        <a:t>91</a:t>
                      </a:r>
                      <a:r>
                        <a:rPr lang="zh-CN" altLang="en-US" dirty="0">
                          <a:latin typeface="文泉驿微米黑" pitchFamily="2" charset="-122"/>
                          <a:ea typeface="宋体" panose="02010600030101010101" pitchFamily="2" charset="-122"/>
                        </a:rPr>
                        <a:t>以上</a:t>
                      </a:r>
                      <a:endParaRPr lang="zh-CN" altLang="en-US" dirty="0">
                        <a:latin typeface="文泉驿微米黑" pitchFamily="2" charset="-122"/>
                        <a:ea typeface="宋体" panose="02010600030101010101" pitchFamily="2" charset="-122"/>
                      </a:endParaRPr>
                    </a:p>
                  </a:txBody>
                  <a:tcPr marL="68583" marR="68583" marT="0" marB="0" anchor="ctr" anchorCtr="0">
                    <a:lnL w="12700" cap="flat" cmpd="sng">
                      <a:solidFill>
                        <a:srgbClr val="9EBE5B"/>
                      </a:solidFill>
                      <a:prstDash val="solid"/>
                      <a:headEnd type="none" w="med" len="med"/>
                      <a:tailEnd type="none" w="med" len="med"/>
                    </a:lnL>
                    <a:lnR w="12700" cap="flat" cmpd="sng">
                      <a:solidFill>
                        <a:srgbClr val="9EBE5B"/>
                      </a:solidFill>
                      <a:prstDash val="solid"/>
                      <a:headEnd type="none" w="med" len="med"/>
                      <a:tailEnd type="none" w="med" len="med"/>
                    </a:lnR>
                    <a:lnT w="12700" cap="flat" cmpd="sng">
                      <a:solidFill>
                        <a:srgbClr val="9EBE5B"/>
                      </a:solidFill>
                      <a:prstDash val="solid"/>
                      <a:headEnd type="none" w="med" len="med"/>
                      <a:tailEnd type="none" w="med" len="med"/>
                    </a:lnT>
                    <a:lnB w="12700" cap="flat" cmpd="sng">
                      <a:solidFill>
                        <a:srgbClr val="9EBE5B"/>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ctr" eaLnBrk="1" hangingPunct="1">
                        <a:lnSpc>
                          <a:spcPts val="1200"/>
                        </a:lnSpc>
                        <a:spcBef>
                          <a:spcPts val="175"/>
                        </a:spcBef>
                        <a:spcAft>
                          <a:spcPts val="175"/>
                        </a:spcAft>
                        <a:buNone/>
                      </a:pPr>
                      <a:endParaRPr lang="en-US" altLang="zh-CN" dirty="0">
                        <a:latin typeface="文泉驿微米黑" pitchFamily="2" charset="-122"/>
                        <a:ea typeface="宋体" panose="02010600030101010101" pitchFamily="2" charset="-122"/>
                      </a:endParaRPr>
                    </a:p>
                    <a:p>
                      <a:pPr lvl="0" algn="ctr" eaLnBrk="1" hangingPunct="1">
                        <a:lnSpc>
                          <a:spcPts val="1200"/>
                        </a:lnSpc>
                        <a:spcBef>
                          <a:spcPts val="175"/>
                        </a:spcBef>
                        <a:spcAft>
                          <a:spcPts val="175"/>
                        </a:spcAft>
                        <a:buNone/>
                      </a:pPr>
                      <a:r>
                        <a:rPr lang="en-US" altLang="zh-CN" dirty="0">
                          <a:latin typeface="文泉驿微米黑" pitchFamily="2" charset="-122"/>
                          <a:ea typeface="宋体" panose="02010600030101010101" pitchFamily="2" charset="-122"/>
                        </a:rPr>
                        <a:t> 50</a:t>
                      </a:r>
                      <a:r>
                        <a:rPr lang="ar-SA" altLang="zh-CN" dirty="0">
                          <a:latin typeface="文泉驿微米黑" pitchFamily="2" charset="-122"/>
                          <a:ea typeface="宋体" panose="02010600030101010101" pitchFamily="2" charset="-122"/>
                        </a:rPr>
                        <a:t> </a:t>
                      </a:r>
                      <a:r>
                        <a:rPr lang="en-US" altLang="zh-CN" dirty="0">
                          <a:latin typeface="文泉驿微米黑" pitchFamily="2" charset="-122"/>
                          <a:ea typeface="宋体" panose="02010600030101010101" pitchFamily="2" charset="-122"/>
                        </a:rPr>
                        <a:t>000</a:t>
                      </a:r>
                      <a:endParaRPr lang="zh-CN" altLang="zh-CN" dirty="0">
                        <a:latin typeface="文泉驿微米黑" pitchFamily="2" charset="-122"/>
                        <a:ea typeface="宋体" panose="02010600030101010101" pitchFamily="2" charset="-122"/>
                      </a:endParaRPr>
                    </a:p>
                  </a:txBody>
                  <a:tcPr marL="68583" marR="68583" marT="0" marB="0" anchor="ctr" anchorCtr="0">
                    <a:lnL w="12700" cap="flat" cmpd="sng">
                      <a:solidFill>
                        <a:srgbClr val="9EBE5B"/>
                      </a:solidFill>
                      <a:prstDash val="solid"/>
                      <a:headEnd type="none" w="med" len="med"/>
                      <a:tailEnd type="none" w="med" len="med"/>
                    </a:lnL>
                    <a:lnR w="12700" cap="flat" cmpd="sng">
                      <a:solidFill>
                        <a:srgbClr val="9EBE5B"/>
                      </a:solidFill>
                      <a:prstDash val="solid"/>
                      <a:headEnd type="none" w="med" len="med"/>
                      <a:tailEnd type="none" w="med" len="med"/>
                    </a:lnR>
                    <a:lnT w="12700" cap="flat" cmpd="sng">
                      <a:solidFill>
                        <a:srgbClr val="9EBE5B"/>
                      </a:solidFill>
                      <a:prstDash val="solid"/>
                      <a:headEnd type="none" w="med" len="med"/>
                      <a:tailEnd type="none" w="med" len="med"/>
                    </a:lnT>
                    <a:lnB w="12700" cap="flat" cmpd="sng">
                      <a:solidFill>
                        <a:srgbClr val="9EBE5B"/>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ctr" eaLnBrk="1" hangingPunct="1">
                        <a:lnSpc>
                          <a:spcPts val="1200"/>
                        </a:lnSpc>
                        <a:spcBef>
                          <a:spcPts val="175"/>
                        </a:spcBef>
                        <a:spcAft>
                          <a:spcPts val="175"/>
                        </a:spcAft>
                        <a:buNone/>
                      </a:pPr>
                      <a:endParaRPr lang="en-US" altLang="zh-CN" dirty="0">
                        <a:latin typeface="文泉驿微米黑" pitchFamily="2" charset="-122"/>
                        <a:ea typeface="宋体" panose="02010600030101010101" pitchFamily="2" charset="-122"/>
                      </a:endParaRPr>
                    </a:p>
                    <a:p>
                      <a:pPr lvl="0" algn="ctr" eaLnBrk="1" hangingPunct="1">
                        <a:lnSpc>
                          <a:spcPts val="1200"/>
                        </a:lnSpc>
                        <a:spcBef>
                          <a:spcPts val="175"/>
                        </a:spcBef>
                        <a:spcAft>
                          <a:spcPts val="175"/>
                        </a:spcAft>
                        <a:buNone/>
                      </a:pPr>
                      <a:r>
                        <a:rPr lang="en-US" altLang="zh-CN" dirty="0">
                          <a:latin typeface="文泉驿微米黑" pitchFamily="2" charset="-122"/>
                          <a:ea typeface="宋体" panose="02010600030101010101" pitchFamily="2" charset="-122"/>
                        </a:rPr>
                        <a:t>5%</a:t>
                      </a:r>
                      <a:endParaRPr lang="en-US" altLang="zh-CN" dirty="0">
                        <a:latin typeface="文泉驿微米黑" pitchFamily="2" charset="-122"/>
                        <a:ea typeface="宋体" panose="02010600030101010101" pitchFamily="2" charset="-122"/>
                      </a:endParaRPr>
                    </a:p>
                  </a:txBody>
                  <a:tcPr marL="68583" marR="68583" marT="0" marB="0" anchor="ctr" anchorCtr="0">
                    <a:lnL w="12700" cap="flat" cmpd="sng">
                      <a:solidFill>
                        <a:srgbClr val="9EBE5B"/>
                      </a:solidFill>
                      <a:prstDash val="solid"/>
                      <a:headEnd type="none" w="med" len="med"/>
                      <a:tailEnd type="none" w="med" len="med"/>
                    </a:lnL>
                    <a:lnR w="12700" cap="flat" cmpd="sng">
                      <a:solidFill>
                        <a:srgbClr val="9EBE5B"/>
                      </a:solidFill>
                      <a:prstDash val="solid"/>
                      <a:headEnd type="none" w="med" len="med"/>
                      <a:tailEnd type="none" w="med" len="med"/>
                    </a:lnR>
                    <a:lnT w="12700" cap="flat" cmpd="sng">
                      <a:solidFill>
                        <a:srgbClr val="9EBE5B"/>
                      </a:solidFill>
                      <a:prstDash val="solid"/>
                      <a:headEnd type="none" w="med" len="med"/>
                      <a:tailEnd type="none" w="med" len="med"/>
                    </a:lnT>
                    <a:lnB w="12700" cap="flat" cmpd="sng">
                      <a:solidFill>
                        <a:srgbClr val="9EBE5B"/>
                      </a:solidFill>
                      <a:prstDash val="solid"/>
                      <a:headEnd type="none" w="med" len="med"/>
                      <a:tailEnd type="none" w="med" len="med"/>
                    </a:lnB>
                    <a:lnTlToBr>
                      <a:noFill/>
                    </a:lnTlToBr>
                    <a:lnBlToTr>
                      <a:noFill/>
                    </a:lnBlToTr>
                    <a:noFill/>
                  </a:tcPr>
                </a:tc>
              </a:tr>
              <a:tr h="3714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ctr" eaLnBrk="1" hangingPunct="1">
                        <a:lnSpc>
                          <a:spcPts val="1200"/>
                        </a:lnSpc>
                        <a:spcBef>
                          <a:spcPts val="175"/>
                        </a:spcBef>
                        <a:spcAft>
                          <a:spcPts val="175"/>
                        </a:spcAft>
                        <a:buNone/>
                      </a:pPr>
                      <a:endParaRPr lang="en-US" altLang="zh-CN" dirty="0">
                        <a:latin typeface="文泉驿微米黑" pitchFamily="2" charset="-122"/>
                        <a:ea typeface="宋体" panose="02010600030101010101" pitchFamily="2" charset="-122"/>
                      </a:endParaRPr>
                    </a:p>
                    <a:p>
                      <a:pPr lvl="0" algn="ctr" eaLnBrk="1" hangingPunct="1">
                        <a:lnSpc>
                          <a:spcPts val="1200"/>
                        </a:lnSpc>
                        <a:spcBef>
                          <a:spcPts val="175"/>
                        </a:spcBef>
                        <a:spcAft>
                          <a:spcPts val="175"/>
                        </a:spcAft>
                        <a:buNone/>
                      </a:pPr>
                      <a:r>
                        <a:rPr lang="zh-CN" altLang="en-US" dirty="0">
                          <a:latin typeface="文泉驿微米黑" pitchFamily="2" charset="-122"/>
                          <a:ea typeface="宋体" panose="02010600030101010101" pitchFamily="2" charset="-122"/>
                        </a:rPr>
                        <a:t>合计</a:t>
                      </a:r>
                      <a:endParaRPr lang="zh-CN" altLang="en-US" dirty="0">
                        <a:latin typeface="文泉驿微米黑" pitchFamily="2" charset="-122"/>
                        <a:ea typeface="宋体" panose="02010600030101010101" pitchFamily="2" charset="-122"/>
                      </a:endParaRPr>
                    </a:p>
                  </a:txBody>
                  <a:tcPr marL="68583" marR="68583" marT="0" marB="0" anchor="ctr" anchorCtr="0">
                    <a:lnL w="12700" cap="flat" cmpd="sng">
                      <a:solidFill>
                        <a:srgbClr val="9EBE5B"/>
                      </a:solidFill>
                      <a:prstDash val="solid"/>
                      <a:headEnd type="none" w="med" len="med"/>
                      <a:tailEnd type="none" w="med" len="med"/>
                    </a:lnL>
                    <a:lnR w="12700" cap="flat" cmpd="sng">
                      <a:solidFill>
                        <a:srgbClr val="9EBE5B"/>
                      </a:solidFill>
                      <a:prstDash val="solid"/>
                      <a:headEnd type="none" w="med" len="med"/>
                      <a:tailEnd type="none" w="med" len="med"/>
                    </a:lnR>
                    <a:lnT w="12700" cap="flat" cmpd="sng">
                      <a:solidFill>
                        <a:srgbClr val="9EBE5B"/>
                      </a:solidFill>
                      <a:prstDash val="solid"/>
                      <a:headEnd type="none" w="med" len="med"/>
                      <a:tailEnd type="none" w="med" len="med"/>
                    </a:lnT>
                    <a:lnB w="12700" cap="flat" cmpd="sng">
                      <a:solidFill>
                        <a:srgbClr val="9EBE5B"/>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ctr" eaLnBrk="1" hangingPunct="1">
                        <a:lnSpc>
                          <a:spcPts val="1200"/>
                        </a:lnSpc>
                        <a:spcBef>
                          <a:spcPts val="175"/>
                        </a:spcBef>
                        <a:spcAft>
                          <a:spcPts val="175"/>
                        </a:spcAft>
                        <a:buNone/>
                      </a:pPr>
                      <a:endParaRPr lang="en-US" altLang="zh-CN" dirty="0">
                        <a:latin typeface="文泉驿微米黑" pitchFamily="2" charset="-122"/>
                        <a:ea typeface="宋体" panose="02010600030101010101" pitchFamily="2" charset="-122"/>
                      </a:endParaRPr>
                    </a:p>
                    <a:p>
                      <a:pPr lvl="0" algn="ctr" eaLnBrk="1" hangingPunct="1">
                        <a:lnSpc>
                          <a:spcPts val="1200"/>
                        </a:lnSpc>
                        <a:spcBef>
                          <a:spcPts val="175"/>
                        </a:spcBef>
                        <a:spcAft>
                          <a:spcPts val="175"/>
                        </a:spcAft>
                        <a:buNone/>
                      </a:pPr>
                      <a:r>
                        <a:rPr lang="en-US" altLang="zh-CN" dirty="0">
                          <a:latin typeface="文泉驿微米黑" pitchFamily="2" charset="-122"/>
                          <a:ea typeface="宋体" panose="02010600030101010101" pitchFamily="2" charset="-122"/>
                        </a:rPr>
                        <a:t>1</a:t>
                      </a:r>
                      <a:r>
                        <a:rPr lang="ar-SA" altLang="zh-CN" dirty="0">
                          <a:latin typeface="文泉驿微米黑" pitchFamily="2" charset="-122"/>
                          <a:ea typeface="宋体" panose="02010600030101010101" pitchFamily="2" charset="-122"/>
                        </a:rPr>
                        <a:t> </a:t>
                      </a:r>
                      <a:r>
                        <a:rPr lang="en-US" altLang="zh-CN" dirty="0">
                          <a:latin typeface="文泉驿微米黑" pitchFamily="2" charset="-122"/>
                          <a:ea typeface="宋体" panose="02010600030101010101" pitchFamily="2" charset="-122"/>
                        </a:rPr>
                        <a:t>000</a:t>
                      </a:r>
                      <a:r>
                        <a:rPr lang="ar-SA" altLang="zh-CN" dirty="0">
                          <a:latin typeface="文泉驿微米黑" pitchFamily="2" charset="-122"/>
                          <a:ea typeface="宋体" panose="02010600030101010101" pitchFamily="2" charset="-122"/>
                        </a:rPr>
                        <a:t> </a:t>
                      </a:r>
                      <a:r>
                        <a:rPr lang="en-US" altLang="zh-CN" dirty="0">
                          <a:latin typeface="文泉驿微米黑" pitchFamily="2" charset="-122"/>
                          <a:ea typeface="宋体" panose="02010600030101010101" pitchFamily="2" charset="-122"/>
                        </a:rPr>
                        <a:t>000</a:t>
                      </a:r>
                      <a:endParaRPr lang="zh-CN" altLang="zh-CN" dirty="0">
                        <a:latin typeface="文泉驿微米黑" pitchFamily="2" charset="-122"/>
                        <a:ea typeface="宋体" panose="02010600030101010101" pitchFamily="2" charset="-122"/>
                      </a:endParaRPr>
                    </a:p>
                  </a:txBody>
                  <a:tcPr marL="68583" marR="68583" marT="0" marB="0" anchor="ctr" anchorCtr="0">
                    <a:lnL w="12700" cap="flat" cmpd="sng">
                      <a:solidFill>
                        <a:srgbClr val="9EBE5B"/>
                      </a:solidFill>
                      <a:prstDash val="solid"/>
                      <a:headEnd type="none" w="med" len="med"/>
                      <a:tailEnd type="none" w="med" len="med"/>
                    </a:lnL>
                    <a:lnR w="12700" cap="flat" cmpd="sng">
                      <a:solidFill>
                        <a:srgbClr val="9EBE5B"/>
                      </a:solidFill>
                      <a:prstDash val="solid"/>
                      <a:headEnd type="none" w="med" len="med"/>
                      <a:tailEnd type="none" w="med" len="med"/>
                    </a:lnR>
                    <a:lnT w="12700" cap="flat" cmpd="sng">
                      <a:solidFill>
                        <a:srgbClr val="9EBE5B"/>
                      </a:solidFill>
                      <a:prstDash val="solid"/>
                      <a:headEnd type="none" w="med" len="med"/>
                      <a:tailEnd type="none" w="med" len="med"/>
                    </a:lnT>
                    <a:lnB w="12700" cap="flat" cmpd="sng">
                      <a:solidFill>
                        <a:srgbClr val="9EBE5B"/>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algn="ctr" eaLnBrk="1" hangingPunct="1">
                        <a:lnSpc>
                          <a:spcPts val="1200"/>
                        </a:lnSpc>
                        <a:spcBef>
                          <a:spcPts val="175"/>
                        </a:spcBef>
                        <a:spcAft>
                          <a:spcPts val="175"/>
                        </a:spcAft>
                        <a:buNone/>
                      </a:pPr>
                      <a:endParaRPr lang="en-US" altLang="zh-CN" dirty="0">
                        <a:latin typeface="文泉驿微米黑" pitchFamily="2" charset="-122"/>
                        <a:ea typeface="宋体" panose="02010600030101010101" pitchFamily="2" charset="-122"/>
                      </a:endParaRPr>
                    </a:p>
                    <a:p>
                      <a:pPr lvl="0" algn="ctr" eaLnBrk="1" hangingPunct="1">
                        <a:lnSpc>
                          <a:spcPts val="1200"/>
                        </a:lnSpc>
                        <a:spcBef>
                          <a:spcPts val="175"/>
                        </a:spcBef>
                        <a:spcAft>
                          <a:spcPts val="175"/>
                        </a:spcAft>
                        <a:buNone/>
                      </a:pPr>
                      <a:r>
                        <a:rPr lang="en-US" altLang="zh-CN" dirty="0">
                          <a:latin typeface="文泉驿微米黑" pitchFamily="2" charset="-122"/>
                          <a:ea typeface="宋体" panose="02010600030101010101" pitchFamily="2" charset="-122"/>
                        </a:rPr>
                        <a:t>100%</a:t>
                      </a:r>
                      <a:endParaRPr lang="en-US" altLang="zh-CN" dirty="0">
                        <a:latin typeface="文泉驿微米黑" pitchFamily="2" charset="-122"/>
                        <a:ea typeface="宋体" panose="02010600030101010101" pitchFamily="2" charset="-122"/>
                      </a:endParaRPr>
                    </a:p>
                  </a:txBody>
                  <a:tcPr marL="68583" marR="68583" marT="0" marB="0" anchor="ctr" anchorCtr="0">
                    <a:lnL w="12700" cap="flat" cmpd="sng">
                      <a:solidFill>
                        <a:srgbClr val="9EBE5B"/>
                      </a:solidFill>
                      <a:prstDash val="solid"/>
                      <a:headEnd type="none" w="med" len="med"/>
                      <a:tailEnd type="none" w="med" len="med"/>
                    </a:lnL>
                    <a:lnR w="12700" cap="flat" cmpd="sng">
                      <a:solidFill>
                        <a:srgbClr val="9EBE5B"/>
                      </a:solidFill>
                      <a:prstDash val="solid"/>
                      <a:headEnd type="none" w="med" len="med"/>
                      <a:tailEnd type="none" w="med" len="med"/>
                    </a:lnR>
                    <a:lnT w="12700" cap="flat" cmpd="sng">
                      <a:solidFill>
                        <a:srgbClr val="9EBE5B"/>
                      </a:solidFill>
                      <a:prstDash val="solid"/>
                      <a:headEnd type="none" w="med" len="med"/>
                      <a:tailEnd type="none" w="med" len="med"/>
                    </a:lnT>
                    <a:lnB w="12700" cap="flat" cmpd="sng">
                      <a:solidFill>
                        <a:srgbClr val="9EBE5B"/>
                      </a:solidFill>
                      <a:prstDash val="solid"/>
                      <a:headEnd type="none" w="med" len="med"/>
                      <a:tailEnd type="none" w="med" len="med"/>
                    </a:lnB>
                    <a:lnTlToBr>
                      <a:noFill/>
                    </a:lnTlToBr>
                    <a:lnBlToTr>
                      <a:noFill/>
                    </a:lnBlToTr>
                    <a:noFill/>
                  </a:tcPr>
                </a:tc>
              </a:tr>
            </a:tbl>
          </a:graphicData>
        </a:graphic>
      </p:graphicFrame>
      <p:sp>
        <p:nvSpPr>
          <p:cNvPr id="9" name="矩形 8"/>
          <p:cNvSpPr/>
          <p:nvPr/>
        </p:nvSpPr>
        <p:spPr>
          <a:xfrm>
            <a:off x="233680" y="6216650"/>
            <a:ext cx="8014335" cy="460375"/>
          </a:xfrm>
          <a:prstGeom prst="rect">
            <a:avLst/>
          </a:prstGeom>
          <a:solidFill>
            <a:schemeClr val="bg2">
              <a:lumMod val="40000"/>
              <a:lumOff val="60000"/>
            </a:schemeClr>
          </a:solidFill>
          <a:scene3d>
            <a:camera prst="orthographicFront"/>
            <a:lightRig rig="threePt" dir="t"/>
          </a:scene3d>
          <a:sp3d>
            <a:bevelT/>
          </a:sp3d>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2400" b="0" i="0" u="none" strike="noStrike" kern="1000" cap="none" spc="0" normalizeH="0" baseline="0" noProof="0" dirty="0">
                <a:ln>
                  <a:noFill/>
                </a:ln>
                <a:solidFill>
                  <a:schemeClr val="tx1"/>
                </a:solidFill>
                <a:effectLst/>
                <a:uLnTx/>
                <a:uFillTx/>
                <a:latin typeface="Times New Roman" panose="02020603050405020304" pitchFamily="18" charset="0"/>
                <a:ea typeface="方正书宋简体"/>
                <a:cs typeface="Times New Roman" panose="02020603050405020304" pitchFamily="18" charset="0"/>
              </a:rPr>
              <a:t>假定信用期为</a:t>
            </a:r>
            <a:r>
              <a:rPr kumimoji="0" lang="en-US" altLang="zh-CN" sz="2400" b="0" i="0" u="none" strike="noStrike" kern="1000" cap="none" spc="0" normalizeH="0" baseline="0" noProof="0" dirty="0">
                <a:ln>
                  <a:noFill/>
                </a:ln>
                <a:solidFill>
                  <a:schemeClr val="tx1"/>
                </a:solidFill>
                <a:effectLst/>
                <a:uLnTx/>
                <a:uFillTx/>
                <a:latin typeface="Times New Roman" panose="02020603050405020304" pitchFamily="18" charset="0"/>
                <a:ea typeface="方正书宋简体"/>
                <a:cs typeface="+mn-cs"/>
              </a:rPr>
              <a:t>30</a:t>
            </a:r>
            <a:r>
              <a:rPr kumimoji="0" lang="zh-CN" altLang="zh-CN" sz="2400" b="0" i="0" u="none" strike="noStrike" kern="1000" cap="none" spc="0" normalizeH="0" baseline="0" noProof="0" dirty="0">
                <a:ln>
                  <a:noFill/>
                </a:ln>
                <a:solidFill>
                  <a:schemeClr val="tx1"/>
                </a:solidFill>
                <a:effectLst/>
                <a:uLnTx/>
                <a:uFillTx/>
                <a:latin typeface="Times New Roman" panose="02020603050405020304" pitchFamily="18" charset="0"/>
                <a:ea typeface="方正书宋简体"/>
                <a:cs typeface="Times New Roman" panose="02020603050405020304" pitchFamily="18" charset="0"/>
              </a:rPr>
              <a:t>天，表</a:t>
            </a:r>
            <a:r>
              <a:rPr kumimoji="0" lang="zh-CN" altLang="en-US" sz="2400" b="0" i="0" u="none" strike="noStrike" kern="1000" cap="none" spc="0" normalizeH="0" baseline="0" noProof="0" dirty="0">
                <a:ln>
                  <a:noFill/>
                </a:ln>
                <a:solidFill>
                  <a:schemeClr val="tx1"/>
                </a:solidFill>
                <a:effectLst/>
                <a:uLnTx/>
                <a:uFillTx/>
                <a:latin typeface="Times New Roman" panose="02020603050405020304" pitchFamily="18" charset="0"/>
                <a:ea typeface="方正书宋简体"/>
                <a:cs typeface="Times New Roman" panose="02020603050405020304" pitchFamily="18" charset="0"/>
              </a:rPr>
              <a:t>中</a:t>
            </a:r>
            <a:r>
              <a:rPr kumimoji="0" lang="zh-CN" altLang="zh-CN" sz="2400" b="0" i="0" u="none" strike="noStrike" kern="1000" cap="none" spc="0" normalizeH="0" baseline="0" noProof="0" dirty="0">
                <a:ln>
                  <a:noFill/>
                </a:ln>
                <a:solidFill>
                  <a:schemeClr val="tx1"/>
                </a:solidFill>
                <a:effectLst/>
                <a:uLnTx/>
                <a:uFillTx/>
                <a:latin typeface="Times New Roman" panose="02020603050405020304" pitchFamily="18" charset="0"/>
                <a:ea typeface="方正书宋简体"/>
                <a:cs typeface="Times New Roman" panose="02020603050405020304" pitchFamily="18" charset="0"/>
              </a:rPr>
              <a:t>反映出企业</a:t>
            </a:r>
            <a:r>
              <a:rPr kumimoji="0" lang="en-US" altLang="zh-CN" sz="2400" b="0" i="0" u="none" strike="noStrike" kern="1000" cap="none" spc="0" normalizeH="0" baseline="0" noProof="0" dirty="0">
                <a:ln>
                  <a:noFill/>
                </a:ln>
                <a:solidFill>
                  <a:schemeClr val="tx1"/>
                </a:solidFill>
                <a:effectLst/>
                <a:uLnTx/>
                <a:uFillTx/>
                <a:latin typeface="Times New Roman" panose="02020603050405020304" pitchFamily="18" charset="0"/>
                <a:ea typeface="方正书宋简体"/>
                <a:cs typeface="+mn-cs"/>
              </a:rPr>
              <a:t>40%</a:t>
            </a:r>
            <a:r>
              <a:rPr kumimoji="0" lang="zh-CN" altLang="zh-CN" sz="2400" b="0" i="0" u="none" strike="noStrike" kern="1000" cap="none" spc="0" normalizeH="0" baseline="0" noProof="0" dirty="0">
                <a:ln>
                  <a:noFill/>
                </a:ln>
                <a:solidFill>
                  <a:schemeClr val="tx1"/>
                </a:solidFill>
                <a:effectLst/>
                <a:uLnTx/>
                <a:uFillTx/>
                <a:latin typeface="Times New Roman" panose="02020603050405020304" pitchFamily="18" charset="0"/>
                <a:ea typeface="方正书宋简体"/>
                <a:cs typeface="Times New Roman" panose="02020603050405020304" pitchFamily="18" charset="0"/>
              </a:rPr>
              <a:t>的应收账款逾期</a:t>
            </a:r>
            <a:endParaRPr kumimoji="0" lang="zh-CN" altLang="en-US"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200" fill="hold"/>
                                        <p:tgtEl>
                                          <p:spTgt spid="39"/>
                                        </p:tgtEl>
                                        <p:attrNameLst>
                                          <p:attrName>ppt_x</p:attrName>
                                        </p:attrNameLst>
                                      </p:cBhvr>
                                      <p:tavLst>
                                        <p:tav tm="0">
                                          <p:val>
                                            <p:strVal val="#ppt_x"/>
                                          </p:val>
                                        </p:tav>
                                        <p:tav tm="100000">
                                          <p:val>
                                            <p:strVal val="#ppt_x"/>
                                          </p:val>
                                        </p:tav>
                                      </p:tavLst>
                                    </p:anim>
                                    <p:anim calcmode="lin" valueType="num">
                                      <p:cBhvr additive="base">
                                        <p:cTn id="8" dur="2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5064"/>
                                        </p:tgtEl>
                                        <p:attrNameLst>
                                          <p:attrName>style.visibility</p:attrName>
                                        </p:attrNameLst>
                                      </p:cBhvr>
                                      <p:to>
                                        <p:strVal val="visible"/>
                                      </p:to>
                                    </p:set>
                                    <p:animEffect transition="in" filter="wipe(down)">
                                      <p:cBhvr>
                                        <p:cTn id="18" dur="500"/>
                                        <p:tgtEl>
                                          <p:spTgt spid="4506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 name="Rectangle 38"/>
          <p:cNvSpPr/>
          <p:nvPr/>
        </p:nvSpPr>
        <p:spPr>
          <a:xfrm rot="16200000">
            <a:off x="-33337" y="811213"/>
            <a:ext cx="534988" cy="157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00574C"/>
              </a:solidFill>
              <a:effectLst/>
              <a:uLnTx/>
              <a:uFillTx/>
              <a:latin typeface="Calibri" panose="020F0502020204030204"/>
              <a:ea typeface="+mn-ea"/>
              <a:cs typeface="+mn-cs"/>
            </a:endParaRPr>
          </a:p>
        </p:txBody>
      </p:sp>
      <p:sp>
        <p:nvSpPr>
          <p:cNvPr id="46083" name="标题 4"/>
          <p:cNvSpPr txBox="1"/>
          <p:nvPr/>
        </p:nvSpPr>
        <p:spPr>
          <a:xfrm>
            <a:off x="628650" y="438150"/>
            <a:ext cx="7886700" cy="641350"/>
          </a:xfrm>
          <a:prstGeom prst="rect">
            <a:avLst/>
          </a:prstGeom>
          <a:noFill/>
          <a:ln w="9525">
            <a:noFill/>
          </a:ln>
        </p:spPr>
        <p:txBody>
          <a:bodyPr>
            <a:spAutoFit/>
          </a:bodyPr>
          <a:p>
            <a:pPr algn="ctr" eaLnBrk="1" hangingPunct="1">
              <a:lnSpc>
                <a:spcPct val="90000"/>
              </a:lnSpc>
            </a:pPr>
            <a:r>
              <a:rPr lang="zh-CN" altLang="en-US" sz="4000" b="1" dirty="0">
                <a:solidFill>
                  <a:srgbClr val="495A66"/>
                </a:solidFill>
                <a:latin typeface="微软雅黑" panose="020B0503020204020204" pitchFamily="34" charset="-122"/>
                <a:ea typeface="微软雅黑" panose="020B0503020204020204" pitchFamily="34" charset="-122"/>
              </a:rPr>
              <a:t>    </a:t>
            </a:r>
            <a:r>
              <a:rPr lang="en-US" altLang="zh-CN" sz="3600" b="1" dirty="0">
                <a:solidFill>
                  <a:srgbClr val="495A66"/>
                </a:solidFill>
                <a:latin typeface="微软雅黑" panose="020B0503020204020204" pitchFamily="34" charset="-122"/>
                <a:ea typeface="微软雅黑" panose="020B0503020204020204" pitchFamily="34" charset="-122"/>
              </a:rPr>
              <a:t>2.</a:t>
            </a:r>
            <a:r>
              <a:rPr lang="zh-CN" altLang="en-US" sz="3600" b="1" dirty="0">
                <a:solidFill>
                  <a:srgbClr val="495A66"/>
                </a:solidFill>
                <a:latin typeface="微软雅黑" panose="020B0503020204020204" pitchFamily="34" charset="-122"/>
                <a:ea typeface="微软雅黑" panose="020B0503020204020204" pitchFamily="34" charset="-122"/>
              </a:rPr>
              <a:t>应收账款账龄分析</a:t>
            </a:r>
            <a:endParaRPr lang="zh-CN" altLang="en-US" sz="3600" b="1" dirty="0">
              <a:solidFill>
                <a:srgbClr val="495A66"/>
              </a:solidFill>
              <a:latin typeface="微软雅黑" panose="020B0503020204020204" pitchFamily="34" charset="-122"/>
              <a:ea typeface="微软雅黑" panose="020B0503020204020204" pitchFamily="34" charset="-122"/>
            </a:endParaRPr>
          </a:p>
        </p:txBody>
      </p:sp>
      <p:grpSp>
        <p:nvGrpSpPr>
          <p:cNvPr id="46084" name="组合 36"/>
          <p:cNvGrpSpPr/>
          <p:nvPr/>
        </p:nvGrpSpPr>
        <p:grpSpPr>
          <a:xfrm>
            <a:off x="2774950" y="1146175"/>
            <a:ext cx="4052888" cy="131763"/>
            <a:chOff x="5357217" y="1143000"/>
            <a:chExt cx="1490133" cy="101600"/>
          </a:xfrm>
        </p:grpSpPr>
        <p:cxnSp>
          <p:nvCxnSpPr>
            <p:cNvPr id="57"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31"/>
            <p:cNvCxnSpPr/>
            <p:nvPr/>
          </p:nvCxnSpPr>
          <p:spPr>
            <a:xfrm>
              <a:off x="5509557" y="1244600"/>
              <a:ext cx="1185452"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6085" name="灯片编号占位符 2"/>
          <p:cNvSpPr txBox="1">
            <a:spLocks noGrp="1"/>
          </p:cNvSpPr>
          <p:nvPr/>
        </p:nvSpPr>
        <p:spPr>
          <a:xfrm>
            <a:off x="8493125" y="6240463"/>
            <a:ext cx="371475" cy="354012"/>
          </a:xfrm>
          <a:prstGeom prst="rect">
            <a:avLst/>
          </a:prstGeom>
          <a:noFill/>
          <a:ln w="9525">
            <a:noFill/>
          </a:ln>
        </p:spPr>
        <p:txBody>
          <a:bodyPr anchor="ctr" anchorCtr="0"/>
          <a:p>
            <a:pPr algn="ctr" eaLnBrk="1" hangingPunct="1"/>
            <a:fld id="{9A0DB2DC-4C9A-4742-B13C-FB6460FD3503}" type="slidenum">
              <a:rPr lang="en-US" altLang="zh-CN" sz="1400" b="1" dirty="0">
                <a:solidFill>
                  <a:schemeClr val="bg1"/>
                </a:solidFill>
                <a:latin typeface="文泉驿微米黑" pitchFamily="2" charset="-122"/>
                <a:ea typeface="宋体" panose="02010600030101010101" pitchFamily="2" charset="-122"/>
              </a:rPr>
            </a:fld>
            <a:endParaRPr lang="en-US" altLang="zh-CN" sz="1400" b="1" dirty="0">
              <a:solidFill>
                <a:schemeClr val="bg1"/>
              </a:solidFill>
              <a:latin typeface="文泉驿微米黑" pitchFamily="2" charset="-122"/>
              <a:ea typeface="宋体" panose="02010600030101010101" pitchFamily="2" charset="-122"/>
            </a:endParaRPr>
          </a:p>
        </p:txBody>
      </p:sp>
      <p:grpSp>
        <p:nvGrpSpPr>
          <p:cNvPr id="8" name="矩形 7"/>
          <p:cNvGrpSpPr/>
          <p:nvPr/>
        </p:nvGrpSpPr>
        <p:grpSpPr>
          <a:xfrm>
            <a:off x="250825" y="2708275"/>
            <a:ext cx="5545138" cy="3316288"/>
            <a:chOff x="856" y="1778"/>
            <a:chExt cx="3740" cy="2089"/>
          </a:xfrm>
        </p:grpSpPr>
        <p:pic>
          <p:nvPicPr>
            <p:cNvPr id="46091" name="矩形 7"/>
            <p:cNvPicPr/>
            <p:nvPr/>
          </p:nvPicPr>
          <p:blipFill>
            <a:blip r:embed="rId1"/>
            <a:stretch>
              <a:fillRect/>
            </a:stretch>
          </p:blipFill>
          <p:spPr>
            <a:xfrm>
              <a:off x="856" y="1778"/>
              <a:ext cx="3740" cy="2066"/>
            </a:xfrm>
            <a:prstGeom prst="rect">
              <a:avLst/>
            </a:prstGeom>
            <a:noFill/>
            <a:ln w="9525">
              <a:noFill/>
            </a:ln>
          </p:spPr>
        </p:pic>
        <p:sp>
          <p:nvSpPr>
            <p:cNvPr id="46092" name="Text Box 10"/>
            <p:cNvSpPr txBox="1"/>
            <p:nvPr/>
          </p:nvSpPr>
          <p:spPr>
            <a:xfrm>
              <a:off x="869" y="1789"/>
              <a:ext cx="3722" cy="2078"/>
            </a:xfrm>
            <a:prstGeom prst="rect">
              <a:avLst/>
            </a:prstGeom>
            <a:noFill/>
            <a:ln w="9525">
              <a:noFill/>
            </a:ln>
          </p:spPr>
          <p:txBody>
            <a:bodyPr>
              <a:spAutoFit/>
            </a:bodyPr>
            <a:p>
              <a:pPr marL="457200" indent="-457200" eaLnBrk="1" hangingPunct="1">
                <a:lnSpc>
                  <a:spcPct val="150000"/>
                </a:lnSpc>
                <a:buFont typeface="Wingdings" panose="05000000000000000000" pitchFamily="2" charset="2"/>
                <a:buChar char="u"/>
              </a:pPr>
              <a:r>
                <a:rPr lang="zh-CN" altLang="zh-CN" sz="2800" dirty="0">
                  <a:latin typeface="Times New Roman" panose="02020603050405020304" pitchFamily="18" charset="0"/>
                  <a:ea typeface="方正书宋简体" charset="-122"/>
                </a:rPr>
                <a:t>一般而言，应收账款的逾期时间越短，收回的可能性越大，即发生坏账损失的可能性相对越小；反之，收账的难度及发生坏账损失的可能性也就越大。</a:t>
              </a:r>
              <a:endParaRPr lang="zh-CN" altLang="en-US" sz="2800" dirty="0">
                <a:latin typeface="Arial" panose="020B0604020202020204" pitchFamily="34" charset="0"/>
                <a:ea typeface="Times New Roman" panose="02020603050405020304" pitchFamily="18" charset="0"/>
              </a:endParaRPr>
            </a:p>
          </p:txBody>
        </p:sp>
      </p:grpSp>
      <p:pic>
        <p:nvPicPr>
          <p:cNvPr id="46087" name="Picture 2" descr="https://timgsa.baidu.com/timg?image&amp;quality=80&amp;size=b9999_10000&amp;sec=1523017808477&amp;di=b110e32873352c6cf52ed2514e7c88a1&amp;imgtype=0&amp;src=http%3A%2F%2Ftu.duia.com%2Fduiba%2Fimages%2F20150515%2F1431684663797036098.jpg"/>
          <p:cNvPicPr>
            <a:picLocks noChangeAspect="1"/>
          </p:cNvPicPr>
          <p:nvPr/>
        </p:nvPicPr>
        <p:blipFill>
          <a:blip r:embed="rId2"/>
          <a:stretch>
            <a:fillRect/>
          </a:stretch>
        </p:blipFill>
        <p:spPr>
          <a:xfrm>
            <a:off x="6046788" y="2708275"/>
            <a:ext cx="3097212" cy="2787650"/>
          </a:xfrm>
          <a:prstGeom prst="rect">
            <a:avLst/>
          </a:prstGeom>
          <a:noFill/>
          <a:ln w="9525">
            <a:noFill/>
          </a:ln>
        </p:spPr>
      </p:pic>
      <p:grpSp>
        <p:nvGrpSpPr>
          <p:cNvPr id="11" name="组合 10"/>
          <p:cNvGrpSpPr/>
          <p:nvPr/>
        </p:nvGrpSpPr>
        <p:grpSpPr>
          <a:xfrm>
            <a:off x="395288" y="1663700"/>
            <a:ext cx="8424862" cy="733425"/>
            <a:chOff x="2134444" y="1367184"/>
            <a:chExt cx="6652933" cy="734440"/>
          </a:xfrm>
        </p:grpSpPr>
        <p:sp>
          <p:nvSpPr>
            <p:cNvPr id="46089" name="矩形 11"/>
            <p:cNvSpPr/>
            <p:nvPr/>
          </p:nvSpPr>
          <p:spPr>
            <a:xfrm>
              <a:off x="2831454" y="1367184"/>
              <a:ext cx="5955923" cy="734440"/>
            </a:xfrm>
            <a:prstGeom prst="rect">
              <a:avLst/>
            </a:prstGeom>
            <a:noFill/>
            <a:ln w="9525">
              <a:noFill/>
            </a:ln>
          </p:spPr>
          <p:txBody>
            <a:bodyPr>
              <a:spAutoFit/>
            </a:bodyPr>
            <a:p>
              <a:pPr eaLnBrk="1" hangingPunct="1">
                <a:lnSpc>
                  <a:spcPct val="150000"/>
                </a:lnSpc>
              </a:pPr>
              <a:r>
                <a:rPr lang="zh-CN" altLang="en-US" sz="2800" dirty="0">
                  <a:solidFill>
                    <a:srgbClr val="381850"/>
                  </a:solidFill>
                  <a:latin typeface="Times New Roman" panose="02020603050405020304" pitchFamily="18" charset="0"/>
                  <a:ea typeface="方正书宋简体" charset="-122"/>
                </a:rPr>
                <a:t>应收账款的账龄与坏账之间是否存在联系呢？</a:t>
              </a:r>
              <a:endParaRPr lang="zh-CN" altLang="en-US" sz="2800" dirty="0">
                <a:solidFill>
                  <a:srgbClr val="381850"/>
                </a:solidFill>
                <a:latin typeface="Times New Roman" panose="02020603050405020304" pitchFamily="18" charset="0"/>
                <a:ea typeface="方正书宋简体" charset="-122"/>
              </a:endParaRPr>
            </a:p>
          </p:txBody>
        </p:sp>
        <p:pic>
          <p:nvPicPr>
            <p:cNvPr id="46090" name="Picture 2" descr="https://timgsa.baidu.com/timg?image&amp;quality=80&amp;size=b9999_10000&amp;sec=1524503134339&amp;di=f6595e96e2a7d1166e8928a7980ce244&amp;imgtype=0&amp;src=http%3A%2F%2Fpic.qiantucdn.com%2F58pic%2F14%2F78%2F30%2F87H58PICpBJ_1024.jpg"/>
            <p:cNvPicPr>
              <a:picLocks noChangeAspect="1"/>
            </p:cNvPicPr>
            <p:nvPr/>
          </p:nvPicPr>
          <p:blipFill>
            <a:blip r:embed="rId3"/>
            <a:stretch>
              <a:fillRect/>
            </a:stretch>
          </p:blipFill>
          <p:spPr>
            <a:xfrm>
              <a:off x="2134444" y="1375864"/>
              <a:ext cx="722581" cy="722581"/>
            </a:xfrm>
            <a:prstGeom prst="rect">
              <a:avLst/>
            </a:prstGeom>
            <a:noFill/>
            <a:ln w="9525">
              <a:noFill/>
            </a:ln>
          </p:spPr>
        </p:pic>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200" fill="hold"/>
                                        <p:tgtEl>
                                          <p:spTgt spid="39"/>
                                        </p:tgtEl>
                                        <p:attrNameLst>
                                          <p:attrName>ppt_x</p:attrName>
                                        </p:attrNameLst>
                                      </p:cBhvr>
                                      <p:tavLst>
                                        <p:tav tm="0">
                                          <p:val>
                                            <p:strVal val="#ppt_x"/>
                                          </p:val>
                                        </p:tav>
                                        <p:tav tm="100000">
                                          <p:val>
                                            <p:strVal val="#ppt_x"/>
                                          </p:val>
                                        </p:tav>
                                      </p:tavLst>
                                    </p:anim>
                                    <p:anim calcmode="lin" valueType="num">
                                      <p:cBhvr additive="base">
                                        <p:cTn id="8" dur="2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 name="Rectangle 38"/>
          <p:cNvSpPr/>
          <p:nvPr/>
        </p:nvSpPr>
        <p:spPr>
          <a:xfrm rot="16200000">
            <a:off x="-33337" y="811213"/>
            <a:ext cx="534988" cy="157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00574C"/>
              </a:solidFill>
              <a:effectLst/>
              <a:uLnTx/>
              <a:uFillTx/>
              <a:latin typeface="Calibri" panose="020F0502020204030204"/>
              <a:ea typeface="+mn-ea"/>
              <a:cs typeface="+mn-cs"/>
            </a:endParaRPr>
          </a:p>
        </p:txBody>
      </p:sp>
      <p:sp>
        <p:nvSpPr>
          <p:cNvPr id="47107" name="标题 4"/>
          <p:cNvSpPr txBox="1"/>
          <p:nvPr/>
        </p:nvSpPr>
        <p:spPr>
          <a:xfrm>
            <a:off x="628650" y="438150"/>
            <a:ext cx="7886700" cy="641350"/>
          </a:xfrm>
          <a:prstGeom prst="rect">
            <a:avLst/>
          </a:prstGeom>
          <a:noFill/>
          <a:ln w="9525">
            <a:noFill/>
          </a:ln>
        </p:spPr>
        <p:txBody>
          <a:bodyPr>
            <a:spAutoFit/>
          </a:bodyPr>
          <a:p>
            <a:pPr algn="ctr" eaLnBrk="1" hangingPunct="1">
              <a:lnSpc>
                <a:spcPct val="90000"/>
              </a:lnSpc>
            </a:pPr>
            <a:r>
              <a:rPr lang="zh-CN" altLang="en-US" sz="4000" b="1" dirty="0">
                <a:solidFill>
                  <a:srgbClr val="495A66"/>
                </a:solidFill>
                <a:latin typeface="微软雅黑" panose="020B0503020204020204" pitchFamily="34" charset="-122"/>
                <a:ea typeface="微软雅黑" panose="020B0503020204020204" pitchFamily="34" charset="-122"/>
              </a:rPr>
              <a:t>    </a:t>
            </a:r>
            <a:r>
              <a:rPr lang="en-US" altLang="zh-CN" sz="4000" b="1" dirty="0">
                <a:solidFill>
                  <a:srgbClr val="495A66"/>
                </a:solidFill>
                <a:latin typeface="微软雅黑" panose="020B0503020204020204" pitchFamily="34" charset="-122"/>
                <a:ea typeface="微软雅黑" panose="020B0503020204020204" pitchFamily="34" charset="-122"/>
              </a:rPr>
              <a:t>3.</a:t>
            </a:r>
            <a:r>
              <a:rPr lang="zh-CN" altLang="en-US" sz="3600" b="1" dirty="0">
                <a:solidFill>
                  <a:srgbClr val="495A66"/>
                </a:solidFill>
                <a:latin typeface="微软雅黑" panose="020B0503020204020204" pitchFamily="34" charset="-122"/>
                <a:ea typeface="微软雅黑" panose="020B0503020204020204" pitchFamily="34" charset="-122"/>
              </a:rPr>
              <a:t>应收账款账户余额模式分析</a:t>
            </a:r>
            <a:endParaRPr lang="zh-CN" altLang="en-US" sz="3600" b="1" dirty="0">
              <a:solidFill>
                <a:srgbClr val="495A66"/>
              </a:solidFill>
              <a:latin typeface="微软雅黑" panose="020B0503020204020204" pitchFamily="34" charset="-122"/>
              <a:ea typeface="微软雅黑" panose="020B0503020204020204" pitchFamily="34" charset="-122"/>
            </a:endParaRPr>
          </a:p>
        </p:txBody>
      </p:sp>
      <p:grpSp>
        <p:nvGrpSpPr>
          <p:cNvPr id="47108" name="组合 36"/>
          <p:cNvGrpSpPr/>
          <p:nvPr/>
        </p:nvGrpSpPr>
        <p:grpSpPr>
          <a:xfrm>
            <a:off x="2774950" y="1146175"/>
            <a:ext cx="4052888" cy="131763"/>
            <a:chOff x="5357217" y="1143000"/>
            <a:chExt cx="1490133" cy="101600"/>
          </a:xfrm>
        </p:grpSpPr>
        <p:cxnSp>
          <p:nvCxnSpPr>
            <p:cNvPr id="57"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31"/>
            <p:cNvCxnSpPr/>
            <p:nvPr/>
          </p:nvCxnSpPr>
          <p:spPr>
            <a:xfrm>
              <a:off x="5509557" y="1244600"/>
              <a:ext cx="1185452"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7109" name="灯片编号占位符 2"/>
          <p:cNvSpPr txBox="1">
            <a:spLocks noGrp="1"/>
          </p:cNvSpPr>
          <p:nvPr/>
        </p:nvSpPr>
        <p:spPr>
          <a:xfrm>
            <a:off x="8493125" y="6240463"/>
            <a:ext cx="371475" cy="354012"/>
          </a:xfrm>
          <a:prstGeom prst="rect">
            <a:avLst/>
          </a:prstGeom>
          <a:noFill/>
          <a:ln w="9525">
            <a:noFill/>
          </a:ln>
        </p:spPr>
        <p:txBody>
          <a:bodyPr anchor="ctr" anchorCtr="0"/>
          <a:p>
            <a:pPr algn="ctr" eaLnBrk="1" hangingPunct="1"/>
            <a:fld id="{9A0DB2DC-4C9A-4742-B13C-FB6460FD3503}" type="slidenum">
              <a:rPr lang="en-US" altLang="zh-CN" sz="1400" b="1" dirty="0">
                <a:solidFill>
                  <a:schemeClr val="bg1"/>
                </a:solidFill>
                <a:latin typeface="文泉驿微米黑" pitchFamily="2" charset="-122"/>
                <a:ea typeface="宋体" panose="02010600030101010101" pitchFamily="2" charset="-122"/>
              </a:rPr>
            </a:fld>
            <a:endParaRPr lang="en-US" altLang="zh-CN" sz="1400" b="1" dirty="0">
              <a:solidFill>
                <a:schemeClr val="bg1"/>
              </a:solidFill>
              <a:latin typeface="文泉驿微米黑" pitchFamily="2" charset="-122"/>
              <a:ea typeface="宋体" panose="02010600030101010101" pitchFamily="2" charset="-122"/>
            </a:endParaRPr>
          </a:p>
        </p:txBody>
      </p:sp>
      <p:grpSp>
        <p:nvGrpSpPr>
          <p:cNvPr id="8" name="矩形 7"/>
          <p:cNvGrpSpPr/>
          <p:nvPr/>
        </p:nvGrpSpPr>
        <p:grpSpPr>
          <a:xfrm>
            <a:off x="250825" y="1557338"/>
            <a:ext cx="8713788" cy="1412875"/>
            <a:chOff x="983" y="972"/>
            <a:chExt cx="5710" cy="890"/>
          </a:xfrm>
        </p:grpSpPr>
        <p:pic>
          <p:nvPicPr>
            <p:cNvPr id="47113" name="矩形 7"/>
            <p:cNvPicPr/>
            <p:nvPr/>
          </p:nvPicPr>
          <p:blipFill>
            <a:blip r:embed="rId1"/>
            <a:stretch>
              <a:fillRect/>
            </a:stretch>
          </p:blipFill>
          <p:spPr>
            <a:xfrm>
              <a:off x="983" y="972"/>
              <a:ext cx="5710" cy="890"/>
            </a:xfrm>
            <a:prstGeom prst="rect">
              <a:avLst/>
            </a:prstGeom>
            <a:noFill/>
            <a:ln w="9525">
              <a:noFill/>
            </a:ln>
          </p:spPr>
        </p:pic>
        <p:sp>
          <p:nvSpPr>
            <p:cNvPr id="47114" name="Text Box 10"/>
            <p:cNvSpPr txBox="1"/>
            <p:nvPr/>
          </p:nvSpPr>
          <p:spPr>
            <a:xfrm>
              <a:off x="994" y="982"/>
              <a:ext cx="5692" cy="866"/>
            </a:xfrm>
            <a:prstGeom prst="rect">
              <a:avLst/>
            </a:prstGeom>
            <a:noFill/>
            <a:ln w="9525">
              <a:noFill/>
            </a:ln>
          </p:spPr>
          <p:txBody>
            <a:bodyPr>
              <a:spAutoFit/>
            </a:bodyPr>
            <a:p>
              <a:pPr marL="457200" indent="-457200" eaLnBrk="1" hangingPunct="1">
                <a:lnSpc>
                  <a:spcPct val="150000"/>
                </a:lnSpc>
                <a:buFont typeface="Wingdings" panose="05000000000000000000" pitchFamily="2" charset="2"/>
                <a:buChar char="u"/>
              </a:pPr>
              <a:r>
                <a:rPr lang="zh-CN" altLang="en-US" sz="2800" dirty="0">
                  <a:solidFill>
                    <a:srgbClr val="FF0000"/>
                  </a:solidFill>
                  <a:latin typeface="Times New Roman" panose="02020603050405020304" pitchFamily="18" charset="0"/>
                  <a:ea typeface="方正书宋简体" charset="-122"/>
                </a:rPr>
                <a:t>应收账款的余额模式</a:t>
              </a:r>
              <a:r>
                <a:rPr lang="zh-CN" altLang="en-US" sz="2800" dirty="0">
                  <a:latin typeface="Times New Roman" panose="02020603050405020304" pitchFamily="18" charset="0"/>
                  <a:ea typeface="方正书宋简体" charset="-122"/>
                </a:rPr>
                <a:t>反映一定期间的赊销额在发生赊销的当期期末及随后的各期仍未偿还的百分比。</a:t>
              </a:r>
              <a:endParaRPr lang="en-US" altLang="zh-CN" sz="2800" dirty="0">
                <a:latin typeface="Times New Roman" panose="02020603050405020304" pitchFamily="18" charset="0"/>
                <a:ea typeface="方正书宋简体" charset="-122"/>
              </a:endParaRPr>
            </a:p>
          </p:txBody>
        </p:sp>
      </p:grpSp>
      <p:sp>
        <p:nvSpPr>
          <p:cNvPr id="118795" name="矩形 1"/>
          <p:cNvSpPr/>
          <p:nvPr/>
        </p:nvSpPr>
        <p:spPr>
          <a:xfrm>
            <a:off x="0" y="3284538"/>
            <a:ext cx="4967288" cy="2870200"/>
          </a:xfrm>
          <a:prstGeom prst="rect">
            <a:avLst/>
          </a:prstGeom>
          <a:noFill/>
          <a:ln w="9525">
            <a:noFill/>
          </a:ln>
        </p:spPr>
        <p:txBody>
          <a:bodyPr>
            <a:spAutoFit/>
          </a:bodyPr>
          <a:p>
            <a:pPr marL="457200" indent="-457200" eaLnBrk="1" hangingPunct="1">
              <a:lnSpc>
                <a:spcPct val="130000"/>
              </a:lnSpc>
              <a:buFont typeface="Wingdings" panose="05000000000000000000" pitchFamily="2" charset="2"/>
              <a:buChar char="ü"/>
            </a:pPr>
            <a:r>
              <a:rPr lang="zh-CN" altLang="en-US" sz="2800" b="1" i="1" dirty="0">
                <a:latin typeface="楷体" panose="02010609060101010101" pitchFamily="49" charset="-122"/>
                <a:ea typeface="楷体" panose="02010609060101010101" pitchFamily="49" charset="-122"/>
              </a:rPr>
              <a:t>企业收款的历史决定了其正常的应收账款余额的模式，可以运用此模式</a:t>
            </a:r>
            <a:r>
              <a:rPr lang="zh-CN" altLang="en-US" sz="2800" b="1" i="1" dirty="0">
                <a:solidFill>
                  <a:srgbClr val="902C1D"/>
                </a:solidFill>
                <a:latin typeface="楷体" panose="02010609060101010101" pitchFamily="49" charset="-122"/>
                <a:ea typeface="楷体" panose="02010609060101010101" pitchFamily="49" charset="-122"/>
              </a:rPr>
              <a:t>衡量应收账款的收账效率以及预测未来的现金流</a:t>
            </a:r>
            <a:r>
              <a:rPr lang="zh-CN" altLang="en-US" sz="2800" b="1" i="1" dirty="0">
                <a:latin typeface="楷体" panose="02010609060101010101" pitchFamily="49" charset="-122"/>
                <a:ea typeface="楷体" panose="02010609060101010101" pitchFamily="49" charset="-122"/>
              </a:rPr>
              <a:t>。</a:t>
            </a:r>
            <a:endParaRPr lang="zh-CN" altLang="en-US" sz="2800" b="1" i="1" dirty="0">
              <a:latin typeface="楷体" panose="02010609060101010101" pitchFamily="49" charset="-122"/>
              <a:ea typeface="楷体" panose="02010609060101010101" pitchFamily="49" charset="-122"/>
            </a:endParaRPr>
          </a:p>
        </p:txBody>
      </p:sp>
      <p:pic>
        <p:nvPicPr>
          <p:cNvPr id="47112" name="Picture 2" descr="https://timgsa.baidu.com/timg?image&amp;quality=80&amp;size=b9999_10000&amp;sec=1523018832007&amp;di=5d99eb82de957280dbf714b292bb4e26&amp;imgtype=0&amp;src=http%3A%2F%2Fphotocdn.sohu.com%2F20150922%2Fmp32874554_1442904827310_1_th.jpeg"/>
          <p:cNvPicPr>
            <a:picLocks noChangeAspect="1"/>
          </p:cNvPicPr>
          <p:nvPr/>
        </p:nvPicPr>
        <p:blipFill>
          <a:blip r:embed="rId2"/>
          <a:stretch>
            <a:fillRect/>
          </a:stretch>
        </p:blipFill>
        <p:spPr>
          <a:xfrm>
            <a:off x="5219700" y="3429000"/>
            <a:ext cx="3468688" cy="2566988"/>
          </a:xfrm>
          <a:prstGeom prst="rect">
            <a:avLst/>
          </a:prstGeom>
          <a:noFill/>
          <a:ln w="9525">
            <a:noFill/>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200" fill="hold"/>
                                        <p:tgtEl>
                                          <p:spTgt spid="39"/>
                                        </p:tgtEl>
                                        <p:attrNameLst>
                                          <p:attrName>ppt_x</p:attrName>
                                        </p:attrNameLst>
                                      </p:cBhvr>
                                      <p:tavLst>
                                        <p:tav tm="0">
                                          <p:val>
                                            <p:strVal val="#ppt_x"/>
                                          </p:val>
                                        </p:tav>
                                        <p:tav tm="100000">
                                          <p:val>
                                            <p:strVal val="#ppt_x"/>
                                          </p:val>
                                        </p:tav>
                                      </p:tavLst>
                                    </p:anim>
                                    <p:anim calcmode="lin" valueType="num">
                                      <p:cBhvr additive="base">
                                        <p:cTn id="8" dur="2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8795"/>
                                        </p:tgtEl>
                                        <p:attrNameLst>
                                          <p:attrName>style.visibility</p:attrName>
                                        </p:attrNameLst>
                                      </p:cBhvr>
                                      <p:to>
                                        <p:strVal val="visible"/>
                                      </p:to>
                                    </p:set>
                                    <p:animEffect transition="in" filter="wipe(left)">
                                      <p:cBhvr>
                                        <p:cTn id="20" dur="500"/>
                                        <p:tgtEl>
                                          <p:spTgt spid="118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1879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灯片编号占位符 2"/>
          <p:cNvSpPr txBox="1">
            <a:spLocks noGrp="1"/>
          </p:cNvSpPr>
          <p:nvPr/>
        </p:nvSpPr>
        <p:spPr>
          <a:xfrm>
            <a:off x="8493125" y="6240463"/>
            <a:ext cx="371475" cy="354012"/>
          </a:xfrm>
          <a:prstGeom prst="rect">
            <a:avLst/>
          </a:prstGeom>
          <a:noFill/>
          <a:ln w="9525">
            <a:noFill/>
          </a:ln>
        </p:spPr>
        <p:txBody>
          <a:bodyPr anchor="ctr" anchorCtr="0"/>
          <a:p>
            <a:pPr algn="ctr" eaLnBrk="1" hangingPunct="1"/>
            <a:fld id="{9A0DB2DC-4C9A-4742-B13C-FB6460FD3503}" type="slidenum">
              <a:rPr lang="en-US" altLang="zh-CN" sz="1400" b="1" dirty="0">
                <a:solidFill>
                  <a:schemeClr val="bg1"/>
                </a:solidFill>
                <a:latin typeface="文泉驿微米黑" pitchFamily="2" charset="-122"/>
                <a:ea typeface="宋体" panose="02010600030101010101" pitchFamily="2" charset="-122"/>
              </a:rPr>
            </a:fld>
            <a:endParaRPr lang="en-US" altLang="zh-CN" sz="1400" b="1" dirty="0">
              <a:solidFill>
                <a:schemeClr val="bg1"/>
              </a:solidFill>
              <a:latin typeface="文泉驿微米黑" pitchFamily="2" charset="-122"/>
              <a:ea typeface="宋体" panose="02010600030101010101" pitchFamily="2" charset="-122"/>
            </a:endParaRPr>
          </a:p>
        </p:txBody>
      </p:sp>
      <p:sp>
        <p:nvSpPr>
          <p:cNvPr id="18" name="Text Box 4"/>
          <p:cNvSpPr txBox="1">
            <a:spLocks noChangeArrowheads="1"/>
          </p:cNvSpPr>
          <p:nvPr/>
        </p:nvSpPr>
        <p:spPr bwMode="auto">
          <a:xfrm>
            <a:off x="2484438" y="147638"/>
            <a:ext cx="5510213" cy="615950"/>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3.</a:t>
            </a:r>
            <a:r>
              <a:rPr kumimoji="0" lang="zh-CN" altLang="en-US" sz="32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应收</a:t>
            </a:r>
            <a:r>
              <a:rPr kumimoji="0" lang="zh-CN" altLang="en-US"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账款账户余额模式分析</a:t>
            </a:r>
            <a:endParaRPr kumimoji="0" lang="zh-CN" altLang="zh-CN" sz="3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9" name="Line 7"/>
          <p:cNvSpPr>
            <a:spLocks noChangeShapeType="1"/>
          </p:cNvSpPr>
          <p:nvPr/>
        </p:nvSpPr>
        <p:spPr bwMode="auto">
          <a:xfrm>
            <a:off x="6738938" y="436563"/>
            <a:ext cx="2405063" cy="1588"/>
          </a:xfrm>
          <a:prstGeom prst="line">
            <a:avLst/>
          </a:prstGeom>
          <a:noFill/>
          <a:ln w="6350">
            <a:solidFill>
              <a:srgbClr val="0070C0"/>
            </a:solidFill>
            <a:round/>
          </a:ln>
          <a:effectLst/>
        </p:spPr>
        <p:txBody>
          <a:bodyPr lIns="121926" tIns="60963" rIns="121926" bIns="60963"/>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0" name="Line 7"/>
          <p:cNvSpPr>
            <a:spLocks noChangeShapeType="1"/>
          </p:cNvSpPr>
          <p:nvPr/>
        </p:nvSpPr>
        <p:spPr bwMode="auto">
          <a:xfrm>
            <a:off x="0" y="436563"/>
            <a:ext cx="2967038" cy="0"/>
          </a:xfrm>
          <a:prstGeom prst="line">
            <a:avLst/>
          </a:prstGeom>
          <a:noFill/>
          <a:ln w="6350">
            <a:solidFill>
              <a:srgbClr val="0070C0"/>
            </a:solidFill>
            <a:round/>
          </a:ln>
          <a:effectLst/>
        </p:spPr>
        <p:txBody>
          <a:bodyPr lIns="121926" tIns="60963" rIns="121926" bIns="60963"/>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4" name="组合 3"/>
          <p:cNvGrpSpPr/>
          <p:nvPr/>
        </p:nvGrpSpPr>
        <p:grpSpPr>
          <a:xfrm>
            <a:off x="0" y="476250"/>
            <a:ext cx="9144000" cy="2168525"/>
            <a:chOff x="648559" y="795276"/>
            <a:chExt cx="10595567" cy="2167842"/>
          </a:xfrm>
        </p:grpSpPr>
        <p:grpSp>
          <p:nvGrpSpPr>
            <p:cNvPr id="48165" name="组合 14"/>
            <p:cNvGrpSpPr/>
            <p:nvPr/>
          </p:nvGrpSpPr>
          <p:grpSpPr>
            <a:xfrm>
              <a:off x="648559" y="795276"/>
              <a:ext cx="10595567" cy="2167842"/>
              <a:chOff x="495750" y="1458373"/>
              <a:chExt cx="8533607" cy="4861483"/>
            </a:xfrm>
          </p:grpSpPr>
          <p:sp>
            <p:nvSpPr>
              <p:cNvPr id="48167" name="矩形 8"/>
              <p:cNvSpPr/>
              <p:nvPr/>
            </p:nvSpPr>
            <p:spPr>
              <a:xfrm>
                <a:off x="732641" y="2102138"/>
                <a:ext cx="8296716" cy="4217718"/>
              </a:xfrm>
              <a:prstGeom prst="rect">
                <a:avLst/>
              </a:prstGeom>
              <a:noFill/>
              <a:ln w="25400" cap="flat" cmpd="sng">
                <a:solidFill>
                  <a:srgbClr val="0070C0"/>
                </a:solidFill>
                <a:prstDash val="solid"/>
                <a:miter/>
                <a:headEnd type="none" w="med" len="med"/>
                <a:tailEnd type="none" w="med" len="med"/>
              </a:ln>
            </p:spPr>
            <p:txBody>
              <a:bodyPr/>
              <a:p>
                <a:pPr eaLnBrk="1" hangingPunct="1">
                  <a:lnSpc>
                    <a:spcPct val="130000"/>
                  </a:lnSpc>
                </a:pPr>
                <a:r>
                  <a:rPr lang="zh-CN" altLang="en-US" sz="3200" b="1" dirty="0">
                    <a:solidFill>
                      <a:srgbClr val="333333"/>
                    </a:solidFill>
                    <a:latin typeface="Times New Roman" panose="02020603050405020304" pitchFamily="18" charset="0"/>
                    <a:ea typeface="宋体" panose="02010600030101010101" pitchFamily="2" charset="-122"/>
                  </a:rPr>
                  <a:t>       </a:t>
                </a:r>
                <a:endParaRPr lang="zh-CN" altLang="en-US" sz="28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4" name="组合 11"/>
              <p:cNvGrpSpPr/>
              <p:nvPr/>
            </p:nvGrpSpPr>
            <p:grpSpPr>
              <a:xfrm>
                <a:off x="495750" y="1458373"/>
                <a:ext cx="577432" cy="1001942"/>
                <a:chOff x="1016881" y="-2534342"/>
                <a:chExt cx="4061563" cy="5725335"/>
              </a:xfrm>
              <a:effectLst>
                <a:outerShdw blurRad="444500" dist="254000" dir="8100000" algn="tr" rotWithShape="0">
                  <a:prstClr val="black">
                    <a:alpha val="50000"/>
                  </a:prstClr>
                </a:outerShdw>
              </a:effectLst>
            </p:grpSpPr>
            <p:sp>
              <p:nvSpPr>
                <p:cNvPr id="15" name="同心圆 28"/>
                <p:cNvSpPr/>
                <p:nvPr/>
              </p:nvSpPr>
              <p:spPr>
                <a:xfrm>
                  <a:off x="1077944" y="-1441797"/>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6" name="椭圆 15"/>
                <p:cNvSpPr/>
                <p:nvPr/>
              </p:nvSpPr>
              <p:spPr>
                <a:xfrm>
                  <a:off x="1016881" y="-2534342"/>
                  <a:ext cx="3825870" cy="572533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grpSp>
        </p:grpSp>
        <p:sp>
          <p:nvSpPr>
            <p:cNvPr id="48166" name="矩形 1"/>
            <p:cNvSpPr/>
            <p:nvPr/>
          </p:nvSpPr>
          <p:spPr>
            <a:xfrm>
              <a:off x="1012782" y="1191955"/>
              <a:ext cx="10183517" cy="1515314"/>
            </a:xfrm>
            <a:prstGeom prst="rect">
              <a:avLst/>
            </a:prstGeom>
            <a:noFill/>
            <a:ln w="9525">
              <a:noFill/>
            </a:ln>
          </p:spPr>
          <p:txBody>
            <a:bodyPr>
              <a:spAutoFit/>
            </a:bodyPr>
            <a:p>
              <a:pPr eaLnBrk="1" hangingPunct="1">
                <a:lnSpc>
                  <a:spcPct val="130000"/>
                </a:lnSpc>
              </a:pPr>
              <a:r>
                <a:rPr lang="zh-CN" altLang="en-US" sz="2400" b="1" dirty="0">
                  <a:solidFill>
                    <a:srgbClr val="333333"/>
                  </a:solidFill>
                  <a:latin typeface="Times New Roman" panose="02020603050405020304" pitchFamily="18" charset="0"/>
                  <a:ea typeface="宋体" panose="02010600030101010101" pitchFamily="2" charset="-122"/>
                </a:rPr>
                <a:t>假设没有坏账费用，收款模式如下。销售当月收回销售额</a:t>
              </a:r>
              <a:r>
                <a:rPr lang="en-US" altLang="zh-CN" sz="2400" b="1" dirty="0">
                  <a:solidFill>
                    <a:srgbClr val="333333"/>
                  </a:solidFill>
                  <a:latin typeface="Times New Roman" panose="02020603050405020304" pitchFamily="18" charset="0"/>
                  <a:ea typeface="宋体" panose="02010600030101010101" pitchFamily="2" charset="-122"/>
                </a:rPr>
                <a:t>10%</a:t>
              </a:r>
              <a:r>
                <a:rPr lang="zh-CN" altLang="en-US" sz="2400" b="1" dirty="0">
                  <a:solidFill>
                    <a:srgbClr val="333333"/>
                  </a:solidFill>
                  <a:latin typeface="Times New Roman" panose="02020603050405020304" pitchFamily="18" charset="0"/>
                  <a:ea typeface="宋体" panose="02010600030101010101" pitchFamily="2" charset="-122"/>
                </a:rPr>
                <a:t>，销售后的第一个月收回销售额的</a:t>
              </a:r>
              <a:r>
                <a:rPr lang="en-US" altLang="zh-CN" sz="2400" b="1" dirty="0">
                  <a:solidFill>
                    <a:srgbClr val="333333"/>
                  </a:solidFill>
                  <a:latin typeface="Times New Roman" panose="02020603050405020304" pitchFamily="18" charset="0"/>
                  <a:ea typeface="宋体" panose="02010600030101010101" pitchFamily="2" charset="-122"/>
                </a:rPr>
                <a:t>40%</a:t>
              </a:r>
              <a:r>
                <a:rPr lang="zh-CN" altLang="en-US" sz="2400" b="1" dirty="0">
                  <a:solidFill>
                    <a:srgbClr val="333333"/>
                  </a:solidFill>
                  <a:latin typeface="Times New Roman" panose="02020603050405020304" pitchFamily="18" charset="0"/>
                  <a:ea typeface="宋体" panose="02010600030101010101" pitchFamily="2" charset="-122"/>
                </a:rPr>
                <a:t>，销售后的第二个月收回销售额的</a:t>
              </a:r>
              <a:r>
                <a:rPr lang="en-US" altLang="zh-CN" sz="2400" b="1" dirty="0">
                  <a:solidFill>
                    <a:srgbClr val="333333"/>
                  </a:solidFill>
                  <a:latin typeface="Times New Roman" panose="02020603050405020304" pitchFamily="18" charset="0"/>
                  <a:ea typeface="宋体" panose="02010600030101010101" pitchFamily="2" charset="-122"/>
                </a:rPr>
                <a:t>35%</a:t>
              </a:r>
              <a:r>
                <a:rPr lang="zh-CN" altLang="en-US" sz="2400" b="1" dirty="0">
                  <a:solidFill>
                    <a:srgbClr val="333333"/>
                  </a:solidFill>
                  <a:latin typeface="Times New Roman" panose="02020603050405020304" pitchFamily="18" charset="0"/>
                  <a:ea typeface="宋体" panose="02010600030101010101" pitchFamily="2" charset="-122"/>
                </a:rPr>
                <a:t>，销售后第三个月收回销售额的</a:t>
              </a:r>
              <a:r>
                <a:rPr lang="en-US" altLang="zh-CN" sz="2400" b="1" dirty="0">
                  <a:solidFill>
                    <a:srgbClr val="333333"/>
                  </a:solidFill>
                  <a:latin typeface="Times New Roman" panose="02020603050405020304" pitchFamily="18" charset="0"/>
                  <a:ea typeface="宋体" panose="02010600030101010101" pitchFamily="2" charset="-122"/>
                </a:rPr>
                <a:t>15%</a:t>
              </a:r>
              <a:r>
                <a:rPr lang="zh-CN" altLang="en-US" sz="2400" b="1" dirty="0">
                  <a:solidFill>
                    <a:srgbClr val="333333"/>
                  </a:solidFill>
                  <a:latin typeface="Times New Roman" panose="02020603050405020304" pitchFamily="18" charset="0"/>
                  <a:ea typeface="宋体" panose="02010600030101010101" pitchFamily="2" charset="-122"/>
                </a:rPr>
                <a:t>，如下表所示。</a:t>
              </a:r>
              <a:endParaRPr lang="zh-CN" altLang="en-US" sz="2400" b="1" dirty="0">
                <a:solidFill>
                  <a:srgbClr val="333333"/>
                </a:solidFill>
                <a:latin typeface="Times New Roman" panose="02020603050405020304" pitchFamily="18" charset="0"/>
                <a:ea typeface="宋体" panose="02010600030101010101" pitchFamily="2" charset="-122"/>
              </a:endParaRPr>
            </a:p>
          </p:txBody>
        </p:sp>
      </p:grpSp>
      <p:graphicFrame>
        <p:nvGraphicFramePr>
          <p:cNvPr id="48135" name="表格 48134"/>
          <p:cNvGraphicFramePr/>
          <p:nvPr/>
        </p:nvGraphicFramePr>
        <p:xfrm>
          <a:off x="0" y="2781300"/>
          <a:ext cx="8820150" cy="1820863"/>
        </p:xfrm>
        <a:graphic>
          <a:graphicData uri="http://schemas.openxmlformats.org/drawingml/2006/table">
            <a:tbl>
              <a:tblPr/>
              <a:tblGrid>
                <a:gridCol w="1393825"/>
                <a:gridCol w="1925638"/>
                <a:gridCol w="2773362"/>
                <a:gridCol w="2727325"/>
              </a:tblGrid>
              <a:tr h="7223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indent="254000" algn="ctr" eaLnBrk="1" hangingPunct="1">
                        <a:spcBef>
                          <a:spcPts val="175"/>
                        </a:spcBef>
                        <a:spcAft>
                          <a:spcPts val="175"/>
                        </a:spcAft>
                        <a:buNone/>
                      </a:pPr>
                      <a:r>
                        <a:rPr lang="zh-CN" altLang="en-US" sz="2200" dirty="0">
                          <a:latin typeface="文泉驿微米黑" pitchFamily="2" charset="-122"/>
                          <a:ea typeface="宋体" panose="02010600030101010101" pitchFamily="2" charset="-122"/>
                        </a:rPr>
                        <a:t>发生赊销的月份</a:t>
                      </a:r>
                      <a:endParaRPr lang="zh-CN" altLang="en-US" sz="2200" dirty="0">
                        <a:latin typeface="Times" charset="0"/>
                        <a:ea typeface="方正书宋简体" charset="-122"/>
                      </a:endParaRPr>
                    </a:p>
                  </a:txBody>
                  <a:tcPr marL="68580" marR="68580" marT="0"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solidFill>
                      <a:srgbClr val="FDEBC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indent="254000" algn="ctr" eaLnBrk="1" hangingPunct="1">
                        <a:lnSpc>
                          <a:spcPts val="1200"/>
                        </a:lnSpc>
                        <a:spcBef>
                          <a:spcPts val="175"/>
                        </a:spcBef>
                        <a:spcAft>
                          <a:spcPts val="175"/>
                        </a:spcAft>
                        <a:buNone/>
                      </a:pPr>
                      <a:r>
                        <a:rPr lang="zh-CN" altLang="en-US" sz="2200" dirty="0">
                          <a:latin typeface="文泉驿微米黑" pitchFamily="2" charset="-122"/>
                          <a:ea typeface="宋体" panose="02010600030101010101" pitchFamily="2" charset="-122"/>
                        </a:rPr>
                        <a:t>销售额（元）</a:t>
                      </a:r>
                      <a:endParaRPr lang="zh-CN" altLang="en-US" sz="2200" dirty="0">
                        <a:latin typeface="Times" charset="0"/>
                        <a:ea typeface="方正书宋简体" charset="-122"/>
                      </a:endParaRPr>
                    </a:p>
                  </a:txBody>
                  <a:tcPr marL="68580" marR="68580" marT="0"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solidFill>
                      <a:srgbClr val="FDEBC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indent="254000" algn="ctr" eaLnBrk="1" hangingPunct="1">
                        <a:spcBef>
                          <a:spcPts val="175"/>
                        </a:spcBef>
                        <a:spcAft>
                          <a:spcPts val="175"/>
                        </a:spcAft>
                        <a:buNone/>
                      </a:pPr>
                      <a:r>
                        <a:rPr lang="zh-CN" altLang="en-US" sz="2200" dirty="0">
                          <a:latin typeface="文泉驿微米黑" pitchFamily="2" charset="-122"/>
                          <a:ea typeface="宋体" panose="02010600030101010101" pitchFamily="2" charset="-122"/>
                        </a:rPr>
                        <a:t>月销售额于</a:t>
                      </a:r>
                      <a:r>
                        <a:rPr lang="en-US" altLang="zh-CN" sz="2200" dirty="0">
                          <a:latin typeface="文泉驿微米黑" pitchFamily="2" charset="-122"/>
                          <a:ea typeface="宋体" panose="02010600030101010101" pitchFamily="2" charset="-122"/>
                        </a:rPr>
                        <a:t>3</a:t>
                      </a:r>
                      <a:r>
                        <a:rPr lang="zh-CN" altLang="en-US" sz="2200" dirty="0">
                          <a:latin typeface="文泉驿微米黑" pitchFamily="2" charset="-122"/>
                          <a:ea typeface="宋体" panose="02010600030101010101" pitchFamily="2" charset="-122"/>
                        </a:rPr>
                        <a:t>月底未收回的金额（元）</a:t>
                      </a:r>
                      <a:endParaRPr lang="zh-CN" altLang="en-US" sz="2200" dirty="0">
                        <a:latin typeface="Times" charset="0"/>
                        <a:ea typeface="方正书宋简体" charset="-122"/>
                      </a:endParaRPr>
                    </a:p>
                  </a:txBody>
                  <a:tcPr marL="68580" marR="68580" marT="0"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solidFill>
                      <a:srgbClr val="FDEBC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indent="254000" algn="ctr" eaLnBrk="1" hangingPunct="1">
                        <a:spcBef>
                          <a:spcPts val="175"/>
                        </a:spcBef>
                        <a:spcAft>
                          <a:spcPts val="175"/>
                        </a:spcAft>
                        <a:buNone/>
                      </a:pPr>
                      <a:r>
                        <a:rPr lang="zh-CN" altLang="en-US" sz="2200" dirty="0">
                          <a:latin typeface="文泉驿微米黑" pitchFamily="2" charset="-122"/>
                          <a:ea typeface="宋体" panose="02010600030101010101" pitchFamily="2" charset="-122"/>
                        </a:rPr>
                        <a:t>月销售额于</a:t>
                      </a:r>
                      <a:r>
                        <a:rPr lang="en-US" altLang="zh-CN" sz="2200" dirty="0">
                          <a:latin typeface="文泉驿微米黑" pitchFamily="2" charset="-122"/>
                          <a:ea typeface="宋体" panose="02010600030101010101" pitchFamily="2" charset="-122"/>
                        </a:rPr>
                        <a:t>3</a:t>
                      </a:r>
                      <a:r>
                        <a:rPr lang="zh-CN" altLang="en-US" sz="2200" dirty="0">
                          <a:latin typeface="文泉驿微米黑" pitchFamily="2" charset="-122"/>
                          <a:ea typeface="宋体" panose="02010600030101010101" pitchFamily="2" charset="-122"/>
                        </a:rPr>
                        <a:t>月底</a:t>
                      </a:r>
                      <a:endParaRPr lang="zh-CN" altLang="en-US" sz="2200" dirty="0">
                        <a:latin typeface="文泉驿微米黑" pitchFamily="2" charset="-122"/>
                        <a:ea typeface="宋体" panose="02010600030101010101" pitchFamily="2" charset="-122"/>
                      </a:endParaRPr>
                    </a:p>
                    <a:p>
                      <a:pPr lvl="0" indent="254000" algn="ctr" eaLnBrk="1" hangingPunct="1">
                        <a:spcBef>
                          <a:spcPts val="175"/>
                        </a:spcBef>
                        <a:spcAft>
                          <a:spcPts val="175"/>
                        </a:spcAft>
                        <a:buNone/>
                      </a:pPr>
                      <a:r>
                        <a:rPr lang="zh-CN" altLang="en-US" sz="2200" dirty="0">
                          <a:latin typeface="文泉驿微米黑" pitchFamily="2" charset="-122"/>
                          <a:ea typeface="宋体" panose="02010600030101010101" pitchFamily="2" charset="-122"/>
                        </a:rPr>
                        <a:t>未收回的百分比</a:t>
                      </a:r>
                      <a:endParaRPr lang="zh-CN" altLang="en-US" sz="2200" dirty="0">
                        <a:latin typeface="Times" charset="0"/>
                        <a:ea typeface="方正书宋简体" charset="-122"/>
                      </a:endParaRPr>
                    </a:p>
                  </a:txBody>
                  <a:tcPr marL="68580" marR="68580" marT="0"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solidFill>
                      <a:srgbClr val="FDEBCF"/>
                    </a:solidFill>
                  </a:tcPr>
                </a:tc>
              </a:tr>
              <a:tr h="3667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indent="254000" algn="ctr" eaLnBrk="1" hangingPunct="1">
                        <a:spcBef>
                          <a:spcPts val="175"/>
                        </a:spcBef>
                        <a:spcAft>
                          <a:spcPts val="175"/>
                        </a:spcAft>
                        <a:buNone/>
                      </a:pPr>
                      <a:r>
                        <a:rPr lang="en-US" altLang="zh-CN" sz="2400" dirty="0">
                          <a:latin typeface="文泉驿微米黑" pitchFamily="2" charset="-122"/>
                          <a:ea typeface="宋体" panose="02010600030101010101" pitchFamily="2" charset="-122"/>
                        </a:rPr>
                        <a:t>1</a:t>
                      </a:r>
                      <a:endParaRPr lang="zh-CN" altLang="zh-CN" sz="2400" dirty="0">
                        <a:latin typeface="Times" charset="0"/>
                        <a:ea typeface="方正书宋简体" charset="-122"/>
                      </a:endParaRPr>
                    </a:p>
                  </a:txBody>
                  <a:tcPr marL="68580" marR="68580" marT="0"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indent="254000" algn="ctr" eaLnBrk="1" hangingPunct="1">
                        <a:spcBef>
                          <a:spcPts val="175"/>
                        </a:spcBef>
                        <a:spcAft>
                          <a:spcPts val="175"/>
                        </a:spcAft>
                        <a:buNone/>
                      </a:pPr>
                      <a:r>
                        <a:rPr lang="en-US" altLang="zh-CN" sz="2400" dirty="0">
                          <a:latin typeface="文泉驿微米黑" pitchFamily="2" charset="-122"/>
                          <a:ea typeface="宋体" panose="02010600030101010101" pitchFamily="2" charset="-122"/>
                        </a:rPr>
                        <a:t>100</a:t>
                      </a:r>
                      <a:r>
                        <a:rPr lang="ar-SA" altLang="zh-CN" sz="2400" dirty="0">
                          <a:latin typeface="文泉驿微米黑" pitchFamily="2" charset="-122"/>
                          <a:ea typeface="宋体" panose="02010600030101010101" pitchFamily="2" charset="-122"/>
                        </a:rPr>
                        <a:t> </a:t>
                      </a:r>
                      <a:r>
                        <a:rPr lang="en-US" altLang="zh-CN" sz="2400" dirty="0">
                          <a:latin typeface="文泉驿微米黑" pitchFamily="2" charset="-122"/>
                          <a:ea typeface="宋体" panose="02010600030101010101" pitchFamily="2" charset="-122"/>
                        </a:rPr>
                        <a:t>000</a:t>
                      </a:r>
                      <a:endParaRPr lang="zh-CN" altLang="zh-CN" sz="2400" dirty="0">
                        <a:latin typeface="Times" charset="0"/>
                        <a:ea typeface="方正书宋简体" charset="-122"/>
                      </a:endParaRPr>
                    </a:p>
                  </a:txBody>
                  <a:tcPr marL="68580" marR="68580" marT="0"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indent="254000" algn="ctr" eaLnBrk="1" hangingPunct="1">
                        <a:spcBef>
                          <a:spcPts val="175"/>
                        </a:spcBef>
                        <a:spcAft>
                          <a:spcPts val="175"/>
                        </a:spcAft>
                        <a:buNone/>
                      </a:pPr>
                      <a:r>
                        <a:rPr lang="en-US" altLang="zh-CN" sz="2400" dirty="0">
                          <a:latin typeface="文泉驿微米黑" pitchFamily="2" charset="-122"/>
                          <a:ea typeface="宋体" panose="02010600030101010101" pitchFamily="2" charset="-122"/>
                        </a:rPr>
                        <a:t> 15</a:t>
                      </a:r>
                      <a:r>
                        <a:rPr lang="ar-SA" altLang="zh-CN" sz="2400" dirty="0">
                          <a:latin typeface="文泉驿微米黑" pitchFamily="2" charset="-122"/>
                          <a:ea typeface="宋体" panose="02010600030101010101" pitchFamily="2" charset="-122"/>
                        </a:rPr>
                        <a:t> </a:t>
                      </a:r>
                      <a:r>
                        <a:rPr lang="en-US" altLang="zh-CN" sz="2400" dirty="0">
                          <a:latin typeface="文泉驿微米黑" pitchFamily="2" charset="-122"/>
                          <a:ea typeface="宋体" panose="02010600030101010101" pitchFamily="2" charset="-122"/>
                        </a:rPr>
                        <a:t>000</a:t>
                      </a:r>
                      <a:endParaRPr lang="zh-CN" altLang="zh-CN" sz="2400" dirty="0">
                        <a:latin typeface="Times" charset="0"/>
                        <a:ea typeface="方正书宋简体" charset="-122"/>
                      </a:endParaRPr>
                    </a:p>
                  </a:txBody>
                  <a:tcPr marL="68580" marR="68580" marT="0"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indent="254000" algn="ctr" eaLnBrk="1" hangingPunct="1">
                        <a:spcBef>
                          <a:spcPts val="175"/>
                        </a:spcBef>
                        <a:spcAft>
                          <a:spcPts val="175"/>
                        </a:spcAft>
                        <a:buNone/>
                      </a:pPr>
                      <a:r>
                        <a:rPr lang="en-US" altLang="zh-CN" sz="2400" dirty="0">
                          <a:latin typeface="文泉驿微米黑" pitchFamily="2" charset="-122"/>
                          <a:ea typeface="宋体" panose="02010600030101010101" pitchFamily="2" charset="-122"/>
                        </a:rPr>
                        <a:t>15%</a:t>
                      </a:r>
                      <a:endParaRPr lang="zh-CN" altLang="zh-CN" sz="2400" dirty="0">
                        <a:latin typeface="Times" charset="0"/>
                        <a:ea typeface="方正书宋简体" charset="-122"/>
                      </a:endParaRPr>
                    </a:p>
                  </a:txBody>
                  <a:tcPr marL="68580" marR="68580" marT="0"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noFill/>
                  </a:tcPr>
                </a:tc>
              </a:tr>
              <a:tr h="3667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indent="254000" algn="ctr" eaLnBrk="1" hangingPunct="1">
                        <a:spcBef>
                          <a:spcPts val="175"/>
                        </a:spcBef>
                        <a:spcAft>
                          <a:spcPts val="175"/>
                        </a:spcAft>
                        <a:buNone/>
                      </a:pPr>
                      <a:r>
                        <a:rPr lang="en-US" altLang="zh-CN" sz="2400" dirty="0">
                          <a:latin typeface="文泉驿微米黑" pitchFamily="2" charset="-122"/>
                          <a:ea typeface="宋体" panose="02010600030101010101" pitchFamily="2" charset="-122"/>
                        </a:rPr>
                        <a:t>2</a:t>
                      </a:r>
                      <a:endParaRPr lang="zh-CN" altLang="zh-CN" sz="2400" dirty="0">
                        <a:latin typeface="Times" charset="0"/>
                        <a:ea typeface="方正书宋简体" charset="-122"/>
                      </a:endParaRPr>
                    </a:p>
                  </a:txBody>
                  <a:tcPr marL="68580" marR="68580" marT="0"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indent="254000" algn="ctr" eaLnBrk="1" hangingPunct="1">
                        <a:spcBef>
                          <a:spcPts val="175"/>
                        </a:spcBef>
                        <a:spcAft>
                          <a:spcPts val="175"/>
                        </a:spcAft>
                        <a:buNone/>
                      </a:pPr>
                      <a:r>
                        <a:rPr lang="en-US" altLang="zh-CN" sz="2400" dirty="0">
                          <a:latin typeface="文泉驿微米黑" pitchFamily="2" charset="-122"/>
                          <a:ea typeface="宋体" panose="02010600030101010101" pitchFamily="2" charset="-122"/>
                        </a:rPr>
                        <a:t>150</a:t>
                      </a:r>
                      <a:r>
                        <a:rPr lang="ar-SA" altLang="zh-CN" sz="2400" dirty="0">
                          <a:latin typeface="文泉驿微米黑" pitchFamily="2" charset="-122"/>
                          <a:ea typeface="宋体" panose="02010600030101010101" pitchFamily="2" charset="-122"/>
                        </a:rPr>
                        <a:t> </a:t>
                      </a:r>
                      <a:r>
                        <a:rPr lang="en-US" altLang="zh-CN" sz="2400" dirty="0">
                          <a:latin typeface="文泉驿微米黑" pitchFamily="2" charset="-122"/>
                          <a:ea typeface="宋体" panose="02010600030101010101" pitchFamily="2" charset="-122"/>
                        </a:rPr>
                        <a:t>000</a:t>
                      </a:r>
                      <a:endParaRPr lang="zh-CN" altLang="zh-CN" sz="2400" dirty="0">
                        <a:latin typeface="Times" charset="0"/>
                        <a:ea typeface="方正书宋简体" charset="-122"/>
                      </a:endParaRPr>
                    </a:p>
                  </a:txBody>
                  <a:tcPr marL="68580" marR="68580" marT="0"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indent="254000" algn="ctr" eaLnBrk="1" hangingPunct="1">
                        <a:spcBef>
                          <a:spcPts val="175"/>
                        </a:spcBef>
                        <a:spcAft>
                          <a:spcPts val="175"/>
                        </a:spcAft>
                        <a:buNone/>
                      </a:pPr>
                      <a:r>
                        <a:rPr lang="en-US" altLang="zh-CN" sz="2400" dirty="0">
                          <a:latin typeface="文泉驿微米黑" pitchFamily="2" charset="-122"/>
                          <a:ea typeface="宋体" panose="02010600030101010101" pitchFamily="2" charset="-122"/>
                        </a:rPr>
                        <a:t> 75</a:t>
                      </a:r>
                      <a:r>
                        <a:rPr lang="ar-SA" altLang="zh-CN" sz="2400" dirty="0">
                          <a:latin typeface="文泉驿微米黑" pitchFamily="2" charset="-122"/>
                          <a:ea typeface="宋体" panose="02010600030101010101" pitchFamily="2" charset="-122"/>
                        </a:rPr>
                        <a:t> </a:t>
                      </a:r>
                      <a:r>
                        <a:rPr lang="en-US" altLang="zh-CN" sz="2400" dirty="0">
                          <a:latin typeface="文泉驿微米黑" pitchFamily="2" charset="-122"/>
                          <a:ea typeface="宋体" panose="02010600030101010101" pitchFamily="2" charset="-122"/>
                        </a:rPr>
                        <a:t>000</a:t>
                      </a:r>
                      <a:endParaRPr lang="zh-CN" altLang="zh-CN" sz="2400" dirty="0">
                        <a:latin typeface="Times" charset="0"/>
                        <a:ea typeface="方正书宋简体" charset="-122"/>
                      </a:endParaRPr>
                    </a:p>
                  </a:txBody>
                  <a:tcPr marL="68580" marR="68580" marT="0"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indent="254000" algn="ctr" eaLnBrk="1" hangingPunct="1">
                        <a:spcBef>
                          <a:spcPts val="175"/>
                        </a:spcBef>
                        <a:spcAft>
                          <a:spcPts val="175"/>
                        </a:spcAft>
                        <a:buNone/>
                      </a:pPr>
                      <a:r>
                        <a:rPr lang="en-US" altLang="zh-CN" sz="2400" dirty="0">
                          <a:latin typeface="文泉驿微米黑" pitchFamily="2" charset="-122"/>
                          <a:ea typeface="宋体" panose="02010600030101010101" pitchFamily="2" charset="-122"/>
                        </a:rPr>
                        <a:t>50%</a:t>
                      </a:r>
                      <a:endParaRPr lang="zh-CN" altLang="zh-CN" sz="2400" dirty="0">
                        <a:latin typeface="Times" charset="0"/>
                        <a:ea typeface="方正书宋简体" charset="-122"/>
                      </a:endParaRPr>
                    </a:p>
                  </a:txBody>
                  <a:tcPr marL="68580" marR="68580" marT="0"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noFill/>
                  </a:tcPr>
                </a:tc>
              </a:tr>
              <a:tr h="3651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indent="254000" algn="ctr" eaLnBrk="1" hangingPunct="1">
                        <a:spcBef>
                          <a:spcPts val="175"/>
                        </a:spcBef>
                        <a:spcAft>
                          <a:spcPts val="175"/>
                        </a:spcAft>
                        <a:buNone/>
                      </a:pPr>
                      <a:r>
                        <a:rPr lang="en-US" altLang="zh-CN" sz="2400" dirty="0">
                          <a:latin typeface="文泉驿微米黑" pitchFamily="2" charset="-122"/>
                          <a:ea typeface="宋体" panose="02010600030101010101" pitchFamily="2" charset="-122"/>
                        </a:rPr>
                        <a:t>3</a:t>
                      </a:r>
                      <a:endParaRPr lang="zh-CN" altLang="zh-CN" sz="2400" dirty="0">
                        <a:latin typeface="Times" charset="0"/>
                        <a:ea typeface="方正书宋简体" charset="-122"/>
                      </a:endParaRPr>
                    </a:p>
                  </a:txBody>
                  <a:tcPr marL="68580" marR="68580" marT="0"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indent="254000" algn="ctr" eaLnBrk="1" hangingPunct="1">
                        <a:spcBef>
                          <a:spcPts val="175"/>
                        </a:spcBef>
                        <a:spcAft>
                          <a:spcPts val="175"/>
                        </a:spcAft>
                        <a:buNone/>
                      </a:pPr>
                      <a:r>
                        <a:rPr lang="en-US" altLang="zh-CN" sz="2400" dirty="0">
                          <a:latin typeface="文泉驿微米黑" pitchFamily="2" charset="-122"/>
                          <a:ea typeface="宋体" panose="02010600030101010101" pitchFamily="2" charset="-122"/>
                        </a:rPr>
                        <a:t>200</a:t>
                      </a:r>
                      <a:r>
                        <a:rPr lang="ar-SA" altLang="zh-CN" sz="2400" dirty="0">
                          <a:latin typeface="文泉驿微米黑" pitchFamily="2" charset="-122"/>
                          <a:ea typeface="宋体" panose="02010600030101010101" pitchFamily="2" charset="-122"/>
                        </a:rPr>
                        <a:t> </a:t>
                      </a:r>
                      <a:r>
                        <a:rPr lang="en-US" altLang="zh-CN" sz="2400" dirty="0">
                          <a:latin typeface="文泉驿微米黑" pitchFamily="2" charset="-122"/>
                          <a:ea typeface="宋体" panose="02010600030101010101" pitchFamily="2" charset="-122"/>
                        </a:rPr>
                        <a:t>000</a:t>
                      </a:r>
                      <a:endParaRPr lang="zh-CN" altLang="zh-CN" sz="2400" dirty="0">
                        <a:latin typeface="Times" charset="0"/>
                        <a:ea typeface="方正书宋简体" charset="-122"/>
                      </a:endParaRPr>
                    </a:p>
                  </a:txBody>
                  <a:tcPr marL="68580" marR="68580" marT="0"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indent="254000" algn="ctr" eaLnBrk="1" hangingPunct="1">
                        <a:spcBef>
                          <a:spcPts val="175"/>
                        </a:spcBef>
                        <a:spcAft>
                          <a:spcPts val="175"/>
                        </a:spcAft>
                        <a:buNone/>
                      </a:pPr>
                      <a:r>
                        <a:rPr lang="en-US" altLang="zh-CN" sz="2400" dirty="0">
                          <a:latin typeface="文泉驿微米黑" pitchFamily="2" charset="-122"/>
                          <a:ea typeface="宋体" panose="02010600030101010101" pitchFamily="2" charset="-122"/>
                        </a:rPr>
                        <a:t>180</a:t>
                      </a:r>
                      <a:r>
                        <a:rPr lang="ar-SA" altLang="zh-CN" sz="2400" dirty="0">
                          <a:latin typeface="文泉驿微米黑" pitchFamily="2" charset="-122"/>
                          <a:ea typeface="宋体" panose="02010600030101010101" pitchFamily="2" charset="-122"/>
                        </a:rPr>
                        <a:t> </a:t>
                      </a:r>
                      <a:r>
                        <a:rPr lang="en-US" altLang="zh-CN" sz="2400" dirty="0">
                          <a:latin typeface="文泉驿微米黑" pitchFamily="2" charset="-122"/>
                          <a:ea typeface="宋体" panose="02010600030101010101" pitchFamily="2" charset="-122"/>
                        </a:rPr>
                        <a:t>000</a:t>
                      </a:r>
                      <a:endParaRPr lang="zh-CN" altLang="zh-CN" sz="2400" dirty="0">
                        <a:latin typeface="Times" charset="0"/>
                        <a:ea typeface="方正书宋简体" charset="-122"/>
                      </a:endParaRPr>
                    </a:p>
                  </a:txBody>
                  <a:tcPr marL="68580" marR="68580" marT="0"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文泉驿微米黑" pitchFamily="2" charset="-122"/>
                          <a:ea typeface="文泉驿微米黑"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文泉驿微米黑" pitchFamily="2" charset="-122"/>
                          <a:ea typeface="文泉驿微米黑" pitchFamily="2" charset="-122"/>
                          <a:cs typeface="+mn-cs"/>
                        </a:defRPr>
                      </a:lvl5pPr>
                    </a:lstStyle>
                    <a:p>
                      <a:pPr lvl="0" indent="254000" algn="ctr" eaLnBrk="1" hangingPunct="1">
                        <a:spcBef>
                          <a:spcPts val="175"/>
                        </a:spcBef>
                        <a:spcAft>
                          <a:spcPts val="175"/>
                        </a:spcAft>
                        <a:buNone/>
                      </a:pPr>
                      <a:r>
                        <a:rPr lang="en-US" altLang="zh-CN" sz="2400" dirty="0">
                          <a:latin typeface="文泉驿微米黑" pitchFamily="2" charset="-122"/>
                          <a:ea typeface="宋体" panose="02010600030101010101" pitchFamily="2" charset="-122"/>
                        </a:rPr>
                        <a:t>90%</a:t>
                      </a:r>
                      <a:endParaRPr lang="zh-CN" altLang="zh-CN" sz="2400" dirty="0">
                        <a:latin typeface="Times" charset="0"/>
                        <a:ea typeface="方正书宋简体" charset="-122"/>
                      </a:endParaRPr>
                    </a:p>
                  </a:txBody>
                  <a:tcPr marL="68580" marR="68580" marT="0" marB="0" anchor="ctr" anchorCtr="0">
                    <a:lnL w="12700" cap="flat" cmpd="sng">
                      <a:solidFill>
                        <a:srgbClr val="F59B11"/>
                      </a:solidFill>
                      <a:prstDash val="solid"/>
                      <a:headEnd type="none" w="med" len="med"/>
                      <a:tailEnd type="none" w="med" len="med"/>
                    </a:lnL>
                    <a:lnR w="12700" cap="flat" cmpd="sng">
                      <a:solidFill>
                        <a:srgbClr val="F59B11"/>
                      </a:solidFill>
                      <a:prstDash val="solid"/>
                      <a:headEnd type="none" w="med" len="med"/>
                      <a:tailEnd type="none" w="med" len="med"/>
                    </a:lnR>
                    <a:lnT w="12700" cap="flat" cmpd="sng">
                      <a:solidFill>
                        <a:srgbClr val="F59B11"/>
                      </a:solidFill>
                      <a:prstDash val="solid"/>
                      <a:headEnd type="none" w="med" len="med"/>
                      <a:tailEnd type="none" w="med" len="med"/>
                    </a:lnT>
                    <a:lnB w="12700" cap="flat" cmpd="sng">
                      <a:solidFill>
                        <a:srgbClr val="F59B11"/>
                      </a:solidFill>
                      <a:prstDash val="solid"/>
                      <a:headEnd type="none" w="med" len="med"/>
                      <a:tailEnd type="none" w="med" len="med"/>
                    </a:lnB>
                    <a:lnTlToBr>
                      <a:noFill/>
                    </a:lnTlToBr>
                    <a:lnBlToTr>
                      <a:noFill/>
                    </a:lnBlToTr>
                    <a:noFill/>
                  </a:tcPr>
                </a:tc>
              </a:tr>
            </a:tbl>
          </a:graphicData>
        </a:graphic>
      </p:graphicFrame>
      <p:grpSp>
        <p:nvGrpSpPr>
          <p:cNvPr id="7" name="矩形 6"/>
          <p:cNvGrpSpPr/>
          <p:nvPr/>
        </p:nvGrpSpPr>
        <p:grpSpPr>
          <a:xfrm>
            <a:off x="0" y="4797425"/>
            <a:ext cx="9144000" cy="2043113"/>
            <a:chOff x="100" y="3018"/>
            <a:chExt cx="7054" cy="1287"/>
          </a:xfrm>
        </p:grpSpPr>
        <p:pic>
          <p:nvPicPr>
            <p:cNvPr id="48163" name="矩形 6"/>
            <p:cNvPicPr/>
            <p:nvPr/>
          </p:nvPicPr>
          <p:blipFill>
            <a:blip r:embed="rId1"/>
            <a:stretch>
              <a:fillRect/>
            </a:stretch>
          </p:blipFill>
          <p:spPr>
            <a:xfrm>
              <a:off x="100" y="3018"/>
              <a:ext cx="7054" cy="1287"/>
            </a:xfrm>
            <a:prstGeom prst="rect">
              <a:avLst/>
            </a:prstGeom>
            <a:noFill/>
            <a:ln w="9525">
              <a:noFill/>
            </a:ln>
          </p:spPr>
        </p:pic>
        <p:sp>
          <p:nvSpPr>
            <p:cNvPr id="48164" name="Text Box 40"/>
            <p:cNvSpPr txBox="1"/>
            <p:nvPr/>
          </p:nvSpPr>
          <p:spPr>
            <a:xfrm>
              <a:off x="113" y="3030"/>
              <a:ext cx="7032" cy="1162"/>
            </a:xfrm>
            <a:prstGeom prst="rect">
              <a:avLst/>
            </a:prstGeom>
            <a:noFill/>
            <a:ln w="9525">
              <a:noFill/>
            </a:ln>
          </p:spPr>
          <p:txBody>
            <a:bodyPr>
              <a:spAutoFit/>
            </a:bodyPr>
            <a:p>
              <a:pPr marL="457200" indent="-457200" algn="just" eaLnBrk="1" hangingPunct="1">
                <a:lnSpc>
                  <a:spcPct val="120000"/>
                </a:lnSpc>
              </a:pPr>
              <a:r>
                <a:rPr lang="en-US" altLang="zh-CN" sz="2400" b="1" dirty="0">
                  <a:latin typeface="宋体" panose="02010600030101010101" pitchFamily="2" charset="-122"/>
                  <a:ea typeface="宋体" panose="02010600030101010101" pitchFamily="2" charset="-122"/>
                </a:rPr>
                <a:t>3</a:t>
              </a:r>
              <a:r>
                <a:rPr lang="zh-CN" altLang="zh-CN" sz="2400" b="1" dirty="0">
                  <a:latin typeface="宋体" panose="02010600030101010101" pitchFamily="2" charset="-122"/>
                  <a:ea typeface="宋体" panose="02010600030101010101" pitchFamily="2" charset="-122"/>
                </a:rPr>
                <a:t>月末应收账款余额合计为</a:t>
              </a:r>
              <a:r>
                <a:rPr lang="en-US" altLang="zh-CN" sz="2400" b="1" dirty="0">
                  <a:latin typeface="宋体" panose="02010600030101010101" pitchFamily="2" charset="-122"/>
                  <a:ea typeface="宋体" panose="02010600030101010101" pitchFamily="2" charset="-122"/>
                </a:rPr>
                <a:t>15 000+75 000+180 000=270 000</a:t>
              </a:r>
              <a:r>
                <a:rPr lang="zh-CN" altLang="zh-CN" sz="2400" b="1" dirty="0">
                  <a:latin typeface="宋体" panose="02010600030101010101" pitchFamily="2" charset="-122"/>
                  <a:ea typeface="宋体" panose="02010600030101010101" pitchFamily="2" charset="-122"/>
                </a:rPr>
                <a:t>（元）</a:t>
              </a:r>
              <a:endParaRPr lang="en-US" altLang="zh-CN" sz="2400" b="1" dirty="0">
                <a:latin typeface="宋体" panose="02010600030101010101" pitchFamily="2" charset="-122"/>
                <a:ea typeface="宋体" panose="02010600030101010101" pitchFamily="2" charset="-122"/>
              </a:endParaRPr>
            </a:p>
            <a:p>
              <a:pPr marL="457200" indent="-457200" algn="just" eaLnBrk="1" hangingPunct="1">
                <a:lnSpc>
                  <a:spcPct val="120000"/>
                </a:lnSpc>
              </a:pPr>
              <a:r>
                <a:rPr lang="zh-CN" altLang="zh-CN" sz="2400" b="1" dirty="0">
                  <a:latin typeface="宋体" panose="02010600030101010101" pitchFamily="2" charset="-122"/>
                  <a:ea typeface="宋体" panose="02010600030101010101" pitchFamily="2" charset="-122"/>
                </a:rPr>
                <a:t>如果预计</a:t>
              </a:r>
              <a:r>
                <a:rPr lang="en-US" altLang="zh-CN" sz="2400" b="1" dirty="0">
                  <a:latin typeface="宋体" panose="02010600030101010101" pitchFamily="2" charset="-122"/>
                  <a:ea typeface="宋体" panose="02010600030101010101" pitchFamily="2" charset="-122"/>
                </a:rPr>
                <a:t>4</a:t>
              </a:r>
              <a:r>
                <a:rPr lang="zh-CN" altLang="zh-CN" sz="2400" b="1" dirty="0">
                  <a:latin typeface="宋体" panose="02010600030101010101" pitchFamily="2" charset="-122"/>
                  <a:ea typeface="宋体" panose="02010600030101010101" pitchFamily="2" charset="-122"/>
                </a:rPr>
                <a:t>月的销售额为</a:t>
              </a:r>
              <a:r>
                <a:rPr lang="en-US" altLang="zh-CN" sz="2400" b="1" dirty="0">
                  <a:latin typeface="宋体" panose="02010600030101010101" pitchFamily="2" charset="-122"/>
                  <a:ea typeface="宋体" panose="02010600030101010101" pitchFamily="2" charset="-122"/>
                </a:rPr>
                <a:t>300 000</a:t>
              </a:r>
              <a:r>
                <a:rPr lang="zh-CN" altLang="zh-CN" sz="2400" b="1" dirty="0">
                  <a:latin typeface="宋体" panose="02010600030101010101" pitchFamily="2" charset="-122"/>
                  <a:ea typeface="宋体" panose="02010600030101010101" pitchFamily="2" charset="-122"/>
                </a:rPr>
                <a:t>元，则预计</a:t>
              </a:r>
              <a:r>
                <a:rPr lang="en-US" altLang="zh-CN" sz="2400" b="1" dirty="0">
                  <a:latin typeface="宋体" panose="02010600030101010101" pitchFamily="2" charset="-122"/>
                  <a:ea typeface="宋体" panose="02010600030101010101" pitchFamily="2" charset="-122"/>
                </a:rPr>
                <a:t>4</a:t>
              </a:r>
              <a:r>
                <a:rPr lang="zh-CN" altLang="zh-CN" sz="2400" b="1" dirty="0">
                  <a:latin typeface="宋体" panose="02010600030101010101" pitchFamily="2" charset="-122"/>
                  <a:ea typeface="宋体" panose="02010600030101010101" pitchFamily="2" charset="-122"/>
                </a:rPr>
                <a:t>月现金流入</a:t>
              </a:r>
              <a:endParaRPr lang="en-US" altLang="zh-CN" sz="2400" b="1" dirty="0">
                <a:latin typeface="宋体" panose="02010600030101010101" pitchFamily="2" charset="-122"/>
                <a:ea typeface="宋体" panose="02010600030101010101" pitchFamily="2" charset="-122"/>
              </a:endParaRPr>
            </a:p>
            <a:p>
              <a:pPr marL="457200" indent="-457200" algn="just" eaLnBrk="1" hangingPunct="1">
                <a:lnSpc>
                  <a:spcPct val="120000"/>
                </a:lnSpc>
              </a:pPr>
              <a:r>
                <a:rPr lang="en-US" altLang="zh-CN" sz="2400" b="1" dirty="0">
                  <a:latin typeface="宋体" panose="02010600030101010101" pitchFamily="2" charset="-122"/>
                  <a:ea typeface="宋体" panose="02010600030101010101" pitchFamily="2" charset="-122"/>
                </a:rPr>
                <a:t>=300 000</a:t>
              </a:r>
              <a:r>
                <a:rPr lang="zh-CN" altLang="zh-CN" sz="2400" b="1" dirty="0">
                  <a:latin typeface="宋体" panose="02010600030101010101" pitchFamily="2" charset="-122"/>
                  <a:ea typeface="宋体" panose="02010600030101010101" pitchFamily="2" charset="-122"/>
                </a:rPr>
                <a:t>×</a:t>
              </a:r>
              <a:r>
                <a:rPr lang="en-US" altLang="zh-CN" sz="2400" b="1" dirty="0">
                  <a:latin typeface="宋体" panose="02010600030101010101" pitchFamily="2" charset="-122"/>
                  <a:ea typeface="宋体" panose="02010600030101010101" pitchFamily="2" charset="-122"/>
                </a:rPr>
                <a:t>10%+200 000</a:t>
              </a:r>
              <a:r>
                <a:rPr lang="zh-CN" altLang="zh-CN" sz="2400" b="1" dirty="0">
                  <a:latin typeface="宋体" panose="02010600030101010101" pitchFamily="2" charset="-122"/>
                  <a:ea typeface="宋体" panose="02010600030101010101" pitchFamily="2" charset="-122"/>
                </a:rPr>
                <a:t>×</a:t>
              </a:r>
              <a:r>
                <a:rPr lang="en-US" altLang="zh-CN" sz="2400" b="1" dirty="0">
                  <a:latin typeface="宋体" panose="02010600030101010101" pitchFamily="2" charset="-122"/>
                  <a:ea typeface="宋体" panose="02010600030101010101" pitchFamily="2" charset="-122"/>
                </a:rPr>
                <a:t>40%+150 000</a:t>
              </a:r>
              <a:r>
                <a:rPr lang="zh-CN" altLang="zh-CN" sz="2400" b="1" dirty="0">
                  <a:latin typeface="宋体" panose="02010600030101010101" pitchFamily="2" charset="-122"/>
                  <a:ea typeface="宋体" panose="02010600030101010101" pitchFamily="2" charset="-122"/>
                </a:rPr>
                <a:t>×</a:t>
              </a:r>
              <a:r>
                <a:rPr lang="en-US" altLang="zh-CN" sz="2400" b="1" dirty="0">
                  <a:latin typeface="宋体" panose="02010600030101010101" pitchFamily="2" charset="-122"/>
                  <a:ea typeface="宋体" panose="02010600030101010101" pitchFamily="2" charset="-122"/>
                </a:rPr>
                <a:t>35%+100 000</a:t>
              </a:r>
              <a:r>
                <a:rPr lang="zh-CN" altLang="zh-CN" sz="2400" b="1" dirty="0">
                  <a:latin typeface="宋体" panose="02010600030101010101" pitchFamily="2" charset="-122"/>
                  <a:ea typeface="宋体" panose="02010600030101010101" pitchFamily="2" charset="-122"/>
                </a:rPr>
                <a:t>×</a:t>
              </a:r>
              <a:r>
                <a:rPr lang="en-US" altLang="zh-CN" sz="2400" b="1" dirty="0">
                  <a:latin typeface="宋体" panose="02010600030101010101" pitchFamily="2" charset="-122"/>
                  <a:ea typeface="宋体" panose="02010600030101010101" pitchFamily="2" charset="-122"/>
                </a:rPr>
                <a:t>15% =177 500 </a:t>
              </a:r>
              <a:r>
                <a:rPr lang="zh-CN" altLang="zh-CN" sz="2400" b="1" dirty="0">
                  <a:latin typeface="宋体" panose="02010600030101010101" pitchFamily="2" charset="-122"/>
                  <a:ea typeface="宋体" panose="02010600030101010101" pitchFamily="2" charset="-122"/>
                </a:rPr>
                <a:t>（元）</a:t>
              </a:r>
              <a:endParaRPr lang="zh-CN" altLang="zh-CN" sz="2400" b="1" dirty="0">
                <a:latin typeface="宋体" panose="02010600030101010101" pitchFamily="2" charset="-122"/>
                <a:ea typeface="Times New Roman" panose="02020603050405020304" pitchFamily="18" charset="0"/>
              </a:endParaRP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8135"/>
                                        </p:tgtEl>
                                        <p:attrNameLst>
                                          <p:attrName>style.visibility</p:attrName>
                                        </p:attrNameLst>
                                      </p:cBhvr>
                                      <p:to>
                                        <p:strVal val="visible"/>
                                      </p:to>
                                    </p:set>
                                    <p:animEffect transition="in" filter="wipe(down)">
                                      <p:cBhvr>
                                        <p:cTn id="12" dur="500"/>
                                        <p:tgtEl>
                                          <p:spTgt spid="4813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标题 1"/>
          <p:cNvSpPr>
            <a:spLocks noGrp="1"/>
          </p:cNvSpPr>
          <p:nvPr>
            <p:ph type="title"/>
          </p:nvPr>
        </p:nvSpPr>
        <p:spPr>
          <a:ln/>
        </p:spPr>
        <p:txBody>
          <a:bodyPr vert="horz" wrap="square" lIns="0" tIns="46800" rIns="0" bIns="45720" anchor="ctr" anchorCtr="0"/>
          <a:p>
            <a:r>
              <a:rPr lang="zh-CN" altLang="zh-CN" sz="4400" dirty="0">
                <a:solidFill>
                  <a:schemeClr val="tx1"/>
                </a:solidFill>
              </a:rPr>
              <a:t>小    结</a:t>
            </a:r>
            <a:endParaRPr lang="zh-CN" altLang="en-US" dirty="0"/>
          </a:p>
        </p:txBody>
      </p:sp>
      <p:sp>
        <p:nvSpPr>
          <p:cNvPr id="49155" name="内容占位符 2"/>
          <p:cNvSpPr>
            <a:spLocks noGrp="1"/>
          </p:cNvSpPr>
          <p:nvPr>
            <p:ph idx="1"/>
          </p:nvPr>
        </p:nvSpPr>
        <p:spPr>
          <a:ln/>
        </p:spPr>
        <p:txBody>
          <a:bodyPr vert="horz" wrap="square" lIns="0" tIns="45720" rIns="0" bIns="45720" anchor="t" anchorCtr="0"/>
          <a:p>
            <a:r>
              <a:rPr lang="zh-CN" altLang="zh-CN" dirty="0"/>
              <a:t>应收账款的管理目标是通过应收账款管理扩大销售收入，提高竞争能力，同时，尽可能降低在应收账款上的投资成本，并提高流动性。应收账款管理主要内容一是信用政策的制定，包括信用标准、信用期限、折扣期限和收账政策。二是应收账款的监控管理，包括应收账款追踪分析、账龄分析以及账户余额预测。</a:t>
            </a:r>
            <a:endParaRPr lang="zh-CN" altLang="zh-CN" dirty="0"/>
          </a:p>
          <a:p>
            <a:endParaRPr lang="zh-CN" altLang="en-US"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2" name="Rectangle 2"/>
          <p:cNvSpPr>
            <a:spLocks noGrp="1"/>
          </p:cNvSpPr>
          <p:nvPr>
            <p:ph type="title"/>
          </p:nvPr>
        </p:nvSpPr>
        <p:spPr>
          <a:xfrm>
            <a:off x="2682875" y="549275"/>
            <a:ext cx="3924300" cy="777875"/>
          </a:xfrm>
          <a:ln/>
        </p:spPr>
        <p:txBody>
          <a:bodyPr vert="horz" wrap="square" lIns="0" tIns="46800" rIns="0" bIns="45720" anchor="ctr" anchorCtr="0"/>
          <a:p>
            <a:pPr eaLnBrk="1" hangingPunct="1"/>
            <a:r>
              <a:rPr lang="zh-CN" altLang="en-US" sz="2800" dirty="0">
                <a:solidFill>
                  <a:srgbClr val="FF3300"/>
                </a:solidFill>
              </a:rPr>
              <a:t>一、应收账款的功能</a:t>
            </a:r>
            <a:endParaRPr lang="zh-CN" altLang="en-US" sz="2800" dirty="0">
              <a:solidFill>
                <a:srgbClr val="FF3300"/>
              </a:solidFill>
            </a:endParaRPr>
          </a:p>
        </p:txBody>
      </p:sp>
      <p:pic>
        <p:nvPicPr>
          <p:cNvPr id="138243" name="Picture 3" descr="7188274_162349645197_2"/>
          <p:cNvPicPr>
            <a:picLocks noChangeAspect="1"/>
          </p:cNvPicPr>
          <p:nvPr/>
        </p:nvPicPr>
        <p:blipFill>
          <a:blip r:embed="rId1"/>
          <a:stretch>
            <a:fillRect/>
          </a:stretch>
        </p:blipFill>
        <p:spPr>
          <a:xfrm>
            <a:off x="3132138" y="3357563"/>
            <a:ext cx="2813050" cy="2278062"/>
          </a:xfrm>
          <a:prstGeom prst="rect">
            <a:avLst/>
          </a:prstGeom>
          <a:noFill/>
          <a:ln w="9525">
            <a:noFill/>
          </a:ln>
        </p:spPr>
      </p:pic>
      <p:sp>
        <p:nvSpPr>
          <p:cNvPr id="138244" name="Text Box 4"/>
          <p:cNvSpPr txBox="1"/>
          <p:nvPr/>
        </p:nvSpPr>
        <p:spPr>
          <a:xfrm>
            <a:off x="3635375" y="2420938"/>
            <a:ext cx="1612900" cy="561975"/>
          </a:xfrm>
          <a:prstGeom prst="rect">
            <a:avLst/>
          </a:prstGeom>
          <a:noFill/>
          <a:ln w="9525">
            <a:noFill/>
          </a:ln>
        </p:spPr>
        <p:txBody>
          <a:bodyPr wrap="none">
            <a:spAutoFit/>
          </a:bodyPr>
          <a:p>
            <a:pPr>
              <a:lnSpc>
                <a:spcPct val="110000"/>
              </a:lnSpc>
              <a:spcBef>
                <a:spcPct val="20000"/>
              </a:spcBef>
              <a:buSzPct val="90000"/>
            </a:pPr>
            <a:r>
              <a:rPr lang="zh-CN" altLang="en-US" sz="2800" b="1" dirty="0">
                <a:latin typeface="Arial" panose="020B0604020202020204" pitchFamily="34" charset="0"/>
                <a:ea typeface="宋体" panose="02010600030101010101" pitchFamily="2" charset="-122"/>
              </a:rPr>
              <a:t>实行赊销</a:t>
            </a:r>
            <a:endParaRPr lang="zh-CN" altLang="en-US" sz="2800" b="1" dirty="0">
              <a:latin typeface="Arial" panose="020B0604020202020204" pitchFamily="34" charset="0"/>
              <a:ea typeface="宋体" panose="02010600030101010101" pitchFamily="2" charset="-122"/>
            </a:endParaRPr>
          </a:p>
        </p:txBody>
      </p:sp>
      <p:sp>
        <p:nvSpPr>
          <p:cNvPr id="138245" name="Line 5"/>
          <p:cNvSpPr/>
          <p:nvPr/>
        </p:nvSpPr>
        <p:spPr>
          <a:xfrm flipH="1">
            <a:off x="2771775" y="3068638"/>
            <a:ext cx="1873250" cy="0"/>
          </a:xfrm>
          <a:prstGeom prst="line">
            <a:avLst/>
          </a:prstGeom>
          <a:ln w="25400" cap="flat" cmpd="sng">
            <a:solidFill>
              <a:schemeClr val="tx1"/>
            </a:solidFill>
            <a:prstDash val="solid"/>
            <a:headEnd type="none" w="med" len="med"/>
            <a:tailEnd type="triangle" w="med" len="med"/>
          </a:ln>
        </p:spPr>
      </p:sp>
      <p:sp>
        <p:nvSpPr>
          <p:cNvPr id="138246" name="Rectangle 6"/>
          <p:cNvSpPr/>
          <p:nvPr/>
        </p:nvSpPr>
        <p:spPr>
          <a:xfrm>
            <a:off x="323850" y="2492375"/>
            <a:ext cx="2089150" cy="1512888"/>
          </a:xfrm>
          <a:prstGeom prst="rect">
            <a:avLst/>
          </a:prstGeom>
          <a:solidFill>
            <a:schemeClr val="accent1">
              <a:alpha val="50195"/>
            </a:schemeClr>
          </a:solidFill>
          <a:ln w="9525" cap="flat" cmpd="sng">
            <a:solidFill>
              <a:schemeClr val="tx1"/>
            </a:solidFill>
            <a:prstDash val="solid"/>
            <a:miter/>
            <a:headEnd type="none" w="med" len="med"/>
            <a:tailEnd type="none" w="med" len="med"/>
          </a:ln>
        </p:spPr>
        <p:txBody>
          <a:bodyPr wrap="none" anchor="ctr" anchorCtr="0"/>
          <a:p>
            <a:r>
              <a:rPr lang="zh-CN" altLang="en-US" sz="2400" b="1" dirty="0">
                <a:latin typeface="Arial" panose="020B0604020202020204" pitchFamily="34" charset="0"/>
                <a:ea typeface="宋体" panose="02010600030101010101" pitchFamily="2" charset="-122"/>
              </a:rPr>
              <a:t>一方面，增</a:t>
            </a:r>
            <a:endParaRPr lang="zh-CN" altLang="en-US" sz="2400" b="1" dirty="0">
              <a:latin typeface="Arial" panose="020B0604020202020204" pitchFamily="34" charset="0"/>
              <a:ea typeface="宋体" panose="02010600030101010101" pitchFamily="2" charset="-122"/>
            </a:endParaRPr>
          </a:p>
          <a:p>
            <a:r>
              <a:rPr lang="zh-CN" altLang="en-US" sz="2400" b="1" dirty="0">
                <a:latin typeface="Arial" panose="020B0604020202020204" pitchFamily="34" charset="0"/>
                <a:ea typeface="宋体" panose="02010600030101010101" pitchFamily="2" charset="-122"/>
              </a:rPr>
              <a:t>加产品销售，</a:t>
            </a:r>
            <a:endParaRPr lang="zh-CN" altLang="en-US" sz="2400" b="1" dirty="0">
              <a:latin typeface="Arial" panose="020B0604020202020204" pitchFamily="34" charset="0"/>
              <a:ea typeface="宋体" panose="02010600030101010101" pitchFamily="2" charset="-122"/>
            </a:endParaRPr>
          </a:p>
          <a:p>
            <a:r>
              <a:rPr lang="zh-CN" altLang="en-US" sz="2400" b="1" dirty="0">
                <a:latin typeface="Arial" panose="020B0604020202020204" pitchFamily="34" charset="0"/>
                <a:ea typeface="宋体" panose="02010600030101010101" pitchFamily="2" charset="-122"/>
              </a:rPr>
              <a:t>减少存货</a:t>
            </a:r>
            <a:endParaRPr lang="zh-CN" altLang="en-US" sz="2400" b="1" dirty="0">
              <a:latin typeface="Arial" panose="020B0604020202020204" pitchFamily="34" charset="0"/>
              <a:ea typeface="宋体" panose="02010600030101010101" pitchFamily="2" charset="-122"/>
            </a:endParaRPr>
          </a:p>
        </p:txBody>
      </p:sp>
      <p:sp>
        <p:nvSpPr>
          <p:cNvPr id="138247" name="Rectangle 7"/>
          <p:cNvSpPr/>
          <p:nvPr/>
        </p:nvSpPr>
        <p:spPr>
          <a:xfrm>
            <a:off x="6443663" y="2276475"/>
            <a:ext cx="2376487" cy="1584325"/>
          </a:xfrm>
          <a:prstGeom prst="rect">
            <a:avLst/>
          </a:prstGeom>
          <a:solidFill>
            <a:schemeClr val="accent1">
              <a:alpha val="50195"/>
            </a:schemeClr>
          </a:solidFill>
          <a:ln w="9525" cap="flat" cmpd="sng">
            <a:solidFill>
              <a:schemeClr val="tx1"/>
            </a:solidFill>
            <a:prstDash val="solid"/>
            <a:miter/>
            <a:headEnd type="none" w="med" len="med"/>
            <a:tailEnd type="none" w="med" len="med"/>
          </a:ln>
        </p:spPr>
        <p:txBody>
          <a:bodyPr wrap="none" anchor="ctr" anchorCtr="0"/>
          <a:p>
            <a:r>
              <a:rPr lang="zh-CN" altLang="en-US" sz="2400" b="1" dirty="0">
                <a:latin typeface="Arial" panose="020B0604020202020204" pitchFamily="34" charset="0"/>
                <a:ea typeface="宋体" panose="02010600030101010101" pitchFamily="2" charset="-122"/>
              </a:rPr>
              <a:t>另一方面形成的</a:t>
            </a:r>
            <a:endParaRPr lang="zh-CN" altLang="en-US" sz="2400" b="1" dirty="0">
              <a:latin typeface="Arial" panose="020B0604020202020204" pitchFamily="34" charset="0"/>
              <a:ea typeface="宋体" panose="02010600030101010101" pitchFamily="2" charset="-122"/>
            </a:endParaRPr>
          </a:p>
          <a:p>
            <a:r>
              <a:rPr lang="zh-CN" altLang="en-US" sz="2400" b="1" dirty="0">
                <a:latin typeface="Arial" panose="020B0604020202020204" pitchFamily="34" charset="0"/>
                <a:ea typeface="宋体" panose="02010600030101010101" pitchFamily="2" charset="-122"/>
              </a:rPr>
              <a:t>应收账款，增加</a:t>
            </a:r>
            <a:endParaRPr lang="zh-CN" altLang="en-US" sz="2400" b="1" dirty="0">
              <a:latin typeface="Arial" panose="020B0604020202020204" pitchFamily="34" charset="0"/>
              <a:ea typeface="宋体" panose="02010600030101010101" pitchFamily="2" charset="-122"/>
            </a:endParaRPr>
          </a:p>
          <a:p>
            <a:r>
              <a:rPr lang="zh-CN" altLang="en-US" sz="2400" b="1" dirty="0">
                <a:latin typeface="Arial" panose="020B0604020202020204" pitchFamily="34" charset="0"/>
                <a:ea typeface="宋体" panose="02010600030101010101" pitchFamily="2" charset="-122"/>
              </a:rPr>
              <a:t>公司的信用成本。</a:t>
            </a:r>
            <a:endParaRPr lang="zh-CN" altLang="en-US" sz="2400" b="1" dirty="0">
              <a:latin typeface="Arial" panose="020B0604020202020204" pitchFamily="34" charset="0"/>
              <a:ea typeface="宋体" panose="02010600030101010101" pitchFamily="2" charset="-122"/>
            </a:endParaRPr>
          </a:p>
        </p:txBody>
      </p:sp>
      <p:sp>
        <p:nvSpPr>
          <p:cNvPr id="138248" name="Line 8"/>
          <p:cNvSpPr/>
          <p:nvPr/>
        </p:nvSpPr>
        <p:spPr>
          <a:xfrm>
            <a:off x="4643438" y="3068638"/>
            <a:ext cx="1511300" cy="0"/>
          </a:xfrm>
          <a:prstGeom prst="line">
            <a:avLst/>
          </a:prstGeom>
          <a:ln w="25400" cap="flat" cmpd="sng">
            <a:solidFill>
              <a:schemeClr val="tx1"/>
            </a:solidFill>
            <a:prstDash val="solid"/>
            <a:headEnd type="none" w="med" len="med"/>
            <a:tailEnd type="triangle" w="med" len="med"/>
          </a:ln>
        </p:spPr>
      </p:sp>
      <p:sp>
        <p:nvSpPr>
          <p:cNvPr id="138249" name="Line 9"/>
          <p:cNvSpPr/>
          <p:nvPr/>
        </p:nvSpPr>
        <p:spPr>
          <a:xfrm flipH="1" flipV="1">
            <a:off x="2339975" y="4005263"/>
            <a:ext cx="790575" cy="431800"/>
          </a:xfrm>
          <a:prstGeom prst="line">
            <a:avLst/>
          </a:prstGeom>
          <a:ln w="19050" cap="flat" cmpd="sng">
            <a:solidFill>
              <a:schemeClr val="tx1"/>
            </a:solidFill>
            <a:prstDash val="solid"/>
            <a:headEnd type="none" w="med" len="med"/>
            <a:tailEnd type="triangle" w="med" len="med"/>
          </a:ln>
        </p:spPr>
      </p:sp>
      <p:sp>
        <p:nvSpPr>
          <p:cNvPr id="138250" name="Line 10"/>
          <p:cNvSpPr/>
          <p:nvPr/>
        </p:nvSpPr>
        <p:spPr>
          <a:xfrm flipV="1">
            <a:off x="5940425" y="3860800"/>
            <a:ext cx="647700" cy="576263"/>
          </a:xfrm>
          <a:prstGeom prst="line">
            <a:avLst/>
          </a:prstGeom>
          <a:ln w="19050" cap="flat" cmpd="sng">
            <a:solidFill>
              <a:schemeClr val="tx1"/>
            </a:solidFill>
            <a:prstDash val="solid"/>
            <a:headEnd type="none" w="med" len="med"/>
            <a:tailEnd type="triangle" w="med" len="med"/>
          </a:ln>
        </p:spPr>
      </p:sp>
      <p:sp>
        <p:nvSpPr>
          <p:cNvPr id="138251" name="Rectangle 11"/>
          <p:cNvSpPr/>
          <p:nvPr/>
        </p:nvSpPr>
        <p:spPr>
          <a:xfrm>
            <a:off x="468313" y="5445125"/>
            <a:ext cx="8229600" cy="1066800"/>
          </a:xfrm>
          <a:prstGeom prst="rect">
            <a:avLst/>
          </a:prstGeom>
          <a:noFill/>
          <a:ln w="9525">
            <a:noFill/>
          </a:ln>
        </p:spPr>
        <p:txBody>
          <a:bodyPr anchor="ctr" anchorCtr="0"/>
          <a:p>
            <a:pPr eaLnBrk="1" hangingPunct="1"/>
            <a:r>
              <a:rPr lang="zh-CN" altLang="en-US" sz="2600" b="1" dirty="0">
                <a:solidFill>
                  <a:srgbClr val="FF3300"/>
                </a:solidFill>
                <a:latin typeface="文泉驿微米黑" pitchFamily="2" charset="-122"/>
                <a:ea typeface="宋体" panose="02010600030101010101" pitchFamily="2" charset="-122"/>
              </a:rPr>
              <a:t>管理目标</a:t>
            </a:r>
            <a:r>
              <a:rPr lang="zh-CN" altLang="en-US" sz="2600" b="1" dirty="0">
                <a:solidFill>
                  <a:srgbClr val="0064B5"/>
                </a:solidFill>
                <a:latin typeface="文泉驿微米黑" pitchFamily="2" charset="-122"/>
                <a:ea typeface="宋体" panose="02010600030101010101" pitchFamily="2" charset="-122"/>
              </a:rPr>
              <a:t>：发挥应收账款的功能，扩大销售，强化竞争，尽可能降低应收账款的成本，最大程度提高效益。</a:t>
            </a:r>
            <a:endParaRPr lang="zh-CN" altLang="en-US" sz="2600" b="1" dirty="0">
              <a:solidFill>
                <a:srgbClr val="0064B5"/>
              </a:solidFill>
              <a:latin typeface="文泉驿微米黑" pitchFamily="2" charset="-122"/>
              <a:ea typeface="宋体"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138243"/>
                                        </p:tgtEl>
                                        <p:attrNameLst>
                                          <p:attrName>style.visibility</p:attrName>
                                        </p:attrNameLst>
                                      </p:cBhvr>
                                      <p:to>
                                        <p:strVal val="visible"/>
                                      </p:to>
                                    </p:set>
                                    <p:animEffect transition="in" filter="diamond(in)">
                                      <p:cBhvr>
                                        <p:cTn id="11" dur="2000"/>
                                        <p:tgtEl>
                                          <p:spTgt spid="13824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824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38245"/>
                                        </p:tgtEl>
                                        <p:attrNameLst>
                                          <p:attrName>style.visibility</p:attrName>
                                        </p:attrNameLst>
                                      </p:cBhvr>
                                      <p:to>
                                        <p:strVal val="visible"/>
                                      </p:to>
                                    </p:set>
                                    <p:animEffect transition="in" filter="box(in)">
                                      <p:cBhvr>
                                        <p:cTn id="20" dur="500"/>
                                        <p:tgtEl>
                                          <p:spTgt spid="138245"/>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38246"/>
                                        </p:tgtEl>
                                        <p:attrNameLst>
                                          <p:attrName>style.visibility</p:attrName>
                                        </p:attrNameLst>
                                      </p:cBhvr>
                                      <p:to>
                                        <p:strVal val="visible"/>
                                      </p:to>
                                    </p:set>
                                    <p:animEffect transition="in" filter="checkerboard(across)">
                                      <p:cBhvr>
                                        <p:cTn id="25" dur="500"/>
                                        <p:tgtEl>
                                          <p:spTgt spid="13824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3824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38248"/>
                                        </p:tgtEl>
                                        <p:attrNameLst>
                                          <p:attrName>style.visibility</p:attrName>
                                        </p:attrNameLst>
                                      </p:cBhvr>
                                      <p:to>
                                        <p:strVal val="visible"/>
                                      </p:to>
                                    </p:set>
                                    <p:anim calcmode="lin" valueType="num">
                                      <p:cBhvr additive="base">
                                        <p:cTn id="34" dur="500" fill="hold"/>
                                        <p:tgtEl>
                                          <p:spTgt spid="138248"/>
                                        </p:tgtEl>
                                        <p:attrNameLst>
                                          <p:attrName>ppt_x</p:attrName>
                                        </p:attrNameLst>
                                      </p:cBhvr>
                                      <p:tavLst>
                                        <p:tav tm="0">
                                          <p:val>
                                            <p:strVal val="#ppt_x"/>
                                          </p:val>
                                        </p:tav>
                                        <p:tav tm="100000">
                                          <p:val>
                                            <p:strVal val="#ppt_x"/>
                                          </p:val>
                                        </p:tav>
                                      </p:tavLst>
                                    </p:anim>
                                    <p:anim calcmode="lin" valueType="num">
                                      <p:cBhvr additive="base">
                                        <p:cTn id="35" dur="500" fill="hold"/>
                                        <p:tgtEl>
                                          <p:spTgt spid="13824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138247"/>
                                        </p:tgtEl>
                                        <p:attrNameLst>
                                          <p:attrName>style.visibility</p:attrName>
                                        </p:attrNameLst>
                                      </p:cBhvr>
                                      <p:to>
                                        <p:strVal val="visible"/>
                                      </p:to>
                                    </p:set>
                                    <p:animEffect transition="in" filter="checkerboard(across)">
                                      <p:cBhvr>
                                        <p:cTn id="40" dur="500"/>
                                        <p:tgtEl>
                                          <p:spTgt spid="138247"/>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825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grpId="0" nodeType="clickEffect">
                                  <p:stCondLst>
                                    <p:cond delay="0"/>
                                  </p:stCondLst>
                                  <p:childTnLst>
                                    <p:set>
                                      <p:cBhvr>
                                        <p:cTn id="48" dur="1" fill="hold">
                                          <p:stCondLst>
                                            <p:cond delay="0"/>
                                          </p:stCondLst>
                                        </p:cTn>
                                        <p:tgtEl>
                                          <p:spTgt spid="138251"/>
                                        </p:tgtEl>
                                        <p:attrNameLst>
                                          <p:attrName>style.visibility</p:attrName>
                                        </p:attrNameLst>
                                      </p:cBhvr>
                                      <p:to>
                                        <p:strVal val="visible"/>
                                      </p:to>
                                    </p:set>
                                    <p:animEffect transition="in" filter="wedge">
                                      <p:cBhvr>
                                        <p:cTn id="49" dur="2000"/>
                                        <p:tgtEl>
                                          <p:spTgt spid="138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p:bldP spid="138244" grpId="0"/>
      <p:bldP spid="138246" grpId="0" animBg="1"/>
      <p:bldP spid="138247" grpId="0" animBg="1"/>
      <p:bldP spid="1382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 name="Rectangle 38"/>
          <p:cNvSpPr/>
          <p:nvPr/>
        </p:nvSpPr>
        <p:spPr>
          <a:xfrm rot="16200000">
            <a:off x="-33337" y="811213"/>
            <a:ext cx="534988" cy="157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00574C"/>
              </a:solidFill>
              <a:effectLst/>
              <a:uLnTx/>
              <a:uFillTx/>
              <a:latin typeface="Calibri" panose="020F0502020204030204"/>
              <a:ea typeface="+mn-ea"/>
              <a:cs typeface="+mn-cs"/>
            </a:endParaRPr>
          </a:p>
        </p:txBody>
      </p:sp>
      <p:sp>
        <p:nvSpPr>
          <p:cNvPr id="9219" name="标题 4"/>
          <p:cNvSpPr txBox="1"/>
          <p:nvPr/>
        </p:nvSpPr>
        <p:spPr>
          <a:xfrm>
            <a:off x="628650" y="438150"/>
            <a:ext cx="7886700" cy="641350"/>
          </a:xfrm>
          <a:prstGeom prst="rect">
            <a:avLst/>
          </a:prstGeom>
          <a:noFill/>
          <a:ln w="9525">
            <a:noFill/>
          </a:ln>
        </p:spPr>
        <p:txBody>
          <a:bodyPr>
            <a:spAutoFit/>
          </a:bodyPr>
          <a:p>
            <a:pPr algn="ctr" eaLnBrk="1" hangingPunct="1">
              <a:lnSpc>
                <a:spcPct val="90000"/>
              </a:lnSpc>
            </a:pPr>
            <a:r>
              <a:rPr lang="zh-CN" altLang="en-US" sz="4000" b="1" dirty="0">
                <a:solidFill>
                  <a:srgbClr val="495A66"/>
                </a:solidFill>
                <a:latin typeface="微软雅黑" panose="020B0503020204020204" pitchFamily="34" charset="-122"/>
                <a:ea typeface="微软雅黑" panose="020B0503020204020204" pitchFamily="34" charset="-122"/>
              </a:rPr>
              <a:t>    二</a:t>
            </a:r>
            <a:r>
              <a:rPr lang="zh-CN" altLang="en-US" sz="3600" b="1" dirty="0">
                <a:solidFill>
                  <a:srgbClr val="495A66"/>
                </a:solidFill>
                <a:latin typeface="微软雅黑" panose="020B0503020204020204" pitchFamily="34" charset="-122"/>
                <a:ea typeface="微软雅黑" panose="020B0503020204020204" pitchFamily="34" charset="-122"/>
              </a:rPr>
              <a:t>、应收账款的管理成本</a:t>
            </a:r>
            <a:endParaRPr lang="zh-CN" altLang="en-US" sz="3600" b="1" dirty="0">
              <a:solidFill>
                <a:srgbClr val="495A66"/>
              </a:solidFill>
              <a:latin typeface="微软雅黑" panose="020B0503020204020204" pitchFamily="34" charset="-122"/>
              <a:ea typeface="微软雅黑" panose="020B0503020204020204" pitchFamily="34" charset="-122"/>
            </a:endParaRPr>
          </a:p>
        </p:txBody>
      </p:sp>
      <p:grpSp>
        <p:nvGrpSpPr>
          <p:cNvPr id="9220" name="组合 36"/>
          <p:cNvGrpSpPr/>
          <p:nvPr/>
        </p:nvGrpSpPr>
        <p:grpSpPr>
          <a:xfrm>
            <a:off x="2774950" y="1146175"/>
            <a:ext cx="4052888" cy="131763"/>
            <a:chOff x="5357217" y="1143000"/>
            <a:chExt cx="1490133" cy="101600"/>
          </a:xfrm>
        </p:grpSpPr>
        <p:cxnSp>
          <p:nvCxnSpPr>
            <p:cNvPr id="57"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31"/>
            <p:cNvCxnSpPr/>
            <p:nvPr/>
          </p:nvCxnSpPr>
          <p:spPr>
            <a:xfrm>
              <a:off x="5509557" y="1244600"/>
              <a:ext cx="1185452"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9221" name="图片 4"/>
          <p:cNvPicPr>
            <a:picLocks noChangeAspect="1"/>
          </p:cNvPicPr>
          <p:nvPr/>
        </p:nvPicPr>
        <p:blipFill>
          <a:blip r:embed="rId1"/>
          <a:stretch>
            <a:fillRect/>
          </a:stretch>
        </p:blipFill>
        <p:spPr>
          <a:xfrm>
            <a:off x="839788" y="4094163"/>
            <a:ext cx="1830387" cy="2424112"/>
          </a:xfrm>
          <a:prstGeom prst="rect">
            <a:avLst/>
          </a:prstGeom>
          <a:noFill/>
          <a:ln w="9525">
            <a:noFill/>
          </a:ln>
        </p:spPr>
      </p:pic>
      <p:sp>
        <p:nvSpPr>
          <p:cNvPr id="64520" name="矩形 5"/>
          <p:cNvSpPr/>
          <p:nvPr/>
        </p:nvSpPr>
        <p:spPr>
          <a:xfrm>
            <a:off x="395288" y="1443038"/>
            <a:ext cx="8208962" cy="1878012"/>
          </a:xfrm>
          <a:prstGeom prst="rect">
            <a:avLst/>
          </a:prstGeom>
          <a:noFill/>
          <a:ln w="9525">
            <a:noFill/>
          </a:ln>
        </p:spPr>
        <p:txBody>
          <a:bodyPr>
            <a:spAutoFit/>
          </a:bodyPr>
          <a:p>
            <a:pPr marL="457200" indent="-457200" eaLnBrk="1" hangingPunct="1">
              <a:lnSpc>
                <a:spcPct val="150000"/>
              </a:lnSpc>
              <a:buFont typeface="Wingdings" panose="05000000000000000000" pitchFamily="2" charset="2"/>
              <a:buChar char="Ø"/>
            </a:pPr>
            <a:r>
              <a:rPr lang="zh-CN" altLang="zh-CN" sz="2600" dirty="0">
                <a:latin typeface="Times New Roman" panose="02020603050405020304" pitchFamily="18" charset="0"/>
                <a:ea typeface="方正书宋简体" charset="-122"/>
              </a:rPr>
              <a:t>持有应收账款，要付出一定的代价，这种代价即是应收账款的持有成本，又称为应收账款的</a:t>
            </a:r>
            <a:r>
              <a:rPr lang="zh-CN" altLang="zh-CN" sz="2600" dirty="0">
                <a:solidFill>
                  <a:srgbClr val="FF0000"/>
                </a:solidFill>
                <a:latin typeface="Times New Roman" panose="02020603050405020304" pitchFamily="18" charset="0"/>
                <a:ea typeface="方正书宋简体" charset="-122"/>
              </a:rPr>
              <a:t>信用成本</a:t>
            </a:r>
            <a:r>
              <a:rPr lang="zh-CN" altLang="zh-CN" sz="2600" dirty="0">
                <a:latin typeface="Times New Roman" panose="02020603050405020304" pitchFamily="18" charset="0"/>
                <a:ea typeface="方正书宋简体" charset="-122"/>
              </a:rPr>
              <a:t>。</a:t>
            </a:r>
            <a:endParaRPr lang="en-US" altLang="zh-CN" sz="2600" dirty="0">
              <a:latin typeface="Times New Roman" panose="02020603050405020304" pitchFamily="18" charset="0"/>
              <a:ea typeface="方正书宋简体" charset="-122"/>
            </a:endParaRPr>
          </a:p>
          <a:p>
            <a:pPr marL="457200" indent="-457200" eaLnBrk="1" hangingPunct="1">
              <a:lnSpc>
                <a:spcPct val="150000"/>
              </a:lnSpc>
              <a:buFont typeface="Wingdings" panose="05000000000000000000" pitchFamily="2" charset="2"/>
              <a:buChar char="Ø"/>
            </a:pPr>
            <a:r>
              <a:rPr lang="zh-CN" altLang="zh-CN" sz="2600" dirty="0">
                <a:latin typeface="Times New Roman" panose="02020603050405020304" pitchFamily="18" charset="0"/>
                <a:ea typeface="方正书宋简体" charset="-122"/>
              </a:rPr>
              <a:t>应收账款的信用成本主要包括以下方面</a:t>
            </a:r>
            <a:r>
              <a:rPr lang="zh-CN" altLang="en-US" sz="2600" dirty="0">
                <a:latin typeface="Times New Roman" panose="02020603050405020304" pitchFamily="18" charset="0"/>
                <a:ea typeface="方正书宋简体" charset="-122"/>
              </a:rPr>
              <a:t>：</a:t>
            </a:r>
            <a:endParaRPr lang="zh-CN" altLang="en-US" sz="2600" dirty="0">
              <a:latin typeface="Arial" panose="020B0604020202020204" pitchFamily="34" charset="0"/>
              <a:ea typeface="Times New Roman" panose="02020603050405020304" pitchFamily="18" charset="0"/>
            </a:endParaRPr>
          </a:p>
        </p:txBody>
      </p:sp>
      <p:graphicFrame>
        <p:nvGraphicFramePr>
          <p:cNvPr id="7" name="图示 6"/>
          <p:cNvGraphicFramePr/>
          <p:nvPr/>
        </p:nvGraphicFramePr>
        <p:xfrm>
          <a:off x="2774683" y="3384048"/>
          <a:ext cx="4625731" cy="3169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24" name="灯片编号占位符 2"/>
          <p:cNvSpPr txBox="1">
            <a:spLocks noGrp="1"/>
          </p:cNvSpPr>
          <p:nvPr/>
        </p:nvSpPr>
        <p:spPr>
          <a:xfrm>
            <a:off x="8493125" y="6240463"/>
            <a:ext cx="371475" cy="354012"/>
          </a:xfrm>
          <a:prstGeom prst="rect">
            <a:avLst/>
          </a:prstGeom>
          <a:noFill/>
          <a:ln w="9525">
            <a:noFill/>
          </a:ln>
        </p:spPr>
        <p:txBody>
          <a:bodyPr anchor="ctr" anchorCtr="0"/>
          <a:p>
            <a:pPr algn="ctr" eaLnBrk="1" hangingPunct="1"/>
            <a:fld id="{9A0DB2DC-4C9A-4742-B13C-FB6460FD3503}" type="slidenum">
              <a:rPr lang="en-US" altLang="zh-CN" sz="1400" b="1" dirty="0">
                <a:solidFill>
                  <a:schemeClr val="bg1"/>
                </a:solidFill>
                <a:latin typeface="文泉驿微米黑" pitchFamily="2" charset="-122"/>
                <a:ea typeface="宋体" panose="02010600030101010101" pitchFamily="2" charset="-122"/>
              </a:rPr>
            </a:fld>
            <a:endParaRPr lang="en-US" altLang="zh-CN" sz="1400" b="1" dirty="0">
              <a:solidFill>
                <a:schemeClr val="bg1"/>
              </a:solidFill>
              <a:latin typeface="文泉驿微米黑" pitchFamily="2" charset="-122"/>
              <a:ea typeface="宋体" panose="02010600030101010101" pitchFamily="2"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200" fill="hold"/>
                                        <p:tgtEl>
                                          <p:spTgt spid="39"/>
                                        </p:tgtEl>
                                        <p:attrNameLst>
                                          <p:attrName>ppt_x</p:attrName>
                                        </p:attrNameLst>
                                      </p:cBhvr>
                                      <p:tavLst>
                                        <p:tav tm="0">
                                          <p:val>
                                            <p:strVal val="#ppt_x"/>
                                          </p:val>
                                        </p:tav>
                                        <p:tav tm="100000">
                                          <p:val>
                                            <p:strVal val="#ppt_x"/>
                                          </p:val>
                                        </p:tav>
                                      </p:tavLst>
                                    </p:anim>
                                    <p:anim calcmode="lin" valueType="num">
                                      <p:cBhvr additive="base">
                                        <p:cTn id="8" dur="2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4520"/>
                                        </p:tgtEl>
                                        <p:attrNameLst>
                                          <p:attrName>style.visibility</p:attrName>
                                        </p:attrNameLst>
                                      </p:cBhvr>
                                      <p:to>
                                        <p:strVal val="visible"/>
                                      </p:to>
                                    </p:set>
                                    <p:animEffect transition="in" filter="wipe(left)">
                                      <p:cBhvr>
                                        <p:cTn id="13" dur="500"/>
                                        <p:tgtEl>
                                          <p:spTgt spid="6452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32"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out)">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645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标题 4"/>
          <p:cNvSpPr txBox="1"/>
          <p:nvPr/>
        </p:nvSpPr>
        <p:spPr>
          <a:xfrm>
            <a:off x="628650" y="438150"/>
            <a:ext cx="7886700" cy="646113"/>
          </a:xfrm>
          <a:prstGeom prst="rect">
            <a:avLst/>
          </a:prstGeom>
          <a:noFill/>
          <a:ln w="9525">
            <a:noFill/>
          </a:ln>
        </p:spPr>
        <p:txBody>
          <a:bodyPr>
            <a:spAutoFit/>
          </a:bodyPr>
          <a:p>
            <a:pPr algn="ctr" eaLnBrk="1" hangingPunct="1">
              <a:lnSpc>
                <a:spcPct val="90000"/>
              </a:lnSpc>
            </a:pPr>
            <a:r>
              <a:rPr lang="zh-CN" altLang="en-US" sz="4000" b="1" dirty="0">
                <a:solidFill>
                  <a:srgbClr val="404040"/>
                </a:solidFill>
                <a:latin typeface="微软雅黑" panose="020B0503020204020204" pitchFamily="34" charset="-122"/>
                <a:ea typeface="微软雅黑" panose="020B0503020204020204" pitchFamily="34" charset="-122"/>
              </a:rPr>
              <a:t>    </a:t>
            </a:r>
            <a:r>
              <a:rPr lang="zh-CN" altLang="en-US" sz="3200" b="1" dirty="0">
                <a:solidFill>
                  <a:srgbClr val="404040"/>
                </a:solidFill>
                <a:latin typeface="微软雅黑" panose="020B0503020204020204" pitchFamily="34" charset="-122"/>
                <a:ea typeface="微软雅黑" panose="020B0503020204020204" pitchFamily="34" charset="-122"/>
              </a:rPr>
              <a:t> </a:t>
            </a:r>
            <a:r>
              <a:rPr lang="en-US" altLang="zh-CN" sz="3200" b="1" dirty="0">
                <a:solidFill>
                  <a:srgbClr val="404040"/>
                </a:solidFill>
                <a:latin typeface="微软雅黑" panose="020B0503020204020204" pitchFamily="34" charset="-122"/>
                <a:ea typeface="微软雅黑" panose="020B0503020204020204" pitchFamily="34" charset="-122"/>
              </a:rPr>
              <a:t>1.</a:t>
            </a:r>
            <a:r>
              <a:rPr lang="zh-CN" altLang="en-US" sz="3200" b="1" dirty="0">
                <a:solidFill>
                  <a:srgbClr val="404040"/>
                </a:solidFill>
                <a:latin typeface="微软雅黑" panose="020B0503020204020204" pitchFamily="34" charset="-122"/>
                <a:ea typeface="微软雅黑" panose="020B0503020204020204" pitchFamily="34" charset="-122"/>
              </a:rPr>
              <a:t>应收账款的机会成本</a:t>
            </a:r>
            <a:endParaRPr lang="zh-CN" altLang="en-US" sz="3200" b="1" dirty="0">
              <a:solidFill>
                <a:srgbClr val="404040"/>
              </a:solidFill>
              <a:latin typeface="微软雅黑" panose="020B0503020204020204" pitchFamily="34" charset="-122"/>
              <a:ea typeface="微软雅黑" panose="020B0503020204020204" pitchFamily="34" charset="-122"/>
            </a:endParaRPr>
          </a:p>
        </p:txBody>
      </p:sp>
      <p:grpSp>
        <p:nvGrpSpPr>
          <p:cNvPr id="10243" name="组合 36"/>
          <p:cNvGrpSpPr/>
          <p:nvPr/>
        </p:nvGrpSpPr>
        <p:grpSpPr>
          <a:xfrm>
            <a:off x="3492500" y="1139825"/>
            <a:ext cx="2976563" cy="138113"/>
            <a:chOff x="5357217" y="1143000"/>
            <a:chExt cx="1490133" cy="101600"/>
          </a:xfrm>
        </p:grpSpPr>
        <p:cxnSp>
          <p:nvCxnSpPr>
            <p:cNvPr id="51"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31"/>
            <p:cNvCxnSpPr/>
            <p:nvPr/>
          </p:nvCxnSpPr>
          <p:spPr>
            <a:xfrm>
              <a:off x="5509807" y="1244600"/>
              <a:ext cx="1184954"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6566" name="矩形 1"/>
          <p:cNvSpPr/>
          <p:nvPr/>
        </p:nvSpPr>
        <p:spPr>
          <a:xfrm>
            <a:off x="1979613" y="1916113"/>
            <a:ext cx="6699250" cy="2657475"/>
          </a:xfrm>
          <a:prstGeom prst="rect">
            <a:avLst/>
          </a:prstGeom>
          <a:noFill/>
          <a:ln w="9525">
            <a:noFill/>
          </a:ln>
        </p:spPr>
        <p:txBody>
          <a:bodyPr>
            <a:spAutoFit/>
          </a:bodyPr>
          <a:p>
            <a:pPr eaLnBrk="1" hangingPunct="1">
              <a:lnSpc>
                <a:spcPct val="150000"/>
              </a:lnSpc>
            </a:pPr>
            <a:r>
              <a:rPr lang="zh-CN" altLang="zh-CN" sz="2800" dirty="0">
                <a:latin typeface="Times New Roman" panose="02020603050405020304" pitchFamily="18" charset="0"/>
                <a:ea typeface="方正书宋简体" charset="-122"/>
              </a:rPr>
              <a:t>机会成本，是指因资金投放在应收账款上而丧失的其他收益。即如果不把这部分资金投放于应收账款，便可以用于其他投资（股票、债券投资等）而获得收益。</a:t>
            </a:r>
            <a:endParaRPr lang="zh-CN" altLang="en-US" sz="2800" dirty="0">
              <a:latin typeface="Arial" panose="020B0604020202020204" pitchFamily="34" charset="0"/>
              <a:ea typeface="Times New Roman" panose="02020603050405020304" pitchFamily="18" charset="0"/>
            </a:endParaRPr>
          </a:p>
        </p:txBody>
      </p:sp>
      <p:pic>
        <p:nvPicPr>
          <p:cNvPr id="10245" name="图片 3"/>
          <p:cNvPicPr>
            <a:picLocks noChangeAspect="1"/>
          </p:cNvPicPr>
          <p:nvPr/>
        </p:nvPicPr>
        <p:blipFill>
          <a:blip r:embed="rId1"/>
          <a:stretch>
            <a:fillRect/>
          </a:stretch>
        </p:blipFill>
        <p:spPr>
          <a:xfrm>
            <a:off x="180975" y="2135188"/>
            <a:ext cx="1876425" cy="2500312"/>
          </a:xfrm>
          <a:prstGeom prst="rect">
            <a:avLst/>
          </a:prstGeom>
          <a:noFill/>
          <a:ln w="9525">
            <a:noFill/>
          </a:ln>
        </p:spPr>
      </p:pic>
      <p:pic>
        <p:nvPicPr>
          <p:cNvPr id="8" name="图片 7"/>
          <p:cNvPicPr>
            <a:picLocks noChangeAspect="1"/>
          </p:cNvPicPr>
          <p:nvPr/>
        </p:nvPicPr>
        <p:blipFill>
          <a:blip r:embed="rId2"/>
          <a:stretch>
            <a:fillRect/>
          </a:stretch>
        </p:blipFill>
        <p:spPr>
          <a:xfrm>
            <a:off x="6967538" y="4772025"/>
            <a:ext cx="1235075" cy="1647825"/>
          </a:xfrm>
          <a:prstGeom prst="rect">
            <a:avLst/>
          </a:prstGeom>
          <a:noFill/>
          <a:ln w="9525">
            <a:noFill/>
          </a:ln>
        </p:spPr>
      </p:pic>
      <p:sp>
        <p:nvSpPr>
          <p:cNvPr id="10247" name="灯片编号占位符 2"/>
          <p:cNvSpPr txBox="1"/>
          <p:nvPr/>
        </p:nvSpPr>
        <p:spPr>
          <a:xfrm>
            <a:off x="8515350" y="6234113"/>
            <a:ext cx="293688" cy="371475"/>
          </a:xfrm>
          <a:prstGeom prst="rect">
            <a:avLst/>
          </a:prstGeom>
          <a:solidFill>
            <a:srgbClr val="0592E2"/>
          </a:solidFill>
          <a:ln w="9525">
            <a:noFill/>
          </a:ln>
        </p:spPr>
        <p:txBody>
          <a:bodyPr/>
          <a:p>
            <a:pPr eaLnBrk="1" hangingPunct="1"/>
            <a:fld id="{9A0DB2DC-4C9A-4742-B13C-FB6460FD3503}" type="slidenum">
              <a:rPr lang="en-US" altLang="zh-CN" dirty="0">
                <a:solidFill>
                  <a:schemeClr val="bg1"/>
                </a:solidFill>
                <a:latin typeface="Arial" panose="020B0604020202020204" pitchFamily="34" charset="0"/>
                <a:ea typeface="宋体" panose="02010600030101010101" pitchFamily="2" charset="-122"/>
              </a:rPr>
            </a:fld>
            <a:endParaRPr lang="en-US" altLang="zh-CN" dirty="0">
              <a:solidFill>
                <a:schemeClr val="bg1"/>
              </a:solidFill>
              <a:latin typeface="Arial" panose="020B0604020202020204" pitchFamily="34" charset="0"/>
              <a:ea typeface="宋体" panose="02010600030101010101" pitchFamily="2" charset="-122"/>
            </a:endParaRPr>
          </a:p>
        </p:txBody>
      </p:sp>
    </p:spTree>
  </p:cSld>
  <p:clrMapOvr>
    <a:masterClrMapping/>
  </p:clrMapOvr>
  <p:transition spd="med"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566"/>
                                        </p:tgtEl>
                                        <p:attrNameLst>
                                          <p:attrName>style.visibility</p:attrName>
                                        </p:attrNameLst>
                                      </p:cBhvr>
                                      <p:to>
                                        <p:strVal val="visible"/>
                                      </p:to>
                                    </p:set>
                                    <p:anim calcmode="lin" valueType="num">
                                      <p:cBhvr additive="base">
                                        <p:cTn id="7" dur="500" fill="hold"/>
                                        <p:tgtEl>
                                          <p:spTgt spid="66566"/>
                                        </p:tgtEl>
                                        <p:attrNameLst>
                                          <p:attrName>ppt_x</p:attrName>
                                        </p:attrNameLst>
                                      </p:cBhvr>
                                      <p:tavLst>
                                        <p:tav tm="0">
                                          <p:val>
                                            <p:strVal val="#ppt_x"/>
                                          </p:val>
                                        </p:tav>
                                        <p:tav tm="100000">
                                          <p:val>
                                            <p:strVal val="#ppt_x"/>
                                          </p:val>
                                        </p:tav>
                                      </p:tavLst>
                                    </p:anim>
                                    <p:anim calcmode="lin" valueType="num">
                                      <p:cBhvr additive="base">
                                        <p:cTn id="8" dur="500" fill="hold"/>
                                        <p:tgtEl>
                                          <p:spTgt spid="6656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6" name="图片 21" descr="timg (2).jpg"/>
          <p:cNvPicPr>
            <a:picLocks noChangeAspect="1"/>
          </p:cNvPicPr>
          <p:nvPr/>
        </p:nvPicPr>
        <p:blipFill>
          <a:blip r:embed="rId1"/>
          <a:srcRect b="5959"/>
          <a:stretch>
            <a:fillRect/>
          </a:stretch>
        </p:blipFill>
        <p:spPr>
          <a:xfrm>
            <a:off x="2425700" y="3970338"/>
            <a:ext cx="2241550" cy="1546225"/>
          </a:xfrm>
          <a:prstGeom prst="rect">
            <a:avLst/>
          </a:prstGeom>
          <a:noFill/>
          <a:ln w="9525">
            <a:noFill/>
          </a:ln>
        </p:spPr>
      </p:pic>
      <p:pic>
        <p:nvPicPr>
          <p:cNvPr id="11267" name="Picture 2" descr="https://timgsa.baidu.com/timg?image&amp;quality=80&amp;size=b9999_10000&amp;sec=1541498209652&amp;di=9b5026b54e687969afc3bea6313c9537&amp;imgtype=0&amp;src=http%3A%2F%2Fimgsrc.baidu.com%2Fimgad%2Fpic%2Fitem%2Fbd315c6034a85edf3a71170543540923dd547513.jpg"/>
          <p:cNvPicPr>
            <a:picLocks noChangeAspect="1"/>
          </p:cNvPicPr>
          <p:nvPr/>
        </p:nvPicPr>
        <p:blipFill>
          <a:blip r:embed="rId2"/>
          <a:srcRect b="5110"/>
          <a:stretch>
            <a:fillRect/>
          </a:stretch>
        </p:blipFill>
        <p:spPr>
          <a:xfrm>
            <a:off x="315913" y="1771650"/>
            <a:ext cx="1743075" cy="1598613"/>
          </a:xfrm>
          <a:prstGeom prst="rect">
            <a:avLst/>
          </a:prstGeom>
          <a:noFill/>
          <a:ln w="9525">
            <a:noFill/>
          </a:ln>
        </p:spPr>
      </p:pic>
      <p:sp>
        <p:nvSpPr>
          <p:cNvPr id="11268" name="TextBox 11"/>
          <p:cNvSpPr txBox="1"/>
          <p:nvPr/>
        </p:nvSpPr>
        <p:spPr>
          <a:xfrm>
            <a:off x="708025" y="3413125"/>
            <a:ext cx="1350963" cy="460375"/>
          </a:xfrm>
          <a:prstGeom prst="rect">
            <a:avLst/>
          </a:prstGeom>
          <a:noFill/>
          <a:ln w="9525">
            <a:noFill/>
          </a:ln>
        </p:spPr>
        <p:txBody>
          <a:bodyPr>
            <a:spAutoFit/>
          </a:bodyPr>
          <a:p>
            <a:pPr eaLnBrk="1" hangingPunct="1">
              <a:spcBef>
                <a:spcPct val="50000"/>
              </a:spcBef>
            </a:pPr>
            <a:r>
              <a:rPr lang="en-US" altLang="zh-CN" sz="2400" dirty="0">
                <a:latin typeface="微软雅黑" panose="020B0503020204020204" pitchFamily="34" charset="-122"/>
                <a:ea typeface="微软雅黑" panose="020B0503020204020204" pitchFamily="34" charset="-122"/>
              </a:rPr>
              <a:t>A</a:t>
            </a:r>
            <a:r>
              <a:rPr lang="zh-CN" altLang="en-US" sz="2400" dirty="0">
                <a:latin typeface="微软雅黑" panose="020B0503020204020204" pitchFamily="34" charset="-122"/>
                <a:ea typeface="微软雅黑" panose="020B0503020204020204" pitchFamily="34" charset="-122"/>
              </a:rPr>
              <a:t>公司</a:t>
            </a:r>
            <a:endParaRPr lang="zh-CN" altLang="en-US" sz="2400" dirty="0">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3" cstate="print"/>
          <a:stretch>
            <a:fillRect/>
          </a:stretch>
        </p:blipFill>
        <p:spPr>
          <a:xfrm>
            <a:off x="3003534" y="1338714"/>
            <a:ext cx="1708458" cy="1562681"/>
          </a:xfrm>
          <a:prstGeom prst="rect">
            <a:avLst/>
          </a:prstGeom>
          <a:solidFill>
            <a:srgbClr val="FFFFFF">
              <a:shade val="85000"/>
            </a:srgbClr>
          </a:solidFill>
          <a:ln w="101600" cap="sq">
            <a:solidFill>
              <a:srgbClr val="FDFDFD"/>
            </a:solidFill>
            <a:miter lim="800000"/>
            <a:headEnd/>
            <a:tailEnd/>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1270" name="矩形 13"/>
          <p:cNvSpPr/>
          <p:nvPr/>
        </p:nvSpPr>
        <p:spPr>
          <a:xfrm>
            <a:off x="2859088" y="5373688"/>
            <a:ext cx="2601912" cy="400050"/>
          </a:xfrm>
          <a:prstGeom prst="rect">
            <a:avLst/>
          </a:prstGeom>
          <a:noFill/>
          <a:ln w="9525">
            <a:noFill/>
          </a:ln>
        </p:spPr>
        <p:txBody>
          <a:bodyPr>
            <a:spAutoFit/>
          </a:bodyPr>
          <a:p>
            <a:pPr eaLnBrk="1" hangingPunct="1">
              <a:spcBef>
                <a:spcPct val="50000"/>
              </a:spcBef>
            </a:pPr>
            <a:r>
              <a:rPr lang="zh-CN" altLang="en-US" sz="2000" dirty="0">
                <a:latin typeface="微软雅黑" panose="020B0503020204020204" pitchFamily="34" charset="-122"/>
                <a:ea typeface="微软雅黑" panose="020B0503020204020204" pitchFamily="34" charset="-122"/>
              </a:rPr>
              <a:t>某项目投资收益率</a:t>
            </a:r>
            <a:r>
              <a:rPr lang="en-US" altLang="zh-CN" sz="2000" dirty="0">
                <a:latin typeface="微软雅黑" panose="020B0503020204020204" pitchFamily="34" charset="-122"/>
                <a:ea typeface="微软雅黑" panose="020B0503020204020204" pitchFamily="34" charset="-122"/>
              </a:rPr>
              <a:t>5%</a:t>
            </a:r>
            <a:endParaRPr lang="zh-CN" altLang="en-US" sz="2000" dirty="0">
              <a:latin typeface="微软雅黑" panose="020B0503020204020204" pitchFamily="34" charset="-122"/>
              <a:ea typeface="微软雅黑" panose="020B0503020204020204" pitchFamily="34" charset="-122"/>
            </a:endParaRPr>
          </a:p>
        </p:txBody>
      </p:sp>
      <p:sp>
        <p:nvSpPr>
          <p:cNvPr id="15" name="虚尾箭头 14"/>
          <p:cNvSpPr/>
          <p:nvPr/>
        </p:nvSpPr>
        <p:spPr>
          <a:xfrm>
            <a:off x="4948238" y="1903413"/>
            <a:ext cx="1025525" cy="43338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272" name="TextBox 17"/>
          <p:cNvSpPr txBox="1"/>
          <p:nvPr/>
        </p:nvSpPr>
        <p:spPr>
          <a:xfrm>
            <a:off x="5110163" y="2371725"/>
            <a:ext cx="701675" cy="398463"/>
          </a:xfrm>
          <a:prstGeom prst="rect">
            <a:avLst/>
          </a:prstGeom>
          <a:noFill/>
          <a:ln w="9525">
            <a:noFill/>
          </a:ln>
        </p:spPr>
        <p:txBody>
          <a:bodyPr>
            <a:spAutoFit/>
          </a:bodyPr>
          <a:p>
            <a:pPr eaLnBrk="1" hangingPunct="1">
              <a:spcBef>
                <a:spcPct val="50000"/>
              </a:spcBef>
            </a:pPr>
            <a:r>
              <a:rPr lang="zh-CN" altLang="en-US" sz="2000" dirty="0">
                <a:latin typeface="微软雅黑" panose="020B0503020204020204" pitchFamily="34" charset="-122"/>
                <a:ea typeface="微软雅黑" panose="020B0503020204020204" pitchFamily="34" charset="-122"/>
              </a:rPr>
              <a:t>丧失</a:t>
            </a:r>
            <a:endParaRPr lang="zh-CN" altLang="en-US" sz="2000" dirty="0">
              <a:latin typeface="微软雅黑" panose="020B0503020204020204" pitchFamily="34" charset="-122"/>
              <a:ea typeface="微软雅黑" panose="020B0503020204020204" pitchFamily="34" charset="-122"/>
            </a:endParaRPr>
          </a:p>
        </p:txBody>
      </p:sp>
      <p:sp>
        <p:nvSpPr>
          <p:cNvPr id="11273" name="矩形 18"/>
          <p:cNvSpPr/>
          <p:nvPr/>
        </p:nvSpPr>
        <p:spPr>
          <a:xfrm>
            <a:off x="6423025" y="1836738"/>
            <a:ext cx="1209675" cy="400050"/>
          </a:xfrm>
          <a:prstGeom prst="rect">
            <a:avLst/>
          </a:prstGeom>
          <a:noFill/>
          <a:ln w="9525">
            <a:noFill/>
          </a:ln>
        </p:spPr>
        <p:txBody>
          <a:bodyPr wrap="none">
            <a:spAutoFit/>
          </a:bodyPr>
          <a:p>
            <a:pPr eaLnBrk="1" hangingPunct="1">
              <a:spcBef>
                <a:spcPct val="50000"/>
              </a:spcBef>
            </a:pPr>
            <a:r>
              <a:rPr lang="zh-CN" altLang="en-US" sz="2000" dirty="0">
                <a:latin typeface="微软雅黑" panose="020B0503020204020204" pitchFamily="34" charset="-122"/>
                <a:ea typeface="微软雅黑" panose="020B0503020204020204" pitchFamily="34" charset="-122"/>
              </a:rPr>
              <a:t>投资收益</a:t>
            </a:r>
            <a:endParaRPr lang="zh-CN" altLang="en-US" sz="2000" dirty="0">
              <a:latin typeface="微软雅黑" panose="020B0503020204020204" pitchFamily="34" charset="-122"/>
              <a:ea typeface="微软雅黑" panose="020B0503020204020204" pitchFamily="34" charset="-122"/>
            </a:endParaRPr>
          </a:p>
        </p:txBody>
      </p:sp>
      <p:sp>
        <p:nvSpPr>
          <p:cNvPr id="20" name="右箭头 19"/>
          <p:cNvSpPr/>
          <p:nvPr/>
        </p:nvSpPr>
        <p:spPr>
          <a:xfrm rot="2581974">
            <a:off x="1881188" y="4146550"/>
            <a:ext cx="866775"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275" name="TextBox 22"/>
          <p:cNvSpPr txBox="1"/>
          <p:nvPr/>
        </p:nvSpPr>
        <p:spPr>
          <a:xfrm>
            <a:off x="3259138" y="2838450"/>
            <a:ext cx="1639887" cy="1016000"/>
          </a:xfrm>
          <a:prstGeom prst="rect">
            <a:avLst/>
          </a:prstGeom>
          <a:noFill/>
          <a:ln w="9525">
            <a:noFill/>
          </a:ln>
        </p:spPr>
        <p:txBody>
          <a:bodyPr>
            <a:spAutoFit/>
          </a:bodyPr>
          <a:p>
            <a:pPr eaLnBrk="1" hangingPunct="1">
              <a:spcBef>
                <a:spcPct val="50000"/>
              </a:spcBef>
            </a:pPr>
            <a:r>
              <a:rPr lang="zh-CN" altLang="en-US" sz="2000" dirty="0">
                <a:latin typeface="微软雅黑" panose="020B0503020204020204" pitchFamily="34" charset="-122"/>
                <a:ea typeface="微软雅黑" panose="020B0503020204020204" pitchFamily="34" charset="-122"/>
              </a:rPr>
              <a:t>维持赊销业务占用</a:t>
            </a:r>
            <a:r>
              <a:rPr lang="en-US" altLang="zh-CN" sz="2000" dirty="0">
                <a:latin typeface="微软雅黑" panose="020B0503020204020204" pitchFamily="34" charset="-122"/>
                <a:ea typeface="微软雅黑" panose="020B0503020204020204" pitchFamily="34" charset="-122"/>
              </a:rPr>
              <a:t>100</a:t>
            </a:r>
            <a:r>
              <a:rPr lang="zh-CN" altLang="en-US" sz="2000" dirty="0">
                <a:latin typeface="微软雅黑" panose="020B0503020204020204" pitchFamily="34" charset="-122"/>
                <a:ea typeface="微软雅黑" panose="020B0503020204020204" pitchFamily="34" charset="-122"/>
              </a:rPr>
              <a:t>万元资金</a:t>
            </a:r>
            <a:endParaRPr lang="zh-CN" altLang="en-US" sz="2000" dirty="0">
              <a:latin typeface="微软雅黑" panose="020B0503020204020204" pitchFamily="34" charset="-122"/>
              <a:ea typeface="微软雅黑" panose="020B0503020204020204" pitchFamily="34" charset="-122"/>
            </a:endParaRPr>
          </a:p>
        </p:txBody>
      </p:sp>
      <p:sp>
        <p:nvSpPr>
          <p:cNvPr id="11276" name="矩形 23"/>
          <p:cNvSpPr/>
          <p:nvPr/>
        </p:nvSpPr>
        <p:spPr>
          <a:xfrm>
            <a:off x="6276975" y="2336800"/>
            <a:ext cx="1987550" cy="400050"/>
          </a:xfrm>
          <a:prstGeom prst="rect">
            <a:avLst/>
          </a:prstGeom>
          <a:noFill/>
          <a:ln w="9525">
            <a:noFill/>
          </a:ln>
        </p:spPr>
        <p:txBody>
          <a:bodyPr wrap="none">
            <a:spAutoFit/>
          </a:bodyPr>
          <a:p>
            <a:pPr eaLnBrk="1" hangingPunct="1">
              <a:spcBef>
                <a:spcPct val="50000"/>
              </a:spcBef>
            </a:pPr>
            <a:r>
              <a:rPr lang="en-US" altLang="zh-CN" sz="2000" dirty="0">
                <a:latin typeface="微软雅黑" panose="020B0503020204020204" pitchFamily="34" charset="-122"/>
                <a:ea typeface="微软雅黑" panose="020B0503020204020204" pitchFamily="34" charset="-122"/>
              </a:rPr>
              <a:t>100*5%=5</a:t>
            </a:r>
            <a:r>
              <a:rPr lang="zh-CN" altLang="en-US" sz="2000" dirty="0">
                <a:latin typeface="微软雅黑" panose="020B0503020204020204" pitchFamily="34" charset="-122"/>
                <a:ea typeface="微软雅黑" panose="020B0503020204020204" pitchFamily="34" charset="-122"/>
              </a:rPr>
              <a:t>万元</a:t>
            </a:r>
            <a:endParaRPr lang="zh-CN" altLang="en-US" sz="2000" dirty="0">
              <a:latin typeface="微软雅黑" panose="020B0503020204020204" pitchFamily="34" charset="-122"/>
              <a:ea typeface="微软雅黑" panose="020B0503020204020204" pitchFamily="34" charset="-122"/>
            </a:endParaRPr>
          </a:p>
        </p:txBody>
      </p:sp>
      <p:grpSp>
        <p:nvGrpSpPr>
          <p:cNvPr id="11277" name="组合 1"/>
          <p:cNvGrpSpPr/>
          <p:nvPr/>
        </p:nvGrpSpPr>
        <p:grpSpPr>
          <a:xfrm>
            <a:off x="6278563" y="2838450"/>
            <a:ext cx="1606550" cy="1284288"/>
            <a:chOff x="14094" y="4134"/>
            <a:chExt cx="2495" cy="2023"/>
          </a:xfrm>
        </p:grpSpPr>
        <p:sp>
          <p:nvSpPr>
            <p:cNvPr id="21" name="六边形 20"/>
            <p:cNvSpPr/>
            <p:nvPr/>
          </p:nvSpPr>
          <p:spPr>
            <a:xfrm rot="16200000">
              <a:off x="14224" y="4004"/>
              <a:ext cx="2023" cy="2283"/>
            </a:xfrm>
            <a:prstGeom prst="hexagon">
              <a:avLst/>
            </a:prstGeom>
            <a:solidFill>
              <a:srgbClr val="42A5B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Agency FB" panose="020B0503020202020204" pitchFamily="34" charset="0"/>
                <a:ea typeface="+mn-ea"/>
                <a:cs typeface="+mn-ea"/>
                <a:sym typeface="+mn-lt"/>
              </a:endParaRPr>
            </a:p>
          </p:txBody>
        </p:sp>
        <p:sp>
          <p:nvSpPr>
            <p:cNvPr id="11283" name="TextBox 24"/>
            <p:cNvSpPr txBox="1"/>
            <p:nvPr/>
          </p:nvSpPr>
          <p:spPr>
            <a:xfrm>
              <a:off x="14094" y="4707"/>
              <a:ext cx="2495" cy="1309"/>
            </a:xfrm>
            <a:prstGeom prst="rect">
              <a:avLst/>
            </a:prstGeom>
            <a:noFill/>
            <a:ln w="9525">
              <a:noFill/>
            </a:ln>
          </p:spPr>
          <p:txBody>
            <a:bodyPr>
              <a:spAutoFit/>
            </a:bodyPr>
            <a:p>
              <a:pPr eaLnBrk="1" hangingPunct="1">
                <a:spcBef>
                  <a:spcPct val="50000"/>
                </a:spcBef>
              </a:pPr>
              <a:r>
                <a:rPr lang="zh-CN" altLang="en-US" sz="2400" b="1" dirty="0">
                  <a:latin typeface="Arial" panose="020B0604020202020204" pitchFamily="34" charset="0"/>
                  <a:ea typeface="宋体" panose="02010600030101010101" pitchFamily="2" charset="-122"/>
                </a:rPr>
                <a:t>机会成本</a:t>
              </a:r>
              <a:endParaRPr lang="zh-CN" altLang="en-US" sz="2400" b="1" dirty="0">
                <a:latin typeface="Arial" panose="020B0604020202020204" pitchFamily="34" charset="0"/>
                <a:ea typeface="宋体" panose="02010600030101010101" pitchFamily="2" charset="-122"/>
              </a:endParaRPr>
            </a:p>
          </p:txBody>
        </p:sp>
      </p:grpSp>
      <p:sp>
        <p:nvSpPr>
          <p:cNvPr id="28" name="矩形 27"/>
          <p:cNvSpPr/>
          <p:nvPr/>
        </p:nvSpPr>
        <p:spPr>
          <a:xfrm>
            <a:off x="5332413" y="4122738"/>
            <a:ext cx="3267075" cy="769938"/>
          </a:xfrm>
          <a:prstGeom prst="rect">
            <a:avLst/>
          </a:prstGeom>
          <a:solidFill>
            <a:schemeClr val="accent1">
              <a:lumMod val="20000"/>
              <a:lumOff val="80000"/>
            </a:schemeClr>
          </a:solid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200" b="1" i="0" u="none" strike="noStrike" kern="1200" cap="none" spc="0" normalizeH="0" baseline="0" noProof="0" dirty="0">
                <a:ln>
                  <a:noFill/>
                </a:ln>
                <a:solidFill>
                  <a:srgbClr val="FF3300"/>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a:t>
            </a:r>
            <a:r>
              <a:rPr kumimoji="0" lang="zh-CN" altLang="en-US" sz="2200" b="1" i="0" u="none" strike="noStrike" kern="1200" cap="none" spc="0" normalizeH="0" baseline="0" noProof="0" dirty="0">
                <a:ln>
                  <a:noFill/>
                </a:ln>
                <a:solidFill>
                  <a:srgbClr val="FF3300"/>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应收账款占用资金</a:t>
            </a:r>
            <a:r>
              <a:rPr kumimoji="0" lang="en-US" altLang="zh-CN" sz="2200" b="1" i="0" u="none" strike="noStrike" kern="1200" cap="none" spc="0" normalizeH="0" baseline="0" noProof="0" dirty="0">
                <a:ln>
                  <a:noFill/>
                </a:ln>
                <a:solidFill>
                  <a:srgbClr val="FF3300"/>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a:t>
            </a:r>
            <a:r>
              <a:rPr kumimoji="0" lang="zh-CN" altLang="en-US" sz="2200" b="1" i="0" u="none" strike="noStrike" kern="1200" cap="none" spc="0" normalizeH="0" baseline="0" noProof="0" dirty="0">
                <a:ln>
                  <a:noFill/>
                </a:ln>
                <a:solidFill>
                  <a:srgbClr val="FF3300"/>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资金成本率</a:t>
            </a:r>
            <a:endParaRPr kumimoji="0" lang="zh-CN" altLang="en-US" sz="2200" b="1" i="0" u="none" strike="noStrike" kern="1200" cap="none" spc="0" normalizeH="0" baseline="0" noProof="0" dirty="0">
              <a:ln>
                <a:noFill/>
              </a:ln>
              <a:solidFill>
                <a:srgbClr val="FF3300"/>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cxnSp>
        <p:nvCxnSpPr>
          <p:cNvPr id="9" name="直接连接符 8"/>
          <p:cNvCxnSpPr/>
          <p:nvPr/>
        </p:nvCxnSpPr>
        <p:spPr>
          <a:xfrm>
            <a:off x="39688" y="549275"/>
            <a:ext cx="2700338" cy="0"/>
          </a:xfrm>
          <a:prstGeom prst="line">
            <a:avLst/>
          </a:prstGeom>
          <a:ln>
            <a:solidFill>
              <a:srgbClr val="0B469D"/>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6397625" y="549275"/>
            <a:ext cx="2698750" cy="0"/>
          </a:xfrm>
          <a:prstGeom prst="line">
            <a:avLst/>
          </a:prstGeom>
          <a:ln>
            <a:solidFill>
              <a:srgbClr val="0B469D"/>
            </a:solidFill>
          </a:ln>
        </p:spPr>
        <p:style>
          <a:lnRef idx="1">
            <a:schemeClr val="accent1"/>
          </a:lnRef>
          <a:fillRef idx="0">
            <a:schemeClr val="accent1"/>
          </a:fillRef>
          <a:effectRef idx="0">
            <a:schemeClr val="accent1"/>
          </a:effectRef>
          <a:fontRef idx="minor">
            <a:schemeClr val="tx1"/>
          </a:fontRef>
        </p:style>
      </p:cxnSp>
      <p:sp>
        <p:nvSpPr>
          <p:cNvPr id="46" name="Text Box 4"/>
          <p:cNvSpPr txBox="1"/>
          <p:nvPr/>
        </p:nvSpPr>
        <p:spPr>
          <a:xfrm>
            <a:off x="2516188" y="549275"/>
            <a:ext cx="4783137" cy="677863"/>
          </a:xfrm>
          <a:prstGeom prst="rect">
            <a:avLst/>
          </a:prstGeom>
          <a:noFill/>
          <a:ln w="9525">
            <a:noFill/>
          </a:ln>
        </p:spPr>
        <p:txBody>
          <a:bodyPr wrap="none" lIns="121926" tIns="60963" rIns="121926" bIns="60963">
            <a:spAutoFit/>
          </a:bodyPr>
          <a:p>
            <a:pPr eaLnBrk="1" hangingPunct="1">
              <a:buNone/>
            </a:pPr>
            <a:r>
              <a:rPr lang="en-US" altLang="zh-CN" sz="3600" dirty="0">
                <a:latin typeface="微软雅黑" panose="020B0503020204020204" pitchFamily="34" charset="-122"/>
                <a:ea typeface="微软雅黑" panose="020B0503020204020204" pitchFamily="34" charset="-122"/>
                <a:sym typeface="+mn-ea"/>
              </a:rPr>
              <a:t>1.</a:t>
            </a:r>
            <a:r>
              <a:rPr lang="zh-CN" altLang="en-US" sz="3600" dirty="0">
                <a:latin typeface="微软雅黑" panose="020B0503020204020204" pitchFamily="34" charset="-122"/>
                <a:ea typeface="微软雅黑" panose="020B0503020204020204" pitchFamily="34" charset="-122"/>
                <a:sym typeface="+mn-ea"/>
              </a:rPr>
              <a:t>应收账款的机会成本</a:t>
            </a:r>
            <a:endParaRPr lang="zh-CN" altLang="zh-CN" sz="36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1000"/>
                                        <p:tgtEl>
                                          <p:spTgt spid="46"/>
                                        </p:tgtEl>
                                      </p:cBhvr>
                                    </p:animEffect>
                                    <p:anim calcmode="lin" valueType="num">
                                      <p:cBhvr>
                                        <p:cTn id="16" dur="1000" fill="hold"/>
                                        <p:tgtEl>
                                          <p:spTgt spid="46"/>
                                        </p:tgtEl>
                                        <p:attrNameLst>
                                          <p:attrName>ppt_x</p:attrName>
                                        </p:attrNameLst>
                                      </p:cBhvr>
                                      <p:tavLst>
                                        <p:tav tm="0">
                                          <p:val>
                                            <p:strVal val="#ppt_x"/>
                                          </p:val>
                                        </p:tav>
                                        <p:tav tm="100000">
                                          <p:val>
                                            <p:strVal val="#ppt_x"/>
                                          </p:val>
                                        </p:tav>
                                      </p:tavLst>
                                    </p:anim>
                                    <p:anim calcmode="lin" valueType="num">
                                      <p:cBhvr>
                                        <p:cTn id="1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标题 4"/>
          <p:cNvSpPr txBox="1"/>
          <p:nvPr/>
        </p:nvSpPr>
        <p:spPr>
          <a:xfrm>
            <a:off x="628650" y="438150"/>
            <a:ext cx="7886700" cy="646113"/>
          </a:xfrm>
          <a:prstGeom prst="rect">
            <a:avLst/>
          </a:prstGeom>
          <a:noFill/>
          <a:ln w="9525">
            <a:noFill/>
          </a:ln>
        </p:spPr>
        <p:txBody>
          <a:bodyPr>
            <a:spAutoFit/>
          </a:bodyPr>
          <a:p>
            <a:pPr algn="ctr" eaLnBrk="1" hangingPunct="1">
              <a:lnSpc>
                <a:spcPct val="90000"/>
              </a:lnSpc>
            </a:pPr>
            <a:r>
              <a:rPr lang="zh-CN" altLang="en-US" sz="4000" b="1" dirty="0">
                <a:solidFill>
                  <a:srgbClr val="404040"/>
                </a:solidFill>
                <a:latin typeface="微软雅黑" panose="020B0503020204020204" pitchFamily="34" charset="-122"/>
                <a:ea typeface="微软雅黑" panose="020B0503020204020204" pitchFamily="34" charset="-122"/>
              </a:rPr>
              <a:t>    </a:t>
            </a:r>
            <a:r>
              <a:rPr lang="en-US" altLang="zh-CN" sz="4000" b="1" dirty="0">
                <a:solidFill>
                  <a:srgbClr val="404040"/>
                </a:solidFill>
                <a:latin typeface="微软雅黑" panose="020B0503020204020204" pitchFamily="34" charset="-122"/>
                <a:ea typeface="微软雅黑" panose="020B0503020204020204" pitchFamily="34" charset="-122"/>
              </a:rPr>
              <a:t>1.</a:t>
            </a:r>
            <a:r>
              <a:rPr lang="zh-CN" altLang="en-US" sz="3200" b="1" dirty="0">
                <a:solidFill>
                  <a:srgbClr val="404040"/>
                </a:solidFill>
                <a:latin typeface="微软雅黑" panose="020B0503020204020204" pitchFamily="34" charset="-122"/>
                <a:ea typeface="微软雅黑" panose="020B0503020204020204" pitchFamily="34" charset="-122"/>
              </a:rPr>
              <a:t> 应收账款的机会成本</a:t>
            </a:r>
            <a:endParaRPr lang="zh-CN" altLang="en-US" sz="3200" b="1" dirty="0">
              <a:solidFill>
                <a:srgbClr val="404040"/>
              </a:solidFill>
              <a:latin typeface="微软雅黑" panose="020B0503020204020204" pitchFamily="34" charset="-122"/>
              <a:ea typeface="微软雅黑" panose="020B0503020204020204" pitchFamily="34" charset="-122"/>
            </a:endParaRPr>
          </a:p>
        </p:txBody>
      </p:sp>
      <p:grpSp>
        <p:nvGrpSpPr>
          <p:cNvPr id="12291" name="组合 36"/>
          <p:cNvGrpSpPr/>
          <p:nvPr/>
        </p:nvGrpSpPr>
        <p:grpSpPr>
          <a:xfrm>
            <a:off x="3492500" y="1139825"/>
            <a:ext cx="2976563" cy="138113"/>
            <a:chOff x="5357217" y="1143000"/>
            <a:chExt cx="1490133" cy="101600"/>
          </a:xfrm>
        </p:grpSpPr>
        <p:cxnSp>
          <p:nvCxnSpPr>
            <p:cNvPr id="51"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31"/>
            <p:cNvCxnSpPr/>
            <p:nvPr/>
          </p:nvCxnSpPr>
          <p:spPr>
            <a:xfrm>
              <a:off x="5509807" y="1244600"/>
              <a:ext cx="1184954"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10" name="图片 9"/>
          <p:cNvPicPr>
            <a:picLocks noChangeAspect="1"/>
          </p:cNvPicPr>
          <p:nvPr/>
        </p:nvPicPr>
        <p:blipFill>
          <a:blip r:embed="rId1"/>
          <a:stretch>
            <a:fillRect/>
          </a:stretch>
        </p:blipFill>
        <p:spPr>
          <a:xfrm>
            <a:off x="179388" y="1484313"/>
            <a:ext cx="2051050" cy="1738312"/>
          </a:xfrm>
          <a:prstGeom prst="rect">
            <a:avLst/>
          </a:prstGeom>
          <a:noFill/>
          <a:ln w="9525">
            <a:noFill/>
          </a:ln>
        </p:spPr>
      </p:pic>
      <p:pic>
        <p:nvPicPr>
          <p:cNvPr id="11" name="图片 10"/>
          <p:cNvPicPr>
            <a:picLocks noChangeAspect="1"/>
          </p:cNvPicPr>
          <p:nvPr/>
        </p:nvPicPr>
        <p:blipFill>
          <a:blip r:embed="rId2"/>
          <a:stretch>
            <a:fillRect/>
          </a:stretch>
        </p:blipFill>
        <p:spPr>
          <a:xfrm>
            <a:off x="3480329" y="2281750"/>
            <a:ext cx="3985326" cy="787785"/>
          </a:xfrm>
          <a:prstGeom prst="rect">
            <a:avLst/>
          </a:prstGeom>
          <a:effectLst>
            <a:glow rad="63500">
              <a:schemeClr val="accent2">
                <a:satMod val="175000"/>
                <a:alpha val="40000"/>
              </a:schemeClr>
            </a:glow>
          </a:effectLst>
        </p:spPr>
      </p:pic>
      <p:sp>
        <p:nvSpPr>
          <p:cNvPr id="68616" name="矩形 4"/>
          <p:cNvSpPr/>
          <p:nvPr/>
        </p:nvSpPr>
        <p:spPr>
          <a:xfrm>
            <a:off x="2484438" y="1557338"/>
            <a:ext cx="6013450" cy="457200"/>
          </a:xfrm>
          <a:prstGeom prst="rect">
            <a:avLst/>
          </a:prstGeom>
          <a:solidFill>
            <a:srgbClr val="FBD7A0"/>
          </a:solidFill>
          <a:ln w="9525">
            <a:noFill/>
          </a:ln>
        </p:spPr>
        <p:txBody>
          <a:bodyPr lIns="0">
            <a:spAutoFit/>
          </a:bodyPr>
          <a:p>
            <a:pPr algn="just" eaLnBrk="1" hangingPunct="1"/>
            <a:r>
              <a:rPr lang="zh-CN" altLang="zh-CN" sz="2400" dirty="0">
                <a:latin typeface="Times" charset="0"/>
                <a:ea typeface="方正书宋简体" charset="-122"/>
              </a:rPr>
              <a:t>机会成本</a:t>
            </a:r>
            <a:r>
              <a:rPr lang="en-US" altLang="zh-CN" sz="2400" dirty="0">
                <a:latin typeface="Times" charset="0"/>
                <a:ea typeface="方正书宋简体" charset="-122"/>
              </a:rPr>
              <a:t>=</a:t>
            </a:r>
            <a:r>
              <a:rPr lang="zh-CN" altLang="zh-CN" sz="2400" dirty="0">
                <a:latin typeface="Times" charset="0"/>
                <a:ea typeface="方正书宋简体" charset="-122"/>
              </a:rPr>
              <a:t>应收账款占用资金×资金成本率</a:t>
            </a:r>
            <a:endParaRPr lang="zh-CN" altLang="zh-CN" sz="2400" dirty="0">
              <a:latin typeface="Times" charset="0"/>
              <a:ea typeface="方正书宋简体" charset="-122"/>
            </a:endParaRPr>
          </a:p>
        </p:txBody>
      </p:sp>
      <p:sp>
        <p:nvSpPr>
          <p:cNvPr id="68617" name="矩形 5"/>
          <p:cNvSpPr/>
          <p:nvPr/>
        </p:nvSpPr>
        <p:spPr>
          <a:xfrm>
            <a:off x="827088" y="3357563"/>
            <a:ext cx="7921625" cy="457200"/>
          </a:xfrm>
          <a:prstGeom prst="rect">
            <a:avLst/>
          </a:prstGeom>
          <a:solidFill>
            <a:srgbClr val="FDEBCF"/>
          </a:solidFill>
          <a:ln w="9525">
            <a:noFill/>
          </a:ln>
        </p:spPr>
        <p:txBody>
          <a:bodyPr lIns="0">
            <a:spAutoFit/>
          </a:bodyPr>
          <a:p>
            <a:pPr eaLnBrk="1" hangingPunct="1"/>
            <a:r>
              <a:rPr lang="zh-CN" altLang="zh-CN" sz="2400" b="1" dirty="0">
                <a:latin typeface="宋体" panose="02010600030101010101" pitchFamily="2" charset="-122"/>
                <a:ea typeface="宋体" panose="02010600030101010101" pitchFamily="2" charset="-122"/>
              </a:rPr>
              <a:t>机会成本</a:t>
            </a:r>
            <a:r>
              <a:rPr lang="en-US" altLang="zh-CN" sz="2400" b="1" dirty="0">
                <a:latin typeface="宋体" panose="02010600030101010101" pitchFamily="2" charset="-122"/>
                <a:ea typeface="宋体" panose="02010600030101010101" pitchFamily="2" charset="-122"/>
              </a:rPr>
              <a:t>=</a:t>
            </a:r>
            <a:r>
              <a:rPr lang="zh-CN" altLang="zh-CN" sz="2400" b="1" dirty="0">
                <a:latin typeface="宋体" panose="02010600030101010101" pitchFamily="2" charset="-122"/>
                <a:ea typeface="宋体" panose="02010600030101010101" pitchFamily="2" charset="-122"/>
              </a:rPr>
              <a:t>应收账款平均余额×变动成本率×资金成本率</a:t>
            </a:r>
            <a:endParaRPr lang="zh-CN" altLang="zh-CN" sz="2400" b="1" dirty="0">
              <a:latin typeface="宋体" panose="02010600030101010101" pitchFamily="2" charset="-122"/>
              <a:ea typeface="Times New Roman" panose="02020603050405020304" pitchFamily="18" charset="0"/>
            </a:endParaRPr>
          </a:p>
        </p:txBody>
      </p:sp>
      <p:sp>
        <p:nvSpPr>
          <p:cNvPr id="68618" name="矩形 7"/>
          <p:cNvSpPr/>
          <p:nvPr/>
        </p:nvSpPr>
        <p:spPr>
          <a:xfrm>
            <a:off x="1547813" y="4076700"/>
            <a:ext cx="7272337" cy="457200"/>
          </a:xfrm>
          <a:prstGeom prst="rect">
            <a:avLst/>
          </a:prstGeom>
          <a:solidFill>
            <a:srgbClr val="E3D1F1"/>
          </a:solidFill>
          <a:ln w="9525">
            <a:noFill/>
          </a:ln>
        </p:spPr>
        <p:txBody>
          <a:bodyPr lIns="0">
            <a:spAutoFit/>
          </a:bodyPr>
          <a:p>
            <a:pPr eaLnBrk="1" hangingPunct="1"/>
            <a:r>
              <a:rPr lang="en-US" altLang="zh-CN" sz="2400" b="1" dirty="0">
                <a:latin typeface="Times" charset="0"/>
                <a:ea typeface="宋体" panose="02010600030101010101" pitchFamily="2" charset="-122"/>
              </a:rPr>
              <a:t>=</a:t>
            </a:r>
            <a:r>
              <a:rPr lang="zh-CN" altLang="zh-CN" sz="2400" b="1" dirty="0">
                <a:latin typeface="Times" charset="0"/>
                <a:ea typeface="宋体" panose="02010600030101010101" pitchFamily="2" charset="-122"/>
              </a:rPr>
              <a:t>日销售额×平均收现期×变动成本率×资金成本率</a:t>
            </a:r>
            <a:endParaRPr lang="zh-CN" altLang="en-US" sz="2400" b="1" dirty="0">
              <a:latin typeface="Times" charset="0"/>
              <a:ea typeface="Times New Roman" panose="02020603050405020304" pitchFamily="18" charset="0"/>
            </a:endParaRPr>
          </a:p>
        </p:txBody>
      </p:sp>
      <p:sp>
        <p:nvSpPr>
          <p:cNvPr id="12297" name="Rectangle 14"/>
          <p:cNvSpPr/>
          <p:nvPr/>
        </p:nvSpPr>
        <p:spPr>
          <a:xfrm>
            <a:off x="2286000" y="4713288"/>
            <a:ext cx="4572000" cy="779462"/>
          </a:xfrm>
          <a:prstGeom prst="rect">
            <a:avLst/>
          </a:prstGeom>
          <a:noFill/>
          <a:ln w="9525">
            <a:noFill/>
          </a:ln>
        </p:spPr>
        <p:txBody>
          <a:bodyPr>
            <a:spAutoFit/>
          </a:bodyPr>
          <a:p>
            <a:pPr eaLnBrk="1" hangingPunct="1">
              <a:spcBef>
                <a:spcPct val="50000"/>
              </a:spcBef>
            </a:pPr>
            <a:r>
              <a:rPr lang="zh-CN" altLang="en-US" b="1" dirty="0">
                <a:latin typeface="文泉驿微米黑" pitchFamily="2" charset="-122"/>
              </a:rPr>
              <a:t>其中：变动成本率＝变动成本/销售收入     </a:t>
            </a:r>
            <a:endParaRPr lang="zh-CN" altLang="en-US" b="1" dirty="0">
              <a:latin typeface="文泉驿微米黑" pitchFamily="2" charset="-122"/>
            </a:endParaRPr>
          </a:p>
          <a:p>
            <a:pPr eaLnBrk="1" hangingPunct="1">
              <a:spcBef>
                <a:spcPct val="50000"/>
              </a:spcBef>
            </a:pPr>
            <a:r>
              <a:rPr lang="zh-CN" altLang="en-US" b="1" dirty="0">
                <a:latin typeface="文泉驿微米黑" pitchFamily="2" charset="-122"/>
              </a:rPr>
              <a:t>        日赊销额=年度赊销额/360</a:t>
            </a:r>
            <a:endParaRPr lang="zh-CN" altLang="en-US" b="1" dirty="0">
              <a:latin typeface="文泉驿微米黑" pitchFamily="2" charset="-122"/>
            </a:endParaRPr>
          </a:p>
        </p:txBody>
      </p:sp>
      <p:sp>
        <p:nvSpPr>
          <p:cNvPr id="12298" name="矩形 14"/>
          <p:cNvSpPr/>
          <p:nvPr/>
        </p:nvSpPr>
        <p:spPr>
          <a:xfrm>
            <a:off x="7958138" y="576263"/>
            <a:ext cx="1079500" cy="1016000"/>
          </a:xfrm>
          <a:prstGeom prst="rect">
            <a:avLst/>
          </a:prstGeom>
          <a:noFill/>
          <a:ln w="15875" cap="flat" cmpd="sng">
            <a:solidFill>
              <a:schemeClr val="tx1"/>
            </a:solidFill>
            <a:prstDash val="sysDash"/>
            <a:miter/>
            <a:headEnd type="none" w="med" len="med"/>
            <a:tailEnd type="none" w="med" len="med"/>
          </a:ln>
        </p:spPr>
        <p:txBody>
          <a:bodyPr>
            <a:spAutoFit/>
          </a:bodyPr>
          <a:p>
            <a:pPr eaLnBrk="1" hangingPunct="1">
              <a:lnSpc>
                <a:spcPct val="125000"/>
              </a:lnSpc>
              <a:spcBef>
                <a:spcPct val="50000"/>
              </a:spcBef>
            </a:pPr>
            <a:r>
              <a:rPr lang="zh-CN" altLang="zh-CN" sz="1600" dirty="0">
                <a:latin typeface="微软雅黑" panose="020B0503020204020204" pitchFamily="34" charset="-122"/>
                <a:ea typeface="微软雅黑" panose="020B0503020204020204" pitchFamily="34" charset="-122"/>
                <a:sym typeface="+mn-ea"/>
              </a:rPr>
              <a:t>一般按有价证券利率计算</a:t>
            </a:r>
            <a:endParaRPr lang="en-US" altLang="zh-CN" sz="1600" dirty="0">
              <a:latin typeface="微软雅黑" panose="020B0503020204020204" pitchFamily="34" charset="-122"/>
              <a:ea typeface="微软雅黑" panose="020B0503020204020204" pitchFamily="34" charset="-122"/>
              <a:sym typeface="+mn-ea"/>
            </a:endParaRPr>
          </a:p>
        </p:txBody>
      </p:sp>
      <p:sp>
        <p:nvSpPr>
          <p:cNvPr id="12299" name="文本框 3"/>
          <p:cNvSpPr txBox="1"/>
          <p:nvPr/>
        </p:nvSpPr>
        <p:spPr>
          <a:xfrm>
            <a:off x="1162050" y="5556250"/>
            <a:ext cx="6126163" cy="1120775"/>
          </a:xfrm>
          <a:prstGeom prst="rect">
            <a:avLst/>
          </a:prstGeom>
          <a:noFill/>
          <a:ln w="9525">
            <a:noFill/>
          </a:ln>
        </p:spPr>
        <p:txBody>
          <a:bodyPr wrap="none">
            <a:spAutoFit/>
          </a:bodyPr>
          <a:p>
            <a:pPr eaLnBrk="1" hangingPunct="1">
              <a:spcAft>
                <a:spcPct val="35000"/>
              </a:spcAft>
            </a:pPr>
            <a:r>
              <a:rPr lang="zh-CN" altLang="zh-CN" dirty="0">
                <a:solidFill>
                  <a:srgbClr val="FF0000"/>
                </a:solidFill>
                <a:latin typeface="Times New Roman" panose="02020603050405020304" pitchFamily="18" charset="0"/>
                <a:ea typeface="方正书宋简体" charset="-122"/>
                <a:sym typeface="宋体" panose="02010600030101010101" pitchFamily="2" charset="-122"/>
              </a:rPr>
              <a:t>①平均收现期一般按所有客户收账天数的加权平均数确定，</a:t>
            </a:r>
            <a:endParaRPr lang="zh-CN" altLang="zh-CN" dirty="0">
              <a:solidFill>
                <a:srgbClr val="FF0000"/>
              </a:solidFill>
              <a:latin typeface="Times New Roman" panose="02020603050405020304" pitchFamily="18" charset="0"/>
              <a:ea typeface="方正书宋简体" charset="-122"/>
              <a:sym typeface="宋体" panose="02010600030101010101" pitchFamily="2" charset="-122"/>
            </a:endParaRPr>
          </a:p>
          <a:p>
            <a:pPr eaLnBrk="1" hangingPunct="1">
              <a:spcAft>
                <a:spcPct val="35000"/>
              </a:spcAft>
            </a:pPr>
            <a:r>
              <a:rPr lang="zh-CN" altLang="zh-CN" dirty="0">
                <a:solidFill>
                  <a:srgbClr val="FF0000"/>
                </a:solidFill>
                <a:latin typeface="Times New Roman" panose="02020603050405020304" pitchFamily="18" charset="0"/>
                <a:ea typeface="方正书宋简体" charset="-122"/>
                <a:sym typeface="宋体" panose="02010600030101010101" pitchFamily="2" charset="-122"/>
              </a:rPr>
              <a:t>计算时以各客户销售额占总销售额的比重为权重；</a:t>
            </a:r>
            <a:endParaRPr lang="zh-CN" altLang="zh-CN" dirty="0">
              <a:solidFill>
                <a:srgbClr val="FF0000"/>
              </a:solidFill>
              <a:latin typeface="Times New Roman" panose="02020603050405020304" pitchFamily="18" charset="0"/>
              <a:ea typeface="方正书宋简体" charset="-122"/>
              <a:sym typeface="宋体" panose="02010600030101010101" pitchFamily="2" charset="-122"/>
            </a:endParaRPr>
          </a:p>
          <a:p>
            <a:pPr eaLnBrk="1" hangingPunct="1">
              <a:spcAft>
                <a:spcPct val="35000"/>
              </a:spcAft>
            </a:pPr>
            <a:r>
              <a:rPr lang="zh-CN" altLang="zh-CN" dirty="0">
                <a:solidFill>
                  <a:srgbClr val="FF0000"/>
                </a:solidFill>
                <a:latin typeface="Times New Roman" panose="02020603050405020304" pitchFamily="18" charset="0"/>
                <a:ea typeface="方正书宋简体" charset="-122"/>
                <a:sym typeface="宋体" panose="02010600030101010101" pitchFamily="2" charset="-122"/>
              </a:rPr>
              <a:t>②资金成本率一般可按有价证券利率计算。</a:t>
            </a:r>
            <a:endParaRPr lang="zh-CN" altLang="en-US" dirty="0">
              <a:latin typeface="文泉驿微米黑" pitchFamily="2" charset="-122"/>
            </a:endParaRPr>
          </a:p>
        </p:txBody>
      </p:sp>
    </p:spTree>
  </p:cSld>
  <p:clrMapOvr>
    <a:masterClrMapping/>
  </p:clrMapOvr>
  <p:transition spd="med"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8616"/>
                                        </p:tgtEl>
                                        <p:attrNameLst>
                                          <p:attrName>style.visibility</p:attrName>
                                        </p:attrNameLst>
                                      </p:cBhvr>
                                      <p:to>
                                        <p:strVal val="visible"/>
                                      </p:to>
                                    </p:set>
                                    <p:animEffect transition="in" filter="barn(inVertical)">
                                      <p:cBhvr>
                                        <p:cTn id="7" dur="500"/>
                                        <p:tgtEl>
                                          <p:spTgt spid="686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8617"/>
                                        </p:tgtEl>
                                        <p:attrNameLst>
                                          <p:attrName>style.visibility</p:attrName>
                                        </p:attrNameLst>
                                      </p:cBhvr>
                                      <p:to>
                                        <p:strVal val="visible"/>
                                      </p:to>
                                    </p:set>
                                    <p:animEffect transition="in" filter="wheel(1)">
                                      <p:cBhvr>
                                        <p:cTn id="22" dur="2000"/>
                                        <p:tgtEl>
                                          <p:spTgt spid="686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8618"/>
                                        </p:tgtEl>
                                        <p:attrNameLst>
                                          <p:attrName>style.visibility</p:attrName>
                                        </p:attrNameLst>
                                      </p:cBhvr>
                                      <p:to>
                                        <p:strVal val="visible"/>
                                      </p:to>
                                    </p:set>
                                    <p:animEffect transition="in" filter="wipe(left)">
                                      <p:cBhvr>
                                        <p:cTn id="27" dur="500"/>
                                        <p:tgtEl>
                                          <p:spTgt spid="68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6" grpId="0" animBg="1"/>
      <p:bldP spid="68617" grpId="0" animBg="1"/>
      <p:bldP spid="68618" grpId="0" animBg="1"/>
    </p:bldLst>
  </p:timing>
</p:sld>
</file>

<file path=ppt/tags/tag1.xml><?xml version="1.0" encoding="utf-8"?>
<p:tagLst xmlns:p="http://schemas.openxmlformats.org/presentationml/2006/main">
  <p:tag name="KSO_WM_UNIT_TABLE_BEAUTIFY" val="smartTable{06979104-f495-48cd-8d19-bbbf85683628}"/>
  <p:tag name="TABLE_ENDDRAG_ORIGIN_RECT" val="494*188"/>
  <p:tag name="TABLE_ENDDRAG_RECT" val="210*270*494*188"/>
</p:tagLst>
</file>

<file path=ppt/theme/theme1.xml><?xml version="1.0" encoding="utf-8"?>
<a:theme xmlns:a="http://schemas.openxmlformats.org/drawingml/2006/main" name="2_默认设计模板">
  <a:themeElements>
    <a:clrScheme name="2_默认设计模板 27">
      <a:dk1>
        <a:srgbClr val="000000"/>
      </a:dk1>
      <a:lt1>
        <a:srgbClr val="FFFFFF"/>
      </a:lt1>
      <a:dk2>
        <a:srgbClr val="0064B5"/>
      </a:dk2>
      <a:lt2>
        <a:srgbClr val="808080"/>
      </a:lt2>
      <a:accent1>
        <a:srgbClr val="CFEDFE"/>
      </a:accent1>
      <a:accent2>
        <a:srgbClr val="C62400"/>
      </a:accent2>
      <a:accent3>
        <a:srgbClr val="FFFFFF"/>
      </a:accent3>
      <a:accent4>
        <a:srgbClr val="000000"/>
      </a:accent4>
      <a:accent5>
        <a:srgbClr val="E4F4FE"/>
      </a:accent5>
      <a:accent6>
        <a:srgbClr val="B32000"/>
      </a:accent6>
      <a:hlink>
        <a:srgbClr val="0064B5"/>
      </a:hlink>
      <a:folHlink>
        <a:srgbClr val="99CC00"/>
      </a:folHlink>
    </a:clrScheme>
    <a:fontScheme name="2_默认设计模板">
      <a:majorFont>
        <a:latin typeface="文泉驿微米黑"/>
        <a:ea typeface="宋体"/>
        <a:cs typeface=""/>
      </a:majorFont>
      <a:minorFont>
        <a:latin typeface="文泉驿微米黑"/>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85A4"/>
        </a:solidFill>
        <a:ln w="9525" cap="flat" cmpd="sng" algn="ctr">
          <a:solidFill>
            <a:srgbClr val="0085A4"/>
          </a:solidFill>
          <a:prstDash val="solid"/>
          <a:round/>
          <a:headEnd type="none" w="med" len="med"/>
          <a:tailEnd type="none" w="med" len="med"/>
        </a:ln>
      </a:spPr>
      <a:bodyPr vert="horz" wrap="square" lIns="91440" tIns="45720" rIns="91440" bIns="45720" numCol="1" anchor="ctr" anchorCtr="0" compatLnSpc="1"/>
      <a:lstStyle>
        <a:defPPr marL="0" marR="0" indent="0" algn="ctr" defTabSz="914400" rtl="0" eaLnBrk="1" fontAlgn="base" latinLnBrk="0" hangingPunct="1">
          <a:lnSpc>
            <a:spcPct val="100000"/>
          </a:lnSpc>
          <a:spcBef>
            <a:spcPct val="50000"/>
          </a:spcBef>
          <a:spcAft>
            <a:spcPct val="0"/>
          </a:spcAft>
          <a:buClrTx/>
          <a:buSzTx/>
          <a:buFontTx/>
          <a:buNone/>
          <a:defRPr kumimoji="0" lang="zh-CN" sz="1800" b="0" i="0" u="none" strike="noStrike" cap="none" normalizeH="0" baseline="0" smtClean="0">
            <a:ln>
              <a:noFill/>
            </a:ln>
            <a:solidFill>
              <a:schemeClr val="tx1"/>
            </a:solidFill>
            <a:effectLst/>
            <a:latin typeface="文泉驿微米黑" pitchFamily="2" charset="-122"/>
            <a:ea typeface="文泉驿微米黑" pitchFamily="2" charset="-122"/>
          </a:defRPr>
        </a:defPPr>
      </a:lstStyle>
    </a:spDef>
    <a:lnDef>
      <a:spPr bwMode="auto">
        <a:xfrm>
          <a:off x="0" y="0"/>
          <a:ext cx="1" cy="1"/>
        </a:xfrm>
        <a:custGeom>
          <a:avLst/>
          <a:gdLst/>
          <a:ahLst/>
          <a:cxnLst/>
          <a:rect l="0" t="0" r="0" b="0"/>
          <a:pathLst/>
        </a:custGeom>
        <a:solidFill>
          <a:srgbClr val="0085A4"/>
        </a:solidFill>
        <a:ln w="9525" cap="flat" cmpd="sng" algn="ctr">
          <a:solidFill>
            <a:srgbClr val="0085A4"/>
          </a:solidFill>
          <a:prstDash val="solid"/>
          <a:round/>
          <a:headEnd type="none" w="med" len="med"/>
          <a:tailEnd type="none" w="med" len="med"/>
        </a:ln>
      </a:spPr>
      <a:bodyPr vert="horz" wrap="square" lIns="91440" tIns="45720" rIns="91440" bIns="45720" numCol="1" anchor="ctr" anchorCtr="0" compatLnSpc="1"/>
      <a:lstStyle>
        <a:defPPr marL="0" marR="0" indent="0" algn="ctr" defTabSz="914400" rtl="0" eaLnBrk="1" fontAlgn="base" latinLnBrk="0" hangingPunct="1">
          <a:lnSpc>
            <a:spcPct val="100000"/>
          </a:lnSpc>
          <a:spcBef>
            <a:spcPct val="50000"/>
          </a:spcBef>
          <a:spcAft>
            <a:spcPct val="0"/>
          </a:spcAft>
          <a:buClrTx/>
          <a:buSzTx/>
          <a:buFontTx/>
          <a:buNone/>
          <a:defRPr kumimoji="0" lang="zh-CN" sz="1800" b="0" i="0" u="none" strike="noStrike" cap="none" normalizeH="0" baseline="0" smtClean="0">
            <a:ln>
              <a:noFill/>
            </a:ln>
            <a:solidFill>
              <a:schemeClr val="tx1"/>
            </a:solidFill>
            <a:effectLst/>
            <a:latin typeface="文泉驿微米黑" pitchFamily="2" charset="-122"/>
            <a:ea typeface="文泉驿微米黑" pitchFamily="2" charset="-122"/>
          </a:defRPr>
        </a:defPPr>
      </a:lstStyle>
    </a:lnDef>
  </a:objectDefaults>
  <a:extraClrSchemeLst>
    <a:extraClrScheme>
      <a:clrScheme name="2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默认设计模板 13">
        <a:dk1>
          <a:srgbClr val="000000"/>
        </a:dk1>
        <a:lt1>
          <a:srgbClr val="FFFFFF"/>
        </a:lt1>
        <a:dk2>
          <a:srgbClr val="C68700"/>
        </a:dk2>
        <a:lt2>
          <a:srgbClr val="808080"/>
        </a:lt2>
        <a:accent1>
          <a:srgbClr val="00A2C6"/>
        </a:accent1>
        <a:accent2>
          <a:srgbClr val="C62400"/>
        </a:accent2>
        <a:accent3>
          <a:srgbClr val="FFFFFF"/>
        </a:accent3>
        <a:accent4>
          <a:srgbClr val="000000"/>
        </a:accent4>
        <a:accent5>
          <a:srgbClr val="AACEDF"/>
        </a:accent5>
        <a:accent6>
          <a:srgbClr val="B32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15">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16">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17">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18">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19">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20">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21">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22">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23">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24">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25">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默认设计模板 26">
        <a:dk1>
          <a:srgbClr val="000000"/>
        </a:dk1>
        <a:lt1>
          <a:srgbClr val="FFFFFF"/>
        </a:lt1>
        <a:dk2>
          <a:srgbClr val="C68700"/>
        </a:dk2>
        <a:lt2>
          <a:srgbClr val="808080"/>
        </a:lt2>
        <a:accent1>
          <a:srgbClr val="00A2C6"/>
        </a:accent1>
        <a:accent2>
          <a:srgbClr val="C62400"/>
        </a:accent2>
        <a:accent3>
          <a:srgbClr val="FFFFFF"/>
        </a:accent3>
        <a:accent4>
          <a:srgbClr val="000000"/>
        </a:accent4>
        <a:accent5>
          <a:srgbClr val="AACEDF"/>
        </a:accent5>
        <a:accent6>
          <a:srgbClr val="B32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7">
        <a:dk1>
          <a:srgbClr val="000000"/>
        </a:dk1>
        <a:lt1>
          <a:srgbClr val="FFFFFF"/>
        </a:lt1>
        <a:dk2>
          <a:srgbClr val="0064B5"/>
        </a:dk2>
        <a:lt2>
          <a:srgbClr val="808080"/>
        </a:lt2>
        <a:accent1>
          <a:srgbClr val="CFEDFE"/>
        </a:accent1>
        <a:accent2>
          <a:srgbClr val="C62400"/>
        </a:accent2>
        <a:accent3>
          <a:srgbClr val="FFFFFF"/>
        </a:accent3>
        <a:accent4>
          <a:srgbClr val="000000"/>
        </a:accent4>
        <a:accent5>
          <a:srgbClr val="E4F4FE"/>
        </a:accent5>
        <a:accent6>
          <a:srgbClr val="B32000"/>
        </a:accent6>
        <a:hlink>
          <a:srgbClr val="0064B5"/>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默认设计模板">
  <a:themeElements>
    <a:clrScheme name="3_默认设计模板 27">
      <a:dk1>
        <a:srgbClr val="000000"/>
      </a:dk1>
      <a:lt1>
        <a:srgbClr val="FFFFFF"/>
      </a:lt1>
      <a:dk2>
        <a:srgbClr val="0064B5"/>
      </a:dk2>
      <a:lt2>
        <a:srgbClr val="808080"/>
      </a:lt2>
      <a:accent1>
        <a:srgbClr val="CFEDFE"/>
      </a:accent1>
      <a:accent2>
        <a:srgbClr val="C62400"/>
      </a:accent2>
      <a:accent3>
        <a:srgbClr val="FFFFFF"/>
      </a:accent3>
      <a:accent4>
        <a:srgbClr val="000000"/>
      </a:accent4>
      <a:accent5>
        <a:srgbClr val="E4F4FE"/>
      </a:accent5>
      <a:accent6>
        <a:srgbClr val="B32000"/>
      </a:accent6>
      <a:hlink>
        <a:srgbClr val="0064B5"/>
      </a:hlink>
      <a:folHlink>
        <a:srgbClr val="99CC00"/>
      </a:folHlink>
    </a:clrScheme>
    <a:fontScheme name="3_默认设计模板">
      <a:majorFont>
        <a:latin typeface="文泉驿微米黑"/>
        <a:ea typeface="宋体"/>
        <a:cs typeface=""/>
      </a:majorFont>
      <a:minorFont>
        <a:latin typeface="文泉驿微米黑"/>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85A4"/>
        </a:solidFill>
        <a:ln w="9525" cap="flat" cmpd="sng" algn="ctr">
          <a:solidFill>
            <a:srgbClr val="0085A4"/>
          </a:solidFill>
          <a:prstDash val="solid"/>
          <a:round/>
          <a:headEnd type="none" w="med" len="med"/>
          <a:tailEnd type="none" w="med" len="med"/>
        </a:ln>
      </a:spPr>
      <a:bodyPr vert="horz" wrap="square" lIns="91440" tIns="45720" rIns="91440" bIns="45720" numCol="1" anchor="ctr" anchorCtr="0" compatLnSpc="1"/>
      <a:lstStyle>
        <a:defPPr marL="0" marR="0" indent="0" algn="ctr" defTabSz="914400" rtl="0" eaLnBrk="1" fontAlgn="base" latinLnBrk="0" hangingPunct="1">
          <a:lnSpc>
            <a:spcPct val="100000"/>
          </a:lnSpc>
          <a:spcBef>
            <a:spcPct val="50000"/>
          </a:spcBef>
          <a:spcAft>
            <a:spcPct val="0"/>
          </a:spcAft>
          <a:buClrTx/>
          <a:buSzTx/>
          <a:buFontTx/>
          <a:buNone/>
          <a:defRPr kumimoji="0" lang="zh-CN" sz="1800" b="0" i="0" u="none" strike="noStrike" cap="none" normalizeH="0" baseline="0" smtClean="0">
            <a:ln>
              <a:noFill/>
            </a:ln>
            <a:solidFill>
              <a:schemeClr val="tx1"/>
            </a:solidFill>
            <a:effectLst/>
            <a:latin typeface="文泉驿微米黑" pitchFamily="2" charset="-122"/>
            <a:ea typeface="文泉驿微米黑" pitchFamily="2" charset="-122"/>
          </a:defRPr>
        </a:defPPr>
      </a:lstStyle>
    </a:spDef>
    <a:lnDef>
      <a:spPr bwMode="auto">
        <a:xfrm>
          <a:off x="0" y="0"/>
          <a:ext cx="1" cy="1"/>
        </a:xfrm>
        <a:custGeom>
          <a:avLst/>
          <a:gdLst/>
          <a:ahLst/>
          <a:cxnLst/>
          <a:rect l="0" t="0" r="0" b="0"/>
          <a:pathLst/>
        </a:custGeom>
        <a:solidFill>
          <a:srgbClr val="0085A4"/>
        </a:solidFill>
        <a:ln w="9525" cap="flat" cmpd="sng" algn="ctr">
          <a:solidFill>
            <a:srgbClr val="0085A4"/>
          </a:solidFill>
          <a:prstDash val="solid"/>
          <a:round/>
          <a:headEnd type="none" w="med" len="med"/>
          <a:tailEnd type="none" w="med" len="med"/>
        </a:ln>
      </a:spPr>
      <a:bodyPr vert="horz" wrap="square" lIns="91440" tIns="45720" rIns="91440" bIns="45720" numCol="1" anchor="ctr" anchorCtr="0" compatLnSpc="1"/>
      <a:lstStyle>
        <a:defPPr marL="0" marR="0" indent="0" algn="ctr" defTabSz="914400" rtl="0" eaLnBrk="1" fontAlgn="base" latinLnBrk="0" hangingPunct="1">
          <a:lnSpc>
            <a:spcPct val="100000"/>
          </a:lnSpc>
          <a:spcBef>
            <a:spcPct val="50000"/>
          </a:spcBef>
          <a:spcAft>
            <a:spcPct val="0"/>
          </a:spcAft>
          <a:buClrTx/>
          <a:buSzTx/>
          <a:buFontTx/>
          <a:buNone/>
          <a:defRPr kumimoji="0" lang="zh-CN" sz="1800" b="0" i="0" u="none" strike="noStrike" cap="none" normalizeH="0" baseline="0" smtClean="0">
            <a:ln>
              <a:noFill/>
            </a:ln>
            <a:solidFill>
              <a:schemeClr val="tx1"/>
            </a:solidFill>
            <a:effectLst/>
            <a:latin typeface="文泉驿微米黑" pitchFamily="2" charset="-122"/>
            <a:ea typeface="文泉驿微米黑" pitchFamily="2" charset="-122"/>
          </a:defRPr>
        </a:defPPr>
      </a:lstStyle>
    </a:lnDef>
  </a:objectDefaults>
  <a:extraClrSchemeLst>
    <a:extraClrScheme>
      <a:clrScheme name="3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默认设计模板 13">
        <a:dk1>
          <a:srgbClr val="000000"/>
        </a:dk1>
        <a:lt1>
          <a:srgbClr val="FFFFFF"/>
        </a:lt1>
        <a:dk2>
          <a:srgbClr val="C68700"/>
        </a:dk2>
        <a:lt2>
          <a:srgbClr val="808080"/>
        </a:lt2>
        <a:accent1>
          <a:srgbClr val="00A2C6"/>
        </a:accent1>
        <a:accent2>
          <a:srgbClr val="C62400"/>
        </a:accent2>
        <a:accent3>
          <a:srgbClr val="FFFFFF"/>
        </a:accent3>
        <a:accent4>
          <a:srgbClr val="000000"/>
        </a:accent4>
        <a:accent5>
          <a:srgbClr val="AACEDF"/>
        </a:accent5>
        <a:accent6>
          <a:srgbClr val="B32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15">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默认设计模板 16">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默认设计模板 17">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默认设计模板 18">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默认设计模板 19">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默认设计模板 20">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默认设计模板 21">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默认设计模板 22">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默认设计模板 23">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默认设计模板 24">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默认设计模板 25">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默认设计模板 26">
        <a:dk1>
          <a:srgbClr val="000000"/>
        </a:dk1>
        <a:lt1>
          <a:srgbClr val="FFFFFF"/>
        </a:lt1>
        <a:dk2>
          <a:srgbClr val="C68700"/>
        </a:dk2>
        <a:lt2>
          <a:srgbClr val="808080"/>
        </a:lt2>
        <a:accent1>
          <a:srgbClr val="00A2C6"/>
        </a:accent1>
        <a:accent2>
          <a:srgbClr val="C62400"/>
        </a:accent2>
        <a:accent3>
          <a:srgbClr val="FFFFFF"/>
        </a:accent3>
        <a:accent4>
          <a:srgbClr val="000000"/>
        </a:accent4>
        <a:accent5>
          <a:srgbClr val="AACEDF"/>
        </a:accent5>
        <a:accent6>
          <a:srgbClr val="B32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27">
        <a:dk1>
          <a:srgbClr val="000000"/>
        </a:dk1>
        <a:lt1>
          <a:srgbClr val="FFFFFF"/>
        </a:lt1>
        <a:dk2>
          <a:srgbClr val="0064B5"/>
        </a:dk2>
        <a:lt2>
          <a:srgbClr val="808080"/>
        </a:lt2>
        <a:accent1>
          <a:srgbClr val="CFEDFE"/>
        </a:accent1>
        <a:accent2>
          <a:srgbClr val="C62400"/>
        </a:accent2>
        <a:accent3>
          <a:srgbClr val="FFFFFF"/>
        </a:accent3>
        <a:accent4>
          <a:srgbClr val="000000"/>
        </a:accent4>
        <a:accent5>
          <a:srgbClr val="E4F4FE"/>
        </a:accent5>
        <a:accent6>
          <a:srgbClr val="B32000"/>
        </a:accent6>
        <a:hlink>
          <a:srgbClr val="0064B5"/>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6721</Words>
  <Application>WPS 演示</Application>
  <PresentationFormat>全屏显示(4:3)</PresentationFormat>
  <Paragraphs>849</Paragraphs>
  <Slides>45</Slides>
  <Notes>33</Notes>
  <HiddenSlides>0</HiddenSlides>
  <MMClips>0</MMClips>
  <ScaleCrop>false</ScaleCrop>
  <HeadingPairs>
    <vt:vector size="8" baseType="variant">
      <vt:variant>
        <vt:lpstr>已用的字体</vt:lpstr>
      </vt:variant>
      <vt:variant>
        <vt:i4>26</vt:i4>
      </vt:variant>
      <vt:variant>
        <vt:lpstr>主题</vt:lpstr>
      </vt:variant>
      <vt:variant>
        <vt:i4>2</vt:i4>
      </vt:variant>
      <vt:variant>
        <vt:lpstr>嵌入 OLE 服务器</vt:lpstr>
      </vt:variant>
      <vt:variant>
        <vt:i4>0</vt:i4>
      </vt:variant>
      <vt:variant>
        <vt:lpstr>幻灯片标题</vt:lpstr>
      </vt:variant>
      <vt:variant>
        <vt:i4>45</vt:i4>
      </vt:variant>
    </vt:vector>
  </HeadingPairs>
  <TitlesOfParts>
    <vt:vector size="73" baseType="lpstr">
      <vt:lpstr>Arial</vt:lpstr>
      <vt:lpstr>宋体</vt:lpstr>
      <vt:lpstr>Wingdings</vt:lpstr>
      <vt:lpstr>文泉驿微米黑</vt:lpstr>
      <vt:lpstr>黑体</vt:lpstr>
      <vt:lpstr>Lato</vt:lpstr>
      <vt:lpstr>华文隶书</vt:lpstr>
      <vt:lpstr>微软雅黑</vt:lpstr>
      <vt:lpstr>Times New Roman</vt:lpstr>
      <vt:lpstr>Calibri</vt:lpstr>
      <vt:lpstr>方正书宋简体</vt:lpstr>
      <vt:lpstr>Agency FB</vt:lpstr>
      <vt:lpstr>+mn-lt</vt:lpstr>
      <vt:lpstr>Segoe Print</vt:lpstr>
      <vt:lpstr>+mn-ea</vt:lpstr>
      <vt:lpstr>Times</vt:lpstr>
      <vt:lpstr>方正尚酷简体</vt:lpstr>
      <vt:lpstr>楷体</vt:lpstr>
      <vt:lpstr>华文细黑</vt:lpstr>
      <vt:lpstr>等线</vt:lpstr>
      <vt:lpstr>Arial Unicode MS</vt:lpstr>
      <vt:lpstr>方正姚体</vt:lpstr>
      <vt:lpstr>Calibri</vt:lpstr>
      <vt:lpstr>Arial Unicode MS</vt:lpstr>
      <vt:lpstr>方正书宋简体</vt:lpstr>
      <vt:lpstr>文泉驿微米黑</vt:lpstr>
      <vt:lpstr>2_默认设计模板</vt:lpstr>
      <vt:lpstr>3_默认设计模板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GWYan's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GWYan</dc:creator>
  <dc:description>制作工具：PowerPoint 2003
模　　板：自行制作
字　　体：文泉驿微米黑
配　　色：分割互补色系，3色(RGB 0,192,168背景装饰，RGB 198,36,0强调文本，RGB 198,135,0标题文本)，文本色为黑色
配色软件：ColorBase
</dc:description>
  <cp:lastModifiedBy>乐天</cp:lastModifiedBy>
  <cp:revision>391</cp:revision>
  <dcterms:created xsi:type="dcterms:W3CDTF">2011-02-18T04:36:29Z</dcterms:created>
  <dcterms:modified xsi:type="dcterms:W3CDTF">2025-08-28T08:28:34Z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语言">
    <vt:lpwstr>ddd</vt:lpwstr>
  </property>
  <property fmtid="{D5CDD505-2E9C-101B-9397-08002B2CF9AE}" pid="3" name="KSOProductBuildVer">
    <vt:lpwstr>2052-12.1.0.22529</vt:lpwstr>
  </property>
  <property fmtid="{D5CDD505-2E9C-101B-9397-08002B2CF9AE}" pid="4" name="ICV">
    <vt:lpwstr>8DC22EF7C5B64DCF8881E2CE2400159B_12</vt:lpwstr>
  </property>
</Properties>
</file>