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wav" ContentType="audio/x-wav"/>
  <Default Extension="emf" ContentType="image/x-emf"/>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675" r:id="rId4"/>
    <p:sldId id="462" r:id="rId6"/>
    <p:sldId id="672" r:id="rId7"/>
    <p:sldId id="534" r:id="rId8"/>
    <p:sldId id="535" r:id="rId9"/>
    <p:sldId id="536" r:id="rId10"/>
    <p:sldId id="537" r:id="rId11"/>
    <p:sldId id="631" r:id="rId12"/>
    <p:sldId id="632" r:id="rId13"/>
    <p:sldId id="633" r:id="rId14"/>
    <p:sldId id="634" r:id="rId15"/>
    <p:sldId id="635" r:id="rId16"/>
    <p:sldId id="636" r:id="rId17"/>
    <p:sldId id="637" r:id="rId18"/>
    <p:sldId id="638" r:id="rId19"/>
    <p:sldId id="653" r:id="rId20"/>
    <p:sldId id="673" r:id="rId21"/>
    <p:sldId id="640" r:id="rId22"/>
    <p:sldId id="641" r:id="rId23"/>
    <p:sldId id="644" r:id="rId24"/>
    <p:sldId id="610" r:id="rId25"/>
    <p:sldId id="611" r:id="rId26"/>
    <p:sldId id="612" r:id="rId27"/>
    <p:sldId id="613" r:id="rId28"/>
    <p:sldId id="614" r:id="rId29"/>
    <p:sldId id="615" r:id="rId30"/>
    <p:sldId id="616" r:id="rId31"/>
    <p:sldId id="617" r:id="rId32"/>
    <p:sldId id="618" r:id="rId33"/>
    <p:sldId id="619" r:id="rId34"/>
    <p:sldId id="674" r:id="rId35"/>
    <p:sldId id="621" r:id="rId36"/>
    <p:sldId id="666" r:id="rId37"/>
    <p:sldId id="671" r:id="rId38"/>
    <p:sldId id="669" r:id="rId39"/>
    <p:sldId id="668" r:id="rId40"/>
    <p:sldId id="450" r:id="rId41"/>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9pPr>
  </p:defaultTextStyle>
  <p:extLst>
    <p:ext uri="{EFAFB233-063F-42B5-8137-9DF3F51BA10A}">
      <p15:sldGuideLst xmlns:p15="http://schemas.microsoft.com/office/powerpoint/2012/main">
        <p15:guide id="1" orient="horz" pos="-37" userDrawn="1">
          <p15:clr>
            <a:srgbClr val="A4A3A4"/>
          </p15:clr>
        </p15:guide>
        <p15:guide id="2" pos="2880" userDrawn="1">
          <p15:clr>
            <a:srgbClr val="A4A3A4"/>
          </p15:clr>
        </p15:guide>
        <p15:guide id="3" pos="5511" userDrawn="1">
          <p15:clr>
            <a:srgbClr val="A4A3A4"/>
          </p15:clr>
        </p15:guide>
        <p15:guide id="4" pos="50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0FF00"/>
    <a:srgbClr val="DDDDDD"/>
    <a:srgbClr val="B2B2B2"/>
    <a:srgbClr val="808080"/>
    <a:srgbClr val="5F5F5F"/>
    <a:srgbClr val="1C1C1C"/>
    <a:srgbClr val="96969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showGuides="1">
      <p:cViewPr varScale="1">
        <p:scale>
          <a:sx n="85" d="100"/>
          <a:sy n="85" d="100"/>
        </p:scale>
        <p:origin x="-1378" y="-72"/>
      </p:cViewPr>
      <p:guideLst>
        <p:guide orient="horz" pos="-37"/>
        <p:guide pos="2880"/>
        <p:guide pos="5511"/>
        <p:guide pos="501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4" Type="http://schemas.openxmlformats.org/officeDocument/2006/relationships/image" Target="../media/image33.wmf"/><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lgn="l" eaLnBrk="1" hangingPunct="1">
              <a:spcBef>
                <a:spcPct val="0"/>
              </a:spcBef>
              <a:buFontTx/>
              <a:buNone/>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eaLnBrk="1" hangingPunct="1">
              <a:spcBef>
                <a:spcPct val="0"/>
              </a:spcBef>
              <a:buFontTx/>
              <a:buNone/>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40964" name="Rectangle 4"/>
          <p:cNvSpPr>
            <a:spLocks noGrp="1"/>
          </p:cNvSpPr>
          <p:nvPr>
            <p:ph type="sldImg"/>
          </p:nvPr>
        </p:nvSpPr>
        <p:spPr>
          <a:xfrm>
            <a:off x="1143000" y="685800"/>
            <a:ext cx="4572000" cy="3429000"/>
          </a:xfrm>
          <a:prstGeom prst="rect">
            <a:avLst/>
          </a:prstGeom>
          <a:noFill/>
          <a:ln w="9525">
            <a:noFill/>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lgn="l" eaLnBrk="1" hangingPunct="1">
              <a:spcBef>
                <a:spcPct val="0"/>
              </a:spcBef>
              <a:buFontTx/>
              <a:buNone/>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p>
            <a:pPr lvl="0" algn="r" eaLnBrk="1" hangingPunct="1">
              <a:buNone/>
            </a:pP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文泉驿微米黑" pitchFamily="2" charset="-122"/>
        <a:ea typeface="文泉驿微米黑" pitchFamily="2" charset="-122"/>
        <a:cs typeface="+mn-cs"/>
      </a:defRPr>
    </a:lvl1pPr>
    <a:lvl2pPr marL="457200" algn="l" rtl="0" eaLnBrk="0" fontAlgn="base" hangingPunct="0">
      <a:spcBef>
        <a:spcPct val="30000"/>
      </a:spcBef>
      <a:spcAft>
        <a:spcPct val="0"/>
      </a:spcAft>
      <a:defRPr sz="1200" kern="1200">
        <a:solidFill>
          <a:schemeClr val="tx1"/>
        </a:solidFill>
        <a:latin typeface="文泉驿微米黑" pitchFamily="2" charset="-122"/>
        <a:ea typeface="文泉驿微米黑" pitchFamily="2" charset="-122"/>
        <a:cs typeface="+mn-cs"/>
      </a:defRPr>
    </a:lvl2pPr>
    <a:lvl3pPr marL="914400" algn="l" rtl="0" eaLnBrk="0" fontAlgn="base" hangingPunct="0">
      <a:spcBef>
        <a:spcPct val="30000"/>
      </a:spcBef>
      <a:spcAft>
        <a:spcPct val="0"/>
      </a:spcAft>
      <a:defRPr sz="1200" kern="1200">
        <a:solidFill>
          <a:schemeClr val="tx1"/>
        </a:solidFill>
        <a:latin typeface="文泉驿微米黑" pitchFamily="2" charset="-122"/>
        <a:ea typeface="文泉驿微米黑" pitchFamily="2" charset="-122"/>
        <a:cs typeface="+mn-cs"/>
      </a:defRPr>
    </a:lvl3pPr>
    <a:lvl4pPr marL="1371600" algn="l" rtl="0" eaLnBrk="0" fontAlgn="base" hangingPunct="0">
      <a:spcBef>
        <a:spcPct val="30000"/>
      </a:spcBef>
      <a:spcAft>
        <a:spcPct val="0"/>
      </a:spcAft>
      <a:defRPr sz="1200" kern="1200">
        <a:solidFill>
          <a:schemeClr val="tx1"/>
        </a:solidFill>
        <a:latin typeface="文泉驿微米黑" pitchFamily="2" charset="-122"/>
        <a:ea typeface="文泉驿微米黑" pitchFamily="2" charset="-122"/>
        <a:cs typeface="+mn-cs"/>
      </a:defRPr>
    </a:lvl4pPr>
    <a:lvl5pPr marL="1828800" algn="l" rtl="0" eaLnBrk="0" fontAlgn="base" hangingPunct="0">
      <a:spcBef>
        <a:spcPct val="30000"/>
      </a:spcBef>
      <a:spcAft>
        <a:spcPct val="0"/>
      </a:spcAft>
      <a:defRPr sz="1200" kern="1200">
        <a:solidFill>
          <a:schemeClr val="tx1"/>
        </a:solidFill>
        <a:latin typeface="文泉驿微米黑" pitchFamily="2" charset="-122"/>
        <a:ea typeface="文泉驿微米黑"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p:nvPr>
        </p:nvSpPr>
        <p:spPr>
          <a:ln/>
        </p:spPr>
        <p:txBody>
          <a:bodyPr wrap="square" lIns="91440" tIns="45720" rIns="91440" bIns="45720" anchor="ctr" anchorCtr="0"/>
          <a:p>
            <a:pPr lvl="0" eaLnBrk="1" hangingPunct="1"/>
            <a:endParaRPr lang="zh-CN" altLang="en-US" dirty="0"/>
          </a:p>
        </p:txBody>
      </p:sp>
      <p:sp>
        <p:nvSpPr>
          <p:cNvPr id="4198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幻灯片图像占位符 1"/>
          <p:cNvSpPr>
            <a:spLocks noGrp="1" noRot="1" noChangeAspect="1" noTextEdit="1"/>
          </p:cNvSpPr>
          <p:nvPr>
            <p:ph type="sldImg"/>
          </p:nvPr>
        </p:nvSpPr>
        <p:spPr>
          <a:ln/>
        </p:spPr>
      </p:sp>
      <p:sp>
        <p:nvSpPr>
          <p:cNvPr id="43011" name="备注占位符 2"/>
          <p:cNvSpPr>
            <a:spLocks noGrp="1"/>
          </p:cNvSpPr>
          <p:nvPr>
            <p:ph type="body"/>
          </p:nvPr>
        </p:nvSpPr>
        <p:spPr>
          <a:ln/>
        </p:spPr>
        <p:txBody>
          <a:bodyPr wrap="square" lIns="91440" tIns="45720" rIns="91440" bIns="45720" anchor="t" anchorCtr="0"/>
          <a:p>
            <a:pPr lvl="0" eaLnBrk="1" hangingPunct="1"/>
            <a:endParaRPr lang="zh-CN" altLang="en-US" dirty="0"/>
          </a:p>
        </p:txBody>
      </p:sp>
      <p:sp>
        <p:nvSpPr>
          <p:cNvPr id="4301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buChar char="•"/>
            </a:pP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幻灯片图像占位符 1"/>
          <p:cNvSpPr>
            <a:spLocks noGrp="1" noRot="1" noChangeAspect="1" noTextEdit="1"/>
          </p:cNvSpPr>
          <p:nvPr>
            <p:ph type="sldImg"/>
          </p:nvPr>
        </p:nvSpPr>
        <p:spPr>
          <a:ln/>
        </p:spPr>
      </p:sp>
      <p:sp>
        <p:nvSpPr>
          <p:cNvPr id="44035"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4403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spcBef>
                <a:spcPct val="50000"/>
              </a:spcBef>
            </a:pP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幻灯片图像占位符 1"/>
          <p:cNvSpPr>
            <a:spLocks noGrp="1" noRot="1" noChangeAspect="1" noTextEdit="1"/>
          </p:cNvSpPr>
          <p:nvPr>
            <p:ph type="sldImg"/>
          </p:nvPr>
        </p:nvSpPr>
        <p:spPr>
          <a:ln/>
        </p:spPr>
      </p:sp>
      <p:sp>
        <p:nvSpPr>
          <p:cNvPr id="45059"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4506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spcBef>
                <a:spcPct val="50000"/>
              </a:spcBef>
            </a:pP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幻灯片图像占位符 1"/>
          <p:cNvSpPr>
            <a:spLocks noGrp="1" noRot="1" noChangeAspect="1" noTextEdit="1"/>
          </p:cNvSpPr>
          <p:nvPr>
            <p:ph type="sldImg"/>
          </p:nvPr>
        </p:nvSpPr>
        <p:spPr>
          <a:ln/>
        </p:spPr>
      </p:sp>
      <p:sp>
        <p:nvSpPr>
          <p:cNvPr id="46083"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4608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spcBef>
                <a:spcPct val="50000"/>
              </a:spcBef>
            </a:pP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幻灯片图像占位符 1"/>
          <p:cNvSpPr>
            <a:spLocks noGrp="1" noRot="1" noChangeAspect="1" noTextEdit="1"/>
          </p:cNvSpPr>
          <p:nvPr>
            <p:ph type="sldImg"/>
          </p:nvPr>
        </p:nvSpPr>
        <p:spPr>
          <a:ln/>
        </p:spPr>
      </p:sp>
      <p:sp>
        <p:nvSpPr>
          <p:cNvPr id="47107"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4710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spcBef>
                <a:spcPct val="50000"/>
              </a:spcBef>
            </a:pP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E2B96AA-CA75-4DB2-AABE-E5180A31E75E}"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E2B96AA-CA75-4DB2-AABE-E5180A31E75E}"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3688" y="549275"/>
            <a:ext cx="2105025" cy="5503863"/>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323850" y="549275"/>
            <a:ext cx="6167438" cy="5503863"/>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E2B96AA-CA75-4DB2-AABE-E5180A31E75E}"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41E851C-FD72-4A0D-BAAC-B2846A08B276}"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41E851C-FD72-4A0D-BAAC-B2846A08B276}"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41E851C-FD72-4A0D-BAAC-B2846A08B276}"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323850" y="1557338"/>
            <a:ext cx="4135438"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11688" y="1557338"/>
            <a:ext cx="4137025"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41E851C-FD72-4A0D-BAAC-B2846A08B276}"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41E851C-FD72-4A0D-BAAC-B2846A08B276}"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41E851C-FD72-4A0D-BAAC-B2846A08B276}"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41E851C-FD72-4A0D-BAAC-B2846A08B276}"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41E851C-FD72-4A0D-BAAC-B2846A08B276}"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E2B96AA-CA75-4DB2-AABE-E5180A31E75E}"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41E851C-FD72-4A0D-BAAC-B2846A08B276}"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41E851C-FD72-4A0D-BAAC-B2846A08B276}"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3688" y="549275"/>
            <a:ext cx="2105025" cy="5503863"/>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323850" y="549275"/>
            <a:ext cx="6167438" cy="5503863"/>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41E851C-FD72-4A0D-BAAC-B2846A08B276}"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23850" y="549275"/>
            <a:ext cx="5508625" cy="854075"/>
          </a:xfrm>
        </p:spPr>
        <p:txBody>
          <a:bodyPr/>
          <a:lstStyle/>
          <a:p>
            <a:r>
              <a:rPr lang="zh-CN" altLang="en-US" noProof="1"/>
              <a:t>单击此处编辑母版标题样式</a:t>
            </a:r>
            <a:endParaRPr lang="zh-CN" altLang="en-US" noProof="1"/>
          </a:p>
        </p:txBody>
      </p:sp>
      <p:sp>
        <p:nvSpPr>
          <p:cNvPr id="3" name="文本占位符 2"/>
          <p:cNvSpPr>
            <a:spLocks noGrp="1"/>
          </p:cNvSpPr>
          <p:nvPr>
            <p:ph type="body" sz="half" idx="1"/>
          </p:nvPr>
        </p:nvSpPr>
        <p:spPr>
          <a:xfrm>
            <a:off x="323850" y="1557338"/>
            <a:ext cx="4135438" cy="44958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11688" y="1557338"/>
            <a:ext cx="4137025" cy="44958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41E851C-FD72-4A0D-BAAC-B2846A08B276}"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23850" y="549275"/>
            <a:ext cx="5508625" cy="854075"/>
          </a:xfrm>
        </p:spPr>
        <p:txBody>
          <a:bodyPr/>
          <a:lstStyle/>
          <a:p>
            <a:r>
              <a:rPr lang="zh-CN" altLang="en-US" noProof="1"/>
              <a:t>单击此处编辑母版标题样式</a:t>
            </a:r>
            <a:endParaRPr lang="zh-CN" altLang="en-US" noProof="1"/>
          </a:p>
        </p:txBody>
      </p:sp>
      <p:sp>
        <p:nvSpPr>
          <p:cNvPr id="3" name="文本占位符 2"/>
          <p:cNvSpPr>
            <a:spLocks noGrp="1"/>
          </p:cNvSpPr>
          <p:nvPr>
            <p:ph type="body" sz="half" idx="1"/>
          </p:nvPr>
        </p:nvSpPr>
        <p:spPr>
          <a:xfrm>
            <a:off x="323850" y="1557338"/>
            <a:ext cx="4135438" cy="44958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quarter" idx="2"/>
          </p:nvPr>
        </p:nvSpPr>
        <p:spPr>
          <a:xfrm>
            <a:off x="4611688" y="1557338"/>
            <a:ext cx="4137025" cy="21717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内容占位符 4"/>
          <p:cNvSpPr>
            <a:spLocks noGrp="1"/>
          </p:cNvSpPr>
          <p:nvPr>
            <p:ph sz="quarter" idx="3"/>
          </p:nvPr>
        </p:nvSpPr>
        <p:spPr>
          <a:xfrm>
            <a:off x="4611688" y="3881438"/>
            <a:ext cx="4137025" cy="21717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6" name="日期占位符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41E851C-FD72-4A0D-BAAC-B2846A08B276}"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7" name="页脚占位符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8" name="灯片编号占位符 7"/>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表格占位符 2"/>
          <p:cNvSpPr>
            <a:spLocks noGrp="1"/>
          </p:cNvSpPr>
          <p:nvPr>
            <p:ph type="tbl" idx="1"/>
          </p:nvPr>
        </p:nvSpPr>
        <p:spPr/>
        <p:txBody>
          <a:bodyPr vert="horz" wrap="square" lIns="0" tIns="45720" rIns="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2800" b="0" i="0" u="none" strike="noStrike" kern="0" cap="none" spc="0" normalizeH="0" baseline="0" noProof="1">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41E851C-FD72-4A0D-BAAC-B2846A08B276}"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41E851C-FD72-4A0D-BAAC-B2846A08B276}"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E2B96AA-CA75-4DB2-AABE-E5180A31E75E}"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323850" y="1557338"/>
            <a:ext cx="4135438"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11688" y="1557338"/>
            <a:ext cx="4137025"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E2B96AA-CA75-4DB2-AABE-E5180A31E75E}"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E2B96AA-CA75-4DB2-AABE-E5180A31E75E}"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E2B96AA-CA75-4DB2-AABE-E5180A31E75E}"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E2B96AA-CA75-4DB2-AABE-E5180A31E75E}"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E2B96AA-CA75-4DB2-AABE-E5180A31E75E}"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E2B96AA-CA75-4DB2-AABE-E5180A31E75E}"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AutoShape 11"/>
          <p:cNvSpPr>
            <a:spLocks noChangeArrowheads="1"/>
          </p:cNvSpPr>
          <p:nvPr/>
        </p:nvSpPr>
        <p:spPr bwMode="auto">
          <a:xfrm flipH="1">
            <a:off x="8423275" y="6137275"/>
            <a:ext cx="720725" cy="720725"/>
          </a:xfrm>
          <a:prstGeom prst="rtTriangle">
            <a:avLst/>
          </a:prstGeom>
          <a:solidFill>
            <a:srgbClr val="0085A4"/>
          </a:solidFill>
          <a:ln w="9525">
            <a:solidFill>
              <a:srgbClr val="0085A4"/>
            </a:solidFill>
            <a:miter lim="800000"/>
          </a:ln>
        </p:spPr>
        <p:txBody>
          <a:bodyPr wrap="none" anchor="ctr"/>
          <a:lstStyle>
            <a:lvl1pPr eaLnBrk="0" hangingPunct="0">
              <a:defRPr>
                <a:solidFill>
                  <a:schemeClr val="tx1"/>
                </a:solidFill>
                <a:latin typeface="文泉驿微米黑" pitchFamily="2" charset="-122"/>
                <a:ea typeface="文泉驿微米黑" pitchFamily="2" charset="-122"/>
              </a:defRPr>
            </a:lvl1pPr>
            <a:lvl2pPr marL="742950" indent="-285750" eaLnBrk="0" hangingPunct="0">
              <a:defRPr>
                <a:solidFill>
                  <a:schemeClr val="tx1"/>
                </a:solidFill>
                <a:latin typeface="文泉驿微米黑" pitchFamily="2" charset="-122"/>
                <a:ea typeface="文泉驿微米黑" pitchFamily="2" charset="-122"/>
              </a:defRPr>
            </a:lvl2pPr>
            <a:lvl3pPr marL="1143000" indent="-228600" eaLnBrk="0" hangingPunct="0">
              <a:defRPr>
                <a:solidFill>
                  <a:schemeClr val="tx1"/>
                </a:solidFill>
                <a:latin typeface="文泉驿微米黑" pitchFamily="2" charset="-122"/>
                <a:ea typeface="文泉驿微米黑" pitchFamily="2" charset="-122"/>
              </a:defRPr>
            </a:lvl3pPr>
            <a:lvl4pPr marL="1600200" indent="-228600" eaLnBrk="0" hangingPunct="0">
              <a:defRPr>
                <a:solidFill>
                  <a:schemeClr val="tx1"/>
                </a:solidFill>
                <a:latin typeface="文泉驿微米黑" pitchFamily="2" charset="-122"/>
                <a:ea typeface="文泉驿微米黑" pitchFamily="2" charset="-122"/>
              </a:defRPr>
            </a:lvl4pPr>
            <a:lvl5pPr marL="2057400" indent="-228600" eaLnBrk="0" hangingPunct="0">
              <a:defRPr>
                <a:solidFill>
                  <a:schemeClr val="tx1"/>
                </a:solidFill>
                <a:latin typeface="文泉驿微米黑" pitchFamily="2" charset="-122"/>
                <a:ea typeface="文泉驿微米黑" pitchFamily="2" charset="-122"/>
              </a:defRPr>
            </a:lvl5pPr>
            <a:lvl6pPr marL="25146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6pPr>
            <a:lvl7pPr marL="29718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7pPr>
            <a:lvl8pPr marL="34290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8pPr>
            <a:lvl9pPr marL="38862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1027" name="Line 8"/>
          <p:cNvSpPr/>
          <p:nvPr/>
        </p:nvSpPr>
        <p:spPr>
          <a:xfrm>
            <a:off x="0" y="981075"/>
            <a:ext cx="9144000" cy="0"/>
          </a:xfrm>
          <a:prstGeom prst="line">
            <a:avLst/>
          </a:prstGeom>
          <a:ln w="12700" cap="flat" cmpd="sng">
            <a:solidFill>
              <a:srgbClr val="5AAAED"/>
            </a:solidFill>
            <a:prstDash val="solid"/>
            <a:headEnd type="none" w="med" len="med"/>
            <a:tailEnd type="none" w="med" len="med"/>
          </a:ln>
        </p:spPr>
      </p:sp>
      <p:sp>
        <p:nvSpPr>
          <p:cNvPr id="1028" name="Rectangle 10"/>
          <p:cNvSpPr>
            <a:spLocks noChangeArrowheads="1"/>
          </p:cNvSpPr>
          <p:nvPr/>
        </p:nvSpPr>
        <p:spPr bwMode="auto">
          <a:xfrm>
            <a:off x="2051050" y="549275"/>
            <a:ext cx="5400675" cy="792163"/>
          </a:xfrm>
          <a:prstGeom prst="rect">
            <a:avLst/>
          </a:prstGeom>
          <a:solidFill>
            <a:srgbClr val="CFEDFE"/>
          </a:solidFill>
          <a:ln>
            <a:noFill/>
          </a:ln>
        </p:spPr>
        <p:txBody>
          <a:bodyPr wrap="none" anchor="ctr"/>
          <a:lstStyle>
            <a:lvl1pPr eaLnBrk="0" hangingPunct="0">
              <a:defRPr>
                <a:solidFill>
                  <a:schemeClr val="tx1"/>
                </a:solidFill>
                <a:latin typeface="文泉驿微米黑" pitchFamily="2" charset="-122"/>
                <a:ea typeface="文泉驿微米黑" pitchFamily="2" charset="-122"/>
              </a:defRPr>
            </a:lvl1pPr>
            <a:lvl2pPr marL="742950" indent="-285750" eaLnBrk="0" hangingPunct="0">
              <a:defRPr>
                <a:solidFill>
                  <a:schemeClr val="tx1"/>
                </a:solidFill>
                <a:latin typeface="文泉驿微米黑" pitchFamily="2" charset="-122"/>
                <a:ea typeface="文泉驿微米黑" pitchFamily="2" charset="-122"/>
              </a:defRPr>
            </a:lvl2pPr>
            <a:lvl3pPr marL="1143000" indent="-228600" eaLnBrk="0" hangingPunct="0">
              <a:defRPr>
                <a:solidFill>
                  <a:schemeClr val="tx1"/>
                </a:solidFill>
                <a:latin typeface="文泉驿微米黑" pitchFamily="2" charset="-122"/>
                <a:ea typeface="文泉驿微米黑" pitchFamily="2" charset="-122"/>
              </a:defRPr>
            </a:lvl3pPr>
            <a:lvl4pPr marL="1600200" indent="-228600" eaLnBrk="0" hangingPunct="0">
              <a:defRPr>
                <a:solidFill>
                  <a:schemeClr val="tx1"/>
                </a:solidFill>
                <a:latin typeface="文泉驿微米黑" pitchFamily="2" charset="-122"/>
                <a:ea typeface="文泉驿微米黑" pitchFamily="2" charset="-122"/>
              </a:defRPr>
            </a:lvl4pPr>
            <a:lvl5pPr marL="2057400" indent="-228600" eaLnBrk="0" hangingPunct="0">
              <a:defRPr>
                <a:solidFill>
                  <a:schemeClr val="tx1"/>
                </a:solidFill>
                <a:latin typeface="文泉驿微米黑" pitchFamily="2" charset="-122"/>
                <a:ea typeface="文泉驿微米黑" pitchFamily="2" charset="-122"/>
              </a:defRPr>
            </a:lvl5pPr>
            <a:lvl6pPr marL="25146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6pPr>
            <a:lvl7pPr marL="29718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7pPr>
            <a:lvl8pPr marL="34290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8pPr>
            <a:lvl9pPr marL="38862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1029" name="Rectangle 2"/>
          <p:cNvSpPr>
            <a:spLocks noGrp="1"/>
          </p:cNvSpPr>
          <p:nvPr>
            <p:ph type="title"/>
          </p:nvPr>
        </p:nvSpPr>
        <p:spPr>
          <a:xfrm>
            <a:off x="323850" y="549275"/>
            <a:ext cx="5508625" cy="854075"/>
          </a:xfrm>
          <a:prstGeom prst="rect">
            <a:avLst/>
          </a:prstGeom>
          <a:noFill/>
          <a:ln w="9525">
            <a:noFill/>
          </a:ln>
        </p:spPr>
        <p:txBody>
          <a:bodyPr lIns="0" tIns="46800" rIns="0" anchor="ctr" anchorCtr="0"/>
          <a:p>
            <a:pPr lvl="0"/>
            <a:r>
              <a:rPr lang="zh-CN" altLang="en-US" dirty="0"/>
              <a:t>单击此处编辑母版标题样式</a:t>
            </a:r>
            <a:endParaRPr lang="zh-CN" altLang="en-US" dirty="0"/>
          </a:p>
        </p:txBody>
      </p:sp>
      <p:sp>
        <p:nvSpPr>
          <p:cNvPr id="1030" name="Rectangle 3"/>
          <p:cNvSpPr>
            <a:spLocks noGrp="1"/>
          </p:cNvSpPr>
          <p:nvPr>
            <p:ph type="body"/>
          </p:nvPr>
        </p:nvSpPr>
        <p:spPr>
          <a:xfrm>
            <a:off x="323850" y="1557338"/>
            <a:ext cx="8424863" cy="4495800"/>
          </a:xfrm>
          <a:prstGeom prst="rect">
            <a:avLst/>
          </a:prstGeom>
          <a:noFill/>
          <a:ln w="9525">
            <a:noFill/>
          </a:ln>
        </p:spPr>
        <p:txBody>
          <a:bodyPr lIns="0" rIns="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1863" name="Rectangle 4"/>
          <p:cNvSpPr>
            <a:spLocks noGrp="1" noChangeArrowheads="1"/>
          </p:cNvSpPr>
          <p:nvPr>
            <p:ph type="dt" sz="half" idx="2"/>
          </p:nvPr>
        </p:nvSpPr>
        <p:spPr bwMode="auto">
          <a:xfrm>
            <a:off x="468313" y="6237288"/>
            <a:ext cx="2133600" cy="476250"/>
          </a:xfrm>
          <a:prstGeom prst="rect">
            <a:avLst/>
          </a:prstGeom>
          <a:noFill/>
          <a:ln w="9525">
            <a:noFill/>
            <a:miter lim="800000"/>
          </a:ln>
        </p:spPr>
        <p:txBody>
          <a:bodyPr vert="horz" wrap="square" lIns="91440" tIns="45720" rIns="91440" bIns="45720" numCol="1" anchor="t" anchorCtr="0" compatLnSpc="1"/>
          <a:lstStyle>
            <a:lvl1pPr algn="l" eaLnBrk="1" hangingPunct="1">
              <a:spcBef>
                <a:spcPct val="0"/>
              </a:spcBef>
              <a:buFontTx/>
              <a:buNone/>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fld id="{BE2B96AA-CA75-4DB2-AABE-E5180A31E75E}"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121864"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eaLnBrk="1" hangingPunct="1">
              <a:spcBef>
                <a:spcPct val="0"/>
              </a:spcBef>
              <a:buFontTx/>
              <a:buNone/>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121865" name="Rectangle 6"/>
          <p:cNvSpPr>
            <a:spLocks noGrp="1" noChangeArrowheads="1"/>
          </p:cNvSpPr>
          <p:nvPr>
            <p:ph type="sldNum" sz="quarter" idx="4"/>
          </p:nvPr>
        </p:nvSpPr>
        <p:spPr bwMode="auto">
          <a:xfrm>
            <a:off x="7019925" y="6454775"/>
            <a:ext cx="2133600" cy="287338"/>
          </a:xfrm>
          <a:prstGeom prst="rect">
            <a:avLst/>
          </a:prstGeom>
          <a:noFill/>
          <a:ln w="9525">
            <a:noFill/>
            <a:miter lim="800000"/>
          </a:ln>
        </p:spPr>
        <p:txBody>
          <a:bodyPr vert="horz" wrap="square" lIns="91440" tIns="45720" rIns="91440" bIns="45720" numCol="1" anchor="t" anchorCtr="0" compatLnSpc="1"/>
          <a:lstStyle>
            <a:lvl1pPr algn="r">
              <a:defRPr sz="1400">
                <a:solidFill>
                  <a:schemeClr val="bg1"/>
                </a:solidFill>
              </a:defRPr>
            </a:lvl1pPr>
          </a:lstStyle>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hf sldNum="0" hdr="0" ftr="0" dt="0"/>
  <p:txStyles>
    <p:titleStyle>
      <a:lvl1pPr algn="l" rtl="0" eaLnBrk="0" fontAlgn="base" hangingPunct="0">
        <a:spcBef>
          <a:spcPct val="0"/>
        </a:spcBef>
        <a:spcAft>
          <a:spcPct val="0"/>
        </a:spcAft>
        <a:defRPr sz="3600" b="1">
          <a:solidFill>
            <a:srgbClr val="0064B5"/>
          </a:solidFill>
          <a:latin typeface="+mj-lt"/>
          <a:ea typeface="+mj-ea"/>
          <a:cs typeface="+mj-cs"/>
        </a:defRPr>
      </a:lvl1pPr>
      <a:lvl2pPr algn="l" rtl="0" eaLnBrk="0" fontAlgn="base" hangingPunct="0">
        <a:spcBef>
          <a:spcPct val="0"/>
        </a:spcBef>
        <a:spcAft>
          <a:spcPct val="0"/>
        </a:spcAft>
        <a:defRPr sz="3600" b="1">
          <a:solidFill>
            <a:srgbClr val="0064B5"/>
          </a:solidFill>
          <a:latin typeface="文泉驿微米黑" pitchFamily="2" charset="-122"/>
          <a:ea typeface="宋体" panose="02010600030101010101" pitchFamily="2" charset="-122"/>
        </a:defRPr>
      </a:lvl2pPr>
      <a:lvl3pPr algn="l" rtl="0" eaLnBrk="0" fontAlgn="base" hangingPunct="0">
        <a:spcBef>
          <a:spcPct val="0"/>
        </a:spcBef>
        <a:spcAft>
          <a:spcPct val="0"/>
        </a:spcAft>
        <a:defRPr sz="3600" b="1">
          <a:solidFill>
            <a:srgbClr val="0064B5"/>
          </a:solidFill>
          <a:latin typeface="文泉驿微米黑" pitchFamily="2" charset="-122"/>
          <a:ea typeface="宋体" panose="02010600030101010101" pitchFamily="2" charset="-122"/>
        </a:defRPr>
      </a:lvl3pPr>
      <a:lvl4pPr algn="l" rtl="0" eaLnBrk="0" fontAlgn="base" hangingPunct="0">
        <a:spcBef>
          <a:spcPct val="0"/>
        </a:spcBef>
        <a:spcAft>
          <a:spcPct val="0"/>
        </a:spcAft>
        <a:defRPr sz="3600" b="1">
          <a:solidFill>
            <a:srgbClr val="0064B5"/>
          </a:solidFill>
          <a:latin typeface="文泉驿微米黑" pitchFamily="2" charset="-122"/>
          <a:ea typeface="宋体" panose="02010600030101010101" pitchFamily="2" charset="-122"/>
        </a:defRPr>
      </a:lvl4pPr>
      <a:lvl5pPr algn="l" rtl="0" eaLnBrk="0" fontAlgn="base" hangingPunct="0">
        <a:spcBef>
          <a:spcPct val="0"/>
        </a:spcBef>
        <a:spcAft>
          <a:spcPct val="0"/>
        </a:spcAft>
        <a:defRPr sz="3600" b="1">
          <a:solidFill>
            <a:srgbClr val="0064B5"/>
          </a:solidFill>
          <a:latin typeface="文泉驿微米黑" pitchFamily="2" charset="-122"/>
          <a:ea typeface="宋体" panose="02010600030101010101" pitchFamily="2" charset="-122"/>
        </a:defRPr>
      </a:lvl5pPr>
      <a:lvl6pPr marL="457200" algn="l" rtl="0" fontAlgn="base">
        <a:spcBef>
          <a:spcPct val="0"/>
        </a:spcBef>
        <a:spcAft>
          <a:spcPct val="0"/>
        </a:spcAft>
        <a:defRPr sz="3600" b="1">
          <a:solidFill>
            <a:srgbClr val="0064B5"/>
          </a:solidFill>
          <a:latin typeface="文泉驿微米黑" pitchFamily="2" charset="-122"/>
          <a:ea typeface="宋体" panose="02010600030101010101" pitchFamily="2" charset="-122"/>
        </a:defRPr>
      </a:lvl6pPr>
      <a:lvl7pPr marL="914400" algn="l" rtl="0" fontAlgn="base">
        <a:spcBef>
          <a:spcPct val="0"/>
        </a:spcBef>
        <a:spcAft>
          <a:spcPct val="0"/>
        </a:spcAft>
        <a:defRPr sz="3600" b="1">
          <a:solidFill>
            <a:srgbClr val="0064B5"/>
          </a:solidFill>
          <a:latin typeface="文泉驿微米黑" pitchFamily="2" charset="-122"/>
          <a:ea typeface="宋体" panose="02010600030101010101" pitchFamily="2" charset="-122"/>
        </a:defRPr>
      </a:lvl7pPr>
      <a:lvl8pPr marL="1371600" algn="l" rtl="0" fontAlgn="base">
        <a:spcBef>
          <a:spcPct val="0"/>
        </a:spcBef>
        <a:spcAft>
          <a:spcPct val="0"/>
        </a:spcAft>
        <a:defRPr sz="3600" b="1">
          <a:solidFill>
            <a:srgbClr val="0064B5"/>
          </a:solidFill>
          <a:latin typeface="文泉驿微米黑" pitchFamily="2" charset="-122"/>
          <a:ea typeface="宋体" panose="02010600030101010101" pitchFamily="2" charset="-122"/>
        </a:defRPr>
      </a:lvl8pPr>
      <a:lvl9pPr marL="1828800" algn="l" rtl="0" fontAlgn="base">
        <a:spcBef>
          <a:spcPct val="0"/>
        </a:spcBef>
        <a:spcAft>
          <a:spcPct val="0"/>
        </a:spcAft>
        <a:defRPr sz="3600" b="1">
          <a:solidFill>
            <a:srgbClr val="0064B5"/>
          </a:solidFill>
          <a:latin typeface="文泉驿微米黑" pitchFamily="2" charset="-122"/>
          <a:ea typeface="宋体" panose="02010600030101010101" pitchFamily="2" charset="-122"/>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AutoShape 11"/>
          <p:cNvSpPr>
            <a:spLocks noChangeArrowheads="1"/>
          </p:cNvSpPr>
          <p:nvPr/>
        </p:nvSpPr>
        <p:spPr bwMode="auto">
          <a:xfrm flipH="1">
            <a:off x="8423275" y="6137275"/>
            <a:ext cx="720725" cy="720725"/>
          </a:xfrm>
          <a:prstGeom prst="rtTriangle">
            <a:avLst/>
          </a:prstGeom>
          <a:solidFill>
            <a:srgbClr val="0085A4"/>
          </a:solidFill>
          <a:ln w="9525">
            <a:solidFill>
              <a:srgbClr val="0085A4"/>
            </a:solidFill>
            <a:miter lim="800000"/>
          </a:ln>
        </p:spPr>
        <p:txBody>
          <a:bodyPr wrap="none" anchor="ctr"/>
          <a:lstStyle>
            <a:lvl1pPr eaLnBrk="0" hangingPunct="0">
              <a:defRPr>
                <a:solidFill>
                  <a:schemeClr val="tx1"/>
                </a:solidFill>
                <a:latin typeface="文泉驿微米黑" pitchFamily="2" charset="-122"/>
                <a:ea typeface="文泉驿微米黑" pitchFamily="2" charset="-122"/>
              </a:defRPr>
            </a:lvl1pPr>
            <a:lvl2pPr marL="742950" indent="-285750" eaLnBrk="0" hangingPunct="0">
              <a:defRPr>
                <a:solidFill>
                  <a:schemeClr val="tx1"/>
                </a:solidFill>
                <a:latin typeface="文泉驿微米黑" pitchFamily="2" charset="-122"/>
                <a:ea typeface="文泉驿微米黑" pitchFamily="2" charset="-122"/>
              </a:defRPr>
            </a:lvl2pPr>
            <a:lvl3pPr marL="1143000" indent="-228600" eaLnBrk="0" hangingPunct="0">
              <a:defRPr>
                <a:solidFill>
                  <a:schemeClr val="tx1"/>
                </a:solidFill>
                <a:latin typeface="文泉驿微米黑" pitchFamily="2" charset="-122"/>
                <a:ea typeface="文泉驿微米黑" pitchFamily="2" charset="-122"/>
              </a:defRPr>
            </a:lvl3pPr>
            <a:lvl4pPr marL="1600200" indent="-228600" eaLnBrk="0" hangingPunct="0">
              <a:defRPr>
                <a:solidFill>
                  <a:schemeClr val="tx1"/>
                </a:solidFill>
                <a:latin typeface="文泉驿微米黑" pitchFamily="2" charset="-122"/>
                <a:ea typeface="文泉驿微米黑" pitchFamily="2" charset="-122"/>
              </a:defRPr>
            </a:lvl4pPr>
            <a:lvl5pPr marL="2057400" indent="-228600" eaLnBrk="0" hangingPunct="0">
              <a:defRPr>
                <a:solidFill>
                  <a:schemeClr val="tx1"/>
                </a:solidFill>
                <a:latin typeface="文泉驿微米黑" pitchFamily="2" charset="-122"/>
                <a:ea typeface="文泉驿微米黑" pitchFamily="2" charset="-122"/>
              </a:defRPr>
            </a:lvl5pPr>
            <a:lvl6pPr marL="25146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6pPr>
            <a:lvl7pPr marL="29718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7pPr>
            <a:lvl8pPr marL="34290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8pPr>
            <a:lvl9pPr marL="38862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2051" name="Line 8"/>
          <p:cNvSpPr/>
          <p:nvPr/>
        </p:nvSpPr>
        <p:spPr>
          <a:xfrm>
            <a:off x="0" y="981075"/>
            <a:ext cx="9144000" cy="0"/>
          </a:xfrm>
          <a:prstGeom prst="line">
            <a:avLst/>
          </a:prstGeom>
          <a:ln w="12700" cap="flat" cmpd="sng">
            <a:solidFill>
              <a:srgbClr val="5AAAED"/>
            </a:solidFill>
            <a:prstDash val="solid"/>
            <a:headEnd type="none" w="med" len="med"/>
            <a:tailEnd type="none" w="med" len="med"/>
          </a:ln>
        </p:spPr>
      </p:sp>
      <p:sp>
        <p:nvSpPr>
          <p:cNvPr id="2052" name="Rectangle 10"/>
          <p:cNvSpPr>
            <a:spLocks noChangeArrowheads="1"/>
          </p:cNvSpPr>
          <p:nvPr/>
        </p:nvSpPr>
        <p:spPr bwMode="auto">
          <a:xfrm>
            <a:off x="0" y="620713"/>
            <a:ext cx="3203575" cy="792163"/>
          </a:xfrm>
          <a:prstGeom prst="rect">
            <a:avLst/>
          </a:prstGeom>
          <a:solidFill>
            <a:srgbClr val="CFEDFE"/>
          </a:solidFill>
          <a:ln>
            <a:noFill/>
          </a:ln>
        </p:spPr>
        <p:txBody>
          <a:bodyPr wrap="none" anchor="ctr"/>
          <a:lstStyle>
            <a:lvl1pPr eaLnBrk="0" hangingPunct="0">
              <a:defRPr>
                <a:solidFill>
                  <a:schemeClr val="tx1"/>
                </a:solidFill>
                <a:latin typeface="文泉驿微米黑" pitchFamily="2" charset="-122"/>
                <a:ea typeface="文泉驿微米黑" pitchFamily="2" charset="-122"/>
              </a:defRPr>
            </a:lvl1pPr>
            <a:lvl2pPr marL="742950" indent="-285750" eaLnBrk="0" hangingPunct="0">
              <a:defRPr>
                <a:solidFill>
                  <a:schemeClr val="tx1"/>
                </a:solidFill>
                <a:latin typeface="文泉驿微米黑" pitchFamily="2" charset="-122"/>
                <a:ea typeface="文泉驿微米黑" pitchFamily="2" charset="-122"/>
              </a:defRPr>
            </a:lvl2pPr>
            <a:lvl3pPr marL="1143000" indent="-228600" eaLnBrk="0" hangingPunct="0">
              <a:defRPr>
                <a:solidFill>
                  <a:schemeClr val="tx1"/>
                </a:solidFill>
                <a:latin typeface="文泉驿微米黑" pitchFamily="2" charset="-122"/>
                <a:ea typeface="文泉驿微米黑" pitchFamily="2" charset="-122"/>
              </a:defRPr>
            </a:lvl3pPr>
            <a:lvl4pPr marL="1600200" indent="-228600" eaLnBrk="0" hangingPunct="0">
              <a:defRPr>
                <a:solidFill>
                  <a:schemeClr val="tx1"/>
                </a:solidFill>
                <a:latin typeface="文泉驿微米黑" pitchFamily="2" charset="-122"/>
                <a:ea typeface="文泉驿微米黑" pitchFamily="2" charset="-122"/>
              </a:defRPr>
            </a:lvl4pPr>
            <a:lvl5pPr marL="2057400" indent="-228600" eaLnBrk="0" hangingPunct="0">
              <a:defRPr>
                <a:solidFill>
                  <a:schemeClr val="tx1"/>
                </a:solidFill>
                <a:latin typeface="文泉驿微米黑" pitchFamily="2" charset="-122"/>
                <a:ea typeface="文泉驿微米黑" pitchFamily="2" charset="-122"/>
              </a:defRPr>
            </a:lvl5pPr>
            <a:lvl6pPr marL="25146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6pPr>
            <a:lvl7pPr marL="29718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7pPr>
            <a:lvl8pPr marL="34290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8pPr>
            <a:lvl9pPr marL="38862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2053" name="Rectangle 2"/>
          <p:cNvSpPr>
            <a:spLocks noGrp="1"/>
          </p:cNvSpPr>
          <p:nvPr>
            <p:ph type="title"/>
          </p:nvPr>
        </p:nvSpPr>
        <p:spPr>
          <a:xfrm>
            <a:off x="323850" y="549275"/>
            <a:ext cx="5508625" cy="854075"/>
          </a:xfrm>
          <a:prstGeom prst="rect">
            <a:avLst/>
          </a:prstGeom>
          <a:noFill/>
          <a:ln w="9525">
            <a:noFill/>
          </a:ln>
        </p:spPr>
        <p:txBody>
          <a:bodyPr lIns="0" tIns="46800" rIns="0" anchor="ctr" anchorCtr="0"/>
          <a:p>
            <a:pPr lvl="0"/>
            <a:r>
              <a:rPr lang="zh-CN" altLang="en-US" dirty="0"/>
              <a:t>单击此处编辑母版标题样式</a:t>
            </a:r>
            <a:endParaRPr lang="zh-CN" altLang="en-US" dirty="0"/>
          </a:p>
        </p:txBody>
      </p:sp>
      <p:sp>
        <p:nvSpPr>
          <p:cNvPr id="2054" name="Rectangle 3"/>
          <p:cNvSpPr>
            <a:spLocks noGrp="1"/>
          </p:cNvSpPr>
          <p:nvPr>
            <p:ph type="body"/>
          </p:nvPr>
        </p:nvSpPr>
        <p:spPr>
          <a:xfrm>
            <a:off x="323850" y="1557338"/>
            <a:ext cx="8424863" cy="4495800"/>
          </a:xfrm>
          <a:prstGeom prst="rect">
            <a:avLst/>
          </a:prstGeom>
          <a:noFill/>
          <a:ln w="9525">
            <a:noFill/>
          </a:ln>
        </p:spPr>
        <p:txBody>
          <a:bodyPr lIns="0" rIns="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45415" name="Rectangle 4"/>
          <p:cNvSpPr>
            <a:spLocks noGrp="1" noChangeArrowheads="1"/>
          </p:cNvSpPr>
          <p:nvPr>
            <p:ph type="dt" sz="half" idx="2"/>
          </p:nvPr>
        </p:nvSpPr>
        <p:spPr bwMode="auto">
          <a:xfrm>
            <a:off x="468313" y="6237288"/>
            <a:ext cx="2133600" cy="476250"/>
          </a:xfrm>
          <a:prstGeom prst="rect">
            <a:avLst/>
          </a:prstGeom>
          <a:noFill/>
          <a:ln w="9525">
            <a:noFill/>
            <a:miter lim="800000"/>
          </a:ln>
        </p:spPr>
        <p:txBody>
          <a:bodyPr vert="horz" wrap="square" lIns="91440" tIns="45720" rIns="91440" bIns="45720" numCol="1" anchor="t" anchorCtr="0" compatLnSpc="1"/>
          <a:lstStyle>
            <a:lvl1pPr algn="l" eaLnBrk="1" hangingPunct="1">
              <a:spcBef>
                <a:spcPct val="0"/>
              </a:spcBef>
              <a:buFontTx/>
              <a:buNone/>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fld id="{F41E851C-FD72-4A0D-BAAC-B2846A08B276}"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145416"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eaLnBrk="1" hangingPunct="1">
              <a:spcBef>
                <a:spcPct val="0"/>
              </a:spcBef>
              <a:buFontTx/>
              <a:buNone/>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145417" name="Rectangle 6"/>
          <p:cNvSpPr>
            <a:spLocks noGrp="1" noChangeArrowheads="1"/>
          </p:cNvSpPr>
          <p:nvPr>
            <p:ph type="sldNum" sz="quarter" idx="4"/>
          </p:nvPr>
        </p:nvSpPr>
        <p:spPr bwMode="auto">
          <a:xfrm>
            <a:off x="7019925" y="6454775"/>
            <a:ext cx="2133600" cy="287338"/>
          </a:xfrm>
          <a:prstGeom prst="rect">
            <a:avLst/>
          </a:prstGeom>
          <a:noFill/>
          <a:ln w="9525">
            <a:noFill/>
            <a:miter lim="800000"/>
          </a:ln>
        </p:spPr>
        <p:txBody>
          <a:bodyPr vert="horz" wrap="square" lIns="91440" tIns="45720" rIns="91440" bIns="45720" numCol="1" anchor="t" anchorCtr="0" compatLnSpc="1"/>
          <a:lstStyle>
            <a:lvl1pPr algn="r">
              <a:defRPr sz="1400">
                <a:solidFill>
                  <a:schemeClr val="bg1"/>
                </a:solidFill>
              </a:defRPr>
            </a:lvl1pPr>
          </a:lstStyle>
          <a:p>
            <a:pPr lvl="0" eaLnBrk="1" hangingPunct="1">
              <a:buNone/>
            </a:pPr>
            <a:fld id="{9A0DB2DC-4C9A-4742-B13C-FB6460FD3503}" type="slidenum">
              <a:rPr lang="en-US" altLang="zh-CN" dirty="0">
                <a:latin typeface="文泉驿微米黑" pitchFamily="2" charset="-122"/>
              </a:rPr>
            </a:fld>
            <a:endParaRPr lang="en-US" altLang="zh-CN" dirty="0">
              <a:latin typeface="文泉驿微米黑" pitchFamily="2"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hf sldNum="0" hdr="0" ftr="0" dt="0"/>
  <p:txStyles>
    <p:titleStyle>
      <a:lvl1pPr algn="l" rtl="0" eaLnBrk="0" fontAlgn="base" hangingPunct="0">
        <a:spcBef>
          <a:spcPct val="0"/>
        </a:spcBef>
        <a:spcAft>
          <a:spcPct val="0"/>
        </a:spcAft>
        <a:defRPr sz="3600" b="1">
          <a:solidFill>
            <a:srgbClr val="0064B5"/>
          </a:solidFill>
          <a:latin typeface="+mj-lt"/>
          <a:ea typeface="+mj-ea"/>
          <a:cs typeface="+mj-cs"/>
        </a:defRPr>
      </a:lvl1pPr>
      <a:lvl2pPr algn="l" rtl="0" eaLnBrk="0" fontAlgn="base" hangingPunct="0">
        <a:spcBef>
          <a:spcPct val="0"/>
        </a:spcBef>
        <a:spcAft>
          <a:spcPct val="0"/>
        </a:spcAft>
        <a:defRPr sz="3600" b="1">
          <a:solidFill>
            <a:srgbClr val="0064B5"/>
          </a:solidFill>
          <a:latin typeface="文泉驿微米黑" pitchFamily="2" charset="-122"/>
          <a:ea typeface="宋体" panose="02010600030101010101" pitchFamily="2" charset="-122"/>
        </a:defRPr>
      </a:lvl2pPr>
      <a:lvl3pPr algn="l" rtl="0" eaLnBrk="0" fontAlgn="base" hangingPunct="0">
        <a:spcBef>
          <a:spcPct val="0"/>
        </a:spcBef>
        <a:spcAft>
          <a:spcPct val="0"/>
        </a:spcAft>
        <a:defRPr sz="3600" b="1">
          <a:solidFill>
            <a:srgbClr val="0064B5"/>
          </a:solidFill>
          <a:latin typeface="文泉驿微米黑" pitchFamily="2" charset="-122"/>
          <a:ea typeface="宋体" panose="02010600030101010101" pitchFamily="2" charset="-122"/>
        </a:defRPr>
      </a:lvl3pPr>
      <a:lvl4pPr algn="l" rtl="0" eaLnBrk="0" fontAlgn="base" hangingPunct="0">
        <a:spcBef>
          <a:spcPct val="0"/>
        </a:spcBef>
        <a:spcAft>
          <a:spcPct val="0"/>
        </a:spcAft>
        <a:defRPr sz="3600" b="1">
          <a:solidFill>
            <a:srgbClr val="0064B5"/>
          </a:solidFill>
          <a:latin typeface="文泉驿微米黑" pitchFamily="2" charset="-122"/>
          <a:ea typeface="宋体" panose="02010600030101010101" pitchFamily="2" charset="-122"/>
        </a:defRPr>
      </a:lvl4pPr>
      <a:lvl5pPr algn="l" rtl="0" eaLnBrk="0" fontAlgn="base" hangingPunct="0">
        <a:spcBef>
          <a:spcPct val="0"/>
        </a:spcBef>
        <a:spcAft>
          <a:spcPct val="0"/>
        </a:spcAft>
        <a:defRPr sz="3600" b="1">
          <a:solidFill>
            <a:srgbClr val="0064B5"/>
          </a:solidFill>
          <a:latin typeface="文泉驿微米黑" pitchFamily="2" charset="-122"/>
          <a:ea typeface="宋体" panose="02010600030101010101" pitchFamily="2" charset="-122"/>
        </a:defRPr>
      </a:lvl5pPr>
      <a:lvl6pPr marL="457200" algn="l" rtl="0" fontAlgn="base">
        <a:spcBef>
          <a:spcPct val="0"/>
        </a:spcBef>
        <a:spcAft>
          <a:spcPct val="0"/>
        </a:spcAft>
        <a:defRPr sz="3600" b="1">
          <a:solidFill>
            <a:srgbClr val="0064B5"/>
          </a:solidFill>
          <a:latin typeface="文泉驿微米黑" pitchFamily="2" charset="-122"/>
          <a:ea typeface="宋体" panose="02010600030101010101" pitchFamily="2" charset="-122"/>
        </a:defRPr>
      </a:lvl6pPr>
      <a:lvl7pPr marL="914400" algn="l" rtl="0" fontAlgn="base">
        <a:spcBef>
          <a:spcPct val="0"/>
        </a:spcBef>
        <a:spcAft>
          <a:spcPct val="0"/>
        </a:spcAft>
        <a:defRPr sz="3600" b="1">
          <a:solidFill>
            <a:srgbClr val="0064B5"/>
          </a:solidFill>
          <a:latin typeface="文泉驿微米黑" pitchFamily="2" charset="-122"/>
          <a:ea typeface="宋体" panose="02010600030101010101" pitchFamily="2" charset="-122"/>
        </a:defRPr>
      </a:lvl7pPr>
      <a:lvl8pPr marL="1371600" algn="l" rtl="0" fontAlgn="base">
        <a:spcBef>
          <a:spcPct val="0"/>
        </a:spcBef>
        <a:spcAft>
          <a:spcPct val="0"/>
        </a:spcAft>
        <a:defRPr sz="3600" b="1">
          <a:solidFill>
            <a:srgbClr val="0064B5"/>
          </a:solidFill>
          <a:latin typeface="文泉驿微米黑" pitchFamily="2" charset="-122"/>
          <a:ea typeface="宋体" panose="02010600030101010101" pitchFamily="2" charset="-122"/>
        </a:defRPr>
      </a:lvl8pPr>
      <a:lvl9pPr marL="1828800" algn="l" rtl="0" fontAlgn="base">
        <a:spcBef>
          <a:spcPct val="0"/>
        </a:spcBef>
        <a:spcAft>
          <a:spcPct val="0"/>
        </a:spcAft>
        <a:defRPr sz="3600" b="1">
          <a:solidFill>
            <a:srgbClr val="0064B5"/>
          </a:solidFill>
          <a:latin typeface="文泉驿微米黑" pitchFamily="2" charset="-122"/>
          <a:ea typeface="宋体" panose="02010600030101010101" pitchFamily="2" charset="-122"/>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3.xml"/><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vmlDrawing" Target="../drawings/vmlDrawing1.vml"/><Relationship Id="rId5" Type="http://schemas.openxmlformats.org/officeDocument/2006/relationships/slideLayout" Target="../slideLayouts/slideLayout13.xml"/><Relationship Id="rId4" Type="http://schemas.openxmlformats.org/officeDocument/2006/relationships/image" Target="../media/image26.wmf"/><Relationship Id="rId3" Type="http://schemas.openxmlformats.org/officeDocument/2006/relationships/oleObject" Target="../embeddings/oleObject1.bin"/><Relationship Id="rId2" Type="http://schemas.openxmlformats.org/officeDocument/2006/relationships/image" Target="../media/image8.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audio" Target="../media/audio1.wav"/><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image" Target="../media/image8.png"/></Relationships>
</file>

<file path=ppt/slides/_rels/slide28.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slideLayout" Target="../slideLayouts/slideLayout13.xml"/><Relationship Id="rId5" Type="http://schemas.openxmlformats.org/officeDocument/2006/relationships/image" Target="../media/image29.wmf"/><Relationship Id="rId4" Type="http://schemas.openxmlformats.org/officeDocument/2006/relationships/oleObject" Target="../embeddings/oleObject2.bin"/><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9" Type="http://schemas.openxmlformats.org/officeDocument/2006/relationships/oleObject" Target="../embeddings/oleObject6.bin"/><Relationship Id="rId8" Type="http://schemas.openxmlformats.org/officeDocument/2006/relationships/image" Target="../media/image32.wmf"/><Relationship Id="rId7" Type="http://schemas.openxmlformats.org/officeDocument/2006/relationships/oleObject" Target="../embeddings/oleObject5.bin"/><Relationship Id="rId6" Type="http://schemas.openxmlformats.org/officeDocument/2006/relationships/image" Target="../media/image31.wmf"/><Relationship Id="rId5" Type="http://schemas.openxmlformats.org/officeDocument/2006/relationships/oleObject" Target="../embeddings/oleObject4.bin"/><Relationship Id="rId4" Type="http://schemas.openxmlformats.org/officeDocument/2006/relationships/image" Target="../media/image30.wmf"/><Relationship Id="rId3" Type="http://schemas.openxmlformats.org/officeDocument/2006/relationships/oleObject" Target="../embeddings/oleObject3.bin"/><Relationship Id="rId2" Type="http://schemas.openxmlformats.org/officeDocument/2006/relationships/image" Target="../media/image3.png"/><Relationship Id="rId14" Type="http://schemas.openxmlformats.org/officeDocument/2006/relationships/vmlDrawing" Target="../drawings/vmlDrawing3.vml"/><Relationship Id="rId13" Type="http://schemas.openxmlformats.org/officeDocument/2006/relationships/slideLayout" Target="../slideLayouts/slideLayout23.xml"/><Relationship Id="rId12" Type="http://schemas.openxmlformats.org/officeDocument/2006/relationships/audio" Target="../media/audio1.wav"/><Relationship Id="rId11" Type="http://schemas.openxmlformats.org/officeDocument/2006/relationships/image" Target="../media/image34.jpeg"/><Relationship Id="rId10" Type="http://schemas.openxmlformats.org/officeDocument/2006/relationships/image" Target="../media/image33.wmf"/><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emf"/></Relationships>
</file>

<file path=ppt/slides/_rels/slide30.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13.xml"/><Relationship Id="rId4" Type="http://schemas.openxmlformats.org/officeDocument/2006/relationships/image" Target="../media/image36.wmf"/><Relationship Id="rId3" Type="http://schemas.openxmlformats.org/officeDocument/2006/relationships/oleObject" Target="../embeddings/oleObject8.bin"/><Relationship Id="rId2" Type="http://schemas.openxmlformats.org/officeDocument/2006/relationships/image" Target="../media/image35.wmf"/><Relationship Id="rId1"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emf"/></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6.xml"/><Relationship Id="rId4" Type="http://schemas.openxmlformats.org/officeDocument/2006/relationships/image" Target="../media/image38.jpeg"/><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6.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8.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6.xml"/><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r" eaLnBrk="1" hangingPunct="1"/>
            <a:fld id="{9A0DB2DC-4C9A-4742-B13C-FB6460FD3503}" type="slidenum">
              <a:rPr lang="en-US" altLang="zh-CN" sz="1400" dirty="0">
                <a:solidFill>
                  <a:schemeClr val="bg1"/>
                </a:solidFill>
                <a:latin typeface="Lato" panose="020F0502020204030203"/>
                <a:ea typeface="宋体" panose="02010600030101010101" pitchFamily="2" charset="-122"/>
              </a:rPr>
            </a:fld>
            <a:endParaRPr lang="en-US" altLang="zh-CN" sz="1400" dirty="0">
              <a:solidFill>
                <a:schemeClr val="bg1"/>
              </a:solidFill>
              <a:latin typeface="Lato" panose="020F0502020204030203"/>
              <a:ea typeface="宋体" panose="02010600030101010101" pitchFamily="2" charset="-122"/>
            </a:endParaRPr>
          </a:p>
        </p:txBody>
      </p:sp>
      <p:pic>
        <p:nvPicPr>
          <p:cNvPr id="3075" name="图片 4"/>
          <p:cNvPicPr>
            <a:picLocks noChangeAspect="1"/>
          </p:cNvPicPr>
          <p:nvPr/>
        </p:nvPicPr>
        <p:blipFill>
          <a:blip r:embed="rId1"/>
          <a:stretch>
            <a:fillRect/>
          </a:stretch>
        </p:blipFill>
        <p:spPr>
          <a:xfrm>
            <a:off x="-2413000" y="2924175"/>
            <a:ext cx="12438063" cy="6219825"/>
          </a:xfrm>
          <a:prstGeom prst="rect">
            <a:avLst/>
          </a:prstGeom>
          <a:noFill/>
          <a:ln w="9525">
            <a:noFill/>
          </a:ln>
        </p:spPr>
      </p:pic>
      <p:sp>
        <p:nvSpPr>
          <p:cNvPr id="3079" name="矩形 1"/>
          <p:cNvSpPr/>
          <p:nvPr/>
        </p:nvSpPr>
        <p:spPr>
          <a:xfrm>
            <a:off x="1781175" y="2776538"/>
            <a:ext cx="5726113" cy="830262"/>
          </a:xfrm>
          <a:prstGeom prst="rect">
            <a:avLst/>
          </a:prstGeom>
          <a:noFill/>
          <a:ln w="9525">
            <a:noFill/>
          </a:ln>
        </p:spPr>
        <p:txBody>
          <a:bodyPr wrap="none">
            <a:spAutoFit/>
          </a:bodyPr>
          <a:p>
            <a:pPr>
              <a:buNone/>
            </a:pPr>
            <a:r>
              <a:rPr lang="zh-CN" altLang="en-US" sz="4800" b="1" dirty="0">
                <a:latin typeface="华文隶书" panose="02010800040101010101" pitchFamily="2" charset="-122"/>
                <a:ea typeface="华文隶书" panose="02010800040101010101" pitchFamily="2" charset="-122"/>
              </a:rPr>
              <a:t>项目四营运资金管理</a:t>
            </a:r>
            <a:endParaRPr lang="zh-CN" altLang="en-US" sz="4800" b="1" dirty="0">
              <a:latin typeface="华文隶书" panose="02010800040101010101" pitchFamily="2" charset="-122"/>
              <a:ea typeface="华文隶书" panose="02010800040101010101" pitchFamily="2" charset="-122"/>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9"/>
          <p:cNvSpPr txBox="1"/>
          <p:nvPr/>
        </p:nvSpPr>
        <p:spPr>
          <a:xfrm>
            <a:off x="250825" y="2381250"/>
            <a:ext cx="5400675" cy="3278188"/>
          </a:xfrm>
          <a:prstGeom prst="rect">
            <a:avLst/>
          </a:prstGeom>
          <a:noFill/>
          <a:ln w="9525">
            <a:noFill/>
          </a:ln>
        </p:spPr>
        <p:txBody>
          <a:bodyPr>
            <a:spAutoFit/>
          </a:bodyPr>
          <a:p>
            <a:pPr eaLnBrk="1" hangingPunct="1">
              <a:lnSpc>
                <a:spcPct val="150000"/>
              </a:lnSpc>
              <a:spcBef>
                <a:spcPct val="50000"/>
              </a:spcBef>
            </a:pPr>
            <a:r>
              <a:rPr lang="zh-CN" altLang="en-US" sz="2400" dirty="0">
                <a:latin typeface="微软雅黑" panose="020B0503020204020204" pitchFamily="34" charset="-122"/>
                <a:ea typeface="微软雅黑" panose="020B0503020204020204" pitchFamily="34" charset="-122"/>
              </a:rPr>
              <a:t>投机需求是指企业用于不寻常的获利机会而持有的现金。</a:t>
            </a:r>
            <a:endParaRPr lang="en-US" altLang="zh-CN" sz="2400" dirty="0">
              <a:latin typeface="微软雅黑" panose="020B0503020204020204" pitchFamily="34" charset="-122"/>
              <a:ea typeface="微软雅黑" panose="020B0503020204020204" pitchFamily="34" charset="-122"/>
            </a:endParaRPr>
          </a:p>
          <a:p>
            <a:pPr eaLnBrk="1" hangingPunct="1">
              <a:lnSpc>
                <a:spcPct val="150000"/>
              </a:lnSpc>
              <a:spcBef>
                <a:spcPct val="50000"/>
              </a:spcBef>
            </a:pPr>
            <a:r>
              <a:rPr lang="zh-CN" altLang="en-US" sz="2400" dirty="0">
                <a:latin typeface="微软雅黑" panose="020B0503020204020204" pitchFamily="34" charset="-122"/>
                <a:ea typeface="微软雅黑" panose="020B0503020204020204" pitchFamily="34" charset="-122"/>
              </a:rPr>
              <a:t>如：证券价格的突然下跌，企业若没有用于投机的现金，就会错过这次机会。</a:t>
            </a:r>
            <a:endParaRPr lang="zh-CN" altLang="en-US" sz="2400" dirty="0">
              <a:latin typeface="微软雅黑" panose="020B0503020204020204" pitchFamily="34" charset="-122"/>
              <a:ea typeface="微软雅黑" panose="020B0503020204020204" pitchFamily="34" charset="-122"/>
            </a:endParaRPr>
          </a:p>
          <a:p>
            <a:pPr eaLnBrk="1" hangingPunct="1">
              <a:lnSpc>
                <a:spcPct val="150000"/>
              </a:lnSpc>
              <a:spcBef>
                <a:spcPct val="50000"/>
              </a:spcBef>
            </a:pPr>
            <a:endParaRPr lang="zh-CN" altLang="en-US" sz="2800" dirty="0">
              <a:latin typeface="微软雅黑" panose="020B0503020204020204" pitchFamily="34" charset="-122"/>
              <a:ea typeface="微软雅黑" panose="020B0503020204020204" pitchFamily="34" charset="-122"/>
            </a:endParaRPr>
          </a:p>
        </p:txBody>
      </p:sp>
      <p:pic>
        <p:nvPicPr>
          <p:cNvPr id="12291" name="图片 6" descr="timg (32)"/>
          <p:cNvPicPr>
            <a:picLocks noChangeAspect="1"/>
          </p:cNvPicPr>
          <p:nvPr/>
        </p:nvPicPr>
        <p:blipFill>
          <a:blip r:embed="rId1"/>
          <a:srcRect l="3125" r="3125" b="7204"/>
          <a:stretch>
            <a:fillRect/>
          </a:stretch>
        </p:blipFill>
        <p:spPr>
          <a:xfrm>
            <a:off x="5745163" y="2636838"/>
            <a:ext cx="2789237" cy="3452812"/>
          </a:xfrm>
          <a:prstGeom prst="rect">
            <a:avLst/>
          </a:prstGeom>
          <a:noFill/>
          <a:ln w="9525">
            <a:noFill/>
          </a:ln>
        </p:spPr>
      </p:pic>
      <p:sp>
        <p:nvSpPr>
          <p:cNvPr id="47111" name="ïşḻïďê-TextBox 60"/>
          <p:cNvSpPr txBox="1"/>
          <p:nvPr/>
        </p:nvSpPr>
        <p:spPr>
          <a:xfrm>
            <a:off x="1073150" y="1762125"/>
            <a:ext cx="1363663" cy="439738"/>
          </a:xfrm>
          <a:prstGeom prst="rect">
            <a:avLst/>
          </a:prstGeom>
          <a:noFill/>
          <a:ln w="9525">
            <a:noFill/>
          </a:ln>
        </p:spPr>
        <p:txBody>
          <a:bodyPr wrap="none" lIns="0" tIns="0" rIns="0" bIns="0"/>
          <a:p>
            <a:pPr algn="r" eaLnBrk="1" hangingPunct="1">
              <a:spcBef>
                <a:spcPct val="50000"/>
              </a:spcBef>
            </a:pPr>
            <a:r>
              <a:rPr lang="en-US" altLang="zh-CN" sz="3200" dirty="0">
                <a:latin typeface="微软雅黑" panose="020B0503020204020204" pitchFamily="34" charset="-122"/>
                <a:ea typeface="微软雅黑" panose="020B0503020204020204" pitchFamily="34" charset="-122"/>
              </a:rPr>
              <a:t>3.投机需求</a:t>
            </a:r>
            <a:endParaRPr lang="en-US" altLang="zh-CN" sz="32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34" name="标题 4"/>
          <p:cNvSpPr txBox="1"/>
          <p:nvPr/>
        </p:nvSpPr>
        <p:spPr>
          <a:xfrm>
            <a:off x="628650" y="438150"/>
            <a:ext cx="7886700" cy="701675"/>
          </a:xfrm>
          <a:prstGeom prst="rect">
            <a:avLst/>
          </a:prstGeom>
        </p:spPr>
        <p:txBody>
          <a:bodyPr>
            <a:spAutoFit/>
          </a:bodyPr>
          <a:lstStyle/>
          <a:p>
            <a:pPr marR="0" algn="ctr" defTabSz="914400" eaLnBrk="1" fontAlgn="auto" hangingPunct="1">
              <a:lnSpc>
                <a:spcPct val="90000"/>
              </a:lnSpc>
              <a:spcBef>
                <a:spcPct val="50000"/>
              </a:spcBef>
              <a:spcAft>
                <a:spcPts val="0"/>
              </a:spcAft>
              <a:buClrTx/>
              <a:buSzTx/>
              <a:buFont typeface="Arial" panose="020B0604020202020204" pitchFamily="34" charset="0"/>
              <a:buNone/>
              <a:defRPr/>
            </a:pPr>
            <a:r>
              <a:rPr kumimoji="0" lang="zh-CN" altLang="en-US" sz="40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j-cs"/>
              </a:rPr>
              <a:t> </a:t>
            </a:r>
            <a:r>
              <a:rPr kumimoji="0" lang="zh-CN" altLang="en-US" sz="44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n-cs"/>
              </a:rPr>
              <a:t>（</a:t>
            </a:r>
            <a:r>
              <a:rPr kumimoji="0" lang="zh-CN" altLang="en-US" sz="40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n-cs"/>
              </a:rPr>
              <a:t>一）</a:t>
            </a:r>
            <a:r>
              <a:rPr kumimoji="0" lang="zh-CN" altLang="en-US" sz="36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j-cs"/>
                <a:sym typeface="+mn-ea"/>
              </a:rPr>
              <a:t>现金的持有动机</a:t>
            </a:r>
            <a:endParaRPr kumimoji="0" lang="zh-CN" altLang="en-US" sz="36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12294" name="组合 36"/>
          <p:cNvGrpSpPr/>
          <p:nvPr/>
        </p:nvGrpSpPr>
        <p:grpSpPr>
          <a:xfrm>
            <a:off x="2630488" y="1143000"/>
            <a:ext cx="4284662" cy="134938"/>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98" y="1244600"/>
              <a:ext cx="1185371"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7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
                                  <p:stCondLst>
                                    <p:cond delay="0"/>
                                  </p:stCondLst>
                                  <p:childTnLst>
                                    <p:set>
                                      <p:cBhvr>
                                        <p:cTn id="10" dur="500" fill="hold">
                                          <p:stCondLst>
                                            <p:cond delay="0"/>
                                          </p:stCondLst>
                                        </p:cTn>
                                        <p:tgtEl>
                                          <p:spTgt spid="14"/>
                                        </p:tgtEl>
                                        <p:attrNameLst>
                                          <p:attrName>style.visibility</p:attrName>
                                        </p:attrNameLst>
                                      </p:cBhvr>
                                      <p:to>
                                        <p:strVal val="visible"/>
                                      </p:to>
                                    </p:set>
                                    <p:animEffect transition="in" filter="slide(fromBottom)">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71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574800" y="1357313"/>
            <a:ext cx="6426200" cy="952500"/>
          </a:xfrm>
          <a:prstGeom prst="rect">
            <a:avLst/>
          </a:prstGeom>
          <a:noFill/>
          <a:ln w="9525">
            <a:noFill/>
          </a:ln>
        </p:spPr>
        <p:txBody>
          <a:bodyPr>
            <a:spAutoFit/>
          </a:bodyPr>
          <a:p>
            <a:pPr eaLnBrk="1" hangingPunct="1">
              <a:spcBef>
                <a:spcPct val="50000"/>
              </a:spcBef>
            </a:pPr>
            <a:r>
              <a:rPr lang="zh-CN" altLang="zh-CN" sz="2800" dirty="0">
                <a:latin typeface="Calibri" panose="020F0502020204030204" pitchFamily="34" charset="0"/>
                <a:ea typeface="宋体" panose="02010600030101010101" pitchFamily="2" charset="-122"/>
              </a:rPr>
              <a:t>　</a:t>
            </a:r>
            <a:br>
              <a:rPr lang="en-US" altLang="zh-CN" sz="2800" dirty="0">
                <a:latin typeface="Calibri" panose="020F0502020204030204" pitchFamily="34" charset="0"/>
                <a:ea typeface="宋体" panose="02010600030101010101" pitchFamily="2" charset="-122"/>
              </a:rPr>
            </a:br>
            <a:endParaRPr lang="zh-CN" altLang="en-US" sz="2800" dirty="0">
              <a:latin typeface="Calibri" panose="020F0502020204030204" pitchFamily="34" charset="0"/>
              <a:ea typeface="宋体" panose="02010600030101010101" pitchFamily="2" charset="-122"/>
            </a:endParaRPr>
          </a:p>
        </p:txBody>
      </p:sp>
      <p:grpSp>
        <p:nvGrpSpPr>
          <p:cNvPr id="3" name="组合 56"/>
          <p:cNvGrpSpPr/>
          <p:nvPr/>
        </p:nvGrpSpPr>
        <p:grpSpPr>
          <a:xfrm>
            <a:off x="1784350" y="1895475"/>
            <a:ext cx="5602288" cy="3171825"/>
            <a:chOff x="742430" y="1116035"/>
            <a:chExt cx="7471930" cy="3170903"/>
          </a:xfrm>
        </p:grpSpPr>
        <p:grpSp>
          <p:nvGrpSpPr>
            <p:cNvPr id="13344" name="Group 25"/>
            <p:cNvGrpSpPr/>
            <p:nvPr/>
          </p:nvGrpSpPr>
          <p:grpSpPr>
            <a:xfrm flipH="1">
              <a:off x="2377876" y="1116035"/>
              <a:ext cx="563556" cy="570855"/>
              <a:chOff x="7378648" y="1799778"/>
              <a:chExt cx="751409" cy="783911"/>
            </a:xfrm>
          </p:grpSpPr>
          <p:sp>
            <p:nvSpPr>
              <p:cNvPr id="13361" name="îṣļîḑé-Straight Connector 26"/>
              <p:cNvSpPr/>
              <p:nvPr/>
            </p:nvSpPr>
            <p:spPr>
              <a:xfrm rot="10800000" flipH="1" flipV="1">
                <a:off x="8130013" y="1799778"/>
                <a:ext cx="0" cy="783911"/>
              </a:xfrm>
              <a:prstGeom prst="line">
                <a:avLst/>
              </a:prstGeom>
              <a:ln w="12700" cap="flat" cmpd="sng">
                <a:solidFill>
                  <a:schemeClr val="accent1"/>
                </a:solidFill>
                <a:prstDash val="solid"/>
                <a:miter lim="400000"/>
                <a:headEnd type="none" w="med" len="med"/>
                <a:tailEnd type="none" w="med" len="med"/>
              </a:ln>
            </p:spPr>
          </p:sp>
          <p:cxnSp>
            <p:nvCxnSpPr>
              <p:cNvPr id="52" name="îṣļîḑé-Straight Connector 27"/>
              <p:cNvCxnSpPr/>
              <p:nvPr/>
            </p:nvCxnSpPr>
            <p:spPr>
              <a:xfrm>
                <a:off x="7400077" y="2196421"/>
                <a:ext cx="731174" cy="0"/>
              </a:xfrm>
              <a:prstGeom prst="line">
                <a:avLst/>
              </a:prstGeom>
              <a:noFill/>
              <a:ln w="12700" cap="flat" cmpd="sng" algn="ctr">
                <a:solidFill>
                  <a:srgbClr val="4F81BD"/>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3" name="îṣļîḑé-Oval 28"/>
              <p:cNvSpPr/>
              <p:nvPr/>
            </p:nvSpPr>
            <p:spPr>
              <a:xfrm rot="10800000">
                <a:off x="7377492" y="2141938"/>
                <a:ext cx="101630" cy="100250"/>
              </a:xfrm>
              <a:prstGeom prst="ellipse">
                <a:avLst/>
              </a:prstGeom>
              <a:solidFill>
                <a:schemeClr val="bg2"/>
              </a:solidFill>
              <a:ln w="19050" cap="flat" cmpd="sng" algn="ctr">
                <a:solidFill>
                  <a:srgbClr val="4F81B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13345" name="Group 31"/>
            <p:cNvGrpSpPr/>
            <p:nvPr/>
          </p:nvGrpSpPr>
          <p:grpSpPr>
            <a:xfrm>
              <a:off x="6014811" y="1217598"/>
              <a:ext cx="563558" cy="570855"/>
              <a:chOff x="6938876" y="1939247"/>
              <a:chExt cx="751411" cy="783911"/>
            </a:xfrm>
          </p:grpSpPr>
          <p:sp>
            <p:nvSpPr>
              <p:cNvPr id="13358" name="îṣļîḑé-Straight Connector 32"/>
              <p:cNvSpPr/>
              <p:nvPr/>
            </p:nvSpPr>
            <p:spPr>
              <a:xfrm rot="10800000" flipH="1" flipV="1">
                <a:off x="7689761" y="1939247"/>
                <a:ext cx="0" cy="783911"/>
              </a:xfrm>
              <a:prstGeom prst="line">
                <a:avLst/>
              </a:prstGeom>
              <a:ln w="12700" cap="flat" cmpd="sng">
                <a:solidFill>
                  <a:schemeClr val="accent2"/>
                </a:solidFill>
                <a:prstDash val="solid"/>
                <a:miter lim="400000"/>
                <a:headEnd type="none" w="med" len="med"/>
                <a:tailEnd type="none" w="med" len="med"/>
              </a:ln>
            </p:spPr>
          </p:sp>
          <p:cxnSp>
            <p:nvCxnSpPr>
              <p:cNvPr id="49" name="îṣļîḑé-Straight Connector 33"/>
              <p:cNvCxnSpPr/>
              <p:nvPr/>
            </p:nvCxnSpPr>
            <p:spPr>
              <a:xfrm>
                <a:off x="6961034" y="2335900"/>
                <a:ext cx="728350" cy="0"/>
              </a:xfrm>
              <a:prstGeom prst="line">
                <a:avLst/>
              </a:prstGeom>
              <a:noFill/>
              <a:ln w="12700" cap="flat" cmpd="sng" algn="ctr">
                <a:solidFill>
                  <a:srgbClr val="C0504D"/>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0" name="îṣļîḑé-Oval 34"/>
              <p:cNvSpPr/>
              <p:nvPr/>
            </p:nvSpPr>
            <p:spPr>
              <a:xfrm rot="10800000">
                <a:off x="6938449" y="2281416"/>
                <a:ext cx="101630" cy="100250"/>
              </a:xfrm>
              <a:prstGeom prst="ellipse">
                <a:avLst/>
              </a:prstGeom>
              <a:solidFill>
                <a:schemeClr val="bg2"/>
              </a:solidFill>
              <a:ln w="19050" cap="flat" cmpd="sng" algn="ctr">
                <a:solidFill>
                  <a:srgbClr val="C0504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13346" name="Group 35"/>
            <p:cNvGrpSpPr/>
            <p:nvPr/>
          </p:nvGrpSpPr>
          <p:grpSpPr>
            <a:xfrm>
              <a:off x="6014821" y="3717187"/>
              <a:ext cx="563556" cy="569751"/>
              <a:chOff x="6958205" y="1828844"/>
              <a:chExt cx="751408" cy="782395"/>
            </a:xfrm>
          </p:grpSpPr>
          <p:sp>
            <p:nvSpPr>
              <p:cNvPr id="45" name="îṣļîḑé-Straight Connector 36"/>
              <p:cNvSpPr/>
              <p:nvPr/>
            </p:nvSpPr>
            <p:spPr>
              <a:xfrm rot="10800000" flipH="1" flipV="1">
                <a:off x="7708699" y="1828851"/>
                <a:ext cx="0" cy="782388"/>
              </a:xfrm>
              <a:prstGeom prst="line">
                <a:avLst/>
              </a:prstGeom>
              <a:noFill/>
              <a:ln w="12700" cap="flat">
                <a:solidFill>
                  <a:schemeClr val="accent4"/>
                </a:solidFill>
                <a:prstDash val="solid"/>
                <a:miter lim="4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1">
                  <a:ln>
                    <a:noFill/>
                  </a:ln>
                  <a:solidFill>
                    <a:schemeClr val="tx1"/>
                  </a:solidFill>
                  <a:effectLst/>
                  <a:uLnTx/>
                  <a:uFillTx/>
                  <a:latin typeface="+mn-lt"/>
                  <a:ea typeface="+mn-ea"/>
                  <a:cs typeface="+mn-ea"/>
                  <a:sym typeface="+mn-lt"/>
                </a:endParaRPr>
              </a:p>
            </p:txBody>
          </p:sp>
          <p:cxnSp>
            <p:nvCxnSpPr>
              <p:cNvPr id="46" name="îṣļîḑé-Straight Connector 37"/>
              <p:cNvCxnSpPr/>
              <p:nvPr/>
            </p:nvCxnSpPr>
            <p:spPr>
              <a:xfrm>
                <a:off x="6980350" y="2225494"/>
                <a:ext cx="728349" cy="0"/>
              </a:xfrm>
              <a:prstGeom prst="line">
                <a:avLst/>
              </a:prstGeom>
              <a:noFill/>
              <a:ln w="12700" cap="flat" cmpd="sng" algn="ctr">
                <a:solidFill>
                  <a:srgbClr val="8064A2"/>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7" name="îṣļîḑé-Oval 38"/>
              <p:cNvSpPr/>
              <p:nvPr/>
            </p:nvSpPr>
            <p:spPr>
              <a:xfrm rot="10800000">
                <a:off x="6957766" y="2168830"/>
                <a:ext cx="101630" cy="102429"/>
              </a:xfrm>
              <a:prstGeom prst="ellipse">
                <a:avLst/>
              </a:prstGeom>
              <a:solidFill>
                <a:schemeClr val="bg2"/>
              </a:solidFill>
              <a:ln w="19050" cap="flat" cmpd="sng" algn="ctr">
                <a:solidFill>
                  <a:srgbClr val="8064A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13347" name="Group 39"/>
            <p:cNvGrpSpPr/>
            <p:nvPr/>
          </p:nvGrpSpPr>
          <p:grpSpPr>
            <a:xfrm flipH="1">
              <a:off x="2377906" y="3689419"/>
              <a:ext cx="562942" cy="570855"/>
              <a:chOff x="7379423" y="1799778"/>
              <a:chExt cx="750590" cy="783911"/>
            </a:xfrm>
          </p:grpSpPr>
          <p:sp>
            <p:nvSpPr>
              <p:cNvPr id="42" name="îṣļîḑé-Straight Connector 40"/>
              <p:cNvSpPr/>
              <p:nvPr/>
            </p:nvSpPr>
            <p:spPr>
              <a:xfrm rot="10800000" flipH="1" flipV="1">
                <a:off x="8131247" y="1800867"/>
                <a:ext cx="0" cy="782390"/>
              </a:xfrm>
              <a:prstGeom prst="line">
                <a:avLst/>
              </a:prstGeom>
              <a:noFill/>
              <a:ln w="12700" cap="flat">
                <a:solidFill>
                  <a:schemeClr val="accent3"/>
                </a:solidFill>
                <a:prstDash val="solid"/>
                <a:miter lim="4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1">
                  <a:ln>
                    <a:noFill/>
                  </a:ln>
                  <a:solidFill>
                    <a:schemeClr val="tx1"/>
                  </a:solidFill>
                  <a:effectLst/>
                  <a:uLnTx/>
                  <a:uFillTx/>
                  <a:latin typeface="+mn-lt"/>
                  <a:ea typeface="+mn-ea"/>
                  <a:cs typeface="+mn-ea"/>
                  <a:sym typeface="+mn-lt"/>
                </a:endParaRPr>
              </a:p>
            </p:txBody>
          </p:sp>
          <p:cxnSp>
            <p:nvCxnSpPr>
              <p:cNvPr id="11" name="îṣļîḑé-Straight Connector 41"/>
              <p:cNvCxnSpPr/>
              <p:nvPr/>
            </p:nvCxnSpPr>
            <p:spPr>
              <a:xfrm>
                <a:off x="7402897" y="2199690"/>
                <a:ext cx="728350" cy="0"/>
              </a:xfrm>
              <a:prstGeom prst="line">
                <a:avLst/>
              </a:prstGeom>
              <a:noFill/>
              <a:ln w="12700" cap="flat" cmpd="sng" algn="ctr">
                <a:solidFill>
                  <a:srgbClr val="9BBB59"/>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4" name="ïşḻïďê-Oval 42"/>
              <p:cNvSpPr/>
              <p:nvPr/>
            </p:nvSpPr>
            <p:spPr>
              <a:xfrm rot="10800000">
                <a:off x="7380312" y="2143026"/>
                <a:ext cx="101630" cy="102429"/>
              </a:xfrm>
              <a:prstGeom prst="ellipse">
                <a:avLst/>
              </a:prstGeom>
              <a:solidFill>
                <a:schemeClr val="bg2"/>
              </a:solidFill>
              <a:ln w="19050" cap="flat" cmpd="sng" algn="ctr">
                <a:solidFill>
                  <a:srgbClr val="9BBB59"/>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1">
                  <a:ln>
                    <a:noFill/>
                  </a:ln>
                  <a:solidFill>
                    <a:schemeClr val="lt1"/>
                  </a:solidFill>
                  <a:effectLst/>
                  <a:uLnTx/>
                  <a:uFillTx/>
                  <a:latin typeface="+mn-lt"/>
                  <a:ea typeface="+mn-ea"/>
                  <a:cs typeface="+mn-ea"/>
                  <a:sym typeface="+mn-lt"/>
                </a:endParaRPr>
              </a:p>
            </p:txBody>
          </p:sp>
        </p:grpSp>
        <p:sp>
          <p:nvSpPr>
            <p:cNvPr id="18" name="ïşḻïďê-TextBox 51"/>
            <p:cNvSpPr txBox="1"/>
            <p:nvPr/>
          </p:nvSpPr>
          <p:spPr>
            <a:xfrm>
              <a:off x="742430" y="3782260"/>
              <a:ext cx="1505396" cy="438023"/>
            </a:xfrm>
            <a:prstGeom prst="rect">
              <a:avLst/>
            </a:prstGeom>
          </p:spPr>
          <p:txBody>
            <a:bodyPr wrap="none" lIns="0" tIns="0" rIns="0" bIns="0"/>
            <a:lstStyle/>
            <a:p>
              <a:pPr marR="0" algn="r" defTabSz="914400" eaLnBrk="1" hangingPunct="1">
                <a:spcBef>
                  <a:spcPct val="50000"/>
                </a:spcBef>
                <a:buClrTx/>
                <a:buSzTx/>
                <a:buFont typeface="Arial" panose="020B0604020202020204" pitchFamily="34" charset="0"/>
                <a:buNone/>
                <a:defRPr/>
              </a:pPr>
              <a:r>
                <a:rPr kumimoji="0" lang="zh-CN" altLang="en-US" sz="2800" b="1" kern="1200" cap="none" spc="0" normalizeH="0" baseline="0" noProof="1">
                  <a:solidFill>
                    <a:schemeClr val="accent3">
                      <a:lumMod val="50000"/>
                    </a:schemeClr>
                  </a:solidFill>
                  <a:latin typeface="微软雅黑" panose="020B0503020204020204" pitchFamily="34" charset="-122"/>
                  <a:ea typeface="微软雅黑" panose="020B0503020204020204" pitchFamily="34" charset="-122"/>
                  <a:cs typeface="+mn-ea"/>
                  <a:sym typeface="+mn-lt"/>
                </a:rPr>
                <a:t>转换成本</a:t>
              </a:r>
              <a:endParaRPr kumimoji="0" lang="zh-CN" altLang="en-US" sz="2800" b="1" kern="1200" cap="none" spc="0" normalizeH="0" baseline="0" noProof="1">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3349" name="ïşḻïďê-TextBox 54"/>
            <p:cNvSpPr txBox="1"/>
            <p:nvPr/>
          </p:nvSpPr>
          <p:spPr>
            <a:xfrm>
              <a:off x="6708237" y="1272636"/>
              <a:ext cx="1505539" cy="467001"/>
            </a:xfrm>
            <a:prstGeom prst="rect">
              <a:avLst/>
            </a:prstGeom>
            <a:noFill/>
            <a:ln w="9525">
              <a:noFill/>
            </a:ln>
          </p:spPr>
          <p:txBody>
            <a:bodyPr wrap="none" lIns="0" tIns="0" rIns="0" bIns="0" anchor="b" anchorCtr="0"/>
            <a:p>
              <a:pPr eaLnBrk="1" hangingPunct="1">
                <a:spcBef>
                  <a:spcPct val="50000"/>
                </a:spcBef>
              </a:pPr>
              <a:r>
                <a:rPr lang="zh-CN" altLang="en-US" sz="2800" b="1" dirty="0">
                  <a:solidFill>
                    <a:srgbClr val="C0504D"/>
                  </a:solidFill>
                  <a:latin typeface="微软雅黑" panose="020B0503020204020204" pitchFamily="34" charset="-122"/>
                  <a:ea typeface="微软雅黑" panose="020B0503020204020204" pitchFamily="34" charset="-122"/>
                  <a:sym typeface="Calibri" panose="020F0502020204030204" pitchFamily="34" charset="0"/>
                </a:rPr>
                <a:t>机会成本</a:t>
              </a:r>
              <a:endParaRPr lang="zh-CN" altLang="en-US" sz="2800" b="1" dirty="0">
                <a:solidFill>
                  <a:srgbClr val="C0504D"/>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3350" name="ïşḻïďê-TextBox 57"/>
            <p:cNvSpPr txBox="1"/>
            <p:nvPr/>
          </p:nvSpPr>
          <p:spPr>
            <a:xfrm>
              <a:off x="6713941" y="3744171"/>
              <a:ext cx="1500419" cy="542767"/>
            </a:xfrm>
            <a:prstGeom prst="rect">
              <a:avLst/>
            </a:prstGeom>
            <a:noFill/>
            <a:ln w="9525">
              <a:noFill/>
            </a:ln>
          </p:spPr>
          <p:txBody>
            <a:bodyPr wrap="none" lIns="0" tIns="0" rIns="0" bIns="0" anchor="b" anchorCtr="0"/>
            <a:p>
              <a:pPr eaLnBrk="1" hangingPunct="1">
                <a:spcBef>
                  <a:spcPct val="50000"/>
                </a:spcBef>
              </a:pPr>
              <a:r>
                <a:rPr lang="zh-CN" altLang="en-US" sz="2800" b="1" dirty="0">
                  <a:solidFill>
                    <a:srgbClr val="7030A0"/>
                  </a:solidFill>
                  <a:latin typeface="微软雅黑" panose="020B0503020204020204" pitchFamily="34" charset="-122"/>
                  <a:ea typeface="微软雅黑" panose="020B0503020204020204" pitchFamily="34" charset="-122"/>
                  <a:sym typeface="Calibri" panose="020F0502020204030204" pitchFamily="34" charset="0"/>
                </a:rPr>
                <a:t>短缺成本</a:t>
              </a:r>
              <a:endParaRPr lang="zh-CN" altLang="en-US" sz="2800" b="1" dirty="0">
                <a:solidFill>
                  <a:srgbClr val="7030A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3351" name="ïşḻïďê-TextBox 60"/>
            <p:cNvSpPr txBox="1"/>
            <p:nvPr/>
          </p:nvSpPr>
          <p:spPr>
            <a:xfrm>
              <a:off x="742430" y="1185372"/>
              <a:ext cx="1577366" cy="438761"/>
            </a:xfrm>
            <a:prstGeom prst="rect">
              <a:avLst/>
            </a:prstGeom>
            <a:noFill/>
            <a:ln w="9525">
              <a:noFill/>
            </a:ln>
          </p:spPr>
          <p:txBody>
            <a:bodyPr wrap="none" lIns="0" tIns="0" rIns="0" bIns="0"/>
            <a:p>
              <a:pPr algn="r" eaLnBrk="1" hangingPunct="1">
                <a:spcBef>
                  <a:spcPct val="50000"/>
                </a:spcBef>
              </a:pPr>
              <a:r>
                <a:rPr lang="zh-CN" altLang="en-US" sz="2800" b="1" dirty="0">
                  <a:solidFill>
                    <a:srgbClr val="10243F"/>
                  </a:solidFill>
                  <a:latin typeface="微软雅黑" panose="020B0503020204020204" pitchFamily="34" charset="-122"/>
                  <a:ea typeface="微软雅黑" panose="020B0503020204020204" pitchFamily="34" charset="-122"/>
                  <a:sym typeface="Calibri" panose="020F0502020204030204" pitchFamily="34" charset="0"/>
                </a:rPr>
                <a:t>管理成本</a:t>
              </a:r>
              <a:endParaRPr lang="zh-CN" altLang="en-US" sz="2800" b="1" dirty="0">
                <a:solidFill>
                  <a:srgbClr val="10243F"/>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8" name="组合 55"/>
          <p:cNvGrpSpPr/>
          <p:nvPr/>
        </p:nvGrpSpPr>
        <p:grpSpPr>
          <a:xfrm>
            <a:off x="3432175" y="2000250"/>
            <a:ext cx="2319338" cy="3217863"/>
            <a:chOff x="3063957" y="1022362"/>
            <a:chExt cx="3164315" cy="3331585"/>
          </a:xfrm>
        </p:grpSpPr>
        <p:grpSp>
          <p:nvGrpSpPr>
            <p:cNvPr id="13324" name="Group 4"/>
            <p:cNvGrpSpPr/>
            <p:nvPr/>
          </p:nvGrpSpPr>
          <p:grpSpPr>
            <a:xfrm flipV="1">
              <a:off x="3070480" y="2574084"/>
              <a:ext cx="1268891" cy="1776954"/>
              <a:chOff x="1812176" y="2086694"/>
              <a:chExt cx="1742470" cy="2440156"/>
            </a:xfrm>
          </p:grpSpPr>
          <p:sp>
            <p:nvSpPr>
              <p:cNvPr id="39" name="ïşḻïďê-Freeform: Shape 5"/>
              <p:cNvSpPr/>
              <p:nvPr/>
            </p:nvSpPr>
            <p:spPr>
              <a:xfrm rot="2968393">
                <a:off x="2110683" y="2868309"/>
                <a:ext cx="2225437" cy="663248"/>
              </a:xfrm>
              <a:custGeom>
                <a:avLst/>
                <a:gdLst>
                  <a:gd name="connsiteX0" fmla="*/ 0 w 2226015"/>
                  <a:gd name="connsiteY0" fmla="*/ 0 h 665292"/>
                  <a:gd name="connsiteX1" fmla="*/ 2226015 w 2226015"/>
                  <a:gd name="connsiteY1" fmla="*/ 387631 h 665292"/>
                  <a:gd name="connsiteX2" fmla="*/ 1988646 w 2226015"/>
                  <a:gd name="connsiteY2" fmla="*/ 665292 h 665292"/>
                  <a:gd name="connsiteX3" fmla="*/ 0 w 2226015"/>
                  <a:gd name="connsiteY3" fmla="*/ 584712 h 665292"/>
                </a:gdLst>
                <a:ahLst/>
                <a:cxnLst>
                  <a:cxn ang="0">
                    <a:pos x="connsiteX0" y="connsiteY0"/>
                  </a:cxn>
                  <a:cxn ang="0">
                    <a:pos x="connsiteX1" y="connsiteY1"/>
                  </a:cxn>
                  <a:cxn ang="0">
                    <a:pos x="connsiteX2" y="connsiteY2"/>
                  </a:cxn>
                  <a:cxn ang="0">
                    <a:pos x="connsiteX3" y="connsiteY3"/>
                  </a:cxn>
                </a:cxnLst>
                <a:rect l="l" t="t" r="r" b="b"/>
                <a:pathLst>
                  <a:path w="2226015" h="665292">
                    <a:moveTo>
                      <a:pt x="0" y="0"/>
                    </a:moveTo>
                    <a:lnTo>
                      <a:pt x="2226015" y="387631"/>
                    </a:lnTo>
                    <a:lnTo>
                      <a:pt x="1988646" y="665292"/>
                    </a:lnTo>
                    <a:lnTo>
                      <a:pt x="0" y="584712"/>
                    </a:lnTo>
                    <a:close/>
                  </a:path>
                </a:pathLst>
              </a:custGeom>
              <a:solidFill>
                <a:schemeClr val="accent3">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26" name="ïşḻïďê-Freeform: Shape 6"/>
              <p:cNvSpPr/>
              <p:nvPr/>
            </p:nvSpPr>
            <p:spPr>
              <a:xfrm rot="3107614">
                <a:off x="1586327" y="3132395"/>
                <a:ext cx="2060674" cy="728678"/>
              </a:xfrm>
              <a:custGeom>
                <a:avLst/>
                <a:gdLst>
                  <a:gd name="connsiteX0" fmla="*/ 0 w 2061358"/>
                  <a:gd name="connsiteY0" fmla="*/ 0 h 726385"/>
                  <a:gd name="connsiteX1" fmla="*/ 2061358 w 2061358"/>
                  <a:gd name="connsiteY1" fmla="*/ 0 h 726385"/>
                  <a:gd name="connsiteX2" fmla="*/ 1804470 w 2061358"/>
                  <a:gd name="connsiteY2" fmla="*/ 326370 h 726385"/>
                  <a:gd name="connsiteX3" fmla="*/ 211404 w 2061358"/>
                  <a:gd name="connsiteY3" fmla="*/ 726385 h 726385"/>
                </a:gdLst>
                <a:ahLst/>
                <a:cxnLst>
                  <a:cxn ang="0">
                    <a:pos x="connsiteX0" y="connsiteY0"/>
                  </a:cxn>
                  <a:cxn ang="0">
                    <a:pos x="connsiteX1" y="connsiteY1"/>
                  </a:cxn>
                  <a:cxn ang="0">
                    <a:pos x="connsiteX2" y="connsiteY2"/>
                  </a:cxn>
                  <a:cxn ang="0">
                    <a:pos x="connsiteX3" y="connsiteY3"/>
                  </a:cxn>
                </a:cxnLst>
                <a:rect l="l" t="t" r="r" b="b"/>
                <a:pathLst>
                  <a:path w="2061358" h="726385">
                    <a:moveTo>
                      <a:pt x="0" y="0"/>
                    </a:moveTo>
                    <a:lnTo>
                      <a:pt x="2061358" y="0"/>
                    </a:lnTo>
                    <a:lnTo>
                      <a:pt x="1804470" y="326370"/>
                    </a:lnTo>
                    <a:lnTo>
                      <a:pt x="211404" y="726385"/>
                    </a:lnTo>
                    <a:close/>
                  </a:path>
                </a:pathLst>
              </a:custGeom>
              <a:solidFill>
                <a:schemeClr val="accent3">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1" name="ïşḻïďê-Rectangle 7"/>
              <p:cNvSpPr/>
              <p:nvPr/>
            </p:nvSpPr>
            <p:spPr>
              <a:xfrm>
                <a:off x="1812142" y="2139127"/>
                <a:ext cx="933899" cy="936669"/>
              </a:xfrm>
              <a:prstGeom prst="rect">
                <a:avLst/>
              </a:prstGeom>
              <a:solidFill>
                <a:schemeClr val="accent3">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1">
                  <a:ln>
                    <a:noFill/>
                  </a:ln>
                  <a:solidFill>
                    <a:schemeClr val="accent3">
                      <a:lumMod val="75000"/>
                    </a:schemeClr>
                  </a:solidFill>
                  <a:effectLst/>
                  <a:uLnTx/>
                  <a:uFillTx/>
                  <a:latin typeface="+mn-lt"/>
                  <a:ea typeface="+mn-ea"/>
                  <a:cs typeface="+mn-ea"/>
                  <a:sym typeface="+mn-lt"/>
                </a:endParaRPr>
              </a:p>
            </p:txBody>
          </p:sp>
        </p:grpSp>
        <p:grpSp>
          <p:nvGrpSpPr>
            <p:cNvPr id="13325" name="Group 8"/>
            <p:cNvGrpSpPr/>
            <p:nvPr/>
          </p:nvGrpSpPr>
          <p:grpSpPr>
            <a:xfrm flipH="1" flipV="1">
              <a:off x="4939512" y="2576993"/>
              <a:ext cx="1268891" cy="1776954"/>
              <a:chOff x="1812176" y="2086694"/>
              <a:chExt cx="1742470" cy="2440156"/>
            </a:xfrm>
          </p:grpSpPr>
          <p:sp>
            <p:nvSpPr>
              <p:cNvPr id="36" name="ïşḻïďê-Freeform: Shape 9"/>
              <p:cNvSpPr/>
              <p:nvPr/>
            </p:nvSpPr>
            <p:spPr>
              <a:xfrm rot="2968393">
                <a:off x="2107586" y="2867430"/>
                <a:ext cx="2227695" cy="666221"/>
              </a:xfrm>
              <a:custGeom>
                <a:avLst/>
                <a:gdLst>
                  <a:gd name="connsiteX0" fmla="*/ 0 w 2226015"/>
                  <a:gd name="connsiteY0" fmla="*/ 0 h 665292"/>
                  <a:gd name="connsiteX1" fmla="*/ 2226015 w 2226015"/>
                  <a:gd name="connsiteY1" fmla="*/ 387631 h 665292"/>
                  <a:gd name="connsiteX2" fmla="*/ 1988646 w 2226015"/>
                  <a:gd name="connsiteY2" fmla="*/ 665292 h 665292"/>
                  <a:gd name="connsiteX3" fmla="*/ 0 w 2226015"/>
                  <a:gd name="connsiteY3" fmla="*/ 584712 h 665292"/>
                </a:gdLst>
                <a:ahLst/>
                <a:cxnLst>
                  <a:cxn ang="0">
                    <a:pos x="connsiteX0" y="connsiteY0"/>
                  </a:cxn>
                  <a:cxn ang="0">
                    <a:pos x="connsiteX1" y="connsiteY1"/>
                  </a:cxn>
                  <a:cxn ang="0">
                    <a:pos x="connsiteX2" y="connsiteY2"/>
                  </a:cxn>
                  <a:cxn ang="0">
                    <a:pos x="connsiteX3" y="connsiteY3"/>
                  </a:cxn>
                </a:cxnLst>
                <a:rect l="l" t="t" r="r" b="b"/>
                <a:pathLst>
                  <a:path w="2226015" h="665292">
                    <a:moveTo>
                      <a:pt x="0" y="0"/>
                    </a:moveTo>
                    <a:lnTo>
                      <a:pt x="2226015" y="387631"/>
                    </a:lnTo>
                    <a:lnTo>
                      <a:pt x="1988646" y="665292"/>
                    </a:lnTo>
                    <a:lnTo>
                      <a:pt x="0" y="584712"/>
                    </a:lnTo>
                    <a:close/>
                  </a:path>
                </a:pathLst>
              </a:custGeom>
              <a:solidFill>
                <a:schemeClr val="accent4">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7" name="ïşḻïďê-Freeform: Shape 10"/>
              <p:cNvSpPr/>
              <p:nvPr/>
            </p:nvSpPr>
            <p:spPr>
              <a:xfrm rot="3107614">
                <a:off x="1585844" y="3131874"/>
                <a:ext cx="2060674" cy="728678"/>
              </a:xfrm>
              <a:custGeom>
                <a:avLst/>
                <a:gdLst>
                  <a:gd name="connsiteX0" fmla="*/ 0 w 2061358"/>
                  <a:gd name="connsiteY0" fmla="*/ 0 h 726385"/>
                  <a:gd name="connsiteX1" fmla="*/ 2061358 w 2061358"/>
                  <a:gd name="connsiteY1" fmla="*/ 0 h 726385"/>
                  <a:gd name="connsiteX2" fmla="*/ 1804470 w 2061358"/>
                  <a:gd name="connsiteY2" fmla="*/ 326370 h 726385"/>
                  <a:gd name="connsiteX3" fmla="*/ 211404 w 2061358"/>
                  <a:gd name="connsiteY3" fmla="*/ 726385 h 726385"/>
                </a:gdLst>
                <a:ahLst/>
                <a:cxnLst>
                  <a:cxn ang="0">
                    <a:pos x="connsiteX0" y="connsiteY0"/>
                  </a:cxn>
                  <a:cxn ang="0">
                    <a:pos x="connsiteX1" y="connsiteY1"/>
                  </a:cxn>
                  <a:cxn ang="0">
                    <a:pos x="connsiteX2" y="connsiteY2"/>
                  </a:cxn>
                  <a:cxn ang="0">
                    <a:pos x="connsiteX3" y="connsiteY3"/>
                  </a:cxn>
                </a:cxnLst>
                <a:rect l="l" t="t" r="r" b="b"/>
                <a:pathLst>
                  <a:path w="2061358" h="726385">
                    <a:moveTo>
                      <a:pt x="0" y="0"/>
                    </a:moveTo>
                    <a:lnTo>
                      <a:pt x="2061358" y="0"/>
                    </a:lnTo>
                    <a:lnTo>
                      <a:pt x="1804470" y="326370"/>
                    </a:lnTo>
                    <a:lnTo>
                      <a:pt x="211404" y="726385"/>
                    </a:lnTo>
                    <a:close/>
                  </a:path>
                </a:pathLst>
              </a:custGeom>
              <a:solidFill>
                <a:schemeClr val="accent4">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8" name="ïşḻïďê-Rectangle 11"/>
              <p:cNvSpPr/>
              <p:nvPr/>
            </p:nvSpPr>
            <p:spPr>
              <a:xfrm>
                <a:off x="1811661" y="2138607"/>
                <a:ext cx="936873" cy="936669"/>
              </a:xfrm>
              <a:prstGeom prst="rect">
                <a:avLst/>
              </a:prstGeom>
              <a:solidFill>
                <a:schemeClr val="accent4"/>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13326" name="Group 12"/>
            <p:cNvGrpSpPr/>
            <p:nvPr/>
          </p:nvGrpSpPr>
          <p:grpSpPr>
            <a:xfrm>
              <a:off x="3063957" y="1022362"/>
              <a:ext cx="1268891" cy="1776954"/>
              <a:chOff x="1812176" y="2086694"/>
              <a:chExt cx="1742470" cy="2440156"/>
            </a:xfrm>
          </p:grpSpPr>
          <p:sp>
            <p:nvSpPr>
              <p:cNvPr id="33" name="ïşḻïďê-Freeform: Shape 13"/>
              <p:cNvSpPr/>
              <p:nvPr/>
            </p:nvSpPr>
            <p:spPr>
              <a:xfrm rot="2968393">
                <a:off x="2109588" y="2868919"/>
                <a:ext cx="2227695" cy="663246"/>
              </a:xfrm>
              <a:custGeom>
                <a:avLst/>
                <a:gdLst>
                  <a:gd name="connsiteX0" fmla="*/ 0 w 2226015"/>
                  <a:gd name="connsiteY0" fmla="*/ 0 h 665292"/>
                  <a:gd name="connsiteX1" fmla="*/ 2226015 w 2226015"/>
                  <a:gd name="connsiteY1" fmla="*/ 387631 h 665292"/>
                  <a:gd name="connsiteX2" fmla="*/ 1988646 w 2226015"/>
                  <a:gd name="connsiteY2" fmla="*/ 665292 h 665292"/>
                  <a:gd name="connsiteX3" fmla="*/ 0 w 2226015"/>
                  <a:gd name="connsiteY3" fmla="*/ 584712 h 665292"/>
                </a:gdLst>
                <a:ahLst/>
                <a:cxnLst>
                  <a:cxn ang="0">
                    <a:pos x="connsiteX0" y="connsiteY0"/>
                  </a:cxn>
                  <a:cxn ang="0">
                    <a:pos x="connsiteX1" y="connsiteY1"/>
                  </a:cxn>
                  <a:cxn ang="0">
                    <a:pos x="connsiteX2" y="connsiteY2"/>
                  </a:cxn>
                  <a:cxn ang="0">
                    <a:pos x="connsiteX3" y="connsiteY3"/>
                  </a:cxn>
                </a:cxnLst>
                <a:rect l="l" t="t" r="r" b="b"/>
                <a:pathLst>
                  <a:path w="2226015" h="665292">
                    <a:moveTo>
                      <a:pt x="0" y="0"/>
                    </a:moveTo>
                    <a:lnTo>
                      <a:pt x="2226015" y="387631"/>
                    </a:lnTo>
                    <a:lnTo>
                      <a:pt x="1988646" y="665292"/>
                    </a:lnTo>
                    <a:lnTo>
                      <a:pt x="0" y="584712"/>
                    </a:lnTo>
                    <a:close/>
                  </a:path>
                </a:pathLst>
              </a:custGeom>
              <a:solidFill>
                <a:schemeClr val="accent1">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4" name="ïşḻïďê-Freeform: Shape 14"/>
              <p:cNvSpPr/>
              <p:nvPr/>
            </p:nvSpPr>
            <p:spPr>
              <a:xfrm rot="3107614">
                <a:off x="1586361" y="3131873"/>
                <a:ext cx="2060674" cy="728680"/>
              </a:xfrm>
              <a:custGeom>
                <a:avLst/>
                <a:gdLst>
                  <a:gd name="connsiteX0" fmla="*/ 0 w 2061358"/>
                  <a:gd name="connsiteY0" fmla="*/ 0 h 726385"/>
                  <a:gd name="connsiteX1" fmla="*/ 2061358 w 2061358"/>
                  <a:gd name="connsiteY1" fmla="*/ 0 h 726385"/>
                  <a:gd name="connsiteX2" fmla="*/ 1804470 w 2061358"/>
                  <a:gd name="connsiteY2" fmla="*/ 326370 h 726385"/>
                  <a:gd name="connsiteX3" fmla="*/ 211404 w 2061358"/>
                  <a:gd name="connsiteY3" fmla="*/ 726385 h 726385"/>
                </a:gdLst>
                <a:ahLst/>
                <a:cxnLst>
                  <a:cxn ang="0">
                    <a:pos x="connsiteX0" y="connsiteY0"/>
                  </a:cxn>
                  <a:cxn ang="0">
                    <a:pos x="connsiteX1" y="connsiteY1"/>
                  </a:cxn>
                  <a:cxn ang="0">
                    <a:pos x="connsiteX2" y="connsiteY2"/>
                  </a:cxn>
                  <a:cxn ang="0">
                    <a:pos x="connsiteX3" y="connsiteY3"/>
                  </a:cxn>
                </a:cxnLst>
                <a:rect l="l" t="t" r="r" b="b"/>
                <a:pathLst>
                  <a:path w="2061358" h="726385">
                    <a:moveTo>
                      <a:pt x="0" y="0"/>
                    </a:moveTo>
                    <a:lnTo>
                      <a:pt x="2061358" y="0"/>
                    </a:lnTo>
                    <a:lnTo>
                      <a:pt x="1804470" y="326370"/>
                    </a:lnTo>
                    <a:lnTo>
                      <a:pt x="211404" y="726385"/>
                    </a:lnTo>
                    <a:close/>
                  </a:path>
                </a:pathLst>
              </a:custGeom>
              <a:solidFill>
                <a:schemeClr val="accent1">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5" name="ïşḻïďê-Rectangle 15"/>
              <p:cNvSpPr/>
              <p:nvPr/>
            </p:nvSpPr>
            <p:spPr>
              <a:xfrm>
                <a:off x="1812176" y="2138607"/>
                <a:ext cx="933899" cy="936669"/>
              </a:xfrm>
              <a:prstGeom prst="rect">
                <a:avLst/>
              </a:prstGeom>
              <a:solidFill>
                <a:srgbClr val="4F81BD"/>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13327" name="Group 16"/>
            <p:cNvGrpSpPr/>
            <p:nvPr/>
          </p:nvGrpSpPr>
          <p:grpSpPr>
            <a:xfrm flipH="1">
              <a:off x="4959381" y="1027690"/>
              <a:ext cx="1268891" cy="1776954"/>
              <a:chOff x="1812176" y="2086694"/>
              <a:chExt cx="1742470" cy="2440156"/>
            </a:xfrm>
          </p:grpSpPr>
          <p:sp>
            <p:nvSpPr>
              <p:cNvPr id="30" name="ïşḻïďê-Freeform: Shape 17"/>
              <p:cNvSpPr/>
              <p:nvPr/>
            </p:nvSpPr>
            <p:spPr>
              <a:xfrm rot="2968393">
                <a:off x="2110719" y="2867246"/>
                <a:ext cx="2225437" cy="663246"/>
              </a:xfrm>
              <a:custGeom>
                <a:avLst/>
                <a:gdLst>
                  <a:gd name="connsiteX0" fmla="*/ 0 w 2226015"/>
                  <a:gd name="connsiteY0" fmla="*/ 0 h 665292"/>
                  <a:gd name="connsiteX1" fmla="*/ 2226015 w 2226015"/>
                  <a:gd name="connsiteY1" fmla="*/ 387631 h 665292"/>
                  <a:gd name="connsiteX2" fmla="*/ 1988646 w 2226015"/>
                  <a:gd name="connsiteY2" fmla="*/ 665292 h 665292"/>
                  <a:gd name="connsiteX3" fmla="*/ 0 w 2226015"/>
                  <a:gd name="connsiteY3" fmla="*/ 584712 h 665292"/>
                </a:gdLst>
                <a:ahLst/>
                <a:cxnLst>
                  <a:cxn ang="0">
                    <a:pos x="connsiteX0" y="connsiteY0"/>
                  </a:cxn>
                  <a:cxn ang="0">
                    <a:pos x="connsiteX1" y="connsiteY1"/>
                  </a:cxn>
                  <a:cxn ang="0">
                    <a:pos x="connsiteX2" y="connsiteY2"/>
                  </a:cxn>
                  <a:cxn ang="0">
                    <a:pos x="connsiteX3" y="connsiteY3"/>
                  </a:cxn>
                </a:cxnLst>
                <a:rect l="l" t="t" r="r" b="b"/>
                <a:pathLst>
                  <a:path w="2226015" h="665292">
                    <a:moveTo>
                      <a:pt x="0" y="0"/>
                    </a:moveTo>
                    <a:lnTo>
                      <a:pt x="2226015" y="387631"/>
                    </a:lnTo>
                    <a:lnTo>
                      <a:pt x="1988646" y="665292"/>
                    </a:lnTo>
                    <a:lnTo>
                      <a:pt x="0" y="584712"/>
                    </a:lnTo>
                    <a:close/>
                  </a:path>
                </a:pathLst>
              </a:custGeom>
              <a:solidFill>
                <a:schemeClr val="accent2">
                  <a:lumMod val="60000"/>
                  <a:lumOff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1" name="ïşḻïďê-Freeform: Shape 18"/>
              <p:cNvSpPr/>
              <p:nvPr/>
            </p:nvSpPr>
            <p:spPr>
              <a:xfrm rot="3107614">
                <a:off x="1586364" y="3131328"/>
                <a:ext cx="2060673" cy="728680"/>
              </a:xfrm>
              <a:custGeom>
                <a:avLst/>
                <a:gdLst>
                  <a:gd name="connsiteX0" fmla="*/ 0 w 2061358"/>
                  <a:gd name="connsiteY0" fmla="*/ 0 h 726385"/>
                  <a:gd name="connsiteX1" fmla="*/ 2061358 w 2061358"/>
                  <a:gd name="connsiteY1" fmla="*/ 0 h 726385"/>
                  <a:gd name="connsiteX2" fmla="*/ 1804470 w 2061358"/>
                  <a:gd name="connsiteY2" fmla="*/ 326370 h 726385"/>
                  <a:gd name="connsiteX3" fmla="*/ 211404 w 2061358"/>
                  <a:gd name="connsiteY3" fmla="*/ 726385 h 726385"/>
                </a:gdLst>
                <a:ahLst/>
                <a:cxnLst>
                  <a:cxn ang="0">
                    <a:pos x="connsiteX0" y="connsiteY0"/>
                  </a:cxn>
                  <a:cxn ang="0">
                    <a:pos x="connsiteX1" y="connsiteY1"/>
                  </a:cxn>
                  <a:cxn ang="0">
                    <a:pos x="connsiteX2" y="connsiteY2"/>
                  </a:cxn>
                  <a:cxn ang="0">
                    <a:pos x="connsiteX3" y="connsiteY3"/>
                  </a:cxn>
                </a:cxnLst>
                <a:rect l="l" t="t" r="r" b="b"/>
                <a:pathLst>
                  <a:path w="2061358" h="726385">
                    <a:moveTo>
                      <a:pt x="0" y="0"/>
                    </a:moveTo>
                    <a:lnTo>
                      <a:pt x="2061358" y="0"/>
                    </a:lnTo>
                    <a:lnTo>
                      <a:pt x="1804470" y="326370"/>
                    </a:lnTo>
                    <a:lnTo>
                      <a:pt x="211404" y="726385"/>
                    </a:lnTo>
                    <a:close/>
                  </a:path>
                </a:pathLst>
              </a:custGeom>
              <a:solidFill>
                <a:schemeClr val="accent2">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2" name="ïşḻïďê-Rectangle 19"/>
              <p:cNvSpPr/>
              <p:nvPr/>
            </p:nvSpPr>
            <p:spPr>
              <a:xfrm>
                <a:off x="1812176" y="2138061"/>
                <a:ext cx="933899" cy="936670"/>
              </a:xfrm>
              <a:prstGeom prst="rect">
                <a:avLst/>
              </a:prstGeom>
              <a:solidFill>
                <a:schemeClr val="accent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1">
                  <a:ln>
                    <a:noFill/>
                  </a:ln>
                  <a:solidFill>
                    <a:schemeClr val="lt1"/>
                  </a:solidFill>
                  <a:effectLst/>
                  <a:uLnTx/>
                  <a:uFillTx/>
                  <a:latin typeface="+mn-lt"/>
                  <a:ea typeface="+mn-ea"/>
                  <a:cs typeface="+mn-ea"/>
                  <a:sym typeface="+mn-lt"/>
                </a:endParaRPr>
              </a:p>
            </p:txBody>
          </p:sp>
        </p:grpSp>
        <p:sp>
          <p:nvSpPr>
            <p:cNvPr id="13328" name="ïşḻïďê-TextBox 21"/>
            <p:cNvSpPr txBox="1"/>
            <p:nvPr/>
          </p:nvSpPr>
          <p:spPr>
            <a:xfrm flipH="1">
              <a:off x="5740844" y="1142991"/>
              <a:ext cx="352473" cy="531721"/>
            </a:xfrm>
            <a:prstGeom prst="rect">
              <a:avLst/>
            </a:prstGeom>
            <a:noFill/>
            <a:ln w="9525">
              <a:noFill/>
            </a:ln>
          </p:spPr>
          <p:txBody>
            <a:bodyPr wrap="none"/>
            <a:p>
              <a:pPr eaLnBrk="1" hangingPunct="1">
                <a:lnSpc>
                  <a:spcPct val="80000"/>
                </a:lnSpc>
                <a:spcBef>
                  <a:spcPct val="50000"/>
                </a:spcBef>
              </a:pPr>
              <a:r>
                <a:rPr lang="en-US" altLang="zh-CN" sz="2600" b="1" dirty="0">
                  <a:solidFill>
                    <a:schemeClr val="bg1"/>
                  </a:solidFill>
                  <a:latin typeface="Calibri" panose="020F0502020204030204" pitchFamily="34" charset="0"/>
                  <a:ea typeface="宋体" panose="02010600030101010101" pitchFamily="2" charset="-122"/>
                  <a:sym typeface="Calibri" panose="020F0502020204030204" pitchFamily="34" charset="0"/>
                </a:rPr>
                <a:t>2</a:t>
              </a:r>
              <a:endParaRPr lang="en-US" altLang="zh-CN" sz="2600" b="1" dirty="0">
                <a:solidFill>
                  <a:schemeClr val="bg1"/>
                </a:solidFill>
                <a:latin typeface="Calibri" panose="020F0502020204030204" pitchFamily="34" charset="0"/>
                <a:ea typeface="宋体" panose="02010600030101010101" pitchFamily="2" charset="-122"/>
                <a:sym typeface="Calibri" panose="020F0502020204030204" pitchFamily="34" charset="0"/>
              </a:endParaRPr>
            </a:p>
          </p:txBody>
        </p:sp>
        <p:sp>
          <p:nvSpPr>
            <p:cNvPr id="13329" name="ïşḻïďê-TextBox 22"/>
            <p:cNvSpPr txBox="1"/>
            <p:nvPr/>
          </p:nvSpPr>
          <p:spPr>
            <a:xfrm flipH="1">
              <a:off x="3238606" y="3714295"/>
              <a:ext cx="352473" cy="530133"/>
            </a:xfrm>
            <a:prstGeom prst="rect">
              <a:avLst/>
            </a:prstGeom>
            <a:noFill/>
            <a:ln w="9525">
              <a:noFill/>
            </a:ln>
          </p:spPr>
          <p:txBody>
            <a:bodyPr wrap="none"/>
            <a:p>
              <a:pPr eaLnBrk="1" hangingPunct="1">
                <a:lnSpc>
                  <a:spcPct val="80000"/>
                </a:lnSpc>
                <a:spcBef>
                  <a:spcPct val="50000"/>
                </a:spcBef>
              </a:pPr>
              <a:r>
                <a:rPr lang="id-ID" altLang="zh-CN" sz="2600" b="1" dirty="0">
                  <a:solidFill>
                    <a:schemeClr val="bg1"/>
                  </a:solidFill>
                  <a:latin typeface="Calibri" panose="020F0502020204030204" pitchFamily="34" charset="0"/>
                  <a:ea typeface="宋体" panose="02010600030101010101" pitchFamily="2" charset="-122"/>
                  <a:sym typeface="Calibri" panose="020F0502020204030204" pitchFamily="34" charset="0"/>
                </a:rPr>
                <a:t>3</a:t>
              </a:r>
              <a:endParaRPr lang="id-ID" altLang="zh-CN" sz="2600" b="1" dirty="0">
                <a:solidFill>
                  <a:schemeClr val="bg1"/>
                </a:solidFill>
                <a:latin typeface="Calibri" panose="020F0502020204030204" pitchFamily="34" charset="0"/>
                <a:ea typeface="宋体" panose="02010600030101010101" pitchFamily="2" charset="-122"/>
                <a:sym typeface="Calibri" panose="020F0502020204030204" pitchFamily="34" charset="0"/>
              </a:endParaRPr>
            </a:p>
          </p:txBody>
        </p:sp>
        <p:sp>
          <p:nvSpPr>
            <p:cNvPr id="13330" name="ïşḻïďê-TextBox 23"/>
            <p:cNvSpPr txBox="1"/>
            <p:nvPr/>
          </p:nvSpPr>
          <p:spPr>
            <a:xfrm flipH="1">
              <a:off x="3230667" y="1149340"/>
              <a:ext cx="352473" cy="530133"/>
            </a:xfrm>
            <a:prstGeom prst="rect">
              <a:avLst/>
            </a:prstGeom>
            <a:noFill/>
            <a:ln w="9525">
              <a:noFill/>
            </a:ln>
          </p:spPr>
          <p:txBody>
            <a:bodyPr wrap="none"/>
            <a:p>
              <a:pPr eaLnBrk="1" hangingPunct="1">
                <a:lnSpc>
                  <a:spcPct val="80000"/>
                </a:lnSpc>
                <a:spcBef>
                  <a:spcPct val="50000"/>
                </a:spcBef>
              </a:pPr>
              <a:r>
                <a:rPr lang="id-ID" altLang="zh-CN" sz="2600" b="1" dirty="0">
                  <a:solidFill>
                    <a:schemeClr val="bg1"/>
                  </a:solidFill>
                  <a:latin typeface="Calibri" panose="020F0502020204030204" pitchFamily="34" charset="0"/>
                  <a:ea typeface="宋体" panose="02010600030101010101" pitchFamily="2" charset="-122"/>
                  <a:sym typeface="Calibri" panose="020F0502020204030204" pitchFamily="34" charset="0"/>
                </a:rPr>
                <a:t>1</a:t>
              </a:r>
              <a:endParaRPr lang="id-ID" altLang="zh-CN" sz="2600" b="1" dirty="0">
                <a:solidFill>
                  <a:schemeClr val="bg1"/>
                </a:solidFill>
                <a:latin typeface="Calibri" panose="020F0502020204030204" pitchFamily="34" charset="0"/>
                <a:ea typeface="宋体" panose="02010600030101010101" pitchFamily="2" charset="-122"/>
                <a:sym typeface="Calibri" panose="020F0502020204030204" pitchFamily="34" charset="0"/>
              </a:endParaRPr>
            </a:p>
          </p:txBody>
        </p:sp>
        <p:sp>
          <p:nvSpPr>
            <p:cNvPr id="13331" name="ïşḻïďê-TextBox 24"/>
            <p:cNvSpPr txBox="1"/>
            <p:nvPr/>
          </p:nvSpPr>
          <p:spPr>
            <a:xfrm flipH="1">
              <a:off x="5655107" y="3723818"/>
              <a:ext cx="352473" cy="530133"/>
            </a:xfrm>
            <a:prstGeom prst="rect">
              <a:avLst/>
            </a:prstGeom>
            <a:noFill/>
            <a:ln w="9525">
              <a:noFill/>
            </a:ln>
          </p:spPr>
          <p:txBody>
            <a:bodyPr wrap="none"/>
            <a:p>
              <a:pPr eaLnBrk="1" hangingPunct="1">
                <a:lnSpc>
                  <a:spcPct val="80000"/>
                </a:lnSpc>
                <a:spcBef>
                  <a:spcPct val="50000"/>
                </a:spcBef>
              </a:pPr>
              <a:r>
                <a:rPr lang="id-ID" altLang="zh-CN" sz="2600" b="1" dirty="0">
                  <a:solidFill>
                    <a:schemeClr val="bg1"/>
                  </a:solidFill>
                  <a:latin typeface="Calibri" panose="020F0502020204030204" pitchFamily="34" charset="0"/>
                  <a:ea typeface="宋体" panose="02010600030101010101" pitchFamily="2" charset="-122"/>
                  <a:sym typeface="Calibri" panose="020F0502020204030204" pitchFamily="34" charset="0"/>
                </a:rPr>
                <a:t>4</a:t>
              </a:r>
              <a:endParaRPr lang="id-ID" altLang="zh-CN" sz="2600" b="1" dirty="0">
                <a:solidFill>
                  <a:schemeClr val="bg1"/>
                </a:solidFill>
                <a:latin typeface="Calibri" panose="020F0502020204030204" pitchFamily="34" charset="0"/>
                <a:ea typeface="宋体" panose="02010600030101010101" pitchFamily="2" charset="-122"/>
                <a:sym typeface="Calibri" panose="020F0502020204030204" pitchFamily="34" charset="0"/>
              </a:endParaRPr>
            </a:p>
          </p:txBody>
        </p:sp>
      </p:grpSp>
      <p:grpSp>
        <p:nvGrpSpPr>
          <p:cNvPr id="15" name="组合 59"/>
          <p:cNvGrpSpPr/>
          <p:nvPr/>
        </p:nvGrpSpPr>
        <p:grpSpPr>
          <a:xfrm>
            <a:off x="3822700" y="2714625"/>
            <a:ext cx="1416050" cy="1533525"/>
            <a:chOff x="3573444" y="1857550"/>
            <a:chExt cx="1886486" cy="1533727"/>
          </a:xfrm>
        </p:grpSpPr>
        <p:sp>
          <p:nvSpPr>
            <p:cNvPr id="61" name="ïşḻïďê-Rectangle 20"/>
            <p:cNvSpPr/>
            <p:nvPr/>
          </p:nvSpPr>
          <p:spPr>
            <a:xfrm>
              <a:off x="3949895" y="2000444"/>
              <a:ext cx="1389486" cy="1390833"/>
            </a:xfrm>
            <a:prstGeom prst="rect">
              <a:avLst/>
            </a:prstGeom>
            <a:solidFill>
              <a:srgbClr val="0796A5"/>
            </a:solidFill>
            <a:ln w="25400" cap="flat" cmpd="sng" algn="ctr">
              <a:solidFill>
                <a:sysClr val="window" lastClr="FFFFFF">
                  <a:lumMod val="95000"/>
                </a:sys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3323" name="ïşḻïďê-TextBox 49"/>
            <p:cNvSpPr txBox="1"/>
            <p:nvPr/>
          </p:nvSpPr>
          <p:spPr>
            <a:xfrm>
              <a:off x="3573444" y="1857550"/>
              <a:ext cx="1886486" cy="1533727"/>
            </a:xfrm>
            <a:prstGeom prst="rect">
              <a:avLst/>
            </a:prstGeom>
            <a:noFill/>
            <a:ln w="9525">
              <a:noFill/>
            </a:ln>
          </p:spPr>
          <p:txBody>
            <a:bodyPr anchor="ctr" anchorCtr="0"/>
            <a:p>
              <a:pPr algn="ctr" eaLnBrk="1" hangingPunct="1">
                <a:spcBef>
                  <a:spcPct val="50000"/>
                </a:spcBef>
              </a:pPr>
              <a:r>
                <a:rPr lang="en-US" altLang="zh-CN" sz="26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   </a:t>
              </a:r>
              <a:r>
                <a:rPr lang="zh-CN" altLang="id-ID" sz="26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持有成本</a:t>
              </a:r>
              <a:endParaRPr lang="zh-CN" altLang="id-ID" sz="26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4" name="标题 4"/>
          <p:cNvSpPr txBox="1"/>
          <p:nvPr/>
        </p:nvSpPr>
        <p:spPr>
          <a:xfrm>
            <a:off x="628650" y="438150"/>
            <a:ext cx="7886700" cy="701675"/>
          </a:xfrm>
          <a:prstGeom prst="rect">
            <a:avLst/>
          </a:prstGeom>
        </p:spPr>
        <p:txBody>
          <a:bodyPr>
            <a:spAutoFit/>
          </a:bodyPr>
          <a:lstStyle/>
          <a:p>
            <a:pPr marR="0" algn="ctr" defTabSz="914400" eaLnBrk="1" fontAlgn="auto" hangingPunct="1">
              <a:lnSpc>
                <a:spcPct val="90000"/>
              </a:lnSpc>
              <a:spcBef>
                <a:spcPct val="50000"/>
              </a:spcBef>
              <a:spcAft>
                <a:spcPts val="0"/>
              </a:spcAft>
              <a:buClrTx/>
              <a:buSzTx/>
              <a:buFont typeface="Arial" panose="020B0604020202020204" pitchFamily="34" charset="0"/>
              <a:buNone/>
              <a:defRPr/>
            </a:pPr>
            <a:r>
              <a:rPr kumimoji="0" lang="zh-CN" altLang="en-US" sz="40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j-cs"/>
              </a:rPr>
              <a:t> </a:t>
            </a:r>
            <a:r>
              <a:rPr kumimoji="0" lang="zh-CN" altLang="en-US" sz="44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n-cs"/>
              </a:rPr>
              <a:t>（二</a:t>
            </a:r>
            <a:r>
              <a:rPr kumimoji="0" lang="zh-CN" altLang="en-US" sz="40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n-cs"/>
              </a:rPr>
              <a:t>）</a:t>
            </a:r>
            <a:r>
              <a:rPr kumimoji="0" lang="zh-CN" altLang="en-US" sz="36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j-cs"/>
                <a:sym typeface="+mn-ea"/>
              </a:rPr>
              <a:t>现金的持有成本</a:t>
            </a:r>
            <a:endParaRPr kumimoji="0" lang="zh-CN" altLang="en-US" sz="36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13319" name="组合 36"/>
          <p:cNvGrpSpPr/>
          <p:nvPr/>
        </p:nvGrpSpPr>
        <p:grpSpPr>
          <a:xfrm>
            <a:off x="2630488" y="1143000"/>
            <a:ext cx="4284662" cy="134938"/>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98" y="1244600"/>
              <a:ext cx="1185371"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500"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000000"/>
                                          </p:val>
                                        </p:tav>
                                        <p:tav tm="100000">
                                          <p:val>
                                            <p:strVal val="#ppt_w"/>
                                          </p:val>
                                        </p:tav>
                                      </p:tavLst>
                                    </p:anim>
                                    <p:anim calcmode="lin" valueType="num">
                                      <p:cBhvr>
                                        <p:cTn id="18" dur="500" fill="hold"/>
                                        <p:tgtEl>
                                          <p:spTgt spid="8"/>
                                        </p:tgtEl>
                                        <p:attrNameLst>
                                          <p:attrName>ppt_h</p:attrName>
                                        </p:attrNameLst>
                                      </p:cBhvr>
                                      <p:tavLst>
                                        <p:tav tm="0">
                                          <p:val>
                                            <p:fltVal val="0.00000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AutoShape 5"/>
          <p:cNvSpPr/>
          <p:nvPr/>
        </p:nvSpPr>
        <p:spPr>
          <a:xfrm>
            <a:off x="4143375" y="1801813"/>
            <a:ext cx="685800" cy="609600"/>
          </a:xfrm>
          <a:prstGeom prst="accentBorderCallout1">
            <a:avLst>
              <a:gd name="adj1" fmla="val 18750"/>
              <a:gd name="adj2" fmla="val -8333"/>
              <a:gd name="adj3" fmla="val 66148"/>
              <a:gd name="adj4" fmla="val -79167"/>
            </a:avLst>
          </a:prstGeom>
          <a:noFill/>
          <a:ln w="12700">
            <a:noFill/>
          </a:ln>
        </p:spPr>
        <p:txBody>
          <a:bodyPr/>
          <a:p>
            <a:pPr marL="342900" indent="-342900" eaLnBrk="1" hangingPunct="1">
              <a:lnSpc>
                <a:spcPct val="90000"/>
              </a:lnSpc>
              <a:spcBef>
                <a:spcPct val="20000"/>
              </a:spcBef>
              <a:buClr>
                <a:schemeClr val="tx2"/>
              </a:buClr>
              <a:buFont typeface="Wingdings" panose="05000000000000000000" pitchFamily="2" charset="2"/>
            </a:pPr>
            <a:endParaRPr lang="zh-CN" altLang="en-US" sz="2400" dirty="0">
              <a:latin typeface="楷体_GB2312"/>
              <a:ea typeface="楷体_GB2312"/>
            </a:endParaRPr>
          </a:p>
        </p:txBody>
      </p:sp>
      <p:sp>
        <p:nvSpPr>
          <p:cNvPr id="49164" name="ïşḻïďê-TextBox 61"/>
          <p:cNvSpPr txBox="1"/>
          <p:nvPr/>
        </p:nvSpPr>
        <p:spPr>
          <a:xfrm>
            <a:off x="866775" y="1693863"/>
            <a:ext cx="2984500" cy="825500"/>
          </a:xfrm>
          <a:prstGeom prst="rect">
            <a:avLst/>
          </a:prstGeom>
          <a:noFill/>
          <a:ln w="9525">
            <a:noFill/>
          </a:ln>
        </p:spPr>
        <p:txBody>
          <a:bodyPr lIns="0" tIns="0" rIns="0" bIns="0"/>
          <a:p>
            <a:pPr eaLnBrk="1" hangingPunct="1">
              <a:lnSpc>
                <a:spcPct val="150000"/>
              </a:lnSpc>
              <a:spcBef>
                <a:spcPct val="50000"/>
              </a:spcBef>
            </a:pPr>
            <a:r>
              <a:rPr lang="en-US" altLang="zh-CN" sz="3200" dirty="0">
                <a:latin typeface="微软雅黑" panose="020B0503020204020204" pitchFamily="34" charset="-122"/>
                <a:ea typeface="微软雅黑" panose="020B0503020204020204" pitchFamily="34" charset="-122"/>
                <a:sym typeface="+mn-ea"/>
              </a:rPr>
              <a:t>1.</a:t>
            </a:r>
            <a:r>
              <a:rPr lang="zh-CN" altLang="en-US" sz="3200" dirty="0">
                <a:latin typeface="微软雅黑" panose="020B0503020204020204" pitchFamily="34" charset="-122"/>
                <a:ea typeface="微软雅黑" panose="020B0503020204020204" pitchFamily="34" charset="-122"/>
                <a:sym typeface="+mn-ea"/>
              </a:rPr>
              <a:t>管理成本</a:t>
            </a:r>
            <a:endParaRPr lang="zh-CN" altLang="en-US" sz="28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2" name="标题 4"/>
          <p:cNvSpPr txBox="1"/>
          <p:nvPr/>
        </p:nvSpPr>
        <p:spPr>
          <a:xfrm>
            <a:off x="628650" y="438150"/>
            <a:ext cx="7886700" cy="646113"/>
          </a:xfrm>
          <a:prstGeom prst="rect">
            <a:avLst/>
          </a:prstGeom>
        </p:spPr>
        <p:txBody>
          <a:bodyPr>
            <a:spAutoFit/>
          </a:bodyPr>
          <a:lstStyle/>
          <a:p>
            <a:pPr marR="0" algn="ctr" defTabSz="914400" eaLnBrk="1" fontAlgn="auto" hangingPunct="1">
              <a:lnSpc>
                <a:spcPct val="90000"/>
              </a:lnSpc>
              <a:spcBef>
                <a:spcPct val="50000"/>
              </a:spcBef>
              <a:spcAft>
                <a:spcPts val="0"/>
              </a:spcAft>
              <a:buClrTx/>
              <a:buSzTx/>
              <a:buFont typeface="Arial" panose="020B0604020202020204" pitchFamily="34" charset="0"/>
              <a:buNone/>
              <a:defRPr/>
            </a:pPr>
            <a:r>
              <a:rPr kumimoji="0" lang="zh-CN" altLang="en-US" sz="40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j-cs"/>
              </a:rPr>
              <a:t> </a:t>
            </a:r>
            <a:r>
              <a:rPr kumimoji="0" lang="zh-CN" altLang="en-US" sz="40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n-cs"/>
              </a:rPr>
              <a:t>（二</a:t>
            </a:r>
            <a:r>
              <a:rPr kumimoji="0" lang="zh-CN" altLang="en-US" sz="36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n-cs"/>
              </a:rPr>
              <a:t>）</a:t>
            </a:r>
            <a:r>
              <a:rPr kumimoji="0" lang="zh-CN" altLang="en-US" sz="36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j-cs"/>
                <a:sym typeface="+mn-ea"/>
              </a:rPr>
              <a:t>现金的持有成本</a:t>
            </a:r>
            <a:endParaRPr kumimoji="0" lang="zh-CN" altLang="en-US" sz="36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14341" name="组合 36"/>
          <p:cNvGrpSpPr/>
          <p:nvPr/>
        </p:nvGrpSpPr>
        <p:grpSpPr>
          <a:xfrm>
            <a:off x="2630488" y="1143000"/>
            <a:ext cx="4284662" cy="134938"/>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98" y="1244600"/>
              <a:ext cx="1185371"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4342" name="图片 7" descr="timg (27)"/>
          <p:cNvPicPr>
            <a:picLocks noChangeAspect="1"/>
          </p:cNvPicPr>
          <p:nvPr/>
        </p:nvPicPr>
        <p:blipFill>
          <a:blip r:embed="rId1"/>
          <a:srcRect l="17290" t="4959" r="9879" b="2126"/>
          <a:stretch>
            <a:fillRect/>
          </a:stretch>
        </p:blipFill>
        <p:spPr>
          <a:xfrm>
            <a:off x="6156325" y="2228850"/>
            <a:ext cx="2359025" cy="3997325"/>
          </a:xfrm>
          <a:prstGeom prst="rect">
            <a:avLst/>
          </a:prstGeom>
          <a:noFill/>
          <a:ln w="9525">
            <a:noFill/>
          </a:ln>
        </p:spPr>
      </p:pic>
      <p:sp>
        <p:nvSpPr>
          <p:cNvPr id="9" name="文本框 8"/>
          <p:cNvSpPr txBox="1"/>
          <p:nvPr/>
        </p:nvSpPr>
        <p:spPr>
          <a:xfrm>
            <a:off x="866775" y="2411413"/>
            <a:ext cx="5354638" cy="3754438"/>
          </a:xfrm>
          <a:prstGeom prst="rect">
            <a:avLst/>
          </a:prstGeom>
          <a:noFill/>
        </p:spPr>
        <p:txBody>
          <a:bodyPr lIns="36000" tIns="46800" rIns="36000" bIns="46800">
            <a:spAutoFit/>
          </a:bodyPr>
          <a:lstStyle/>
          <a:p>
            <a:pPr marR="0" defTabSz="914400" eaLnBrk="1" hangingPunct="1">
              <a:lnSpc>
                <a:spcPct val="150000"/>
              </a:lnSpc>
              <a:spcBef>
                <a:spcPct val="50000"/>
              </a:spcBef>
              <a:buClrTx/>
              <a:buSzTx/>
              <a:buFont typeface="Arial" panose="020B0604020202020204" pitchFamily="34" charset="0"/>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sym typeface="Calibri" panose="020F0502020204030204" pitchFamily="34" charset="0"/>
              </a:rPr>
              <a:t>现金的管理成本是指因企业保留现金而发生的管理费用。如：支付给管理人员的工资、购买保险柜费用。</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sym typeface="Calibri" panose="020F0502020204030204" pitchFamily="34" charset="0"/>
            </a:endParaRPr>
          </a:p>
          <a:p>
            <a:pPr marR="0" defTabSz="914400" eaLnBrk="1" hangingPunct="1">
              <a:lnSpc>
                <a:spcPct val="150000"/>
              </a:lnSpc>
              <a:spcBef>
                <a:spcPct val="50000"/>
              </a:spcBef>
              <a:buClrTx/>
              <a:buSzTx/>
              <a:buFont typeface="Arial" panose="020B0604020202020204" pitchFamily="34" charset="0"/>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sym typeface="Calibri" panose="020F0502020204030204" pitchFamily="34" charset="0"/>
              </a:rPr>
              <a:t>注意：管理成本在一定范围内与现金持有量的多少没有关系，属于</a:t>
            </a:r>
            <a:r>
              <a:rPr kumimoji="0" lang="zh-CN" altLang="en-US" sz="2400" kern="1200" cap="none" spc="0" normalizeH="0" baseline="0" noProof="0" dirty="0">
                <a:solidFill>
                  <a:srgbClr val="FF3300"/>
                </a:solidFill>
                <a:latin typeface="微软雅黑" panose="020B0503020204020204" pitchFamily="34" charset="-122"/>
                <a:ea typeface="微软雅黑" panose="020B0503020204020204" pitchFamily="34" charset="-122"/>
                <a:cs typeface="+mn-cs"/>
                <a:sym typeface="Calibri" panose="020F0502020204030204" pitchFamily="34" charset="0"/>
              </a:rPr>
              <a:t>固定成本</a:t>
            </a: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zh-CN" altLang="en-US" sz="2400" kern="1200" cap="none" spc="0" normalizeH="0" baseline="0" noProof="0" dirty="0">
              <a:latin typeface="微软雅黑" panose="020B0503020204020204" pitchFamily="34" charset="-122"/>
              <a:ea typeface="微软雅黑" panose="020B0503020204020204" pitchFamily="34" charset="-122"/>
              <a:cs typeface="+mn-cs"/>
              <a:sym typeface="Calibri" panose="020F0502020204030204" pitchFamily="34" charset="0"/>
            </a:endParaRPr>
          </a:p>
          <a:p>
            <a:pPr marR="0" defTabSz="914400" eaLnBrk="1" hangingPunct="1">
              <a:lnSpc>
                <a:spcPct val="125000"/>
              </a:lnSpc>
              <a:spcBef>
                <a:spcPct val="50000"/>
              </a:spcBef>
              <a:buClrTx/>
              <a:buSzTx/>
              <a:buFont typeface="Arial" panose="020B0604020202020204" pitchFamily="34" charset="0"/>
              <a:buNone/>
              <a:defRPr/>
            </a:pPr>
            <a:endParaRPr kumimoji="0" lang="zh-CN" altLang="en-US" sz="2800" kern="1200" cap="none" spc="0" normalizeH="0" baseline="0" noProof="0" dirty="0">
              <a:solidFill>
                <a:schemeClr val="bg2">
                  <a:lumMod val="75000"/>
                </a:schemeClr>
              </a:solidFill>
              <a:latin typeface="文泉驿微米黑" pitchFamily="2" charset="-122"/>
              <a:ea typeface="文泉驿微米黑" pitchFamily="2" charset="-122"/>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500" fill="hold">
                                          <p:stCondLst>
                                            <p:cond delay="0"/>
                                          </p:stCondLst>
                                        </p:cTn>
                                        <p:tgtEl>
                                          <p:spTgt spid="49164"/>
                                        </p:tgtEl>
                                        <p:attrNameLst>
                                          <p:attrName>style.visibility</p:attrName>
                                        </p:attrNameLst>
                                      </p:cBhvr>
                                      <p:to>
                                        <p:strVal val="visible"/>
                                      </p:to>
                                    </p:set>
                                    <p:animEffect transition="in" filter="slide(fromBottom)">
                                      <p:cBhvr>
                                        <p:cTn id="7" dur="500"/>
                                        <p:tgtEl>
                                          <p:spTgt spid="49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AutoShape 5"/>
          <p:cNvSpPr/>
          <p:nvPr/>
        </p:nvSpPr>
        <p:spPr>
          <a:xfrm>
            <a:off x="4143375" y="1801813"/>
            <a:ext cx="685800" cy="609600"/>
          </a:xfrm>
          <a:prstGeom prst="accentBorderCallout1">
            <a:avLst>
              <a:gd name="adj1" fmla="val 18750"/>
              <a:gd name="adj2" fmla="val -8333"/>
              <a:gd name="adj3" fmla="val 66148"/>
              <a:gd name="adj4" fmla="val -79167"/>
            </a:avLst>
          </a:prstGeom>
          <a:noFill/>
          <a:ln w="12700">
            <a:noFill/>
          </a:ln>
        </p:spPr>
        <p:txBody>
          <a:bodyPr/>
          <a:p>
            <a:pPr marL="342900" indent="-342900" eaLnBrk="1" hangingPunct="1">
              <a:lnSpc>
                <a:spcPct val="90000"/>
              </a:lnSpc>
              <a:spcBef>
                <a:spcPct val="20000"/>
              </a:spcBef>
              <a:buClr>
                <a:schemeClr val="tx2"/>
              </a:buClr>
              <a:buFont typeface="Wingdings" panose="05000000000000000000" pitchFamily="2" charset="2"/>
            </a:pPr>
            <a:endParaRPr lang="zh-CN" altLang="en-US" sz="2400" dirty="0">
              <a:latin typeface="楷体_GB2312"/>
              <a:ea typeface="楷体_GB2312"/>
            </a:endParaRPr>
          </a:p>
        </p:txBody>
      </p:sp>
      <p:sp>
        <p:nvSpPr>
          <p:cNvPr id="15363" name="ïşḻïďê-TextBox 60"/>
          <p:cNvSpPr txBox="1"/>
          <p:nvPr/>
        </p:nvSpPr>
        <p:spPr>
          <a:xfrm>
            <a:off x="1590675" y="3227388"/>
            <a:ext cx="1363663" cy="439737"/>
          </a:xfrm>
          <a:prstGeom prst="rect">
            <a:avLst/>
          </a:prstGeom>
          <a:noFill/>
          <a:ln w="9525">
            <a:noFill/>
          </a:ln>
        </p:spPr>
        <p:txBody>
          <a:bodyPr wrap="none" lIns="0" tIns="0" rIns="0" bIns="0"/>
          <a:p>
            <a:pPr algn="r" eaLnBrk="1" hangingPunct="1">
              <a:spcBef>
                <a:spcPct val="50000"/>
              </a:spcBef>
            </a:pPr>
            <a:endParaRPr lang="zh-CN" altLang="en-US" sz="2800" b="1" dirty="0">
              <a:solidFill>
                <a:srgbClr val="0070C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50181" name="文本框 2"/>
          <p:cNvSpPr txBox="1"/>
          <p:nvPr/>
        </p:nvSpPr>
        <p:spPr>
          <a:xfrm>
            <a:off x="869950" y="1682750"/>
            <a:ext cx="5129213" cy="2058988"/>
          </a:xfrm>
          <a:prstGeom prst="rect">
            <a:avLst/>
          </a:prstGeom>
          <a:noFill/>
          <a:ln w="9525">
            <a:noFill/>
          </a:ln>
        </p:spPr>
        <p:txBody>
          <a:bodyPr>
            <a:spAutoFit/>
          </a:bodyPr>
          <a:p>
            <a:pPr eaLnBrk="1" hangingPunct="1">
              <a:lnSpc>
                <a:spcPct val="150000"/>
              </a:lnSpc>
              <a:spcBef>
                <a:spcPct val="50000"/>
              </a:spcBef>
            </a:pPr>
            <a:r>
              <a:rPr lang="en-US" altLang="zh-CN" sz="3200" dirty="0">
                <a:latin typeface="微软雅黑" panose="020B0503020204020204" pitchFamily="34" charset="-122"/>
                <a:ea typeface="微软雅黑" panose="020B0503020204020204" pitchFamily="34" charset="-122"/>
                <a:sym typeface="+mn-ea"/>
              </a:rPr>
              <a:t>2.</a:t>
            </a:r>
            <a:r>
              <a:rPr lang="zh-CN" altLang="en-US" sz="3200" dirty="0">
                <a:latin typeface="微软雅黑" panose="020B0503020204020204" pitchFamily="34" charset="-122"/>
                <a:ea typeface="微软雅黑" panose="020B0503020204020204" pitchFamily="34" charset="-122"/>
                <a:sym typeface="+mn-ea"/>
              </a:rPr>
              <a:t>机会成本</a:t>
            </a:r>
            <a:endParaRPr lang="zh-CN" altLang="en-US" sz="3200" dirty="0">
              <a:latin typeface="微软雅黑" panose="020B0503020204020204" pitchFamily="34" charset="-122"/>
              <a:ea typeface="微软雅黑" panose="020B0503020204020204" pitchFamily="34" charset="-122"/>
              <a:sym typeface="+mn-ea"/>
            </a:endParaRPr>
          </a:p>
          <a:p>
            <a:pPr eaLnBrk="1" hangingPunct="1">
              <a:lnSpc>
                <a:spcPct val="150000"/>
              </a:lnSpc>
              <a:spcBef>
                <a:spcPct val="50000"/>
              </a:spcBef>
            </a:pPr>
            <a:r>
              <a:rPr lang="zh-CN" altLang="en-US" sz="2400" dirty="0">
                <a:latin typeface="微软雅黑" panose="020B0503020204020204" pitchFamily="34" charset="-122"/>
                <a:ea typeface="微软雅黑" panose="020B0503020204020204" pitchFamily="34" charset="-122"/>
                <a:sym typeface="Calibri" panose="020F0502020204030204" pitchFamily="34" charset="0"/>
              </a:rPr>
              <a:t>现金的机会成本是指企业由于持有现金而放弃的对外投资收益。</a:t>
            </a:r>
            <a:endParaRPr lang="zh-CN" altLang="en-US" sz="2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7" name="矩形 3"/>
          <p:cNvSpPr/>
          <p:nvPr/>
        </p:nvSpPr>
        <p:spPr>
          <a:xfrm>
            <a:off x="869950" y="4032250"/>
            <a:ext cx="4926013" cy="461963"/>
          </a:xfrm>
          <a:prstGeom prst="rect">
            <a:avLst/>
          </a:prstGeom>
          <a:solidFill>
            <a:schemeClr val="accent1">
              <a:lumMod val="20000"/>
              <a:lumOff val="80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机会成本</a:t>
            </a:r>
            <a:r>
              <a:rPr kumimoji="0" lang="en-US" altLang="zh-CN" sz="2400" b="1"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sz="2400" b="1"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现金持有量</a:t>
            </a:r>
            <a:r>
              <a:rPr kumimoji="0" lang="en-US" altLang="zh-CN" sz="2400" b="1"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sz="2400" b="1"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机会成本率</a:t>
            </a:r>
            <a:endParaRPr kumimoji="0" lang="zh-CN" altLang="en-US" sz="2400" b="1"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 name="标题 4"/>
          <p:cNvSpPr txBox="1"/>
          <p:nvPr/>
        </p:nvSpPr>
        <p:spPr>
          <a:xfrm>
            <a:off x="628650" y="438150"/>
            <a:ext cx="7886700" cy="646113"/>
          </a:xfrm>
          <a:prstGeom prst="rect">
            <a:avLst/>
          </a:prstGeom>
        </p:spPr>
        <p:txBody>
          <a:bodyPr>
            <a:spAutoFit/>
          </a:bodyPr>
          <a:lstStyle/>
          <a:p>
            <a:pPr marR="0" algn="ctr" defTabSz="914400" eaLnBrk="1" fontAlgn="auto" hangingPunct="1">
              <a:lnSpc>
                <a:spcPct val="90000"/>
              </a:lnSpc>
              <a:spcBef>
                <a:spcPct val="50000"/>
              </a:spcBef>
              <a:spcAft>
                <a:spcPts val="0"/>
              </a:spcAft>
              <a:buClrTx/>
              <a:buSzTx/>
              <a:buFont typeface="Arial" panose="020B0604020202020204" pitchFamily="34" charset="0"/>
              <a:buNone/>
              <a:defRPr/>
            </a:pPr>
            <a:r>
              <a:rPr kumimoji="0" lang="zh-CN" altLang="en-US" sz="40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j-cs"/>
              </a:rPr>
              <a:t> </a:t>
            </a:r>
            <a:r>
              <a:rPr kumimoji="0" lang="zh-CN" altLang="en-US" sz="40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n-cs"/>
              </a:rPr>
              <a:t>（二</a:t>
            </a:r>
            <a:r>
              <a:rPr kumimoji="0" lang="zh-CN" altLang="en-US" sz="36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n-cs"/>
              </a:rPr>
              <a:t>）</a:t>
            </a:r>
            <a:r>
              <a:rPr kumimoji="0" lang="zh-CN" altLang="en-US" sz="36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j-cs"/>
                <a:sym typeface="+mn-ea"/>
              </a:rPr>
              <a:t>现金的持有成本</a:t>
            </a:r>
            <a:endParaRPr kumimoji="0" lang="zh-CN" altLang="en-US" sz="36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15367" name="组合 36"/>
          <p:cNvGrpSpPr/>
          <p:nvPr/>
        </p:nvGrpSpPr>
        <p:grpSpPr>
          <a:xfrm>
            <a:off x="2630488" y="1143000"/>
            <a:ext cx="4284662" cy="134938"/>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98" y="1244600"/>
              <a:ext cx="1185371"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368" name="组合 5"/>
          <p:cNvGrpSpPr/>
          <p:nvPr/>
        </p:nvGrpSpPr>
        <p:grpSpPr>
          <a:xfrm>
            <a:off x="6202363" y="2152650"/>
            <a:ext cx="2038350" cy="4006850"/>
            <a:chOff x="13025" y="3390"/>
            <a:chExt cx="4278" cy="6310"/>
          </a:xfrm>
        </p:grpSpPr>
        <p:pic>
          <p:nvPicPr>
            <p:cNvPr id="15369" name="图片 3" descr="timg (25)"/>
            <p:cNvPicPr>
              <a:picLocks noChangeAspect="1"/>
            </p:cNvPicPr>
            <p:nvPr/>
          </p:nvPicPr>
          <p:blipFill>
            <a:blip r:embed="rId1">
              <a:clrChange>
                <a:clrFrom>
                  <a:srgbClr val="FFFFFF"/>
                </a:clrFrom>
                <a:clrTo>
                  <a:srgbClr val="FFFFFF">
                    <a:alpha val="0"/>
                  </a:srgbClr>
                </a:clrTo>
              </a:clrChange>
            </a:blip>
            <a:stretch>
              <a:fillRect/>
            </a:stretch>
          </p:blipFill>
          <p:spPr>
            <a:xfrm>
              <a:off x="13025" y="3390"/>
              <a:ext cx="4279" cy="6310"/>
            </a:xfrm>
            <a:prstGeom prst="rect">
              <a:avLst/>
            </a:prstGeom>
            <a:noFill/>
            <a:ln w="9525">
              <a:noFill/>
            </a:ln>
          </p:spPr>
        </p:pic>
        <p:sp>
          <p:nvSpPr>
            <p:cNvPr id="5" name="矩形 4"/>
            <p:cNvSpPr/>
            <p:nvPr/>
          </p:nvSpPr>
          <p:spPr>
            <a:xfrm>
              <a:off x="13601" y="8785"/>
              <a:ext cx="1006" cy="38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slide(fromBottom)">
                                      <p:cBhvr>
                                        <p:cTn id="7" dur="500"/>
                                        <p:tgtEl>
                                          <p:spTgt spid="50181"/>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000" fill="hold">
                                          <p:stCondLst>
                                            <p:cond delay="0"/>
                                          </p:stCondLst>
                                        </p:cTn>
                                        <p:tgtEl>
                                          <p:spTgt spid="7"/>
                                        </p:tgtEl>
                                        <p:attrNameLst>
                                          <p:attrName>style.visibility</p:attrName>
                                        </p:attrNameLst>
                                      </p:cBhvr>
                                      <p:to>
                                        <p:strVal val="visible"/>
                                      </p:to>
                                    </p:set>
                                    <p:animEffect transition="in" filter="box(in)">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AutoShape 5"/>
          <p:cNvSpPr/>
          <p:nvPr/>
        </p:nvSpPr>
        <p:spPr>
          <a:xfrm>
            <a:off x="4143375" y="1801813"/>
            <a:ext cx="685800" cy="609600"/>
          </a:xfrm>
          <a:prstGeom prst="accentBorderCallout1">
            <a:avLst>
              <a:gd name="adj1" fmla="val 18750"/>
              <a:gd name="adj2" fmla="val -8333"/>
              <a:gd name="adj3" fmla="val 66148"/>
              <a:gd name="adj4" fmla="val -79167"/>
            </a:avLst>
          </a:prstGeom>
          <a:noFill/>
          <a:ln w="12700">
            <a:noFill/>
          </a:ln>
        </p:spPr>
        <p:txBody>
          <a:bodyPr/>
          <a:p>
            <a:pPr marL="342900" indent="-342900" eaLnBrk="1" hangingPunct="1">
              <a:lnSpc>
                <a:spcPct val="90000"/>
              </a:lnSpc>
              <a:spcBef>
                <a:spcPct val="20000"/>
              </a:spcBef>
              <a:buClr>
                <a:schemeClr val="tx2"/>
              </a:buClr>
              <a:buFont typeface="Wingdings" panose="05000000000000000000" pitchFamily="2" charset="2"/>
            </a:pPr>
            <a:endParaRPr lang="zh-CN" altLang="en-US" sz="2400" dirty="0">
              <a:latin typeface="楷体_GB2312"/>
              <a:ea typeface="楷体_GB2312"/>
            </a:endParaRPr>
          </a:p>
        </p:txBody>
      </p:sp>
      <p:sp>
        <p:nvSpPr>
          <p:cNvPr id="52229" name="文本框 2"/>
          <p:cNvSpPr txBox="1"/>
          <p:nvPr/>
        </p:nvSpPr>
        <p:spPr>
          <a:xfrm>
            <a:off x="796925" y="2125663"/>
            <a:ext cx="7510463" cy="1141412"/>
          </a:xfrm>
          <a:prstGeom prst="rect">
            <a:avLst/>
          </a:prstGeom>
          <a:noFill/>
          <a:ln w="9525">
            <a:noFill/>
          </a:ln>
        </p:spPr>
        <p:txBody>
          <a:bodyPr>
            <a:spAutoFit/>
          </a:bodyPr>
          <a:p>
            <a:pPr eaLnBrk="1" hangingPunct="1">
              <a:lnSpc>
                <a:spcPct val="150000"/>
              </a:lnSpc>
              <a:spcBef>
                <a:spcPct val="50000"/>
              </a:spcBef>
            </a:pPr>
            <a:r>
              <a:rPr lang="zh-CN" altLang="en-US" sz="2400" dirty="0">
                <a:latin typeface="微软雅黑" panose="020B0503020204020204" pitchFamily="34" charset="-122"/>
                <a:ea typeface="微软雅黑" panose="020B0503020204020204" pitchFamily="34" charset="-122"/>
                <a:sym typeface="Calibri" panose="020F0502020204030204" pitchFamily="34" charset="0"/>
              </a:rPr>
              <a:t>现金的转换成本是指现金转换成有价证券以及有价证券转换成现金的成本。如：手续费、印花税等。</a:t>
            </a:r>
            <a:endParaRPr lang="zh-CN" altLang="en-US" sz="2400" dirty="0">
              <a:latin typeface="Calibri" panose="020F0502020204030204" pitchFamily="34" charset="0"/>
              <a:ea typeface="宋体" panose="02010600030101010101" pitchFamily="2" charset="-122"/>
              <a:sym typeface="Calibri" panose="020F0502020204030204" pitchFamily="34" charset="0"/>
            </a:endParaRPr>
          </a:p>
        </p:txBody>
      </p:sp>
      <p:pic>
        <p:nvPicPr>
          <p:cNvPr id="4" name="图片 8" descr="timg (19)"/>
          <p:cNvPicPr>
            <a:picLocks noChangeAspect="1"/>
          </p:cNvPicPr>
          <p:nvPr/>
        </p:nvPicPr>
        <p:blipFill>
          <a:blip r:embed="rId1"/>
          <a:srcRect b="5385"/>
          <a:stretch>
            <a:fillRect/>
          </a:stretch>
        </p:blipFill>
        <p:spPr>
          <a:xfrm>
            <a:off x="757238" y="4613275"/>
            <a:ext cx="1657350" cy="1958975"/>
          </a:xfrm>
          <a:prstGeom prst="rect">
            <a:avLst/>
          </a:prstGeom>
          <a:noFill/>
          <a:ln w="9525">
            <a:noFill/>
          </a:ln>
        </p:spPr>
      </p:pic>
      <p:pic>
        <p:nvPicPr>
          <p:cNvPr id="5" name="图片 9" descr="timg (24)"/>
          <p:cNvPicPr>
            <a:picLocks noChangeAspect="1"/>
          </p:cNvPicPr>
          <p:nvPr/>
        </p:nvPicPr>
        <p:blipFill>
          <a:blip r:embed="rId2"/>
          <a:stretch>
            <a:fillRect/>
          </a:stretch>
        </p:blipFill>
        <p:spPr>
          <a:xfrm>
            <a:off x="4732338" y="4552950"/>
            <a:ext cx="2214562" cy="2076450"/>
          </a:xfrm>
          <a:prstGeom prst="rect">
            <a:avLst/>
          </a:prstGeom>
          <a:noFill/>
          <a:ln w="9525">
            <a:noFill/>
          </a:ln>
        </p:spPr>
      </p:pic>
      <p:sp>
        <p:nvSpPr>
          <p:cNvPr id="11" name="左右箭头 10"/>
          <p:cNvSpPr/>
          <p:nvPr/>
        </p:nvSpPr>
        <p:spPr>
          <a:xfrm>
            <a:off x="3021013" y="5375275"/>
            <a:ext cx="1663700" cy="433388"/>
          </a:xfrm>
          <a:prstGeom prst="lef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1211" name="矩形 3"/>
          <p:cNvSpPr/>
          <p:nvPr/>
        </p:nvSpPr>
        <p:spPr>
          <a:xfrm>
            <a:off x="808038" y="1535113"/>
            <a:ext cx="2165350" cy="585787"/>
          </a:xfrm>
          <a:prstGeom prst="rect">
            <a:avLst/>
          </a:prstGeom>
          <a:noFill/>
          <a:ln w="9525">
            <a:noFill/>
          </a:ln>
        </p:spPr>
        <p:txBody>
          <a:bodyPr wrap="none">
            <a:spAutoFit/>
          </a:bodyPr>
          <a:p>
            <a:pPr eaLnBrk="1" hangingPunct="1">
              <a:spcBef>
                <a:spcPct val="50000"/>
              </a:spcBef>
            </a:pPr>
            <a:r>
              <a:rPr lang="en-US" altLang="zh-CN" sz="3200" dirty="0">
                <a:latin typeface="微软雅黑" panose="020B0503020204020204" pitchFamily="34" charset="-122"/>
                <a:ea typeface="微软雅黑" panose="020B0503020204020204" pitchFamily="34" charset="-122"/>
                <a:sym typeface="Calibri" panose="020F0502020204030204" pitchFamily="34" charset="0"/>
              </a:rPr>
              <a:t>3.</a:t>
            </a:r>
            <a:r>
              <a:rPr lang="zh-CN" altLang="en-US" sz="3200" dirty="0">
                <a:latin typeface="微软雅黑" panose="020B0503020204020204" pitchFamily="34" charset="-122"/>
                <a:ea typeface="微软雅黑" panose="020B0503020204020204" pitchFamily="34" charset="-122"/>
                <a:sym typeface="Calibri" panose="020F0502020204030204" pitchFamily="34" charset="0"/>
              </a:rPr>
              <a:t>转换成本</a:t>
            </a:r>
            <a:endParaRPr lang="zh-CN" altLang="en-US" sz="32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2" name="标题 4"/>
          <p:cNvSpPr txBox="1"/>
          <p:nvPr/>
        </p:nvSpPr>
        <p:spPr>
          <a:xfrm>
            <a:off x="628650" y="438150"/>
            <a:ext cx="7886700" cy="646113"/>
          </a:xfrm>
          <a:prstGeom prst="rect">
            <a:avLst/>
          </a:prstGeom>
        </p:spPr>
        <p:txBody>
          <a:bodyPr>
            <a:spAutoFit/>
          </a:bodyPr>
          <a:lstStyle/>
          <a:p>
            <a:pPr marR="0" algn="ctr" defTabSz="914400" eaLnBrk="1" fontAlgn="auto" hangingPunct="1">
              <a:lnSpc>
                <a:spcPct val="90000"/>
              </a:lnSpc>
              <a:spcBef>
                <a:spcPct val="50000"/>
              </a:spcBef>
              <a:spcAft>
                <a:spcPts val="0"/>
              </a:spcAft>
              <a:buClrTx/>
              <a:buSzTx/>
              <a:buFont typeface="Arial" panose="020B0604020202020204" pitchFamily="34" charset="0"/>
              <a:buNone/>
              <a:defRPr/>
            </a:pPr>
            <a:r>
              <a:rPr kumimoji="0" lang="zh-CN" altLang="en-US" sz="40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j-cs"/>
              </a:rPr>
              <a:t> </a:t>
            </a:r>
            <a:r>
              <a:rPr kumimoji="0" lang="zh-CN" altLang="en-US" sz="40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n-cs"/>
              </a:rPr>
              <a:t>（二</a:t>
            </a:r>
            <a:r>
              <a:rPr kumimoji="0" lang="zh-CN" altLang="en-US" sz="36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n-cs"/>
              </a:rPr>
              <a:t>）</a:t>
            </a:r>
            <a:r>
              <a:rPr kumimoji="0" lang="zh-CN" altLang="en-US" sz="36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j-cs"/>
                <a:sym typeface="+mn-ea"/>
              </a:rPr>
              <a:t>现金的持有成本</a:t>
            </a:r>
            <a:endParaRPr kumimoji="0" lang="zh-CN" altLang="en-US" sz="36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16393" name="组合 36"/>
          <p:cNvGrpSpPr/>
          <p:nvPr/>
        </p:nvGrpSpPr>
        <p:grpSpPr>
          <a:xfrm>
            <a:off x="2630488" y="1143000"/>
            <a:ext cx="4284662" cy="134938"/>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98" y="1244600"/>
              <a:ext cx="1185371"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文本框 4"/>
          <p:cNvSpPr txBox="1">
            <a:spLocks noChangeArrowheads="1"/>
          </p:cNvSpPr>
          <p:nvPr/>
        </p:nvSpPr>
        <p:spPr bwMode="auto">
          <a:xfrm>
            <a:off x="927100" y="3503613"/>
            <a:ext cx="7461250" cy="941388"/>
          </a:xfrm>
          <a:prstGeom prst="rect">
            <a:avLst/>
          </a:prstGeom>
          <a:solidFill>
            <a:schemeClr val="accent2">
              <a:lumMod val="20000"/>
              <a:lumOff val="80000"/>
            </a:schemeClr>
          </a:solidFill>
          <a:ln>
            <a:noFill/>
          </a:ln>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20000"/>
              </a:lnSpc>
              <a:spcBef>
                <a:spcPct val="0"/>
              </a:spcBef>
              <a:spcAft>
                <a:spcPct val="0"/>
              </a:spcAft>
              <a:buClr>
                <a:schemeClr val="tx2"/>
              </a:buClr>
              <a:buSzTx/>
              <a:buFont typeface="Wingdings" panose="05000000000000000000" pitchFamily="2" charset="2"/>
              <a:buNone/>
              <a:defRPr/>
            </a:pPr>
            <a:r>
              <a:rPr kumimoji="0" lang="zh-CN" altLang="en-US" sz="2400" b="1"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rPr>
              <a:t>公式：现金转换成本</a:t>
            </a:r>
            <a:r>
              <a:rPr kumimoji="0" lang="zh-CN" altLang="en-US" sz="2400" b="1"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=转换次数×每次转换费用</a:t>
            </a:r>
            <a:endParaRPr kumimoji="0" lang="en-US" altLang="zh-CN" sz="2400" b="1"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a:p>
            <a:pPr marL="342900" marR="0" lvl="0" indent="-342900" algn="l" defTabSz="914400" rtl="0" eaLnBrk="1" fontAlgn="base" latinLnBrk="0" hangingPunct="1">
              <a:lnSpc>
                <a:spcPct val="120000"/>
              </a:lnSpc>
              <a:spcBef>
                <a:spcPct val="0"/>
              </a:spcBef>
              <a:spcAft>
                <a:spcPct val="0"/>
              </a:spcAft>
              <a:buClr>
                <a:schemeClr val="tx2"/>
              </a:buClr>
              <a:buSzTx/>
              <a:buFont typeface="Wingdings" panose="05000000000000000000" pitchFamily="2" charset="2"/>
              <a:buNone/>
              <a:defRPr/>
            </a:pPr>
            <a:r>
              <a:rPr kumimoji="0" lang="zh-CN" altLang="en-US" sz="2400" b="1"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        其中，转换次数</a:t>
            </a:r>
            <a:r>
              <a:rPr kumimoji="0" lang="en-US" altLang="zh-CN" sz="2400" b="1"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r>
              <a:rPr kumimoji="0" lang="zh-CN" altLang="en-US" sz="2400" b="1"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年现金需求量</a:t>
            </a:r>
            <a:r>
              <a:rPr kumimoji="0" lang="en-US" altLang="zh-CN" sz="2400" b="1"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r>
              <a:rPr kumimoji="0" lang="zh-CN" altLang="en-US" sz="2400" b="1"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现金持有量</a:t>
            </a:r>
            <a:endParaRPr kumimoji="0" lang="zh-CN" altLang="en-US" sz="2400" b="1"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12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52229"/>
                                        </p:tgtEl>
                                        <p:attrNameLst>
                                          <p:attrName>style.visibility</p:attrName>
                                        </p:attrNameLst>
                                      </p:cBhvr>
                                      <p:to>
                                        <p:strVal val="visible"/>
                                      </p:to>
                                    </p:set>
                                    <p:animEffect transition="in" filter="slide(fromBottom)">
                                      <p:cBhvr>
                                        <p:cTn id="11" dur="500"/>
                                        <p:tgtEl>
                                          <p:spTgt spid="52229"/>
                                        </p:tgtEl>
                                      </p:cBhvr>
                                    </p:animEffect>
                                  </p:childTnLst>
                                </p:cTn>
                              </p:par>
                              <p:par>
                                <p:cTn id="12" presetID="1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lide(fromBottom)">
                                      <p:cBhvr>
                                        <p:cTn id="17" dur="500"/>
                                        <p:tgtEl>
                                          <p:spTgt spid="11"/>
                                        </p:tgtEl>
                                      </p:cBhvr>
                                    </p:animEffect>
                                  </p:childTnLst>
                                </p:cTn>
                              </p:par>
                              <p:par>
                                <p:cTn id="18" presetID="1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Bottom)">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500" fill="hold">
                                          <p:stCondLst>
                                            <p:cond delay="0"/>
                                          </p:stCondLst>
                                        </p:cTn>
                                        <p:tgtEl>
                                          <p:spTgt spid="3"/>
                                        </p:tgtEl>
                                        <p:attrNameLst>
                                          <p:attrName>style.visibility</p:attrName>
                                        </p:attrNameLst>
                                      </p:cBhvr>
                                      <p:to>
                                        <p:strVal val="visible"/>
                                      </p:to>
                                    </p:set>
                                    <p:animEffect transition="in" filter="box(i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P spid="11" grpId="0" bldLvl="0" animBg="1"/>
      <p:bldP spid="51211" grpId="0"/>
      <p:bldP spid="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AutoShape 5"/>
          <p:cNvSpPr/>
          <p:nvPr/>
        </p:nvSpPr>
        <p:spPr>
          <a:xfrm>
            <a:off x="4143375" y="1801813"/>
            <a:ext cx="685800" cy="609600"/>
          </a:xfrm>
          <a:prstGeom prst="accentBorderCallout1">
            <a:avLst>
              <a:gd name="adj1" fmla="val 18750"/>
              <a:gd name="adj2" fmla="val -8333"/>
              <a:gd name="adj3" fmla="val 66148"/>
              <a:gd name="adj4" fmla="val -79167"/>
            </a:avLst>
          </a:prstGeom>
          <a:noFill/>
          <a:ln w="12700">
            <a:noFill/>
          </a:ln>
        </p:spPr>
        <p:txBody>
          <a:bodyPr/>
          <a:p>
            <a:pPr marL="342900" indent="-342900" eaLnBrk="1" hangingPunct="1">
              <a:lnSpc>
                <a:spcPct val="90000"/>
              </a:lnSpc>
              <a:spcBef>
                <a:spcPct val="20000"/>
              </a:spcBef>
              <a:buClr>
                <a:schemeClr val="tx2"/>
              </a:buClr>
              <a:buFont typeface="Wingdings" panose="05000000000000000000" pitchFamily="2" charset="2"/>
            </a:pPr>
            <a:endParaRPr lang="zh-CN" altLang="en-US" sz="2400" dirty="0">
              <a:latin typeface="楷体_GB2312"/>
              <a:ea typeface="楷体_GB2312"/>
            </a:endParaRPr>
          </a:p>
        </p:txBody>
      </p:sp>
      <p:sp>
        <p:nvSpPr>
          <p:cNvPr id="50181" name="ïşḻïďê-TextBox 61"/>
          <p:cNvSpPr txBox="1"/>
          <p:nvPr/>
        </p:nvSpPr>
        <p:spPr>
          <a:xfrm>
            <a:off x="609600" y="2708275"/>
            <a:ext cx="3240088" cy="2554288"/>
          </a:xfrm>
          <a:prstGeom prst="rect">
            <a:avLst/>
          </a:prstGeom>
          <a:solidFill>
            <a:schemeClr val="accent2">
              <a:lumMod val="20000"/>
              <a:lumOff val="80000"/>
            </a:schemeClr>
          </a:solidFill>
          <a:ln w="9525">
            <a:noFill/>
          </a:ln>
        </p:spPr>
        <p:txBody>
          <a:bodyPr lIns="0" tIns="0" rIns="0" bIns="0"/>
          <a:lstStyle/>
          <a:p>
            <a:pPr marR="0" defTabSz="914400" eaLnBrk="1" hangingPunct="1">
              <a:lnSpc>
                <a:spcPct val="150000"/>
              </a:lnSpc>
              <a:spcBef>
                <a:spcPct val="50000"/>
              </a:spcBef>
              <a:buClrTx/>
              <a:buSzTx/>
              <a:buFont typeface="Arial" panose="020B0604020202020204" pitchFamily="34" charset="0"/>
              <a:buNone/>
              <a:defRPr/>
            </a:pPr>
            <a:r>
              <a:rPr kumimoji="0" lang="zh-CN" altLang="en-US" sz="2400" kern="1200" cap="none" spc="0" normalizeH="0" baseline="0" noProof="1">
                <a:latin typeface="微软雅黑" panose="020B0503020204020204" pitchFamily="34" charset="-122"/>
                <a:ea typeface="微软雅黑" panose="020B0503020204020204" pitchFamily="34" charset="-122"/>
                <a:cs typeface="+mn-cs"/>
                <a:sym typeface="Calibri" panose="020F0502020204030204" pitchFamily="34" charset="0"/>
              </a:rPr>
              <a:t>现金的短缺成本是指因现金持有量不足且又无法及时变现补充而给企业造成的损失。</a:t>
            </a:r>
            <a:endParaRPr kumimoji="0" lang="zh-CN" altLang="en-US" sz="2400" kern="1200" cap="none" spc="0" normalizeH="0" baseline="0" noProof="1">
              <a:solidFill>
                <a:srgbClr val="376092"/>
              </a:solidFill>
              <a:latin typeface="微软雅黑" panose="020B0503020204020204" pitchFamily="34" charset="-122"/>
              <a:ea typeface="微软雅黑" panose="020B0503020204020204" pitchFamily="34" charset="-122"/>
              <a:cs typeface="+mn-cs"/>
              <a:sym typeface="Calibri" panose="020F0502020204030204" pitchFamily="34" charset="0"/>
            </a:endParaRPr>
          </a:p>
        </p:txBody>
      </p:sp>
      <p:pic>
        <p:nvPicPr>
          <p:cNvPr id="4" name="内容占位符 4"/>
          <p:cNvPicPr>
            <a:picLocks noGrp="1" noChangeAspect="1"/>
          </p:cNvPicPr>
          <p:nvPr>
            <p:ph idx="1"/>
          </p:nvPr>
        </p:nvPicPr>
        <p:blipFill>
          <a:blip r:embed="rId1"/>
          <a:srcRect/>
          <a:stretch>
            <a:fillRect/>
          </a:stretch>
        </p:blipFill>
        <p:spPr>
          <a:xfrm>
            <a:off x="4211638" y="1630363"/>
            <a:ext cx="4192587" cy="4911725"/>
          </a:xfrm>
          <a:ln/>
        </p:spPr>
      </p:pic>
      <p:sp>
        <p:nvSpPr>
          <p:cNvPr id="52232" name="矩形 2"/>
          <p:cNvSpPr/>
          <p:nvPr/>
        </p:nvSpPr>
        <p:spPr>
          <a:xfrm>
            <a:off x="1000125" y="1847850"/>
            <a:ext cx="2166938" cy="584200"/>
          </a:xfrm>
          <a:prstGeom prst="rect">
            <a:avLst/>
          </a:prstGeom>
          <a:noFill/>
          <a:ln w="9525">
            <a:noFill/>
          </a:ln>
        </p:spPr>
        <p:txBody>
          <a:bodyPr wrap="none">
            <a:spAutoFit/>
          </a:bodyPr>
          <a:p>
            <a:pPr eaLnBrk="1" hangingPunct="1">
              <a:spcBef>
                <a:spcPct val="50000"/>
              </a:spcBef>
            </a:pPr>
            <a:r>
              <a:rPr lang="en-US" altLang="zh-CN" sz="3200" dirty="0">
                <a:latin typeface="微软雅黑" panose="020B0503020204020204" pitchFamily="34" charset="-122"/>
                <a:ea typeface="微软雅黑" panose="020B0503020204020204" pitchFamily="34" charset="-122"/>
                <a:sym typeface="Calibri" panose="020F0502020204030204" pitchFamily="34" charset="0"/>
              </a:rPr>
              <a:t>4.</a:t>
            </a:r>
            <a:r>
              <a:rPr lang="zh-CN" altLang="en-US" sz="3200" dirty="0">
                <a:latin typeface="微软雅黑" panose="020B0503020204020204" pitchFamily="34" charset="-122"/>
                <a:ea typeface="微软雅黑" panose="020B0503020204020204" pitchFamily="34" charset="-122"/>
                <a:sym typeface="Calibri" panose="020F0502020204030204" pitchFamily="34" charset="0"/>
              </a:rPr>
              <a:t>短缺成本</a:t>
            </a:r>
            <a:endParaRPr lang="zh-CN" altLang="en-US" sz="32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2" name="标题 4"/>
          <p:cNvSpPr txBox="1"/>
          <p:nvPr/>
        </p:nvSpPr>
        <p:spPr>
          <a:xfrm>
            <a:off x="628650" y="438150"/>
            <a:ext cx="7886700" cy="646113"/>
          </a:xfrm>
          <a:prstGeom prst="rect">
            <a:avLst/>
          </a:prstGeom>
        </p:spPr>
        <p:txBody>
          <a:bodyPr>
            <a:spAutoFit/>
          </a:bodyPr>
          <a:lstStyle/>
          <a:p>
            <a:pPr marR="0" algn="ctr" defTabSz="914400" eaLnBrk="1" fontAlgn="auto" hangingPunct="1">
              <a:lnSpc>
                <a:spcPct val="90000"/>
              </a:lnSpc>
              <a:spcBef>
                <a:spcPct val="50000"/>
              </a:spcBef>
              <a:spcAft>
                <a:spcPts val="0"/>
              </a:spcAft>
              <a:buClrTx/>
              <a:buSzTx/>
              <a:buFont typeface="Arial" panose="020B0604020202020204" pitchFamily="34" charset="0"/>
              <a:buNone/>
              <a:defRPr/>
            </a:pPr>
            <a:r>
              <a:rPr kumimoji="0" lang="zh-CN" altLang="en-US" sz="40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n-cs"/>
              </a:rPr>
              <a:t>（二</a:t>
            </a:r>
            <a:r>
              <a:rPr kumimoji="0" lang="zh-CN" altLang="en-US" sz="36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n-cs"/>
              </a:rPr>
              <a:t>）</a:t>
            </a:r>
            <a:r>
              <a:rPr kumimoji="0" lang="zh-CN" altLang="en-US" sz="36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j-cs"/>
                <a:sym typeface="+mn-ea"/>
              </a:rPr>
              <a:t>现金的持有成本</a:t>
            </a:r>
            <a:endParaRPr kumimoji="0" lang="zh-CN" altLang="en-US" sz="36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17415" name="组合 36"/>
          <p:cNvGrpSpPr/>
          <p:nvPr/>
        </p:nvGrpSpPr>
        <p:grpSpPr>
          <a:xfrm>
            <a:off x="2630488" y="1143000"/>
            <a:ext cx="4284662" cy="134938"/>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98" y="1244600"/>
              <a:ext cx="1185371"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22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50181"/>
                                        </p:tgtEl>
                                        <p:attrNameLst>
                                          <p:attrName>style.visibility</p:attrName>
                                        </p:attrNameLst>
                                      </p:cBhvr>
                                      <p:to>
                                        <p:strVal val="visible"/>
                                      </p:to>
                                    </p:set>
                                    <p:animEffect transition="in" filter="slide(fromBottom)">
                                      <p:cBhvr>
                                        <p:cTn id="11" dur="500"/>
                                        <p:tgtEl>
                                          <p:spTgt spid="50181"/>
                                        </p:tgtEl>
                                      </p:cBhvr>
                                    </p:animEffect>
                                  </p:childTnLst>
                                </p:cTn>
                              </p:par>
                              <p:par>
                                <p:cTn id="12" presetID="1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bldLvl="0" animBg="1"/>
      <p:bldP spid="522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内容占位符 4"/>
          <p:cNvGraphicFramePr>
            <a:graphicFrameLocks noGrp="1"/>
          </p:cNvGraphicFramePr>
          <p:nvPr>
            <p:ph idx="4294967295"/>
          </p:nvPr>
        </p:nvGraphicFramePr>
        <p:xfrm>
          <a:off x="395288" y="2060575"/>
          <a:ext cx="8004175" cy="3189288"/>
        </p:xfrm>
        <a:graphic>
          <a:graphicData uri="http://schemas.openxmlformats.org/drawingml/2006/table">
            <a:tbl>
              <a:tblPr firstRow="1" firstCol="1" bandRow="1"/>
              <a:tblGrid>
                <a:gridCol w="1368192"/>
                <a:gridCol w="5225647"/>
                <a:gridCol w="1410336"/>
              </a:tblGrid>
              <a:tr h="704695">
                <a:tc>
                  <a:txBody>
                    <a:bodyPr/>
                    <a:lstStyle/>
                    <a:p>
                      <a:pPr algn="ctr">
                        <a:lnSpc>
                          <a:spcPct val="115000"/>
                        </a:lnSpc>
                      </a:pPr>
                      <a:r>
                        <a:rPr lang="zh-CN" sz="19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涉及的成本</a:t>
                      </a:r>
                      <a:endParaRPr lang="zh-CN" sz="1900" dirty="0">
                        <a:effectLst/>
                        <a:latin typeface="Times New Roman" panose="02020603050405020304" pitchFamily="18" charset="0"/>
                        <a:ea typeface="宋体" panose="02010600030101010101" pitchFamily="2" charset="-122"/>
                      </a:endParaRPr>
                    </a:p>
                  </a:txBody>
                  <a:tcPr marL="19051" marR="19051" marT="18162" marB="181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zh-CN" sz="19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含 义</a:t>
                      </a:r>
                      <a:endParaRPr lang="zh-CN" sz="1900" dirty="0">
                        <a:effectLst/>
                        <a:latin typeface="Times New Roman" panose="02020603050405020304" pitchFamily="18" charset="0"/>
                        <a:ea typeface="宋体" panose="02010600030101010101" pitchFamily="2" charset="-122"/>
                      </a:endParaRPr>
                    </a:p>
                  </a:txBody>
                  <a:tcPr marL="19051" marR="19051" marT="18162" marB="181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zh-CN" sz="19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与现金持有量的关系</a:t>
                      </a:r>
                      <a:endParaRPr lang="zh-CN" sz="1900">
                        <a:effectLst/>
                        <a:latin typeface="Times New Roman" panose="02020603050405020304" pitchFamily="18" charset="0"/>
                        <a:ea typeface="宋体" panose="02010600030101010101" pitchFamily="2" charset="-122"/>
                      </a:endParaRPr>
                    </a:p>
                  </a:txBody>
                  <a:tcPr marL="19051" marR="19051" marT="18162" marB="181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510">
                <a:tc>
                  <a:txBody>
                    <a:bodyPr/>
                    <a:lstStyle/>
                    <a:p>
                      <a:pPr algn="ctr">
                        <a:lnSpc>
                          <a:spcPct val="115000"/>
                        </a:lnSpc>
                      </a:pPr>
                      <a:r>
                        <a:rPr lang="zh-CN" sz="19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机会成本</a:t>
                      </a:r>
                      <a:endParaRPr lang="zh-CN" sz="1900" dirty="0">
                        <a:effectLst/>
                        <a:latin typeface="Times New Roman" panose="02020603050405020304" pitchFamily="18" charset="0"/>
                        <a:ea typeface="宋体" panose="02010600030101010101" pitchFamily="2" charset="-122"/>
                      </a:endParaRPr>
                    </a:p>
                  </a:txBody>
                  <a:tcPr marL="19051" marR="19051" marT="18162" marB="181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zh-CN" sz="19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保留一定现金余额而丧失的再投资收益。</a:t>
                      </a:r>
                      <a:endParaRPr lang="zh-CN" sz="1900">
                        <a:effectLst/>
                        <a:latin typeface="Times New Roman" panose="02020603050405020304" pitchFamily="18" charset="0"/>
                        <a:ea typeface="宋体" panose="02010600030101010101" pitchFamily="2" charset="-122"/>
                      </a:endParaRPr>
                    </a:p>
                  </a:txBody>
                  <a:tcPr marL="19051" marR="19051" marT="18162" marB="181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zh-CN" sz="1900" b="1" u="dbl">
                          <a:solidFill>
                            <a:srgbClr val="A50021"/>
                          </a:solidFill>
                          <a:effectLst/>
                          <a:latin typeface="Times New Roman" panose="02020603050405020304" pitchFamily="18" charset="0"/>
                          <a:ea typeface="宋体" panose="02010600030101010101" pitchFamily="2" charset="-122"/>
                          <a:cs typeface="宋体" panose="02010600030101010101" pitchFamily="2" charset="-122"/>
                        </a:rPr>
                        <a:t>正相关</a:t>
                      </a:r>
                      <a:endParaRPr lang="zh-CN" sz="1900">
                        <a:effectLst/>
                        <a:latin typeface="Times New Roman" panose="02020603050405020304" pitchFamily="18" charset="0"/>
                        <a:ea typeface="宋体" panose="02010600030101010101" pitchFamily="2" charset="-122"/>
                      </a:endParaRPr>
                    </a:p>
                  </a:txBody>
                  <a:tcPr marL="19051" marR="19051" marT="18162" marB="181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695">
                <a:tc>
                  <a:txBody>
                    <a:bodyPr/>
                    <a:lstStyle/>
                    <a:p>
                      <a:pPr algn="ctr">
                        <a:lnSpc>
                          <a:spcPct val="115000"/>
                        </a:lnSpc>
                      </a:pPr>
                      <a:r>
                        <a:rPr lang="zh-CN" sz="19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管理成本</a:t>
                      </a:r>
                      <a:endParaRPr lang="zh-CN" sz="1900">
                        <a:effectLst/>
                        <a:latin typeface="Times New Roman" panose="02020603050405020304" pitchFamily="18" charset="0"/>
                        <a:ea typeface="宋体" panose="02010600030101010101" pitchFamily="2" charset="-122"/>
                      </a:endParaRPr>
                    </a:p>
                  </a:txBody>
                  <a:tcPr marL="19051" marR="19051" marT="18162" marB="181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zh-CN" sz="19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持有一定数量的现金而发生的管理费用</a:t>
                      </a:r>
                      <a:endParaRPr lang="zh-CN" sz="1900" dirty="0">
                        <a:effectLst/>
                        <a:latin typeface="Times New Roman" panose="02020603050405020304" pitchFamily="18" charset="0"/>
                        <a:ea typeface="宋体" panose="02010600030101010101" pitchFamily="2" charset="-122"/>
                      </a:endParaRPr>
                    </a:p>
                  </a:txBody>
                  <a:tcPr marL="19051" marR="19051" marT="18162" marB="181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zh-CN" sz="1900" b="1" u="dbl">
                          <a:solidFill>
                            <a:srgbClr val="A50021"/>
                          </a:solidFill>
                          <a:effectLst/>
                          <a:latin typeface="Times New Roman" panose="02020603050405020304" pitchFamily="18" charset="0"/>
                          <a:ea typeface="宋体" panose="02010600030101010101" pitchFamily="2" charset="-122"/>
                          <a:cs typeface="宋体" panose="02010600030101010101" pitchFamily="2" charset="-122"/>
                        </a:rPr>
                        <a:t>一般认为是固定成本</a:t>
                      </a:r>
                      <a:endParaRPr lang="zh-CN" sz="1900">
                        <a:effectLst/>
                        <a:latin typeface="Times New Roman" panose="02020603050405020304" pitchFamily="18" charset="0"/>
                        <a:ea typeface="宋体" panose="02010600030101010101" pitchFamily="2" charset="-122"/>
                      </a:endParaRPr>
                    </a:p>
                  </a:txBody>
                  <a:tcPr marL="19051" marR="19051" marT="18162" marB="181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695">
                <a:tc>
                  <a:txBody>
                    <a:bodyPr/>
                    <a:lstStyle/>
                    <a:p>
                      <a:pPr algn="ctr">
                        <a:lnSpc>
                          <a:spcPct val="115000"/>
                        </a:lnSpc>
                      </a:pPr>
                      <a:r>
                        <a:rPr lang="zh-CN" altLang="en-US" sz="19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转换</a:t>
                      </a:r>
                      <a:r>
                        <a:rPr lang="zh-CN" sz="19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成本</a:t>
                      </a:r>
                      <a:endParaRPr lang="zh-CN" sz="1900" dirty="0">
                        <a:effectLst/>
                        <a:latin typeface="Times New Roman" panose="02020603050405020304" pitchFamily="18" charset="0"/>
                        <a:ea typeface="宋体" panose="02010600030101010101" pitchFamily="2" charset="-122"/>
                      </a:endParaRPr>
                    </a:p>
                  </a:txBody>
                  <a:tcPr marL="19051" marR="19051" marT="18162" marB="181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r>
                        <a:rPr lang="zh-CN" sz="19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缺乏必要的现金，不能应付业务开支所需，使企业为此付出的转换成本代价</a:t>
                      </a:r>
                      <a:endParaRPr lang="zh-CN" sz="1900" dirty="0">
                        <a:effectLst/>
                        <a:latin typeface="Times New Roman" panose="02020603050405020304" pitchFamily="18" charset="0"/>
                        <a:ea typeface="宋体" panose="02010600030101010101" pitchFamily="2" charset="-122"/>
                      </a:endParaRPr>
                    </a:p>
                  </a:txBody>
                  <a:tcPr marL="19051" marR="19051" marT="18162" marB="181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zh-CN" sz="1900" b="1" u="dbl" dirty="0">
                          <a:solidFill>
                            <a:srgbClr val="A50021"/>
                          </a:solidFill>
                          <a:effectLst/>
                          <a:latin typeface="Times New Roman" panose="02020603050405020304" pitchFamily="18" charset="0"/>
                          <a:ea typeface="宋体" panose="02010600030101010101" pitchFamily="2" charset="-122"/>
                          <a:cs typeface="宋体" panose="02010600030101010101" pitchFamily="2" charset="-122"/>
                        </a:rPr>
                        <a:t>负相关</a:t>
                      </a:r>
                      <a:endParaRPr lang="zh-CN" sz="1900" dirty="0">
                        <a:effectLst/>
                        <a:latin typeface="Times New Roman" panose="02020603050405020304" pitchFamily="18" charset="0"/>
                        <a:ea typeface="宋体" panose="02010600030101010101" pitchFamily="2" charset="-122"/>
                      </a:endParaRPr>
                    </a:p>
                  </a:txBody>
                  <a:tcPr marL="19051" marR="19051" marT="18162" marB="181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695">
                <a:tc>
                  <a:txBody>
                    <a:bodyPr/>
                    <a:lstStyle/>
                    <a:p>
                      <a:pPr algn="ctr">
                        <a:lnSpc>
                          <a:spcPct val="115000"/>
                        </a:lnSpc>
                      </a:pPr>
                      <a:r>
                        <a:rPr lang="zh-CN" sz="19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短缺成本</a:t>
                      </a:r>
                      <a:endParaRPr lang="zh-CN" sz="1900" dirty="0">
                        <a:effectLst/>
                        <a:latin typeface="Times New Roman" panose="02020603050405020304" pitchFamily="18" charset="0"/>
                        <a:ea typeface="宋体" panose="02010600030101010101" pitchFamily="2" charset="-122"/>
                      </a:endParaRPr>
                    </a:p>
                  </a:txBody>
                  <a:tcPr marL="19051" marR="19051" marT="18162" marB="181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r>
                        <a:rPr lang="zh-CN" sz="19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缺乏必要的现金，不能应付业务开支所需，使企业蒙受损失付出的代价</a:t>
                      </a:r>
                      <a:endParaRPr lang="zh-CN" sz="1900" dirty="0">
                        <a:effectLst/>
                        <a:latin typeface="Times New Roman" panose="02020603050405020304" pitchFamily="18" charset="0"/>
                        <a:ea typeface="宋体" panose="02010600030101010101" pitchFamily="2" charset="-122"/>
                      </a:endParaRPr>
                    </a:p>
                  </a:txBody>
                  <a:tcPr marL="19051" marR="19051" marT="18162" marB="181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zh-CN" sz="1900" b="1" u="dbl" dirty="0">
                          <a:solidFill>
                            <a:srgbClr val="A50021"/>
                          </a:solidFill>
                          <a:effectLst/>
                          <a:latin typeface="Times New Roman" panose="02020603050405020304" pitchFamily="18" charset="0"/>
                          <a:ea typeface="宋体" panose="02010600030101010101" pitchFamily="2" charset="-122"/>
                          <a:cs typeface="宋体" panose="02010600030101010101" pitchFamily="2" charset="-122"/>
                        </a:rPr>
                        <a:t>负相关</a:t>
                      </a:r>
                      <a:endParaRPr lang="zh-CN" sz="1900" dirty="0">
                        <a:effectLst/>
                        <a:latin typeface="Times New Roman" panose="02020603050405020304" pitchFamily="18" charset="0"/>
                        <a:ea typeface="宋体" panose="02010600030101010101" pitchFamily="2" charset="-122"/>
                      </a:endParaRPr>
                    </a:p>
                  </a:txBody>
                  <a:tcPr marL="19051" marR="19051" marT="18162" marB="181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标题 4"/>
          <p:cNvSpPr txBox="1">
            <a:spLocks noGrp="1"/>
          </p:cNvSpPr>
          <p:nvPr>
            <p:ph type="title"/>
          </p:nvPr>
        </p:nvSpPr>
        <p:spPr>
          <a:xfrm>
            <a:off x="1787525" y="620713"/>
            <a:ext cx="5508625" cy="854075"/>
          </a:xfrm>
        </p:spPr>
        <p:txBody>
          <a:bodyPr vert="horz" wrap="square" lIns="0" tIns="46800" rIns="0" bIns="45720" numCol="1" anchor="ctr" anchorCtr="0" compatLnSpc="1">
            <a:spAutoFit/>
          </a:bodyPr>
          <a:lstStyle/>
          <a:p>
            <a:pPr marL="0" marR="0" lvl="0" indent="0" algn="ctr" defTabSz="914400" rtl="0" eaLnBrk="1" fontAlgn="auto" latinLnBrk="0" hangingPunct="1">
              <a:lnSpc>
                <a:spcPct val="90000"/>
              </a:lnSpc>
              <a:spcBef>
                <a:spcPct val="50000"/>
              </a:spcBef>
              <a:spcAft>
                <a:spcPts val="0"/>
              </a:spcAft>
              <a:buClrTx/>
              <a:buSzTx/>
              <a:buFont typeface="Arial" panose="020B0604020202020204" pitchFamily="34" charset="0"/>
              <a:buNone/>
              <a:defRPr/>
            </a:pPr>
            <a:r>
              <a:rPr kumimoji="0" lang="zh-CN" altLang="en-US" sz="4000" b="1" i="0" u="none" strike="noStrike" kern="0" cap="none" spc="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cs typeface="+mj-cs"/>
              </a:rPr>
              <a:t>（二</a:t>
            </a:r>
            <a:r>
              <a:rPr kumimoji="0" lang="zh-CN" altLang="en-US" sz="3600" b="1" i="0" u="none" strike="noStrike" kern="0" cap="none" spc="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cs typeface="+mj-cs"/>
              </a:rPr>
              <a:t>）</a:t>
            </a:r>
            <a:r>
              <a:rPr kumimoji="0" lang="zh-CN" altLang="en-US" sz="3600" b="1" i="0" u="none" strike="noStrike" kern="0" cap="none" spc="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cs typeface="+mj-cs"/>
                <a:sym typeface="+mn-ea"/>
              </a:rPr>
              <a:t>现金的持有成本</a:t>
            </a:r>
            <a:endParaRPr kumimoji="0" lang="zh-CN" altLang="en-US" sz="3600" b="1" i="0" u="none" strike="noStrike" kern="0" cap="none" spc="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0" y="2276475"/>
            <a:ext cx="9144000" cy="254952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2"/>
                </a:solidFill>
                <a:effectLst/>
                <a:uLnTx/>
                <a:uFillTx/>
                <a:latin typeface="+mn-lt"/>
                <a:ea typeface="+mn-ea"/>
                <a:cs typeface="+mn-cs"/>
              </a:rPr>
              <a:t> </a:t>
            </a:r>
            <a:endParaRPr kumimoji="0" lang="zh-CN" altLang="en-US" sz="1800" b="0" i="0" u="none" strike="noStrike" kern="1200" cap="none" spc="0" normalizeH="0" baseline="0" noProof="0" dirty="0">
              <a:ln>
                <a:noFill/>
              </a:ln>
              <a:solidFill>
                <a:schemeClr val="tx2"/>
              </a:solidFill>
              <a:effectLst/>
              <a:uLnTx/>
              <a:uFillTx/>
              <a:latin typeface="+mn-lt"/>
              <a:ea typeface="+mn-ea"/>
              <a:cs typeface="+mn-cs"/>
            </a:endParaRPr>
          </a:p>
        </p:txBody>
      </p:sp>
      <p:cxnSp>
        <p:nvCxnSpPr>
          <p:cNvPr id="6" name="直接连接符 5"/>
          <p:cNvCxnSpPr/>
          <p:nvPr/>
        </p:nvCxnSpPr>
        <p:spPr>
          <a:xfrm>
            <a:off x="-66675" y="4914900"/>
            <a:ext cx="9382125"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6675" y="2197100"/>
            <a:ext cx="9382125"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19461" name="图片 7"/>
          <p:cNvPicPr>
            <a:picLocks noChangeAspect="1"/>
          </p:cNvPicPr>
          <p:nvPr/>
        </p:nvPicPr>
        <p:blipFill>
          <a:blip r:embed="rId1"/>
          <a:stretch>
            <a:fillRect/>
          </a:stretch>
        </p:blipFill>
        <p:spPr>
          <a:xfrm>
            <a:off x="1409700" y="2714625"/>
            <a:ext cx="933450" cy="1606550"/>
          </a:xfrm>
          <a:prstGeom prst="rect">
            <a:avLst/>
          </a:prstGeom>
          <a:noFill/>
          <a:ln w="9525">
            <a:noFill/>
          </a:ln>
        </p:spPr>
      </p:pic>
      <p:cxnSp>
        <p:nvCxnSpPr>
          <p:cNvPr id="9" name="直接连接符 8"/>
          <p:cNvCxnSpPr/>
          <p:nvPr/>
        </p:nvCxnSpPr>
        <p:spPr>
          <a:xfrm>
            <a:off x="3071813"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463" name="Title 2"/>
          <p:cNvSpPr txBox="1"/>
          <p:nvPr/>
        </p:nvSpPr>
        <p:spPr>
          <a:xfrm>
            <a:off x="2909888" y="2798763"/>
            <a:ext cx="5867400" cy="1182687"/>
          </a:xfrm>
          <a:prstGeom prst="rect">
            <a:avLst/>
          </a:prstGeom>
          <a:noFill/>
          <a:ln w="9525">
            <a:noFill/>
          </a:ln>
        </p:spPr>
        <p:txBody>
          <a:bodyPr lIns="36000" rIns="36000" anchor="b" anchorCtr="0"/>
          <a:p>
            <a:pPr marL="742950" indent="-742950">
              <a:lnSpc>
                <a:spcPct val="150000"/>
              </a:lnSpc>
            </a:pPr>
            <a:endParaRPr lang="en-US" altLang="zh-CN" sz="4000" dirty="0">
              <a:latin typeface="方正尚酷简体"/>
              <a:ea typeface="方正尚酷简体"/>
            </a:endParaRPr>
          </a:p>
          <a:p>
            <a:pPr marL="742950" indent="-742950">
              <a:lnSpc>
                <a:spcPct val="150000"/>
              </a:lnSpc>
            </a:pPr>
            <a:endParaRPr lang="en-US" altLang="zh-CN" sz="4000" dirty="0">
              <a:latin typeface="方正尚酷简体"/>
              <a:ea typeface="方正尚酷简体"/>
            </a:endParaRPr>
          </a:p>
          <a:p>
            <a:pPr marL="742950" indent="-742950">
              <a:lnSpc>
                <a:spcPct val="150000"/>
              </a:lnSpc>
            </a:pPr>
            <a:r>
              <a:rPr lang="zh-CN" altLang="en-US" sz="4000" b="1" dirty="0">
                <a:latin typeface="华文隶书" panose="02010800040101010101" pitchFamily="2" charset="-122"/>
                <a:ea typeface="华文隶书" panose="02010800040101010101" pitchFamily="2" charset="-122"/>
              </a:rPr>
              <a:t>一、确定</a:t>
            </a:r>
            <a:r>
              <a:rPr lang="" altLang="en-US" sz="4000" b="1" dirty="0">
                <a:latin typeface="华文隶书" panose="02010800040101010101" pitchFamily="2" charset="-122"/>
                <a:ea typeface="华文隶书" panose="02010800040101010101" pitchFamily="2" charset="-122"/>
              </a:rPr>
              <a:t>最佳现金持有量</a:t>
            </a:r>
            <a:endParaRPr lang="zh-CN" altLang="en-US" sz="4000" b="1" dirty="0">
              <a:latin typeface="华文隶书" panose="02010800040101010101" pitchFamily="2" charset="-122"/>
              <a:ea typeface="华文隶书" panose="02010800040101010101" pitchFamily="2" charset="-122"/>
            </a:endParaRPr>
          </a:p>
        </p:txBody>
      </p:sp>
      <p:sp>
        <p:nvSpPr>
          <p:cNvPr id="19464" name="灯片编号占位符 2"/>
          <p:cNvSpPr txBox="1">
            <a:spLocks noGrp="1"/>
          </p:cNvSpPr>
          <p:nvPr>
            <p:ph type="sldNum" sz="quarter" idx="12"/>
          </p:nvPr>
        </p:nvSpPr>
        <p:spPr>
          <a:xfrm>
            <a:off x="8493125" y="6240463"/>
            <a:ext cx="371475" cy="354012"/>
          </a:xfrm>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r" eaLnBrk="1" hangingPunct="1"/>
            <a:fld id="{9A0DB2DC-4C9A-4742-B13C-FB6460FD3503}" type="slidenum">
              <a:rPr lang="en-US" altLang="zh-CN" sz="1400" dirty="0">
                <a:solidFill>
                  <a:schemeClr val="bg1"/>
                </a:solidFill>
              </a:rPr>
            </a:fld>
            <a:endParaRPr lang="en-US" altLang="zh-CN" sz="1400" dirty="0">
              <a:solidFill>
                <a:schemeClr val="bg1"/>
              </a:solidFill>
            </a:endParaRPr>
          </a:p>
        </p:txBody>
      </p:sp>
      <p:sp>
        <p:nvSpPr>
          <p:cNvPr id="12" name="TextBox 11"/>
          <p:cNvSpPr txBox="1"/>
          <p:nvPr/>
        </p:nvSpPr>
        <p:spPr>
          <a:xfrm>
            <a:off x="3086100" y="476250"/>
            <a:ext cx="3400425" cy="923925"/>
          </a:xfrm>
          <a:prstGeom prst="rect">
            <a:avLst/>
          </a:prstGeom>
          <a:noFill/>
          <a:ln w="9525" cap="flat" cmpd="sng">
            <a:solidFill>
              <a:schemeClr val="accent1"/>
            </a:solidFill>
            <a:prstDash val="solid"/>
            <a:miter/>
            <a:headEnd type="none" w="med" len="med"/>
            <a:tailEnd type="none" w="med" len="med"/>
          </a:ln>
        </p:spPr>
        <p:txBody>
          <a:bodyPr lIns="0" tIns="0" rIns="0" bIns="0">
            <a:spAutoFit/>
          </a:bodyPr>
          <a:p>
            <a:pPr marL="742950" indent="-742950">
              <a:lnSpc>
                <a:spcPct val="150000"/>
              </a:lnSpc>
            </a:pPr>
            <a:r>
              <a:rPr lang="zh-CN" altLang="en-US" sz="4000" b="1" dirty="0">
                <a:latin typeface="华文隶书" panose="02010800040101010101" pitchFamily="2" charset="-122"/>
                <a:ea typeface="华文隶书" panose="02010800040101010101" pitchFamily="2" charset="-122"/>
              </a:rPr>
              <a:t>任务实训</a:t>
            </a:r>
            <a:endParaRPr lang="zh-CN" altLang="en-US" sz="4000" b="1" dirty="0">
              <a:latin typeface="华文隶书" panose="02010800040101010101" pitchFamily="2" charset="-122"/>
              <a:ea typeface="华文隶书" panose="0201080004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AutoShape 5"/>
          <p:cNvSpPr/>
          <p:nvPr/>
        </p:nvSpPr>
        <p:spPr>
          <a:xfrm>
            <a:off x="4143375" y="1801813"/>
            <a:ext cx="685800" cy="609600"/>
          </a:xfrm>
          <a:prstGeom prst="accentBorderCallout1">
            <a:avLst>
              <a:gd name="adj1" fmla="val 18750"/>
              <a:gd name="adj2" fmla="val -8333"/>
              <a:gd name="adj3" fmla="val 66148"/>
              <a:gd name="adj4" fmla="val -79167"/>
            </a:avLst>
          </a:prstGeom>
          <a:noFill/>
          <a:ln w="12700">
            <a:noFill/>
          </a:ln>
        </p:spPr>
        <p:txBody>
          <a:bodyPr/>
          <a:p>
            <a:pPr marL="342900" indent="-342900" eaLnBrk="1" hangingPunct="1">
              <a:lnSpc>
                <a:spcPct val="90000"/>
              </a:lnSpc>
              <a:spcBef>
                <a:spcPct val="20000"/>
              </a:spcBef>
              <a:buClr>
                <a:schemeClr val="tx2"/>
              </a:buClr>
              <a:buFont typeface="Wingdings" panose="05000000000000000000" pitchFamily="2" charset="2"/>
            </a:pPr>
            <a:endParaRPr lang="zh-CN" altLang="en-US" sz="2400" dirty="0">
              <a:latin typeface="楷体_GB2312"/>
              <a:ea typeface="楷体_GB2312"/>
            </a:endParaRPr>
          </a:p>
        </p:txBody>
      </p:sp>
      <p:grpSp>
        <p:nvGrpSpPr>
          <p:cNvPr id="6" name="组合 5"/>
          <p:cNvGrpSpPr/>
          <p:nvPr/>
        </p:nvGrpSpPr>
        <p:grpSpPr>
          <a:xfrm>
            <a:off x="2728913" y="439738"/>
            <a:ext cx="4305300" cy="809625"/>
            <a:chOff x="1275" y="3203"/>
            <a:chExt cx="4786" cy="1060"/>
          </a:xfrm>
        </p:grpSpPr>
        <p:grpSp>
          <p:nvGrpSpPr>
            <p:cNvPr id="20490" name="组合 21"/>
            <p:cNvGrpSpPr/>
            <p:nvPr/>
          </p:nvGrpSpPr>
          <p:grpSpPr>
            <a:xfrm>
              <a:off x="1275" y="3203"/>
              <a:ext cx="4786" cy="1060"/>
              <a:chOff x="1011036" y="1087383"/>
              <a:chExt cx="2831223" cy="679699"/>
            </a:xfrm>
          </p:grpSpPr>
          <p:sp>
            <p:nvSpPr>
              <p:cNvPr id="23" name="任意多边形 22"/>
              <p:cNvSpPr/>
              <p:nvPr/>
            </p:nvSpPr>
            <p:spPr bwMode="auto">
              <a:xfrm>
                <a:off x="1011036" y="108738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prstClr val="black"/>
                  </a:solidFill>
                  <a:effectLst/>
                  <a:uLnTx/>
                  <a:uFillTx/>
                  <a:latin typeface="微软雅黑" panose="020B0503020204020204" pitchFamily="34" charset="-122"/>
                  <a:ea typeface="宋体" panose="02010600030101010101" pitchFamily="2" charset="-122"/>
                  <a:cs typeface="+mn-cs"/>
                </a:endParaRPr>
              </a:p>
            </p:txBody>
          </p:sp>
          <p:sp>
            <p:nvSpPr>
              <p:cNvPr id="24" name="任意多边形 23"/>
              <p:cNvSpPr/>
              <p:nvPr/>
            </p:nvSpPr>
            <p:spPr bwMode="auto">
              <a:xfrm>
                <a:off x="1106021" y="1163950"/>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prstClr val="black"/>
                  </a:solidFill>
                  <a:effectLst/>
                  <a:uLnTx/>
                  <a:uFillTx/>
                  <a:latin typeface="微软雅黑" panose="020B0503020204020204" pitchFamily="34" charset="-122"/>
                  <a:ea typeface="宋体" panose="02010600030101010101" pitchFamily="2" charset="-122"/>
                  <a:cs typeface="+mn-cs"/>
                </a:endParaRPr>
              </a:p>
            </p:txBody>
          </p:sp>
        </p:grpSp>
        <p:sp>
          <p:nvSpPr>
            <p:cNvPr id="20491" name="矩形 2"/>
            <p:cNvSpPr/>
            <p:nvPr/>
          </p:nvSpPr>
          <p:spPr>
            <a:xfrm>
              <a:off x="1507" y="3383"/>
              <a:ext cx="4128" cy="765"/>
            </a:xfrm>
            <a:prstGeom prst="rect">
              <a:avLst/>
            </a:prstGeom>
            <a:noFill/>
            <a:ln w="9525">
              <a:noFill/>
            </a:ln>
          </p:spPr>
          <p:txBody>
            <a:bodyPr>
              <a:spAutoFit/>
            </a:bodyPr>
            <a:p>
              <a:pPr eaLnBrk="1" hangingPunct="1">
                <a:spcBef>
                  <a:spcPct val="50000"/>
                </a:spcBef>
              </a:pPr>
              <a:r>
                <a:rPr lang="zh-CN" altLang="en-US" sz="3200" b="1" dirty="0">
                  <a:solidFill>
                    <a:srgbClr val="0070C0"/>
                  </a:solidFill>
                  <a:latin typeface="微软雅黑" panose="020B0503020204020204" pitchFamily="34" charset="-122"/>
                  <a:ea typeface="微软雅黑" panose="020B0503020204020204" pitchFamily="34" charset="-122"/>
                </a:rPr>
                <a:t>     常见计算方法</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sp>
        <p:nvSpPr>
          <p:cNvPr id="3" name="矩形 2"/>
          <p:cNvSpPr/>
          <p:nvPr/>
        </p:nvSpPr>
        <p:spPr>
          <a:xfrm>
            <a:off x="3276600" y="2852738"/>
            <a:ext cx="3800475" cy="738187"/>
          </a:xfrm>
          <a:prstGeom prst="rect">
            <a:avLst/>
          </a:prstGeom>
          <a:noFill/>
          <a:ln w="9525">
            <a:noFill/>
          </a:ln>
        </p:spPr>
        <p:txBody>
          <a:bodyPr>
            <a:spAutoFit/>
          </a:bodyPr>
          <a:p>
            <a:pPr>
              <a:lnSpc>
                <a:spcPct val="150000"/>
              </a:lnSpc>
              <a:spcBef>
                <a:spcPct val="50000"/>
              </a:spcBef>
            </a:pPr>
            <a:r>
              <a:rPr lang="zh-CN" altLang="en-US" sz="2800" b="1" dirty="0">
                <a:latin typeface="微软雅黑" panose="020B0503020204020204" pitchFamily="34" charset="-122"/>
                <a:ea typeface="微软雅黑" panose="020B0503020204020204" pitchFamily="34" charset="-122"/>
              </a:rPr>
              <a:t>（一）成本分析模式</a:t>
            </a:r>
            <a:endParaRPr lang="en-US" altLang="zh-CN" sz="2800" b="1" dirty="0">
              <a:latin typeface="微软雅黑" panose="020B0503020204020204" pitchFamily="34" charset="-122"/>
              <a:ea typeface="微软雅黑" panose="020B0503020204020204" pitchFamily="34" charset="-122"/>
              <a:sym typeface="黑体" panose="02010609060101010101" charset="-122"/>
            </a:endParaRPr>
          </a:p>
        </p:txBody>
      </p:sp>
      <p:sp>
        <p:nvSpPr>
          <p:cNvPr id="5" name="矩形 4"/>
          <p:cNvSpPr/>
          <p:nvPr/>
        </p:nvSpPr>
        <p:spPr>
          <a:xfrm>
            <a:off x="3455988" y="4037013"/>
            <a:ext cx="3336925" cy="738187"/>
          </a:xfrm>
          <a:prstGeom prst="rect">
            <a:avLst/>
          </a:prstGeom>
          <a:noFill/>
          <a:ln w="9525">
            <a:noFill/>
          </a:ln>
        </p:spPr>
        <p:txBody>
          <a:bodyPr>
            <a:spAutoFit/>
          </a:bodyPr>
          <a:p>
            <a:pPr>
              <a:lnSpc>
                <a:spcPct val="150000"/>
              </a:lnSpc>
              <a:spcBef>
                <a:spcPct val="50000"/>
              </a:spcBef>
            </a:pPr>
            <a:r>
              <a:rPr lang="zh-CN" altLang="en-US" sz="2800" b="1" dirty="0">
                <a:latin typeface="微软雅黑" panose="020B0503020204020204" pitchFamily="34" charset="-122"/>
                <a:ea typeface="微软雅黑" panose="020B0503020204020204" pitchFamily="34" charset="-122"/>
              </a:rPr>
              <a:t>（二）存货模式</a:t>
            </a:r>
            <a:endParaRPr lang="en-US" altLang="zh-CN" sz="2800" b="1" dirty="0">
              <a:latin typeface="微软雅黑" panose="020B0503020204020204" pitchFamily="34" charset="-122"/>
              <a:ea typeface="微软雅黑" panose="020B0503020204020204" pitchFamily="34" charset="-122"/>
              <a:sym typeface="黑体" panose="02010609060101010101" charset="-122"/>
            </a:endParaRPr>
          </a:p>
        </p:txBody>
      </p:sp>
      <p:pic>
        <p:nvPicPr>
          <p:cNvPr id="20486" name="图片 6" descr="0050060072"/>
          <p:cNvPicPr>
            <a:picLocks noChangeAspect="1"/>
          </p:cNvPicPr>
          <p:nvPr/>
        </p:nvPicPr>
        <p:blipFill>
          <a:blip r:embed="rId1">
            <a:clrChange>
              <a:clrFrom>
                <a:srgbClr val="FFFFFF"/>
              </a:clrFrom>
              <a:clrTo>
                <a:srgbClr val="FFFFFF">
                  <a:alpha val="0"/>
                </a:srgbClr>
              </a:clrTo>
            </a:clrChange>
          </a:blip>
          <a:srcRect l="-487" t="3130" r="487" b="-3130"/>
          <a:stretch>
            <a:fillRect/>
          </a:stretch>
        </p:blipFill>
        <p:spPr>
          <a:xfrm>
            <a:off x="165100" y="2106613"/>
            <a:ext cx="2655888" cy="3825875"/>
          </a:xfrm>
          <a:prstGeom prst="rect">
            <a:avLst/>
          </a:prstGeom>
          <a:noFill/>
          <a:ln w="9525">
            <a:noFill/>
          </a:ln>
        </p:spPr>
      </p:pic>
      <p:grpSp>
        <p:nvGrpSpPr>
          <p:cNvPr id="20487" name="组合 36"/>
          <p:cNvGrpSpPr/>
          <p:nvPr/>
        </p:nvGrpSpPr>
        <p:grpSpPr>
          <a:xfrm>
            <a:off x="2676525" y="1557338"/>
            <a:ext cx="4284663" cy="134937"/>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98" y="1244600"/>
              <a:ext cx="1185371"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edg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0-#ppt_w/2"/>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 name="Picture 4"/>
          <p:cNvPicPr>
            <a:picLocks noChangeArrowheads="1"/>
          </p:cNvPicPr>
          <p:nvPr/>
        </p:nvPicPr>
        <p:blipFill>
          <a:blip r:embed="rId1"/>
          <a:srcRect b="10193"/>
          <a:stretch>
            <a:fillRect/>
          </a:stretch>
        </p:blipFill>
        <p:spPr bwMode="auto">
          <a:xfrm>
            <a:off x="39688" y="1484313"/>
            <a:ext cx="2876550" cy="4286250"/>
          </a:xfrm>
          <a:prstGeom prst="rect">
            <a:avLst/>
          </a:prstGeom>
          <a:ln>
            <a:noFill/>
          </a:ln>
          <a:effectLst>
            <a:outerShdw blurRad="292100" dist="139700" dir="2700000" algn="tl" rotWithShape="0">
              <a:srgbClr val="333333">
                <a:alpha val="65000"/>
              </a:srgbClr>
            </a:outerShdw>
          </a:effectLst>
        </p:spPr>
      </p:pic>
      <p:sp>
        <p:nvSpPr>
          <p:cNvPr id="27656" name="文本框 6"/>
          <p:cNvSpPr txBox="1"/>
          <p:nvPr/>
        </p:nvSpPr>
        <p:spPr>
          <a:xfrm>
            <a:off x="827088" y="1941513"/>
            <a:ext cx="1971675" cy="1168400"/>
          </a:xfrm>
          <a:prstGeom prst="rect">
            <a:avLst/>
          </a:prstGeom>
          <a:noFill/>
          <a:ln w="9525">
            <a:noFill/>
          </a:ln>
        </p:spPr>
        <p:txBody>
          <a:bodyPr>
            <a:spAutoFit/>
          </a:bodyPr>
          <a:p>
            <a:pPr eaLnBrk="1" hangingPunct="1">
              <a:spcBef>
                <a:spcPct val="50000"/>
              </a:spcBef>
            </a:pPr>
            <a:r>
              <a:rPr lang="zh-CN" altLang="zh-CN" sz="2800" b="1" dirty="0">
                <a:latin typeface="微软雅黑" panose="020B0503020204020204" pitchFamily="34" charset="-122"/>
                <a:ea typeface="微软雅黑" panose="020B0503020204020204" pitchFamily="34" charset="-122"/>
              </a:rPr>
              <a:t>成本分析</a:t>
            </a:r>
            <a:endParaRPr lang="en-US" altLang="zh-CN" sz="2800" b="1" dirty="0">
              <a:latin typeface="微软雅黑" panose="020B0503020204020204" pitchFamily="34" charset="-122"/>
              <a:ea typeface="微软雅黑" panose="020B0503020204020204" pitchFamily="34" charset="-122"/>
            </a:endParaRPr>
          </a:p>
          <a:p>
            <a:pPr eaLnBrk="1" hangingPunct="1">
              <a:spcBef>
                <a:spcPct val="50000"/>
              </a:spcBef>
            </a:pPr>
            <a:r>
              <a:rPr lang="zh-CN" altLang="zh-CN" sz="2800" b="1" dirty="0">
                <a:latin typeface="微软雅黑" panose="020B0503020204020204" pitchFamily="34" charset="-122"/>
                <a:ea typeface="微软雅黑" panose="020B0503020204020204" pitchFamily="34" charset="-122"/>
              </a:rPr>
              <a:t>模式的含义</a:t>
            </a:r>
            <a:endParaRPr lang="zh-CN" altLang="zh-CN" sz="2800" b="1"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1739900" y="1412875"/>
            <a:ext cx="7080250" cy="3416300"/>
            <a:chOff x="3756" y="1983"/>
            <a:chExt cx="13643" cy="5380"/>
          </a:xfrm>
        </p:grpSpPr>
        <p:sp>
          <p:nvSpPr>
            <p:cNvPr id="21515" name="文本框 21"/>
            <p:cNvSpPr txBox="1"/>
            <p:nvPr/>
          </p:nvSpPr>
          <p:spPr>
            <a:xfrm>
              <a:off x="7549" y="1983"/>
              <a:ext cx="9850" cy="5380"/>
            </a:xfrm>
            <a:prstGeom prst="rect">
              <a:avLst/>
            </a:prstGeom>
            <a:noFill/>
            <a:ln w="28575" cap="flat" cmpd="sng">
              <a:solidFill>
                <a:schemeClr val="tx1"/>
              </a:solidFill>
              <a:prstDash val="solid"/>
              <a:round/>
              <a:headEnd type="none" w="med" len="med"/>
              <a:tailEnd type="none" w="med" len="med"/>
            </a:ln>
          </p:spPr>
          <p:txBody>
            <a:bodyPr>
              <a:spAutoFit/>
            </a:bodyPr>
            <a:p>
              <a:pPr eaLnBrk="1" hangingPunct="1">
                <a:lnSpc>
                  <a:spcPct val="150000"/>
                </a:lnSpc>
                <a:spcBef>
                  <a:spcPct val="50000"/>
                </a:spcBef>
              </a:pPr>
              <a:r>
                <a:rPr lang="zh-CN" altLang="en-US" sz="2400" dirty="0">
                  <a:latin typeface="微软雅黑" panose="020B0503020204020204" pitchFamily="34" charset="-122"/>
                  <a:ea typeface="微软雅黑" panose="020B0503020204020204" pitchFamily="34" charset="-122"/>
                </a:rPr>
                <a:t>成本分析模式是根据现金有关成本，分析预测其总成本最低时现金持有量的一种方法。运用成本分析模式确定最佳持有量时，只考虑因持有一定量的现金而产生的</a:t>
              </a:r>
              <a:r>
                <a:rPr lang="zh-CN" altLang="en-US" sz="2400" dirty="0">
                  <a:solidFill>
                    <a:srgbClr val="FF0000"/>
                  </a:solidFill>
                  <a:latin typeface="微软雅黑" panose="020B0503020204020204" pitchFamily="34" charset="-122"/>
                  <a:ea typeface="微软雅黑" panose="020B0503020204020204" pitchFamily="34" charset="-122"/>
                </a:rPr>
                <a:t>管理成本</a:t>
              </a:r>
              <a:r>
                <a:rPr lang="zh-CN" altLang="en-US" sz="2400" dirty="0">
                  <a:latin typeface="微软雅黑" panose="020B0503020204020204" pitchFamily="34" charset="-122"/>
                  <a:ea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rPr>
                <a:t>机会成本</a:t>
              </a:r>
              <a:r>
                <a:rPr lang="zh-CN" altLang="en-US" sz="2400" dirty="0">
                  <a:latin typeface="微软雅黑" panose="020B0503020204020204" pitchFamily="34" charset="-122"/>
                  <a:ea typeface="微软雅黑" panose="020B0503020204020204" pitchFamily="34" charset="-122"/>
                </a:rPr>
                <a:t>及</a:t>
              </a:r>
              <a:r>
                <a:rPr lang="zh-CN" altLang="en-US" sz="2400" dirty="0">
                  <a:solidFill>
                    <a:srgbClr val="FF0000"/>
                  </a:solidFill>
                  <a:latin typeface="微软雅黑" panose="020B0503020204020204" pitchFamily="34" charset="-122"/>
                  <a:ea typeface="微软雅黑" panose="020B0503020204020204" pitchFamily="34" charset="-122"/>
                </a:rPr>
                <a:t>短缺成本，而不考虑转换成本。</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160" name=" 160"/>
            <p:cNvSpPr/>
            <p:nvPr/>
          </p:nvSpPr>
          <p:spPr>
            <a:xfrm rot="1920000">
              <a:off x="3756" y="4508"/>
              <a:ext cx="3487" cy="129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grpSp>
      <p:sp>
        <p:nvSpPr>
          <p:cNvPr id="100" name="文本框 99"/>
          <p:cNvSpPr txBox="1"/>
          <p:nvPr/>
        </p:nvSpPr>
        <p:spPr>
          <a:xfrm>
            <a:off x="1849477" y="5102154"/>
            <a:ext cx="6290072" cy="830997"/>
          </a:xfrm>
          <a:prstGeom prst="rect">
            <a:avLst/>
          </a:prstGeom>
          <a:solidFill>
            <a:schemeClr val="accent2">
              <a:lumMod val="20000"/>
              <a:lumOff val="80000"/>
            </a:schemeClr>
          </a:solidFill>
          <a:ln>
            <a:solidFill>
              <a:schemeClr val="accent2">
                <a:lumMod val="20000"/>
                <a:lumOff val="80000"/>
              </a:schemeClr>
            </a:solidFill>
          </a:ln>
        </p:spPr>
        <p:style>
          <a:lnRef idx="0">
            <a:schemeClr val="accent1"/>
          </a:lnRef>
          <a:fillRef idx="3">
            <a:schemeClr val="accent1"/>
          </a:fillRef>
          <a:effectRef idx="3">
            <a:schemeClr val="accent1"/>
          </a:effectRef>
          <a:fontRef idx="minor">
            <a:schemeClr val="lt1"/>
          </a:fontRef>
        </p:style>
        <p:txBody>
          <a:bodyPr>
            <a:sp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0" marR="0" lvl="0" indent="21590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最佳现金持有量</a:t>
            </a:r>
            <a:r>
              <a:rPr kumimoji="0" lang="en-US" altLang="zh-CN"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Q*=min</a:t>
            </a:r>
            <a:r>
              <a:rPr kumimoji="0" lang="zh-CN" altLang="en-US"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（管理成本</a:t>
            </a:r>
            <a:r>
              <a:rPr kumimoji="0" lang="en-US" altLang="zh-CN"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机会成本</a:t>
            </a:r>
            <a:r>
              <a:rPr kumimoji="0" lang="en-US" altLang="zh-CN"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短缺成本）</a:t>
            </a:r>
            <a:endParaRPr kumimoji="0" lang="zh-CN" altLang="en-US"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9" name="直接连接符 8"/>
          <p:cNvCxnSpPr/>
          <p:nvPr/>
        </p:nvCxnSpPr>
        <p:spPr>
          <a:xfrm>
            <a:off x="39688" y="549275"/>
            <a:ext cx="3240088"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5876925" y="549275"/>
            <a:ext cx="3240088"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sp>
        <p:nvSpPr>
          <p:cNvPr id="46" name="Text Box 4"/>
          <p:cNvSpPr txBox="1"/>
          <p:nvPr/>
        </p:nvSpPr>
        <p:spPr>
          <a:xfrm>
            <a:off x="3041650" y="549275"/>
            <a:ext cx="3048000" cy="615950"/>
          </a:xfrm>
          <a:prstGeom prst="rect">
            <a:avLst/>
          </a:prstGeom>
          <a:noFill/>
          <a:ln w="9525">
            <a:noFill/>
          </a:ln>
        </p:spPr>
        <p:txBody>
          <a:bodyPr wrap="none" lIns="121926" tIns="60963" rIns="121926" bIns="60963">
            <a:spAutoFit/>
          </a:bodyPr>
          <a:p>
            <a:pPr algn="ctr" eaLnBrk="1" hangingPunct="1">
              <a:buNone/>
            </a:pP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成本分析模式</a:t>
            </a:r>
            <a:endParaRPr lang="zh-CN" altLang="zh-CN" sz="32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ircle(in)">
                                      <p:cBhvr>
                                        <p:cTn id="7" dur="2000"/>
                                        <p:tgtEl>
                                          <p:spTgt spid="35"/>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27656"/>
                                        </p:tgtEl>
                                        <p:attrNameLst>
                                          <p:attrName>style.visibility</p:attrName>
                                        </p:attrNameLst>
                                      </p:cBhvr>
                                      <p:to>
                                        <p:strVal val="visible"/>
                                      </p:to>
                                    </p:set>
                                    <p:animEffect transition="in" filter="wipe(down)">
                                      <p:cBhvr>
                                        <p:cTn id="11" dur="145">
                                          <p:stCondLst>
                                            <p:cond delay="0"/>
                                          </p:stCondLst>
                                        </p:cTn>
                                        <p:tgtEl>
                                          <p:spTgt spid="27656"/>
                                        </p:tgtEl>
                                      </p:cBhvr>
                                    </p:animEffect>
                                    <p:anim calcmode="lin" valueType="num">
                                      <p:cBhvr>
                                        <p:cTn id="12" dur="456" tmFilter="0,0; 0.14,0.36; 0.43,0.73; 0.71,0.91; 1.0,1.0">
                                          <p:stCondLst>
                                            <p:cond delay="0"/>
                                          </p:stCondLst>
                                        </p:cTn>
                                        <p:tgtEl>
                                          <p:spTgt spid="27656"/>
                                        </p:tgtEl>
                                        <p:attrNameLst>
                                          <p:attrName>ppt_x</p:attrName>
                                        </p:attrNameLst>
                                      </p:cBhvr>
                                      <p:tavLst>
                                        <p:tav tm="0">
                                          <p:val>
                                            <p:strVal val="#ppt_x-0.25"/>
                                          </p:val>
                                        </p:tav>
                                        <p:tav tm="100000">
                                          <p:val>
                                            <p:strVal val="#ppt_x"/>
                                          </p:val>
                                        </p:tav>
                                      </p:tavLst>
                                    </p:anim>
                                    <p:anim calcmode="lin" valueType="num">
                                      <p:cBhvr>
                                        <p:cTn id="13" dur="166" tmFilter="0.0,0.0; 0.25,0.07; 0.50,0.2; 0.75,0.467; 1.0,1.0">
                                          <p:stCondLst>
                                            <p:cond delay="0"/>
                                          </p:stCondLst>
                                        </p:cTn>
                                        <p:tgtEl>
                                          <p:spTgt spid="27656"/>
                                        </p:tgtEl>
                                        <p:attrNameLst>
                                          <p:attrName>ppt_y</p:attrName>
                                        </p:attrNameLst>
                                      </p:cBhvr>
                                      <p:tavLst>
                                        <p:tav tm="0" fmla="#ppt_y-sin(pi*$)/3">
                                          <p:val>
                                            <p:fltVal val="0.500000"/>
                                          </p:val>
                                        </p:tav>
                                        <p:tav tm="100000">
                                          <p:val>
                                            <p:fltVal val="1.000000"/>
                                          </p:val>
                                        </p:tav>
                                      </p:tavLst>
                                    </p:anim>
                                    <p:anim calcmode="lin" valueType="num">
                                      <p:cBhvr>
                                        <p:cTn id="14" dur="166" tmFilter="0, 0; 0.125,0.2665; 0.25,0.4; 0.375,0.465; 0.5,0.5;  0.625,0.535; 0.75,0.6; 0.875,0.7335; 1,1">
                                          <p:stCondLst>
                                            <p:cond delay="166"/>
                                          </p:stCondLst>
                                        </p:cTn>
                                        <p:tgtEl>
                                          <p:spTgt spid="27656"/>
                                        </p:tgtEl>
                                        <p:attrNameLst>
                                          <p:attrName>ppt_y</p:attrName>
                                        </p:attrNameLst>
                                      </p:cBhvr>
                                      <p:tavLst>
                                        <p:tav tm="0" fmla="#ppt_y-sin(pi*$)/9">
                                          <p:val>
                                            <p:fltVal val="0.000000"/>
                                          </p:val>
                                        </p:tav>
                                        <p:tav tm="100000">
                                          <p:val>
                                            <p:fltVal val="1.000000"/>
                                          </p:val>
                                        </p:tav>
                                      </p:tavLst>
                                    </p:anim>
                                    <p:anim calcmode="lin" valueType="num">
                                      <p:cBhvr>
                                        <p:cTn id="15" dur="83" tmFilter="0, 0; 0.125,0.2665; 0.25,0.4; 0.375,0.465; 0.5,0.5;  0.625,0.535; 0.75,0.6; 0.875,0.7335; 1,1">
                                          <p:stCondLst>
                                            <p:cond delay="331"/>
                                          </p:stCondLst>
                                        </p:cTn>
                                        <p:tgtEl>
                                          <p:spTgt spid="27656"/>
                                        </p:tgtEl>
                                        <p:attrNameLst>
                                          <p:attrName>ppt_y</p:attrName>
                                        </p:attrNameLst>
                                      </p:cBhvr>
                                      <p:tavLst>
                                        <p:tav tm="0" fmla="#ppt_y-sin(pi*$)/27">
                                          <p:val>
                                            <p:fltVal val="0.000000"/>
                                          </p:val>
                                        </p:tav>
                                        <p:tav tm="100000">
                                          <p:val>
                                            <p:fltVal val="1.000000"/>
                                          </p:val>
                                        </p:tav>
                                      </p:tavLst>
                                    </p:anim>
                                    <p:anim calcmode="lin" valueType="num">
                                      <p:cBhvr>
                                        <p:cTn id="16" dur="41" tmFilter="0, 0; 0.125,0.2665; 0.25,0.4; 0.375,0.465; 0.5,0.5;  0.625,0.535; 0.75,0.6; 0.875,0.7335; 1,1">
                                          <p:stCondLst>
                                            <p:cond delay="414"/>
                                          </p:stCondLst>
                                        </p:cTn>
                                        <p:tgtEl>
                                          <p:spTgt spid="27656"/>
                                        </p:tgtEl>
                                        <p:attrNameLst>
                                          <p:attrName>ppt_y</p:attrName>
                                        </p:attrNameLst>
                                      </p:cBhvr>
                                      <p:tavLst>
                                        <p:tav tm="0" fmla="#ppt_y-sin(pi*$)/81">
                                          <p:val>
                                            <p:fltVal val="0.000000"/>
                                          </p:val>
                                        </p:tav>
                                        <p:tav tm="100000">
                                          <p:val>
                                            <p:fltVal val="1.000000"/>
                                          </p:val>
                                        </p:tav>
                                      </p:tavLst>
                                    </p:anim>
                                    <p:animScale>
                                      <p:cBhvr>
                                        <p:cTn id="17" dur="7">
                                          <p:stCondLst>
                                            <p:cond delay="162"/>
                                          </p:stCondLst>
                                        </p:cTn>
                                        <p:tgtEl>
                                          <p:spTgt spid="27656"/>
                                        </p:tgtEl>
                                      </p:cBhvr>
                                      <p:to x="100000" y="60000"/>
                                    </p:animScale>
                                    <p:animScale>
                                      <p:cBhvr>
                                        <p:cTn id="18" dur="41" decel="50000">
                                          <p:stCondLst>
                                            <p:cond delay="169"/>
                                          </p:stCondLst>
                                        </p:cTn>
                                        <p:tgtEl>
                                          <p:spTgt spid="27656"/>
                                        </p:tgtEl>
                                      </p:cBhvr>
                                      <p:to x="100000" y="100000"/>
                                    </p:animScale>
                                    <p:animScale>
                                      <p:cBhvr>
                                        <p:cTn id="19" dur="7">
                                          <p:stCondLst>
                                            <p:cond delay="328"/>
                                          </p:stCondLst>
                                        </p:cTn>
                                        <p:tgtEl>
                                          <p:spTgt spid="27656"/>
                                        </p:tgtEl>
                                      </p:cBhvr>
                                      <p:to x="100000" y="80000"/>
                                    </p:animScale>
                                    <p:animScale>
                                      <p:cBhvr>
                                        <p:cTn id="20" dur="41" decel="50000">
                                          <p:stCondLst>
                                            <p:cond delay="335"/>
                                          </p:stCondLst>
                                        </p:cTn>
                                        <p:tgtEl>
                                          <p:spTgt spid="27656"/>
                                        </p:tgtEl>
                                      </p:cBhvr>
                                      <p:to x="100000" y="100000"/>
                                    </p:animScale>
                                    <p:animScale>
                                      <p:cBhvr>
                                        <p:cTn id="21" dur="7">
                                          <p:stCondLst>
                                            <p:cond delay="410"/>
                                          </p:stCondLst>
                                        </p:cTn>
                                        <p:tgtEl>
                                          <p:spTgt spid="27656"/>
                                        </p:tgtEl>
                                      </p:cBhvr>
                                      <p:to x="100000" y="90000"/>
                                    </p:animScale>
                                    <p:animScale>
                                      <p:cBhvr>
                                        <p:cTn id="22" dur="41" decel="50000">
                                          <p:stCondLst>
                                            <p:cond delay="417"/>
                                          </p:stCondLst>
                                        </p:cTn>
                                        <p:tgtEl>
                                          <p:spTgt spid="27656"/>
                                        </p:tgtEl>
                                      </p:cBhvr>
                                      <p:to x="100000" y="100000"/>
                                    </p:animScale>
                                    <p:animScale>
                                      <p:cBhvr>
                                        <p:cTn id="23" dur="7">
                                          <p:stCondLst>
                                            <p:cond delay="452"/>
                                          </p:stCondLst>
                                        </p:cTn>
                                        <p:tgtEl>
                                          <p:spTgt spid="27656"/>
                                        </p:tgtEl>
                                      </p:cBhvr>
                                      <p:to x="100000" y="95000"/>
                                    </p:animScale>
                                    <p:animScale>
                                      <p:cBhvr>
                                        <p:cTn id="24" dur="41" decel="50000">
                                          <p:stCondLst>
                                            <p:cond delay="458"/>
                                          </p:stCondLst>
                                        </p:cTn>
                                        <p:tgtEl>
                                          <p:spTgt spid="2765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000" fill="hold">
                                          <p:stCondLst>
                                            <p:cond delay="0"/>
                                          </p:stCondLst>
                                        </p:cTn>
                                        <p:tgtEl>
                                          <p:spTgt spid="2"/>
                                        </p:tgtEl>
                                        <p:attrNameLst>
                                          <p:attrName>style.visibility</p:attrName>
                                        </p:attrNameLst>
                                      </p:cBhvr>
                                      <p:to>
                                        <p:strVal val="visible"/>
                                      </p:to>
                                    </p:set>
                                    <p:animEffect transition="in" filter="diamond(in)">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100"/>
                                        </p:tgtEl>
                                        <p:attrNameLst>
                                          <p:attrName>style.visibility</p:attrName>
                                        </p:attrNameLst>
                                      </p:cBhvr>
                                      <p:to>
                                        <p:strVal val="visible"/>
                                      </p:to>
                                    </p:set>
                                    <p:anim calcmode="discrete" valueType="clr">
                                      <p:cBhvr override="childStyle">
                                        <p:cTn id="34" dur="80"/>
                                        <p:tgtEl>
                                          <p:spTgt spid="100"/>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00"/>
                                        </p:tgtEl>
                                        <p:attrNameLst>
                                          <p:attrName>fillcolor</p:attrName>
                                        </p:attrNameLst>
                                      </p:cBhvr>
                                      <p:tavLst>
                                        <p:tav tm="0">
                                          <p:val>
                                            <p:clrVal>
                                              <a:schemeClr val="accent2"/>
                                            </p:clrVal>
                                          </p:val>
                                        </p:tav>
                                        <p:tav tm="50000">
                                          <p:val>
                                            <p:clrVal>
                                              <a:schemeClr val="hlink"/>
                                            </p:clrVal>
                                          </p:val>
                                        </p:tav>
                                      </p:tavLst>
                                    </p:anim>
                                    <p:set>
                                      <p:cBhvr>
                                        <p:cTn id="36" dur="80"/>
                                        <p:tgtEl>
                                          <p:spTgt spid="100"/>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in)">
                                      <p:cBhvr>
                                        <p:cTn id="41" dur="2000"/>
                                        <p:tgtEl>
                                          <p:spTgt spid="9"/>
                                        </p:tgtEl>
                                      </p:cBhvr>
                                    </p:animEffect>
                                  </p:childTnLst>
                                </p:cTn>
                              </p:par>
                              <p:par>
                                <p:cTn id="42" presetID="6" presetClass="entr" presetSubtype="16"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ircle(in)">
                                      <p:cBhvr>
                                        <p:cTn id="44" dur="2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1000"/>
                                        <p:tgtEl>
                                          <p:spTgt spid="46"/>
                                        </p:tgtEl>
                                      </p:cBhvr>
                                    </p:animEffect>
                                    <p:anim calcmode="lin" valueType="num">
                                      <p:cBhvr>
                                        <p:cTn id="50" dur="1000" fill="hold"/>
                                        <p:tgtEl>
                                          <p:spTgt spid="46"/>
                                        </p:tgtEl>
                                        <p:attrNameLst>
                                          <p:attrName>ppt_x</p:attrName>
                                        </p:attrNameLst>
                                      </p:cBhvr>
                                      <p:tavLst>
                                        <p:tav tm="0">
                                          <p:val>
                                            <p:strVal val="#ppt_x"/>
                                          </p:val>
                                        </p:tav>
                                        <p:tav tm="100000">
                                          <p:val>
                                            <p:strVal val="#ppt_x"/>
                                          </p:val>
                                        </p:tav>
                                      </p:tavLst>
                                    </p:anim>
                                    <p:anim calcmode="lin" valueType="num">
                                      <p:cBhvr>
                                        <p:cTn id="5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p:bldP spid="4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文本占位符 105474"/>
          <p:cNvSpPr>
            <a:spLocks noGrp="1"/>
          </p:cNvSpPr>
          <p:nvPr>
            <p:ph idx="1"/>
          </p:nvPr>
        </p:nvSpPr>
        <p:spPr>
          <a:ln/>
        </p:spPr>
        <p:txBody>
          <a:bodyPr vert="horz" wrap="square" lIns="0" tIns="45720" rIns="0" bIns="45720" anchor="t" anchorCtr="0"/>
          <a:p>
            <a:r>
              <a:rPr lang="zh-CN" altLang="en-US" b="1" dirty="0">
                <a:solidFill>
                  <a:srgbClr val="FF0000"/>
                </a:solidFill>
              </a:rPr>
              <a:t>营运资金</a:t>
            </a:r>
            <a:r>
              <a:rPr lang="zh-CN" altLang="en-US" b="1" dirty="0"/>
              <a:t>是指企业维持日常经营活动所需的资金。营运资金有广义和狭义之分，</a:t>
            </a:r>
            <a:endParaRPr lang="en-US" altLang="zh-CN" b="1" dirty="0"/>
          </a:p>
          <a:p>
            <a:r>
              <a:rPr lang="zh-CN" altLang="en-US" b="1" dirty="0">
                <a:solidFill>
                  <a:srgbClr val="FF0000"/>
                </a:solidFill>
              </a:rPr>
              <a:t>广义的营运资金</a:t>
            </a:r>
            <a:r>
              <a:rPr lang="zh-CN" altLang="en-US" b="1" dirty="0">
                <a:solidFill>
                  <a:schemeClr val="tx2"/>
                </a:solidFill>
              </a:rPr>
              <a:t>是指一个企业流动资产的总额</a:t>
            </a:r>
            <a:r>
              <a:rPr lang="zh-CN" altLang="en-US" b="1" dirty="0"/>
              <a:t>，主要用来研究资产流动性和周转状况；</a:t>
            </a:r>
            <a:endParaRPr lang="en-US" altLang="zh-CN" b="1" dirty="0"/>
          </a:p>
          <a:p>
            <a:r>
              <a:rPr lang="zh-CN" altLang="en-US" b="1" dirty="0">
                <a:solidFill>
                  <a:srgbClr val="FF0000"/>
                </a:solidFill>
              </a:rPr>
              <a:t>狭义的营运资金</a:t>
            </a:r>
            <a:r>
              <a:rPr lang="zh-CN" altLang="en-US" b="1" dirty="0">
                <a:solidFill>
                  <a:schemeClr val="tx2"/>
                </a:solidFill>
              </a:rPr>
              <a:t>是指流动资产减去流动负债后的金额</a:t>
            </a:r>
            <a:r>
              <a:rPr lang="zh-CN" altLang="en-US" b="1" dirty="0"/>
              <a:t>，主要用来研究企业的偿债能力和财务风险。</a:t>
            </a:r>
            <a:endParaRPr lang="en-US" altLang="zh-CN" b="1" dirty="0"/>
          </a:p>
          <a:p>
            <a:r>
              <a:rPr lang="zh-CN" altLang="en-US" b="1" dirty="0"/>
              <a:t>本项目介绍的营运资金管理包括流动资产管理和流动负债管理。</a:t>
            </a:r>
            <a:endParaRPr lang="zh-CN" altLang="en-US" b="1"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图片 14"/>
          <p:cNvPicPr>
            <a:picLocks noChangeAspect="1"/>
          </p:cNvPicPr>
          <p:nvPr/>
        </p:nvPicPr>
        <p:blipFill>
          <a:blip r:embed="rId1"/>
          <a:srcRect t="4102" r="27658"/>
          <a:stretch>
            <a:fillRect/>
          </a:stretch>
        </p:blipFill>
        <p:spPr>
          <a:xfrm>
            <a:off x="7815263" y="-3175"/>
            <a:ext cx="1328737" cy="1349375"/>
          </a:xfrm>
          <a:prstGeom prst="rect">
            <a:avLst/>
          </a:prstGeom>
          <a:noFill/>
          <a:ln w="9525">
            <a:noFill/>
          </a:ln>
        </p:spPr>
      </p:pic>
      <p:sp>
        <p:nvSpPr>
          <p:cNvPr id="2" name="标题 1"/>
          <p:cNvSpPr>
            <a:spLocks noGrp="1"/>
          </p:cNvSpPr>
          <p:nvPr>
            <p:ph type="title"/>
          </p:nvPr>
        </p:nvSpPr>
        <p:spPr>
          <a:xfrm>
            <a:off x="996950" y="696913"/>
            <a:ext cx="7183438" cy="388938"/>
          </a:xfr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800" rIns="0" bIns="45720" numCol="1" anchor="ctr" anchorCtr="0" compatLnSpc="1"/>
          <a:lstStyle/>
          <a:p>
            <a:pPr marL="0" marR="0" lvl="0" indent="0" algn="l" defTabSz="914400" rtl="0" eaLnBrk="0" fontAlgn="auto" latinLnBrk="0" hangingPunct="0">
              <a:lnSpc>
                <a:spcPct val="100000"/>
              </a:lnSpc>
              <a:spcBef>
                <a:spcPct val="0"/>
              </a:spcBef>
              <a:spcAft>
                <a:spcPct val="0"/>
              </a:spcAft>
              <a:buClrTx/>
              <a:buSzTx/>
              <a:buFontTx/>
              <a:buNone/>
              <a:defRPr/>
            </a:pPr>
            <a:r>
              <a:rPr kumimoji="0" lang="zh-CN" altLang="en-US" sz="2800" b="1" i="0" u="none" strike="noStrike" kern="0" cap="none" spc="0" normalizeH="0" baseline="0" noProof="1">
                <a:ln>
                  <a:noFill/>
                </a:ln>
                <a:solidFill>
                  <a:srgbClr val="FF0000"/>
                </a:solidFill>
                <a:effectLst/>
                <a:uLnTx/>
                <a:uFillTx/>
                <a:latin typeface="宋体" panose="02010600030101010101" pitchFamily="2" charset="-122"/>
                <a:ea typeface="+mn-ea"/>
                <a:cs typeface="+mn-cs"/>
              </a:rPr>
              <a:t>成本分析模式确定最佳现金持有量的步骤：</a:t>
            </a:r>
            <a:endParaRPr kumimoji="0" lang="zh-CN" altLang="en-US" sz="2800" b="1" i="0" u="none" strike="noStrike" kern="0" cap="none" spc="0" normalizeH="0" baseline="0" noProof="1">
              <a:ln>
                <a:noFill/>
              </a:ln>
              <a:solidFill>
                <a:srgbClr val="FF0000"/>
              </a:solidFill>
              <a:effectLst/>
              <a:uLnTx/>
              <a:uFillTx/>
              <a:latin typeface="宋体" panose="02010600030101010101" pitchFamily="2" charset="-122"/>
              <a:ea typeface="+mn-ea"/>
              <a:cs typeface="+mn-cs"/>
            </a:endParaRPr>
          </a:p>
        </p:txBody>
      </p:sp>
      <p:grpSp>
        <p:nvGrpSpPr>
          <p:cNvPr id="4" name="组合 3"/>
          <p:cNvGrpSpPr/>
          <p:nvPr/>
        </p:nvGrpSpPr>
        <p:grpSpPr>
          <a:xfrm>
            <a:off x="611724" y="1412939"/>
            <a:ext cx="1367823" cy="1007984"/>
            <a:chOff x="1835696" y="880098"/>
            <a:chExt cx="1968462" cy="1968462"/>
          </a:xfrm>
          <a:solidFill>
            <a:srgbClr val="D76739"/>
          </a:solidFill>
        </p:grpSpPr>
        <p:sp>
          <p:nvSpPr>
            <p:cNvPr id="5" name="椭圆 4"/>
            <p:cNvSpPr/>
            <p:nvPr/>
          </p:nvSpPr>
          <p:spPr>
            <a:xfrm>
              <a:off x="1835696" y="880098"/>
              <a:ext cx="1968462" cy="1968462"/>
            </a:xfrm>
            <a:prstGeom prst="ellipse">
              <a:avLst/>
            </a:prstGeom>
            <a:grpFill/>
            <a:ln>
              <a:noFill/>
            </a:ln>
          </p:spPr>
          <p:style>
            <a:lnRef idx="2">
              <a:srgbClr val="4472C4">
                <a:shade val="50000"/>
              </a:srgbClr>
            </a:lnRef>
            <a:fillRef idx="1">
              <a:srgbClr val="4472C4"/>
            </a:fillRef>
            <a:effectRef idx="0">
              <a:srgbClr val="4472C4"/>
            </a:effectRef>
            <a:fontRef idx="minor">
              <a:sysClr val="window" lastClr="FFFFFF"/>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6" name="TextBox 4"/>
            <p:cNvSpPr txBox="1"/>
            <p:nvPr/>
          </p:nvSpPr>
          <p:spPr>
            <a:xfrm>
              <a:off x="2292433" y="1697308"/>
              <a:ext cx="823472" cy="345371"/>
            </a:xfrm>
            <a:prstGeom prst="rect">
              <a:avLst/>
            </a:prstGeom>
            <a:grpFill/>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ysClr val="window" lastClr="FFFFFF"/>
                  </a:solidFill>
                  <a:effectLst/>
                  <a:uLnTx/>
                  <a:uFillTx/>
                  <a:latin typeface="宋体" panose="02010600030101010101" pitchFamily="2" charset="-122"/>
                  <a:ea typeface="宋体" panose="02010600030101010101" pitchFamily="2" charset="-122"/>
                  <a:cs typeface="+mn-cs"/>
                </a:rPr>
                <a:t>第一步</a:t>
              </a:r>
              <a:endParaRPr kumimoji="0" lang="zh-CN" altLang="en-US" sz="2400" b="0" i="0" u="none" strike="noStrike" kern="1200" cap="none" spc="0" normalizeH="0" baseline="0" noProof="1">
                <a:ln>
                  <a:noFill/>
                </a:ln>
                <a:solidFill>
                  <a:sysClr val="window" lastClr="FFFFFF"/>
                </a:solidFill>
                <a:effectLst/>
                <a:uLnTx/>
                <a:uFillTx/>
                <a:latin typeface="宋体" panose="02010600030101010101" pitchFamily="2" charset="-122"/>
                <a:ea typeface="文泉驿微米黑" pitchFamily="2" charset="-122"/>
                <a:cs typeface="+mn-cs"/>
              </a:endParaRPr>
            </a:p>
          </p:txBody>
        </p:sp>
      </p:grpSp>
      <p:grpSp>
        <p:nvGrpSpPr>
          <p:cNvPr id="7" name="组合 6"/>
          <p:cNvGrpSpPr/>
          <p:nvPr/>
        </p:nvGrpSpPr>
        <p:grpSpPr>
          <a:xfrm>
            <a:off x="610855" y="2852930"/>
            <a:ext cx="1369051" cy="1008193"/>
            <a:chOff x="2115570" y="1737559"/>
            <a:chExt cx="1620620" cy="1620620"/>
          </a:xfrm>
          <a:solidFill>
            <a:srgbClr val="17375E"/>
          </a:solidFill>
        </p:grpSpPr>
        <p:sp>
          <p:nvSpPr>
            <p:cNvPr id="8" name="椭圆 7"/>
            <p:cNvSpPr/>
            <p:nvPr/>
          </p:nvSpPr>
          <p:spPr>
            <a:xfrm>
              <a:off x="2115570" y="1737559"/>
              <a:ext cx="1620620" cy="1620620"/>
            </a:xfrm>
            <a:prstGeom prst="ellipse">
              <a:avLst/>
            </a:prstGeom>
            <a:grpFill/>
            <a:ln>
              <a:noFill/>
            </a:ln>
          </p:spPr>
          <p:style>
            <a:lnRef idx="2">
              <a:srgbClr val="4472C4">
                <a:shade val="50000"/>
              </a:srgbClr>
            </a:lnRef>
            <a:fillRef idx="1">
              <a:srgbClr val="4472C4"/>
            </a:fillRef>
            <a:effectRef idx="0">
              <a:srgbClr val="4472C4"/>
            </a:effectRef>
            <a:fontRef idx="minor">
              <a:sysClr val="window" lastClr="FFFFFF"/>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9" name="TextBox 7"/>
            <p:cNvSpPr txBox="1"/>
            <p:nvPr/>
          </p:nvSpPr>
          <p:spPr>
            <a:xfrm>
              <a:off x="2446342" y="2402905"/>
              <a:ext cx="773781" cy="324530"/>
            </a:xfrm>
            <a:prstGeom prst="rect">
              <a:avLst/>
            </a:prstGeom>
            <a:grpFill/>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ysClr val="window" lastClr="FFFFFF"/>
                  </a:solidFill>
                  <a:effectLst/>
                  <a:uLnTx/>
                  <a:uFillTx/>
                  <a:latin typeface="宋体" panose="02010600030101010101" pitchFamily="2" charset="-122"/>
                  <a:ea typeface="宋体" panose="02010600030101010101" pitchFamily="2" charset="-122"/>
                  <a:cs typeface="+mn-cs"/>
                </a:rPr>
                <a:t>第二步</a:t>
              </a:r>
              <a:endParaRPr kumimoji="0" lang="zh-CN" altLang="en-US" sz="2400" b="0" i="0" u="none" strike="noStrike" kern="1200" cap="none" spc="0" normalizeH="0" baseline="0" noProof="1">
                <a:ln>
                  <a:noFill/>
                </a:ln>
                <a:solidFill>
                  <a:sysClr val="window" lastClr="FFFFFF"/>
                </a:solidFill>
                <a:effectLst/>
                <a:uLnTx/>
                <a:uFillTx/>
                <a:latin typeface="宋体" panose="02010600030101010101" pitchFamily="2" charset="-122"/>
                <a:ea typeface="文泉驿微米黑" pitchFamily="2" charset="-122"/>
                <a:cs typeface="+mn-cs"/>
              </a:endParaRPr>
            </a:p>
          </p:txBody>
        </p:sp>
      </p:grpSp>
      <p:grpSp>
        <p:nvGrpSpPr>
          <p:cNvPr id="22" name="组合 21"/>
          <p:cNvGrpSpPr/>
          <p:nvPr/>
        </p:nvGrpSpPr>
        <p:grpSpPr>
          <a:xfrm>
            <a:off x="540317" y="4797816"/>
            <a:ext cx="1501175" cy="998498"/>
            <a:chOff x="3103906" y="2120034"/>
            <a:chExt cx="1191384" cy="1191384"/>
          </a:xfrm>
          <a:solidFill>
            <a:sysClr val="window" lastClr="FFFFFF">
              <a:lumMod val="65000"/>
            </a:sysClr>
          </a:solidFill>
        </p:grpSpPr>
        <p:sp>
          <p:nvSpPr>
            <p:cNvPr id="23" name="椭圆 22"/>
            <p:cNvSpPr/>
            <p:nvPr/>
          </p:nvSpPr>
          <p:spPr>
            <a:xfrm>
              <a:off x="3103906" y="2120034"/>
              <a:ext cx="1191384" cy="1191384"/>
            </a:xfrm>
            <a:prstGeom prst="ellipse">
              <a:avLst/>
            </a:prstGeom>
            <a:grpFill/>
            <a:ln>
              <a:noFill/>
            </a:ln>
          </p:spPr>
          <p:style>
            <a:lnRef idx="2">
              <a:srgbClr val="4472C4">
                <a:shade val="50000"/>
              </a:srgbClr>
            </a:lnRef>
            <a:fillRef idx="1">
              <a:srgbClr val="4472C4"/>
            </a:fillRef>
            <a:effectRef idx="0">
              <a:srgbClr val="4472C4"/>
            </a:effectRef>
            <a:fontRef idx="minor">
              <a:sysClr val="window" lastClr="FFFFFF"/>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24" name="TextBox 10"/>
            <p:cNvSpPr txBox="1"/>
            <p:nvPr/>
          </p:nvSpPr>
          <p:spPr>
            <a:xfrm>
              <a:off x="3437286" y="2437142"/>
              <a:ext cx="676366" cy="283674"/>
            </a:xfrm>
            <a:prstGeom prst="rect">
              <a:avLst/>
            </a:prstGeom>
            <a:grpFill/>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ysClr val="window" lastClr="FFFFFF"/>
                  </a:solidFill>
                  <a:effectLst/>
                  <a:uLnTx/>
                  <a:uFillTx/>
                  <a:latin typeface="宋体" panose="02010600030101010101" pitchFamily="2" charset="-122"/>
                  <a:ea typeface="宋体" panose="02010600030101010101" pitchFamily="2" charset="-122"/>
                  <a:cs typeface="+mn-cs"/>
                </a:rPr>
                <a:t>第三步</a:t>
              </a:r>
              <a:endParaRPr kumimoji="0" lang="zh-CN" altLang="en-US" sz="2400" b="0" i="0" u="none" strike="noStrike" kern="1200" cap="none" spc="0" normalizeH="0" baseline="0" noProof="1">
                <a:ln>
                  <a:noFill/>
                </a:ln>
                <a:solidFill>
                  <a:sysClr val="window" lastClr="FFFFFF"/>
                </a:solidFill>
                <a:effectLst/>
                <a:uLnTx/>
                <a:uFillTx/>
                <a:latin typeface="宋体" panose="02010600030101010101" pitchFamily="2" charset="-122"/>
                <a:ea typeface="文泉驿微米黑" pitchFamily="2" charset="-122"/>
                <a:cs typeface="+mn-cs"/>
              </a:endParaRPr>
            </a:p>
          </p:txBody>
        </p:sp>
      </p:grpSp>
      <p:sp>
        <p:nvSpPr>
          <p:cNvPr id="28681" name="TextBox 1"/>
          <p:cNvSpPr txBox="1"/>
          <p:nvPr/>
        </p:nvSpPr>
        <p:spPr>
          <a:xfrm>
            <a:off x="2411413" y="1831975"/>
            <a:ext cx="5040312" cy="341313"/>
          </a:xfrm>
          <a:prstGeom prst="rect">
            <a:avLst/>
          </a:prstGeom>
          <a:noFill/>
          <a:ln w="9525" cap="flat" cmpd="sng">
            <a:solidFill>
              <a:srgbClr val="6F664C"/>
            </a:solidFill>
            <a:prstDash val="solid"/>
            <a:round/>
            <a:headEnd type="none" w="med" len="med"/>
            <a:tailEnd type="none" w="med" len="med"/>
          </a:ln>
        </p:spPr>
        <p:txBody>
          <a:bodyPr lIns="121857" tIns="60928" rIns="121857" bIns="60928">
            <a:spAutoFit/>
          </a:bodyPr>
          <a:p>
            <a:pPr algn="just" eaLnBrk="1" hangingPunct="1">
              <a:lnSpc>
                <a:spcPts val="1725"/>
              </a:lnSpc>
              <a:spcBef>
                <a:spcPct val="50000"/>
              </a:spcBef>
            </a:pPr>
            <a:r>
              <a:rPr lang="zh-CN" altLang="en-US" sz="2400" b="1" dirty="0">
                <a:solidFill>
                  <a:schemeClr val="accent2"/>
                </a:solidFill>
                <a:latin typeface="宋体" panose="02010600030101010101" pitchFamily="2" charset="-122"/>
                <a:ea typeface="宋体" panose="02010600030101010101" pitchFamily="2" charset="-122"/>
              </a:rPr>
              <a:t>根据需要拟定各种现金持有量方案</a:t>
            </a:r>
            <a:r>
              <a:rPr lang="zh-CN" altLang="en-US" sz="2400" b="1" dirty="0">
                <a:solidFill>
                  <a:srgbClr val="D2CB6C"/>
                </a:solidFill>
                <a:latin typeface="宋体" panose="02010600030101010101" pitchFamily="2" charset="-122"/>
                <a:ea typeface="宋体" panose="02010600030101010101" pitchFamily="2" charset="-122"/>
              </a:rPr>
              <a:t>。</a:t>
            </a:r>
            <a:endParaRPr lang="zh-CN" altLang="en-US" sz="2400" b="1" dirty="0">
              <a:solidFill>
                <a:srgbClr val="D2CB6C"/>
              </a:solidFill>
              <a:latin typeface="宋体" panose="02010600030101010101" pitchFamily="2" charset="-122"/>
              <a:ea typeface="宋体" panose="02010600030101010101" pitchFamily="2" charset="-122"/>
            </a:endParaRPr>
          </a:p>
        </p:txBody>
      </p:sp>
      <p:sp>
        <p:nvSpPr>
          <p:cNvPr id="28685" name="TextBox 11"/>
          <p:cNvSpPr txBox="1"/>
          <p:nvPr/>
        </p:nvSpPr>
        <p:spPr>
          <a:xfrm>
            <a:off x="2484438" y="2852738"/>
            <a:ext cx="5040312" cy="765175"/>
          </a:xfrm>
          <a:prstGeom prst="rect">
            <a:avLst/>
          </a:prstGeom>
          <a:noFill/>
          <a:ln w="9525" cap="flat" cmpd="sng">
            <a:solidFill>
              <a:srgbClr val="FF0000"/>
            </a:solidFill>
            <a:prstDash val="solid"/>
            <a:round/>
            <a:headEnd type="none" w="med" len="med"/>
            <a:tailEnd type="none" w="med" len="med"/>
          </a:ln>
        </p:spPr>
        <p:txBody>
          <a:bodyPr lIns="121857" tIns="60928" rIns="121857" bIns="60928">
            <a:spAutoFit/>
          </a:bodyPr>
          <a:p>
            <a:pPr algn="just" eaLnBrk="1" hangingPunct="1">
              <a:lnSpc>
                <a:spcPts val="2500"/>
              </a:lnSpc>
              <a:spcBef>
                <a:spcPct val="50000"/>
              </a:spcBef>
            </a:pPr>
            <a:r>
              <a:rPr lang="zh-CN" altLang="en-US" sz="2400" b="1" dirty="0">
                <a:solidFill>
                  <a:schemeClr val="tx2"/>
                </a:solidFill>
                <a:latin typeface="宋体" panose="02010600030101010101" pitchFamily="2" charset="-122"/>
                <a:ea typeface="宋体" panose="02010600030101010101" pitchFamily="2" charset="-122"/>
              </a:rPr>
              <a:t>计算不同方案下的现金持有成本，并编制最佳现金持有量测算表。</a:t>
            </a:r>
            <a:endParaRPr lang="zh-CN" altLang="en-US" sz="2400" b="1" dirty="0">
              <a:solidFill>
                <a:schemeClr val="tx2"/>
              </a:solidFill>
              <a:latin typeface="宋体" panose="02010600030101010101" pitchFamily="2" charset="-122"/>
              <a:ea typeface="宋体" panose="02010600030101010101" pitchFamily="2" charset="-122"/>
            </a:endParaRPr>
          </a:p>
        </p:txBody>
      </p:sp>
      <p:sp>
        <p:nvSpPr>
          <p:cNvPr id="28689" name="TextBox 12"/>
          <p:cNvSpPr txBox="1"/>
          <p:nvPr/>
        </p:nvSpPr>
        <p:spPr>
          <a:xfrm>
            <a:off x="2555875" y="4941888"/>
            <a:ext cx="4895850" cy="765175"/>
          </a:xfrm>
          <a:prstGeom prst="rect">
            <a:avLst/>
          </a:prstGeom>
          <a:noFill/>
          <a:ln w="9525" cap="flat" cmpd="sng">
            <a:solidFill>
              <a:schemeClr val="tx1"/>
            </a:solidFill>
            <a:prstDash val="solid"/>
            <a:round/>
            <a:headEnd type="none" w="med" len="med"/>
            <a:tailEnd type="none" w="med" len="med"/>
          </a:ln>
        </p:spPr>
        <p:txBody>
          <a:bodyPr lIns="121857" tIns="60928" rIns="121857" bIns="60928">
            <a:spAutoFit/>
          </a:bodyPr>
          <a:p>
            <a:pPr algn="just" eaLnBrk="1" hangingPunct="1">
              <a:lnSpc>
                <a:spcPts val="2500"/>
              </a:lnSpc>
              <a:spcBef>
                <a:spcPct val="50000"/>
              </a:spcBef>
            </a:pPr>
            <a:r>
              <a:rPr lang="zh-CN" altLang="en-US" sz="2400" b="1" dirty="0">
                <a:solidFill>
                  <a:schemeClr val="tx2"/>
                </a:solidFill>
                <a:latin typeface="宋体" panose="02010600030101010101" pitchFamily="2" charset="-122"/>
                <a:ea typeface="宋体" panose="02010600030101010101" pitchFamily="2" charset="-122"/>
              </a:rPr>
              <a:t>测算表中成本最低的方案即为最佳现金余额方案。</a:t>
            </a:r>
            <a:endParaRPr lang="zh-CN" altLang="en-US" sz="2400" b="1" dirty="0">
              <a:solidFill>
                <a:schemeClr val="tx2"/>
              </a:solidFill>
              <a:latin typeface="宋体" panose="02010600030101010101" pitchFamily="2" charset="-122"/>
              <a:ea typeface="宋体" panose="02010600030101010101" pitchFamily="2" charset="-122"/>
            </a:endParaRPr>
          </a:p>
        </p:txBody>
      </p:sp>
      <p:sp>
        <p:nvSpPr>
          <p:cNvPr id="100" name="文本框 99"/>
          <p:cNvSpPr txBox="1"/>
          <p:nvPr/>
        </p:nvSpPr>
        <p:spPr>
          <a:xfrm>
            <a:off x="395288" y="4005263"/>
            <a:ext cx="8386762" cy="45720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0" marR="0" lvl="0" indent="21590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rPr>
              <a:t>即：最佳现金持有量</a:t>
            </a:r>
            <a:r>
              <a:rPr kumimoji="0" lang="en-US" altLang="zh-CN" sz="2400" b="1" i="1"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rPr>
              <a:t>Q</a:t>
            </a:r>
            <a:r>
              <a:rPr kumimoji="0" lang="en-US" altLang="zh-CN" sz="2400" b="1" i="0" u="none" strike="noStrike" kern="1200" cap="none" spc="0" normalizeH="0" baseline="30000" noProof="1">
                <a:ln>
                  <a:noFill/>
                </a:ln>
                <a:solidFill>
                  <a:srgbClr val="FF0000"/>
                </a:solidFill>
                <a:effectLst/>
                <a:uLnTx/>
                <a:uFillTx/>
                <a:latin typeface="宋体" panose="02010600030101010101" pitchFamily="2" charset="-122"/>
                <a:ea typeface="宋体" panose="02010600030101010101" pitchFamily="2" charset="-122"/>
                <a:cs typeface="+mn-cs"/>
              </a:rPr>
              <a:t>*</a:t>
            </a:r>
            <a:r>
              <a:rPr kumimoji="0" lang="en-US" altLang="zh-CN" sz="24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rPr>
              <a:t>=min</a:t>
            </a:r>
            <a:r>
              <a:rPr kumimoji="0" lang="zh-CN" altLang="en-US" sz="24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rPr>
              <a:t>（管理成本</a:t>
            </a:r>
            <a:r>
              <a:rPr kumimoji="0" lang="en-US" altLang="zh-CN" sz="24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rPr>
              <a:t>+</a:t>
            </a:r>
            <a:r>
              <a:rPr kumimoji="0" lang="zh-CN" altLang="en-US" sz="24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rPr>
              <a:t>机会成本</a:t>
            </a:r>
            <a:r>
              <a:rPr kumimoji="0" lang="en-US" altLang="zh-CN" sz="24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rPr>
              <a:t>+</a:t>
            </a:r>
            <a:r>
              <a:rPr kumimoji="0" lang="zh-CN" altLang="en-US" sz="24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rPr>
              <a:t>短缺成本）</a:t>
            </a:r>
            <a:endParaRPr kumimoji="0" lang="zh-CN" altLang="en-US" sz="24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endParaRPr>
          </a:p>
        </p:txBody>
      </p:sp>
      <p:sp>
        <p:nvSpPr>
          <p:cNvPr id="22541" name="矩形 18438"/>
          <p:cNvSpPr/>
          <p:nvPr/>
        </p:nvSpPr>
        <p:spPr>
          <a:xfrm>
            <a:off x="1692275" y="6092825"/>
            <a:ext cx="4038600" cy="366713"/>
          </a:xfrm>
          <a:prstGeom prst="rect">
            <a:avLst/>
          </a:prstGeom>
          <a:noFill/>
          <a:ln w="9525">
            <a:noFill/>
          </a:ln>
        </p:spPr>
        <p:txBody>
          <a:bodyPr wrap="none" anchor="ctr" anchorCtr="0">
            <a:spAutoFit/>
          </a:bodyPr>
          <a:p>
            <a:pPr algn="ctr">
              <a:spcBef>
                <a:spcPct val="50000"/>
              </a:spcBef>
            </a:pPr>
            <a:r>
              <a:rPr lang="zh-CN" altLang="en-US" dirty="0">
                <a:latin typeface="文泉驿微米黑" pitchFamily="2" charset="-122"/>
              </a:rPr>
              <a:t>在成本分析模式下，机会成本</a:t>
            </a:r>
            <a:r>
              <a:rPr lang="en-US" altLang="zh-CN" dirty="0">
                <a:latin typeface="文泉驿微米黑" pitchFamily="2" charset="-122"/>
              </a:rPr>
              <a:t>=</a:t>
            </a:r>
            <a:r>
              <a:rPr lang="en-US" altLang="zh-CN" i="1" dirty="0">
                <a:latin typeface="文泉驿微米黑" pitchFamily="2" charset="-122"/>
              </a:rPr>
              <a:t>Q</a:t>
            </a:r>
            <a:r>
              <a:rPr lang="en-US" altLang="zh-CN" dirty="0">
                <a:latin typeface="文泉驿微米黑" pitchFamily="2" charset="-122"/>
              </a:rPr>
              <a:t>×</a:t>
            </a:r>
            <a:r>
              <a:rPr lang="en-US" altLang="zh-CN" i="1" dirty="0">
                <a:latin typeface="文泉驿微米黑" pitchFamily="2" charset="-122"/>
              </a:rPr>
              <a:t>i</a:t>
            </a:r>
            <a:r>
              <a:rPr lang="zh-CN" altLang="en-US" dirty="0">
                <a:latin typeface="文泉驿微米黑" pitchFamily="2" charset="-122"/>
              </a:rPr>
              <a:t>。 </a:t>
            </a:r>
            <a:endParaRPr lang="zh-CN" altLang="en-US" dirty="0">
              <a:latin typeface="文泉驿微米黑"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 fill="hold"/>
                                        <p:tgtEl>
                                          <p:spTgt spid="4"/>
                                        </p:tgtEl>
                                        <p:attrNameLst>
                                          <p:attrName>ppt_x</p:attrName>
                                        </p:attrNameLst>
                                      </p:cBhvr>
                                      <p:tavLst>
                                        <p:tav tm="0">
                                          <p:val>
                                            <p:strVal val="0-#ppt_w/2"/>
                                          </p:val>
                                        </p:tav>
                                        <p:tav tm="100000">
                                          <p:val>
                                            <p:strVal val="#ppt_x"/>
                                          </p:val>
                                        </p:tav>
                                      </p:tavLst>
                                    </p:anim>
                                    <p:anim calcmode="lin" valueType="num">
                                      <p:cBhvr>
                                        <p:cTn id="8" dur="3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300" fill="hold"/>
                                        <p:tgtEl>
                                          <p:spTgt spid="7"/>
                                        </p:tgtEl>
                                        <p:attrNameLst>
                                          <p:attrName>ppt_x</p:attrName>
                                        </p:attrNameLst>
                                      </p:cBhvr>
                                      <p:tavLst>
                                        <p:tav tm="0">
                                          <p:val>
                                            <p:strVal val="0-#ppt_w/2"/>
                                          </p:val>
                                        </p:tav>
                                        <p:tav tm="100000">
                                          <p:val>
                                            <p:strVal val="#ppt_x"/>
                                          </p:val>
                                        </p:tav>
                                      </p:tavLst>
                                    </p:anim>
                                    <p:anim calcmode="lin" valueType="num">
                                      <p:cBhvr>
                                        <p:cTn id="17" dur="3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6" presetClass="emph" presetSubtype="0" fill="hold" nodeType="afterEffect">
                                  <p:stCondLst>
                                    <p:cond delay="500"/>
                                  </p:stCondLst>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2500"/>
                            </p:stCondLst>
                            <p:childTnLst>
                              <p:par>
                                <p:cTn id="23" presetID="2" presetClass="entr" presetSubtype="8"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300" fill="hold"/>
                                        <p:tgtEl>
                                          <p:spTgt spid="22"/>
                                        </p:tgtEl>
                                        <p:attrNameLst>
                                          <p:attrName>ppt_x</p:attrName>
                                        </p:attrNameLst>
                                      </p:cBhvr>
                                      <p:tavLst>
                                        <p:tav tm="0">
                                          <p:val>
                                            <p:strVal val="0-#ppt_w/2"/>
                                          </p:val>
                                        </p:tav>
                                        <p:tav tm="100000">
                                          <p:val>
                                            <p:strVal val="#ppt_x"/>
                                          </p:val>
                                        </p:tav>
                                      </p:tavLst>
                                    </p:anim>
                                    <p:anim calcmode="lin" valueType="num">
                                      <p:cBhvr>
                                        <p:cTn id="26" dur="3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6" presetClass="emph" presetSubtype="0" fill="hold" nodeType="afterEffect">
                                  <p:stCondLst>
                                    <p:cond delay="500"/>
                                  </p:stCondLst>
                                  <p:childTnLst>
                                    <p:animEffect transition="out" filter="fade">
                                      <p:cBhvr>
                                        <p:cTn id="29" dur="500" tmFilter="0, 0; .2, .5; .8, .5; 1, 0"/>
                                        <p:tgtEl>
                                          <p:spTgt spid="22"/>
                                        </p:tgtEl>
                                      </p:cBhvr>
                                    </p:animEffect>
                                    <p:animScale>
                                      <p:cBhvr>
                                        <p:cTn id="30" dur="250" autoRev="1" fill="hold"/>
                                        <p:tgtEl>
                                          <p:spTgt spid="22"/>
                                        </p:tgtEl>
                                      </p:cBhvr>
                                      <p:by x="105000" y="105000"/>
                                    </p:animScale>
                                  </p:childTnLst>
                                </p:cTn>
                              </p:par>
                            </p:childTnLst>
                          </p:cTn>
                        </p:par>
                        <p:par>
                          <p:cTn id="31" fill="hold">
                            <p:stCondLst>
                              <p:cond delay="4000"/>
                            </p:stCondLst>
                            <p:childTnLst>
                              <p:par>
                                <p:cTn id="32" presetID="2" presetClass="entr" presetSubtype="2" fill="hold" grpId="0" nodeType="afterEffect">
                                  <p:stCondLst>
                                    <p:cond delay="0"/>
                                  </p:stCondLst>
                                  <p:childTnLst>
                                    <p:set>
                                      <p:cBhvr>
                                        <p:cTn id="33" dur="1" fill="hold">
                                          <p:stCondLst>
                                            <p:cond delay="0"/>
                                          </p:stCondLst>
                                        </p:cTn>
                                        <p:tgtEl>
                                          <p:spTgt spid="28681"/>
                                        </p:tgtEl>
                                        <p:attrNameLst>
                                          <p:attrName>style.visibility</p:attrName>
                                        </p:attrNameLst>
                                      </p:cBhvr>
                                      <p:to>
                                        <p:strVal val="visible"/>
                                      </p:to>
                                    </p:set>
                                    <p:anim calcmode="lin" valueType="num">
                                      <p:cBhvr>
                                        <p:cTn id="34" dur="300" fill="hold"/>
                                        <p:tgtEl>
                                          <p:spTgt spid="28681"/>
                                        </p:tgtEl>
                                        <p:attrNameLst>
                                          <p:attrName>ppt_x</p:attrName>
                                        </p:attrNameLst>
                                      </p:cBhvr>
                                      <p:tavLst>
                                        <p:tav tm="0">
                                          <p:val>
                                            <p:strVal val="1+#ppt_w/2"/>
                                          </p:val>
                                        </p:tav>
                                        <p:tav tm="100000">
                                          <p:val>
                                            <p:strVal val="#ppt_x"/>
                                          </p:val>
                                        </p:tav>
                                      </p:tavLst>
                                    </p:anim>
                                    <p:anim calcmode="lin" valueType="num">
                                      <p:cBhvr>
                                        <p:cTn id="35" dur="300" fill="hold"/>
                                        <p:tgtEl>
                                          <p:spTgt spid="28681"/>
                                        </p:tgtEl>
                                        <p:attrNameLst>
                                          <p:attrName>ppt_y</p:attrName>
                                        </p:attrNameLst>
                                      </p:cBhvr>
                                      <p:tavLst>
                                        <p:tav tm="0">
                                          <p:val>
                                            <p:strVal val="#ppt_y"/>
                                          </p:val>
                                        </p:tav>
                                        <p:tav tm="100000">
                                          <p:val>
                                            <p:strVal val="#ppt_y"/>
                                          </p:val>
                                        </p:tav>
                                      </p:tavLst>
                                    </p:anim>
                                  </p:childTnLst>
                                </p:cTn>
                              </p:par>
                              <p:par>
                                <p:cTn id="36" presetID="26" presetClass="emph" presetSubtype="0" fill="hold" grpId="1" nodeType="withEffect">
                                  <p:stCondLst>
                                    <p:cond delay="0"/>
                                  </p:stCondLst>
                                  <p:childTnLst>
                                    <p:animEffect transition="out" filter="fade">
                                      <p:cBhvr>
                                        <p:cTn id="37" dur="500" tmFilter="0, 0; .2, .5; .8, .5; 1, 0"/>
                                        <p:tgtEl>
                                          <p:spTgt spid="28681"/>
                                        </p:tgtEl>
                                      </p:cBhvr>
                                    </p:animEffect>
                                    <p:animScale>
                                      <p:cBhvr>
                                        <p:cTn id="38" dur="250" autoRev="1" fill="hold"/>
                                        <p:tgtEl>
                                          <p:spTgt spid="28681"/>
                                        </p:tgtEl>
                                      </p:cBhvr>
                                      <p:by x="105000" y="105000"/>
                                    </p:animScale>
                                  </p:childTnLst>
                                </p:cTn>
                              </p:par>
                            </p:childTnLst>
                          </p:cTn>
                        </p:par>
                        <p:par>
                          <p:cTn id="39" fill="hold">
                            <p:stCondLst>
                              <p:cond delay="4500"/>
                            </p:stCondLst>
                            <p:childTnLst>
                              <p:par>
                                <p:cTn id="40" presetID="2" presetClass="entr" presetSubtype="2" fill="hold" grpId="0" nodeType="afterEffect">
                                  <p:stCondLst>
                                    <p:cond delay="0"/>
                                  </p:stCondLst>
                                  <p:childTnLst>
                                    <p:set>
                                      <p:cBhvr>
                                        <p:cTn id="41" dur="1" fill="hold">
                                          <p:stCondLst>
                                            <p:cond delay="0"/>
                                          </p:stCondLst>
                                        </p:cTn>
                                        <p:tgtEl>
                                          <p:spTgt spid="28685"/>
                                        </p:tgtEl>
                                        <p:attrNameLst>
                                          <p:attrName>style.visibility</p:attrName>
                                        </p:attrNameLst>
                                      </p:cBhvr>
                                      <p:to>
                                        <p:strVal val="visible"/>
                                      </p:to>
                                    </p:set>
                                    <p:anim calcmode="lin" valueType="num">
                                      <p:cBhvr>
                                        <p:cTn id="42" dur="300" fill="hold"/>
                                        <p:tgtEl>
                                          <p:spTgt spid="28685"/>
                                        </p:tgtEl>
                                        <p:attrNameLst>
                                          <p:attrName>ppt_x</p:attrName>
                                        </p:attrNameLst>
                                      </p:cBhvr>
                                      <p:tavLst>
                                        <p:tav tm="0">
                                          <p:val>
                                            <p:strVal val="1+#ppt_w/2"/>
                                          </p:val>
                                        </p:tav>
                                        <p:tav tm="100000">
                                          <p:val>
                                            <p:strVal val="#ppt_x"/>
                                          </p:val>
                                        </p:tav>
                                      </p:tavLst>
                                    </p:anim>
                                    <p:anim calcmode="lin" valueType="num">
                                      <p:cBhvr>
                                        <p:cTn id="43" dur="300" fill="hold"/>
                                        <p:tgtEl>
                                          <p:spTgt spid="28685"/>
                                        </p:tgtEl>
                                        <p:attrNameLst>
                                          <p:attrName>ppt_y</p:attrName>
                                        </p:attrNameLst>
                                      </p:cBhvr>
                                      <p:tavLst>
                                        <p:tav tm="0">
                                          <p:val>
                                            <p:strVal val="#ppt_y"/>
                                          </p:val>
                                        </p:tav>
                                        <p:tav tm="100000">
                                          <p:val>
                                            <p:strVal val="#ppt_y"/>
                                          </p:val>
                                        </p:tav>
                                      </p:tavLst>
                                    </p:anim>
                                  </p:childTnLst>
                                </p:cTn>
                              </p:par>
                              <p:par>
                                <p:cTn id="44" presetID="26" presetClass="emph" presetSubtype="0" fill="hold" grpId="1" nodeType="withEffect">
                                  <p:stCondLst>
                                    <p:cond delay="500"/>
                                  </p:stCondLst>
                                  <p:childTnLst>
                                    <p:animEffect transition="out" filter="fade">
                                      <p:cBhvr>
                                        <p:cTn id="45" dur="500" tmFilter="0, 0; .2, .5; .8, .5; 1, 0"/>
                                        <p:tgtEl>
                                          <p:spTgt spid="28685"/>
                                        </p:tgtEl>
                                      </p:cBhvr>
                                    </p:animEffect>
                                    <p:animScale>
                                      <p:cBhvr>
                                        <p:cTn id="46" dur="250" autoRev="1" fill="hold"/>
                                        <p:tgtEl>
                                          <p:spTgt spid="28685"/>
                                        </p:tgtEl>
                                      </p:cBhvr>
                                      <p:by x="105000" y="105000"/>
                                    </p:animScale>
                                  </p:childTnLst>
                                </p:cTn>
                              </p:par>
                            </p:childTnLst>
                          </p:cTn>
                        </p:par>
                        <p:par>
                          <p:cTn id="47" fill="hold">
                            <p:stCondLst>
                              <p:cond delay="5000"/>
                            </p:stCondLst>
                            <p:childTnLst>
                              <p:par>
                                <p:cTn id="48" presetID="2" presetClass="entr" presetSubtype="2" fill="hold" grpId="0" nodeType="afterEffect">
                                  <p:stCondLst>
                                    <p:cond delay="0"/>
                                  </p:stCondLst>
                                  <p:childTnLst>
                                    <p:set>
                                      <p:cBhvr>
                                        <p:cTn id="49" dur="1" fill="hold">
                                          <p:stCondLst>
                                            <p:cond delay="0"/>
                                          </p:stCondLst>
                                        </p:cTn>
                                        <p:tgtEl>
                                          <p:spTgt spid="28689"/>
                                        </p:tgtEl>
                                        <p:attrNameLst>
                                          <p:attrName>style.visibility</p:attrName>
                                        </p:attrNameLst>
                                      </p:cBhvr>
                                      <p:to>
                                        <p:strVal val="visible"/>
                                      </p:to>
                                    </p:set>
                                    <p:anim calcmode="lin" valueType="num">
                                      <p:cBhvr>
                                        <p:cTn id="50" dur="300" fill="hold"/>
                                        <p:tgtEl>
                                          <p:spTgt spid="28689"/>
                                        </p:tgtEl>
                                        <p:attrNameLst>
                                          <p:attrName>ppt_x</p:attrName>
                                        </p:attrNameLst>
                                      </p:cBhvr>
                                      <p:tavLst>
                                        <p:tav tm="0">
                                          <p:val>
                                            <p:strVal val="1+#ppt_w/2"/>
                                          </p:val>
                                        </p:tav>
                                        <p:tav tm="100000">
                                          <p:val>
                                            <p:strVal val="#ppt_x"/>
                                          </p:val>
                                        </p:tav>
                                      </p:tavLst>
                                    </p:anim>
                                    <p:anim calcmode="lin" valueType="num">
                                      <p:cBhvr>
                                        <p:cTn id="51" dur="300" fill="hold"/>
                                        <p:tgtEl>
                                          <p:spTgt spid="28689"/>
                                        </p:tgtEl>
                                        <p:attrNameLst>
                                          <p:attrName>ppt_y</p:attrName>
                                        </p:attrNameLst>
                                      </p:cBhvr>
                                      <p:tavLst>
                                        <p:tav tm="0">
                                          <p:val>
                                            <p:strVal val="#ppt_y"/>
                                          </p:val>
                                        </p:tav>
                                        <p:tav tm="100000">
                                          <p:val>
                                            <p:strVal val="#ppt_y"/>
                                          </p:val>
                                        </p:tav>
                                      </p:tavLst>
                                    </p:anim>
                                  </p:childTnLst>
                                </p:cTn>
                              </p:par>
                              <p:par>
                                <p:cTn id="52" presetID="26" presetClass="emph" presetSubtype="0" fill="hold" grpId="1" nodeType="withEffect">
                                  <p:stCondLst>
                                    <p:cond delay="500"/>
                                  </p:stCondLst>
                                  <p:childTnLst>
                                    <p:animEffect transition="out" filter="fade">
                                      <p:cBhvr>
                                        <p:cTn id="53" dur="500" tmFilter="0, 0; .2, .5; .8, .5; 1, 0"/>
                                        <p:tgtEl>
                                          <p:spTgt spid="28689"/>
                                        </p:tgtEl>
                                      </p:cBhvr>
                                    </p:animEffect>
                                    <p:animScale>
                                      <p:cBhvr>
                                        <p:cTn id="54" dur="250" autoRev="1" fill="hold"/>
                                        <p:tgtEl>
                                          <p:spTgt spid="28689"/>
                                        </p:tgtEl>
                                      </p:cBhvr>
                                      <p:by x="105000" y="105000"/>
                                    </p:animScale>
                                  </p:childTnLst>
                                </p:cTn>
                              </p:par>
                            </p:childTnLst>
                          </p:cTn>
                        </p:par>
                      </p:childTnLst>
                    </p:cTn>
                  </p:par>
                  <p:par>
                    <p:cTn id="55" fill="hold">
                      <p:stCondLst>
                        <p:cond delay="indefinite"/>
                      </p:stCondLst>
                      <p:childTnLst>
                        <p:par>
                          <p:cTn id="56" fill="hold">
                            <p:stCondLst>
                              <p:cond delay="0"/>
                            </p:stCondLst>
                            <p:childTnLst>
                              <p:par>
                                <p:cTn id="57" presetID="27" presetClass="entr" presetSubtype="0" fill="hold" nodeType="clickEffect">
                                  <p:stCondLst>
                                    <p:cond delay="0"/>
                                  </p:stCondLst>
                                  <p:iterate type="lt">
                                    <p:tmPct val="50000"/>
                                  </p:iterate>
                                  <p:childTnLst>
                                    <p:set>
                                      <p:cBhvr>
                                        <p:cTn id="58" dur="1" fill="hold">
                                          <p:stCondLst>
                                            <p:cond delay="0"/>
                                          </p:stCondLst>
                                        </p:cTn>
                                        <p:tgtEl>
                                          <p:spTgt spid="100"/>
                                        </p:tgtEl>
                                        <p:attrNameLst>
                                          <p:attrName>style.visibility</p:attrName>
                                        </p:attrNameLst>
                                      </p:cBhvr>
                                      <p:to>
                                        <p:strVal val="visible"/>
                                      </p:to>
                                    </p:set>
                                    <p:anim calcmode="discrete" valueType="clr">
                                      <p:cBhvr override="childStyle">
                                        <p:cTn id="59" dur="80"/>
                                        <p:tgtEl>
                                          <p:spTgt spid="100"/>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00"/>
                                        </p:tgtEl>
                                        <p:attrNameLst>
                                          <p:attrName>fillcolor</p:attrName>
                                        </p:attrNameLst>
                                      </p:cBhvr>
                                      <p:tavLst>
                                        <p:tav tm="0">
                                          <p:val>
                                            <p:clrVal>
                                              <a:schemeClr val="accent2"/>
                                            </p:clrVal>
                                          </p:val>
                                        </p:tav>
                                        <p:tav tm="50000">
                                          <p:val>
                                            <p:clrVal>
                                              <a:schemeClr val="hlink"/>
                                            </p:clrVal>
                                          </p:val>
                                        </p:tav>
                                      </p:tavLst>
                                    </p:anim>
                                    <p:set>
                                      <p:cBhvr>
                                        <p:cTn id="61" dur="80"/>
                                        <p:tgtEl>
                                          <p:spTgt spid="1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bldLvl="0" animBg="1"/>
      <p:bldP spid="28681" grpId="1" bldLvl="0" animBg="1"/>
      <p:bldP spid="28685" grpId="0" bldLvl="0" animBg="1"/>
      <p:bldP spid="28685" grpId="1" bldLvl="0" animBg="1"/>
      <p:bldP spid="28689" grpId="0" bldLvl="0" animBg="1"/>
      <p:bldP spid="28689" grpId="1"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图片 14"/>
          <p:cNvPicPr>
            <a:picLocks noChangeAspect="1"/>
          </p:cNvPicPr>
          <p:nvPr/>
        </p:nvPicPr>
        <p:blipFill>
          <a:blip r:embed="rId1"/>
          <a:srcRect t="4102" r="27658"/>
          <a:stretch>
            <a:fillRect/>
          </a:stretch>
        </p:blipFill>
        <p:spPr>
          <a:xfrm>
            <a:off x="7815263" y="-3175"/>
            <a:ext cx="1328737" cy="1349375"/>
          </a:xfrm>
          <a:prstGeom prst="rect">
            <a:avLst/>
          </a:prstGeom>
          <a:noFill/>
          <a:ln w="9525">
            <a:noFill/>
          </a:ln>
        </p:spPr>
      </p:pic>
      <p:pic>
        <p:nvPicPr>
          <p:cNvPr id="23555" name="图片 13"/>
          <p:cNvPicPr>
            <a:picLocks noChangeAspect="1"/>
          </p:cNvPicPr>
          <p:nvPr/>
        </p:nvPicPr>
        <p:blipFill>
          <a:blip r:embed="rId2"/>
          <a:stretch>
            <a:fillRect/>
          </a:stretch>
        </p:blipFill>
        <p:spPr>
          <a:xfrm rot="-2683160">
            <a:off x="52388" y="5465763"/>
            <a:ext cx="1481137" cy="1581150"/>
          </a:xfrm>
          <a:prstGeom prst="rect">
            <a:avLst/>
          </a:prstGeom>
          <a:noFill/>
          <a:ln w="9525">
            <a:noFill/>
          </a:ln>
        </p:spPr>
      </p:pic>
      <p:sp>
        <p:nvSpPr>
          <p:cNvPr id="2" name="标题 1"/>
          <p:cNvSpPr>
            <a:spLocks noGrp="1"/>
          </p:cNvSpPr>
          <p:nvPr>
            <p:ph type="title"/>
          </p:nvPr>
        </p:nvSpPr>
        <p:spPr>
          <a:xfrm>
            <a:off x="628650" y="1222375"/>
            <a:ext cx="7886700" cy="781050"/>
          </a:xfrm>
          <a:ln/>
        </p:spPr>
        <p:txBody>
          <a:bodyPr vert="horz" wrap="square" lIns="91440" tIns="45720" rIns="91440" bIns="45720" anchor="ctr" anchorCtr="0"/>
          <a:p>
            <a:r>
              <a:rPr lang="zh-CN" altLang="en-US" sz="2400" dirty="0">
                <a:latin typeface="宋体" panose="02010600030101010101" pitchFamily="2" charset="-122"/>
              </a:rPr>
              <a:t>【练习】甲企业现有A、B、C、D四种现金持有方案，有关成本资料如表4-1-1所示。</a:t>
            </a:r>
            <a:endParaRPr lang="zh-CN" altLang="en-US" sz="2400" dirty="0">
              <a:latin typeface="宋体" panose="02010600030101010101" pitchFamily="2" charset="-122"/>
            </a:endParaRPr>
          </a:p>
        </p:txBody>
      </p:sp>
      <p:sp>
        <p:nvSpPr>
          <p:cNvPr id="1027" name="标题 4"/>
          <p:cNvSpPr txBox="1"/>
          <p:nvPr/>
        </p:nvSpPr>
        <p:spPr>
          <a:xfrm>
            <a:off x="234950" y="396875"/>
            <a:ext cx="8429625" cy="477838"/>
          </a:xfrm>
          <a:prstGeom prst="rect">
            <a:avLst/>
          </a:prstGeom>
          <a:noFill/>
          <a:ln w="9525">
            <a:noFill/>
          </a:ln>
        </p:spPr>
        <p:txBody>
          <a:bodyPr>
            <a:spAutoFit/>
          </a:bodyPr>
          <a:p>
            <a:pPr algn="ctr" eaLnBrk="1" hangingPunct="1">
              <a:lnSpc>
                <a:spcPct val="90000"/>
              </a:lnSpc>
              <a:spcBef>
                <a:spcPct val="50000"/>
              </a:spcBef>
            </a:pPr>
            <a:r>
              <a:rPr lang="zh-CN" altLang="en-US" sz="2800" b="1" dirty="0">
                <a:solidFill>
                  <a:srgbClr val="495A66"/>
                </a:solidFill>
                <a:latin typeface="宋体" panose="02010600030101010101" pitchFamily="2" charset="-122"/>
                <a:ea typeface="宋体" panose="02010600030101010101" pitchFamily="2" charset="-122"/>
              </a:rPr>
              <a:t>成本模式下确定最佳现金持有量</a:t>
            </a:r>
            <a:endParaRPr lang="zh-CN" altLang="en-US" sz="2800" b="1" dirty="0">
              <a:solidFill>
                <a:srgbClr val="495A66"/>
              </a:solidFill>
              <a:latin typeface="宋体" panose="02010600030101010101" pitchFamily="2" charset="-122"/>
              <a:ea typeface="宋体" panose="02010600030101010101" pitchFamily="2" charset="-122"/>
            </a:endParaRPr>
          </a:p>
        </p:txBody>
      </p:sp>
      <p:grpSp>
        <p:nvGrpSpPr>
          <p:cNvPr id="1028" name="组合 36"/>
          <p:cNvGrpSpPr/>
          <p:nvPr/>
        </p:nvGrpSpPr>
        <p:grpSpPr>
          <a:xfrm>
            <a:off x="1001713" y="854075"/>
            <a:ext cx="6461125" cy="76200"/>
            <a:chOff x="5357217" y="1143000"/>
            <a:chExt cx="1490133" cy="101600"/>
          </a:xfrm>
        </p:grpSpPr>
        <p:cxnSp>
          <p:nvCxnSpPr>
            <p:cNvPr id="23599" name="Straight Connector 30"/>
            <p:cNvCxnSpPr/>
            <p:nvPr/>
          </p:nvCxnSpPr>
          <p:spPr>
            <a:xfrm>
              <a:off x="5357217" y="1143000"/>
              <a:ext cx="1490133" cy="0"/>
            </a:xfrm>
            <a:prstGeom prst="line">
              <a:avLst/>
            </a:prstGeom>
            <a:ln w="28575" cap="flat" cmpd="sng">
              <a:solidFill>
                <a:srgbClr val="948A54"/>
              </a:solidFill>
              <a:prstDash val="solid"/>
              <a:headEnd type="none" w="med" len="med"/>
              <a:tailEnd type="none" w="med" len="med"/>
            </a:ln>
          </p:spPr>
        </p:cxnSp>
        <p:cxnSp>
          <p:nvCxnSpPr>
            <p:cNvPr id="23600" name="Straight Connector 31"/>
            <p:cNvCxnSpPr/>
            <p:nvPr/>
          </p:nvCxnSpPr>
          <p:spPr>
            <a:xfrm>
              <a:off x="5509634" y="1244600"/>
              <a:ext cx="1185300" cy="0"/>
            </a:xfrm>
            <a:prstGeom prst="line">
              <a:avLst/>
            </a:prstGeom>
            <a:ln w="28575" cap="flat" cmpd="sng">
              <a:solidFill>
                <a:srgbClr val="948A54"/>
              </a:solidFill>
              <a:prstDash val="solid"/>
              <a:headEnd type="none" w="med" len="med"/>
              <a:tailEnd type="none" w="med" len="med"/>
            </a:ln>
          </p:spPr>
        </p:cxnSp>
      </p:grpSp>
      <p:sp>
        <p:nvSpPr>
          <p:cNvPr id="100" name="文本框 99"/>
          <p:cNvSpPr txBox="1"/>
          <p:nvPr/>
        </p:nvSpPr>
        <p:spPr>
          <a:xfrm>
            <a:off x="1036638" y="2101850"/>
            <a:ext cx="6827837" cy="460375"/>
          </a:xfrm>
          <a:prstGeom prst="rect">
            <a:avLst/>
          </a:prstGeom>
          <a:noFill/>
          <a:ln w="9525">
            <a:noFill/>
          </a:ln>
        </p:spPr>
        <p:txBody>
          <a:bodyPr>
            <a:spAutoFit/>
          </a:bodyPr>
          <a:p>
            <a:pPr indent="252730" eaLnBrk="1" hangingPunct="1">
              <a:spcBef>
                <a:spcPct val="50000"/>
              </a:spcBef>
            </a:pPr>
            <a:r>
              <a:rPr lang="zh-CN" altLang="en-US" sz="2400" dirty="0">
                <a:latin typeface="黑体" panose="02010609060101010101" charset="-122"/>
                <a:ea typeface="黑体" panose="02010609060101010101" charset="-122"/>
              </a:rPr>
              <a:t>现金持有方案表	              </a:t>
            </a:r>
            <a:r>
              <a:rPr lang="zh-CN" altLang="en-US" sz="2400" dirty="0">
                <a:latin typeface="方正书宋简体" charset="-122"/>
                <a:ea typeface="宋体" panose="02010600030101010101" pitchFamily="2" charset="-122"/>
              </a:rPr>
              <a:t>单位：</a:t>
            </a:r>
            <a:r>
              <a:rPr lang="zh-CN" altLang="en-US" sz="2400" dirty="0">
                <a:solidFill>
                  <a:srgbClr val="FF0000"/>
                </a:solidFill>
                <a:latin typeface="方正书宋简体" charset="-122"/>
                <a:ea typeface="宋体" panose="02010600030101010101" pitchFamily="2" charset="-122"/>
              </a:rPr>
              <a:t>万元</a:t>
            </a:r>
            <a:r>
              <a:rPr lang="zh-CN" altLang="en-US" sz="2400" dirty="0">
                <a:latin typeface="黑体" panose="02010609060101010101" charset="-122"/>
                <a:ea typeface="黑体" panose="02010609060101010101" charset="-122"/>
              </a:rPr>
              <a:t>                              </a:t>
            </a:r>
            <a:r>
              <a:rPr lang="zh-CN" altLang="en-US" sz="2400" dirty="0">
                <a:latin typeface="方正书宋简体" charset="-122"/>
                <a:ea typeface="宋体" panose="02010600030101010101" pitchFamily="2" charset="-122"/>
              </a:rPr>
              <a:t> </a:t>
            </a:r>
            <a:endParaRPr lang="zh-CN" altLang="en-US" sz="2400" dirty="0">
              <a:latin typeface="Arial" panose="020B0604020202020204" pitchFamily="34" charset="0"/>
              <a:ea typeface="宋体" panose="02010600030101010101" pitchFamily="2" charset="-122"/>
            </a:endParaRPr>
          </a:p>
        </p:txBody>
      </p:sp>
      <p:graphicFrame>
        <p:nvGraphicFramePr>
          <p:cNvPr id="4" name="表格 3"/>
          <p:cNvGraphicFramePr/>
          <p:nvPr/>
        </p:nvGraphicFramePr>
        <p:xfrm>
          <a:off x="1419225" y="2562225"/>
          <a:ext cx="6061075" cy="2578100"/>
        </p:xfrm>
        <a:graphic>
          <a:graphicData uri="http://schemas.openxmlformats.org/drawingml/2006/table">
            <a:tbl>
              <a:tblPr firstRow="1" bandRow="1">
                <a:tableStyleId>{5940675A-B579-460E-94D1-54222C63F5DA}</a:tableStyleId>
              </a:tblPr>
              <a:tblGrid>
                <a:gridCol w="1210183"/>
                <a:gridCol w="1212088"/>
                <a:gridCol w="1211453"/>
                <a:gridCol w="1213993"/>
                <a:gridCol w="1213358"/>
              </a:tblGrid>
              <a:tr h="393700">
                <a:tc>
                  <a:txBody>
                    <a:bodyPr/>
                    <a:lstStyle/>
                    <a:p>
                      <a:pPr indent="0" algn="ctr">
                        <a:buNone/>
                      </a:pPr>
                      <a:r>
                        <a:rPr lang="zh-CN" altLang="en-US" sz="2000" b="0">
                          <a:latin typeface="宋体" panose="02010600030101010101" pitchFamily="2" charset="-122"/>
                          <a:ea typeface="宋体" panose="02010600030101010101" pitchFamily="2" charset="-122"/>
                          <a:cs typeface="黑体" panose="02010609060101010101" charset="-122"/>
                        </a:rPr>
                        <a:t>项    目</a:t>
                      </a:r>
                      <a:endParaRPr lang="zh-CN" altLang="en-US" sz="2000" b="0">
                        <a:latin typeface="宋体" panose="02010600030101010101" pitchFamily="2" charset="-122"/>
                        <a:ea typeface="宋体" panose="02010600030101010101" pitchFamily="2" charset="-122"/>
                        <a:cs typeface="黑体" panose="02010609060101010101" charset="-122"/>
                      </a:endParaRPr>
                    </a:p>
                  </a:txBody>
                  <a:tcPr marL="68573" marR="68573" marT="44450" marB="44450" anchor="ctr">
                    <a:lnL w="9525"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9D9D9"/>
                    </a:solidFill>
                  </a:tcPr>
                </a:tc>
                <a:tc>
                  <a:txBody>
                    <a:bodyPr/>
                    <a:lstStyle/>
                    <a:p>
                      <a:pPr indent="0" algn="ctr">
                        <a:buNone/>
                      </a:pPr>
                      <a:r>
                        <a:rPr lang="en-US" altLang="zh-CN" sz="2000" b="0">
                          <a:latin typeface="宋体" panose="02010600030101010101" pitchFamily="2" charset="-122"/>
                          <a:ea typeface="宋体" panose="02010600030101010101" pitchFamily="2" charset="-122"/>
                          <a:cs typeface="黑体" panose="02010609060101010101" charset="-122"/>
                        </a:rPr>
                        <a:t>A </a:t>
                      </a:r>
                      <a:endParaRPr lang="en-US" altLang="zh-CN" sz="2000" b="0">
                        <a:latin typeface="宋体" panose="02010600030101010101" pitchFamily="2" charset="-122"/>
                        <a:ea typeface="宋体" panose="02010600030101010101" pitchFamily="2" charset="-122"/>
                        <a:cs typeface="黑体" panose="02010609060101010101" charset="-122"/>
                      </a:endParaRPr>
                    </a:p>
                  </a:txBody>
                  <a:tcPr marL="68573" marR="68573" marT="44450" marB="444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9D9D9"/>
                    </a:solidFill>
                  </a:tcPr>
                </a:tc>
                <a:tc>
                  <a:txBody>
                    <a:bodyPr/>
                    <a:lstStyle/>
                    <a:p>
                      <a:pPr indent="0" algn="ctr">
                        <a:buNone/>
                      </a:pPr>
                      <a:r>
                        <a:rPr lang="en-US" altLang="zh-CN" sz="2000" b="0">
                          <a:latin typeface="宋体" panose="02010600030101010101" pitchFamily="2" charset="-122"/>
                          <a:ea typeface="宋体" panose="02010600030101010101" pitchFamily="2" charset="-122"/>
                          <a:cs typeface="黑体" panose="02010609060101010101" charset="-122"/>
                        </a:rPr>
                        <a:t>B </a:t>
                      </a:r>
                      <a:endParaRPr lang="en-US" altLang="zh-CN" sz="2000" b="0">
                        <a:latin typeface="宋体" panose="02010600030101010101" pitchFamily="2" charset="-122"/>
                        <a:ea typeface="宋体" panose="02010600030101010101" pitchFamily="2" charset="-122"/>
                        <a:cs typeface="黑体" panose="02010609060101010101" charset="-122"/>
                      </a:endParaRPr>
                    </a:p>
                  </a:txBody>
                  <a:tcPr marL="68573" marR="68573" marT="44450" marB="444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9D9D9"/>
                    </a:solidFill>
                  </a:tcPr>
                </a:tc>
                <a:tc>
                  <a:txBody>
                    <a:bodyPr/>
                    <a:lstStyle/>
                    <a:p>
                      <a:pPr indent="0" algn="ctr">
                        <a:buNone/>
                      </a:pPr>
                      <a:r>
                        <a:rPr lang="en-US" altLang="zh-CN" sz="2000" b="0">
                          <a:latin typeface="宋体" panose="02010600030101010101" pitchFamily="2" charset="-122"/>
                          <a:ea typeface="宋体" panose="02010600030101010101" pitchFamily="2" charset="-122"/>
                          <a:cs typeface="黑体" panose="02010609060101010101" charset="-122"/>
                        </a:rPr>
                        <a:t>C </a:t>
                      </a:r>
                      <a:endParaRPr lang="en-US" altLang="zh-CN" sz="2000" b="0">
                        <a:latin typeface="宋体" panose="02010600030101010101" pitchFamily="2" charset="-122"/>
                        <a:ea typeface="宋体" panose="02010600030101010101" pitchFamily="2" charset="-122"/>
                        <a:cs typeface="黑体" panose="02010609060101010101" charset="-122"/>
                      </a:endParaRPr>
                    </a:p>
                  </a:txBody>
                  <a:tcPr marL="68573" marR="68573" marT="44450" marB="444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9D9D9"/>
                    </a:solidFill>
                  </a:tcPr>
                </a:tc>
                <a:tc>
                  <a:txBody>
                    <a:bodyPr/>
                    <a:lstStyle/>
                    <a:p>
                      <a:pPr indent="0" algn="ctr">
                        <a:buNone/>
                      </a:pPr>
                      <a:r>
                        <a:rPr lang="en-US" altLang="zh-CN" sz="2000" b="0">
                          <a:latin typeface="宋体" panose="02010600030101010101" pitchFamily="2" charset="-122"/>
                          <a:ea typeface="宋体" panose="02010600030101010101" pitchFamily="2" charset="-122"/>
                          <a:cs typeface="黑体" panose="02010609060101010101" charset="-122"/>
                        </a:rPr>
                        <a:t>D </a:t>
                      </a:r>
                      <a:endParaRPr lang="en-US" altLang="zh-CN" sz="2000" b="0">
                        <a:latin typeface="宋体" panose="02010600030101010101" pitchFamily="2" charset="-122"/>
                        <a:ea typeface="宋体" panose="02010600030101010101" pitchFamily="2" charset="-122"/>
                        <a:cs typeface="黑体" panose="02010609060101010101" charset="-122"/>
                      </a:endParaRPr>
                    </a:p>
                  </a:txBody>
                  <a:tcPr marL="68573" marR="68573" marT="44450" marB="44450"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9D9D9"/>
                    </a:solidFill>
                  </a:tcPr>
                </a:tc>
              </a:tr>
              <a:tr h="340360">
                <a:tc>
                  <a:txBody>
                    <a:bodyPr/>
                    <a:lstStyle/>
                    <a:p>
                      <a:pPr indent="0">
                        <a:buNone/>
                      </a:pPr>
                      <a:r>
                        <a:rPr lang="zh-CN" altLang="en-US" sz="2000" b="0">
                          <a:latin typeface="宋体" panose="02010600030101010101" pitchFamily="2" charset="-122"/>
                          <a:ea typeface="宋体" panose="02010600030101010101" pitchFamily="2" charset="-122"/>
                          <a:cs typeface="方正书宋简体" charset="0"/>
                        </a:rPr>
                        <a:t>现金持有量</a:t>
                      </a:r>
                      <a:r>
                        <a:rPr lang="en-US" altLang="zh-CN" sz="2000" b="0" i="1">
                          <a:latin typeface="宋体" panose="02010600030101010101" pitchFamily="2" charset="-122"/>
                          <a:ea typeface="宋体" panose="02010600030101010101" pitchFamily="2" charset="-122"/>
                          <a:cs typeface="方正书宋简体" charset="0"/>
                        </a:rPr>
                        <a:t>Q</a:t>
                      </a:r>
                      <a:endParaRPr lang="zh-CN" altLang="en-US" sz="2000" b="0">
                        <a:latin typeface="宋体" panose="02010600030101010101" pitchFamily="2" charset="-122"/>
                        <a:ea typeface="宋体" panose="02010600030101010101" pitchFamily="2" charset="-122"/>
                        <a:cs typeface="方正书宋简体" charset="0"/>
                      </a:endParaRPr>
                    </a:p>
                  </a:txBody>
                  <a:tcPr marL="68573" marR="68573" marT="44450" marB="44450" anchor="ctr">
                    <a:lnL w="9525"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2000" b="0">
                          <a:solidFill>
                            <a:srgbClr val="FF0000"/>
                          </a:solidFill>
                          <a:latin typeface="宋体" panose="02010600030101010101" pitchFamily="2" charset="-122"/>
                          <a:ea typeface="宋体" panose="02010600030101010101" pitchFamily="2" charset="-122"/>
                          <a:cs typeface="方正书宋简体" charset="0"/>
                        </a:rPr>
                        <a:t>100 </a:t>
                      </a:r>
                      <a:endParaRPr lang="en-US" altLang="zh-CN" sz="2000" b="0">
                        <a:solidFill>
                          <a:srgbClr val="FF0000"/>
                        </a:solidFill>
                        <a:latin typeface="宋体" panose="02010600030101010101" pitchFamily="2" charset="-122"/>
                        <a:ea typeface="宋体" panose="02010600030101010101" pitchFamily="2" charset="-122"/>
                        <a:cs typeface="方正书宋简体" charset="0"/>
                      </a:endParaRPr>
                    </a:p>
                  </a:txBody>
                  <a:tcPr marL="68573" marR="68573" marT="44450" marB="444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2000" b="0">
                          <a:solidFill>
                            <a:srgbClr val="FF0000"/>
                          </a:solidFill>
                          <a:latin typeface="宋体" panose="02010600030101010101" pitchFamily="2" charset="-122"/>
                          <a:ea typeface="宋体" panose="02010600030101010101" pitchFamily="2" charset="-122"/>
                          <a:cs typeface="方正书宋简体" charset="0"/>
                        </a:rPr>
                        <a:t>200 </a:t>
                      </a:r>
                      <a:endParaRPr lang="en-US" altLang="zh-CN" sz="2000" b="0">
                        <a:solidFill>
                          <a:srgbClr val="FF0000"/>
                        </a:solidFill>
                        <a:latin typeface="宋体" panose="02010600030101010101" pitchFamily="2" charset="-122"/>
                        <a:ea typeface="宋体" panose="02010600030101010101" pitchFamily="2" charset="-122"/>
                        <a:cs typeface="方正书宋简体" charset="0"/>
                      </a:endParaRPr>
                    </a:p>
                  </a:txBody>
                  <a:tcPr marL="68573" marR="68573" marT="44450" marB="444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2000" b="0">
                          <a:solidFill>
                            <a:srgbClr val="FF0000"/>
                          </a:solidFill>
                          <a:latin typeface="宋体" panose="02010600030101010101" pitchFamily="2" charset="-122"/>
                          <a:ea typeface="宋体" panose="02010600030101010101" pitchFamily="2" charset="-122"/>
                          <a:cs typeface="方正书宋简体" charset="0"/>
                        </a:rPr>
                        <a:t>300 </a:t>
                      </a:r>
                      <a:endParaRPr lang="en-US" altLang="zh-CN" sz="2000" b="0">
                        <a:solidFill>
                          <a:srgbClr val="FF0000"/>
                        </a:solidFill>
                        <a:latin typeface="宋体" panose="02010600030101010101" pitchFamily="2" charset="-122"/>
                        <a:ea typeface="宋体" panose="02010600030101010101" pitchFamily="2" charset="-122"/>
                        <a:cs typeface="方正书宋简体" charset="0"/>
                      </a:endParaRPr>
                    </a:p>
                  </a:txBody>
                  <a:tcPr marL="68573" marR="68573" marT="44450" marB="444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2000" b="0">
                          <a:solidFill>
                            <a:srgbClr val="FF0000"/>
                          </a:solidFill>
                          <a:latin typeface="宋体" panose="02010600030101010101" pitchFamily="2" charset="-122"/>
                          <a:ea typeface="宋体" panose="02010600030101010101" pitchFamily="2" charset="-122"/>
                          <a:cs typeface="方正书宋简体" charset="0"/>
                        </a:rPr>
                        <a:t>400 </a:t>
                      </a:r>
                      <a:endParaRPr lang="en-US" altLang="zh-CN" sz="2000" b="0">
                        <a:solidFill>
                          <a:srgbClr val="FF0000"/>
                        </a:solidFill>
                        <a:latin typeface="宋体" panose="02010600030101010101" pitchFamily="2" charset="-122"/>
                        <a:ea typeface="宋体" panose="02010600030101010101" pitchFamily="2" charset="-122"/>
                        <a:cs typeface="方正书宋简体" charset="0"/>
                      </a:endParaRPr>
                    </a:p>
                  </a:txBody>
                  <a:tcPr marL="68573" marR="68573" marT="44450" marB="44450"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0360">
                <a:tc>
                  <a:txBody>
                    <a:bodyPr/>
                    <a:lstStyle/>
                    <a:p>
                      <a:pPr indent="0">
                        <a:buNone/>
                      </a:pPr>
                      <a:r>
                        <a:rPr lang="zh-CN" altLang="en-US" sz="2000" b="0">
                          <a:latin typeface="宋体" panose="02010600030101010101" pitchFamily="2" charset="-122"/>
                          <a:ea typeface="宋体" panose="02010600030101010101" pitchFamily="2" charset="-122"/>
                          <a:cs typeface="方正书宋简体" charset="0"/>
                        </a:rPr>
                        <a:t>管理成本</a:t>
                      </a:r>
                      <a:endParaRPr lang="zh-CN" altLang="en-US" sz="2000" b="0">
                        <a:latin typeface="宋体" panose="02010600030101010101" pitchFamily="2" charset="-122"/>
                        <a:ea typeface="宋体" panose="02010600030101010101" pitchFamily="2" charset="-122"/>
                        <a:cs typeface="方正书宋简体" charset="0"/>
                      </a:endParaRPr>
                    </a:p>
                  </a:txBody>
                  <a:tcPr marL="68573" marR="68573" marT="44450" marB="44450" anchor="ctr">
                    <a:lnL w="9525"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2000" b="0">
                          <a:solidFill>
                            <a:srgbClr val="FF0000"/>
                          </a:solidFill>
                          <a:latin typeface="宋体" panose="02010600030101010101" pitchFamily="2" charset="-122"/>
                          <a:ea typeface="宋体" panose="02010600030101010101" pitchFamily="2" charset="-122"/>
                          <a:cs typeface="方正书宋简体" charset="0"/>
                        </a:rPr>
                        <a:t>18 </a:t>
                      </a:r>
                      <a:endParaRPr lang="en-US" altLang="zh-CN" sz="2000" b="0">
                        <a:solidFill>
                          <a:srgbClr val="FF0000"/>
                        </a:solidFill>
                        <a:latin typeface="宋体" panose="02010600030101010101" pitchFamily="2" charset="-122"/>
                        <a:ea typeface="宋体" panose="02010600030101010101" pitchFamily="2" charset="-122"/>
                        <a:cs typeface="方正书宋简体" charset="0"/>
                      </a:endParaRPr>
                    </a:p>
                  </a:txBody>
                  <a:tcPr marL="68573" marR="68573" marT="44450" marB="444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2000" b="0">
                          <a:solidFill>
                            <a:srgbClr val="FF0000"/>
                          </a:solidFill>
                          <a:latin typeface="宋体" panose="02010600030101010101" pitchFamily="2" charset="-122"/>
                          <a:ea typeface="宋体" panose="02010600030101010101" pitchFamily="2" charset="-122"/>
                          <a:cs typeface="方正书宋简体" charset="0"/>
                        </a:rPr>
                        <a:t>18 </a:t>
                      </a:r>
                      <a:endParaRPr lang="en-US" altLang="zh-CN" sz="2000" b="0">
                        <a:solidFill>
                          <a:srgbClr val="FF0000"/>
                        </a:solidFill>
                        <a:latin typeface="宋体" panose="02010600030101010101" pitchFamily="2" charset="-122"/>
                        <a:ea typeface="宋体" panose="02010600030101010101" pitchFamily="2" charset="-122"/>
                        <a:cs typeface="方正书宋简体" charset="0"/>
                      </a:endParaRPr>
                    </a:p>
                  </a:txBody>
                  <a:tcPr marL="68573" marR="68573" marT="44450" marB="444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2000" b="0">
                          <a:solidFill>
                            <a:srgbClr val="FF0000"/>
                          </a:solidFill>
                          <a:latin typeface="宋体" panose="02010600030101010101" pitchFamily="2" charset="-122"/>
                          <a:ea typeface="宋体" panose="02010600030101010101" pitchFamily="2" charset="-122"/>
                          <a:cs typeface="方正书宋简体" charset="0"/>
                        </a:rPr>
                        <a:t>18 </a:t>
                      </a:r>
                      <a:endParaRPr lang="en-US" altLang="zh-CN" sz="2000" b="0">
                        <a:solidFill>
                          <a:srgbClr val="FF0000"/>
                        </a:solidFill>
                        <a:latin typeface="宋体" panose="02010600030101010101" pitchFamily="2" charset="-122"/>
                        <a:ea typeface="宋体" panose="02010600030101010101" pitchFamily="2" charset="-122"/>
                        <a:cs typeface="方正书宋简体" charset="0"/>
                      </a:endParaRPr>
                    </a:p>
                  </a:txBody>
                  <a:tcPr marL="68573" marR="68573" marT="44450" marB="444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2000" b="0">
                          <a:solidFill>
                            <a:srgbClr val="FF0000"/>
                          </a:solidFill>
                          <a:latin typeface="宋体" panose="02010600030101010101" pitchFamily="2" charset="-122"/>
                          <a:ea typeface="宋体" panose="02010600030101010101" pitchFamily="2" charset="-122"/>
                          <a:cs typeface="方正书宋简体" charset="0"/>
                        </a:rPr>
                        <a:t>18 </a:t>
                      </a:r>
                      <a:endParaRPr lang="en-US" altLang="zh-CN" sz="2000" b="0">
                        <a:solidFill>
                          <a:srgbClr val="FF0000"/>
                        </a:solidFill>
                        <a:latin typeface="宋体" panose="02010600030101010101" pitchFamily="2" charset="-122"/>
                        <a:ea typeface="宋体" panose="02010600030101010101" pitchFamily="2" charset="-122"/>
                        <a:cs typeface="方正书宋简体" charset="0"/>
                      </a:endParaRPr>
                    </a:p>
                  </a:txBody>
                  <a:tcPr marL="68573" marR="68573" marT="44450" marB="44450"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0360">
                <a:tc>
                  <a:txBody>
                    <a:bodyPr/>
                    <a:lstStyle/>
                    <a:p>
                      <a:pPr indent="0">
                        <a:buNone/>
                      </a:pPr>
                      <a:r>
                        <a:rPr lang="zh-CN" altLang="en-US" sz="2000" b="0">
                          <a:latin typeface="宋体" panose="02010600030101010101" pitchFamily="2" charset="-122"/>
                          <a:ea typeface="宋体" panose="02010600030101010101" pitchFamily="2" charset="-122"/>
                          <a:cs typeface="方正书宋简体" charset="0"/>
                        </a:rPr>
                        <a:t>机会成本率</a:t>
                      </a:r>
                      <a:r>
                        <a:rPr lang="en-US" altLang="zh-CN" sz="2000" b="0" i="1">
                          <a:latin typeface="宋体" panose="02010600030101010101" pitchFamily="2" charset="-122"/>
                          <a:ea typeface="宋体" panose="02010600030101010101" pitchFamily="2" charset="-122"/>
                          <a:cs typeface="方正书宋简体" charset="0"/>
                        </a:rPr>
                        <a:t>i</a:t>
                      </a:r>
                      <a:endParaRPr lang="zh-CN" altLang="en-US" sz="2000" b="0">
                        <a:latin typeface="宋体" panose="02010600030101010101" pitchFamily="2" charset="-122"/>
                        <a:ea typeface="宋体" panose="02010600030101010101" pitchFamily="2" charset="-122"/>
                        <a:cs typeface="方正书宋简体" charset="0"/>
                      </a:endParaRPr>
                    </a:p>
                  </a:txBody>
                  <a:tcPr marL="68573" marR="68573" marT="44450" marB="44450" anchor="ctr">
                    <a:lnL w="9525"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2000" b="0">
                          <a:latin typeface="宋体" panose="02010600030101010101" pitchFamily="2" charset="-122"/>
                          <a:ea typeface="宋体" panose="02010600030101010101" pitchFamily="2" charset="-122"/>
                          <a:cs typeface="方正书宋简体" charset="0"/>
                        </a:rPr>
                        <a:t>10%</a:t>
                      </a:r>
                      <a:endParaRPr lang="en-US" altLang="zh-CN" sz="2000" b="0">
                        <a:latin typeface="宋体" panose="02010600030101010101" pitchFamily="2" charset="-122"/>
                        <a:ea typeface="宋体" panose="02010600030101010101" pitchFamily="2" charset="-122"/>
                        <a:cs typeface="方正书宋简体" charset="0"/>
                      </a:endParaRPr>
                    </a:p>
                  </a:txBody>
                  <a:tcPr marL="68573" marR="68573" marT="44450" marB="444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2000" b="0">
                          <a:latin typeface="宋体" panose="02010600030101010101" pitchFamily="2" charset="-122"/>
                          <a:ea typeface="宋体" panose="02010600030101010101" pitchFamily="2" charset="-122"/>
                          <a:cs typeface="方正书宋简体" charset="0"/>
                        </a:rPr>
                        <a:t>10%</a:t>
                      </a:r>
                      <a:endParaRPr lang="en-US" altLang="zh-CN" sz="2000" b="0">
                        <a:latin typeface="宋体" panose="02010600030101010101" pitchFamily="2" charset="-122"/>
                        <a:ea typeface="宋体" panose="02010600030101010101" pitchFamily="2" charset="-122"/>
                        <a:cs typeface="方正书宋简体" charset="0"/>
                      </a:endParaRPr>
                    </a:p>
                  </a:txBody>
                  <a:tcPr marL="68573" marR="68573" marT="44450" marB="444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2000" b="0">
                          <a:latin typeface="宋体" panose="02010600030101010101" pitchFamily="2" charset="-122"/>
                          <a:ea typeface="宋体" panose="02010600030101010101" pitchFamily="2" charset="-122"/>
                          <a:cs typeface="方正书宋简体" charset="0"/>
                        </a:rPr>
                        <a:t>10%</a:t>
                      </a:r>
                      <a:endParaRPr lang="en-US" altLang="zh-CN" sz="2000" b="0">
                        <a:latin typeface="宋体" panose="02010600030101010101" pitchFamily="2" charset="-122"/>
                        <a:ea typeface="宋体" panose="02010600030101010101" pitchFamily="2" charset="-122"/>
                        <a:cs typeface="方正书宋简体" charset="0"/>
                      </a:endParaRPr>
                    </a:p>
                  </a:txBody>
                  <a:tcPr marL="68573" marR="68573" marT="44450" marB="444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2000" b="0">
                          <a:latin typeface="宋体" panose="02010600030101010101" pitchFamily="2" charset="-122"/>
                          <a:ea typeface="宋体" panose="02010600030101010101" pitchFamily="2" charset="-122"/>
                          <a:cs typeface="方正书宋简体" charset="0"/>
                        </a:rPr>
                        <a:t>10%</a:t>
                      </a:r>
                      <a:endParaRPr lang="en-US" altLang="zh-CN" sz="2000" b="0">
                        <a:latin typeface="宋体" panose="02010600030101010101" pitchFamily="2" charset="-122"/>
                        <a:ea typeface="宋体" panose="02010600030101010101" pitchFamily="2" charset="-122"/>
                        <a:cs typeface="方正书宋简体" charset="0"/>
                      </a:endParaRPr>
                    </a:p>
                  </a:txBody>
                  <a:tcPr marL="68573" marR="68573" marT="44450" marB="44450"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0360">
                <a:tc>
                  <a:txBody>
                    <a:bodyPr/>
                    <a:lstStyle/>
                    <a:p>
                      <a:pPr indent="0">
                        <a:buNone/>
                      </a:pPr>
                      <a:r>
                        <a:rPr lang="zh-CN" altLang="en-US" sz="2000" b="0">
                          <a:latin typeface="宋体" panose="02010600030101010101" pitchFamily="2" charset="-122"/>
                          <a:ea typeface="宋体" panose="02010600030101010101" pitchFamily="2" charset="-122"/>
                          <a:cs typeface="方正书宋简体" charset="0"/>
                        </a:rPr>
                        <a:t>短缺成本 </a:t>
                      </a:r>
                      <a:endParaRPr lang="zh-CN" altLang="en-US" sz="2000" b="0">
                        <a:latin typeface="宋体" panose="02010600030101010101" pitchFamily="2" charset="-122"/>
                        <a:ea typeface="宋体" panose="02010600030101010101" pitchFamily="2" charset="-122"/>
                        <a:cs typeface="方正书宋简体" charset="0"/>
                      </a:endParaRPr>
                    </a:p>
                  </a:txBody>
                  <a:tcPr marL="68573" marR="68573" marT="44450" marB="44450" anchor="ctr">
                    <a:lnL w="9525"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2000" b="0">
                          <a:solidFill>
                            <a:srgbClr val="FF0000"/>
                          </a:solidFill>
                          <a:latin typeface="宋体" panose="02010600030101010101" pitchFamily="2" charset="-122"/>
                          <a:ea typeface="宋体" panose="02010600030101010101" pitchFamily="2" charset="-122"/>
                          <a:cs typeface="方正书宋简体" charset="0"/>
                        </a:rPr>
                        <a:t>42 </a:t>
                      </a:r>
                      <a:endParaRPr lang="en-US" altLang="zh-CN" sz="2000" b="0">
                        <a:solidFill>
                          <a:srgbClr val="FF0000"/>
                        </a:solidFill>
                        <a:latin typeface="宋体" panose="02010600030101010101" pitchFamily="2" charset="-122"/>
                        <a:ea typeface="宋体" panose="02010600030101010101" pitchFamily="2" charset="-122"/>
                        <a:cs typeface="方正书宋简体" charset="0"/>
                      </a:endParaRPr>
                    </a:p>
                  </a:txBody>
                  <a:tcPr marL="68573" marR="68573" marT="44450" marB="444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2000" b="0">
                          <a:solidFill>
                            <a:srgbClr val="FF0000"/>
                          </a:solidFill>
                          <a:latin typeface="宋体" panose="02010600030101010101" pitchFamily="2" charset="-122"/>
                          <a:ea typeface="宋体" panose="02010600030101010101" pitchFamily="2" charset="-122"/>
                          <a:cs typeface="方正书宋简体" charset="0"/>
                        </a:rPr>
                        <a:t>32</a:t>
                      </a:r>
                      <a:endParaRPr lang="en-US" altLang="zh-CN" sz="2000" b="0">
                        <a:solidFill>
                          <a:srgbClr val="FF0000"/>
                        </a:solidFill>
                        <a:latin typeface="宋体" panose="02010600030101010101" pitchFamily="2" charset="-122"/>
                        <a:ea typeface="宋体" panose="02010600030101010101" pitchFamily="2" charset="-122"/>
                        <a:cs typeface="方正书宋简体" charset="0"/>
                      </a:endParaRPr>
                    </a:p>
                  </a:txBody>
                  <a:tcPr marL="68573" marR="68573" marT="44450" marB="444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2000" b="0">
                          <a:solidFill>
                            <a:srgbClr val="FF0000"/>
                          </a:solidFill>
                          <a:latin typeface="宋体" panose="02010600030101010101" pitchFamily="2" charset="-122"/>
                          <a:ea typeface="宋体" panose="02010600030101010101" pitchFamily="2" charset="-122"/>
                          <a:cs typeface="方正书宋简体" charset="0"/>
                        </a:rPr>
                        <a:t>9 </a:t>
                      </a:r>
                      <a:endParaRPr lang="en-US" altLang="zh-CN" sz="2000" b="0">
                        <a:solidFill>
                          <a:srgbClr val="FF0000"/>
                        </a:solidFill>
                        <a:latin typeface="宋体" panose="02010600030101010101" pitchFamily="2" charset="-122"/>
                        <a:ea typeface="宋体" panose="02010600030101010101" pitchFamily="2" charset="-122"/>
                        <a:cs typeface="方正书宋简体" charset="0"/>
                      </a:endParaRPr>
                    </a:p>
                  </a:txBody>
                  <a:tcPr marL="68573" marR="68573" marT="44450" marB="444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2000" b="0">
                          <a:latin typeface="宋体" panose="02010600030101010101" pitchFamily="2" charset="-122"/>
                          <a:ea typeface="宋体" panose="02010600030101010101" pitchFamily="2" charset="-122"/>
                          <a:cs typeface="方正书宋简体" charset="0"/>
                        </a:rPr>
                        <a:t>0 </a:t>
                      </a:r>
                      <a:endParaRPr lang="en-US" altLang="zh-CN" sz="2000" b="0">
                        <a:latin typeface="宋体" panose="02010600030101010101" pitchFamily="2" charset="-122"/>
                        <a:ea typeface="宋体" panose="02010600030101010101" pitchFamily="2" charset="-122"/>
                        <a:cs typeface="方正书宋简体" charset="0"/>
                      </a:endParaRPr>
                    </a:p>
                  </a:txBody>
                  <a:tcPr marL="68573" marR="68573" marT="44450" marB="44450"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1270000" y="5022850"/>
            <a:ext cx="7531100" cy="892175"/>
          </a:xfrm>
          <a:prstGeom prst="rect">
            <a:avLst/>
          </a:prstGeom>
          <a:noFill/>
          <a:ln w="9525">
            <a:noFill/>
          </a:ln>
        </p:spPr>
        <p:txBody>
          <a:bodyPr>
            <a:spAutoFit/>
          </a:bodyPr>
          <a:p>
            <a:pPr indent="254000" eaLnBrk="1" hangingPunct="1">
              <a:spcBef>
                <a:spcPct val="50000"/>
              </a:spcBef>
            </a:pPr>
            <a:endParaRPr lang="en-US" altLang="zh-CN" sz="2800" dirty="0">
              <a:latin typeface="黑体" panose="02010609060101010101" charset="-122"/>
              <a:ea typeface="黑体" panose="02010609060101010101" charset="-122"/>
            </a:endParaRPr>
          </a:p>
          <a:p>
            <a:pPr indent="254000" eaLnBrk="1" hangingPunct="1">
              <a:spcBef>
                <a:spcPct val="50000"/>
              </a:spcBef>
            </a:pPr>
            <a:r>
              <a:rPr lang="zh-CN" altLang="en-US" sz="2400" b="1" dirty="0">
                <a:latin typeface="宋体" panose="02010600030101010101" pitchFamily="2" charset="-122"/>
                <a:ea typeface="宋体" panose="02010600030101010101" pitchFamily="2" charset="-122"/>
              </a:rPr>
              <a:t>要求：运用成本分析模式确定最佳现金持有量。</a:t>
            </a:r>
            <a:endParaRPr lang="zh-CN" altLang="en-US" sz="2400" b="1" dirty="0">
              <a:latin typeface="宋体" panose="02010600030101010101" pitchFamily="2" charset="-122"/>
              <a:ea typeface="宋体"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500" fill="hold"/>
                                        <p:tgtEl>
                                          <p:spTgt spid="1028"/>
                                        </p:tgtEl>
                                        <p:attrNameLst>
                                          <p:attrName>ppt_w</p:attrName>
                                        </p:attrNameLst>
                                      </p:cBhvr>
                                      <p:tavLst>
                                        <p:tav tm="0">
                                          <p:val>
                                            <p:fltVal val="0.000000"/>
                                          </p:val>
                                        </p:tav>
                                        <p:tav tm="100000">
                                          <p:val>
                                            <p:strVal val="#ppt_w"/>
                                          </p:val>
                                        </p:tav>
                                      </p:tavLst>
                                    </p:anim>
                                    <p:anim calcmode="lin" valueType="num">
                                      <p:cBhvr>
                                        <p:cTn id="15" dur="500" fill="hold"/>
                                        <p:tgtEl>
                                          <p:spTgt spid="1028"/>
                                        </p:tgtEl>
                                        <p:attrNameLst>
                                          <p:attrName>ppt_h</p:attrName>
                                        </p:attrNameLst>
                                      </p:cBhvr>
                                      <p:tavLst>
                                        <p:tav tm="0">
                                          <p:val>
                                            <p:fltVal val="0.000000"/>
                                          </p:val>
                                        </p:tav>
                                        <p:tav tm="100000">
                                          <p:val>
                                            <p:strVal val="#ppt_h"/>
                                          </p:val>
                                        </p:tav>
                                      </p:tavLst>
                                    </p:anim>
                                    <p:animEffect transition="in" filter="fade">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5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770" decel="100000"/>
                                        <p:tgtEl>
                                          <p:spTgt spid="2"/>
                                        </p:tgtEl>
                                      </p:cBhvr>
                                    </p:animEffect>
                                    <p:animScale>
                                      <p:cBhvr>
                                        <p:cTn id="22" dur="770" decel="100000"/>
                                        <p:tgtEl>
                                          <p:spTgt spid="2"/>
                                        </p:tgtEl>
                                      </p:cBhvr>
                                      <p:from x="10000" y="10000"/>
                                      <p:to x="200000" y="450000"/>
                                    </p:animScale>
                                    <p:animScale>
                                      <p:cBhvr>
                                        <p:cTn id="23" dur="1230" accel="100000" fill="hold">
                                          <p:stCondLst>
                                            <p:cond delay="770"/>
                                          </p:stCondLst>
                                        </p:cTn>
                                        <p:tgtEl>
                                          <p:spTgt spid="2"/>
                                        </p:tgtEl>
                                      </p:cBhvr>
                                      <p:from x="200000" y="450000"/>
                                      <p:to x="100000" y="100000"/>
                                    </p:animScale>
                                    <p:set>
                                      <p:cBhvr>
                                        <p:cTn id="24" dur="770" fill="hold"/>
                                        <p:tgtEl>
                                          <p:spTgt spid="2"/>
                                        </p:tgtEl>
                                        <p:attrNameLst>
                                          <p:attrName>ppt_x</p:attrName>
                                        </p:attrNameLst>
                                      </p:cBhvr>
                                      <p:to>
                                        <p:strVal val="(0.5)"/>
                                      </p:to>
                                    </p:set>
                                    <p:anim from="(0.5)" to="(#ppt_x)" calcmode="lin" valueType="num">
                                      <p:cBhvr>
                                        <p:cTn id="25" dur="1230" accel="100000" fill="hold">
                                          <p:stCondLst>
                                            <p:cond delay="770"/>
                                          </p:stCondLst>
                                        </p:cTn>
                                        <p:tgtEl>
                                          <p:spTgt spid="2"/>
                                        </p:tgtEl>
                                        <p:attrNameLst>
                                          <p:attrName>ppt_x</p:attrName>
                                        </p:attrNameLst>
                                      </p:cBhvr>
                                    </p:anim>
                                    <p:set>
                                      <p:cBhvr>
                                        <p:cTn id="26" dur="770" fill="hold"/>
                                        <p:tgtEl>
                                          <p:spTgt spid="2"/>
                                        </p:tgtEl>
                                        <p:attrNameLst>
                                          <p:attrName>ppt_y</p:attrName>
                                        </p:attrNameLst>
                                      </p:cBhvr>
                                      <p:to>
                                        <p:strVal val="(#ppt_y+0.4)"/>
                                      </p:to>
                                    </p:set>
                                    <p:anim from="(#ppt_y+0.4)" to="(#ppt_y)" calcmode="lin" valueType="num">
                                      <p:cBhvr>
                                        <p:cTn id="27" dur="1230" accel="100000" fill="hold">
                                          <p:stCondLst>
                                            <p:cond delay="770"/>
                                          </p:stCondLst>
                                        </p:cTn>
                                        <p:tgtEl>
                                          <p:spTgt spid="2"/>
                                        </p:tgtEl>
                                        <p:attrNameLst>
                                          <p:attrName>ppt_y</p:attrName>
                                        </p:attrNameLst>
                                      </p:cBhvr>
                                    </p:anim>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100"/>
                                        </p:tgtEl>
                                        <p:attrNameLst>
                                          <p:attrName>style.visibility</p:attrName>
                                        </p:attrNameLst>
                                      </p:cBhvr>
                                      <p:to>
                                        <p:strVal val="visible"/>
                                      </p:to>
                                    </p:set>
                                    <p:anim by="(-#ppt_w*2)" calcmode="lin" valueType="num">
                                      <p:cBhvr rctx="PPT">
                                        <p:cTn id="32" dur="500" autoRev="1" fill="hold">
                                          <p:stCondLst>
                                            <p:cond delay="0"/>
                                          </p:stCondLst>
                                        </p:cTn>
                                        <p:tgtEl>
                                          <p:spTgt spid="100"/>
                                        </p:tgtEl>
                                        <p:attrNameLst>
                                          <p:attrName>ppt_w</p:attrName>
                                        </p:attrNameLst>
                                      </p:cBhvr>
                                    </p:anim>
                                    <p:anim by="(#ppt_w*0.50)" calcmode="lin" valueType="num">
                                      <p:cBhvr>
                                        <p:cTn id="33" dur="500" decel="50000" autoRev="1" fill="hold">
                                          <p:stCondLst>
                                            <p:cond delay="0"/>
                                          </p:stCondLst>
                                        </p:cTn>
                                        <p:tgtEl>
                                          <p:spTgt spid="100"/>
                                        </p:tgtEl>
                                        <p:attrNameLst>
                                          <p:attrName>ppt_x</p:attrName>
                                        </p:attrNameLst>
                                      </p:cBhvr>
                                    </p:anim>
                                    <p:anim from="(-#ppt_h/2)" to="(#ppt_y)" calcmode="lin" valueType="num">
                                      <p:cBhvr>
                                        <p:cTn id="34" dur="1000" fill="hold">
                                          <p:stCondLst>
                                            <p:cond delay="0"/>
                                          </p:stCondLst>
                                        </p:cTn>
                                        <p:tgtEl>
                                          <p:spTgt spid="100"/>
                                        </p:tgtEl>
                                        <p:attrNameLst>
                                          <p:attrName>ppt_y</p:attrName>
                                        </p:attrNameLst>
                                      </p:cBhvr>
                                    </p:anim>
                                    <p:animRot by="21600000">
                                      <p:cBhvr>
                                        <p:cTn id="35" dur="1000" fill="hold">
                                          <p:stCondLst>
                                            <p:cond delay="0"/>
                                          </p:stCondLst>
                                        </p:cTn>
                                        <p:tgtEl>
                                          <p:spTgt spid="100"/>
                                        </p:tgtEl>
                                        <p:attrNameLst>
                                          <p:attrName>r</p:attrName>
                                        </p:attrNameLst>
                                      </p:cBhvr>
                                    </p:animRot>
                                  </p:childTnLst>
                                </p:cTn>
                              </p:par>
                            </p:childTnLst>
                          </p:cTn>
                        </p:par>
                        <p:par>
                          <p:cTn id="36" fill="hold">
                            <p:stCondLst>
                              <p:cond delay="6699"/>
                            </p:stCondLst>
                            <p:childTnLst>
                              <p:par>
                                <p:cTn id="37" presetID="6" presetClass="entr" presetSubtype="16"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in)">
                                      <p:cBhvr>
                                        <p:cTn id="39" dur="2000"/>
                                        <p:tgtEl>
                                          <p:spTgt spid="4"/>
                                        </p:tgtEl>
                                      </p:cBhvr>
                                    </p:animEffect>
                                  </p:childTnLst>
                                </p:cTn>
                              </p:par>
                            </p:childTnLst>
                          </p:cTn>
                        </p:par>
                        <p:par>
                          <p:cTn id="40" fill="hold">
                            <p:stCondLst>
                              <p:cond delay="8699"/>
                            </p:stCondLst>
                            <p:childTnLst>
                              <p:par>
                                <p:cTn id="41" presetID="45"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000"/>
                                        <p:tgtEl>
                                          <p:spTgt spid="5"/>
                                        </p:tgtEl>
                                      </p:cBhvr>
                                    </p:animEffect>
                                    <p:anim calcmode="lin" valueType="num">
                                      <p:cBhvr>
                                        <p:cTn id="44" dur="2000" fill="hold"/>
                                        <p:tgtEl>
                                          <p:spTgt spid="5"/>
                                        </p:tgtEl>
                                        <p:attrNameLst>
                                          <p:attrName>ppt_w</p:attrName>
                                        </p:attrNameLst>
                                      </p:cBhvr>
                                      <p:tavLst>
                                        <p:tav tm="0" fmla="#ppt_w*sin(2.5*pi*$)">
                                          <p:val>
                                            <p:fltVal val="0.000000"/>
                                          </p:val>
                                        </p:tav>
                                        <p:tav tm="100000">
                                          <p:val>
                                            <p:fltVal val="1.000000"/>
                                          </p:val>
                                        </p:tav>
                                      </p:tavLst>
                                    </p:anim>
                                    <p:anim calcmode="lin" valueType="num">
                                      <p:cBhvr>
                                        <p:cTn id="4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7" grpId="0"/>
      <p:bldP spid="100"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图片 14"/>
          <p:cNvPicPr>
            <a:picLocks noChangeAspect="1"/>
          </p:cNvPicPr>
          <p:nvPr/>
        </p:nvPicPr>
        <p:blipFill>
          <a:blip r:embed="rId1"/>
          <a:srcRect t="4102" r="27658"/>
          <a:stretch>
            <a:fillRect/>
          </a:stretch>
        </p:blipFill>
        <p:spPr>
          <a:xfrm>
            <a:off x="8296275" y="-3175"/>
            <a:ext cx="847725" cy="860425"/>
          </a:xfrm>
          <a:prstGeom prst="rect">
            <a:avLst/>
          </a:prstGeom>
          <a:noFill/>
          <a:ln w="9525">
            <a:noFill/>
          </a:ln>
        </p:spPr>
      </p:pic>
      <p:pic>
        <p:nvPicPr>
          <p:cNvPr id="24579" name="图片 13"/>
          <p:cNvPicPr>
            <a:picLocks noChangeAspect="1"/>
          </p:cNvPicPr>
          <p:nvPr/>
        </p:nvPicPr>
        <p:blipFill>
          <a:blip r:embed="rId2"/>
          <a:stretch>
            <a:fillRect/>
          </a:stretch>
        </p:blipFill>
        <p:spPr>
          <a:xfrm rot="-2683160">
            <a:off x="3175" y="5727700"/>
            <a:ext cx="1203325" cy="1287463"/>
          </a:xfrm>
          <a:prstGeom prst="rect">
            <a:avLst/>
          </a:prstGeom>
          <a:noFill/>
          <a:ln w="9525">
            <a:noFill/>
          </a:ln>
        </p:spPr>
      </p:pic>
      <p:sp>
        <p:nvSpPr>
          <p:cNvPr id="24580" name="文本框 99"/>
          <p:cNvSpPr txBox="1"/>
          <p:nvPr/>
        </p:nvSpPr>
        <p:spPr>
          <a:xfrm>
            <a:off x="617538" y="473075"/>
            <a:ext cx="7908925" cy="1127125"/>
          </a:xfrm>
          <a:prstGeom prst="rect">
            <a:avLst/>
          </a:prstGeom>
          <a:noFill/>
          <a:ln w="9525">
            <a:noFill/>
          </a:ln>
        </p:spPr>
        <p:txBody>
          <a:bodyPr>
            <a:spAutoFit/>
          </a:bodyPr>
          <a:p>
            <a:pPr indent="254000" eaLnBrk="1" hangingPunct="1">
              <a:spcBef>
                <a:spcPct val="50000"/>
              </a:spcBef>
            </a:pPr>
            <a:r>
              <a:rPr lang="zh-CN" altLang="en-US" sz="2400" b="1" dirty="0">
                <a:latin typeface="宋体" panose="02010600030101010101" pitchFamily="2" charset="-122"/>
                <a:ea typeface="宋体" panose="02010600030101010101" pitchFamily="2" charset="-122"/>
              </a:rPr>
              <a:t>解析：根据现金持有方案表编制最佳现金持有量测算表，如下表所示。</a:t>
            </a:r>
            <a:endParaRPr lang="zh-CN" altLang="en-US" sz="2400" b="1" dirty="0">
              <a:latin typeface="宋体" panose="02010600030101010101" pitchFamily="2" charset="-122"/>
              <a:ea typeface="宋体" panose="02010600030101010101" pitchFamily="2" charset="-122"/>
            </a:endParaRPr>
          </a:p>
          <a:p>
            <a:pPr indent="254000" eaLnBrk="1" hangingPunct="1">
              <a:spcBef>
                <a:spcPct val="50000"/>
              </a:spcBef>
            </a:pPr>
            <a:r>
              <a:rPr lang="en-US" altLang="zh-CN" sz="800" b="1" dirty="0">
                <a:latin typeface="黑体" panose="02010609060101010101" charset="-122"/>
                <a:ea typeface="黑体" panose="02010609060101010101" charset="-122"/>
              </a:rPr>
              <a:t>	</a:t>
            </a:r>
            <a:r>
              <a:rPr lang="zh-CN" altLang="en-US" sz="2000" b="1" dirty="0">
                <a:latin typeface="黑体" panose="02010609060101010101" charset="-122"/>
                <a:ea typeface="黑体" panose="02010609060101010101" charset="-122"/>
              </a:rPr>
              <a:t>最佳现金持有量测算表	</a:t>
            </a:r>
            <a:r>
              <a:rPr lang="zh-CN" altLang="en-US" sz="2000" dirty="0">
                <a:latin typeface="黑体" panose="02010609060101010101" charset="-122"/>
                <a:ea typeface="黑体" panose="02010609060101010101" charset="-122"/>
              </a:rPr>
              <a:t>                </a:t>
            </a:r>
            <a:r>
              <a:rPr lang="zh-CN" altLang="en-US" sz="2000" dirty="0">
                <a:latin typeface="方正书宋简体" charset="-122"/>
                <a:ea typeface="宋体" panose="02010600030101010101" pitchFamily="2" charset="-122"/>
              </a:rPr>
              <a:t> 单位：</a:t>
            </a:r>
            <a:r>
              <a:rPr lang="zh-CN" altLang="en-US" sz="2000" dirty="0">
                <a:solidFill>
                  <a:srgbClr val="FF0000"/>
                </a:solidFill>
                <a:latin typeface="方正书宋简体" charset="-122"/>
                <a:ea typeface="宋体" panose="02010600030101010101" pitchFamily="2" charset="-122"/>
              </a:rPr>
              <a:t>万元</a:t>
            </a:r>
            <a:endParaRPr lang="zh-CN" altLang="en-US" sz="2000" dirty="0">
              <a:latin typeface="Arial" panose="020B0604020202020204" pitchFamily="34" charset="0"/>
              <a:ea typeface="宋体" panose="02010600030101010101" pitchFamily="2" charset="-122"/>
            </a:endParaRPr>
          </a:p>
        </p:txBody>
      </p:sp>
      <p:graphicFrame>
        <p:nvGraphicFramePr>
          <p:cNvPr id="4" name="表格 3"/>
          <p:cNvGraphicFramePr>
            <a:graphicFrameLocks noGrp="1"/>
          </p:cNvGraphicFramePr>
          <p:nvPr/>
        </p:nvGraphicFramePr>
        <p:xfrm>
          <a:off x="955675" y="1762125"/>
          <a:ext cx="6156325" cy="3005138"/>
        </p:xfrm>
        <a:graphic>
          <a:graphicData uri="http://schemas.openxmlformats.org/drawingml/2006/table">
            <a:tbl>
              <a:tblPr/>
              <a:tblGrid>
                <a:gridCol w="1025525"/>
                <a:gridCol w="1027113"/>
                <a:gridCol w="1025525"/>
                <a:gridCol w="1025525"/>
                <a:gridCol w="1025525"/>
                <a:gridCol w="1027112"/>
              </a:tblGrid>
              <a:tr h="1186295">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a:ln>
                            <a:noFill/>
                          </a:ln>
                          <a:solidFill>
                            <a:schemeClr val="tx1"/>
                          </a:solidFill>
                          <a:effectLst/>
                          <a:latin typeface="黑体" panose="02010609060101010101" charset="-122"/>
                          <a:ea typeface="黑体" panose="02010609060101010101" charset="-122"/>
                        </a:rPr>
                        <a:t>方    案 </a:t>
                      </a:r>
                      <a:endParaRPr kumimoji="0" lang="zh-CN" altLang="en-US" sz="2400" b="0" i="0" u="none" strike="noStrike" cap="none" normalizeH="0" baseline="0">
                        <a:ln>
                          <a:noFill/>
                        </a:ln>
                        <a:solidFill>
                          <a:schemeClr val="tx1"/>
                        </a:solidFill>
                        <a:effectLst/>
                        <a:latin typeface="黑体" panose="02010609060101010101" charset="-122"/>
                        <a:ea typeface="黑体" panose="02010609060101010101" charset="-122"/>
                      </a:endParaRPr>
                    </a:p>
                  </a:txBody>
                  <a:tcPr marL="68573" marR="68573" marT="44459" marB="44459" anchor="ctr" horzOverflow="overflow">
                    <a:lnL w="9525" cap="flat" cmpd="sng" algn="ctr">
                      <a:solidFill>
                        <a:srgbClr val="00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a:ln>
                            <a:noFill/>
                          </a:ln>
                          <a:solidFill>
                            <a:schemeClr val="tx1"/>
                          </a:solidFill>
                          <a:effectLst/>
                          <a:latin typeface="黑体" panose="02010609060101010101" charset="-122"/>
                          <a:ea typeface="黑体" panose="02010609060101010101" charset="-122"/>
                        </a:rPr>
                        <a:t>现金持有量 </a:t>
                      </a:r>
                      <a:endParaRPr kumimoji="0" lang="zh-CN" altLang="en-US" sz="2400" b="0" i="0" u="none" strike="noStrike" cap="none" normalizeH="0" baseline="0">
                        <a:ln>
                          <a:noFill/>
                        </a:ln>
                        <a:solidFill>
                          <a:schemeClr val="tx1"/>
                        </a:solidFill>
                        <a:effectLst/>
                        <a:latin typeface="黑体" panose="02010609060101010101" charset="-122"/>
                        <a:ea typeface="黑体" panose="02010609060101010101" charset="-122"/>
                      </a:endParaRPr>
                    </a:p>
                  </a:txBody>
                  <a:tcPr marL="68573" marR="68573" marT="44459" marB="44459"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a:ln>
                            <a:noFill/>
                          </a:ln>
                          <a:solidFill>
                            <a:schemeClr val="tx1"/>
                          </a:solidFill>
                          <a:effectLst/>
                          <a:latin typeface="黑体" panose="02010609060101010101" charset="-122"/>
                          <a:ea typeface="黑体" panose="02010609060101010101" charset="-122"/>
                        </a:rPr>
                        <a:t>管理成本 </a:t>
                      </a:r>
                      <a:endParaRPr kumimoji="0" lang="zh-CN" altLang="en-US" sz="2400" b="0" i="0" u="none" strike="noStrike" cap="none" normalizeH="0" baseline="0">
                        <a:ln>
                          <a:noFill/>
                        </a:ln>
                        <a:solidFill>
                          <a:schemeClr val="tx1"/>
                        </a:solidFill>
                        <a:effectLst/>
                        <a:latin typeface="黑体" panose="02010609060101010101" charset="-122"/>
                        <a:ea typeface="黑体" panose="02010609060101010101" charset="-122"/>
                      </a:endParaRPr>
                    </a:p>
                  </a:txBody>
                  <a:tcPr marL="68573" marR="68573" marT="44459" marB="44459"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a:ln>
                            <a:noFill/>
                          </a:ln>
                          <a:solidFill>
                            <a:schemeClr val="tx1"/>
                          </a:solidFill>
                          <a:effectLst/>
                          <a:latin typeface="黑体" panose="02010609060101010101" charset="-122"/>
                          <a:ea typeface="黑体" panose="02010609060101010101" charset="-122"/>
                        </a:rPr>
                        <a:t>机会成本</a:t>
                      </a:r>
                      <a:endParaRPr kumimoji="0" lang="zh-CN" altLang="en-US" sz="2400" b="0" i="0" u="none" strike="noStrike" cap="none" normalizeH="0" baseline="0">
                        <a:ln>
                          <a:noFill/>
                        </a:ln>
                        <a:solidFill>
                          <a:schemeClr val="tx1"/>
                        </a:solidFill>
                        <a:effectLst/>
                        <a:latin typeface="黑体" panose="02010609060101010101" charset="-122"/>
                        <a:ea typeface="黑体" panose="02010609060101010101" charset="-122"/>
                      </a:endParaRPr>
                    </a:p>
                  </a:txBody>
                  <a:tcPr marL="68573" marR="68573" marT="44459" marB="44459"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a:ln>
                            <a:noFill/>
                          </a:ln>
                          <a:solidFill>
                            <a:schemeClr val="tx1"/>
                          </a:solidFill>
                          <a:effectLst/>
                          <a:latin typeface="黑体" panose="02010609060101010101" charset="-122"/>
                          <a:ea typeface="黑体" panose="02010609060101010101" charset="-122"/>
                        </a:rPr>
                        <a:t>短缺成本 </a:t>
                      </a:r>
                      <a:endParaRPr kumimoji="0" lang="zh-CN" altLang="en-US" sz="2400" b="0" i="0" u="none" strike="noStrike" cap="none" normalizeH="0" baseline="0">
                        <a:ln>
                          <a:noFill/>
                        </a:ln>
                        <a:solidFill>
                          <a:schemeClr val="tx1"/>
                        </a:solidFill>
                        <a:effectLst/>
                        <a:latin typeface="黑体" panose="02010609060101010101" charset="-122"/>
                        <a:ea typeface="黑体" panose="02010609060101010101" charset="-122"/>
                      </a:endParaRPr>
                    </a:p>
                  </a:txBody>
                  <a:tcPr marL="68573" marR="68573" marT="44459" marB="44459"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a:ln>
                            <a:noFill/>
                          </a:ln>
                          <a:solidFill>
                            <a:schemeClr val="tx1"/>
                          </a:solidFill>
                          <a:effectLst/>
                          <a:latin typeface="黑体" panose="02010609060101010101" charset="-122"/>
                          <a:ea typeface="黑体" panose="02010609060101010101" charset="-122"/>
                        </a:rPr>
                        <a:t>总成本 </a:t>
                      </a:r>
                      <a:endParaRPr kumimoji="0" lang="zh-CN" altLang="en-US" sz="2400" b="0" i="0" u="none" strike="noStrike" cap="none" normalizeH="0" baseline="0">
                        <a:ln>
                          <a:noFill/>
                        </a:ln>
                        <a:solidFill>
                          <a:schemeClr val="tx1"/>
                        </a:solidFill>
                        <a:effectLst/>
                        <a:latin typeface="黑体" panose="02010609060101010101" charset="-122"/>
                        <a:ea typeface="黑体" panose="02010609060101010101" charset="-122"/>
                      </a:endParaRPr>
                    </a:p>
                  </a:txBody>
                  <a:tcPr marL="68573" marR="68573" marT="44459" marB="44459" anchor="ctr"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solidFill>
                      <a:srgbClr val="D9D9D9"/>
                    </a:solidFill>
                  </a:tcPr>
                </a:tc>
              </a:tr>
              <a:tr h="454711">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rPr>
                        <a:t>A</a:t>
                      </a:r>
                      <a:endPar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endParaRPr>
                    </a:p>
                  </a:txBody>
                  <a:tcPr marL="68573" marR="68573" marT="44459" marB="44459" anchor="ctr" horzOverflow="overflow">
                    <a:lnL w="9525" cap="flat" cmpd="sng" algn="ctr">
                      <a:solidFill>
                        <a:srgbClr val="00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a:ln>
                            <a:noFill/>
                          </a:ln>
                          <a:solidFill>
                            <a:srgbClr val="002060"/>
                          </a:solidFill>
                          <a:effectLst/>
                          <a:latin typeface="Times" charset="0"/>
                          <a:ea typeface="宋体" panose="02010600030101010101" pitchFamily="2" charset="-122"/>
                          <a:cs typeface="Times" charset="0"/>
                        </a:rPr>
                        <a:t>100</a:t>
                      </a:r>
                      <a:endParaRPr kumimoji="0" lang="en-US" altLang="zh-CN" sz="2400" b="0" i="0" u="none" strike="noStrike" cap="none" normalizeH="0" baseline="0">
                        <a:ln>
                          <a:noFill/>
                        </a:ln>
                        <a:solidFill>
                          <a:srgbClr val="002060"/>
                        </a:solidFill>
                        <a:effectLst/>
                        <a:latin typeface="Times" charset="0"/>
                        <a:ea typeface="宋体" panose="02010600030101010101" pitchFamily="2" charset="-122"/>
                        <a:cs typeface="Times" charset="0"/>
                      </a:endParaRPr>
                    </a:p>
                  </a:txBody>
                  <a:tcPr marL="68573" marR="68573" marT="44459" marB="44459"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rPr>
                        <a:t>18</a:t>
                      </a:r>
                      <a:endPar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endParaRPr>
                    </a:p>
                  </a:txBody>
                  <a:tcPr marL="68573" marR="68573" marT="44459" marB="44459"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a:ln>
                            <a:noFill/>
                          </a:ln>
                          <a:solidFill>
                            <a:srgbClr val="92D050"/>
                          </a:solidFill>
                          <a:effectLst/>
                          <a:latin typeface="方正书宋简体" charset="-122"/>
                          <a:ea typeface="宋体" panose="02010600030101010101" pitchFamily="2" charset="-122"/>
                          <a:cs typeface="方正书宋简体" charset="-122"/>
                        </a:rPr>
                        <a:t>10</a:t>
                      </a:r>
                      <a:endParaRPr kumimoji="0" lang="en-US" altLang="zh-CN" sz="2400" b="0" i="0" u="none" strike="noStrike" cap="none" normalizeH="0" baseline="0">
                        <a:ln>
                          <a:noFill/>
                        </a:ln>
                        <a:solidFill>
                          <a:srgbClr val="92D050"/>
                        </a:solidFill>
                        <a:effectLst/>
                        <a:latin typeface="方正书宋简体" charset="-122"/>
                        <a:ea typeface="宋体" panose="02010600030101010101" pitchFamily="2" charset="-122"/>
                        <a:cs typeface="方正书宋简体" charset="-122"/>
                      </a:endParaRPr>
                    </a:p>
                  </a:txBody>
                  <a:tcPr marL="68573" marR="68573" marT="44459" marB="44459"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rPr>
                        <a:t>42 </a:t>
                      </a:r>
                      <a:endPar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endParaRPr>
                    </a:p>
                  </a:txBody>
                  <a:tcPr marL="68573" marR="68573" marT="44459" marB="44459"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rPr>
                        <a:t>70</a:t>
                      </a:r>
                      <a:endPar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endParaRPr>
                    </a:p>
                  </a:txBody>
                  <a:tcPr marL="68573" marR="68573" marT="44459" marB="44459" anchor="ctr"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454711">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rPr>
                        <a:t>B</a:t>
                      </a:r>
                      <a:endPar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endParaRPr>
                    </a:p>
                  </a:txBody>
                  <a:tcPr marL="68573" marR="68573" marT="44459" marB="44459" anchor="ctr" horzOverflow="overflow">
                    <a:lnL w="9525" cap="flat" cmpd="sng" algn="ctr">
                      <a:solidFill>
                        <a:srgbClr val="00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a:ln>
                            <a:noFill/>
                          </a:ln>
                          <a:solidFill>
                            <a:srgbClr val="002060"/>
                          </a:solidFill>
                          <a:effectLst/>
                          <a:latin typeface="方正书宋简体" charset="-122"/>
                          <a:ea typeface="宋体" panose="02010600030101010101" pitchFamily="2" charset="-122"/>
                          <a:cs typeface="方正书宋简体" charset="-122"/>
                        </a:rPr>
                        <a:t>200</a:t>
                      </a:r>
                      <a:endParaRPr kumimoji="0" lang="en-US" altLang="zh-CN" sz="2400" b="0" i="0" u="none" strike="noStrike" cap="none" normalizeH="0" baseline="0">
                        <a:ln>
                          <a:noFill/>
                        </a:ln>
                        <a:solidFill>
                          <a:srgbClr val="002060"/>
                        </a:solidFill>
                        <a:effectLst/>
                        <a:latin typeface="方正书宋简体" charset="-122"/>
                        <a:ea typeface="宋体" panose="02010600030101010101" pitchFamily="2" charset="-122"/>
                        <a:cs typeface="方正书宋简体" charset="-122"/>
                      </a:endParaRPr>
                    </a:p>
                  </a:txBody>
                  <a:tcPr marL="68573" marR="68573" marT="44459" marB="44459"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rPr>
                        <a:t>18 </a:t>
                      </a:r>
                      <a:endPar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endParaRPr>
                    </a:p>
                  </a:txBody>
                  <a:tcPr marL="68573" marR="68573" marT="44459" marB="44459"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a:ln>
                            <a:noFill/>
                          </a:ln>
                          <a:solidFill>
                            <a:srgbClr val="92D050"/>
                          </a:solidFill>
                          <a:effectLst/>
                          <a:latin typeface="方正书宋简体" charset="-122"/>
                          <a:ea typeface="宋体" panose="02010600030101010101" pitchFamily="2" charset="-122"/>
                          <a:cs typeface="方正书宋简体" charset="-122"/>
                        </a:rPr>
                        <a:t>20</a:t>
                      </a:r>
                      <a:endParaRPr kumimoji="0" lang="en-US" altLang="zh-CN" sz="2400" b="0" i="0" u="none" strike="noStrike" cap="none" normalizeH="0" baseline="0">
                        <a:ln>
                          <a:noFill/>
                        </a:ln>
                        <a:solidFill>
                          <a:srgbClr val="92D050"/>
                        </a:solidFill>
                        <a:effectLst/>
                        <a:latin typeface="方正书宋简体" charset="-122"/>
                        <a:ea typeface="宋体" panose="02010600030101010101" pitchFamily="2" charset="-122"/>
                        <a:cs typeface="方正书宋简体" charset="-122"/>
                      </a:endParaRPr>
                    </a:p>
                  </a:txBody>
                  <a:tcPr marL="68573" marR="68573" marT="44459" marB="44459"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rPr>
                        <a:t>32 </a:t>
                      </a:r>
                      <a:endPar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endParaRPr>
                    </a:p>
                  </a:txBody>
                  <a:tcPr marL="68573" marR="68573" marT="44459" marB="44459"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rPr>
                        <a:t>70</a:t>
                      </a:r>
                      <a:endPar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endParaRPr>
                    </a:p>
                  </a:txBody>
                  <a:tcPr marL="68573" marR="68573" marT="44459" marB="44459" anchor="ctr"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454711">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rPr>
                        <a:t>C</a:t>
                      </a:r>
                      <a:endPar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endParaRPr>
                    </a:p>
                  </a:txBody>
                  <a:tcPr marL="68573" marR="68573" marT="44459" marB="44459" anchor="ctr" horzOverflow="overflow">
                    <a:lnL w="9525" cap="flat" cmpd="sng" algn="ctr">
                      <a:solidFill>
                        <a:srgbClr val="00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a:ln>
                            <a:noFill/>
                          </a:ln>
                          <a:solidFill>
                            <a:srgbClr val="002060"/>
                          </a:solidFill>
                          <a:effectLst/>
                          <a:latin typeface="方正书宋简体" charset="-122"/>
                          <a:ea typeface="宋体" panose="02010600030101010101" pitchFamily="2" charset="-122"/>
                          <a:cs typeface="方正书宋简体" charset="-122"/>
                        </a:rPr>
                        <a:t>300</a:t>
                      </a:r>
                      <a:endParaRPr kumimoji="0" lang="en-US" altLang="zh-CN" sz="2400" b="0" i="0" u="none" strike="noStrike" cap="none" normalizeH="0" baseline="0">
                        <a:ln>
                          <a:noFill/>
                        </a:ln>
                        <a:solidFill>
                          <a:srgbClr val="002060"/>
                        </a:solidFill>
                        <a:effectLst/>
                        <a:latin typeface="方正书宋简体" charset="-122"/>
                        <a:ea typeface="宋体" panose="02010600030101010101" pitchFamily="2" charset="-122"/>
                        <a:cs typeface="方正书宋简体" charset="-122"/>
                      </a:endParaRPr>
                    </a:p>
                  </a:txBody>
                  <a:tcPr marL="68573" marR="68573" marT="44459" marB="44459"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rPr>
                        <a:t>18 </a:t>
                      </a:r>
                      <a:endPar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endParaRPr>
                    </a:p>
                  </a:txBody>
                  <a:tcPr marL="68573" marR="68573" marT="44459" marB="44459"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a:ln>
                            <a:noFill/>
                          </a:ln>
                          <a:solidFill>
                            <a:srgbClr val="92D050"/>
                          </a:solidFill>
                          <a:effectLst/>
                          <a:latin typeface="方正书宋简体" charset="-122"/>
                          <a:ea typeface="宋体" panose="02010600030101010101" pitchFamily="2" charset="-122"/>
                          <a:cs typeface="方正书宋简体" charset="-122"/>
                        </a:rPr>
                        <a:t>30</a:t>
                      </a:r>
                      <a:endParaRPr kumimoji="0" lang="en-US" altLang="zh-CN" sz="2400" b="0" i="0" u="none" strike="noStrike" cap="none" normalizeH="0" baseline="0">
                        <a:ln>
                          <a:noFill/>
                        </a:ln>
                        <a:solidFill>
                          <a:srgbClr val="92D050"/>
                        </a:solidFill>
                        <a:effectLst/>
                        <a:latin typeface="方正书宋简体" charset="-122"/>
                        <a:ea typeface="宋体" panose="02010600030101010101" pitchFamily="2" charset="-122"/>
                        <a:cs typeface="方正书宋简体" charset="-122"/>
                      </a:endParaRPr>
                    </a:p>
                  </a:txBody>
                  <a:tcPr marL="68573" marR="68573" marT="44459" marB="44459"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rPr>
                        <a:t> 9 </a:t>
                      </a:r>
                      <a:endPar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endParaRPr>
                    </a:p>
                  </a:txBody>
                  <a:tcPr marL="68573" marR="68573" marT="44459" marB="44459"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rPr>
                        <a:t>57 </a:t>
                      </a:r>
                      <a:endPar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endParaRPr>
                    </a:p>
                  </a:txBody>
                  <a:tcPr marL="68573" marR="68573" marT="44459" marB="44459" anchor="ctr"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454711">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rPr>
                        <a:t>D</a:t>
                      </a:r>
                      <a:endPar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endParaRPr>
                    </a:p>
                  </a:txBody>
                  <a:tcPr marL="68573" marR="68573" marT="44459" marB="44459" anchor="ctr" horzOverflow="overflow">
                    <a:lnL w="9525" cap="flat" cmpd="sng" algn="ctr">
                      <a:solidFill>
                        <a:srgbClr val="00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a:ln>
                            <a:noFill/>
                          </a:ln>
                          <a:solidFill>
                            <a:srgbClr val="002060"/>
                          </a:solidFill>
                          <a:effectLst/>
                          <a:latin typeface="方正书宋简体" charset="-122"/>
                          <a:ea typeface="宋体" panose="02010600030101010101" pitchFamily="2" charset="-122"/>
                          <a:cs typeface="方正书宋简体" charset="-122"/>
                        </a:rPr>
                        <a:t>400</a:t>
                      </a:r>
                      <a:endParaRPr kumimoji="0" lang="en-US" altLang="zh-CN" sz="2400" b="0" i="0" u="none" strike="noStrike" cap="none" normalizeH="0" baseline="0">
                        <a:ln>
                          <a:noFill/>
                        </a:ln>
                        <a:solidFill>
                          <a:srgbClr val="002060"/>
                        </a:solidFill>
                        <a:effectLst/>
                        <a:latin typeface="方正书宋简体" charset="-122"/>
                        <a:ea typeface="宋体" panose="02010600030101010101" pitchFamily="2" charset="-122"/>
                        <a:cs typeface="方正书宋简体" charset="-122"/>
                      </a:endParaRPr>
                    </a:p>
                  </a:txBody>
                  <a:tcPr marL="68573" marR="68573" marT="44459" marB="44459"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rPr>
                        <a:t>18</a:t>
                      </a:r>
                      <a:endPar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endParaRPr>
                    </a:p>
                  </a:txBody>
                  <a:tcPr marL="68573" marR="68573" marT="44459" marB="44459"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a:ln>
                            <a:noFill/>
                          </a:ln>
                          <a:solidFill>
                            <a:srgbClr val="92D050"/>
                          </a:solidFill>
                          <a:effectLst/>
                          <a:latin typeface="方正书宋简体" charset="-122"/>
                          <a:ea typeface="宋体" panose="02010600030101010101" pitchFamily="2" charset="-122"/>
                          <a:cs typeface="方正书宋简体" charset="-122"/>
                        </a:rPr>
                        <a:t>40</a:t>
                      </a:r>
                      <a:endParaRPr kumimoji="0" lang="en-US" altLang="zh-CN" sz="2400" b="0" i="0" u="none" strike="noStrike" cap="none" normalizeH="0" baseline="0">
                        <a:ln>
                          <a:noFill/>
                        </a:ln>
                        <a:solidFill>
                          <a:srgbClr val="92D050"/>
                        </a:solidFill>
                        <a:effectLst/>
                        <a:latin typeface="方正书宋简体" charset="-122"/>
                        <a:ea typeface="宋体" panose="02010600030101010101" pitchFamily="2" charset="-122"/>
                        <a:cs typeface="方正书宋简体" charset="-122"/>
                      </a:endParaRPr>
                    </a:p>
                  </a:txBody>
                  <a:tcPr marL="68573" marR="68573" marT="44459" marB="44459"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rPr>
                        <a:t>0</a:t>
                      </a:r>
                      <a:endPar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endParaRPr>
                    </a:p>
                  </a:txBody>
                  <a:tcPr marL="68573" marR="68573" marT="44459" marB="44459"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文泉驿微米黑" pitchFamily="2" charset="-122"/>
                          <a:ea typeface="宋体" panose="02010600030101010101" pitchFamily="2" charset="-122"/>
                        </a:defRPr>
                      </a:lvl1pPr>
                      <a:lvl2pPr marL="742950" indent="-285750" eaLnBrk="0" hangingPunct="0">
                        <a:spcBef>
                          <a:spcPct val="20000"/>
                        </a:spcBef>
                        <a:defRPr sz="2000">
                          <a:solidFill>
                            <a:schemeClr val="tx1"/>
                          </a:solidFill>
                          <a:latin typeface="文泉驿微米黑" pitchFamily="2" charset="-122"/>
                          <a:ea typeface="宋体" panose="02010600030101010101" pitchFamily="2" charset="-122"/>
                        </a:defRPr>
                      </a:lvl2pPr>
                      <a:lvl3pPr marL="1143000" indent="-228600" eaLnBrk="0" hangingPunct="0">
                        <a:spcBef>
                          <a:spcPct val="20000"/>
                        </a:spcBef>
                        <a:defRPr>
                          <a:solidFill>
                            <a:schemeClr val="tx1"/>
                          </a:solidFill>
                          <a:latin typeface="文泉驿微米黑" pitchFamily="2" charset="-122"/>
                          <a:ea typeface="宋体" panose="02010600030101010101" pitchFamily="2" charset="-122"/>
                        </a:defRPr>
                      </a:lvl3pPr>
                      <a:lvl4pPr marL="1600200" indent="-228600" eaLnBrk="0" hangingPunct="0">
                        <a:spcBef>
                          <a:spcPct val="20000"/>
                        </a:spcBef>
                        <a:defRPr>
                          <a:solidFill>
                            <a:schemeClr val="tx1"/>
                          </a:solidFill>
                          <a:latin typeface="文泉驿微米黑" pitchFamily="2" charset="-122"/>
                          <a:ea typeface="宋体" panose="02010600030101010101" pitchFamily="2" charset="-122"/>
                        </a:defRPr>
                      </a:lvl4pPr>
                      <a:lvl5pPr marL="2057400" indent="-228600" eaLnBrk="0" hangingPunct="0">
                        <a:spcBef>
                          <a:spcPct val="20000"/>
                        </a:spcBef>
                        <a:defRPr>
                          <a:solidFill>
                            <a:schemeClr val="tx1"/>
                          </a:solidFill>
                          <a:latin typeface="文泉驿微米黑" pitchFamily="2" charset="-122"/>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rPr>
                        <a:t>58 </a:t>
                      </a:r>
                      <a:endParaRPr kumimoji="0" lang="en-US" altLang="zh-CN" sz="2400" b="0" i="0" u="none" strike="noStrike" cap="none" normalizeH="0" baseline="0">
                        <a:ln>
                          <a:noFill/>
                        </a:ln>
                        <a:solidFill>
                          <a:schemeClr val="tx1"/>
                        </a:solidFill>
                        <a:effectLst/>
                        <a:latin typeface="方正书宋简体" charset="-122"/>
                        <a:ea typeface="宋体" panose="02010600030101010101" pitchFamily="2" charset="-122"/>
                        <a:cs typeface="方正书宋简体" charset="-122"/>
                      </a:endParaRPr>
                    </a:p>
                  </a:txBody>
                  <a:tcPr marL="68573" marR="68573" marT="44459" marB="44459" anchor="ctr"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bl>
          </a:graphicData>
        </a:graphic>
      </p:graphicFrame>
      <p:sp>
        <p:nvSpPr>
          <p:cNvPr id="24625" name="文本框 4"/>
          <p:cNvSpPr txBox="1"/>
          <p:nvPr/>
        </p:nvSpPr>
        <p:spPr>
          <a:xfrm>
            <a:off x="2032000" y="4121150"/>
            <a:ext cx="5080000" cy="644525"/>
          </a:xfrm>
          <a:prstGeom prst="rect">
            <a:avLst/>
          </a:prstGeom>
          <a:noFill/>
          <a:ln w="9525">
            <a:noFill/>
          </a:ln>
        </p:spPr>
        <p:txBody>
          <a:bodyPr>
            <a:spAutoFit/>
          </a:bodyPr>
          <a:p>
            <a:pPr indent="254000" eaLnBrk="1" hangingPunct="1">
              <a:spcBef>
                <a:spcPct val="50000"/>
              </a:spcBef>
            </a:pPr>
            <a:endParaRPr lang="en-US" altLang="zh-CN" dirty="0">
              <a:latin typeface="方正书宋简体" charset="-122"/>
              <a:ea typeface="宋体" panose="02010600030101010101" pitchFamily="2" charset="-122"/>
            </a:endParaRPr>
          </a:p>
          <a:p>
            <a:pPr indent="254000" eaLnBrk="1" hangingPunct="1">
              <a:spcBef>
                <a:spcPct val="50000"/>
              </a:spcBef>
            </a:pPr>
            <a:r>
              <a:rPr lang="en-US" altLang="zh-CN" dirty="0">
                <a:latin typeface="方正书宋简体" charset="-122"/>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
        <p:nvSpPr>
          <p:cNvPr id="2" name="文本框 6"/>
          <p:cNvSpPr txBox="1"/>
          <p:nvPr/>
        </p:nvSpPr>
        <p:spPr>
          <a:xfrm>
            <a:off x="809625" y="5102225"/>
            <a:ext cx="7794625" cy="1206500"/>
          </a:xfrm>
          <a:prstGeom prst="rect">
            <a:avLst/>
          </a:prstGeom>
          <a:solidFill>
            <a:schemeClr val="accent1"/>
          </a:solidFill>
          <a:ln w="19050" cap="flat" cmpd="sng">
            <a:solidFill>
              <a:srgbClr val="FFFFFF"/>
            </a:solidFill>
            <a:prstDash val="solid"/>
            <a:miter/>
            <a:headEnd type="none" w="med" len="med"/>
            <a:tailEnd type="none" w="med" len="med"/>
          </a:ln>
        </p:spPr>
        <p:txBody>
          <a:bodyPr>
            <a:spAutoFit/>
          </a:bodyPr>
          <a:p>
            <a:pPr indent="254000" eaLnBrk="1" hangingPunct="1">
              <a:spcBef>
                <a:spcPct val="50000"/>
              </a:spcBef>
            </a:pPr>
            <a:r>
              <a:rPr lang="zh-CN" altLang="en-US" sz="2400" b="1" dirty="0">
                <a:latin typeface="宋体" panose="02010600030101010101" pitchFamily="2" charset="-122"/>
                <a:ea typeface="宋体" panose="02010600030101010101" pitchFamily="2" charset="-122"/>
              </a:rPr>
              <a:t>通过分析比较表中各方案的总成本可知，</a:t>
            </a:r>
            <a:r>
              <a:rPr lang="en-US" altLang="zh-CN" sz="2400" b="1" dirty="0">
                <a:latin typeface="宋体" panose="02010600030101010101" pitchFamily="2" charset="-122"/>
                <a:ea typeface="宋体" panose="02010600030101010101" pitchFamily="2" charset="-122"/>
              </a:rPr>
              <a:t>C</a:t>
            </a:r>
            <a:r>
              <a:rPr lang="zh-CN" altLang="en-US" sz="2400" b="1" dirty="0">
                <a:latin typeface="宋体" panose="02010600030101010101" pitchFamily="2" charset="-122"/>
                <a:ea typeface="宋体" panose="02010600030101010101" pitchFamily="2" charset="-122"/>
              </a:rPr>
              <a:t>方案的总成本最低，即当企业持有</a:t>
            </a:r>
            <a:r>
              <a:rPr lang="en-US" altLang="zh-CN" sz="2400" b="1" dirty="0">
                <a:latin typeface="宋体" panose="02010600030101010101" pitchFamily="2" charset="-122"/>
                <a:ea typeface="宋体" panose="02010600030101010101" pitchFamily="2" charset="-122"/>
              </a:rPr>
              <a:t>300</a:t>
            </a:r>
            <a:r>
              <a:rPr lang="zh-CN" altLang="en-US" sz="2400" b="1" dirty="0">
                <a:latin typeface="宋体" panose="02010600030101010101" pitchFamily="2" charset="-122"/>
                <a:ea typeface="宋体" panose="02010600030101010101" pitchFamily="2" charset="-122"/>
              </a:rPr>
              <a:t>万元现金时，各方面的总代价最低，</a:t>
            </a:r>
            <a:r>
              <a:rPr lang="en-US" altLang="zh-CN" sz="2400" b="1" dirty="0">
                <a:latin typeface="宋体" panose="02010600030101010101" pitchFamily="2" charset="-122"/>
                <a:ea typeface="宋体" panose="02010600030101010101" pitchFamily="2" charset="-122"/>
              </a:rPr>
              <a:t>300</a:t>
            </a:r>
            <a:r>
              <a:rPr lang="zh-CN" altLang="en-US" sz="2400" b="1" dirty="0">
                <a:latin typeface="宋体" panose="02010600030101010101" pitchFamily="2" charset="-122"/>
                <a:ea typeface="宋体" panose="02010600030101010101" pitchFamily="2" charset="-122"/>
              </a:rPr>
              <a:t>万元为最佳现金持有量。</a:t>
            </a:r>
            <a:endParaRPr lang="zh-CN" altLang="en-US" sz="2400" b="1" dirty="0">
              <a:latin typeface="宋体" panose="02010600030101010101" pitchFamily="2" charset="-122"/>
              <a:ea typeface="宋体" panose="02010600030101010101" pitchFamily="2" charset="-122"/>
            </a:endParaRPr>
          </a:p>
        </p:txBody>
      </p:sp>
      <p:sp>
        <p:nvSpPr>
          <p:cNvPr id="272" name=" 272"/>
          <p:cNvSpPr/>
          <p:nvPr/>
        </p:nvSpPr>
        <p:spPr>
          <a:xfrm>
            <a:off x="4283075" y="2857500"/>
            <a:ext cx="576263" cy="2084388"/>
          </a:xfrm>
          <a:custGeom>
            <a:avLst/>
            <a:gdLst>
              <a:gd name="connsiteX0" fmla="*/ 1293718 w 2587436"/>
              <a:gd name="connsiteY0" fmla="*/ 105586 h 2587437"/>
              <a:gd name="connsiteX1" fmla="*/ 105586 w 2587436"/>
              <a:gd name="connsiteY1" fmla="*/ 1293718 h 2587437"/>
              <a:gd name="connsiteX2" fmla="*/ 1293718 w 2587436"/>
              <a:gd name="connsiteY2" fmla="*/ 2481850 h 2587437"/>
              <a:gd name="connsiteX3" fmla="*/ 2481850 w 2587436"/>
              <a:gd name="connsiteY3" fmla="*/ 1293718 h 2587437"/>
              <a:gd name="connsiteX4" fmla="*/ 1293718 w 2587436"/>
              <a:gd name="connsiteY4" fmla="*/ 105586 h 2587437"/>
              <a:gd name="connsiteX5" fmla="*/ 1178351 w 2587436"/>
              <a:gd name="connsiteY5" fmla="*/ 781 h 2587437"/>
              <a:gd name="connsiteX6" fmla="*/ 1293718 w 2587436"/>
              <a:gd name="connsiteY6" fmla="*/ 92011 h 2587437"/>
              <a:gd name="connsiteX7" fmla="*/ 1409085 w 2587436"/>
              <a:gd name="connsiteY7" fmla="*/ 781 h 2587437"/>
              <a:gd name="connsiteX8" fmla="*/ 1472207 w 2587436"/>
              <a:gd name="connsiteY8" fmla="*/ 43607 h 2587437"/>
              <a:gd name="connsiteX9" fmla="*/ 1484604 w 2587436"/>
              <a:gd name="connsiteY9" fmla="*/ 88506 h 2587437"/>
              <a:gd name="connsiteX10" fmla="*/ 1510269 w 2587436"/>
              <a:gd name="connsiteY10" fmla="*/ 49635 h 2587437"/>
              <a:gd name="connsiteX11" fmla="*/ 1665065 w 2587436"/>
              <a:gd name="connsiteY11" fmla="*/ 150827 h 2587437"/>
              <a:gd name="connsiteX12" fmla="*/ 1849776 w 2587436"/>
              <a:gd name="connsiteY12" fmla="*/ 159948 h 2587437"/>
              <a:gd name="connsiteX13" fmla="*/ 1847820 w 2587436"/>
              <a:gd name="connsiteY13" fmla="*/ 203618 h 2587437"/>
              <a:gd name="connsiteX14" fmla="*/ 1858676 w 2587436"/>
              <a:gd name="connsiteY14" fmla="*/ 192501 h 2587437"/>
              <a:gd name="connsiteX15" fmla="*/ 2000063 w 2587436"/>
              <a:gd name="connsiteY15" fmla="*/ 321517 h 2587437"/>
              <a:gd name="connsiteX16" fmla="*/ 2172915 w 2587436"/>
              <a:gd name="connsiteY16" fmla="*/ 387271 h 2587437"/>
              <a:gd name="connsiteX17" fmla="*/ 2157560 w 2587436"/>
              <a:gd name="connsiteY17" fmla="*/ 428199 h 2587437"/>
              <a:gd name="connsiteX18" fmla="*/ 2171320 w 2587436"/>
              <a:gd name="connsiteY18" fmla="*/ 420980 h 2587437"/>
              <a:gd name="connsiteX19" fmla="*/ 2265919 w 2587436"/>
              <a:gd name="connsiteY19" fmla="*/ 587373 h 2587437"/>
              <a:gd name="connsiteX20" fmla="*/ 2409992 w 2587436"/>
              <a:gd name="connsiteY20" fmla="*/ 703323 h 2587437"/>
              <a:gd name="connsiteX21" fmla="*/ 2382741 w 2587436"/>
              <a:gd name="connsiteY21" fmla="*/ 737503 h 2587437"/>
              <a:gd name="connsiteX22" fmla="*/ 2398059 w 2587436"/>
              <a:gd name="connsiteY22" fmla="*/ 734889 h 2587437"/>
              <a:gd name="connsiteX23" fmla="*/ 2436609 w 2587436"/>
              <a:gd name="connsiteY23" fmla="*/ 922371 h 2587437"/>
              <a:gd name="connsiteX24" fmla="*/ 2537801 w 2587436"/>
              <a:gd name="connsiteY24" fmla="*/ 1077167 h 2587437"/>
              <a:gd name="connsiteX25" fmla="*/ 2501321 w 2587436"/>
              <a:gd name="connsiteY25" fmla="*/ 1101253 h 2587437"/>
              <a:gd name="connsiteX26" fmla="*/ 2516697 w 2587436"/>
              <a:gd name="connsiteY26" fmla="*/ 1103501 h 2587437"/>
              <a:gd name="connsiteX27" fmla="*/ 2495425 w 2587436"/>
              <a:gd name="connsiteY27" fmla="*/ 1293719 h 2587437"/>
              <a:gd name="connsiteX28" fmla="*/ 2543829 w 2587436"/>
              <a:gd name="connsiteY28" fmla="*/ 1472208 h 2587437"/>
              <a:gd name="connsiteX29" fmla="*/ 2498930 w 2587436"/>
              <a:gd name="connsiteY29" fmla="*/ 1484605 h 2587437"/>
              <a:gd name="connsiteX30" fmla="*/ 2537800 w 2587436"/>
              <a:gd name="connsiteY30" fmla="*/ 1510270 h 2587437"/>
              <a:gd name="connsiteX31" fmla="*/ 2436609 w 2587436"/>
              <a:gd name="connsiteY31" fmla="*/ 1665066 h 2587437"/>
              <a:gd name="connsiteX32" fmla="*/ 2427488 w 2587436"/>
              <a:gd name="connsiteY32" fmla="*/ 1849777 h 2587437"/>
              <a:gd name="connsiteX33" fmla="*/ 2383816 w 2587436"/>
              <a:gd name="connsiteY33" fmla="*/ 1847821 h 2587437"/>
              <a:gd name="connsiteX34" fmla="*/ 2394935 w 2587436"/>
              <a:gd name="connsiteY34" fmla="*/ 1858678 h 2587437"/>
              <a:gd name="connsiteX35" fmla="*/ 2265918 w 2587436"/>
              <a:gd name="connsiteY35" fmla="*/ 2000065 h 2587437"/>
              <a:gd name="connsiteX36" fmla="*/ 2200165 w 2587436"/>
              <a:gd name="connsiteY36" fmla="*/ 2172917 h 2587437"/>
              <a:gd name="connsiteX37" fmla="*/ 2159237 w 2587436"/>
              <a:gd name="connsiteY37" fmla="*/ 2157562 h 2587437"/>
              <a:gd name="connsiteX38" fmla="*/ 2166455 w 2587436"/>
              <a:gd name="connsiteY38" fmla="*/ 2171321 h 2587437"/>
              <a:gd name="connsiteX39" fmla="*/ 2000062 w 2587436"/>
              <a:gd name="connsiteY39" fmla="*/ 2265920 h 2587437"/>
              <a:gd name="connsiteX40" fmla="*/ 1884113 w 2587436"/>
              <a:gd name="connsiteY40" fmla="*/ 2409993 h 2587437"/>
              <a:gd name="connsiteX41" fmla="*/ 1849933 w 2587436"/>
              <a:gd name="connsiteY41" fmla="*/ 2382742 h 2587437"/>
              <a:gd name="connsiteX42" fmla="*/ 1852546 w 2587436"/>
              <a:gd name="connsiteY42" fmla="*/ 2398060 h 2587437"/>
              <a:gd name="connsiteX43" fmla="*/ 1665064 w 2587436"/>
              <a:gd name="connsiteY43" fmla="*/ 2436610 h 2587437"/>
              <a:gd name="connsiteX44" fmla="*/ 1510269 w 2587436"/>
              <a:gd name="connsiteY44" fmla="*/ 2537802 h 2587437"/>
              <a:gd name="connsiteX45" fmla="*/ 1486184 w 2587436"/>
              <a:gd name="connsiteY45" fmla="*/ 2501323 h 2587437"/>
              <a:gd name="connsiteX46" fmla="*/ 1483936 w 2587436"/>
              <a:gd name="connsiteY46" fmla="*/ 2516698 h 2587437"/>
              <a:gd name="connsiteX47" fmla="*/ 1293717 w 2587436"/>
              <a:gd name="connsiteY47" fmla="*/ 2495426 h 2587437"/>
              <a:gd name="connsiteX48" fmla="*/ 1103499 w 2587436"/>
              <a:gd name="connsiteY48" fmla="*/ 2516698 h 2587437"/>
              <a:gd name="connsiteX49" fmla="*/ 1101252 w 2587436"/>
              <a:gd name="connsiteY49" fmla="*/ 2501322 h 2587437"/>
              <a:gd name="connsiteX50" fmla="*/ 1077165 w 2587436"/>
              <a:gd name="connsiteY50" fmla="*/ 2537801 h 2587437"/>
              <a:gd name="connsiteX51" fmla="*/ 922369 w 2587436"/>
              <a:gd name="connsiteY51" fmla="*/ 2436610 h 2587437"/>
              <a:gd name="connsiteX52" fmla="*/ 734888 w 2587436"/>
              <a:gd name="connsiteY52" fmla="*/ 2398060 h 2587437"/>
              <a:gd name="connsiteX53" fmla="*/ 737501 w 2587436"/>
              <a:gd name="connsiteY53" fmla="*/ 2382741 h 2587437"/>
              <a:gd name="connsiteX54" fmla="*/ 703321 w 2587436"/>
              <a:gd name="connsiteY54" fmla="*/ 2409993 h 2587437"/>
              <a:gd name="connsiteX55" fmla="*/ 587371 w 2587436"/>
              <a:gd name="connsiteY55" fmla="*/ 2265919 h 2587437"/>
              <a:gd name="connsiteX56" fmla="*/ 420978 w 2587436"/>
              <a:gd name="connsiteY56" fmla="*/ 2171321 h 2587437"/>
              <a:gd name="connsiteX57" fmla="*/ 426346 w 2587436"/>
              <a:gd name="connsiteY57" fmla="*/ 2161089 h 2587437"/>
              <a:gd name="connsiteX58" fmla="*/ 416114 w 2587436"/>
              <a:gd name="connsiteY58" fmla="*/ 2166457 h 2587437"/>
              <a:gd name="connsiteX59" fmla="*/ 321515 w 2587436"/>
              <a:gd name="connsiteY59" fmla="*/ 2000064 h 2587437"/>
              <a:gd name="connsiteX60" fmla="*/ 192499 w 2587436"/>
              <a:gd name="connsiteY60" fmla="*/ 1858678 h 2587437"/>
              <a:gd name="connsiteX61" fmla="*/ 200768 w 2587436"/>
              <a:gd name="connsiteY61" fmla="*/ 1850603 h 2587437"/>
              <a:gd name="connsiteX62" fmla="*/ 189375 w 2587436"/>
              <a:gd name="connsiteY62" fmla="*/ 1852547 h 2587437"/>
              <a:gd name="connsiteX63" fmla="*/ 150825 w 2587436"/>
              <a:gd name="connsiteY63" fmla="*/ 1665065 h 2587437"/>
              <a:gd name="connsiteX64" fmla="*/ 49634 w 2587436"/>
              <a:gd name="connsiteY64" fmla="*/ 1510270 h 2587437"/>
              <a:gd name="connsiteX65" fmla="*/ 86113 w 2587436"/>
              <a:gd name="connsiteY65" fmla="*/ 1486184 h 2587437"/>
              <a:gd name="connsiteX66" fmla="*/ 70739 w 2587436"/>
              <a:gd name="connsiteY66" fmla="*/ 1483937 h 2587437"/>
              <a:gd name="connsiteX67" fmla="*/ 92010 w 2587436"/>
              <a:gd name="connsiteY67" fmla="*/ 1293718 h 2587437"/>
              <a:gd name="connsiteX68" fmla="*/ 70739 w 2587436"/>
              <a:gd name="connsiteY68" fmla="*/ 1103500 h 2587437"/>
              <a:gd name="connsiteX69" fmla="*/ 86114 w 2587436"/>
              <a:gd name="connsiteY69" fmla="*/ 1101253 h 2587437"/>
              <a:gd name="connsiteX70" fmla="*/ 49634 w 2587436"/>
              <a:gd name="connsiteY70" fmla="*/ 1077166 h 2587437"/>
              <a:gd name="connsiteX71" fmla="*/ 150825 w 2587436"/>
              <a:gd name="connsiteY71" fmla="*/ 922370 h 2587437"/>
              <a:gd name="connsiteX72" fmla="*/ 189375 w 2587436"/>
              <a:gd name="connsiteY72" fmla="*/ 734889 h 2587437"/>
              <a:gd name="connsiteX73" fmla="*/ 200767 w 2587436"/>
              <a:gd name="connsiteY73" fmla="*/ 736833 h 2587437"/>
              <a:gd name="connsiteX74" fmla="*/ 192499 w 2587436"/>
              <a:gd name="connsiteY74" fmla="*/ 728759 h 2587437"/>
              <a:gd name="connsiteX75" fmla="*/ 321516 w 2587436"/>
              <a:gd name="connsiteY75" fmla="*/ 587372 h 2587437"/>
              <a:gd name="connsiteX76" fmla="*/ 416114 w 2587436"/>
              <a:gd name="connsiteY76" fmla="*/ 420980 h 2587437"/>
              <a:gd name="connsiteX77" fmla="*/ 426347 w 2587436"/>
              <a:gd name="connsiteY77" fmla="*/ 426349 h 2587437"/>
              <a:gd name="connsiteX78" fmla="*/ 420979 w 2587436"/>
              <a:gd name="connsiteY78" fmla="*/ 416115 h 2587437"/>
              <a:gd name="connsiteX79" fmla="*/ 587372 w 2587436"/>
              <a:gd name="connsiteY79" fmla="*/ 321517 h 2587437"/>
              <a:gd name="connsiteX80" fmla="*/ 728758 w 2587436"/>
              <a:gd name="connsiteY80" fmla="*/ 192500 h 2587437"/>
              <a:gd name="connsiteX81" fmla="*/ 736832 w 2587436"/>
              <a:gd name="connsiteY81" fmla="*/ 200768 h 2587437"/>
              <a:gd name="connsiteX82" fmla="*/ 734888 w 2587436"/>
              <a:gd name="connsiteY82" fmla="*/ 189377 h 2587437"/>
              <a:gd name="connsiteX83" fmla="*/ 922370 w 2587436"/>
              <a:gd name="connsiteY83" fmla="*/ 150826 h 2587437"/>
              <a:gd name="connsiteX84" fmla="*/ 1077165 w 2587436"/>
              <a:gd name="connsiteY84" fmla="*/ 49635 h 2587437"/>
              <a:gd name="connsiteX85" fmla="*/ 1101686 w 2587436"/>
              <a:gd name="connsiteY85" fmla="*/ 86772 h 2587437"/>
              <a:gd name="connsiteX86" fmla="*/ 1102495 w 2587436"/>
              <a:gd name="connsiteY86" fmla="*/ 74529 h 2587437"/>
              <a:gd name="connsiteX87" fmla="*/ 1178351 w 2587436"/>
              <a:gd name="connsiteY87" fmla="*/ 781 h 258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grpSp>
        <p:nvGrpSpPr>
          <p:cNvPr id="10" name="Group 37"/>
          <p:cNvGrpSpPr/>
          <p:nvPr/>
        </p:nvGrpSpPr>
        <p:grpSpPr>
          <a:xfrm rot="-960000" flipV="1">
            <a:off x="4832350" y="3433763"/>
            <a:ext cx="2595563" cy="169862"/>
            <a:chOff x="2535275" y="2119581"/>
            <a:chExt cx="2632785" cy="293419"/>
          </a:xfrm>
        </p:grpSpPr>
        <p:cxnSp>
          <p:nvCxnSpPr>
            <p:cNvPr id="24630" name="AutoShape 5"/>
            <p:cNvCxnSpPr/>
            <p:nvPr/>
          </p:nvCxnSpPr>
          <p:spPr>
            <a:xfrm flipV="1">
              <a:off x="2535275" y="2201728"/>
              <a:ext cx="2494305" cy="211272"/>
            </a:xfrm>
            <a:prstGeom prst="straightConnector1">
              <a:avLst/>
            </a:prstGeom>
            <a:ln w="12700" cap="flat" cmpd="sng">
              <a:solidFill>
                <a:schemeClr val="tx1"/>
              </a:solidFill>
              <a:prstDash val="sysDot"/>
              <a:headEnd type="none" w="med" len="med"/>
              <a:tailEnd type="none" w="med" len="med"/>
            </a:ln>
          </p:spPr>
        </p:cxnSp>
        <p:sp>
          <p:nvSpPr>
            <p:cNvPr id="24631" name="Oval 12"/>
            <p:cNvSpPr/>
            <p:nvPr/>
          </p:nvSpPr>
          <p:spPr>
            <a:xfrm>
              <a:off x="5038928" y="2119581"/>
              <a:ext cx="129132" cy="129131"/>
            </a:xfrm>
            <a:prstGeom prst="ellipse">
              <a:avLst/>
            </a:prstGeom>
            <a:noFill/>
            <a:ln w="12700" cap="flat" cmpd="sng">
              <a:solidFill>
                <a:schemeClr val="tx1"/>
              </a:solidFill>
              <a:prstDash val="solid"/>
              <a:headEnd type="none" w="med" len="med"/>
              <a:tailEnd type="none" w="med" len="med"/>
            </a:ln>
          </p:spPr>
          <p:txBody>
            <a:bodyPr lIns="121920" tIns="60960" rIns="121920" bIns="60960"/>
            <a:p>
              <a:pPr eaLnBrk="1" hangingPunct="1">
                <a:spcBef>
                  <a:spcPct val="50000"/>
                </a:spcBef>
              </a:pPr>
              <a:endParaRPr lang="en-US" altLang="zh-CN" sz="2400" dirty="0">
                <a:latin typeface="Arial" panose="020B0604020202020204" pitchFamily="34" charset="0"/>
                <a:ea typeface="宋体" panose="02010600030101010101" pitchFamily="2" charset="-122"/>
              </a:endParaRPr>
            </a:p>
          </p:txBody>
        </p:sp>
      </p:grpSp>
      <p:sp>
        <p:nvSpPr>
          <p:cNvPr id="8" name="文本框 7"/>
          <p:cNvSpPr txBox="1"/>
          <p:nvPr/>
        </p:nvSpPr>
        <p:spPr>
          <a:xfrm>
            <a:off x="7515225" y="2944813"/>
            <a:ext cx="1463675" cy="922337"/>
          </a:xfrm>
          <a:prstGeom prst="rect">
            <a:avLst/>
          </a:prstGeom>
          <a:noFill/>
          <a:ln w="12700" cap="flat" cmpd="sng">
            <a:solidFill>
              <a:schemeClr val="tx1"/>
            </a:solidFill>
            <a:prstDash val="solid"/>
            <a:round/>
            <a:headEnd type="none" w="med" len="med"/>
            <a:tailEnd type="none" w="med" len="med"/>
          </a:ln>
        </p:spPr>
        <p:txBody>
          <a:bodyPr>
            <a:spAutoFit/>
          </a:bodyPr>
          <a:p>
            <a:pPr eaLnBrk="1" hangingPunct="1">
              <a:spcBef>
                <a:spcPct val="50000"/>
              </a:spcBef>
            </a:pPr>
            <a:r>
              <a:rPr lang="zh-CN" altLang="en-US" b="1" dirty="0">
                <a:latin typeface="宋体" panose="02010600030101010101" pitchFamily="2" charset="-122"/>
                <a:ea typeface="宋体" panose="02010600030101010101" pitchFamily="2" charset="-122"/>
              </a:rPr>
              <a:t>机会成本</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现金持有量</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机会成本率</a:t>
            </a:r>
            <a:endParaRPr lang="zh-CN" altLang="en-US" b="1" dirty="0">
              <a:latin typeface="宋体" panose="02010600030101010101" pitchFamily="2" charset="-122"/>
              <a:ea typeface="宋体"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Scale>
                                      <p:cBhvr>
                                        <p:cTn id="7" dur="1000" decel="50000" fill="hold">
                                          <p:stCondLst>
                                            <p:cond delay="0"/>
                                          </p:stCondLst>
                                        </p:cTn>
                                        <p:tgtEl>
                                          <p:spTgt spid="2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2"/>
                                        </p:tgtEl>
                                        <p:attrNameLst>
                                          <p:attrName>ppt_x</p:attrName>
                                          <p:attrName>ppt_y</p:attrName>
                                        </p:attrNameLst>
                                      </p:cBhvr>
                                    </p:animMotion>
                                    <p:animEffect transition="in" filter="fade">
                                      <p:cBhvr>
                                        <p:cTn id="9" dur="1000"/>
                                        <p:tgtEl>
                                          <p:spTgt spid="27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00000"/>
                                          </p:val>
                                        </p:tav>
                                        <p:tav tm="100000">
                                          <p:val>
                                            <p:fltVal val="1.000000"/>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000000"/>
                                          </p:val>
                                        </p:tav>
                                        <p:tav tm="100000">
                                          <p:val>
                                            <p:fltVal val="1.000000"/>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000000"/>
                                          </p:val>
                                        </p:tav>
                                        <p:tav tm="100000">
                                          <p:val>
                                            <p:fltVal val="1.000000"/>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000000"/>
                                          </p:val>
                                        </p:tav>
                                        <p:tav tm="100000">
                                          <p:val>
                                            <p:fltVal val="1.000000"/>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8"/>
                                        </p:tgtEl>
                                        <p:attrNameLst>
                                          <p:attrName>ppt_y</p:attrName>
                                        </p:attrNameLst>
                                      </p:cBhvr>
                                      <p:tavLst>
                                        <p:tav tm="0">
                                          <p:val>
                                            <p:strVal val="#ppt_y"/>
                                          </p:val>
                                        </p:tav>
                                        <p:tav tm="100000">
                                          <p:val>
                                            <p:strVal val="#ppt_y"/>
                                          </p:val>
                                        </p:tav>
                                      </p:tavLst>
                                    </p:anim>
                                    <p:anim calcmode="lin" valueType="num">
                                      <p:cBhvr>
                                        <p:cTn id="3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2"/>
                                        </p:tgtEl>
                                        <p:attrNameLst>
                                          <p:attrName>style.visibility</p:attrName>
                                        </p:attrNameLst>
                                      </p:cBhvr>
                                      <p:to>
                                        <p:strVal val="visible"/>
                                      </p:to>
                                    </p:set>
                                    <p:anim by="(-#ppt_w*2)" calcmode="lin" valueType="num">
                                      <p:cBhvr rctx="PPT">
                                        <p:cTn id="41" dur="500" autoRev="1" fill="hold">
                                          <p:stCondLst>
                                            <p:cond delay="0"/>
                                          </p:stCondLst>
                                        </p:cTn>
                                        <p:tgtEl>
                                          <p:spTgt spid="2"/>
                                        </p:tgtEl>
                                        <p:attrNameLst>
                                          <p:attrName>ppt_w</p:attrName>
                                        </p:attrNameLst>
                                      </p:cBhvr>
                                    </p:anim>
                                    <p:anim by="(#ppt_w*0.50)" calcmode="lin" valueType="num">
                                      <p:cBhvr>
                                        <p:cTn id="42" dur="500" decel="50000" autoRev="1" fill="hold">
                                          <p:stCondLst>
                                            <p:cond delay="0"/>
                                          </p:stCondLst>
                                        </p:cTn>
                                        <p:tgtEl>
                                          <p:spTgt spid="2"/>
                                        </p:tgtEl>
                                        <p:attrNameLst>
                                          <p:attrName>ppt_x</p:attrName>
                                        </p:attrNameLst>
                                      </p:cBhvr>
                                    </p:anim>
                                    <p:anim from="(-#ppt_h/2)" to="(#ppt_y)" calcmode="lin" valueType="num">
                                      <p:cBhvr>
                                        <p:cTn id="43" dur="1000" fill="hold">
                                          <p:stCondLst>
                                            <p:cond delay="0"/>
                                          </p:stCondLst>
                                        </p:cTn>
                                        <p:tgtEl>
                                          <p:spTgt spid="2"/>
                                        </p:tgtEl>
                                        <p:attrNameLst>
                                          <p:attrName>ppt_y</p:attrName>
                                        </p:attrNameLst>
                                      </p:cBhvr>
                                    </p:anim>
                                    <p:animRot by="21600000">
                                      <p:cBhvr>
                                        <p:cTn id="44"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图片 13"/>
          <p:cNvPicPr>
            <a:picLocks noChangeAspect="1"/>
          </p:cNvPicPr>
          <p:nvPr/>
        </p:nvPicPr>
        <p:blipFill>
          <a:blip r:embed="rId1"/>
          <a:stretch>
            <a:fillRect/>
          </a:stretch>
        </p:blipFill>
        <p:spPr>
          <a:xfrm rot="-2683160">
            <a:off x="0" y="4797425"/>
            <a:ext cx="1193800" cy="1274763"/>
          </a:xfrm>
          <a:prstGeom prst="rect">
            <a:avLst/>
          </a:prstGeom>
          <a:noFill/>
          <a:ln w="9525">
            <a:noFill/>
          </a:ln>
        </p:spPr>
      </p:pic>
      <p:pic>
        <p:nvPicPr>
          <p:cNvPr id="58" name="图片 5"/>
          <p:cNvPicPr>
            <a:picLocks noChangeAspect="1"/>
          </p:cNvPicPr>
          <p:nvPr/>
        </p:nvPicPr>
        <p:blipFill>
          <a:blip r:embed="rId2"/>
          <a:stretch>
            <a:fillRect/>
          </a:stretch>
        </p:blipFill>
        <p:spPr>
          <a:xfrm>
            <a:off x="0" y="2276475"/>
            <a:ext cx="4835525" cy="2957513"/>
          </a:xfrm>
          <a:prstGeom prst="rect">
            <a:avLst/>
          </a:prstGeom>
          <a:noFill/>
          <a:ln w="9525">
            <a:noFill/>
          </a:ln>
        </p:spPr>
      </p:pic>
      <p:sp>
        <p:nvSpPr>
          <p:cNvPr id="61" name="椭圆 11"/>
          <p:cNvSpPr>
            <a:spLocks noChangeArrowheads="1"/>
          </p:cNvSpPr>
          <p:nvPr/>
        </p:nvSpPr>
        <p:spPr bwMode="auto">
          <a:xfrm>
            <a:off x="4859338" y="1916113"/>
            <a:ext cx="1008063" cy="1008063"/>
          </a:xfrm>
          <a:prstGeom prst="ellipse">
            <a:avLst/>
          </a:prstGeom>
          <a:solidFill>
            <a:srgbClr val="F79E5A"/>
          </a:solidFill>
          <a:ln w="25400" cmpd="sng">
            <a:solidFill>
              <a:srgbClr val="000000">
                <a:alpha val="0"/>
              </a:srgbClr>
            </a:solidFill>
            <a:round/>
          </a:ln>
        </p:spPr>
        <p:txBody>
          <a:bodyPr lIns="0" tIns="0" rIns="0" bIns="0" anchor="ctr"/>
          <a:lstStyle/>
          <a:p>
            <a:pPr marL="0" marR="0" lvl="0" indent="0" algn="l" defTabSz="5842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3000" b="0" i="0" u="none" strike="noStrike" kern="1200" cap="none" spc="0" normalizeH="0" baseline="0" noProof="1">
              <a:ln>
                <a:noFill/>
              </a:ln>
              <a:solidFill>
                <a:srgbClr val="FFFFFF"/>
              </a:solidFill>
              <a:effectLst>
                <a:outerShdw blurRad="38100" dist="38100" dir="2700000" algn="tl">
                  <a:srgbClr val="000000"/>
                </a:outerShdw>
              </a:effectLst>
              <a:uLnTx/>
              <a:uFillTx/>
              <a:latin typeface="文泉驿微米黑" pitchFamily="2" charset="-122"/>
              <a:ea typeface="文泉驿微米黑" pitchFamily="2" charset="-122"/>
              <a:cs typeface="+mn-cs"/>
            </a:endParaRPr>
          </a:p>
        </p:txBody>
      </p:sp>
      <p:sp>
        <p:nvSpPr>
          <p:cNvPr id="62" name="Freeform 188"/>
          <p:cNvSpPr/>
          <p:nvPr/>
        </p:nvSpPr>
        <p:spPr>
          <a:xfrm>
            <a:off x="5076825" y="2205038"/>
            <a:ext cx="457200" cy="400050"/>
          </a:xfrm>
          <a:custGeom>
            <a:avLst/>
            <a:gdLst/>
            <a:ahLst/>
            <a:cxnLst>
              <a:cxn ang="0">
                <a:pos x="2147483647" y="0"/>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0"/>
              </a:cxn>
            </a:cxnLst>
            <a:pathLst>
              <a:path w="288" h="252">
                <a:moveTo>
                  <a:pt x="217" y="0"/>
                </a:moveTo>
                <a:cubicBezTo>
                  <a:pt x="180" y="0"/>
                  <a:pt x="144" y="44"/>
                  <a:pt x="144" y="44"/>
                </a:cubicBezTo>
                <a:cubicBezTo>
                  <a:pt x="144" y="44"/>
                  <a:pt x="108" y="0"/>
                  <a:pt x="72" y="0"/>
                </a:cubicBezTo>
                <a:cubicBezTo>
                  <a:pt x="35" y="0"/>
                  <a:pt x="0" y="18"/>
                  <a:pt x="0" y="72"/>
                </a:cubicBezTo>
                <a:cubicBezTo>
                  <a:pt x="0" y="111"/>
                  <a:pt x="36" y="144"/>
                  <a:pt x="36" y="144"/>
                </a:cubicBezTo>
                <a:cubicBezTo>
                  <a:pt x="144" y="252"/>
                  <a:pt x="144" y="252"/>
                  <a:pt x="144" y="252"/>
                </a:cubicBezTo>
                <a:cubicBezTo>
                  <a:pt x="252" y="144"/>
                  <a:pt x="252" y="144"/>
                  <a:pt x="252" y="144"/>
                </a:cubicBezTo>
                <a:cubicBezTo>
                  <a:pt x="252" y="144"/>
                  <a:pt x="288" y="111"/>
                  <a:pt x="288" y="72"/>
                </a:cubicBezTo>
                <a:cubicBezTo>
                  <a:pt x="288" y="18"/>
                  <a:pt x="253" y="0"/>
                  <a:pt x="217" y="0"/>
                </a:cubicBezTo>
                <a:close/>
              </a:path>
            </a:pathLst>
          </a:custGeom>
          <a:solidFill>
            <a:schemeClr val="bg1">
              <a:alpha val="100000"/>
            </a:schemeClr>
          </a:solidFill>
          <a:ln w="9525">
            <a:noFill/>
          </a:ln>
        </p:spPr>
        <p:txBody>
          <a:bodyPr/>
          <a:p>
            <a:endParaRPr lang="zh-CN" altLang="en-US"/>
          </a:p>
        </p:txBody>
      </p:sp>
      <p:sp>
        <p:nvSpPr>
          <p:cNvPr id="63" name="椭圆 18"/>
          <p:cNvSpPr>
            <a:spLocks noChangeArrowheads="1"/>
          </p:cNvSpPr>
          <p:nvPr/>
        </p:nvSpPr>
        <p:spPr bwMode="auto">
          <a:xfrm>
            <a:off x="6156325" y="1916113"/>
            <a:ext cx="1006475" cy="1006475"/>
          </a:xfrm>
          <a:prstGeom prst="ellipse">
            <a:avLst/>
          </a:prstGeom>
          <a:solidFill>
            <a:srgbClr val="4DCEB8"/>
          </a:solidFill>
          <a:ln w="25400" cmpd="sng">
            <a:solidFill>
              <a:srgbClr val="000000">
                <a:alpha val="0"/>
              </a:srgbClr>
            </a:solidFill>
            <a:round/>
          </a:ln>
        </p:spPr>
        <p:txBody>
          <a:bodyPr lIns="0" tIns="0" rIns="0" bIns="0" anchor="ctr"/>
          <a:lstStyle/>
          <a:p>
            <a:pPr marL="0" marR="0" lvl="0" indent="0" algn="l" defTabSz="5842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3000" b="0" i="0" u="none" strike="noStrike" kern="1200" cap="none" spc="0" normalizeH="0" baseline="0" noProof="1">
              <a:ln>
                <a:noFill/>
              </a:ln>
              <a:solidFill>
                <a:srgbClr val="FFFFFF"/>
              </a:solidFill>
              <a:effectLst>
                <a:outerShdw blurRad="38100" dist="38100" dir="2700000" algn="tl">
                  <a:srgbClr val="000000"/>
                </a:outerShdw>
              </a:effectLst>
              <a:uLnTx/>
              <a:uFillTx/>
              <a:latin typeface="文泉驿微米黑" pitchFamily="2" charset="-122"/>
              <a:ea typeface="文泉驿微米黑" pitchFamily="2" charset="-122"/>
              <a:cs typeface="+mn-cs"/>
            </a:endParaRPr>
          </a:p>
        </p:txBody>
      </p:sp>
      <p:pic>
        <p:nvPicPr>
          <p:cNvPr id="64" name="组合 15"/>
          <p:cNvPicPr/>
          <p:nvPr/>
        </p:nvPicPr>
        <p:blipFill>
          <a:blip r:embed="rId3"/>
          <a:stretch>
            <a:fillRect/>
          </a:stretch>
        </p:blipFill>
        <p:spPr>
          <a:xfrm>
            <a:off x="6516688" y="2133600"/>
            <a:ext cx="447675" cy="442913"/>
          </a:xfrm>
          <a:prstGeom prst="rect">
            <a:avLst/>
          </a:prstGeom>
          <a:noFill/>
          <a:ln w="9525">
            <a:noFill/>
          </a:ln>
        </p:spPr>
      </p:pic>
      <p:sp>
        <p:nvSpPr>
          <p:cNvPr id="65" name="椭圆 25"/>
          <p:cNvSpPr>
            <a:spLocks noChangeArrowheads="1"/>
          </p:cNvSpPr>
          <p:nvPr/>
        </p:nvSpPr>
        <p:spPr bwMode="auto">
          <a:xfrm>
            <a:off x="7380288" y="1989138"/>
            <a:ext cx="1008063" cy="1008063"/>
          </a:xfrm>
          <a:prstGeom prst="ellipse">
            <a:avLst/>
          </a:prstGeom>
          <a:solidFill>
            <a:srgbClr val="B95F95"/>
          </a:solidFill>
          <a:ln w="25400" cmpd="sng">
            <a:solidFill>
              <a:srgbClr val="000000">
                <a:alpha val="0"/>
              </a:srgbClr>
            </a:solidFill>
            <a:round/>
          </a:ln>
        </p:spPr>
        <p:txBody>
          <a:bodyPr lIns="0" tIns="0" rIns="0" bIns="0" anchor="ctr"/>
          <a:lstStyle/>
          <a:p>
            <a:pPr marL="0" marR="0" lvl="0" indent="0" algn="l" defTabSz="5842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3000" b="0" i="0" u="none" strike="noStrike" kern="1200" cap="none" spc="0" normalizeH="0" baseline="0" noProof="1">
              <a:ln>
                <a:noFill/>
              </a:ln>
              <a:solidFill>
                <a:srgbClr val="FFFFFF"/>
              </a:solidFill>
              <a:effectLst>
                <a:outerShdw blurRad="38100" dist="38100" dir="2700000" algn="tl">
                  <a:srgbClr val="000000"/>
                </a:outerShdw>
              </a:effectLst>
              <a:uLnTx/>
              <a:uFillTx/>
              <a:latin typeface="文泉驿微米黑" pitchFamily="2" charset="-122"/>
              <a:ea typeface="文泉驿微米黑" pitchFamily="2" charset="-122"/>
              <a:cs typeface="+mn-cs"/>
            </a:endParaRPr>
          </a:p>
        </p:txBody>
      </p:sp>
      <p:pic>
        <p:nvPicPr>
          <p:cNvPr id="66" name="组合 22"/>
          <p:cNvPicPr/>
          <p:nvPr/>
        </p:nvPicPr>
        <p:blipFill>
          <a:blip r:embed="rId4"/>
          <a:stretch>
            <a:fillRect/>
          </a:stretch>
        </p:blipFill>
        <p:spPr>
          <a:xfrm>
            <a:off x="7667625" y="2133600"/>
            <a:ext cx="330200" cy="403225"/>
          </a:xfrm>
          <a:prstGeom prst="rect">
            <a:avLst/>
          </a:prstGeom>
          <a:noFill/>
          <a:ln w="9525">
            <a:noFill/>
          </a:ln>
        </p:spPr>
      </p:pic>
      <p:sp>
        <p:nvSpPr>
          <p:cNvPr id="18" name="等腰三角形 4"/>
          <p:cNvSpPr/>
          <p:nvPr/>
        </p:nvSpPr>
        <p:spPr>
          <a:xfrm rot="5400000">
            <a:off x="34925" y="1044575"/>
            <a:ext cx="149225" cy="215900"/>
          </a:xfrm>
          <a:prstGeom prst="triangle">
            <a:avLst>
              <a:gd name="adj" fmla="val 50000"/>
            </a:avLst>
          </a:prstGeom>
          <a:solidFill>
            <a:schemeClr val="bg1"/>
          </a:solidFill>
          <a:ln w="9525">
            <a:noFill/>
          </a:ln>
        </p:spPr>
        <p:txBody>
          <a:bodyPr anchor="ctr" anchorCtr="0"/>
          <a:p>
            <a:pPr algn="ctr" eaLnBrk="1" hangingPunct="1">
              <a:spcBef>
                <a:spcPct val="50000"/>
              </a:spcBef>
            </a:pPr>
            <a:endParaRPr lang="zh-CN" altLang="zh-CN" sz="1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9" name="矩形 6"/>
          <p:cNvSpPr/>
          <p:nvPr/>
        </p:nvSpPr>
        <p:spPr>
          <a:xfrm>
            <a:off x="-6350" y="1216025"/>
            <a:ext cx="2441575" cy="165100"/>
          </a:xfrm>
          <a:prstGeom prst="rect">
            <a:avLst/>
          </a:prstGeom>
          <a:solidFill>
            <a:srgbClr val="3B68A1"/>
          </a:solidFill>
          <a:ln w="9525">
            <a:noFill/>
          </a:ln>
        </p:spPr>
        <p:txBody>
          <a:bodyPr lIns="68553" tIns="34276" rIns="68553" bIns="34276" anchor="ctr" anchorCtr="0"/>
          <a:p>
            <a:pPr algn="ctr" eaLnBrk="1" hangingPunct="1">
              <a:spcBef>
                <a:spcPct val="50000"/>
              </a:spcBef>
            </a:pPr>
            <a:endParaRPr lang="zh-CN" altLang="zh-CN" sz="1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 name="矩形 7"/>
          <p:cNvSpPr/>
          <p:nvPr/>
        </p:nvSpPr>
        <p:spPr>
          <a:xfrm>
            <a:off x="2227263" y="1216025"/>
            <a:ext cx="3443287" cy="165100"/>
          </a:xfrm>
          <a:prstGeom prst="rect">
            <a:avLst/>
          </a:prstGeom>
          <a:solidFill>
            <a:srgbClr val="F79E5A"/>
          </a:solidFill>
          <a:ln w="9525">
            <a:noFill/>
          </a:ln>
        </p:spPr>
        <p:txBody>
          <a:bodyPr lIns="68553" tIns="34276" rIns="68553" bIns="34276" anchor="ctr" anchorCtr="0"/>
          <a:p>
            <a:pPr algn="ctr" eaLnBrk="1" hangingPunct="1">
              <a:spcBef>
                <a:spcPct val="50000"/>
              </a:spcBef>
            </a:pPr>
            <a:endParaRPr lang="zh-CN" altLang="zh-CN" sz="1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 name="矩形 8"/>
          <p:cNvSpPr/>
          <p:nvPr/>
        </p:nvSpPr>
        <p:spPr>
          <a:xfrm>
            <a:off x="4764088" y="1214438"/>
            <a:ext cx="2474912" cy="165100"/>
          </a:xfrm>
          <a:prstGeom prst="rect">
            <a:avLst/>
          </a:prstGeom>
          <a:solidFill>
            <a:srgbClr val="4DCEB8"/>
          </a:solidFill>
          <a:ln w="9525">
            <a:noFill/>
          </a:ln>
        </p:spPr>
        <p:txBody>
          <a:bodyPr lIns="68553" tIns="34276" rIns="68553" bIns="34276" anchor="ctr" anchorCtr="0"/>
          <a:p>
            <a:pPr algn="ctr" eaLnBrk="1" hangingPunct="1">
              <a:spcBef>
                <a:spcPct val="50000"/>
              </a:spcBef>
            </a:pPr>
            <a:endParaRPr lang="zh-CN" altLang="zh-CN" sz="1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 name="矩形 9"/>
          <p:cNvSpPr/>
          <p:nvPr/>
        </p:nvSpPr>
        <p:spPr>
          <a:xfrm>
            <a:off x="7186613" y="1214438"/>
            <a:ext cx="1968500" cy="165100"/>
          </a:xfrm>
          <a:prstGeom prst="rect">
            <a:avLst/>
          </a:prstGeom>
          <a:solidFill>
            <a:srgbClr val="B95F95"/>
          </a:solidFill>
          <a:ln w="9525">
            <a:noFill/>
          </a:ln>
        </p:spPr>
        <p:txBody>
          <a:bodyPr lIns="68553" tIns="34276" rIns="68553" bIns="34276" anchor="ctr" anchorCtr="0"/>
          <a:p>
            <a:pPr algn="ctr" eaLnBrk="1" hangingPunct="1">
              <a:spcBef>
                <a:spcPct val="50000"/>
              </a:spcBef>
            </a:pPr>
            <a:endParaRPr lang="zh-CN" altLang="zh-CN" sz="1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3" name="组合 22"/>
          <p:cNvGrpSpPr/>
          <p:nvPr/>
        </p:nvGrpSpPr>
        <p:grpSpPr>
          <a:xfrm>
            <a:off x="620713" y="1638300"/>
            <a:ext cx="2881312" cy="606425"/>
            <a:chOff x="903371" y="249943"/>
            <a:chExt cx="2831223" cy="679699"/>
          </a:xfrm>
        </p:grpSpPr>
        <p:sp>
          <p:nvSpPr>
            <p:cNvPr id="24" name="任意多边形 23"/>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lIns="68580" tIns="34290" rIns="68580" bIns="34290"/>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prstClr val="black"/>
                </a:solidFill>
                <a:effectLst/>
                <a:uLnTx/>
                <a:uFillTx/>
                <a:latin typeface="微软雅黑" panose="020B0503020204020204" pitchFamily="34" charset="-122"/>
                <a:ea typeface="文泉驿微米黑" pitchFamily="2" charset="-122"/>
                <a:cs typeface="+mn-cs"/>
              </a:endParaRPr>
            </a:p>
          </p:txBody>
        </p:sp>
        <p:sp>
          <p:nvSpPr>
            <p:cNvPr id="25" name="任意多边形 24"/>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lIns="68580" tIns="34290" rIns="68580" bIns="34290"/>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prstClr val="black"/>
                </a:solidFill>
                <a:effectLst/>
                <a:uLnTx/>
                <a:uFillTx/>
                <a:latin typeface="微软雅黑" panose="020B0503020204020204" pitchFamily="34" charset="-122"/>
                <a:ea typeface="文泉驿微米黑" pitchFamily="2" charset="-122"/>
                <a:cs typeface="+mn-cs"/>
              </a:endParaRPr>
            </a:p>
          </p:txBody>
        </p:sp>
      </p:grpSp>
      <p:grpSp>
        <p:nvGrpSpPr>
          <p:cNvPr id="1028" name="组合 36"/>
          <p:cNvGrpSpPr/>
          <p:nvPr/>
        </p:nvGrpSpPr>
        <p:grpSpPr>
          <a:xfrm>
            <a:off x="777875" y="854075"/>
            <a:ext cx="7385050" cy="76200"/>
            <a:chOff x="5357217" y="1143000"/>
            <a:chExt cx="1490133" cy="101600"/>
          </a:xfrm>
        </p:grpSpPr>
        <p:cxnSp>
          <p:nvCxnSpPr>
            <p:cNvPr id="25622" name="Straight Connector 30"/>
            <p:cNvCxnSpPr/>
            <p:nvPr/>
          </p:nvCxnSpPr>
          <p:spPr>
            <a:xfrm>
              <a:off x="5357217" y="1143000"/>
              <a:ext cx="1490133" cy="0"/>
            </a:xfrm>
            <a:prstGeom prst="line">
              <a:avLst/>
            </a:prstGeom>
            <a:ln w="28575" cap="flat" cmpd="sng">
              <a:solidFill>
                <a:srgbClr val="948A54"/>
              </a:solidFill>
              <a:prstDash val="solid"/>
              <a:headEnd type="none" w="med" len="med"/>
              <a:tailEnd type="none" w="med" len="med"/>
            </a:ln>
          </p:spPr>
        </p:cxnSp>
        <p:cxnSp>
          <p:nvCxnSpPr>
            <p:cNvPr id="25623" name="Straight Connector 31"/>
            <p:cNvCxnSpPr/>
            <p:nvPr/>
          </p:nvCxnSpPr>
          <p:spPr>
            <a:xfrm>
              <a:off x="5509634" y="1244600"/>
              <a:ext cx="1185300" cy="0"/>
            </a:xfrm>
            <a:prstGeom prst="line">
              <a:avLst/>
            </a:prstGeom>
            <a:ln w="28575" cap="flat" cmpd="sng">
              <a:solidFill>
                <a:srgbClr val="948A54"/>
              </a:solidFill>
              <a:prstDash val="solid"/>
              <a:headEnd type="none" w="med" len="med"/>
              <a:tailEnd type="none" w="med" len="med"/>
            </a:ln>
          </p:spPr>
        </p:cxnSp>
      </p:grpSp>
      <p:sp>
        <p:nvSpPr>
          <p:cNvPr id="3" name="标题 4"/>
          <p:cNvSpPr txBox="1"/>
          <p:nvPr/>
        </p:nvSpPr>
        <p:spPr>
          <a:xfrm>
            <a:off x="217488" y="211138"/>
            <a:ext cx="8429625" cy="533400"/>
          </a:xfrm>
          <a:prstGeom prst="rect">
            <a:avLst/>
          </a:prstGeom>
          <a:noFill/>
          <a:ln w="9525">
            <a:noFill/>
          </a:ln>
        </p:spPr>
        <p:txBody>
          <a:bodyPr>
            <a:spAutoFit/>
          </a:bodyPr>
          <a:p>
            <a:pPr algn="ctr" eaLnBrk="1" hangingPunct="1">
              <a:lnSpc>
                <a:spcPct val="90000"/>
              </a:lnSpc>
              <a:spcBef>
                <a:spcPct val="50000"/>
              </a:spcBef>
            </a:pPr>
            <a:r>
              <a:rPr lang="en-US" altLang="zh-CN" sz="3200" b="1" dirty="0">
                <a:solidFill>
                  <a:srgbClr val="495A66"/>
                </a:solidFill>
                <a:latin typeface="宋体" panose="02010600030101010101" pitchFamily="2" charset="-122"/>
                <a:ea typeface="宋体" panose="02010600030101010101" pitchFamily="2" charset="-122"/>
              </a:rPr>
              <a:t>2.</a:t>
            </a:r>
            <a:r>
              <a:rPr lang="zh-CN" altLang="en-US" sz="3200" b="1" dirty="0">
                <a:solidFill>
                  <a:srgbClr val="495A66"/>
                </a:solidFill>
                <a:latin typeface="宋体" panose="02010600030101010101" pitchFamily="2" charset="-122"/>
                <a:ea typeface="宋体" panose="02010600030101010101" pitchFamily="2" charset="-122"/>
              </a:rPr>
              <a:t>存货模式</a:t>
            </a:r>
            <a:endParaRPr lang="en-US" altLang="zh-CN" sz="3200" b="1" dirty="0">
              <a:solidFill>
                <a:srgbClr val="495A66"/>
              </a:solidFill>
              <a:latin typeface="宋体" panose="02010600030101010101" pitchFamily="2" charset="-122"/>
              <a:ea typeface="宋体" panose="02010600030101010101" pitchFamily="2" charset="-122"/>
            </a:endParaRPr>
          </a:p>
        </p:txBody>
      </p:sp>
      <p:sp>
        <p:nvSpPr>
          <p:cNvPr id="4" name="文本框 3"/>
          <p:cNvSpPr txBox="1"/>
          <p:nvPr/>
        </p:nvSpPr>
        <p:spPr>
          <a:xfrm>
            <a:off x="755650" y="1773238"/>
            <a:ext cx="4594225" cy="457200"/>
          </a:xfrm>
          <a:prstGeom prst="rect">
            <a:avLst/>
          </a:prstGeom>
          <a:noFill/>
          <a:ln w="9525">
            <a:noFill/>
          </a:ln>
        </p:spPr>
        <p:txBody>
          <a:bodyPr>
            <a:spAutoFit/>
          </a:bodyPr>
          <a:p>
            <a:pPr eaLnBrk="1" hangingPunct="1">
              <a:spcBef>
                <a:spcPct val="50000"/>
              </a:spcBef>
            </a:pPr>
            <a:r>
              <a:rPr lang="zh-CN" altLang="en-US" sz="2400" b="1" dirty="0">
                <a:solidFill>
                  <a:srgbClr val="3B68A1"/>
                </a:solidFill>
                <a:latin typeface="微软雅黑" panose="020B0503020204020204" pitchFamily="34" charset="-122"/>
                <a:ea typeface="微软雅黑" panose="020B0503020204020204" pitchFamily="34" charset="-122"/>
              </a:rPr>
              <a:t>存货模式的含义</a:t>
            </a:r>
            <a:endParaRPr lang="zh-CN" altLang="en-US" sz="2400" b="1" dirty="0">
              <a:latin typeface="宋体" panose="02010600030101010101" pitchFamily="2" charset="-122"/>
              <a:ea typeface="宋体" panose="02010600030101010101" pitchFamily="2" charset="-122"/>
            </a:endParaRPr>
          </a:p>
        </p:txBody>
      </p:sp>
      <p:pic>
        <p:nvPicPr>
          <p:cNvPr id="6" name="图片 5" descr="5"/>
          <p:cNvPicPr>
            <a:picLocks noChangeAspect="1"/>
          </p:cNvPicPr>
          <p:nvPr/>
        </p:nvPicPr>
        <p:blipFill>
          <a:blip r:embed="rId5"/>
          <a:stretch>
            <a:fillRect/>
          </a:stretch>
        </p:blipFill>
        <p:spPr>
          <a:xfrm>
            <a:off x="846138" y="2620963"/>
            <a:ext cx="3292475" cy="1844675"/>
          </a:xfrm>
          <a:prstGeom prst="rect">
            <a:avLst/>
          </a:prstGeom>
          <a:noFill/>
          <a:ln w="9525">
            <a:noFill/>
          </a:ln>
        </p:spPr>
      </p:pic>
      <p:sp>
        <p:nvSpPr>
          <p:cNvPr id="31765" name="文本框 6"/>
          <p:cNvSpPr txBox="1"/>
          <p:nvPr/>
        </p:nvSpPr>
        <p:spPr>
          <a:xfrm>
            <a:off x="4356100" y="2852738"/>
            <a:ext cx="4572000" cy="2289175"/>
          </a:xfrm>
          <a:prstGeom prst="rect">
            <a:avLst/>
          </a:prstGeom>
          <a:gradFill rotWithShape="1">
            <a:gsLst>
              <a:gs pos="0">
                <a:srgbClr val="D8D17F">
                  <a:alpha val="100000"/>
                </a:srgbClr>
              </a:gs>
              <a:gs pos="50000">
                <a:srgbClr val="D7CF67">
                  <a:alpha val="100000"/>
                </a:srgbClr>
              </a:gs>
              <a:gs pos="100000">
                <a:srgbClr val="C5BD54">
                  <a:alpha val="100000"/>
                </a:srgbClr>
              </a:gs>
            </a:gsLst>
            <a:lin ang="5400000"/>
            <a:tileRect/>
          </a:gradFill>
          <a:ln w="6350" cap="flat" cmpd="sng">
            <a:solidFill>
              <a:srgbClr val="897D5D"/>
            </a:solidFill>
            <a:prstDash val="solid"/>
            <a:miter/>
            <a:headEnd type="none" w="med" len="med"/>
            <a:tailEnd type="none" w="med" len="med"/>
          </a:ln>
        </p:spPr>
        <p:txBody>
          <a:bodyPr>
            <a:spAutoFit/>
          </a:bodyPr>
          <a:p>
            <a:pPr eaLnBrk="1" hangingPunct="1">
              <a:spcBef>
                <a:spcPct val="50000"/>
              </a:spcBef>
            </a:pPr>
            <a:r>
              <a:rPr lang="zh-CN" altLang="en-US" sz="2400" b="1" dirty="0">
                <a:latin typeface="等线" panose="02010600030101010101" pitchFamily="2" charset="-122"/>
                <a:ea typeface="宋体" panose="02010600030101010101" pitchFamily="2" charset="-122"/>
              </a:rPr>
              <a:t>存货模式又称为鲍莫模式，由美国学者William J.Baumol提出，他认为企业现金持有量的确定与存货的持有量有相似之处，可以借鉴存货经济订货批量模型来确定现金持有量。</a:t>
            </a:r>
            <a:endParaRPr lang="zh-CN" altLang="en-US" sz="2400" b="1" dirty="0">
              <a:latin typeface="等线" panose="02010600030101010101" pitchFamily="2" charset="-122"/>
              <a:ea typeface="宋体" panose="02010600030101010101" pitchFamily="2" charset="-122"/>
            </a:endParaRPr>
          </a:p>
        </p:txBody>
      </p:sp>
      <p:sp>
        <p:nvSpPr>
          <p:cNvPr id="31766" name="文本框 99"/>
          <p:cNvSpPr txBox="1"/>
          <p:nvPr/>
        </p:nvSpPr>
        <p:spPr>
          <a:xfrm>
            <a:off x="217488" y="5740400"/>
            <a:ext cx="8893175" cy="460375"/>
          </a:xfrm>
          <a:prstGeom prst="rect">
            <a:avLst/>
          </a:prstGeom>
          <a:noFill/>
          <a:ln w="9525" cap="flat" cmpd="sng">
            <a:solidFill>
              <a:srgbClr val="002060"/>
            </a:solidFill>
            <a:prstDash val="sysDot"/>
            <a:round/>
            <a:headEnd type="none" w="med" len="med"/>
            <a:tailEnd type="none" w="med" len="med"/>
          </a:ln>
        </p:spPr>
        <p:txBody>
          <a:bodyPr>
            <a:spAutoFit/>
          </a:bodyPr>
          <a:p>
            <a:pPr indent="127000" eaLnBrk="1" hangingPunct="1">
              <a:spcBef>
                <a:spcPct val="50000"/>
              </a:spcBef>
            </a:pPr>
            <a:r>
              <a:rPr lang="zh-CN" altLang="en-US" sz="2400" b="1" dirty="0">
                <a:latin typeface="方正书宋简体" charset="-122"/>
                <a:ea typeface="宋体" panose="02010600030101010101" pitchFamily="2" charset="-122"/>
              </a:rPr>
              <a:t>        </a:t>
            </a:r>
            <a:r>
              <a:rPr lang="zh-CN" altLang="en-US" sz="2400" b="1" dirty="0">
                <a:solidFill>
                  <a:schemeClr val="hlink"/>
                </a:solidFill>
                <a:latin typeface="方正书宋简体" charset="-122"/>
                <a:ea typeface="宋体" panose="02010600030101010101" pitchFamily="2" charset="-122"/>
              </a:rPr>
              <a:t>提示：</a:t>
            </a:r>
            <a:r>
              <a:rPr lang="zh-CN" altLang="en-US" sz="2400" b="1" dirty="0">
                <a:latin typeface="方正书宋简体" charset="-122"/>
                <a:ea typeface="宋体" panose="02010600030101010101" pitchFamily="2" charset="-122"/>
              </a:rPr>
              <a:t>只考虑现金的机会成本和转换成本。</a:t>
            </a:r>
            <a:endParaRPr lang="zh-CN" altLang="en-US" sz="2400" b="1" dirty="0">
              <a:latin typeface="Arial" panose="020B0604020202020204" pitchFamily="34" charset="0"/>
              <a:ea typeface="宋体" panose="02010600030101010101" pitchFamily="2" charset="-122"/>
            </a:endParaRPr>
          </a:p>
        </p:txBody>
      </p:sp>
    </p:spTree>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p:cTn id="13" dur="500" fill="hold"/>
                                        <p:tgtEl>
                                          <p:spTgt spid="1028"/>
                                        </p:tgtEl>
                                        <p:attrNameLst>
                                          <p:attrName>ppt_w</p:attrName>
                                        </p:attrNameLst>
                                      </p:cBhvr>
                                      <p:tavLst>
                                        <p:tav tm="0">
                                          <p:val>
                                            <p:fltVal val="0.000000"/>
                                          </p:val>
                                        </p:tav>
                                        <p:tav tm="100000">
                                          <p:val>
                                            <p:strVal val="#ppt_w"/>
                                          </p:val>
                                        </p:tav>
                                      </p:tavLst>
                                    </p:anim>
                                    <p:anim calcmode="lin" valueType="num">
                                      <p:cBhvr>
                                        <p:cTn id="14" dur="500" fill="hold"/>
                                        <p:tgtEl>
                                          <p:spTgt spid="1028"/>
                                        </p:tgtEl>
                                        <p:attrNameLst>
                                          <p:attrName>ppt_h</p:attrName>
                                        </p:attrNameLst>
                                      </p:cBhvr>
                                      <p:tavLst>
                                        <p:tav tm="0">
                                          <p:val>
                                            <p:fltVal val="0.000000"/>
                                          </p:val>
                                        </p:tav>
                                        <p:tav tm="100000">
                                          <p:val>
                                            <p:strVal val="#ppt_h"/>
                                          </p:val>
                                        </p:tav>
                                      </p:tavLst>
                                    </p:anim>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00000"/>
                                          </p:val>
                                        </p:tav>
                                        <p:tav tm="100000">
                                          <p:val>
                                            <p:fltVal val="1.000000"/>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000000"/>
                                          </p:val>
                                        </p:tav>
                                        <p:tav tm="100000">
                                          <p:val>
                                            <p:fltVal val="1.000000"/>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000000"/>
                                          </p:val>
                                        </p:tav>
                                        <p:tav tm="100000">
                                          <p:val>
                                            <p:fltVal val="1.000000"/>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000000"/>
                                          </p:val>
                                        </p:tav>
                                        <p:tav tm="100000">
                                          <p:val>
                                            <p:fltVal val="1.000000"/>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par>
                                <p:cTn id="34" presetID="32" presetClass="emph" presetSubtype="0" fill="hold" grpId="0" nodeType="withEffect">
                                  <p:stCondLst>
                                    <p:cond delay="0"/>
                                  </p:stCondLst>
                                  <p:childTnLst>
                                    <p:animRot by="120000">
                                      <p:cBhvr>
                                        <p:cTn id="35" dur="100" fill="hold">
                                          <p:stCondLst>
                                            <p:cond delay="0"/>
                                          </p:stCondLst>
                                        </p:cTn>
                                        <p:tgtEl>
                                          <p:spTgt spid="19"/>
                                        </p:tgtEl>
                                        <p:attrNameLst>
                                          <p:attrName>r</p:attrName>
                                        </p:attrNameLst>
                                      </p:cBhvr>
                                    </p:animRot>
                                    <p:animRot by="-240000">
                                      <p:cBhvr>
                                        <p:cTn id="36" dur="200" fill="hold">
                                          <p:stCondLst>
                                            <p:cond delay="200"/>
                                          </p:stCondLst>
                                        </p:cTn>
                                        <p:tgtEl>
                                          <p:spTgt spid="19"/>
                                        </p:tgtEl>
                                        <p:attrNameLst>
                                          <p:attrName>r</p:attrName>
                                        </p:attrNameLst>
                                      </p:cBhvr>
                                    </p:animRot>
                                    <p:animRot by="240000">
                                      <p:cBhvr>
                                        <p:cTn id="37" dur="200" fill="hold">
                                          <p:stCondLst>
                                            <p:cond delay="400"/>
                                          </p:stCondLst>
                                        </p:cTn>
                                        <p:tgtEl>
                                          <p:spTgt spid="19"/>
                                        </p:tgtEl>
                                        <p:attrNameLst>
                                          <p:attrName>r</p:attrName>
                                        </p:attrNameLst>
                                      </p:cBhvr>
                                    </p:animRot>
                                    <p:animRot by="-240000">
                                      <p:cBhvr>
                                        <p:cTn id="38" dur="200" fill="hold">
                                          <p:stCondLst>
                                            <p:cond delay="600"/>
                                          </p:stCondLst>
                                        </p:cTn>
                                        <p:tgtEl>
                                          <p:spTgt spid="19"/>
                                        </p:tgtEl>
                                        <p:attrNameLst>
                                          <p:attrName>r</p:attrName>
                                        </p:attrNameLst>
                                      </p:cBhvr>
                                    </p:animRot>
                                    <p:animRot by="120000">
                                      <p:cBhvr>
                                        <p:cTn id="39" dur="200" fill="hold">
                                          <p:stCondLst>
                                            <p:cond delay="800"/>
                                          </p:stCondLst>
                                        </p:cTn>
                                        <p:tgtEl>
                                          <p:spTgt spid="19"/>
                                        </p:tgtEl>
                                        <p:attrNameLst>
                                          <p:attrName>r</p:attrName>
                                        </p:attrNameLst>
                                      </p:cBhvr>
                                    </p:animRot>
                                  </p:childTnLst>
                                </p:cTn>
                              </p:par>
                              <p:par>
                                <p:cTn id="40" presetID="32" presetClass="emph" presetSubtype="0" fill="hold" grpId="0" nodeType="withEffect">
                                  <p:stCondLst>
                                    <p:cond delay="0"/>
                                  </p:stCondLst>
                                  <p:childTnLst>
                                    <p:animRot by="120000">
                                      <p:cBhvr>
                                        <p:cTn id="41" dur="100" fill="hold">
                                          <p:stCondLst>
                                            <p:cond delay="0"/>
                                          </p:stCondLst>
                                        </p:cTn>
                                        <p:tgtEl>
                                          <p:spTgt spid="20"/>
                                        </p:tgtEl>
                                        <p:attrNameLst>
                                          <p:attrName>r</p:attrName>
                                        </p:attrNameLst>
                                      </p:cBhvr>
                                    </p:animRot>
                                    <p:animRot by="-240000">
                                      <p:cBhvr>
                                        <p:cTn id="42" dur="200" fill="hold">
                                          <p:stCondLst>
                                            <p:cond delay="200"/>
                                          </p:stCondLst>
                                        </p:cTn>
                                        <p:tgtEl>
                                          <p:spTgt spid="20"/>
                                        </p:tgtEl>
                                        <p:attrNameLst>
                                          <p:attrName>r</p:attrName>
                                        </p:attrNameLst>
                                      </p:cBhvr>
                                    </p:animRot>
                                    <p:animRot by="240000">
                                      <p:cBhvr>
                                        <p:cTn id="43" dur="200" fill="hold">
                                          <p:stCondLst>
                                            <p:cond delay="400"/>
                                          </p:stCondLst>
                                        </p:cTn>
                                        <p:tgtEl>
                                          <p:spTgt spid="20"/>
                                        </p:tgtEl>
                                        <p:attrNameLst>
                                          <p:attrName>r</p:attrName>
                                        </p:attrNameLst>
                                      </p:cBhvr>
                                    </p:animRot>
                                    <p:animRot by="-240000">
                                      <p:cBhvr>
                                        <p:cTn id="44" dur="200" fill="hold">
                                          <p:stCondLst>
                                            <p:cond delay="600"/>
                                          </p:stCondLst>
                                        </p:cTn>
                                        <p:tgtEl>
                                          <p:spTgt spid="20"/>
                                        </p:tgtEl>
                                        <p:attrNameLst>
                                          <p:attrName>r</p:attrName>
                                        </p:attrNameLst>
                                      </p:cBhvr>
                                    </p:animRot>
                                    <p:animRot by="120000">
                                      <p:cBhvr>
                                        <p:cTn id="45" dur="200" fill="hold">
                                          <p:stCondLst>
                                            <p:cond delay="800"/>
                                          </p:stCondLst>
                                        </p:cTn>
                                        <p:tgtEl>
                                          <p:spTgt spid="20"/>
                                        </p:tgtEl>
                                        <p:attrNameLst>
                                          <p:attrName>r</p:attrName>
                                        </p:attrNameLst>
                                      </p:cBhvr>
                                    </p:animRot>
                                  </p:childTnLst>
                                </p:cTn>
                              </p:par>
                              <p:par>
                                <p:cTn id="46" presetID="32" presetClass="emph" presetSubtype="0" fill="hold" grpId="0" nodeType="withEffect">
                                  <p:stCondLst>
                                    <p:cond delay="0"/>
                                  </p:stCondLst>
                                  <p:childTnLst>
                                    <p:animRot by="120000">
                                      <p:cBhvr>
                                        <p:cTn id="47" dur="100" fill="hold">
                                          <p:stCondLst>
                                            <p:cond delay="0"/>
                                          </p:stCondLst>
                                        </p:cTn>
                                        <p:tgtEl>
                                          <p:spTgt spid="21"/>
                                        </p:tgtEl>
                                        <p:attrNameLst>
                                          <p:attrName>r</p:attrName>
                                        </p:attrNameLst>
                                      </p:cBhvr>
                                    </p:animRot>
                                    <p:animRot by="-240000">
                                      <p:cBhvr>
                                        <p:cTn id="48" dur="200" fill="hold">
                                          <p:stCondLst>
                                            <p:cond delay="200"/>
                                          </p:stCondLst>
                                        </p:cTn>
                                        <p:tgtEl>
                                          <p:spTgt spid="21"/>
                                        </p:tgtEl>
                                        <p:attrNameLst>
                                          <p:attrName>r</p:attrName>
                                        </p:attrNameLst>
                                      </p:cBhvr>
                                    </p:animRot>
                                    <p:animRot by="240000">
                                      <p:cBhvr>
                                        <p:cTn id="49" dur="200" fill="hold">
                                          <p:stCondLst>
                                            <p:cond delay="400"/>
                                          </p:stCondLst>
                                        </p:cTn>
                                        <p:tgtEl>
                                          <p:spTgt spid="21"/>
                                        </p:tgtEl>
                                        <p:attrNameLst>
                                          <p:attrName>r</p:attrName>
                                        </p:attrNameLst>
                                      </p:cBhvr>
                                    </p:animRot>
                                    <p:animRot by="-240000">
                                      <p:cBhvr>
                                        <p:cTn id="50" dur="200" fill="hold">
                                          <p:stCondLst>
                                            <p:cond delay="600"/>
                                          </p:stCondLst>
                                        </p:cTn>
                                        <p:tgtEl>
                                          <p:spTgt spid="21"/>
                                        </p:tgtEl>
                                        <p:attrNameLst>
                                          <p:attrName>r</p:attrName>
                                        </p:attrNameLst>
                                      </p:cBhvr>
                                    </p:animRot>
                                    <p:animRot by="120000">
                                      <p:cBhvr>
                                        <p:cTn id="51" dur="200" fill="hold">
                                          <p:stCondLst>
                                            <p:cond delay="800"/>
                                          </p:stCondLst>
                                        </p:cTn>
                                        <p:tgtEl>
                                          <p:spTgt spid="21"/>
                                        </p:tgtEl>
                                        <p:attrNameLst>
                                          <p:attrName>r</p:attrName>
                                        </p:attrNameLst>
                                      </p:cBhvr>
                                    </p:animRot>
                                  </p:childTnLst>
                                </p:cTn>
                              </p:par>
                              <p:par>
                                <p:cTn id="52" presetID="32" presetClass="emph" presetSubtype="0" fill="hold" grpId="0" nodeType="withEffect">
                                  <p:stCondLst>
                                    <p:cond delay="0"/>
                                  </p:stCondLst>
                                  <p:childTnLst>
                                    <p:animRot by="120000">
                                      <p:cBhvr>
                                        <p:cTn id="53" dur="100" fill="hold">
                                          <p:stCondLst>
                                            <p:cond delay="0"/>
                                          </p:stCondLst>
                                        </p:cTn>
                                        <p:tgtEl>
                                          <p:spTgt spid="22"/>
                                        </p:tgtEl>
                                        <p:attrNameLst>
                                          <p:attrName>r</p:attrName>
                                        </p:attrNameLst>
                                      </p:cBhvr>
                                    </p:animRot>
                                    <p:animRot by="-240000">
                                      <p:cBhvr>
                                        <p:cTn id="54" dur="200" fill="hold">
                                          <p:stCondLst>
                                            <p:cond delay="200"/>
                                          </p:stCondLst>
                                        </p:cTn>
                                        <p:tgtEl>
                                          <p:spTgt spid="22"/>
                                        </p:tgtEl>
                                        <p:attrNameLst>
                                          <p:attrName>r</p:attrName>
                                        </p:attrNameLst>
                                      </p:cBhvr>
                                    </p:animRot>
                                    <p:animRot by="240000">
                                      <p:cBhvr>
                                        <p:cTn id="55" dur="200" fill="hold">
                                          <p:stCondLst>
                                            <p:cond delay="400"/>
                                          </p:stCondLst>
                                        </p:cTn>
                                        <p:tgtEl>
                                          <p:spTgt spid="22"/>
                                        </p:tgtEl>
                                        <p:attrNameLst>
                                          <p:attrName>r</p:attrName>
                                        </p:attrNameLst>
                                      </p:cBhvr>
                                    </p:animRot>
                                    <p:animRot by="-240000">
                                      <p:cBhvr>
                                        <p:cTn id="56" dur="200" fill="hold">
                                          <p:stCondLst>
                                            <p:cond delay="600"/>
                                          </p:stCondLst>
                                        </p:cTn>
                                        <p:tgtEl>
                                          <p:spTgt spid="22"/>
                                        </p:tgtEl>
                                        <p:attrNameLst>
                                          <p:attrName>r</p:attrName>
                                        </p:attrNameLst>
                                      </p:cBhvr>
                                    </p:animRot>
                                    <p:animRot by="120000">
                                      <p:cBhvr>
                                        <p:cTn id="57" dur="200" fill="hold">
                                          <p:stCondLst>
                                            <p:cond delay="800"/>
                                          </p:stCondLst>
                                        </p:cTn>
                                        <p:tgtEl>
                                          <p:spTgt spid="22"/>
                                        </p:tgtEl>
                                        <p:attrNameLst>
                                          <p:attrName>r</p:attrName>
                                        </p:attrNameLst>
                                      </p:cBhvr>
                                    </p:animRot>
                                  </p:childTnLst>
                                </p:cTn>
                              </p:par>
                              <p:par>
                                <p:cTn id="58" presetID="22" presetClass="entr" presetSubtype="8"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29"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1000" fill="hold"/>
                                        <p:tgtEl>
                                          <p:spTgt spid="6"/>
                                        </p:tgtEl>
                                        <p:attrNameLst>
                                          <p:attrName>ppt_x</p:attrName>
                                        </p:attrNameLst>
                                      </p:cBhvr>
                                      <p:tavLst>
                                        <p:tav tm="0">
                                          <p:val>
                                            <p:strVal val="#ppt_x-.2"/>
                                          </p:val>
                                        </p:tav>
                                        <p:tav tm="100000">
                                          <p:val>
                                            <p:strVal val="#ppt_x"/>
                                          </p:val>
                                        </p:tav>
                                      </p:tavLst>
                                    </p:anim>
                                    <p:anim calcmode="lin" valueType="num">
                                      <p:cBhvr>
                                        <p:cTn id="6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67" dur="1000"/>
                                        <p:tgtEl>
                                          <p:spTgt spid="6"/>
                                        </p:tgtEl>
                                      </p:cBhvr>
                                    </p:animEffect>
                                  </p:childTnLst>
                                </p:cTn>
                              </p:par>
                            </p:childTnLst>
                          </p:cTn>
                        </p:par>
                        <p:par>
                          <p:cTn id="68" fill="hold">
                            <p:stCondLst>
                              <p:cond delay="1000"/>
                            </p:stCondLst>
                            <p:childTnLst>
                              <p:par>
                                <p:cTn id="69" presetID="2" presetClass="entr" presetSubtype="8"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ppt_x</p:attrName>
                                        </p:attrNameLst>
                                      </p:cBhvr>
                                      <p:tavLst>
                                        <p:tav tm="0">
                                          <p:val>
                                            <p:strVal val="0-#ppt_w/2"/>
                                          </p:val>
                                        </p:tav>
                                        <p:tav tm="100000">
                                          <p:val>
                                            <p:strVal val="#ppt_x"/>
                                          </p:val>
                                        </p:tav>
                                      </p:tavLst>
                                    </p:anim>
                                    <p:anim calcmode="lin" valueType="num">
                                      <p:cBhvr>
                                        <p:cTn id="72" dur="500" fill="hold"/>
                                        <p:tgtEl>
                                          <p:spTgt spid="18"/>
                                        </p:tgtEl>
                                        <p:attrNameLst>
                                          <p:attrName>ppt_y</p:attrName>
                                        </p:attrNameLst>
                                      </p:cBhvr>
                                      <p:tavLst>
                                        <p:tav tm="0">
                                          <p:val>
                                            <p:strVal val="#ppt_y"/>
                                          </p:val>
                                        </p:tav>
                                        <p:tav tm="100000">
                                          <p:val>
                                            <p:strVal val="#ppt_y"/>
                                          </p:val>
                                        </p:tav>
                                      </p:tavLst>
                                    </p:anim>
                                  </p:childTnLst>
                                </p:cTn>
                              </p:par>
                              <p:par>
                                <p:cTn id="73" presetID="10" presetClass="entr" presetSubtype="0" fill="hold"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childTnLst>
                                </p:cTn>
                              </p:par>
                            </p:childTnLst>
                          </p:cTn>
                        </p:par>
                        <p:par>
                          <p:cTn id="76" fill="hold">
                            <p:stCondLst>
                              <p:cond delay="1500"/>
                            </p:stCondLst>
                            <p:childTnLst>
                              <p:par>
                                <p:cTn id="77" presetID="31" presetClass="entr" presetSubtype="0"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1000" fill="hold"/>
                                        <p:tgtEl>
                                          <p:spTgt spid="61"/>
                                        </p:tgtEl>
                                        <p:attrNameLst>
                                          <p:attrName>ppt_w</p:attrName>
                                        </p:attrNameLst>
                                      </p:cBhvr>
                                      <p:tavLst>
                                        <p:tav tm="0">
                                          <p:val>
                                            <p:fltVal val="0.000000"/>
                                          </p:val>
                                        </p:tav>
                                        <p:tav tm="100000">
                                          <p:val>
                                            <p:strVal val="#ppt_w"/>
                                          </p:val>
                                        </p:tav>
                                      </p:tavLst>
                                    </p:anim>
                                    <p:anim calcmode="lin" valueType="num">
                                      <p:cBhvr>
                                        <p:cTn id="80" dur="1000" fill="hold"/>
                                        <p:tgtEl>
                                          <p:spTgt spid="61"/>
                                        </p:tgtEl>
                                        <p:attrNameLst>
                                          <p:attrName>ppt_h</p:attrName>
                                        </p:attrNameLst>
                                      </p:cBhvr>
                                      <p:tavLst>
                                        <p:tav tm="0">
                                          <p:val>
                                            <p:fltVal val="0.000000"/>
                                          </p:val>
                                        </p:tav>
                                        <p:tav tm="100000">
                                          <p:val>
                                            <p:strVal val="#ppt_h"/>
                                          </p:val>
                                        </p:tav>
                                      </p:tavLst>
                                    </p:anim>
                                    <p:anim calcmode="lin" valueType="num">
                                      <p:cBhvr>
                                        <p:cTn id="81" dur="1000" fill="hold"/>
                                        <p:tgtEl>
                                          <p:spTgt spid="61"/>
                                        </p:tgtEl>
                                        <p:attrNameLst>
                                          <p:attrName>style.rotation</p:attrName>
                                        </p:attrNameLst>
                                      </p:cBhvr>
                                      <p:tavLst>
                                        <p:tav tm="0">
                                          <p:val>
                                            <p:fltVal val="90.000000"/>
                                          </p:val>
                                        </p:tav>
                                        <p:tav tm="100000">
                                          <p:val>
                                            <p:fltVal val="0.000000"/>
                                          </p:val>
                                        </p:tav>
                                      </p:tavLst>
                                    </p:anim>
                                    <p:animEffect transition="in" filter="fade">
                                      <p:cBhvr>
                                        <p:cTn id="82" dur="1000"/>
                                        <p:tgtEl>
                                          <p:spTgt spid="61"/>
                                        </p:tgtEl>
                                      </p:cBhvr>
                                    </p:animEffect>
                                  </p:childTnLst>
                                </p:cTn>
                              </p:par>
                              <p:par>
                                <p:cTn id="83" presetID="31" presetClass="entr" presetSubtype="0" fill="hold" nodeType="with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1000" fill="hold"/>
                                        <p:tgtEl>
                                          <p:spTgt spid="62"/>
                                        </p:tgtEl>
                                        <p:attrNameLst>
                                          <p:attrName>ppt_w</p:attrName>
                                        </p:attrNameLst>
                                      </p:cBhvr>
                                      <p:tavLst>
                                        <p:tav tm="0">
                                          <p:val>
                                            <p:fltVal val="0.000000"/>
                                          </p:val>
                                        </p:tav>
                                        <p:tav tm="100000">
                                          <p:val>
                                            <p:strVal val="#ppt_w"/>
                                          </p:val>
                                        </p:tav>
                                      </p:tavLst>
                                    </p:anim>
                                    <p:anim calcmode="lin" valueType="num">
                                      <p:cBhvr>
                                        <p:cTn id="86" dur="1000" fill="hold"/>
                                        <p:tgtEl>
                                          <p:spTgt spid="62"/>
                                        </p:tgtEl>
                                        <p:attrNameLst>
                                          <p:attrName>ppt_h</p:attrName>
                                        </p:attrNameLst>
                                      </p:cBhvr>
                                      <p:tavLst>
                                        <p:tav tm="0">
                                          <p:val>
                                            <p:fltVal val="0.000000"/>
                                          </p:val>
                                        </p:tav>
                                        <p:tav tm="100000">
                                          <p:val>
                                            <p:strVal val="#ppt_h"/>
                                          </p:val>
                                        </p:tav>
                                      </p:tavLst>
                                    </p:anim>
                                    <p:anim calcmode="lin" valueType="num">
                                      <p:cBhvr>
                                        <p:cTn id="87" dur="1000" fill="hold"/>
                                        <p:tgtEl>
                                          <p:spTgt spid="62"/>
                                        </p:tgtEl>
                                        <p:attrNameLst>
                                          <p:attrName>style.rotation</p:attrName>
                                        </p:attrNameLst>
                                      </p:cBhvr>
                                      <p:tavLst>
                                        <p:tav tm="0">
                                          <p:val>
                                            <p:fltVal val="90.000000"/>
                                          </p:val>
                                        </p:tav>
                                        <p:tav tm="100000">
                                          <p:val>
                                            <p:fltVal val="0.000000"/>
                                          </p:val>
                                        </p:tav>
                                      </p:tavLst>
                                    </p:anim>
                                    <p:animEffect transition="in" filter="fade">
                                      <p:cBhvr>
                                        <p:cTn id="88" dur="1000"/>
                                        <p:tgtEl>
                                          <p:spTgt spid="62"/>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1000" fill="hold"/>
                                        <p:tgtEl>
                                          <p:spTgt spid="63"/>
                                        </p:tgtEl>
                                        <p:attrNameLst>
                                          <p:attrName>ppt_w</p:attrName>
                                        </p:attrNameLst>
                                      </p:cBhvr>
                                      <p:tavLst>
                                        <p:tav tm="0">
                                          <p:val>
                                            <p:fltVal val="0.000000"/>
                                          </p:val>
                                        </p:tav>
                                        <p:tav tm="100000">
                                          <p:val>
                                            <p:strVal val="#ppt_w"/>
                                          </p:val>
                                        </p:tav>
                                      </p:tavLst>
                                    </p:anim>
                                    <p:anim calcmode="lin" valueType="num">
                                      <p:cBhvr>
                                        <p:cTn id="92" dur="1000" fill="hold"/>
                                        <p:tgtEl>
                                          <p:spTgt spid="63"/>
                                        </p:tgtEl>
                                        <p:attrNameLst>
                                          <p:attrName>ppt_h</p:attrName>
                                        </p:attrNameLst>
                                      </p:cBhvr>
                                      <p:tavLst>
                                        <p:tav tm="0">
                                          <p:val>
                                            <p:fltVal val="0.000000"/>
                                          </p:val>
                                        </p:tav>
                                        <p:tav tm="100000">
                                          <p:val>
                                            <p:strVal val="#ppt_h"/>
                                          </p:val>
                                        </p:tav>
                                      </p:tavLst>
                                    </p:anim>
                                    <p:anim calcmode="lin" valueType="num">
                                      <p:cBhvr>
                                        <p:cTn id="93" dur="1000" fill="hold"/>
                                        <p:tgtEl>
                                          <p:spTgt spid="63"/>
                                        </p:tgtEl>
                                        <p:attrNameLst>
                                          <p:attrName>style.rotation</p:attrName>
                                        </p:attrNameLst>
                                      </p:cBhvr>
                                      <p:tavLst>
                                        <p:tav tm="0">
                                          <p:val>
                                            <p:fltVal val="90.000000"/>
                                          </p:val>
                                        </p:tav>
                                        <p:tav tm="100000">
                                          <p:val>
                                            <p:fltVal val="0.000000"/>
                                          </p:val>
                                        </p:tav>
                                      </p:tavLst>
                                    </p:anim>
                                    <p:animEffect transition="in" filter="fade">
                                      <p:cBhvr>
                                        <p:cTn id="94" dur="1000"/>
                                        <p:tgtEl>
                                          <p:spTgt spid="63"/>
                                        </p:tgtEl>
                                      </p:cBhvr>
                                    </p:animEffect>
                                  </p:childTnLst>
                                </p:cTn>
                              </p:par>
                              <p:par>
                                <p:cTn id="95" presetID="31" presetClass="entr" presetSubtype="0" fill="hold" nodeType="withEffect">
                                  <p:stCondLst>
                                    <p:cond delay="0"/>
                                  </p:stCondLst>
                                  <p:childTnLst>
                                    <p:set>
                                      <p:cBhvr>
                                        <p:cTn id="96" dur="1" fill="hold">
                                          <p:stCondLst>
                                            <p:cond delay="0"/>
                                          </p:stCondLst>
                                        </p:cTn>
                                        <p:tgtEl>
                                          <p:spTgt spid="64"/>
                                        </p:tgtEl>
                                        <p:attrNameLst>
                                          <p:attrName>style.visibility</p:attrName>
                                        </p:attrNameLst>
                                      </p:cBhvr>
                                      <p:to>
                                        <p:strVal val="visible"/>
                                      </p:to>
                                    </p:set>
                                    <p:anim calcmode="lin" valueType="num">
                                      <p:cBhvr>
                                        <p:cTn id="97" dur="1000" fill="hold"/>
                                        <p:tgtEl>
                                          <p:spTgt spid="64"/>
                                        </p:tgtEl>
                                        <p:attrNameLst>
                                          <p:attrName>ppt_w</p:attrName>
                                        </p:attrNameLst>
                                      </p:cBhvr>
                                      <p:tavLst>
                                        <p:tav tm="0">
                                          <p:val>
                                            <p:fltVal val="0.000000"/>
                                          </p:val>
                                        </p:tav>
                                        <p:tav tm="100000">
                                          <p:val>
                                            <p:strVal val="#ppt_w"/>
                                          </p:val>
                                        </p:tav>
                                      </p:tavLst>
                                    </p:anim>
                                    <p:anim calcmode="lin" valueType="num">
                                      <p:cBhvr>
                                        <p:cTn id="98" dur="1000" fill="hold"/>
                                        <p:tgtEl>
                                          <p:spTgt spid="64"/>
                                        </p:tgtEl>
                                        <p:attrNameLst>
                                          <p:attrName>ppt_h</p:attrName>
                                        </p:attrNameLst>
                                      </p:cBhvr>
                                      <p:tavLst>
                                        <p:tav tm="0">
                                          <p:val>
                                            <p:fltVal val="0.000000"/>
                                          </p:val>
                                        </p:tav>
                                        <p:tav tm="100000">
                                          <p:val>
                                            <p:strVal val="#ppt_h"/>
                                          </p:val>
                                        </p:tav>
                                      </p:tavLst>
                                    </p:anim>
                                    <p:anim calcmode="lin" valueType="num">
                                      <p:cBhvr>
                                        <p:cTn id="99" dur="1000" fill="hold"/>
                                        <p:tgtEl>
                                          <p:spTgt spid="64"/>
                                        </p:tgtEl>
                                        <p:attrNameLst>
                                          <p:attrName>style.rotation</p:attrName>
                                        </p:attrNameLst>
                                      </p:cBhvr>
                                      <p:tavLst>
                                        <p:tav tm="0">
                                          <p:val>
                                            <p:fltVal val="90.000000"/>
                                          </p:val>
                                        </p:tav>
                                        <p:tav tm="100000">
                                          <p:val>
                                            <p:fltVal val="0.000000"/>
                                          </p:val>
                                        </p:tav>
                                      </p:tavLst>
                                    </p:anim>
                                    <p:animEffect transition="in" filter="fade">
                                      <p:cBhvr>
                                        <p:cTn id="100" dur="1000"/>
                                        <p:tgtEl>
                                          <p:spTgt spid="64"/>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1000" fill="hold"/>
                                        <p:tgtEl>
                                          <p:spTgt spid="65"/>
                                        </p:tgtEl>
                                        <p:attrNameLst>
                                          <p:attrName>ppt_w</p:attrName>
                                        </p:attrNameLst>
                                      </p:cBhvr>
                                      <p:tavLst>
                                        <p:tav tm="0">
                                          <p:val>
                                            <p:fltVal val="0.000000"/>
                                          </p:val>
                                        </p:tav>
                                        <p:tav tm="100000">
                                          <p:val>
                                            <p:strVal val="#ppt_w"/>
                                          </p:val>
                                        </p:tav>
                                      </p:tavLst>
                                    </p:anim>
                                    <p:anim calcmode="lin" valueType="num">
                                      <p:cBhvr>
                                        <p:cTn id="104" dur="1000" fill="hold"/>
                                        <p:tgtEl>
                                          <p:spTgt spid="65"/>
                                        </p:tgtEl>
                                        <p:attrNameLst>
                                          <p:attrName>ppt_h</p:attrName>
                                        </p:attrNameLst>
                                      </p:cBhvr>
                                      <p:tavLst>
                                        <p:tav tm="0">
                                          <p:val>
                                            <p:fltVal val="0.000000"/>
                                          </p:val>
                                        </p:tav>
                                        <p:tav tm="100000">
                                          <p:val>
                                            <p:strVal val="#ppt_h"/>
                                          </p:val>
                                        </p:tav>
                                      </p:tavLst>
                                    </p:anim>
                                    <p:anim calcmode="lin" valueType="num">
                                      <p:cBhvr>
                                        <p:cTn id="105" dur="1000" fill="hold"/>
                                        <p:tgtEl>
                                          <p:spTgt spid="65"/>
                                        </p:tgtEl>
                                        <p:attrNameLst>
                                          <p:attrName>style.rotation</p:attrName>
                                        </p:attrNameLst>
                                      </p:cBhvr>
                                      <p:tavLst>
                                        <p:tav tm="0">
                                          <p:val>
                                            <p:fltVal val="90.000000"/>
                                          </p:val>
                                        </p:tav>
                                        <p:tav tm="100000">
                                          <p:val>
                                            <p:fltVal val="0.000000"/>
                                          </p:val>
                                        </p:tav>
                                      </p:tavLst>
                                    </p:anim>
                                    <p:animEffect transition="in" filter="fade">
                                      <p:cBhvr>
                                        <p:cTn id="106" dur="1000"/>
                                        <p:tgtEl>
                                          <p:spTgt spid="65"/>
                                        </p:tgtEl>
                                      </p:cBhvr>
                                    </p:animEffect>
                                  </p:childTnLst>
                                </p:cTn>
                              </p:par>
                              <p:par>
                                <p:cTn id="107" presetID="31" presetClass="entr" presetSubtype="0" fill="hold" nodeType="withEffect">
                                  <p:stCondLst>
                                    <p:cond delay="0"/>
                                  </p:stCondLst>
                                  <p:childTnLst>
                                    <p:set>
                                      <p:cBhvr>
                                        <p:cTn id="108" dur="1" fill="hold">
                                          <p:stCondLst>
                                            <p:cond delay="0"/>
                                          </p:stCondLst>
                                        </p:cTn>
                                        <p:tgtEl>
                                          <p:spTgt spid="66"/>
                                        </p:tgtEl>
                                        <p:attrNameLst>
                                          <p:attrName>style.visibility</p:attrName>
                                        </p:attrNameLst>
                                      </p:cBhvr>
                                      <p:to>
                                        <p:strVal val="visible"/>
                                      </p:to>
                                    </p:set>
                                    <p:anim calcmode="lin" valueType="num">
                                      <p:cBhvr>
                                        <p:cTn id="109" dur="1000" fill="hold"/>
                                        <p:tgtEl>
                                          <p:spTgt spid="66"/>
                                        </p:tgtEl>
                                        <p:attrNameLst>
                                          <p:attrName>ppt_w</p:attrName>
                                        </p:attrNameLst>
                                      </p:cBhvr>
                                      <p:tavLst>
                                        <p:tav tm="0">
                                          <p:val>
                                            <p:fltVal val="0.000000"/>
                                          </p:val>
                                        </p:tav>
                                        <p:tav tm="100000">
                                          <p:val>
                                            <p:strVal val="#ppt_w"/>
                                          </p:val>
                                        </p:tav>
                                      </p:tavLst>
                                    </p:anim>
                                    <p:anim calcmode="lin" valueType="num">
                                      <p:cBhvr>
                                        <p:cTn id="110" dur="1000" fill="hold"/>
                                        <p:tgtEl>
                                          <p:spTgt spid="66"/>
                                        </p:tgtEl>
                                        <p:attrNameLst>
                                          <p:attrName>ppt_h</p:attrName>
                                        </p:attrNameLst>
                                      </p:cBhvr>
                                      <p:tavLst>
                                        <p:tav tm="0">
                                          <p:val>
                                            <p:fltVal val="0.000000"/>
                                          </p:val>
                                        </p:tav>
                                        <p:tav tm="100000">
                                          <p:val>
                                            <p:strVal val="#ppt_h"/>
                                          </p:val>
                                        </p:tav>
                                      </p:tavLst>
                                    </p:anim>
                                    <p:anim calcmode="lin" valueType="num">
                                      <p:cBhvr>
                                        <p:cTn id="111" dur="1000" fill="hold"/>
                                        <p:tgtEl>
                                          <p:spTgt spid="66"/>
                                        </p:tgtEl>
                                        <p:attrNameLst>
                                          <p:attrName>style.rotation</p:attrName>
                                        </p:attrNameLst>
                                      </p:cBhvr>
                                      <p:tavLst>
                                        <p:tav tm="0">
                                          <p:val>
                                            <p:fltVal val="90.000000"/>
                                          </p:val>
                                        </p:tav>
                                        <p:tav tm="100000">
                                          <p:val>
                                            <p:fltVal val="0.000000"/>
                                          </p:val>
                                        </p:tav>
                                      </p:tavLst>
                                    </p:anim>
                                    <p:animEffect transition="in" filter="fade">
                                      <p:cBhvr>
                                        <p:cTn id="112" dur="1000"/>
                                        <p:tgtEl>
                                          <p:spTgt spid="66"/>
                                        </p:tgtEl>
                                      </p:cBhvr>
                                    </p:animEffect>
                                  </p:childTnLst>
                                </p:cTn>
                              </p:par>
                            </p:childTnLst>
                          </p:cTn>
                        </p:par>
                      </p:childTnLst>
                    </p:cTn>
                  </p:par>
                  <p:par>
                    <p:cTn id="113" fill="hold">
                      <p:stCondLst>
                        <p:cond delay="indefinite"/>
                      </p:stCondLst>
                      <p:childTnLst>
                        <p:par>
                          <p:cTn id="114" fill="hold">
                            <p:stCondLst>
                              <p:cond delay="0"/>
                            </p:stCondLst>
                            <p:childTnLst>
                              <p:par>
                                <p:cTn id="115" presetID="45" presetClass="entr" presetSubtype="0" fill="hold" grpId="0" nodeType="clickEffect">
                                  <p:stCondLst>
                                    <p:cond delay="0"/>
                                  </p:stCondLst>
                                  <p:childTnLst>
                                    <p:set>
                                      <p:cBhvr>
                                        <p:cTn id="116" dur="1" fill="hold">
                                          <p:stCondLst>
                                            <p:cond delay="0"/>
                                          </p:stCondLst>
                                        </p:cTn>
                                        <p:tgtEl>
                                          <p:spTgt spid="31765"/>
                                        </p:tgtEl>
                                        <p:attrNameLst>
                                          <p:attrName>style.visibility</p:attrName>
                                        </p:attrNameLst>
                                      </p:cBhvr>
                                      <p:to>
                                        <p:strVal val="visible"/>
                                      </p:to>
                                    </p:set>
                                    <p:animEffect transition="in" filter="fade">
                                      <p:cBhvr>
                                        <p:cTn id="117" dur="2000"/>
                                        <p:tgtEl>
                                          <p:spTgt spid="31765"/>
                                        </p:tgtEl>
                                      </p:cBhvr>
                                    </p:animEffect>
                                    <p:anim calcmode="lin" valueType="num">
                                      <p:cBhvr>
                                        <p:cTn id="118" dur="2000" fill="hold"/>
                                        <p:tgtEl>
                                          <p:spTgt spid="31765"/>
                                        </p:tgtEl>
                                        <p:attrNameLst>
                                          <p:attrName>ppt_w</p:attrName>
                                        </p:attrNameLst>
                                      </p:cBhvr>
                                      <p:tavLst>
                                        <p:tav tm="0" fmla="#ppt_w*sin(2.5*pi*$)">
                                          <p:val>
                                            <p:fltVal val="0.000000"/>
                                          </p:val>
                                        </p:tav>
                                        <p:tav tm="100000">
                                          <p:val>
                                            <p:fltVal val="1.000000"/>
                                          </p:val>
                                        </p:tav>
                                      </p:tavLst>
                                    </p:anim>
                                    <p:anim calcmode="lin" valueType="num">
                                      <p:cBhvr>
                                        <p:cTn id="119" dur="2000" fill="hold"/>
                                        <p:tgtEl>
                                          <p:spTgt spid="31765"/>
                                        </p:tgtEl>
                                        <p:attrNameLst>
                                          <p:attrName>ppt_h</p:attrName>
                                        </p:attrNameLst>
                                      </p:cBhvr>
                                      <p:tavLst>
                                        <p:tav tm="0">
                                          <p:val>
                                            <p:strVal val="#ppt_h"/>
                                          </p:val>
                                        </p:tav>
                                        <p:tav tm="100000">
                                          <p:val>
                                            <p:strVal val="#ppt_h"/>
                                          </p:val>
                                        </p:tav>
                                      </p:tavLst>
                                    </p:anim>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grpId="0" nodeType="clickEffect">
                                  <p:stCondLst>
                                    <p:cond delay="0"/>
                                  </p:stCondLst>
                                  <p:childTnLst>
                                    <p:set>
                                      <p:cBhvr>
                                        <p:cTn id="123" dur="1" fill="hold">
                                          <p:stCondLst>
                                            <p:cond delay="0"/>
                                          </p:stCondLst>
                                        </p:cTn>
                                        <p:tgtEl>
                                          <p:spTgt spid="31766"/>
                                        </p:tgtEl>
                                        <p:attrNameLst>
                                          <p:attrName>style.visibility</p:attrName>
                                        </p:attrNameLst>
                                      </p:cBhvr>
                                      <p:to>
                                        <p:strVal val="visible"/>
                                      </p:to>
                                    </p:set>
                                    <p:animEffect transition="in" filter="circle(in)">
                                      <p:cBhvr>
                                        <p:cTn id="124" dur="2000"/>
                                        <p:tgtEl>
                                          <p:spTgt spid="31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ldLvl="0" animBg="1"/>
      <p:bldP spid="63" grpId="0" bldLvl="0" animBg="1"/>
      <p:bldP spid="65" grpId="0" bldLvl="0" animBg="1"/>
      <p:bldP spid="18" grpId="0" bldLvl="0" animBg="1"/>
      <p:bldP spid="19" grpId="0" bldLvl="0" animBg="1"/>
      <p:bldP spid="20" grpId="0" bldLvl="0" animBg="1"/>
      <p:bldP spid="21" grpId="0" bldLvl="0" animBg="1"/>
      <p:bldP spid="22" grpId="0" bldLvl="0" animBg="1"/>
      <p:bldP spid="3" grpId="0"/>
      <p:bldP spid="4" grpId="0"/>
      <p:bldP spid="31765" grpId="0" bldLvl="0" animBg="1"/>
      <p:bldP spid="3176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图片 14"/>
          <p:cNvPicPr>
            <a:picLocks noChangeAspect="1"/>
          </p:cNvPicPr>
          <p:nvPr/>
        </p:nvPicPr>
        <p:blipFill>
          <a:blip r:embed="rId1"/>
          <a:srcRect t="4102" r="27658"/>
          <a:stretch>
            <a:fillRect/>
          </a:stretch>
        </p:blipFill>
        <p:spPr>
          <a:xfrm>
            <a:off x="8175625" y="-3175"/>
            <a:ext cx="968375" cy="984250"/>
          </a:xfrm>
          <a:prstGeom prst="rect">
            <a:avLst/>
          </a:prstGeom>
          <a:noFill/>
          <a:ln w="9525">
            <a:noFill/>
          </a:ln>
        </p:spPr>
      </p:pic>
      <p:pic>
        <p:nvPicPr>
          <p:cNvPr id="26627" name="图片 13"/>
          <p:cNvPicPr>
            <a:picLocks noChangeAspect="1"/>
          </p:cNvPicPr>
          <p:nvPr/>
        </p:nvPicPr>
        <p:blipFill>
          <a:blip r:embed="rId2"/>
          <a:stretch>
            <a:fillRect/>
          </a:stretch>
        </p:blipFill>
        <p:spPr>
          <a:xfrm rot="-2683160">
            <a:off x="63500" y="5719763"/>
            <a:ext cx="1193800" cy="1274762"/>
          </a:xfrm>
          <a:prstGeom prst="rect">
            <a:avLst/>
          </a:prstGeom>
          <a:noFill/>
          <a:ln w="9525">
            <a:noFill/>
          </a:ln>
        </p:spPr>
      </p:pic>
      <p:sp>
        <p:nvSpPr>
          <p:cNvPr id="12" name="TextBox 11"/>
          <p:cNvSpPr txBox="1"/>
          <p:nvPr/>
        </p:nvSpPr>
        <p:spPr>
          <a:xfrm>
            <a:off x="400050" y="4821238"/>
            <a:ext cx="519113" cy="436563"/>
          </a:xfrm>
          <a:prstGeom prst="rect">
            <a:avLst/>
          </a:prstGeom>
        </p:spPr>
        <p:style>
          <a:lnRef idx="3">
            <a:schemeClr val="lt1"/>
          </a:lnRef>
          <a:fillRef idx="1">
            <a:schemeClr val="accent3"/>
          </a:fillRef>
          <a:effectRef idx="1">
            <a:schemeClr val="accent3"/>
          </a:effectRef>
          <a:fontRef idx="minor">
            <a:schemeClr val="lt1"/>
          </a:fontRef>
        </p:style>
        <p:txBody>
          <a:bodyPr lIns="68577" tIns="34288" rIns="68577" bIns="34288">
            <a:spAutoFit/>
          </a:body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400" b="1" i="0" u="none" strike="noStrike" kern="1200" cap="none" spc="0" normalizeH="0" baseline="0" noProof="1">
                <a:ln>
                  <a:noFill/>
                </a:ln>
                <a:solidFill>
                  <a:srgbClr val="FF0000"/>
                </a:solidFill>
                <a:effectLst/>
                <a:uLnTx/>
                <a:uFillTx/>
                <a:latin typeface="宋体" panose="02010600030101010101" pitchFamily="2" charset="-122"/>
                <a:ea typeface="+mn-ea"/>
                <a:cs typeface="+mn-cs"/>
              </a:rPr>
              <a:t>03</a:t>
            </a:r>
            <a:endParaRPr kumimoji="0" lang="en-US" altLang="zh-CN" sz="2400" b="1" i="0" u="none" strike="noStrike" kern="1200" cap="none" spc="0" normalizeH="0" baseline="0" noProof="1">
              <a:ln>
                <a:noFill/>
              </a:ln>
              <a:solidFill>
                <a:srgbClr val="FF0000"/>
              </a:solidFill>
              <a:effectLst/>
              <a:uLnTx/>
              <a:uFillTx/>
              <a:latin typeface="宋体" panose="02010600030101010101" pitchFamily="2" charset="-122"/>
              <a:ea typeface="+mn-ea"/>
              <a:cs typeface="+mn-cs"/>
            </a:endParaRPr>
          </a:p>
        </p:txBody>
      </p:sp>
      <p:sp>
        <p:nvSpPr>
          <p:cNvPr id="13" name="Rectangle 42"/>
          <p:cNvSpPr/>
          <p:nvPr/>
        </p:nvSpPr>
        <p:spPr>
          <a:xfrm flipH="1">
            <a:off x="395288" y="5346700"/>
            <a:ext cx="3878263" cy="438150"/>
          </a:xfrm>
          <a:prstGeom prst="rect">
            <a:avLst/>
          </a:prstGeom>
          <a:ln w="19050">
            <a:solidFill>
              <a:srgbClr val="FF0000"/>
            </a:solidFill>
          </a:ln>
        </p:spPr>
        <p:style>
          <a:lnRef idx="3">
            <a:schemeClr val="lt1"/>
          </a:lnRef>
          <a:fillRef idx="1">
            <a:schemeClr val="accent3"/>
          </a:fillRef>
          <a:effectRef idx="1">
            <a:schemeClr val="accent3"/>
          </a:effectRef>
          <a:fontRef idx="minor">
            <a:schemeClr val="lt1"/>
          </a:fontRef>
        </p:style>
        <p:txBody>
          <a:bodyPr lIns="68577" tIns="0" rIns="68577" bIns="0"/>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可以通过有价证券进行转换</a:t>
            </a:r>
            <a:endParaRPr kumimoji="0" lang="zh-CN" altLang="en-US" sz="24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9" name="TextBox 18"/>
          <p:cNvSpPr txBox="1"/>
          <p:nvPr/>
        </p:nvSpPr>
        <p:spPr>
          <a:xfrm>
            <a:off x="7316788" y="1720850"/>
            <a:ext cx="519113" cy="434975"/>
          </a:xfrm>
          <a:prstGeom prst="rect">
            <a:avLst/>
          </a:prstGeom>
        </p:spPr>
        <p:style>
          <a:lnRef idx="1">
            <a:schemeClr val="accent2"/>
          </a:lnRef>
          <a:fillRef idx="3">
            <a:schemeClr val="accent2"/>
          </a:fillRef>
          <a:effectRef idx="2">
            <a:schemeClr val="accent2"/>
          </a:effectRef>
          <a:fontRef idx="minor">
            <a:schemeClr val="lt1"/>
          </a:fontRef>
        </p:style>
        <p:txBody>
          <a:bodyPr lIns="68577" tIns="34288" rIns="68577" bIns="34288">
            <a:spAutoFit/>
          </a:body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400" b="1" i="0" u="none" strike="noStrike" kern="1200" cap="none" spc="0" normalizeH="0" baseline="0" noProof="1">
                <a:ln>
                  <a:noFill/>
                </a:ln>
                <a:solidFill>
                  <a:schemeClr val="bg1"/>
                </a:solidFill>
                <a:effectLst/>
                <a:uLnTx/>
                <a:uFillTx/>
                <a:latin typeface="Arial" panose="020B0604020202020204" pitchFamily="34" charset="0"/>
                <a:ea typeface="+mn-ea"/>
                <a:cs typeface="+mn-cs"/>
              </a:rPr>
              <a:t>02</a:t>
            </a:r>
            <a:endParaRPr kumimoji="0" lang="zh-CN" altLang="en-US" sz="2400" b="1" i="0" u="none" strike="noStrike" kern="1200" cap="none" spc="0" normalizeH="0" baseline="0" noProof="1">
              <a:ln>
                <a:noFill/>
              </a:ln>
              <a:solidFill>
                <a:schemeClr val="bg1"/>
              </a:solidFill>
              <a:effectLst/>
              <a:uLnTx/>
              <a:uFillTx/>
              <a:latin typeface="Arial" panose="020B0604020202020204" pitchFamily="34" charset="0"/>
              <a:ea typeface="+mn-ea"/>
              <a:cs typeface="+mn-cs"/>
            </a:endParaRPr>
          </a:p>
        </p:txBody>
      </p:sp>
      <p:sp>
        <p:nvSpPr>
          <p:cNvPr id="20" name="Rectangle 42"/>
          <p:cNvSpPr/>
          <p:nvPr/>
        </p:nvSpPr>
        <p:spPr>
          <a:xfrm flipH="1">
            <a:off x="7316788" y="2236788"/>
            <a:ext cx="1725613" cy="1131888"/>
          </a:xfrm>
          <a:prstGeom prst="rect">
            <a:avLst/>
          </a:prstGeom>
        </p:spPr>
        <p:style>
          <a:lnRef idx="1">
            <a:schemeClr val="accent2"/>
          </a:lnRef>
          <a:fillRef idx="3">
            <a:schemeClr val="accent2"/>
          </a:fillRef>
          <a:effectRef idx="2">
            <a:schemeClr val="accent2"/>
          </a:effectRef>
          <a:fontRef idx="minor">
            <a:schemeClr val="lt1"/>
          </a:fontRef>
        </p:style>
        <p:txBody>
          <a:bodyPr lIns="68577" tIns="0" rIns="68577" bIns="0"/>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收入是每间隔一定时期发生的</a:t>
            </a:r>
            <a:endParaRPr kumimoji="0" lang="zh-CN" altLang="en-US" sz="24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5" name="TextBox 24"/>
          <p:cNvSpPr txBox="1"/>
          <p:nvPr/>
        </p:nvSpPr>
        <p:spPr>
          <a:xfrm>
            <a:off x="319088" y="1722438"/>
            <a:ext cx="519113" cy="436563"/>
          </a:xfrm>
          <a:prstGeom prst="rect">
            <a:avLst/>
          </a:prstGeom>
        </p:spPr>
        <p:style>
          <a:lnRef idx="1">
            <a:schemeClr val="accent1"/>
          </a:lnRef>
          <a:fillRef idx="3">
            <a:schemeClr val="accent1"/>
          </a:fillRef>
          <a:effectRef idx="2">
            <a:schemeClr val="accent1"/>
          </a:effectRef>
          <a:fontRef idx="minor">
            <a:schemeClr val="lt1"/>
          </a:fontRef>
        </p:style>
        <p:txBody>
          <a:bodyPr lIns="68577" tIns="34288" rIns="68577" bIns="34288">
            <a:spAutoFit/>
          </a:body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400" b="0" i="0" u="none" strike="noStrike" kern="1200" cap="none" spc="0" normalizeH="0" baseline="0" noProof="1">
                <a:ln>
                  <a:noFill/>
                </a:ln>
                <a:solidFill>
                  <a:schemeClr val="tx1"/>
                </a:solidFill>
                <a:effectLst/>
                <a:uLnTx/>
                <a:uFillTx/>
                <a:latin typeface="宋体" panose="02010600030101010101" pitchFamily="2" charset="-122"/>
                <a:ea typeface="+mn-ea"/>
                <a:cs typeface="+mn-cs"/>
              </a:rPr>
              <a:t>01</a:t>
            </a:r>
            <a:endParaRPr kumimoji="0" lang="en-US" altLang="zh-CN" sz="2400" b="0" i="0" u="none" strike="noStrike" kern="1200" cap="none" spc="0" normalizeH="0" baseline="0" noProof="1">
              <a:ln>
                <a:noFill/>
              </a:ln>
              <a:solidFill>
                <a:schemeClr val="tx1"/>
              </a:solidFill>
              <a:effectLst/>
              <a:uLnTx/>
              <a:uFillTx/>
              <a:latin typeface="宋体" panose="02010600030101010101" pitchFamily="2" charset="-122"/>
              <a:ea typeface="+mn-ea"/>
              <a:cs typeface="+mn-cs"/>
            </a:endParaRPr>
          </a:p>
        </p:txBody>
      </p:sp>
      <p:sp>
        <p:nvSpPr>
          <p:cNvPr id="26" name="Rectangle 42"/>
          <p:cNvSpPr/>
          <p:nvPr/>
        </p:nvSpPr>
        <p:spPr>
          <a:xfrm flipH="1">
            <a:off x="319088" y="2157413"/>
            <a:ext cx="1074738" cy="2078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77" tIns="0" rIns="68577" bIns="0"/>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企业现金支出在一定时期内均衡</a:t>
            </a:r>
            <a:endParaRPr kumimoji="0" lang="zh-CN" altLang="en-US" sz="24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31" name="TextBox 30"/>
          <p:cNvSpPr txBox="1"/>
          <p:nvPr/>
        </p:nvSpPr>
        <p:spPr>
          <a:xfrm>
            <a:off x="5857875" y="4910138"/>
            <a:ext cx="519113" cy="436563"/>
          </a:xfrm>
          <a:prstGeom prst="rect">
            <a:avLst/>
          </a:prstGeom>
        </p:spPr>
        <p:style>
          <a:lnRef idx="1">
            <a:schemeClr val="accent4"/>
          </a:lnRef>
          <a:fillRef idx="3">
            <a:schemeClr val="accent4"/>
          </a:fillRef>
          <a:effectRef idx="2">
            <a:schemeClr val="accent4"/>
          </a:effectRef>
          <a:fontRef idx="minor">
            <a:schemeClr val="lt1"/>
          </a:fontRef>
        </p:style>
        <p:txBody>
          <a:bodyPr lIns="68577" tIns="34288" rIns="68577" bIns="34288">
            <a:spAutoFit/>
            <a:scene3d>
              <a:camera prst="orthographicFront"/>
              <a:lightRig rig="threePt" dir="t"/>
            </a:scene3d>
          </a:body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400" b="1" i="0" u="none" strike="noStrike" kern="1200" cap="none" spc="0" normalizeH="0" baseline="0" noProof="1">
                <a:ln w="12700">
                  <a:solidFill>
                    <a:schemeClr val="accent5"/>
                  </a:solidFill>
                  <a:prstDash val="solid"/>
                </a:ln>
                <a:pattFill prst="ltDnDiag">
                  <a:fgClr>
                    <a:schemeClr val="accent5">
                      <a:lumMod val="60000"/>
                      <a:lumOff val="40000"/>
                    </a:schemeClr>
                  </a:fgClr>
                  <a:bgClr>
                    <a:schemeClr val="bg1"/>
                  </a:bgClr>
                </a:pattFill>
                <a:effectLst/>
                <a:uLnTx/>
                <a:uFillTx/>
                <a:latin typeface="宋体" panose="02010600030101010101" pitchFamily="2" charset="-122"/>
                <a:ea typeface="+mn-ea"/>
                <a:cs typeface="+mn-cs"/>
              </a:rPr>
              <a:t>04</a:t>
            </a:r>
            <a:endParaRPr kumimoji="0" lang="en-US" altLang="zh-CN" sz="2400" b="1" i="0" u="none" strike="noStrike" kern="1200" cap="none" spc="0" normalizeH="0" baseline="0" noProof="1">
              <a:ln w="12700">
                <a:solidFill>
                  <a:schemeClr val="accent5"/>
                </a:solidFill>
                <a:prstDash val="solid"/>
              </a:ln>
              <a:pattFill prst="ltDnDiag">
                <a:fgClr>
                  <a:schemeClr val="accent5">
                    <a:lumMod val="60000"/>
                    <a:lumOff val="40000"/>
                  </a:schemeClr>
                </a:fgClr>
                <a:bgClr>
                  <a:schemeClr val="bg1"/>
                </a:bgClr>
              </a:pattFill>
              <a:effectLst/>
              <a:uLnTx/>
              <a:uFillTx/>
              <a:latin typeface="宋体" panose="02010600030101010101" pitchFamily="2" charset="-122"/>
              <a:ea typeface="+mn-ea"/>
              <a:cs typeface="+mn-cs"/>
            </a:endParaRPr>
          </a:p>
        </p:txBody>
      </p:sp>
      <p:sp>
        <p:nvSpPr>
          <p:cNvPr id="32" name="Rectangle 42"/>
          <p:cNvSpPr/>
          <p:nvPr/>
        </p:nvSpPr>
        <p:spPr>
          <a:xfrm flipH="1">
            <a:off x="5857875" y="5451475"/>
            <a:ext cx="3184525" cy="471488"/>
          </a:xfrm>
          <a:prstGeom prst="rect">
            <a:avLst/>
          </a:prstGeom>
        </p:spPr>
        <p:style>
          <a:lnRef idx="0">
            <a:schemeClr val="accent4"/>
          </a:lnRef>
          <a:fillRef idx="3">
            <a:schemeClr val="accent4"/>
          </a:fillRef>
          <a:effectRef idx="3">
            <a:schemeClr val="accent4"/>
          </a:effectRef>
          <a:fontRef idx="minor">
            <a:schemeClr val="lt1"/>
          </a:fontRef>
        </p:style>
        <p:txBody>
          <a:bodyPr lIns="68577" tIns="0" rIns="68577" bIns="0"/>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现金总需求量是已知的</a:t>
            </a:r>
            <a:endParaRPr kumimoji="0" lang="en-US" altLang="zh-CN" sz="24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4" name="等腰三角形 4"/>
          <p:cNvSpPr/>
          <p:nvPr/>
        </p:nvSpPr>
        <p:spPr>
          <a:xfrm rot="5400000">
            <a:off x="34925" y="1044575"/>
            <a:ext cx="149225" cy="215900"/>
          </a:xfrm>
          <a:prstGeom prst="triangle">
            <a:avLst>
              <a:gd name="adj" fmla="val 50000"/>
            </a:avLst>
          </a:prstGeom>
          <a:solidFill>
            <a:schemeClr val="bg1"/>
          </a:solidFill>
          <a:ln w="9525">
            <a:noFill/>
          </a:ln>
        </p:spPr>
        <p:txBody>
          <a:bodyPr anchor="ctr" anchorCtr="0"/>
          <a:p>
            <a:pPr algn="ctr" eaLnBrk="1" hangingPunct="1">
              <a:spcBef>
                <a:spcPct val="50000"/>
              </a:spcBef>
            </a:pPr>
            <a:endParaRPr lang="zh-CN"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35" name="矩形 6"/>
          <p:cNvSpPr/>
          <p:nvPr/>
        </p:nvSpPr>
        <p:spPr>
          <a:xfrm>
            <a:off x="-6350" y="1216025"/>
            <a:ext cx="2441575" cy="165100"/>
          </a:xfrm>
          <a:prstGeom prst="rect">
            <a:avLst/>
          </a:prstGeom>
          <a:solidFill>
            <a:srgbClr val="3B68A1"/>
          </a:solidFill>
          <a:ln w="9525">
            <a:noFill/>
          </a:ln>
        </p:spPr>
        <p:txBody>
          <a:bodyPr lIns="68553" tIns="34276" rIns="68553" bIns="34276" anchor="ctr" anchorCtr="0"/>
          <a:p>
            <a:pPr algn="ctr" eaLnBrk="1" hangingPunct="1">
              <a:spcBef>
                <a:spcPct val="50000"/>
              </a:spcBef>
            </a:pPr>
            <a:endParaRPr lang="zh-CN" altLang="zh-CN" sz="2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6" name="矩形 7"/>
          <p:cNvSpPr/>
          <p:nvPr/>
        </p:nvSpPr>
        <p:spPr>
          <a:xfrm>
            <a:off x="2227263" y="1216025"/>
            <a:ext cx="3443287" cy="165100"/>
          </a:xfrm>
          <a:prstGeom prst="rect">
            <a:avLst/>
          </a:prstGeom>
          <a:solidFill>
            <a:srgbClr val="F79E5A"/>
          </a:solidFill>
          <a:ln w="9525">
            <a:noFill/>
          </a:ln>
        </p:spPr>
        <p:txBody>
          <a:bodyPr lIns="68553" tIns="34276" rIns="68553" bIns="34276" anchor="ctr" anchorCtr="0"/>
          <a:p>
            <a:pPr algn="ctr" eaLnBrk="1" hangingPunct="1">
              <a:spcBef>
                <a:spcPct val="50000"/>
              </a:spcBef>
            </a:pPr>
            <a:endParaRPr lang="zh-CN" altLang="zh-CN" sz="2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7" name="矩形 8"/>
          <p:cNvSpPr/>
          <p:nvPr/>
        </p:nvSpPr>
        <p:spPr>
          <a:xfrm>
            <a:off x="4764088" y="1214438"/>
            <a:ext cx="2474912" cy="165100"/>
          </a:xfrm>
          <a:prstGeom prst="rect">
            <a:avLst/>
          </a:prstGeom>
          <a:solidFill>
            <a:srgbClr val="4DCEB8"/>
          </a:solidFill>
          <a:ln w="9525">
            <a:noFill/>
          </a:ln>
        </p:spPr>
        <p:txBody>
          <a:bodyPr lIns="68553" tIns="34276" rIns="68553" bIns="34276" anchor="ctr" anchorCtr="0"/>
          <a:p>
            <a:pPr algn="ctr" eaLnBrk="1" hangingPunct="1">
              <a:spcBef>
                <a:spcPct val="50000"/>
              </a:spcBef>
            </a:pPr>
            <a:endParaRPr lang="zh-CN" altLang="zh-CN" sz="2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8" name="矩形 9"/>
          <p:cNvSpPr/>
          <p:nvPr/>
        </p:nvSpPr>
        <p:spPr>
          <a:xfrm>
            <a:off x="7186613" y="1214438"/>
            <a:ext cx="1968500" cy="165100"/>
          </a:xfrm>
          <a:prstGeom prst="rect">
            <a:avLst/>
          </a:prstGeom>
          <a:solidFill>
            <a:srgbClr val="B95F95"/>
          </a:solidFill>
          <a:ln w="9525">
            <a:noFill/>
          </a:ln>
        </p:spPr>
        <p:txBody>
          <a:bodyPr lIns="68553" tIns="34276" rIns="68553" bIns="34276" anchor="ctr" anchorCtr="0"/>
          <a:p>
            <a:pPr algn="ctr" eaLnBrk="1" hangingPunct="1">
              <a:spcBef>
                <a:spcPct val="50000"/>
              </a:spcBef>
            </a:pPr>
            <a:endParaRPr lang="zh-CN" altLang="zh-CN" sz="2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9" name="组合 38"/>
          <p:cNvGrpSpPr/>
          <p:nvPr/>
        </p:nvGrpSpPr>
        <p:grpSpPr>
          <a:xfrm>
            <a:off x="739775" y="989013"/>
            <a:ext cx="4595813" cy="606425"/>
            <a:chOff x="903371" y="249943"/>
            <a:chExt cx="2831223" cy="679699"/>
          </a:xfrm>
        </p:grpSpPr>
        <p:sp>
          <p:nvSpPr>
            <p:cNvPr id="40" name="任意多边形 39"/>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lIns="68580" tIns="34290" rIns="68580" bIns="34290"/>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微软雅黑" panose="020B0503020204020204" pitchFamily="34" charset="-122"/>
                <a:ea typeface="文泉驿微米黑" pitchFamily="2" charset="-122"/>
                <a:cs typeface="+mn-cs"/>
              </a:endParaRPr>
            </a:p>
          </p:txBody>
        </p:sp>
        <p:sp>
          <p:nvSpPr>
            <p:cNvPr id="41" name="任意多边形 40"/>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lIns="68580" tIns="34290" rIns="68580" bIns="34290"/>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微软雅黑" panose="020B0503020204020204" pitchFamily="34" charset="-122"/>
                <a:ea typeface="文泉驿微米黑" pitchFamily="2" charset="-122"/>
                <a:cs typeface="+mn-cs"/>
              </a:endParaRPr>
            </a:p>
          </p:txBody>
        </p:sp>
      </p:grpSp>
      <p:sp>
        <p:nvSpPr>
          <p:cNvPr id="42" name="标题 1"/>
          <p:cNvSpPr txBox="1"/>
          <p:nvPr/>
        </p:nvSpPr>
        <p:spPr>
          <a:xfrm>
            <a:off x="1116013" y="1125538"/>
            <a:ext cx="5321300" cy="595312"/>
          </a:xfrm>
          <a:prstGeom prst="rect">
            <a:avLst/>
          </a:prstGeom>
          <a:noFill/>
          <a:ln w="9525">
            <a:noFill/>
          </a:ln>
        </p:spPr>
        <p:txBody>
          <a:bodyPr lIns="68577" tIns="34288" rIns="68577" bIns="34288"/>
          <a:p>
            <a:pPr eaLnBrk="1" hangingPunct="1">
              <a:spcBef>
                <a:spcPct val="50000"/>
              </a:spcBef>
            </a:pPr>
            <a:r>
              <a:rPr lang="zh-CN" altLang="en-US" sz="2400" b="1" dirty="0">
                <a:solidFill>
                  <a:srgbClr val="3B68A1"/>
                </a:solidFill>
                <a:latin typeface="微软雅黑" panose="020B0503020204020204" pitchFamily="34" charset="-122"/>
                <a:ea typeface="微软雅黑" panose="020B0503020204020204" pitchFamily="34" charset="-122"/>
              </a:rPr>
              <a:t>存货模式的前提条件</a:t>
            </a:r>
            <a:endParaRPr lang="zh-CN" altLang="en-US" sz="2400" b="1" dirty="0">
              <a:solidFill>
                <a:srgbClr val="3B68A1"/>
              </a:solidFill>
              <a:latin typeface="微软雅黑" panose="020B0503020204020204" pitchFamily="34" charset="-122"/>
              <a:ea typeface="微软雅黑" panose="020B0503020204020204" pitchFamily="34" charset="-122"/>
            </a:endParaRPr>
          </a:p>
        </p:txBody>
      </p:sp>
      <p:pic>
        <p:nvPicPr>
          <p:cNvPr id="2" name="图片 8" descr="4-1-2"/>
          <p:cNvPicPr>
            <a:picLocks noChangeAspect="1"/>
          </p:cNvPicPr>
          <p:nvPr/>
        </p:nvPicPr>
        <p:blipFill>
          <a:blip r:embed="rId3"/>
          <a:stretch>
            <a:fillRect/>
          </a:stretch>
        </p:blipFill>
        <p:spPr>
          <a:xfrm>
            <a:off x="1417638" y="1946275"/>
            <a:ext cx="5821362" cy="2963863"/>
          </a:xfrm>
          <a:prstGeom prst="rect">
            <a:avLst/>
          </a:prstGeom>
          <a:noFill/>
          <a:ln w="9525">
            <a:noFill/>
          </a:ln>
        </p:spPr>
      </p:pic>
    </p:spTree>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5"/>
                                        </p:tgtEl>
                                        <p:attrNameLst>
                                          <p:attrName>r</p:attrName>
                                        </p:attrNameLst>
                                      </p:cBhvr>
                                    </p:animRot>
                                    <p:animRot by="-240000">
                                      <p:cBhvr>
                                        <p:cTn id="7" dur="200" fill="hold">
                                          <p:stCondLst>
                                            <p:cond delay="200"/>
                                          </p:stCondLst>
                                        </p:cTn>
                                        <p:tgtEl>
                                          <p:spTgt spid="35"/>
                                        </p:tgtEl>
                                        <p:attrNameLst>
                                          <p:attrName>r</p:attrName>
                                        </p:attrNameLst>
                                      </p:cBhvr>
                                    </p:animRot>
                                    <p:animRot by="240000">
                                      <p:cBhvr>
                                        <p:cTn id="8" dur="200" fill="hold">
                                          <p:stCondLst>
                                            <p:cond delay="400"/>
                                          </p:stCondLst>
                                        </p:cTn>
                                        <p:tgtEl>
                                          <p:spTgt spid="35"/>
                                        </p:tgtEl>
                                        <p:attrNameLst>
                                          <p:attrName>r</p:attrName>
                                        </p:attrNameLst>
                                      </p:cBhvr>
                                    </p:animRot>
                                    <p:animRot by="-240000">
                                      <p:cBhvr>
                                        <p:cTn id="9" dur="200" fill="hold">
                                          <p:stCondLst>
                                            <p:cond delay="600"/>
                                          </p:stCondLst>
                                        </p:cTn>
                                        <p:tgtEl>
                                          <p:spTgt spid="35"/>
                                        </p:tgtEl>
                                        <p:attrNameLst>
                                          <p:attrName>r</p:attrName>
                                        </p:attrNameLst>
                                      </p:cBhvr>
                                    </p:animRot>
                                    <p:animRot by="120000">
                                      <p:cBhvr>
                                        <p:cTn id="10" dur="200" fill="hold">
                                          <p:stCondLst>
                                            <p:cond delay="800"/>
                                          </p:stCondLst>
                                        </p:cTn>
                                        <p:tgtEl>
                                          <p:spTgt spid="35"/>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36"/>
                                        </p:tgtEl>
                                        <p:attrNameLst>
                                          <p:attrName>r</p:attrName>
                                        </p:attrNameLst>
                                      </p:cBhvr>
                                    </p:animRot>
                                    <p:animRot by="-240000">
                                      <p:cBhvr>
                                        <p:cTn id="13" dur="200" fill="hold">
                                          <p:stCondLst>
                                            <p:cond delay="200"/>
                                          </p:stCondLst>
                                        </p:cTn>
                                        <p:tgtEl>
                                          <p:spTgt spid="36"/>
                                        </p:tgtEl>
                                        <p:attrNameLst>
                                          <p:attrName>r</p:attrName>
                                        </p:attrNameLst>
                                      </p:cBhvr>
                                    </p:animRot>
                                    <p:animRot by="240000">
                                      <p:cBhvr>
                                        <p:cTn id="14" dur="200" fill="hold">
                                          <p:stCondLst>
                                            <p:cond delay="400"/>
                                          </p:stCondLst>
                                        </p:cTn>
                                        <p:tgtEl>
                                          <p:spTgt spid="36"/>
                                        </p:tgtEl>
                                        <p:attrNameLst>
                                          <p:attrName>r</p:attrName>
                                        </p:attrNameLst>
                                      </p:cBhvr>
                                    </p:animRot>
                                    <p:animRot by="-240000">
                                      <p:cBhvr>
                                        <p:cTn id="15" dur="200" fill="hold">
                                          <p:stCondLst>
                                            <p:cond delay="600"/>
                                          </p:stCondLst>
                                        </p:cTn>
                                        <p:tgtEl>
                                          <p:spTgt spid="36"/>
                                        </p:tgtEl>
                                        <p:attrNameLst>
                                          <p:attrName>r</p:attrName>
                                        </p:attrNameLst>
                                      </p:cBhvr>
                                    </p:animRot>
                                    <p:animRot by="120000">
                                      <p:cBhvr>
                                        <p:cTn id="16" dur="200" fill="hold">
                                          <p:stCondLst>
                                            <p:cond delay="800"/>
                                          </p:stCondLst>
                                        </p:cTn>
                                        <p:tgtEl>
                                          <p:spTgt spid="36"/>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37"/>
                                        </p:tgtEl>
                                        <p:attrNameLst>
                                          <p:attrName>r</p:attrName>
                                        </p:attrNameLst>
                                      </p:cBhvr>
                                    </p:animRot>
                                    <p:animRot by="-240000">
                                      <p:cBhvr>
                                        <p:cTn id="19" dur="200" fill="hold">
                                          <p:stCondLst>
                                            <p:cond delay="200"/>
                                          </p:stCondLst>
                                        </p:cTn>
                                        <p:tgtEl>
                                          <p:spTgt spid="37"/>
                                        </p:tgtEl>
                                        <p:attrNameLst>
                                          <p:attrName>r</p:attrName>
                                        </p:attrNameLst>
                                      </p:cBhvr>
                                    </p:animRot>
                                    <p:animRot by="240000">
                                      <p:cBhvr>
                                        <p:cTn id="20" dur="200" fill="hold">
                                          <p:stCondLst>
                                            <p:cond delay="400"/>
                                          </p:stCondLst>
                                        </p:cTn>
                                        <p:tgtEl>
                                          <p:spTgt spid="37"/>
                                        </p:tgtEl>
                                        <p:attrNameLst>
                                          <p:attrName>r</p:attrName>
                                        </p:attrNameLst>
                                      </p:cBhvr>
                                    </p:animRot>
                                    <p:animRot by="-240000">
                                      <p:cBhvr>
                                        <p:cTn id="21" dur="200" fill="hold">
                                          <p:stCondLst>
                                            <p:cond delay="600"/>
                                          </p:stCondLst>
                                        </p:cTn>
                                        <p:tgtEl>
                                          <p:spTgt spid="37"/>
                                        </p:tgtEl>
                                        <p:attrNameLst>
                                          <p:attrName>r</p:attrName>
                                        </p:attrNameLst>
                                      </p:cBhvr>
                                    </p:animRot>
                                    <p:animRot by="120000">
                                      <p:cBhvr>
                                        <p:cTn id="22" dur="200" fill="hold">
                                          <p:stCondLst>
                                            <p:cond delay="800"/>
                                          </p:stCondLst>
                                        </p:cTn>
                                        <p:tgtEl>
                                          <p:spTgt spid="37"/>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38"/>
                                        </p:tgtEl>
                                        <p:attrNameLst>
                                          <p:attrName>r</p:attrName>
                                        </p:attrNameLst>
                                      </p:cBhvr>
                                    </p:animRot>
                                    <p:animRot by="-240000">
                                      <p:cBhvr>
                                        <p:cTn id="25" dur="200" fill="hold">
                                          <p:stCondLst>
                                            <p:cond delay="200"/>
                                          </p:stCondLst>
                                        </p:cTn>
                                        <p:tgtEl>
                                          <p:spTgt spid="38"/>
                                        </p:tgtEl>
                                        <p:attrNameLst>
                                          <p:attrName>r</p:attrName>
                                        </p:attrNameLst>
                                      </p:cBhvr>
                                    </p:animRot>
                                    <p:animRot by="240000">
                                      <p:cBhvr>
                                        <p:cTn id="26" dur="200" fill="hold">
                                          <p:stCondLst>
                                            <p:cond delay="400"/>
                                          </p:stCondLst>
                                        </p:cTn>
                                        <p:tgtEl>
                                          <p:spTgt spid="38"/>
                                        </p:tgtEl>
                                        <p:attrNameLst>
                                          <p:attrName>r</p:attrName>
                                        </p:attrNameLst>
                                      </p:cBhvr>
                                    </p:animRot>
                                    <p:animRot by="-240000">
                                      <p:cBhvr>
                                        <p:cTn id="27" dur="200" fill="hold">
                                          <p:stCondLst>
                                            <p:cond delay="600"/>
                                          </p:stCondLst>
                                        </p:cTn>
                                        <p:tgtEl>
                                          <p:spTgt spid="38"/>
                                        </p:tgtEl>
                                        <p:attrNameLst>
                                          <p:attrName>r</p:attrName>
                                        </p:attrNameLst>
                                      </p:cBhvr>
                                    </p:animRot>
                                    <p:animRot by="120000">
                                      <p:cBhvr>
                                        <p:cTn id="28" dur="200" fill="hold">
                                          <p:stCondLst>
                                            <p:cond delay="800"/>
                                          </p:stCondLst>
                                        </p:cTn>
                                        <p:tgtEl>
                                          <p:spTgt spid="38"/>
                                        </p:tgtEl>
                                        <p:attrNameLst>
                                          <p:attrName>r</p:attrName>
                                        </p:attrNameLst>
                                      </p:cBhvr>
                                    </p:animRot>
                                  </p:childTnLst>
                                </p:cTn>
                              </p:par>
                              <p:par>
                                <p:cTn id="29" presetID="22" presetClass="entr" presetSubtype="8"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par>
                          <p:cTn id="36" fill="hold">
                            <p:stCondLst>
                              <p:cond delay="1500"/>
                            </p:stCondLst>
                            <p:childTnLst>
                              <p:par>
                                <p:cTn id="37" presetID="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ppt_x</p:attrName>
                                        </p:attrNameLst>
                                      </p:cBhvr>
                                      <p:tavLst>
                                        <p:tav tm="0">
                                          <p:val>
                                            <p:strVal val="0-#ppt_w/2"/>
                                          </p:val>
                                        </p:tav>
                                        <p:tav tm="100000">
                                          <p:val>
                                            <p:strVal val="#ppt_x"/>
                                          </p:val>
                                        </p:tav>
                                      </p:tavLst>
                                    </p:anim>
                                    <p:anim calcmode="lin" valueType="num">
                                      <p:cBhvr>
                                        <p:cTn id="40" dur="500" fill="hold"/>
                                        <p:tgtEl>
                                          <p:spTgt spid="34"/>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2"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1000"/>
                                        <p:tgtEl>
                                          <p:spTgt spid="31"/>
                                        </p:tgtEl>
                                      </p:cBhvr>
                                    </p:animEffect>
                                    <p:anim calcmode="lin" valueType="num">
                                      <p:cBhvr>
                                        <p:cTn id="81" dur="1000" fill="hold"/>
                                        <p:tgtEl>
                                          <p:spTgt spid="31"/>
                                        </p:tgtEl>
                                        <p:attrNameLst>
                                          <p:attrName>ppt_x</p:attrName>
                                        </p:attrNameLst>
                                      </p:cBhvr>
                                      <p:tavLst>
                                        <p:tav tm="0">
                                          <p:val>
                                            <p:strVal val="#ppt_x"/>
                                          </p:val>
                                        </p:tav>
                                        <p:tav tm="100000">
                                          <p:val>
                                            <p:strVal val="#ppt_x"/>
                                          </p:val>
                                        </p:tav>
                                      </p:tavLst>
                                    </p:anim>
                                    <p:anim calcmode="lin" valueType="num">
                                      <p:cBhvr>
                                        <p:cTn id="82" dur="1000" fill="hold"/>
                                        <p:tgtEl>
                                          <p:spTgt spid="31"/>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42" presetClass="entr" presetSubtype="0" fill="hold" nodeType="after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9" presetClass="entr" presetSubtype="10" fill="hold" nodeType="clickEffect">
                                  <p:stCondLst>
                                    <p:cond delay="0"/>
                                  </p:stCondLst>
                                  <p:childTnLst>
                                    <p:set>
                                      <p:cBhvr>
                                        <p:cTn id="92" dur="1" fill="hold">
                                          <p:stCondLst>
                                            <p:cond delay="0"/>
                                          </p:stCondLst>
                                        </p:cTn>
                                        <p:tgtEl>
                                          <p:spTgt spid="2"/>
                                        </p:tgtEl>
                                        <p:attrNameLst>
                                          <p:attrName>style.visibility</p:attrName>
                                        </p:attrNameLst>
                                      </p:cBhvr>
                                      <p:to>
                                        <p:strVal val="visible"/>
                                      </p:to>
                                    </p:set>
                                    <p:anim calcmode="lin" valueType="num">
                                      <p:cBhvr>
                                        <p:cTn id="93" dur="5000" fill="hold"/>
                                        <p:tgtEl>
                                          <p:spTgt spid="2"/>
                                        </p:tgtEl>
                                        <p:attrNameLst>
                                          <p:attrName>ppt_w</p:attrName>
                                        </p:attrNameLst>
                                      </p:cBhvr>
                                      <p:tavLst>
                                        <p:tav tm="0" fmla="#ppt_w*sin(2.5*pi*$)">
                                          <p:val>
                                            <p:fltVal val="0.000000"/>
                                          </p:val>
                                        </p:tav>
                                        <p:tav tm="100000">
                                          <p:val>
                                            <p:fltVal val="1.000000"/>
                                          </p:val>
                                        </p:tav>
                                      </p:tavLst>
                                    </p:anim>
                                    <p:anim calcmode="lin" valueType="num">
                                      <p:cBhvr>
                                        <p:cTn id="94"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9" grpId="0" bldLvl="0" animBg="1"/>
      <p:bldP spid="20" grpId="0" bldLvl="0" animBg="1"/>
      <p:bldP spid="25" grpId="0" bldLvl="0" animBg="1"/>
      <p:bldP spid="26" grpId="0" bldLvl="0" animBg="1"/>
      <p:bldP spid="34" grpId="0" bldLvl="0" animBg="1"/>
      <p:bldP spid="35" grpId="0" bldLvl="0" animBg="1"/>
      <p:bldP spid="36" grpId="0" bldLvl="0" animBg="1"/>
      <p:bldP spid="37" grpId="0" bldLvl="0" animBg="1"/>
      <p:bldP spid="38" grpId="0" bldLvl="0" animBg="1"/>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图片 14"/>
          <p:cNvPicPr>
            <a:picLocks noChangeAspect="1"/>
          </p:cNvPicPr>
          <p:nvPr/>
        </p:nvPicPr>
        <p:blipFill>
          <a:blip r:embed="rId1"/>
          <a:srcRect t="4102" r="27658"/>
          <a:stretch>
            <a:fillRect/>
          </a:stretch>
        </p:blipFill>
        <p:spPr>
          <a:xfrm>
            <a:off x="7969250" y="9525"/>
            <a:ext cx="1185863" cy="1206500"/>
          </a:xfrm>
          <a:prstGeom prst="rect">
            <a:avLst/>
          </a:prstGeom>
          <a:noFill/>
          <a:ln w="9525">
            <a:noFill/>
          </a:ln>
        </p:spPr>
      </p:pic>
      <p:pic>
        <p:nvPicPr>
          <p:cNvPr id="27651" name="图片 13"/>
          <p:cNvPicPr>
            <a:picLocks noChangeAspect="1"/>
          </p:cNvPicPr>
          <p:nvPr/>
        </p:nvPicPr>
        <p:blipFill>
          <a:blip r:embed="rId2"/>
          <a:stretch>
            <a:fillRect/>
          </a:stretch>
        </p:blipFill>
        <p:spPr>
          <a:xfrm rot="-2683160">
            <a:off x="63500" y="5719763"/>
            <a:ext cx="1193800" cy="1274762"/>
          </a:xfrm>
          <a:prstGeom prst="rect">
            <a:avLst/>
          </a:prstGeom>
          <a:noFill/>
          <a:ln w="9525">
            <a:noFill/>
          </a:ln>
        </p:spPr>
      </p:pic>
      <p:sp>
        <p:nvSpPr>
          <p:cNvPr id="37" name="Rectangle 42"/>
          <p:cNvSpPr/>
          <p:nvPr/>
        </p:nvSpPr>
        <p:spPr>
          <a:xfrm flipH="1">
            <a:off x="395288" y="2781300"/>
            <a:ext cx="2090737" cy="817563"/>
          </a:xfrm>
          <a:prstGeom prst="rect">
            <a:avLst/>
          </a:prstGeom>
          <a:noFill/>
          <a:ln w="12700">
            <a:noFill/>
          </a:ln>
        </p:spPr>
        <p:txBody>
          <a:bodyPr lIns="68580" tIns="0" rIns="68580" bIns="0"/>
          <a:p>
            <a:pPr eaLnBrk="1" hangingPunct="1">
              <a:spcBef>
                <a:spcPct val="50000"/>
              </a:spcBef>
            </a:pPr>
            <a:r>
              <a:rPr lang="zh-CN" altLang="en-US" sz="2800" dirty="0">
                <a:solidFill>
                  <a:srgbClr val="595959"/>
                </a:solidFill>
                <a:latin typeface="宋体" panose="02010600030101010101" pitchFamily="2" charset="-122"/>
                <a:ea typeface="宋体" panose="02010600030101010101" pitchFamily="2" charset="-122"/>
              </a:rPr>
              <a:t>确定一定期间现金需求量</a:t>
            </a:r>
            <a:r>
              <a:rPr lang="en-US" altLang="zh-CN" sz="2800" dirty="0">
                <a:solidFill>
                  <a:srgbClr val="595959"/>
                </a:solidFill>
                <a:latin typeface="宋体" panose="02010600030101010101" pitchFamily="2" charset="-122"/>
                <a:ea typeface="宋体" panose="02010600030101010101" pitchFamily="2" charset="-122"/>
              </a:rPr>
              <a:t>D</a:t>
            </a:r>
            <a:endParaRPr lang="en-US" altLang="zh-CN" sz="2800" dirty="0">
              <a:solidFill>
                <a:srgbClr val="595959"/>
              </a:solidFill>
              <a:latin typeface="宋体" panose="02010600030101010101" pitchFamily="2" charset="-122"/>
              <a:ea typeface="宋体" panose="02010600030101010101" pitchFamily="2" charset="-122"/>
            </a:endParaRPr>
          </a:p>
        </p:txBody>
      </p:sp>
      <p:sp>
        <p:nvSpPr>
          <p:cNvPr id="38" name="Rectangle 42"/>
          <p:cNvSpPr/>
          <p:nvPr/>
        </p:nvSpPr>
        <p:spPr>
          <a:xfrm flipH="1">
            <a:off x="4764088" y="2492375"/>
            <a:ext cx="1712912" cy="1487488"/>
          </a:xfrm>
          <a:prstGeom prst="rect">
            <a:avLst/>
          </a:prstGeom>
          <a:noFill/>
          <a:ln w="12700">
            <a:noFill/>
          </a:ln>
        </p:spPr>
        <p:txBody>
          <a:bodyPr lIns="68580" tIns="0" rIns="68580" bIns="0"/>
          <a:p>
            <a:pPr eaLnBrk="1" hangingPunct="1">
              <a:spcBef>
                <a:spcPct val="50000"/>
              </a:spcBef>
            </a:pPr>
            <a:r>
              <a:rPr lang="zh-CN" altLang="zh-CN" sz="2800" dirty="0">
                <a:solidFill>
                  <a:srgbClr val="595959"/>
                </a:solidFill>
                <a:latin typeface="宋体" panose="02010600030101010101" pitchFamily="2" charset="-122"/>
                <a:ea typeface="宋体" panose="02010600030101010101" pitchFamily="2" charset="-122"/>
              </a:rPr>
              <a:t>确定持有现金的机会成本率</a:t>
            </a:r>
            <a:endParaRPr lang="zh-CN" altLang="zh-CN" sz="2800" dirty="0">
              <a:solidFill>
                <a:srgbClr val="595959"/>
              </a:solidFill>
              <a:latin typeface="宋体" panose="02010600030101010101" pitchFamily="2" charset="-122"/>
              <a:ea typeface="宋体" panose="02010600030101010101" pitchFamily="2" charset="-122"/>
            </a:endParaRPr>
          </a:p>
        </p:txBody>
      </p:sp>
      <p:sp>
        <p:nvSpPr>
          <p:cNvPr id="42" name="Rectangle 42"/>
          <p:cNvSpPr/>
          <p:nvPr/>
        </p:nvSpPr>
        <p:spPr>
          <a:xfrm flipH="1">
            <a:off x="2627313" y="3573463"/>
            <a:ext cx="1944687" cy="1800225"/>
          </a:xfrm>
          <a:prstGeom prst="rect">
            <a:avLst/>
          </a:prstGeom>
          <a:noFill/>
          <a:ln w="12700">
            <a:noFill/>
          </a:ln>
        </p:spPr>
        <p:txBody>
          <a:bodyPr lIns="68580" tIns="0" rIns="68580" bIns="0"/>
          <a:p>
            <a:pPr eaLnBrk="1" hangingPunct="1">
              <a:spcBef>
                <a:spcPct val="50000"/>
              </a:spcBef>
            </a:pPr>
            <a:r>
              <a:rPr lang="zh-CN" altLang="en-US" sz="2800" dirty="0">
                <a:solidFill>
                  <a:srgbClr val="595959"/>
                </a:solidFill>
                <a:latin typeface="宋体" panose="02010600030101010101" pitchFamily="2" charset="-122"/>
                <a:ea typeface="宋体" panose="02010600030101010101" pitchFamily="2" charset="-122"/>
              </a:rPr>
              <a:t>确定每次出售有价证券转换为现金的转换费用</a:t>
            </a:r>
            <a:r>
              <a:rPr lang="en-US" altLang="zh-CN" sz="2800" dirty="0">
                <a:solidFill>
                  <a:srgbClr val="595959"/>
                </a:solidFill>
                <a:latin typeface="宋体" panose="02010600030101010101" pitchFamily="2" charset="-122"/>
                <a:ea typeface="宋体" panose="02010600030101010101" pitchFamily="2" charset="-122"/>
              </a:rPr>
              <a:t>b</a:t>
            </a:r>
            <a:endParaRPr lang="en-US" altLang="zh-CN" sz="2800" dirty="0">
              <a:solidFill>
                <a:srgbClr val="595959"/>
              </a:solidFill>
              <a:latin typeface="宋体" panose="02010600030101010101" pitchFamily="2" charset="-122"/>
              <a:ea typeface="宋体" panose="02010600030101010101" pitchFamily="2" charset="-122"/>
            </a:endParaRPr>
          </a:p>
        </p:txBody>
      </p:sp>
      <p:sp>
        <p:nvSpPr>
          <p:cNvPr id="44" name="Rectangle 42"/>
          <p:cNvSpPr/>
          <p:nvPr/>
        </p:nvSpPr>
        <p:spPr>
          <a:xfrm flipH="1">
            <a:off x="6588125" y="3573463"/>
            <a:ext cx="1873250" cy="611187"/>
          </a:xfrm>
          <a:prstGeom prst="rect">
            <a:avLst/>
          </a:prstGeom>
          <a:noFill/>
          <a:ln w="12700">
            <a:noFill/>
          </a:ln>
        </p:spPr>
        <p:txBody>
          <a:bodyPr lIns="68580" tIns="0" rIns="68580" bIns="0"/>
          <a:p>
            <a:pPr eaLnBrk="1" hangingPunct="1">
              <a:spcBef>
                <a:spcPct val="50000"/>
              </a:spcBef>
            </a:pPr>
            <a:r>
              <a:rPr lang="zh-CN" altLang="en-US" sz="2800" dirty="0">
                <a:solidFill>
                  <a:srgbClr val="595959"/>
                </a:solidFill>
                <a:latin typeface="宋体" panose="02010600030101010101" pitchFamily="2" charset="-122"/>
                <a:ea typeface="宋体" panose="02010600030101010101" pitchFamily="2" charset="-122"/>
              </a:rPr>
              <a:t>确定最佳现金持有量</a:t>
            </a:r>
            <a:endParaRPr lang="zh-CN" altLang="en-US" sz="2800" dirty="0">
              <a:solidFill>
                <a:srgbClr val="595959"/>
              </a:solidFill>
              <a:latin typeface="宋体" panose="02010600030101010101" pitchFamily="2" charset="-122"/>
              <a:ea typeface="宋体" panose="02010600030101010101" pitchFamily="2" charset="-122"/>
            </a:endParaRPr>
          </a:p>
        </p:txBody>
      </p:sp>
      <p:sp>
        <p:nvSpPr>
          <p:cNvPr id="46" name="矩形 45"/>
          <p:cNvSpPr/>
          <p:nvPr/>
        </p:nvSpPr>
        <p:spPr>
          <a:xfrm>
            <a:off x="1152525" y="4076700"/>
            <a:ext cx="1227138" cy="463550"/>
          </a:xfrm>
          <a:prstGeom prst="rect">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2800">
                <a:solidFill>
                  <a:schemeClr val="tx1"/>
                </a:solidFill>
                <a:latin typeface="文泉驿微米黑" pitchFamily="2" charset="-122"/>
                <a:ea typeface="宋体" panose="02010600030101010101" pitchFamily="2" charset="-122"/>
              </a:defRPr>
            </a:lvl1pPr>
            <a:lvl2pPr eaLnBrk="0" hangingPunct="0">
              <a:spcBef>
                <a:spcPct val="20000"/>
              </a:spcBef>
              <a:buChar char="–"/>
              <a:defRPr sz="2400">
                <a:solidFill>
                  <a:schemeClr val="tx1"/>
                </a:solidFill>
                <a:latin typeface="文泉驿微米黑" pitchFamily="2" charset="-122"/>
                <a:ea typeface="宋体" panose="02010600030101010101" pitchFamily="2" charset="-122"/>
              </a:defRPr>
            </a:lvl2pPr>
            <a:lvl3pPr eaLnBrk="0" hangingPunct="0">
              <a:spcBef>
                <a:spcPct val="20000"/>
              </a:spcBef>
              <a:buChar char="•"/>
              <a:defRPr sz="2000">
                <a:solidFill>
                  <a:schemeClr val="tx1"/>
                </a:solidFill>
                <a:latin typeface="文泉驿微米黑" pitchFamily="2" charset="-122"/>
                <a:ea typeface="宋体" panose="02010600030101010101" pitchFamily="2" charset="-122"/>
              </a:defRPr>
            </a:lvl3pPr>
            <a:lvl4pPr eaLnBrk="0" hangingPunct="0">
              <a:spcBef>
                <a:spcPct val="20000"/>
              </a:spcBef>
              <a:buChar char="–"/>
              <a:defRPr sz="2000">
                <a:solidFill>
                  <a:schemeClr val="tx1"/>
                </a:solidFill>
                <a:latin typeface="文泉驿微米黑" pitchFamily="2" charset="-122"/>
                <a:ea typeface="宋体" panose="02010600030101010101" pitchFamily="2" charset="-122"/>
              </a:defRPr>
            </a:lvl4pPr>
            <a:lvl5pPr eaLnBrk="0" hangingPunct="0">
              <a:spcBef>
                <a:spcPct val="20000"/>
              </a:spcBef>
              <a:buChar char="»"/>
              <a:defRPr sz="2000">
                <a:solidFill>
                  <a:schemeClr val="tx1"/>
                </a:solidFill>
                <a:latin typeface="文泉驿微米黑" pitchFamily="2" charset="-122"/>
                <a:ea typeface="宋体" panose="02010600030101010101" pitchFamily="2" charset="-122"/>
              </a:defRPr>
            </a:lvl5pPr>
            <a:lvl6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6pPr>
            <a:lvl7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7pPr>
            <a:lvl8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8pPr>
            <a:lvl9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47" name="矩形 46"/>
          <p:cNvSpPr/>
          <p:nvPr/>
        </p:nvSpPr>
        <p:spPr>
          <a:xfrm>
            <a:off x="2627313" y="2924175"/>
            <a:ext cx="1728788" cy="465138"/>
          </a:xfrm>
          <a:prstGeom prst="rect">
            <a:avLst/>
          </a:prstGeom>
          <a:solidFill>
            <a:srgbClr val="F79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2800">
                <a:solidFill>
                  <a:schemeClr val="tx1"/>
                </a:solidFill>
                <a:latin typeface="文泉驿微米黑" pitchFamily="2" charset="-122"/>
                <a:ea typeface="宋体" panose="02010600030101010101" pitchFamily="2" charset="-122"/>
              </a:defRPr>
            </a:lvl1pPr>
            <a:lvl2pPr eaLnBrk="0" hangingPunct="0">
              <a:spcBef>
                <a:spcPct val="20000"/>
              </a:spcBef>
              <a:buChar char="–"/>
              <a:defRPr sz="2400">
                <a:solidFill>
                  <a:schemeClr val="tx1"/>
                </a:solidFill>
                <a:latin typeface="文泉驿微米黑" pitchFamily="2" charset="-122"/>
                <a:ea typeface="宋体" panose="02010600030101010101" pitchFamily="2" charset="-122"/>
              </a:defRPr>
            </a:lvl2pPr>
            <a:lvl3pPr eaLnBrk="0" hangingPunct="0">
              <a:spcBef>
                <a:spcPct val="20000"/>
              </a:spcBef>
              <a:buChar char="•"/>
              <a:defRPr sz="2000">
                <a:solidFill>
                  <a:schemeClr val="tx1"/>
                </a:solidFill>
                <a:latin typeface="文泉驿微米黑" pitchFamily="2" charset="-122"/>
                <a:ea typeface="宋体" panose="02010600030101010101" pitchFamily="2" charset="-122"/>
              </a:defRPr>
            </a:lvl3pPr>
            <a:lvl4pPr eaLnBrk="0" hangingPunct="0">
              <a:spcBef>
                <a:spcPct val="20000"/>
              </a:spcBef>
              <a:buChar char="–"/>
              <a:defRPr sz="2000">
                <a:solidFill>
                  <a:schemeClr val="tx1"/>
                </a:solidFill>
                <a:latin typeface="文泉驿微米黑" pitchFamily="2" charset="-122"/>
                <a:ea typeface="宋体" panose="02010600030101010101" pitchFamily="2" charset="-122"/>
              </a:defRPr>
            </a:lvl4pPr>
            <a:lvl5pPr eaLnBrk="0" hangingPunct="0">
              <a:spcBef>
                <a:spcPct val="20000"/>
              </a:spcBef>
              <a:buChar char="»"/>
              <a:defRPr sz="2000">
                <a:solidFill>
                  <a:schemeClr val="tx1"/>
                </a:solidFill>
                <a:latin typeface="文泉驿微米黑" pitchFamily="2" charset="-122"/>
                <a:ea typeface="宋体" panose="02010600030101010101" pitchFamily="2" charset="-122"/>
              </a:defRPr>
            </a:lvl5pPr>
            <a:lvl6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6pPr>
            <a:lvl7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7pPr>
            <a:lvl8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8pPr>
            <a:lvl9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48" name="矩形 47"/>
          <p:cNvSpPr/>
          <p:nvPr/>
        </p:nvSpPr>
        <p:spPr>
          <a:xfrm>
            <a:off x="4643438" y="4076700"/>
            <a:ext cx="1582738" cy="463550"/>
          </a:xfrm>
          <a:prstGeom prst="rect">
            <a:avLst/>
          </a:prstGeom>
          <a:solidFill>
            <a:srgbClr val="4DC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2800">
                <a:solidFill>
                  <a:schemeClr val="tx1"/>
                </a:solidFill>
                <a:latin typeface="文泉驿微米黑" pitchFamily="2" charset="-122"/>
                <a:ea typeface="宋体" panose="02010600030101010101" pitchFamily="2" charset="-122"/>
              </a:defRPr>
            </a:lvl1pPr>
            <a:lvl2pPr eaLnBrk="0" hangingPunct="0">
              <a:spcBef>
                <a:spcPct val="20000"/>
              </a:spcBef>
              <a:buChar char="–"/>
              <a:defRPr sz="2400">
                <a:solidFill>
                  <a:schemeClr val="tx1"/>
                </a:solidFill>
                <a:latin typeface="文泉驿微米黑" pitchFamily="2" charset="-122"/>
                <a:ea typeface="宋体" panose="02010600030101010101" pitchFamily="2" charset="-122"/>
              </a:defRPr>
            </a:lvl2pPr>
            <a:lvl3pPr eaLnBrk="0" hangingPunct="0">
              <a:spcBef>
                <a:spcPct val="20000"/>
              </a:spcBef>
              <a:buChar char="•"/>
              <a:defRPr sz="2000">
                <a:solidFill>
                  <a:schemeClr val="tx1"/>
                </a:solidFill>
                <a:latin typeface="文泉驿微米黑" pitchFamily="2" charset="-122"/>
                <a:ea typeface="宋体" panose="02010600030101010101" pitchFamily="2" charset="-122"/>
              </a:defRPr>
            </a:lvl3pPr>
            <a:lvl4pPr eaLnBrk="0" hangingPunct="0">
              <a:spcBef>
                <a:spcPct val="20000"/>
              </a:spcBef>
              <a:buChar char="–"/>
              <a:defRPr sz="2000">
                <a:solidFill>
                  <a:schemeClr val="tx1"/>
                </a:solidFill>
                <a:latin typeface="文泉驿微米黑" pitchFamily="2" charset="-122"/>
                <a:ea typeface="宋体" panose="02010600030101010101" pitchFamily="2" charset="-122"/>
              </a:defRPr>
            </a:lvl4pPr>
            <a:lvl5pPr eaLnBrk="0" hangingPunct="0">
              <a:spcBef>
                <a:spcPct val="20000"/>
              </a:spcBef>
              <a:buChar char="»"/>
              <a:defRPr sz="2000">
                <a:solidFill>
                  <a:schemeClr val="tx1"/>
                </a:solidFill>
                <a:latin typeface="文泉驿微米黑" pitchFamily="2" charset="-122"/>
                <a:ea typeface="宋体" panose="02010600030101010101" pitchFamily="2" charset="-122"/>
              </a:defRPr>
            </a:lvl5pPr>
            <a:lvl6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6pPr>
            <a:lvl7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7pPr>
            <a:lvl8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8pPr>
            <a:lvl9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49" name="矩形 48"/>
          <p:cNvSpPr/>
          <p:nvPr/>
        </p:nvSpPr>
        <p:spPr>
          <a:xfrm>
            <a:off x="6732588" y="2852738"/>
            <a:ext cx="1228725" cy="465138"/>
          </a:xfrm>
          <a:prstGeom prst="rect">
            <a:avLst/>
          </a:prstGeom>
          <a:solidFill>
            <a:srgbClr val="B95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2800">
                <a:solidFill>
                  <a:schemeClr val="tx1"/>
                </a:solidFill>
                <a:latin typeface="文泉驿微米黑" pitchFamily="2" charset="-122"/>
                <a:ea typeface="宋体" panose="02010600030101010101" pitchFamily="2" charset="-122"/>
              </a:defRPr>
            </a:lvl1pPr>
            <a:lvl2pPr eaLnBrk="0" hangingPunct="0">
              <a:spcBef>
                <a:spcPct val="20000"/>
              </a:spcBef>
              <a:buChar char="–"/>
              <a:defRPr sz="2400">
                <a:solidFill>
                  <a:schemeClr val="tx1"/>
                </a:solidFill>
                <a:latin typeface="文泉驿微米黑" pitchFamily="2" charset="-122"/>
                <a:ea typeface="宋体" panose="02010600030101010101" pitchFamily="2" charset="-122"/>
              </a:defRPr>
            </a:lvl2pPr>
            <a:lvl3pPr eaLnBrk="0" hangingPunct="0">
              <a:spcBef>
                <a:spcPct val="20000"/>
              </a:spcBef>
              <a:buChar char="•"/>
              <a:defRPr sz="2000">
                <a:solidFill>
                  <a:schemeClr val="tx1"/>
                </a:solidFill>
                <a:latin typeface="文泉驿微米黑" pitchFamily="2" charset="-122"/>
                <a:ea typeface="宋体" panose="02010600030101010101" pitchFamily="2" charset="-122"/>
              </a:defRPr>
            </a:lvl3pPr>
            <a:lvl4pPr eaLnBrk="0" hangingPunct="0">
              <a:spcBef>
                <a:spcPct val="20000"/>
              </a:spcBef>
              <a:buChar char="–"/>
              <a:defRPr sz="2000">
                <a:solidFill>
                  <a:schemeClr val="tx1"/>
                </a:solidFill>
                <a:latin typeface="文泉驿微米黑" pitchFamily="2" charset="-122"/>
                <a:ea typeface="宋体" panose="02010600030101010101" pitchFamily="2" charset="-122"/>
              </a:defRPr>
            </a:lvl4pPr>
            <a:lvl5pPr eaLnBrk="0" hangingPunct="0">
              <a:spcBef>
                <a:spcPct val="20000"/>
              </a:spcBef>
              <a:buChar char="»"/>
              <a:defRPr sz="2000">
                <a:solidFill>
                  <a:schemeClr val="tx1"/>
                </a:solidFill>
                <a:latin typeface="文泉驿微米黑" pitchFamily="2" charset="-122"/>
                <a:ea typeface="宋体" panose="02010600030101010101" pitchFamily="2" charset="-122"/>
              </a:defRPr>
            </a:lvl5pPr>
            <a:lvl6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6pPr>
            <a:lvl7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7pPr>
            <a:lvl8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8pPr>
            <a:lvl9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1" name="矩形 50"/>
          <p:cNvSpPr/>
          <p:nvPr/>
        </p:nvSpPr>
        <p:spPr>
          <a:xfrm>
            <a:off x="2484438" y="2420938"/>
            <a:ext cx="33338" cy="2644775"/>
          </a:xfrm>
          <a:prstGeom prst="rect">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2800">
                <a:solidFill>
                  <a:schemeClr val="tx1"/>
                </a:solidFill>
                <a:latin typeface="文泉驿微米黑" pitchFamily="2" charset="-122"/>
                <a:ea typeface="宋体" panose="02010600030101010101" pitchFamily="2" charset="-122"/>
              </a:defRPr>
            </a:lvl1pPr>
            <a:lvl2pPr eaLnBrk="0" hangingPunct="0">
              <a:spcBef>
                <a:spcPct val="20000"/>
              </a:spcBef>
              <a:buChar char="–"/>
              <a:defRPr sz="2400">
                <a:solidFill>
                  <a:schemeClr val="tx1"/>
                </a:solidFill>
                <a:latin typeface="文泉驿微米黑" pitchFamily="2" charset="-122"/>
                <a:ea typeface="宋体" panose="02010600030101010101" pitchFamily="2" charset="-122"/>
              </a:defRPr>
            </a:lvl2pPr>
            <a:lvl3pPr eaLnBrk="0" hangingPunct="0">
              <a:spcBef>
                <a:spcPct val="20000"/>
              </a:spcBef>
              <a:buChar char="•"/>
              <a:defRPr sz="2000">
                <a:solidFill>
                  <a:schemeClr val="tx1"/>
                </a:solidFill>
                <a:latin typeface="文泉驿微米黑" pitchFamily="2" charset="-122"/>
                <a:ea typeface="宋体" panose="02010600030101010101" pitchFamily="2" charset="-122"/>
              </a:defRPr>
            </a:lvl3pPr>
            <a:lvl4pPr eaLnBrk="0" hangingPunct="0">
              <a:spcBef>
                <a:spcPct val="20000"/>
              </a:spcBef>
              <a:buChar char="–"/>
              <a:defRPr sz="2000">
                <a:solidFill>
                  <a:schemeClr val="tx1"/>
                </a:solidFill>
                <a:latin typeface="文泉驿微米黑" pitchFamily="2" charset="-122"/>
                <a:ea typeface="宋体" panose="02010600030101010101" pitchFamily="2" charset="-122"/>
              </a:defRPr>
            </a:lvl4pPr>
            <a:lvl5pPr eaLnBrk="0" hangingPunct="0">
              <a:spcBef>
                <a:spcPct val="20000"/>
              </a:spcBef>
              <a:buChar char="»"/>
              <a:defRPr sz="2000">
                <a:solidFill>
                  <a:schemeClr val="tx1"/>
                </a:solidFill>
                <a:latin typeface="文泉驿微米黑" pitchFamily="2" charset="-122"/>
                <a:ea typeface="宋体" panose="02010600030101010101" pitchFamily="2" charset="-122"/>
              </a:defRPr>
            </a:lvl5pPr>
            <a:lvl6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6pPr>
            <a:lvl7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7pPr>
            <a:lvl8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8pPr>
            <a:lvl9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2" name="矩形 51"/>
          <p:cNvSpPr/>
          <p:nvPr/>
        </p:nvSpPr>
        <p:spPr>
          <a:xfrm>
            <a:off x="4500563" y="2492375"/>
            <a:ext cx="34925" cy="2644775"/>
          </a:xfrm>
          <a:prstGeom prst="rect">
            <a:avLst/>
          </a:prstGeom>
          <a:solidFill>
            <a:srgbClr val="F79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2800">
                <a:solidFill>
                  <a:schemeClr val="tx1"/>
                </a:solidFill>
                <a:latin typeface="文泉驿微米黑" pitchFamily="2" charset="-122"/>
                <a:ea typeface="宋体" panose="02010600030101010101" pitchFamily="2" charset="-122"/>
              </a:defRPr>
            </a:lvl1pPr>
            <a:lvl2pPr eaLnBrk="0" hangingPunct="0">
              <a:spcBef>
                <a:spcPct val="20000"/>
              </a:spcBef>
              <a:buChar char="–"/>
              <a:defRPr sz="2400">
                <a:solidFill>
                  <a:schemeClr val="tx1"/>
                </a:solidFill>
                <a:latin typeface="文泉驿微米黑" pitchFamily="2" charset="-122"/>
                <a:ea typeface="宋体" panose="02010600030101010101" pitchFamily="2" charset="-122"/>
              </a:defRPr>
            </a:lvl2pPr>
            <a:lvl3pPr eaLnBrk="0" hangingPunct="0">
              <a:spcBef>
                <a:spcPct val="20000"/>
              </a:spcBef>
              <a:buChar char="•"/>
              <a:defRPr sz="2000">
                <a:solidFill>
                  <a:schemeClr val="tx1"/>
                </a:solidFill>
                <a:latin typeface="文泉驿微米黑" pitchFamily="2" charset="-122"/>
                <a:ea typeface="宋体" panose="02010600030101010101" pitchFamily="2" charset="-122"/>
              </a:defRPr>
            </a:lvl3pPr>
            <a:lvl4pPr eaLnBrk="0" hangingPunct="0">
              <a:spcBef>
                <a:spcPct val="20000"/>
              </a:spcBef>
              <a:buChar char="–"/>
              <a:defRPr sz="2000">
                <a:solidFill>
                  <a:schemeClr val="tx1"/>
                </a:solidFill>
                <a:latin typeface="文泉驿微米黑" pitchFamily="2" charset="-122"/>
                <a:ea typeface="宋体" panose="02010600030101010101" pitchFamily="2" charset="-122"/>
              </a:defRPr>
            </a:lvl4pPr>
            <a:lvl5pPr eaLnBrk="0" hangingPunct="0">
              <a:spcBef>
                <a:spcPct val="20000"/>
              </a:spcBef>
              <a:buChar char="»"/>
              <a:defRPr sz="2000">
                <a:solidFill>
                  <a:schemeClr val="tx1"/>
                </a:solidFill>
                <a:latin typeface="文泉驿微米黑" pitchFamily="2" charset="-122"/>
                <a:ea typeface="宋体" panose="02010600030101010101" pitchFamily="2" charset="-122"/>
              </a:defRPr>
            </a:lvl5pPr>
            <a:lvl6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6pPr>
            <a:lvl7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7pPr>
            <a:lvl8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8pPr>
            <a:lvl9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3" name="矩形 52"/>
          <p:cNvSpPr/>
          <p:nvPr/>
        </p:nvSpPr>
        <p:spPr>
          <a:xfrm>
            <a:off x="6443663" y="2420938"/>
            <a:ext cx="33338" cy="2644775"/>
          </a:xfrm>
          <a:prstGeom prst="rect">
            <a:avLst/>
          </a:prstGeom>
          <a:solidFill>
            <a:srgbClr val="4DC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2800">
                <a:solidFill>
                  <a:schemeClr val="tx1"/>
                </a:solidFill>
                <a:latin typeface="文泉驿微米黑" pitchFamily="2" charset="-122"/>
                <a:ea typeface="宋体" panose="02010600030101010101" pitchFamily="2" charset="-122"/>
              </a:defRPr>
            </a:lvl1pPr>
            <a:lvl2pPr eaLnBrk="0" hangingPunct="0">
              <a:spcBef>
                <a:spcPct val="20000"/>
              </a:spcBef>
              <a:buChar char="–"/>
              <a:defRPr sz="2400">
                <a:solidFill>
                  <a:schemeClr val="tx1"/>
                </a:solidFill>
                <a:latin typeface="文泉驿微米黑" pitchFamily="2" charset="-122"/>
                <a:ea typeface="宋体" panose="02010600030101010101" pitchFamily="2" charset="-122"/>
              </a:defRPr>
            </a:lvl2pPr>
            <a:lvl3pPr eaLnBrk="0" hangingPunct="0">
              <a:spcBef>
                <a:spcPct val="20000"/>
              </a:spcBef>
              <a:buChar char="•"/>
              <a:defRPr sz="2000">
                <a:solidFill>
                  <a:schemeClr val="tx1"/>
                </a:solidFill>
                <a:latin typeface="文泉驿微米黑" pitchFamily="2" charset="-122"/>
                <a:ea typeface="宋体" panose="02010600030101010101" pitchFamily="2" charset="-122"/>
              </a:defRPr>
            </a:lvl3pPr>
            <a:lvl4pPr eaLnBrk="0" hangingPunct="0">
              <a:spcBef>
                <a:spcPct val="20000"/>
              </a:spcBef>
              <a:buChar char="–"/>
              <a:defRPr sz="2000">
                <a:solidFill>
                  <a:schemeClr val="tx1"/>
                </a:solidFill>
                <a:latin typeface="文泉驿微米黑" pitchFamily="2" charset="-122"/>
                <a:ea typeface="宋体" panose="02010600030101010101" pitchFamily="2" charset="-122"/>
              </a:defRPr>
            </a:lvl4pPr>
            <a:lvl5pPr eaLnBrk="0" hangingPunct="0">
              <a:spcBef>
                <a:spcPct val="20000"/>
              </a:spcBef>
              <a:buChar char="»"/>
              <a:defRPr sz="2000">
                <a:solidFill>
                  <a:schemeClr val="tx1"/>
                </a:solidFill>
                <a:latin typeface="文泉驿微米黑" pitchFamily="2" charset="-122"/>
                <a:ea typeface="宋体" panose="02010600030101010101" pitchFamily="2" charset="-122"/>
              </a:defRPr>
            </a:lvl5pPr>
            <a:lvl6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6pPr>
            <a:lvl7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7pPr>
            <a:lvl8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8pPr>
            <a:lvl9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4" name="矩形 53"/>
          <p:cNvSpPr/>
          <p:nvPr/>
        </p:nvSpPr>
        <p:spPr>
          <a:xfrm>
            <a:off x="8243888" y="2492375"/>
            <a:ext cx="34925" cy="2644775"/>
          </a:xfrm>
          <a:prstGeom prst="rect">
            <a:avLst/>
          </a:prstGeom>
          <a:solidFill>
            <a:srgbClr val="B95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2800">
                <a:solidFill>
                  <a:schemeClr val="tx1"/>
                </a:solidFill>
                <a:latin typeface="文泉驿微米黑" pitchFamily="2" charset="-122"/>
                <a:ea typeface="宋体" panose="02010600030101010101" pitchFamily="2" charset="-122"/>
              </a:defRPr>
            </a:lvl1pPr>
            <a:lvl2pPr eaLnBrk="0" hangingPunct="0">
              <a:spcBef>
                <a:spcPct val="20000"/>
              </a:spcBef>
              <a:buChar char="–"/>
              <a:defRPr sz="2400">
                <a:solidFill>
                  <a:schemeClr val="tx1"/>
                </a:solidFill>
                <a:latin typeface="文泉驿微米黑" pitchFamily="2" charset="-122"/>
                <a:ea typeface="宋体" panose="02010600030101010101" pitchFamily="2" charset="-122"/>
              </a:defRPr>
            </a:lvl2pPr>
            <a:lvl3pPr eaLnBrk="0" hangingPunct="0">
              <a:spcBef>
                <a:spcPct val="20000"/>
              </a:spcBef>
              <a:buChar char="•"/>
              <a:defRPr sz="2000">
                <a:solidFill>
                  <a:schemeClr val="tx1"/>
                </a:solidFill>
                <a:latin typeface="文泉驿微米黑" pitchFamily="2" charset="-122"/>
                <a:ea typeface="宋体" panose="02010600030101010101" pitchFamily="2" charset="-122"/>
              </a:defRPr>
            </a:lvl3pPr>
            <a:lvl4pPr eaLnBrk="0" hangingPunct="0">
              <a:spcBef>
                <a:spcPct val="20000"/>
              </a:spcBef>
              <a:buChar char="–"/>
              <a:defRPr sz="2000">
                <a:solidFill>
                  <a:schemeClr val="tx1"/>
                </a:solidFill>
                <a:latin typeface="文泉驿微米黑" pitchFamily="2" charset="-122"/>
                <a:ea typeface="宋体" panose="02010600030101010101" pitchFamily="2" charset="-122"/>
              </a:defRPr>
            </a:lvl4pPr>
            <a:lvl5pPr eaLnBrk="0" hangingPunct="0">
              <a:spcBef>
                <a:spcPct val="20000"/>
              </a:spcBef>
              <a:buChar char="»"/>
              <a:defRPr sz="2000">
                <a:solidFill>
                  <a:schemeClr val="tx1"/>
                </a:solidFill>
                <a:latin typeface="文泉驿微米黑" pitchFamily="2" charset="-122"/>
                <a:ea typeface="宋体" panose="02010600030101010101" pitchFamily="2" charset="-122"/>
              </a:defRPr>
            </a:lvl5pPr>
            <a:lvl6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6pPr>
            <a:lvl7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7pPr>
            <a:lvl8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8pPr>
            <a:lvl9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35855" name="矩形 54"/>
          <p:cNvSpPr/>
          <p:nvPr/>
        </p:nvSpPr>
        <p:spPr>
          <a:xfrm>
            <a:off x="1014413" y="4076700"/>
            <a:ext cx="1503362" cy="457200"/>
          </a:xfrm>
          <a:prstGeom prst="rect">
            <a:avLst/>
          </a:prstGeom>
          <a:noFill/>
          <a:ln w="9525">
            <a:noFill/>
          </a:ln>
        </p:spPr>
        <p:txBody>
          <a:bodyPr>
            <a:spAutoFit/>
          </a:bodyPr>
          <a:p>
            <a:pPr algn="ctr" eaLnBrk="1" hangingPunct="1">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第一步</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5856" name="矩形 55"/>
          <p:cNvSpPr/>
          <p:nvPr/>
        </p:nvSpPr>
        <p:spPr>
          <a:xfrm>
            <a:off x="2627313" y="2924175"/>
            <a:ext cx="1728787" cy="457200"/>
          </a:xfrm>
          <a:prstGeom prst="rect">
            <a:avLst/>
          </a:prstGeom>
          <a:noFill/>
          <a:ln w="9525">
            <a:noFill/>
          </a:ln>
        </p:spPr>
        <p:txBody>
          <a:bodyPr>
            <a:spAutoFit/>
          </a:bodyPr>
          <a:p>
            <a:pPr algn="ctr" eaLnBrk="1" hangingPunct="1">
              <a:spcBef>
                <a:spcPct val="50000"/>
              </a:spcBef>
            </a:pPr>
            <a:r>
              <a:rPr lang="zh-CN" altLang="en-US" sz="2400" b="1" dirty="0">
                <a:solidFill>
                  <a:srgbClr val="FFFFFF"/>
                </a:solidFill>
                <a:latin typeface="微软雅黑" panose="020B0503020204020204" pitchFamily="34" charset="-122"/>
                <a:ea typeface="微软雅黑" panose="020B0503020204020204" pitchFamily="34" charset="-122"/>
              </a:rPr>
              <a:t>第二步</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35857" name="矩形 56"/>
          <p:cNvSpPr/>
          <p:nvPr/>
        </p:nvSpPr>
        <p:spPr>
          <a:xfrm>
            <a:off x="4716463" y="4076700"/>
            <a:ext cx="1584325" cy="457200"/>
          </a:xfrm>
          <a:prstGeom prst="rect">
            <a:avLst/>
          </a:prstGeom>
          <a:noFill/>
          <a:ln w="9525">
            <a:noFill/>
          </a:ln>
        </p:spPr>
        <p:txBody>
          <a:bodyPr>
            <a:spAutoFit/>
          </a:bodyPr>
          <a:p>
            <a:pPr algn="ctr" eaLnBrk="1" hangingPunct="1">
              <a:spcBef>
                <a:spcPct val="50000"/>
              </a:spcBef>
            </a:pPr>
            <a:r>
              <a:rPr lang="zh-CN" altLang="en-US" sz="2400" b="1" dirty="0">
                <a:solidFill>
                  <a:srgbClr val="FFFFFF"/>
                </a:solidFill>
                <a:latin typeface="微软雅黑" panose="020B0503020204020204" pitchFamily="34" charset="-122"/>
                <a:ea typeface="微软雅黑" panose="020B0503020204020204" pitchFamily="34" charset="-122"/>
              </a:rPr>
              <a:t>第三步</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58" name="矩形 57"/>
          <p:cNvSpPr/>
          <p:nvPr/>
        </p:nvSpPr>
        <p:spPr>
          <a:xfrm>
            <a:off x="6804025" y="2852738"/>
            <a:ext cx="1119188" cy="457200"/>
          </a:xfrm>
          <a:prstGeom prst="rect">
            <a:avLst/>
          </a:prstGeom>
          <a:noFill/>
          <a:ln w="9525">
            <a:noFill/>
          </a:ln>
        </p:spPr>
        <p:txBody>
          <a:bodyPr>
            <a:spAutoFit/>
          </a:bodyPr>
          <a:p>
            <a:pPr algn="ctr" eaLnBrk="1" hangingPunct="1">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第四步</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8" name="矩形 67"/>
          <p:cNvSpPr/>
          <p:nvPr/>
        </p:nvSpPr>
        <p:spPr>
          <a:xfrm>
            <a:off x="6588125" y="4292600"/>
            <a:ext cx="1071563" cy="457200"/>
          </a:xfrm>
          <a:prstGeom prst="rect">
            <a:avLst/>
          </a:prstGeom>
          <a:noFill/>
          <a:ln w="9525">
            <a:noFill/>
          </a:ln>
        </p:spPr>
        <p:txBody>
          <a:bodyPr>
            <a:spAutoFit/>
          </a:bodyPr>
          <a:p>
            <a:pPr algn="ctr" eaLnBrk="1" hangingPunct="1">
              <a:spcBef>
                <a:spcPct val="50000"/>
              </a:spcBef>
            </a:pPr>
            <a:r>
              <a:rPr lang="en-US" altLang="zh-CN" sz="2400" b="1" dirty="0">
                <a:solidFill>
                  <a:schemeClr val="bg1"/>
                </a:solidFill>
                <a:latin typeface="Arial" panose="020B0604020202020204" pitchFamily="34" charset="0"/>
                <a:ea typeface="宋体" panose="02010600030101010101" pitchFamily="2" charset="-122"/>
              </a:rPr>
              <a:t>E</a:t>
            </a:r>
            <a:endParaRPr lang="zh-CN" altLang="en-US" sz="2400" b="1" dirty="0">
              <a:solidFill>
                <a:schemeClr val="bg1"/>
              </a:solidFill>
              <a:latin typeface="Arial" panose="020B0604020202020204" pitchFamily="34" charset="0"/>
              <a:ea typeface="宋体" panose="02010600030101010101" pitchFamily="2" charset="-122"/>
            </a:endParaRPr>
          </a:p>
        </p:txBody>
      </p:sp>
      <p:sp>
        <p:nvSpPr>
          <p:cNvPr id="71" name="等腰三角形 4"/>
          <p:cNvSpPr/>
          <p:nvPr/>
        </p:nvSpPr>
        <p:spPr>
          <a:xfrm rot="5400000">
            <a:off x="34925" y="1044575"/>
            <a:ext cx="149225" cy="215900"/>
          </a:xfrm>
          <a:prstGeom prst="triangle">
            <a:avLst>
              <a:gd name="adj" fmla="val 50000"/>
            </a:avLst>
          </a:prstGeom>
          <a:solidFill>
            <a:schemeClr val="bg1"/>
          </a:solidFill>
          <a:ln w="9525">
            <a:noFill/>
          </a:ln>
        </p:spPr>
        <p:txBody>
          <a:bodyPr anchor="ctr" anchorCtr="0"/>
          <a:p>
            <a:pPr algn="ctr" eaLnBrk="1" hangingPunct="1">
              <a:spcBef>
                <a:spcPct val="50000"/>
              </a:spcBef>
            </a:pPr>
            <a:endParaRPr lang="zh-CN"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72" name="矩形 6"/>
          <p:cNvSpPr/>
          <p:nvPr/>
        </p:nvSpPr>
        <p:spPr>
          <a:xfrm>
            <a:off x="-6350" y="1216025"/>
            <a:ext cx="2441575" cy="165100"/>
          </a:xfrm>
          <a:prstGeom prst="rect">
            <a:avLst/>
          </a:prstGeom>
          <a:solidFill>
            <a:srgbClr val="3B68A1"/>
          </a:solidFill>
          <a:ln w="9525">
            <a:noFill/>
          </a:ln>
        </p:spPr>
        <p:txBody>
          <a:bodyPr lIns="68553" tIns="34276" rIns="68553" bIns="34276" anchor="ctr" anchorCtr="0"/>
          <a:p>
            <a:pPr algn="ctr" eaLnBrk="1" hangingPunct="1">
              <a:spcBef>
                <a:spcPct val="50000"/>
              </a:spcBef>
            </a:pPr>
            <a:endParaRPr lang="zh-CN" altLang="zh-CN" sz="2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3" name="矩形 7"/>
          <p:cNvSpPr/>
          <p:nvPr/>
        </p:nvSpPr>
        <p:spPr>
          <a:xfrm>
            <a:off x="2227263" y="1216025"/>
            <a:ext cx="3443287" cy="165100"/>
          </a:xfrm>
          <a:prstGeom prst="rect">
            <a:avLst/>
          </a:prstGeom>
          <a:solidFill>
            <a:srgbClr val="F79E5A"/>
          </a:solidFill>
          <a:ln w="9525">
            <a:noFill/>
          </a:ln>
        </p:spPr>
        <p:txBody>
          <a:bodyPr lIns="68553" tIns="34276" rIns="68553" bIns="34276" anchor="ctr" anchorCtr="0"/>
          <a:p>
            <a:pPr algn="ctr" eaLnBrk="1" hangingPunct="1">
              <a:spcBef>
                <a:spcPct val="50000"/>
              </a:spcBef>
            </a:pPr>
            <a:endParaRPr lang="zh-CN" altLang="zh-CN" sz="2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4" name="矩形 8"/>
          <p:cNvSpPr/>
          <p:nvPr/>
        </p:nvSpPr>
        <p:spPr>
          <a:xfrm>
            <a:off x="4764088" y="1214438"/>
            <a:ext cx="2474912" cy="165100"/>
          </a:xfrm>
          <a:prstGeom prst="rect">
            <a:avLst/>
          </a:prstGeom>
          <a:solidFill>
            <a:srgbClr val="4DCEB8"/>
          </a:solidFill>
          <a:ln w="9525">
            <a:noFill/>
          </a:ln>
        </p:spPr>
        <p:txBody>
          <a:bodyPr lIns="68553" tIns="34276" rIns="68553" bIns="34276" anchor="ctr" anchorCtr="0"/>
          <a:p>
            <a:pPr algn="ctr" eaLnBrk="1" hangingPunct="1">
              <a:spcBef>
                <a:spcPct val="50000"/>
              </a:spcBef>
            </a:pPr>
            <a:endParaRPr lang="zh-CN" altLang="zh-CN" sz="2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5" name="矩形 9"/>
          <p:cNvSpPr/>
          <p:nvPr/>
        </p:nvSpPr>
        <p:spPr>
          <a:xfrm>
            <a:off x="7186613" y="1214438"/>
            <a:ext cx="1968500" cy="165100"/>
          </a:xfrm>
          <a:prstGeom prst="rect">
            <a:avLst/>
          </a:prstGeom>
          <a:solidFill>
            <a:srgbClr val="B95F95"/>
          </a:solidFill>
          <a:ln w="9525">
            <a:noFill/>
          </a:ln>
        </p:spPr>
        <p:txBody>
          <a:bodyPr lIns="68553" tIns="34276" rIns="68553" bIns="34276" anchor="ctr" anchorCtr="0"/>
          <a:p>
            <a:pPr algn="ctr" eaLnBrk="1" hangingPunct="1">
              <a:spcBef>
                <a:spcPct val="50000"/>
              </a:spcBef>
            </a:pPr>
            <a:endParaRPr lang="zh-CN" altLang="zh-CN" sz="2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76" name="组合 75"/>
          <p:cNvGrpSpPr/>
          <p:nvPr/>
        </p:nvGrpSpPr>
        <p:grpSpPr>
          <a:xfrm>
            <a:off x="749300" y="989013"/>
            <a:ext cx="4929188" cy="606425"/>
            <a:chOff x="903371" y="249943"/>
            <a:chExt cx="2831223" cy="679699"/>
          </a:xfrm>
        </p:grpSpPr>
        <p:sp>
          <p:nvSpPr>
            <p:cNvPr id="77" name="任意多边形 76"/>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lIns="68580" tIns="34290" rIns="68580" bIns="34290"/>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微软雅黑" panose="020B0503020204020204" pitchFamily="34" charset="-122"/>
                <a:ea typeface="文泉驿微米黑" pitchFamily="2" charset="-122"/>
                <a:cs typeface="+mn-cs"/>
              </a:endParaRPr>
            </a:p>
          </p:txBody>
        </p:sp>
        <p:sp>
          <p:nvSpPr>
            <p:cNvPr id="78" name="任意多边形 77"/>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lIns="68580" tIns="34290" rIns="68580" bIns="34290"/>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微软雅黑" panose="020B0503020204020204" pitchFamily="34" charset="-122"/>
                <a:ea typeface="文泉驿微米黑" pitchFamily="2" charset="-122"/>
                <a:cs typeface="+mn-cs"/>
              </a:endParaRPr>
            </a:p>
          </p:txBody>
        </p:sp>
      </p:grpSp>
      <p:sp>
        <p:nvSpPr>
          <p:cNvPr id="79" name="标题 1"/>
          <p:cNvSpPr txBox="1"/>
          <p:nvPr/>
        </p:nvSpPr>
        <p:spPr>
          <a:xfrm>
            <a:off x="1476375" y="1052513"/>
            <a:ext cx="5321300" cy="595312"/>
          </a:xfrm>
          <a:prstGeom prst="rect">
            <a:avLst/>
          </a:prstGeom>
          <a:noFill/>
          <a:ln w="9525">
            <a:noFill/>
          </a:ln>
        </p:spPr>
        <p:txBody>
          <a:bodyPr lIns="68577" tIns="34288" rIns="68577" bIns="34288"/>
          <a:p>
            <a:pPr eaLnBrk="1" hangingPunct="1">
              <a:spcBef>
                <a:spcPct val="50000"/>
              </a:spcBef>
            </a:pPr>
            <a:r>
              <a:rPr lang="zh-CN" altLang="en-US" sz="2400" b="1" dirty="0">
                <a:solidFill>
                  <a:srgbClr val="3B68A1"/>
                </a:solidFill>
                <a:latin typeface="微软雅黑" panose="020B0503020204020204" pitchFamily="34" charset="-122"/>
                <a:ea typeface="微软雅黑" panose="020B0503020204020204" pitchFamily="34" charset="-122"/>
              </a:rPr>
              <a:t>存货模式步骤如下</a:t>
            </a:r>
            <a:endParaRPr lang="zh-CN" altLang="en-US" sz="2400" b="1" dirty="0">
              <a:solidFill>
                <a:srgbClr val="3B68A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72"/>
                                        </p:tgtEl>
                                        <p:attrNameLst>
                                          <p:attrName>r</p:attrName>
                                        </p:attrNameLst>
                                      </p:cBhvr>
                                    </p:animRot>
                                    <p:animRot by="-240000">
                                      <p:cBhvr>
                                        <p:cTn id="7" dur="200" fill="hold">
                                          <p:stCondLst>
                                            <p:cond delay="200"/>
                                          </p:stCondLst>
                                        </p:cTn>
                                        <p:tgtEl>
                                          <p:spTgt spid="72"/>
                                        </p:tgtEl>
                                        <p:attrNameLst>
                                          <p:attrName>r</p:attrName>
                                        </p:attrNameLst>
                                      </p:cBhvr>
                                    </p:animRot>
                                    <p:animRot by="240000">
                                      <p:cBhvr>
                                        <p:cTn id="8" dur="200" fill="hold">
                                          <p:stCondLst>
                                            <p:cond delay="400"/>
                                          </p:stCondLst>
                                        </p:cTn>
                                        <p:tgtEl>
                                          <p:spTgt spid="72"/>
                                        </p:tgtEl>
                                        <p:attrNameLst>
                                          <p:attrName>r</p:attrName>
                                        </p:attrNameLst>
                                      </p:cBhvr>
                                    </p:animRot>
                                    <p:animRot by="-240000">
                                      <p:cBhvr>
                                        <p:cTn id="9" dur="200" fill="hold">
                                          <p:stCondLst>
                                            <p:cond delay="600"/>
                                          </p:stCondLst>
                                        </p:cTn>
                                        <p:tgtEl>
                                          <p:spTgt spid="72"/>
                                        </p:tgtEl>
                                        <p:attrNameLst>
                                          <p:attrName>r</p:attrName>
                                        </p:attrNameLst>
                                      </p:cBhvr>
                                    </p:animRot>
                                    <p:animRot by="120000">
                                      <p:cBhvr>
                                        <p:cTn id="10" dur="200" fill="hold">
                                          <p:stCondLst>
                                            <p:cond delay="800"/>
                                          </p:stCondLst>
                                        </p:cTn>
                                        <p:tgtEl>
                                          <p:spTgt spid="72"/>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73"/>
                                        </p:tgtEl>
                                        <p:attrNameLst>
                                          <p:attrName>r</p:attrName>
                                        </p:attrNameLst>
                                      </p:cBhvr>
                                    </p:animRot>
                                    <p:animRot by="-240000">
                                      <p:cBhvr>
                                        <p:cTn id="13" dur="200" fill="hold">
                                          <p:stCondLst>
                                            <p:cond delay="200"/>
                                          </p:stCondLst>
                                        </p:cTn>
                                        <p:tgtEl>
                                          <p:spTgt spid="73"/>
                                        </p:tgtEl>
                                        <p:attrNameLst>
                                          <p:attrName>r</p:attrName>
                                        </p:attrNameLst>
                                      </p:cBhvr>
                                    </p:animRot>
                                    <p:animRot by="240000">
                                      <p:cBhvr>
                                        <p:cTn id="14" dur="200" fill="hold">
                                          <p:stCondLst>
                                            <p:cond delay="400"/>
                                          </p:stCondLst>
                                        </p:cTn>
                                        <p:tgtEl>
                                          <p:spTgt spid="73"/>
                                        </p:tgtEl>
                                        <p:attrNameLst>
                                          <p:attrName>r</p:attrName>
                                        </p:attrNameLst>
                                      </p:cBhvr>
                                    </p:animRot>
                                    <p:animRot by="-240000">
                                      <p:cBhvr>
                                        <p:cTn id="15" dur="200" fill="hold">
                                          <p:stCondLst>
                                            <p:cond delay="600"/>
                                          </p:stCondLst>
                                        </p:cTn>
                                        <p:tgtEl>
                                          <p:spTgt spid="73"/>
                                        </p:tgtEl>
                                        <p:attrNameLst>
                                          <p:attrName>r</p:attrName>
                                        </p:attrNameLst>
                                      </p:cBhvr>
                                    </p:animRot>
                                    <p:animRot by="120000">
                                      <p:cBhvr>
                                        <p:cTn id="16" dur="200" fill="hold">
                                          <p:stCondLst>
                                            <p:cond delay="800"/>
                                          </p:stCondLst>
                                        </p:cTn>
                                        <p:tgtEl>
                                          <p:spTgt spid="73"/>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74"/>
                                        </p:tgtEl>
                                        <p:attrNameLst>
                                          <p:attrName>r</p:attrName>
                                        </p:attrNameLst>
                                      </p:cBhvr>
                                    </p:animRot>
                                    <p:animRot by="-240000">
                                      <p:cBhvr>
                                        <p:cTn id="19" dur="200" fill="hold">
                                          <p:stCondLst>
                                            <p:cond delay="200"/>
                                          </p:stCondLst>
                                        </p:cTn>
                                        <p:tgtEl>
                                          <p:spTgt spid="74"/>
                                        </p:tgtEl>
                                        <p:attrNameLst>
                                          <p:attrName>r</p:attrName>
                                        </p:attrNameLst>
                                      </p:cBhvr>
                                    </p:animRot>
                                    <p:animRot by="240000">
                                      <p:cBhvr>
                                        <p:cTn id="20" dur="200" fill="hold">
                                          <p:stCondLst>
                                            <p:cond delay="400"/>
                                          </p:stCondLst>
                                        </p:cTn>
                                        <p:tgtEl>
                                          <p:spTgt spid="74"/>
                                        </p:tgtEl>
                                        <p:attrNameLst>
                                          <p:attrName>r</p:attrName>
                                        </p:attrNameLst>
                                      </p:cBhvr>
                                    </p:animRot>
                                    <p:animRot by="-240000">
                                      <p:cBhvr>
                                        <p:cTn id="21" dur="200" fill="hold">
                                          <p:stCondLst>
                                            <p:cond delay="600"/>
                                          </p:stCondLst>
                                        </p:cTn>
                                        <p:tgtEl>
                                          <p:spTgt spid="74"/>
                                        </p:tgtEl>
                                        <p:attrNameLst>
                                          <p:attrName>r</p:attrName>
                                        </p:attrNameLst>
                                      </p:cBhvr>
                                    </p:animRot>
                                    <p:animRot by="120000">
                                      <p:cBhvr>
                                        <p:cTn id="22" dur="200" fill="hold">
                                          <p:stCondLst>
                                            <p:cond delay="800"/>
                                          </p:stCondLst>
                                        </p:cTn>
                                        <p:tgtEl>
                                          <p:spTgt spid="74"/>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75"/>
                                        </p:tgtEl>
                                        <p:attrNameLst>
                                          <p:attrName>r</p:attrName>
                                        </p:attrNameLst>
                                      </p:cBhvr>
                                    </p:animRot>
                                    <p:animRot by="-240000">
                                      <p:cBhvr>
                                        <p:cTn id="25" dur="200" fill="hold">
                                          <p:stCondLst>
                                            <p:cond delay="200"/>
                                          </p:stCondLst>
                                        </p:cTn>
                                        <p:tgtEl>
                                          <p:spTgt spid="75"/>
                                        </p:tgtEl>
                                        <p:attrNameLst>
                                          <p:attrName>r</p:attrName>
                                        </p:attrNameLst>
                                      </p:cBhvr>
                                    </p:animRot>
                                    <p:animRot by="240000">
                                      <p:cBhvr>
                                        <p:cTn id="26" dur="200" fill="hold">
                                          <p:stCondLst>
                                            <p:cond delay="400"/>
                                          </p:stCondLst>
                                        </p:cTn>
                                        <p:tgtEl>
                                          <p:spTgt spid="75"/>
                                        </p:tgtEl>
                                        <p:attrNameLst>
                                          <p:attrName>r</p:attrName>
                                        </p:attrNameLst>
                                      </p:cBhvr>
                                    </p:animRot>
                                    <p:animRot by="-240000">
                                      <p:cBhvr>
                                        <p:cTn id="27" dur="200" fill="hold">
                                          <p:stCondLst>
                                            <p:cond delay="600"/>
                                          </p:stCondLst>
                                        </p:cTn>
                                        <p:tgtEl>
                                          <p:spTgt spid="75"/>
                                        </p:tgtEl>
                                        <p:attrNameLst>
                                          <p:attrName>r</p:attrName>
                                        </p:attrNameLst>
                                      </p:cBhvr>
                                    </p:animRot>
                                    <p:animRot by="120000">
                                      <p:cBhvr>
                                        <p:cTn id="28" dur="200" fill="hold">
                                          <p:stCondLst>
                                            <p:cond delay="800"/>
                                          </p:stCondLst>
                                        </p:cTn>
                                        <p:tgtEl>
                                          <p:spTgt spid="75"/>
                                        </p:tgtEl>
                                        <p:attrNameLst>
                                          <p:attrName>r</p:attrName>
                                        </p:attrNameLst>
                                      </p:cBhvr>
                                    </p:animRot>
                                  </p:childTnLst>
                                </p:cTn>
                              </p:par>
                              <p:par>
                                <p:cTn id="29" presetID="22" presetClass="entr" presetSubtype="8"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left)">
                                      <p:cBhvr>
                                        <p:cTn id="31" dur="500"/>
                                        <p:tgtEl>
                                          <p:spTgt spid="76"/>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fade">
                                      <p:cBhvr>
                                        <p:cTn id="35" dur="500"/>
                                        <p:tgtEl>
                                          <p:spTgt spid="79"/>
                                        </p:tgtEl>
                                      </p:cBhvr>
                                    </p:animEffect>
                                  </p:childTnLst>
                                </p:cTn>
                              </p:par>
                            </p:childTnLst>
                          </p:cTn>
                        </p:par>
                        <p:par>
                          <p:cTn id="36" fill="hold">
                            <p:stCondLst>
                              <p:cond delay="1500"/>
                            </p:stCondLst>
                            <p:childTnLst>
                              <p:par>
                                <p:cTn id="37" presetID="2" presetClass="entr" presetSubtype="8" fill="hold" grpId="0" nodeType="afterEffect">
                                  <p:stCondLst>
                                    <p:cond delay="0"/>
                                  </p:stCondLst>
                                  <p:childTnLst>
                                    <p:set>
                                      <p:cBhvr>
                                        <p:cTn id="38" dur="1" fill="hold">
                                          <p:stCondLst>
                                            <p:cond delay="0"/>
                                          </p:stCondLst>
                                        </p:cTn>
                                        <p:tgtEl>
                                          <p:spTgt spid="71"/>
                                        </p:tgtEl>
                                        <p:attrNameLst>
                                          <p:attrName>style.visibility</p:attrName>
                                        </p:attrNameLst>
                                      </p:cBhvr>
                                      <p:to>
                                        <p:strVal val="visible"/>
                                      </p:to>
                                    </p:set>
                                    <p:anim calcmode="lin" valueType="num">
                                      <p:cBhvr>
                                        <p:cTn id="39" dur="500" fill="hold"/>
                                        <p:tgtEl>
                                          <p:spTgt spid="71"/>
                                        </p:tgtEl>
                                        <p:attrNameLst>
                                          <p:attrName>ppt_x</p:attrName>
                                        </p:attrNameLst>
                                      </p:cBhvr>
                                      <p:tavLst>
                                        <p:tav tm="0">
                                          <p:val>
                                            <p:strVal val="0-#ppt_w/2"/>
                                          </p:val>
                                        </p:tav>
                                        <p:tav tm="100000">
                                          <p:val>
                                            <p:strVal val="#ppt_x"/>
                                          </p:val>
                                        </p:tav>
                                      </p:tavLst>
                                    </p:anim>
                                    <p:anim calcmode="lin" valueType="num">
                                      <p:cBhvr>
                                        <p:cTn id="40" dur="500" fill="hold"/>
                                        <p:tgtEl>
                                          <p:spTgt spid="71"/>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par>
                                <p:cTn id="45" presetID="2" presetClass="entr" presetSubtype="8"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ppt_x</p:attrName>
                                        </p:attrNameLst>
                                      </p:cBhvr>
                                      <p:tavLst>
                                        <p:tav tm="0">
                                          <p:val>
                                            <p:strVal val="0-#ppt_w/2"/>
                                          </p:val>
                                        </p:tav>
                                        <p:tav tm="100000">
                                          <p:val>
                                            <p:strVal val="#ppt_x"/>
                                          </p:val>
                                        </p:tav>
                                      </p:tavLst>
                                    </p:anim>
                                    <p:anim calcmode="lin" valueType="num">
                                      <p:cBhvr>
                                        <p:cTn id="48" dur="500" fill="hold"/>
                                        <p:tgtEl>
                                          <p:spTgt spid="46"/>
                                        </p:tgtEl>
                                        <p:attrNameLst>
                                          <p:attrName>ppt_y</p:attrName>
                                        </p:attrNameLst>
                                      </p:cBhvr>
                                      <p:tavLst>
                                        <p:tav tm="0">
                                          <p:val>
                                            <p:strVal val="#ppt_y"/>
                                          </p:val>
                                        </p:tav>
                                        <p:tav tm="100000">
                                          <p:val>
                                            <p:strVal val="#ppt_y"/>
                                          </p:val>
                                        </p:tav>
                                      </p:tavLst>
                                    </p:anim>
                                  </p:childTnLst>
                                </p:cTn>
                              </p:par>
                              <p:par>
                                <p:cTn id="49" presetID="45" presetClass="entr" presetSubtype="0" fill="hold" grpId="0" nodeType="withEffect">
                                  <p:stCondLst>
                                    <p:cond delay="0"/>
                                  </p:stCondLst>
                                  <p:childTnLst>
                                    <p:set>
                                      <p:cBhvr>
                                        <p:cTn id="50" dur="1" fill="hold">
                                          <p:stCondLst>
                                            <p:cond delay="0"/>
                                          </p:stCondLst>
                                        </p:cTn>
                                        <p:tgtEl>
                                          <p:spTgt spid="35855"/>
                                        </p:tgtEl>
                                        <p:attrNameLst>
                                          <p:attrName>style.visibility</p:attrName>
                                        </p:attrNameLst>
                                      </p:cBhvr>
                                      <p:to>
                                        <p:strVal val="visible"/>
                                      </p:to>
                                    </p:set>
                                    <p:animEffect transition="in" filter="fade">
                                      <p:cBhvr>
                                        <p:cTn id="51" dur="1250"/>
                                        <p:tgtEl>
                                          <p:spTgt spid="35855"/>
                                        </p:tgtEl>
                                      </p:cBhvr>
                                    </p:animEffect>
                                    <p:anim calcmode="lin" valueType="num">
                                      <p:cBhvr>
                                        <p:cTn id="52" dur="1250" fill="hold"/>
                                        <p:tgtEl>
                                          <p:spTgt spid="35855"/>
                                        </p:tgtEl>
                                        <p:attrNameLst>
                                          <p:attrName>ppt_w</p:attrName>
                                        </p:attrNameLst>
                                      </p:cBhvr>
                                      <p:tavLst>
                                        <p:tav tm="0" fmla="#ppt_w*sin(2.5*pi*$)">
                                          <p:val>
                                            <p:fltVal val="0.000000"/>
                                          </p:val>
                                        </p:tav>
                                        <p:tav tm="100000">
                                          <p:val>
                                            <p:fltVal val="1.000000"/>
                                          </p:val>
                                        </p:tav>
                                      </p:tavLst>
                                    </p:anim>
                                    <p:anim calcmode="lin" valueType="num">
                                      <p:cBhvr>
                                        <p:cTn id="53" dur="1250" fill="hold"/>
                                        <p:tgtEl>
                                          <p:spTgt spid="35855"/>
                                        </p:tgtEl>
                                        <p:attrNameLst>
                                          <p:attrName>ppt_h</p:attrName>
                                        </p:attrNameLst>
                                      </p:cBhvr>
                                      <p:tavLst>
                                        <p:tav tm="0">
                                          <p:val>
                                            <p:strVal val="#ppt_h"/>
                                          </p:val>
                                        </p:tav>
                                        <p:tav tm="100000">
                                          <p:val>
                                            <p:strVal val="#ppt_h"/>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1000"/>
                                        <p:tgtEl>
                                          <p:spTgt spid="37"/>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ppt_x</p:attrName>
                                        </p:attrNameLst>
                                      </p:cBhvr>
                                      <p:tavLst>
                                        <p:tav tm="0">
                                          <p:val>
                                            <p:strVal val="1+#ppt_w/2"/>
                                          </p:val>
                                        </p:tav>
                                        <p:tav tm="100000">
                                          <p:val>
                                            <p:strVal val="#ppt_x"/>
                                          </p:val>
                                        </p:tav>
                                      </p:tavLst>
                                    </p:anim>
                                    <p:anim calcmode="lin" valueType="num">
                                      <p:cBhvr>
                                        <p:cTn id="60" dur="500" fill="hold"/>
                                        <p:tgtEl>
                                          <p:spTgt spid="47"/>
                                        </p:tgtEl>
                                        <p:attrNameLst>
                                          <p:attrName>ppt_y</p:attrName>
                                        </p:attrNameLst>
                                      </p:cBhvr>
                                      <p:tavLst>
                                        <p:tav tm="0">
                                          <p:val>
                                            <p:strVal val="#ppt_y"/>
                                          </p:val>
                                        </p:tav>
                                        <p:tav tm="100000">
                                          <p:val>
                                            <p:strVal val="#ppt_y"/>
                                          </p:val>
                                        </p:tav>
                                      </p:tavLst>
                                    </p:anim>
                                  </p:childTnLst>
                                </p:cTn>
                              </p:par>
                              <p:par>
                                <p:cTn id="61" presetID="45" presetClass="entr" presetSubtype="0" fill="hold" grpId="0" nodeType="withEffect">
                                  <p:stCondLst>
                                    <p:cond delay="0"/>
                                  </p:stCondLst>
                                  <p:childTnLst>
                                    <p:set>
                                      <p:cBhvr>
                                        <p:cTn id="62" dur="1" fill="hold">
                                          <p:stCondLst>
                                            <p:cond delay="0"/>
                                          </p:stCondLst>
                                        </p:cTn>
                                        <p:tgtEl>
                                          <p:spTgt spid="35856"/>
                                        </p:tgtEl>
                                        <p:attrNameLst>
                                          <p:attrName>style.visibility</p:attrName>
                                        </p:attrNameLst>
                                      </p:cBhvr>
                                      <p:to>
                                        <p:strVal val="visible"/>
                                      </p:to>
                                    </p:set>
                                    <p:animEffect transition="in" filter="fade">
                                      <p:cBhvr>
                                        <p:cTn id="63" dur="1250"/>
                                        <p:tgtEl>
                                          <p:spTgt spid="35856"/>
                                        </p:tgtEl>
                                      </p:cBhvr>
                                    </p:animEffect>
                                    <p:anim calcmode="lin" valueType="num">
                                      <p:cBhvr>
                                        <p:cTn id="64" dur="1250" fill="hold"/>
                                        <p:tgtEl>
                                          <p:spTgt spid="35856"/>
                                        </p:tgtEl>
                                        <p:attrNameLst>
                                          <p:attrName>ppt_w</p:attrName>
                                        </p:attrNameLst>
                                      </p:cBhvr>
                                      <p:tavLst>
                                        <p:tav tm="0" fmla="#ppt_w*sin(2.5*pi*$)">
                                          <p:val>
                                            <p:fltVal val="0.000000"/>
                                          </p:val>
                                        </p:tav>
                                        <p:tav tm="100000">
                                          <p:val>
                                            <p:fltVal val="1.000000"/>
                                          </p:val>
                                        </p:tav>
                                      </p:tavLst>
                                    </p:anim>
                                    <p:anim calcmode="lin" valueType="num">
                                      <p:cBhvr>
                                        <p:cTn id="65" dur="1250" fill="hold"/>
                                        <p:tgtEl>
                                          <p:spTgt spid="35856"/>
                                        </p:tgtEl>
                                        <p:attrNameLst>
                                          <p:attrName>ppt_h</p:attrName>
                                        </p:attrNameLst>
                                      </p:cBhvr>
                                      <p:tavLst>
                                        <p:tav tm="0">
                                          <p:val>
                                            <p:strVal val="#ppt_h"/>
                                          </p:val>
                                        </p:tav>
                                        <p:tav tm="100000">
                                          <p:val>
                                            <p:strVal val="#ppt_h"/>
                                          </p:val>
                                        </p:tav>
                                      </p:tavLst>
                                    </p:anim>
                                  </p:childTnLst>
                                </p:cTn>
                              </p:par>
                              <p:par>
                                <p:cTn id="66" presetID="10"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childTnLst>
                                </p:cTn>
                              </p:par>
                            </p:childTnLst>
                          </p:cTn>
                        </p:par>
                        <p:par>
                          <p:cTn id="69" fill="hold">
                            <p:stCondLst>
                              <p:cond delay="2500"/>
                            </p:stCondLst>
                            <p:childTnLst>
                              <p:par>
                                <p:cTn id="70" presetID="10" presetClass="entr" presetSubtype="0" fill="hold" grpId="0" nodeType="afterEffect">
                                  <p:stCondLst>
                                    <p:cond delay="25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childTnLst>
                                </p:cTn>
                              </p:par>
                            </p:childTnLst>
                          </p:cTn>
                        </p:par>
                        <p:par>
                          <p:cTn id="73" fill="hold">
                            <p:stCondLst>
                              <p:cond delay="3250"/>
                            </p:stCondLst>
                            <p:childTnLst>
                              <p:par>
                                <p:cTn id="74" presetID="2" presetClass="entr" presetSubtype="2" fill="hold" grpId="0"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ppt_x</p:attrName>
                                        </p:attrNameLst>
                                      </p:cBhvr>
                                      <p:tavLst>
                                        <p:tav tm="0">
                                          <p:val>
                                            <p:strVal val="1+#ppt_w/2"/>
                                          </p:val>
                                        </p:tav>
                                        <p:tav tm="100000">
                                          <p:val>
                                            <p:strVal val="#ppt_x"/>
                                          </p:val>
                                        </p:tav>
                                      </p:tavLst>
                                    </p:anim>
                                    <p:anim calcmode="lin" valueType="num">
                                      <p:cBhvr>
                                        <p:cTn id="77" dur="500" fill="hold"/>
                                        <p:tgtEl>
                                          <p:spTgt spid="48"/>
                                        </p:tgtEl>
                                        <p:attrNameLst>
                                          <p:attrName>ppt_y</p:attrName>
                                        </p:attrNameLst>
                                      </p:cBhvr>
                                      <p:tavLst>
                                        <p:tav tm="0">
                                          <p:val>
                                            <p:strVal val="#ppt_y"/>
                                          </p:val>
                                        </p:tav>
                                        <p:tav tm="100000">
                                          <p:val>
                                            <p:strVal val="#ppt_y"/>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35857"/>
                                        </p:tgtEl>
                                        <p:attrNameLst>
                                          <p:attrName>style.visibility</p:attrName>
                                        </p:attrNameLst>
                                      </p:cBhvr>
                                      <p:to>
                                        <p:strVal val="visible"/>
                                      </p:to>
                                    </p:set>
                                    <p:animEffect transition="in" filter="fade">
                                      <p:cBhvr>
                                        <p:cTn id="80" dur="1250"/>
                                        <p:tgtEl>
                                          <p:spTgt spid="35857"/>
                                        </p:tgtEl>
                                      </p:cBhvr>
                                    </p:animEffect>
                                    <p:anim calcmode="lin" valueType="num">
                                      <p:cBhvr>
                                        <p:cTn id="81" dur="1250" fill="hold"/>
                                        <p:tgtEl>
                                          <p:spTgt spid="35857"/>
                                        </p:tgtEl>
                                        <p:attrNameLst>
                                          <p:attrName>ppt_w</p:attrName>
                                        </p:attrNameLst>
                                      </p:cBhvr>
                                      <p:tavLst>
                                        <p:tav tm="0" fmla="#ppt_w*sin(2.5*pi*$)">
                                          <p:val>
                                            <p:fltVal val="0.000000"/>
                                          </p:val>
                                        </p:tav>
                                        <p:tav tm="100000">
                                          <p:val>
                                            <p:fltVal val="1.000000"/>
                                          </p:val>
                                        </p:tav>
                                      </p:tavLst>
                                    </p:anim>
                                    <p:anim calcmode="lin" valueType="num">
                                      <p:cBhvr>
                                        <p:cTn id="82" dur="1250" fill="hold"/>
                                        <p:tgtEl>
                                          <p:spTgt spid="35857"/>
                                        </p:tgtEl>
                                        <p:attrNameLst>
                                          <p:attrName>ppt_h</p:attrName>
                                        </p:attrNameLst>
                                      </p:cBhvr>
                                      <p:tavLst>
                                        <p:tav tm="0">
                                          <p:val>
                                            <p:strVal val="#ppt_h"/>
                                          </p:val>
                                        </p:tav>
                                        <p:tav tm="100000">
                                          <p:val>
                                            <p:strVal val="#ppt_h"/>
                                          </p:val>
                                        </p:tav>
                                      </p:tavLst>
                                    </p:anim>
                                  </p:childTnLst>
                                </p:cTn>
                              </p:par>
                            </p:childTnLst>
                          </p:cTn>
                        </p:par>
                        <p:par>
                          <p:cTn id="83" fill="hold">
                            <p:stCondLst>
                              <p:cond delay="3750"/>
                            </p:stCondLst>
                            <p:childTnLst>
                              <p:par>
                                <p:cTn id="84" presetID="10" presetClass="entr" presetSubtype="0"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1000"/>
                                        <p:tgtEl>
                                          <p:spTgt spid="38"/>
                                        </p:tgtEl>
                                      </p:cBhvr>
                                    </p:animEffect>
                                  </p:childTnLst>
                                </p:cTn>
                              </p:par>
                            </p:childTnLst>
                          </p:cTn>
                        </p:par>
                        <p:par>
                          <p:cTn id="87" fill="hold">
                            <p:stCondLst>
                              <p:cond delay="4750"/>
                            </p:stCondLst>
                            <p:childTnLst>
                              <p:par>
                                <p:cTn id="88" presetID="10" presetClass="entr" presetSubtype="0" fill="hold" grpId="0" nodeType="after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fade">
                                      <p:cBhvr>
                                        <p:cTn id="90" dur="500"/>
                                        <p:tgtEl>
                                          <p:spTgt spid="53"/>
                                        </p:tgtEl>
                                      </p:cBhvr>
                                    </p:animEffect>
                                  </p:childTnLst>
                                </p:cTn>
                              </p:par>
                            </p:childTnLst>
                          </p:cTn>
                        </p:par>
                        <p:par>
                          <p:cTn id="91" fill="hold">
                            <p:stCondLst>
                              <p:cond delay="5250"/>
                            </p:stCondLst>
                            <p:childTnLst>
                              <p:par>
                                <p:cTn id="92" presetID="2" presetClass="entr" presetSubtype="2"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ppt_x</p:attrName>
                                        </p:attrNameLst>
                                      </p:cBhvr>
                                      <p:tavLst>
                                        <p:tav tm="0">
                                          <p:val>
                                            <p:strVal val="1+#ppt_w/2"/>
                                          </p:val>
                                        </p:tav>
                                        <p:tav tm="100000">
                                          <p:val>
                                            <p:strVal val="#ppt_x"/>
                                          </p:val>
                                        </p:tav>
                                      </p:tavLst>
                                    </p:anim>
                                    <p:anim calcmode="lin" valueType="num">
                                      <p:cBhvr>
                                        <p:cTn id="95" dur="500" fill="hold"/>
                                        <p:tgtEl>
                                          <p:spTgt spid="49"/>
                                        </p:tgtEl>
                                        <p:attrNameLst>
                                          <p:attrName>ppt_y</p:attrName>
                                        </p:attrNameLst>
                                      </p:cBhvr>
                                      <p:tavLst>
                                        <p:tav tm="0">
                                          <p:val>
                                            <p:strVal val="#ppt_y"/>
                                          </p:val>
                                        </p:tav>
                                        <p:tav tm="100000">
                                          <p:val>
                                            <p:strVal val="#ppt_y"/>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fade">
                                      <p:cBhvr>
                                        <p:cTn id="98" dur="1250"/>
                                        <p:tgtEl>
                                          <p:spTgt spid="58"/>
                                        </p:tgtEl>
                                      </p:cBhvr>
                                    </p:animEffect>
                                    <p:anim calcmode="lin" valueType="num">
                                      <p:cBhvr>
                                        <p:cTn id="99" dur="1250" fill="hold"/>
                                        <p:tgtEl>
                                          <p:spTgt spid="58"/>
                                        </p:tgtEl>
                                        <p:attrNameLst>
                                          <p:attrName>ppt_w</p:attrName>
                                        </p:attrNameLst>
                                      </p:cBhvr>
                                      <p:tavLst>
                                        <p:tav tm="0" fmla="#ppt_w*sin(2.5*pi*$)">
                                          <p:val>
                                            <p:fltVal val="0.000000"/>
                                          </p:val>
                                        </p:tav>
                                        <p:tav tm="100000">
                                          <p:val>
                                            <p:fltVal val="1.000000"/>
                                          </p:val>
                                        </p:tav>
                                      </p:tavLst>
                                    </p:anim>
                                    <p:anim calcmode="lin" valueType="num">
                                      <p:cBhvr>
                                        <p:cTn id="100" dur="1250" fill="hold"/>
                                        <p:tgtEl>
                                          <p:spTgt spid="58"/>
                                        </p:tgtEl>
                                        <p:attrNameLst>
                                          <p:attrName>ppt_h</p:attrName>
                                        </p:attrNameLst>
                                      </p:cBhvr>
                                      <p:tavLst>
                                        <p:tav tm="0">
                                          <p:val>
                                            <p:strVal val="#ppt_h"/>
                                          </p:val>
                                        </p:tav>
                                        <p:tav tm="100000">
                                          <p:val>
                                            <p:strVal val="#ppt_h"/>
                                          </p:val>
                                        </p:tav>
                                      </p:tavLst>
                                    </p:anim>
                                  </p:childTnLst>
                                </p:cTn>
                              </p:par>
                              <p:par>
                                <p:cTn id="101" presetID="10"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1000"/>
                                        <p:tgtEl>
                                          <p:spTgt spid="44"/>
                                        </p:tgtEl>
                                      </p:cBhvr>
                                    </p:animEffect>
                                  </p:childTnLst>
                                </p:cTn>
                              </p:par>
                            </p:childTnLst>
                          </p:cTn>
                        </p:par>
                        <p:par>
                          <p:cTn id="104" fill="hold">
                            <p:stCondLst>
                              <p:cond delay="5750"/>
                            </p:stCondLst>
                            <p:childTnLst>
                              <p:par>
                                <p:cTn id="105" presetID="10" presetClass="entr" presetSubtype="0"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fade">
                                      <p:cBhvr>
                                        <p:cTn id="107" dur="500"/>
                                        <p:tgtEl>
                                          <p:spTgt spid="54"/>
                                        </p:tgtEl>
                                      </p:cBhvr>
                                    </p:animEffect>
                                  </p:childTnLst>
                                </p:cTn>
                              </p:par>
                            </p:childTnLst>
                          </p:cTn>
                        </p:par>
                        <p:par>
                          <p:cTn id="108" fill="hold">
                            <p:stCondLst>
                              <p:cond delay="6250"/>
                            </p:stCondLst>
                            <p:childTnLst>
                              <p:par>
                                <p:cTn id="109" presetID="45" presetClass="entr" presetSubtype="0"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fade">
                                      <p:cBhvr>
                                        <p:cTn id="111" dur="1250"/>
                                        <p:tgtEl>
                                          <p:spTgt spid="68"/>
                                        </p:tgtEl>
                                      </p:cBhvr>
                                    </p:animEffect>
                                    <p:anim calcmode="lin" valueType="num">
                                      <p:cBhvr>
                                        <p:cTn id="112" dur="1250" fill="hold"/>
                                        <p:tgtEl>
                                          <p:spTgt spid="68"/>
                                        </p:tgtEl>
                                        <p:attrNameLst>
                                          <p:attrName>ppt_w</p:attrName>
                                        </p:attrNameLst>
                                      </p:cBhvr>
                                      <p:tavLst>
                                        <p:tav tm="0" fmla="#ppt_w*sin(2.5*pi*$)">
                                          <p:val>
                                            <p:fltVal val="0.000000"/>
                                          </p:val>
                                        </p:tav>
                                        <p:tav tm="100000">
                                          <p:val>
                                            <p:fltVal val="1.000000"/>
                                          </p:val>
                                        </p:tav>
                                      </p:tavLst>
                                    </p:anim>
                                    <p:anim calcmode="lin" valueType="num">
                                      <p:cBhvr>
                                        <p:cTn id="113" dur="1250" fill="hold"/>
                                        <p:tgtEl>
                                          <p:spTgt spid="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bldLvl="0" animBg="1"/>
      <p:bldP spid="42" grpId="0" bldLvl="0" animBg="1"/>
      <p:bldP spid="44" grpId="0" bldLvl="0" animBg="1"/>
      <p:bldP spid="46" grpId="0" bldLvl="0" animBg="1"/>
      <p:bldP spid="47" grpId="0" bldLvl="0" animBg="1"/>
      <p:bldP spid="48" grpId="0" bldLvl="0" animBg="1"/>
      <p:bldP spid="49" grpId="0" bldLvl="0" animBg="1"/>
      <p:bldP spid="51" grpId="0" bldLvl="0" animBg="1"/>
      <p:bldP spid="52" grpId="0" bldLvl="0" animBg="1"/>
      <p:bldP spid="53" grpId="0" bldLvl="0" animBg="1"/>
      <p:bldP spid="54" grpId="0" bldLvl="0" animBg="1"/>
      <p:bldP spid="35855" grpId="0"/>
      <p:bldP spid="35856" grpId="0"/>
      <p:bldP spid="35857" grpId="0"/>
      <p:bldP spid="58" grpId="0"/>
      <p:bldP spid="68" grpId="0"/>
      <p:bldP spid="71" grpId="0" bldLvl="0" animBg="1"/>
      <p:bldP spid="72" grpId="0" bldLvl="0" animBg="1"/>
      <p:bldP spid="73" grpId="0" bldLvl="0" animBg="1"/>
      <p:bldP spid="74" grpId="0" bldLvl="0" animBg="1"/>
      <p:bldP spid="75" grpId="0" bldLvl="0" animBg="1"/>
      <p:bldP spid="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图片 14"/>
          <p:cNvPicPr>
            <a:picLocks noChangeAspect="1"/>
          </p:cNvPicPr>
          <p:nvPr/>
        </p:nvPicPr>
        <p:blipFill>
          <a:blip r:embed="rId1"/>
          <a:srcRect t="4102" r="27658"/>
          <a:stretch>
            <a:fillRect/>
          </a:stretch>
        </p:blipFill>
        <p:spPr>
          <a:xfrm>
            <a:off x="7969250" y="9525"/>
            <a:ext cx="1185863" cy="1206500"/>
          </a:xfrm>
          <a:prstGeom prst="rect">
            <a:avLst/>
          </a:prstGeom>
          <a:noFill/>
          <a:ln w="9525">
            <a:noFill/>
          </a:ln>
        </p:spPr>
      </p:pic>
      <p:pic>
        <p:nvPicPr>
          <p:cNvPr id="28675" name="图片 13"/>
          <p:cNvPicPr>
            <a:picLocks noChangeAspect="1"/>
          </p:cNvPicPr>
          <p:nvPr/>
        </p:nvPicPr>
        <p:blipFill>
          <a:blip r:embed="rId2"/>
          <a:stretch>
            <a:fillRect/>
          </a:stretch>
        </p:blipFill>
        <p:spPr>
          <a:xfrm rot="-2683160">
            <a:off x="-34925" y="5827713"/>
            <a:ext cx="1193800" cy="1276350"/>
          </a:xfrm>
          <a:prstGeom prst="rect">
            <a:avLst/>
          </a:prstGeom>
          <a:noFill/>
          <a:ln w="9525">
            <a:noFill/>
          </a:ln>
        </p:spPr>
      </p:pic>
      <p:sp>
        <p:nvSpPr>
          <p:cNvPr id="25" name="等腰三角形 4"/>
          <p:cNvSpPr/>
          <p:nvPr/>
        </p:nvSpPr>
        <p:spPr>
          <a:xfrm rot="5400000">
            <a:off x="34925" y="1044575"/>
            <a:ext cx="149225" cy="215900"/>
          </a:xfrm>
          <a:prstGeom prst="triangle">
            <a:avLst>
              <a:gd name="adj" fmla="val 50000"/>
            </a:avLst>
          </a:prstGeom>
          <a:solidFill>
            <a:schemeClr val="bg1"/>
          </a:solidFill>
          <a:ln w="9525">
            <a:noFill/>
          </a:ln>
        </p:spPr>
        <p:txBody>
          <a:bodyPr anchor="ctr" anchorCtr="0"/>
          <a:p>
            <a:pPr algn="ctr" eaLnBrk="1" hangingPunct="1">
              <a:spcBef>
                <a:spcPct val="50000"/>
              </a:spcBef>
            </a:pPr>
            <a:endParaRPr lang="zh-CN" altLang="zh-CN" sz="24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26" name="矩形 6"/>
          <p:cNvSpPr/>
          <p:nvPr/>
        </p:nvSpPr>
        <p:spPr>
          <a:xfrm>
            <a:off x="-6350" y="1216025"/>
            <a:ext cx="2441575" cy="165100"/>
          </a:xfrm>
          <a:prstGeom prst="rect">
            <a:avLst/>
          </a:prstGeom>
          <a:solidFill>
            <a:srgbClr val="3B68A1"/>
          </a:solidFill>
          <a:ln w="9525">
            <a:noFill/>
          </a:ln>
        </p:spPr>
        <p:txBody>
          <a:bodyPr lIns="68553" tIns="34276" rIns="68553" bIns="34276" anchor="ctr" anchorCtr="0"/>
          <a:p>
            <a:pPr algn="ctr" eaLnBrk="1" hangingPunct="1">
              <a:spcBef>
                <a:spcPct val="50000"/>
              </a:spcBef>
            </a:pPr>
            <a:endParaRPr lang="zh-CN" altLang="zh-CN" sz="2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 name="矩形 7"/>
          <p:cNvSpPr/>
          <p:nvPr/>
        </p:nvSpPr>
        <p:spPr>
          <a:xfrm>
            <a:off x="2227263" y="1216025"/>
            <a:ext cx="3443287" cy="165100"/>
          </a:xfrm>
          <a:prstGeom prst="rect">
            <a:avLst/>
          </a:prstGeom>
          <a:solidFill>
            <a:srgbClr val="F79E5A"/>
          </a:solidFill>
          <a:ln w="9525">
            <a:noFill/>
          </a:ln>
        </p:spPr>
        <p:txBody>
          <a:bodyPr lIns="68553" tIns="34276" rIns="68553" bIns="34276" anchor="ctr" anchorCtr="0"/>
          <a:p>
            <a:pPr algn="ctr" eaLnBrk="1" hangingPunct="1">
              <a:spcBef>
                <a:spcPct val="50000"/>
              </a:spcBef>
            </a:pPr>
            <a:endParaRPr lang="zh-CN" altLang="zh-CN" sz="2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 name="矩形 8"/>
          <p:cNvSpPr/>
          <p:nvPr/>
        </p:nvSpPr>
        <p:spPr>
          <a:xfrm>
            <a:off x="4764088" y="1214438"/>
            <a:ext cx="2474912" cy="165100"/>
          </a:xfrm>
          <a:prstGeom prst="rect">
            <a:avLst/>
          </a:prstGeom>
          <a:solidFill>
            <a:srgbClr val="4DCEB8"/>
          </a:solidFill>
          <a:ln w="9525">
            <a:noFill/>
          </a:ln>
        </p:spPr>
        <p:txBody>
          <a:bodyPr lIns="68553" tIns="34276" rIns="68553" bIns="34276" anchor="ctr" anchorCtr="0"/>
          <a:p>
            <a:pPr algn="ctr" eaLnBrk="1" hangingPunct="1">
              <a:spcBef>
                <a:spcPct val="50000"/>
              </a:spcBef>
            </a:pPr>
            <a:endParaRPr lang="zh-CN" altLang="zh-CN" sz="2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 name="矩形 9"/>
          <p:cNvSpPr/>
          <p:nvPr/>
        </p:nvSpPr>
        <p:spPr>
          <a:xfrm>
            <a:off x="7186613" y="1214438"/>
            <a:ext cx="1968500" cy="165100"/>
          </a:xfrm>
          <a:prstGeom prst="rect">
            <a:avLst/>
          </a:prstGeom>
          <a:solidFill>
            <a:srgbClr val="B95F95"/>
          </a:solidFill>
          <a:ln w="9525">
            <a:noFill/>
          </a:ln>
        </p:spPr>
        <p:txBody>
          <a:bodyPr lIns="68553" tIns="34276" rIns="68553" bIns="34276" anchor="ctr" anchorCtr="0"/>
          <a:p>
            <a:pPr algn="ctr" eaLnBrk="1" hangingPunct="1">
              <a:spcBef>
                <a:spcPct val="50000"/>
              </a:spcBef>
            </a:pPr>
            <a:endParaRPr lang="zh-CN" altLang="zh-CN" sz="2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0" name="组合 29"/>
          <p:cNvGrpSpPr/>
          <p:nvPr/>
        </p:nvGrpSpPr>
        <p:grpSpPr>
          <a:xfrm>
            <a:off x="661988" y="989013"/>
            <a:ext cx="5481637" cy="606425"/>
            <a:chOff x="903371" y="249943"/>
            <a:chExt cx="2831223" cy="679699"/>
          </a:xfrm>
        </p:grpSpPr>
        <p:sp>
          <p:nvSpPr>
            <p:cNvPr id="31" name="任意多边形 30"/>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lIns="68580" tIns="34290" rIns="68580" bIns="34290"/>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微软雅黑" panose="020B0503020204020204" pitchFamily="34" charset="-122"/>
                <a:ea typeface="文泉驿微米黑" pitchFamily="2" charset="-122"/>
                <a:cs typeface="+mn-cs"/>
              </a:endParaRPr>
            </a:p>
          </p:txBody>
        </p:sp>
        <p:sp>
          <p:nvSpPr>
            <p:cNvPr id="32" name="任意多边形 31"/>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lIns="68580" tIns="34290" rIns="68580" bIns="34290"/>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微软雅黑" panose="020B0503020204020204" pitchFamily="34" charset="-122"/>
                <a:ea typeface="文泉驿微米黑" pitchFamily="2" charset="-122"/>
                <a:cs typeface="+mn-cs"/>
              </a:endParaRPr>
            </a:p>
          </p:txBody>
        </p:sp>
      </p:grpSp>
      <p:sp>
        <p:nvSpPr>
          <p:cNvPr id="33" name="标题 1"/>
          <p:cNvSpPr txBox="1"/>
          <p:nvPr/>
        </p:nvSpPr>
        <p:spPr>
          <a:xfrm>
            <a:off x="1547813" y="1125538"/>
            <a:ext cx="5321300" cy="596900"/>
          </a:xfrm>
          <a:prstGeom prst="rect">
            <a:avLst/>
          </a:prstGeom>
          <a:noFill/>
          <a:ln w="9525">
            <a:noFill/>
          </a:ln>
        </p:spPr>
        <p:txBody>
          <a:bodyPr lIns="68577" tIns="34288" rIns="68577" bIns="34288"/>
          <a:p>
            <a:pPr eaLnBrk="1" hangingPunct="1">
              <a:spcBef>
                <a:spcPct val="50000"/>
              </a:spcBef>
            </a:pPr>
            <a:r>
              <a:rPr lang="zh-CN" altLang="en-US" sz="2400" b="1" dirty="0">
                <a:solidFill>
                  <a:srgbClr val="3B68A1"/>
                </a:solidFill>
                <a:latin typeface="微软雅黑" panose="020B0503020204020204" pitchFamily="34" charset="-122"/>
                <a:ea typeface="微软雅黑" panose="020B0503020204020204" pitchFamily="34" charset="-122"/>
              </a:rPr>
              <a:t>最佳现金持有量的推导式</a:t>
            </a:r>
            <a:endParaRPr lang="zh-CN" altLang="en-US" sz="2400" b="1" dirty="0">
              <a:solidFill>
                <a:srgbClr val="3B68A1"/>
              </a:solidFill>
              <a:latin typeface="微软雅黑" panose="020B0503020204020204" pitchFamily="34" charset="-122"/>
              <a:ea typeface="微软雅黑" panose="020B0503020204020204" pitchFamily="34" charset="-122"/>
            </a:endParaRPr>
          </a:p>
        </p:txBody>
      </p:sp>
      <p:sp>
        <p:nvSpPr>
          <p:cNvPr id="3" name="五边形 5"/>
          <p:cNvSpPr/>
          <p:nvPr/>
        </p:nvSpPr>
        <p:spPr>
          <a:xfrm>
            <a:off x="149147" y="1751360"/>
            <a:ext cx="8863266" cy="1054339"/>
          </a:xfrm>
          <a:custGeom>
            <a:avLst/>
            <a:gdLst/>
            <a:ahLst/>
            <a:cxnLst/>
            <a:rect l="l" t="t" r="r" b="b"/>
            <a:pathLst>
              <a:path w="2736056" h="576064">
                <a:moveTo>
                  <a:pt x="0" y="0"/>
                </a:moveTo>
                <a:lnTo>
                  <a:pt x="2448024" y="0"/>
                </a:lnTo>
                <a:lnTo>
                  <a:pt x="2736056" y="288032"/>
                </a:lnTo>
                <a:lnTo>
                  <a:pt x="2448024" y="576064"/>
                </a:lnTo>
                <a:lnTo>
                  <a:pt x="0" y="576064"/>
                </a:lnTo>
                <a:lnTo>
                  <a:pt x="288032" y="288032"/>
                </a:lnTo>
                <a:close/>
              </a:path>
            </a:pathLst>
          </a:custGeom>
          <a:solidFill>
            <a:srgbClr val="F79E5A"/>
          </a:solidFill>
          <a:ln w="19050" cap="flat" cmpd="sng" algn="ctr">
            <a:gradFill>
              <a:gsLst>
                <a:gs pos="89000">
                  <a:schemeClr val="bg1">
                    <a:lumMod val="85000"/>
                  </a:schemeClr>
                </a:gs>
                <a:gs pos="0">
                  <a:schemeClr val="bg1"/>
                </a:gs>
              </a:gsLst>
              <a:lin ang="7200000" scaled="0"/>
            </a:gradFill>
            <a:prstDash val="solid"/>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400" b="0" i="0" u="none" strike="noStrike" kern="1200" cap="none" spc="0" normalizeH="0" baseline="0" noProof="1">
                <a:ln>
                  <a:noFill/>
                </a:ln>
                <a:solidFill>
                  <a:schemeClr val="tx1"/>
                </a:solidFill>
                <a:effectLst/>
                <a:uLnTx/>
                <a:uFillTx/>
                <a:latin typeface="方正书宋简体" charset="0"/>
                <a:ea typeface="+mn-ea"/>
                <a:cs typeface="方正书宋简体" charset="0"/>
                <a:sym typeface="+mn-ea"/>
              </a:rPr>
              <a:t>   </a:t>
            </a:r>
            <a:r>
              <a:rPr kumimoji="0" lang="zh-CN" altLang="en-US" sz="2400" b="0" i="0" u="none" strike="noStrike" kern="1200" cap="none" spc="0" normalizeH="0" baseline="0" noProof="1">
                <a:ln>
                  <a:noFill/>
                </a:ln>
                <a:solidFill>
                  <a:schemeClr val="tx1"/>
                </a:solidFill>
                <a:effectLst/>
                <a:uLnTx/>
                <a:uFillTx/>
                <a:latin typeface="方正书宋简体" charset="0"/>
                <a:ea typeface="+mn-ea"/>
                <a:cs typeface="方正书宋简体" charset="0"/>
                <a:sym typeface="+mn-ea"/>
              </a:rPr>
              <a:t>存货模式确定现金持有量时，只考虑机会成本和转换成本</a:t>
            </a:r>
            <a:endParaRPr kumimoji="0" lang="zh-CN" altLang="en-US" sz="2400" b="0" i="0" u="none" strike="noStrike" kern="1200" cap="none" spc="0" normalizeH="0" baseline="0" noProof="1">
              <a:ln>
                <a:noFill/>
              </a:ln>
              <a:solidFill>
                <a:schemeClr val="tx1"/>
              </a:solidFill>
              <a:effectLst/>
              <a:uLnTx/>
              <a:uFillTx/>
              <a:latin typeface="方正书宋简体" charset="0"/>
              <a:ea typeface="+mn-ea"/>
              <a:cs typeface="方正书宋简体" charset="0"/>
              <a:sym typeface="+mn-ea"/>
            </a:endParaRPr>
          </a:p>
        </p:txBody>
      </p:sp>
      <p:sp>
        <p:nvSpPr>
          <p:cNvPr id="100" name="文本框 99"/>
          <p:cNvSpPr txBox="1"/>
          <p:nvPr/>
        </p:nvSpPr>
        <p:spPr>
          <a:xfrm>
            <a:off x="971550" y="3284538"/>
            <a:ext cx="7324725" cy="1943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indent="254000" eaLnBrk="0" hangingPunct="0">
              <a:spcBef>
                <a:spcPct val="20000"/>
              </a:spcBef>
              <a:buChar char="•"/>
              <a:defRPr sz="2800">
                <a:solidFill>
                  <a:schemeClr val="tx1"/>
                </a:solidFill>
                <a:latin typeface="文泉驿微米黑" pitchFamily="2" charset="-122"/>
                <a:ea typeface="宋体" panose="02010600030101010101" pitchFamily="2" charset="-122"/>
              </a:defRPr>
            </a:lvl1pPr>
            <a:lvl2pPr eaLnBrk="0" hangingPunct="0">
              <a:spcBef>
                <a:spcPct val="20000"/>
              </a:spcBef>
              <a:buChar char="–"/>
              <a:defRPr sz="2400">
                <a:solidFill>
                  <a:schemeClr val="tx1"/>
                </a:solidFill>
                <a:latin typeface="文泉驿微米黑" pitchFamily="2" charset="-122"/>
                <a:ea typeface="宋体" panose="02010600030101010101" pitchFamily="2" charset="-122"/>
              </a:defRPr>
            </a:lvl2pPr>
            <a:lvl3pPr eaLnBrk="0" hangingPunct="0">
              <a:spcBef>
                <a:spcPct val="20000"/>
              </a:spcBef>
              <a:buChar char="•"/>
              <a:defRPr sz="2000">
                <a:solidFill>
                  <a:schemeClr val="tx1"/>
                </a:solidFill>
                <a:latin typeface="文泉驿微米黑" pitchFamily="2" charset="-122"/>
                <a:ea typeface="宋体" panose="02010600030101010101" pitchFamily="2" charset="-122"/>
              </a:defRPr>
            </a:lvl3pPr>
            <a:lvl4pPr eaLnBrk="0" hangingPunct="0">
              <a:spcBef>
                <a:spcPct val="20000"/>
              </a:spcBef>
              <a:buChar char="–"/>
              <a:defRPr sz="2000">
                <a:solidFill>
                  <a:schemeClr val="tx1"/>
                </a:solidFill>
                <a:latin typeface="文泉驿微米黑" pitchFamily="2" charset="-122"/>
                <a:ea typeface="宋体" panose="02010600030101010101" pitchFamily="2" charset="-122"/>
              </a:defRPr>
            </a:lvl4pPr>
            <a:lvl5pPr eaLnBrk="0" hangingPunct="0">
              <a:spcBef>
                <a:spcPct val="20000"/>
              </a:spcBef>
              <a:buChar char="»"/>
              <a:defRPr sz="2000">
                <a:solidFill>
                  <a:schemeClr val="tx1"/>
                </a:solidFill>
                <a:latin typeface="文泉驿微米黑" pitchFamily="2" charset="-122"/>
                <a:ea typeface="宋体" panose="02010600030101010101" pitchFamily="2" charset="-122"/>
              </a:defRPr>
            </a:lvl5pPr>
            <a:lvl6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6pPr>
            <a:lvl7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7pPr>
            <a:lvl8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8pPr>
            <a:lvl9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9pPr>
          </a:lstStyle>
          <a:p>
            <a:pPr marL="0" marR="0" lvl="0" indent="25400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1">
                <a:ln>
                  <a:noFill/>
                </a:ln>
                <a:solidFill>
                  <a:srgbClr val="FFFFFF"/>
                </a:solidFill>
                <a:effectLst/>
                <a:uLnTx/>
                <a:uFillTx/>
                <a:latin typeface="宋体" panose="02010600030101010101" pitchFamily="2" charset="-122"/>
                <a:ea typeface="宋体" panose="02010600030101010101" pitchFamily="2" charset="-122"/>
                <a:cs typeface="+mn-cs"/>
              </a:rPr>
              <a:t>假设，</a:t>
            </a:r>
            <a:r>
              <a:rPr kumimoji="0" lang="en-US" altLang="zh-CN" sz="2400" b="0" i="1" u="none" strike="noStrike" kern="1200" cap="none" spc="0" normalizeH="0" baseline="0" noProof="1">
                <a:ln>
                  <a:noFill/>
                </a:ln>
                <a:solidFill>
                  <a:srgbClr val="FFFFFF"/>
                </a:solidFill>
                <a:effectLst/>
                <a:uLnTx/>
                <a:uFillTx/>
                <a:latin typeface="宋体" panose="02010600030101010101" pitchFamily="2" charset="-122"/>
                <a:ea typeface="宋体" panose="02010600030101010101" pitchFamily="2" charset="-122"/>
                <a:cs typeface="+mn-cs"/>
              </a:rPr>
              <a:t>TC</a:t>
            </a:r>
            <a:r>
              <a:rPr kumimoji="0" lang="zh-CN" altLang="en-US" sz="2400" b="0" i="0" u="none" strike="noStrike" kern="1200" cap="none" spc="0" normalizeH="0" baseline="0" noProof="1">
                <a:ln>
                  <a:noFill/>
                </a:ln>
                <a:solidFill>
                  <a:srgbClr val="FFFFFF"/>
                </a:solidFill>
                <a:effectLst/>
                <a:uLnTx/>
                <a:uFillTx/>
                <a:latin typeface="宋体" panose="02010600030101010101" pitchFamily="2" charset="-122"/>
                <a:ea typeface="宋体" panose="02010600030101010101" pitchFamily="2" charset="-122"/>
                <a:cs typeface="+mn-cs"/>
              </a:rPr>
              <a:t>为相关总成本，</a:t>
            </a:r>
            <a:r>
              <a:rPr kumimoji="0" lang="en-US" altLang="zh-CN" sz="2400" b="0" i="1" u="none" strike="noStrike" kern="1200" cap="none" spc="0" normalizeH="0" baseline="0" noProof="1">
                <a:ln>
                  <a:noFill/>
                </a:ln>
                <a:solidFill>
                  <a:srgbClr val="FFFFFF"/>
                </a:solidFill>
                <a:effectLst/>
                <a:uLnTx/>
                <a:uFillTx/>
                <a:latin typeface="宋体" panose="02010600030101010101" pitchFamily="2" charset="-122"/>
                <a:ea typeface="宋体" panose="02010600030101010101" pitchFamily="2" charset="-122"/>
                <a:cs typeface="+mn-cs"/>
              </a:rPr>
              <a:t>b</a:t>
            </a:r>
            <a:r>
              <a:rPr kumimoji="0" lang="zh-CN" altLang="en-US" sz="2400" b="0" i="0" u="none" strike="noStrike" kern="1200" cap="none" spc="0" normalizeH="0" baseline="0" noProof="1">
                <a:ln>
                  <a:noFill/>
                </a:ln>
                <a:solidFill>
                  <a:srgbClr val="FFFFFF"/>
                </a:solidFill>
                <a:effectLst/>
                <a:uLnTx/>
                <a:uFillTx/>
                <a:latin typeface="宋体" panose="02010600030101010101" pitchFamily="2" charset="-122"/>
                <a:ea typeface="宋体" panose="02010600030101010101" pitchFamily="2" charset="-122"/>
                <a:cs typeface="+mn-cs"/>
              </a:rPr>
              <a:t>为每次转换费用，</a:t>
            </a:r>
            <a:r>
              <a:rPr kumimoji="0" lang="en-US" altLang="zh-CN" sz="2400" b="0" i="1" u="none" strike="noStrike" kern="1200" cap="none" spc="0" normalizeH="0" baseline="0" noProof="1">
                <a:ln>
                  <a:noFill/>
                </a:ln>
                <a:solidFill>
                  <a:srgbClr val="FFFFFF"/>
                </a:solidFill>
                <a:effectLst/>
                <a:uLnTx/>
                <a:uFillTx/>
                <a:latin typeface="宋体" panose="02010600030101010101" pitchFamily="2" charset="-122"/>
                <a:ea typeface="宋体" panose="02010600030101010101" pitchFamily="2" charset="-122"/>
                <a:cs typeface="+mn-cs"/>
              </a:rPr>
              <a:t>D</a:t>
            </a:r>
            <a:r>
              <a:rPr kumimoji="0" lang="zh-CN" altLang="en-US" sz="2400" b="0" i="0" u="none" strike="noStrike" kern="1200" cap="none" spc="0" normalizeH="0" baseline="0" noProof="1">
                <a:ln>
                  <a:noFill/>
                </a:ln>
                <a:solidFill>
                  <a:srgbClr val="FFFFFF"/>
                </a:solidFill>
                <a:effectLst/>
                <a:uLnTx/>
                <a:uFillTx/>
                <a:latin typeface="宋体" panose="02010600030101010101" pitchFamily="2" charset="-122"/>
                <a:ea typeface="宋体" panose="02010600030101010101" pitchFamily="2" charset="-122"/>
                <a:cs typeface="+mn-cs"/>
              </a:rPr>
              <a:t>为一定时期现金需求总量，</a:t>
            </a:r>
            <a:r>
              <a:rPr kumimoji="0" lang="en-US" altLang="zh-CN" sz="2400" b="0" i="1" u="none" strike="noStrike" kern="1200" cap="none" spc="0" normalizeH="0" baseline="0" noProof="1">
                <a:ln>
                  <a:noFill/>
                </a:ln>
                <a:solidFill>
                  <a:srgbClr val="FFFFFF"/>
                </a:solidFill>
                <a:effectLst/>
                <a:uLnTx/>
                <a:uFillTx/>
                <a:latin typeface="宋体" panose="02010600030101010101" pitchFamily="2" charset="-122"/>
                <a:ea typeface="宋体" panose="02010600030101010101" pitchFamily="2" charset="-122"/>
                <a:cs typeface="+mn-cs"/>
              </a:rPr>
              <a:t>i</a:t>
            </a:r>
            <a:r>
              <a:rPr kumimoji="0" lang="zh-CN" altLang="en-US" sz="2400" b="0" i="0" u="none" strike="noStrike" kern="1200" cap="none" spc="0" normalizeH="0" baseline="0" noProof="1">
                <a:ln>
                  <a:noFill/>
                </a:ln>
                <a:solidFill>
                  <a:srgbClr val="FFFFFF"/>
                </a:solidFill>
                <a:effectLst/>
                <a:uLnTx/>
                <a:uFillTx/>
                <a:latin typeface="宋体" panose="02010600030101010101" pitchFamily="2" charset="-122"/>
                <a:ea typeface="宋体" panose="02010600030101010101" pitchFamily="2" charset="-122"/>
                <a:cs typeface="+mn-cs"/>
              </a:rPr>
              <a:t>为机会成本率，</a:t>
            </a:r>
            <a:r>
              <a:rPr kumimoji="0" lang="en-US" altLang="zh-CN" sz="2400" b="0" i="1" u="none" strike="noStrike" kern="1200" cap="none" spc="0" normalizeH="0" baseline="0" noProof="1">
                <a:ln>
                  <a:noFill/>
                </a:ln>
                <a:solidFill>
                  <a:srgbClr val="FFFFFF"/>
                </a:solidFill>
                <a:effectLst/>
                <a:uLnTx/>
                <a:uFillTx/>
                <a:latin typeface="宋体" panose="02010600030101010101" pitchFamily="2" charset="-122"/>
                <a:ea typeface="宋体" panose="02010600030101010101" pitchFamily="2" charset="-122"/>
                <a:cs typeface="+mn-cs"/>
              </a:rPr>
              <a:t>Q</a:t>
            </a:r>
            <a:r>
              <a:rPr kumimoji="0" lang="en-US" altLang="zh-CN" sz="2400" b="0" i="0" u="none" strike="noStrike" kern="1200" cap="none" spc="0" normalizeH="0" baseline="30000" noProof="1">
                <a:ln>
                  <a:noFill/>
                </a:ln>
                <a:solidFill>
                  <a:srgbClr val="FFFFFF"/>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1">
                <a:ln>
                  <a:noFill/>
                </a:ln>
                <a:solidFill>
                  <a:srgbClr val="FFFFFF"/>
                </a:solidFill>
                <a:effectLst/>
                <a:uLnTx/>
                <a:uFillTx/>
                <a:latin typeface="宋体" panose="02010600030101010101" pitchFamily="2" charset="-122"/>
                <a:ea typeface="宋体" panose="02010600030101010101" pitchFamily="2" charset="-122"/>
                <a:cs typeface="+mn-cs"/>
              </a:rPr>
              <a:t>为最佳现金持有量。</a:t>
            </a:r>
            <a:endParaRPr kumimoji="0" lang="zh-CN" altLang="en-US" sz="2400" b="0" i="0" u="none" strike="noStrike" kern="1200" cap="none" spc="0" normalizeH="0" baseline="0" noProof="1">
              <a:ln>
                <a:noFill/>
              </a:ln>
              <a:solidFill>
                <a:srgbClr val="FFFFFF"/>
              </a:solidFill>
              <a:effectLst/>
              <a:uLnTx/>
              <a:uFillTx/>
              <a:latin typeface="宋体" panose="02010600030101010101" pitchFamily="2" charset="-122"/>
              <a:ea typeface="宋体" panose="02010600030101010101" pitchFamily="2" charset="-122"/>
              <a:cs typeface="+mn-cs"/>
            </a:endParaRPr>
          </a:p>
          <a:p>
            <a:pPr marL="0" marR="0" lvl="0" indent="25400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1">
                <a:ln>
                  <a:noFill/>
                </a:ln>
                <a:solidFill>
                  <a:srgbClr val="FFFFFF"/>
                </a:solidFill>
                <a:effectLst/>
                <a:uLnTx/>
                <a:uFillTx/>
                <a:latin typeface="宋体" panose="02010600030101010101" pitchFamily="2" charset="-122"/>
                <a:ea typeface="宋体" panose="02010600030101010101" pitchFamily="2" charset="-122"/>
                <a:cs typeface="+mn-cs"/>
              </a:rPr>
              <a:t>  则持有现金的相关总成本的计算公式为：</a:t>
            </a:r>
            <a:endParaRPr kumimoji="0" lang="zh-CN" altLang="en-US" sz="2400" b="0" i="0" u="none" strike="noStrike" kern="1200" cap="none" spc="0" normalizeH="0" baseline="0" noProof="1">
              <a:ln>
                <a:noFill/>
              </a:ln>
              <a:solidFill>
                <a:srgbClr val="FFFFFF"/>
              </a:solidFill>
              <a:effectLst/>
              <a:uLnTx/>
              <a:uFillTx/>
              <a:latin typeface="宋体" panose="02010600030101010101" pitchFamily="2" charset="-122"/>
              <a:ea typeface="宋体" panose="02010600030101010101" pitchFamily="2" charset="-122"/>
              <a:cs typeface="+mn-cs"/>
            </a:endParaRPr>
          </a:p>
          <a:p>
            <a:pPr marL="0" marR="0" lvl="0" indent="25400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1">
                <a:ln>
                  <a:noFill/>
                </a:ln>
                <a:solidFill>
                  <a:srgbClr val="FFFFFF"/>
                </a:solidFill>
                <a:effectLst/>
                <a:uLnTx/>
                <a:uFillTx/>
                <a:latin typeface="宋体" panose="02010600030101010101" pitchFamily="2" charset="-122"/>
                <a:ea typeface="宋体" panose="02010600030101010101" pitchFamily="2" charset="-122"/>
                <a:cs typeface="+mn-cs"/>
              </a:rPr>
              <a:t>           相关总成本＝机会成本＋转换成本</a:t>
            </a:r>
            <a:endParaRPr kumimoji="0" lang="zh-CN" altLang="en-US" sz="2400" b="0" i="0" u="none" strike="noStrike" kern="1200" cap="none" spc="0" normalizeH="0" baseline="0" noProof="1">
              <a:ln>
                <a:noFill/>
              </a:ln>
              <a:solidFill>
                <a:srgbClr val="FFFFFF"/>
              </a:solidFill>
              <a:effectLst/>
              <a:uLnTx/>
              <a:uFillTx/>
              <a:latin typeface="宋体" panose="02010600030101010101" pitchFamily="2" charset="-122"/>
              <a:ea typeface="宋体" panose="02010600030101010101" pitchFamily="2" charset="-122"/>
              <a:cs typeface="+mn-cs"/>
            </a:endParaRPr>
          </a:p>
        </p:txBody>
      </p:sp>
      <p:graphicFrame>
        <p:nvGraphicFramePr>
          <p:cNvPr id="37901" name="对象 10"/>
          <p:cNvGraphicFramePr>
            <a:graphicFrameLocks noChangeAspect="1"/>
          </p:cNvGraphicFramePr>
          <p:nvPr/>
        </p:nvGraphicFramePr>
        <p:xfrm>
          <a:off x="3059113" y="5516563"/>
          <a:ext cx="1939925" cy="733425"/>
        </p:xfrm>
        <a:graphic>
          <a:graphicData uri="http://schemas.openxmlformats.org/presentationml/2006/ole">
            <mc:AlternateContent xmlns:mc="http://schemas.openxmlformats.org/markup-compatibility/2006">
              <mc:Choice xmlns:v="urn:schemas-microsoft-com:vml" Requires="v">
                <p:oleObj spid="_x0000_s3076" name="" r:id="rId3" imgW="837565" imgH="317500" progId="Equation.DSMT4">
                  <p:embed/>
                </p:oleObj>
              </mc:Choice>
              <mc:Fallback>
                <p:oleObj name="" r:id="rId3" imgW="837565" imgH="317500" progId="Equation.DSMT4">
                  <p:embed/>
                  <p:pic>
                    <p:nvPicPr>
                      <p:cNvPr id="0" name="图片 3075"/>
                      <p:cNvPicPr/>
                      <p:nvPr/>
                    </p:nvPicPr>
                    <p:blipFill>
                      <a:blip r:embed="rId4"/>
                      <a:stretch>
                        <a:fillRect/>
                      </a:stretch>
                    </p:blipFill>
                    <p:spPr>
                      <a:xfrm>
                        <a:off x="3059113" y="5516563"/>
                        <a:ext cx="1939925" cy="733425"/>
                      </a:xfrm>
                      <a:prstGeom prst="rect">
                        <a:avLst/>
                      </a:prstGeom>
                      <a:noFill/>
                      <a:ln w="38100">
                        <a:noFill/>
                        <a:miter/>
                      </a:ln>
                    </p:spPr>
                  </p:pic>
                </p:oleObj>
              </mc:Fallback>
            </mc:AlternateContent>
          </a:graphicData>
        </a:graphic>
      </p:graphicFrame>
    </p:spTree>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6"/>
                                        </p:tgtEl>
                                        <p:attrNameLst>
                                          <p:attrName>r</p:attrName>
                                        </p:attrNameLst>
                                      </p:cBhvr>
                                    </p:animRot>
                                    <p:animRot by="-240000">
                                      <p:cBhvr>
                                        <p:cTn id="7" dur="200" fill="hold">
                                          <p:stCondLst>
                                            <p:cond delay="200"/>
                                          </p:stCondLst>
                                        </p:cTn>
                                        <p:tgtEl>
                                          <p:spTgt spid="26"/>
                                        </p:tgtEl>
                                        <p:attrNameLst>
                                          <p:attrName>r</p:attrName>
                                        </p:attrNameLst>
                                      </p:cBhvr>
                                    </p:animRot>
                                    <p:animRot by="240000">
                                      <p:cBhvr>
                                        <p:cTn id="8" dur="200" fill="hold">
                                          <p:stCondLst>
                                            <p:cond delay="400"/>
                                          </p:stCondLst>
                                        </p:cTn>
                                        <p:tgtEl>
                                          <p:spTgt spid="26"/>
                                        </p:tgtEl>
                                        <p:attrNameLst>
                                          <p:attrName>r</p:attrName>
                                        </p:attrNameLst>
                                      </p:cBhvr>
                                    </p:animRot>
                                    <p:animRot by="-240000">
                                      <p:cBhvr>
                                        <p:cTn id="9" dur="200" fill="hold">
                                          <p:stCondLst>
                                            <p:cond delay="600"/>
                                          </p:stCondLst>
                                        </p:cTn>
                                        <p:tgtEl>
                                          <p:spTgt spid="26"/>
                                        </p:tgtEl>
                                        <p:attrNameLst>
                                          <p:attrName>r</p:attrName>
                                        </p:attrNameLst>
                                      </p:cBhvr>
                                    </p:animRot>
                                    <p:animRot by="120000">
                                      <p:cBhvr>
                                        <p:cTn id="10" dur="200" fill="hold">
                                          <p:stCondLst>
                                            <p:cond delay="800"/>
                                          </p:stCondLst>
                                        </p:cTn>
                                        <p:tgtEl>
                                          <p:spTgt spid="26"/>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7"/>
                                        </p:tgtEl>
                                        <p:attrNameLst>
                                          <p:attrName>r</p:attrName>
                                        </p:attrNameLst>
                                      </p:cBhvr>
                                    </p:animRot>
                                    <p:animRot by="-240000">
                                      <p:cBhvr>
                                        <p:cTn id="13" dur="200" fill="hold">
                                          <p:stCondLst>
                                            <p:cond delay="200"/>
                                          </p:stCondLst>
                                        </p:cTn>
                                        <p:tgtEl>
                                          <p:spTgt spid="27"/>
                                        </p:tgtEl>
                                        <p:attrNameLst>
                                          <p:attrName>r</p:attrName>
                                        </p:attrNameLst>
                                      </p:cBhvr>
                                    </p:animRot>
                                    <p:animRot by="240000">
                                      <p:cBhvr>
                                        <p:cTn id="14" dur="200" fill="hold">
                                          <p:stCondLst>
                                            <p:cond delay="400"/>
                                          </p:stCondLst>
                                        </p:cTn>
                                        <p:tgtEl>
                                          <p:spTgt spid="27"/>
                                        </p:tgtEl>
                                        <p:attrNameLst>
                                          <p:attrName>r</p:attrName>
                                        </p:attrNameLst>
                                      </p:cBhvr>
                                    </p:animRot>
                                    <p:animRot by="-240000">
                                      <p:cBhvr>
                                        <p:cTn id="15" dur="200" fill="hold">
                                          <p:stCondLst>
                                            <p:cond delay="600"/>
                                          </p:stCondLst>
                                        </p:cTn>
                                        <p:tgtEl>
                                          <p:spTgt spid="27"/>
                                        </p:tgtEl>
                                        <p:attrNameLst>
                                          <p:attrName>r</p:attrName>
                                        </p:attrNameLst>
                                      </p:cBhvr>
                                    </p:animRot>
                                    <p:animRot by="120000">
                                      <p:cBhvr>
                                        <p:cTn id="16" dur="200" fill="hold">
                                          <p:stCondLst>
                                            <p:cond delay="800"/>
                                          </p:stCondLst>
                                        </p:cTn>
                                        <p:tgtEl>
                                          <p:spTgt spid="27"/>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28"/>
                                        </p:tgtEl>
                                        <p:attrNameLst>
                                          <p:attrName>r</p:attrName>
                                        </p:attrNameLst>
                                      </p:cBhvr>
                                    </p:animRot>
                                    <p:animRot by="-240000">
                                      <p:cBhvr>
                                        <p:cTn id="19" dur="200" fill="hold">
                                          <p:stCondLst>
                                            <p:cond delay="200"/>
                                          </p:stCondLst>
                                        </p:cTn>
                                        <p:tgtEl>
                                          <p:spTgt spid="28"/>
                                        </p:tgtEl>
                                        <p:attrNameLst>
                                          <p:attrName>r</p:attrName>
                                        </p:attrNameLst>
                                      </p:cBhvr>
                                    </p:animRot>
                                    <p:animRot by="240000">
                                      <p:cBhvr>
                                        <p:cTn id="20" dur="200" fill="hold">
                                          <p:stCondLst>
                                            <p:cond delay="400"/>
                                          </p:stCondLst>
                                        </p:cTn>
                                        <p:tgtEl>
                                          <p:spTgt spid="28"/>
                                        </p:tgtEl>
                                        <p:attrNameLst>
                                          <p:attrName>r</p:attrName>
                                        </p:attrNameLst>
                                      </p:cBhvr>
                                    </p:animRot>
                                    <p:animRot by="-240000">
                                      <p:cBhvr>
                                        <p:cTn id="21" dur="200" fill="hold">
                                          <p:stCondLst>
                                            <p:cond delay="600"/>
                                          </p:stCondLst>
                                        </p:cTn>
                                        <p:tgtEl>
                                          <p:spTgt spid="28"/>
                                        </p:tgtEl>
                                        <p:attrNameLst>
                                          <p:attrName>r</p:attrName>
                                        </p:attrNameLst>
                                      </p:cBhvr>
                                    </p:animRot>
                                    <p:animRot by="120000">
                                      <p:cBhvr>
                                        <p:cTn id="22" dur="200" fill="hold">
                                          <p:stCondLst>
                                            <p:cond delay="800"/>
                                          </p:stCondLst>
                                        </p:cTn>
                                        <p:tgtEl>
                                          <p:spTgt spid="28"/>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29"/>
                                        </p:tgtEl>
                                        <p:attrNameLst>
                                          <p:attrName>r</p:attrName>
                                        </p:attrNameLst>
                                      </p:cBhvr>
                                    </p:animRot>
                                    <p:animRot by="-240000">
                                      <p:cBhvr>
                                        <p:cTn id="25" dur="200" fill="hold">
                                          <p:stCondLst>
                                            <p:cond delay="200"/>
                                          </p:stCondLst>
                                        </p:cTn>
                                        <p:tgtEl>
                                          <p:spTgt spid="29"/>
                                        </p:tgtEl>
                                        <p:attrNameLst>
                                          <p:attrName>r</p:attrName>
                                        </p:attrNameLst>
                                      </p:cBhvr>
                                    </p:animRot>
                                    <p:animRot by="240000">
                                      <p:cBhvr>
                                        <p:cTn id="26" dur="200" fill="hold">
                                          <p:stCondLst>
                                            <p:cond delay="400"/>
                                          </p:stCondLst>
                                        </p:cTn>
                                        <p:tgtEl>
                                          <p:spTgt spid="29"/>
                                        </p:tgtEl>
                                        <p:attrNameLst>
                                          <p:attrName>r</p:attrName>
                                        </p:attrNameLst>
                                      </p:cBhvr>
                                    </p:animRot>
                                    <p:animRot by="-240000">
                                      <p:cBhvr>
                                        <p:cTn id="27" dur="200" fill="hold">
                                          <p:stCondLst>
                                            <p:cond delay="600"/>
                                          </p:stCondLst>
                                        </p:cTn>
                                        <p:tgtEl>
                                          <p:spTgt spid="29"/>
                                        </p:tgtEl>
                                        <p:attrNameLst>
                                          <p:attrName>r</p:attrName>
                                        </p:attrNameLst>
                                      </p:cBhvr>
                                    </p:animRot>
                                    <p:animRot by="120000">
                                      <p:cBhvr>
                                        <p:cTn id="28" dur="200" fill="hold">
                                          <p:stCondLst>
                                            <p:cond delay="800"/>
                                          </p:stCondLst>
                                        </p:cTn>
                                        <p:tgtEl>
                                          <p:spTgt spid="29"/>
                                        </p:tgtEl>
                                        <p:attrNameLst>
                                          <p:attrName>r</p:attrName>
                                        </p:attrNameLst>
                                      </p:cBhvr>
                                    </p:animRot>
                                  </p:childTnLst>
                                </p:cTn>
                              </p:par>
                              <p:par>
                                <p:cTn id="29" presetID="22" presetClass="entr" presetSubtype="8"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1500"/>
                            </p:stCondLst>
                            <p:childTnLst>
                              <p:par>
                                <p:cTn id="37" presetID="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ppt_x</p:attrName>
                                        </p:attrNameLst>
                                      </p:cBhvr>
                                      <p:tavLst>
                                        <p:tav tm="0">
                                          <p:val>
                                            <p:strVal val="0-#ppt_w/2"/>
                                          </p:val>
                                        </p:tav>
                                        <p:tav tm="100000">
                                          <p:val>
                                            <p:strVal val="#ppt_x"/>
                                          </p:val>
                                        </p:tav>
                                      </p:tavLst>
                                    </p:anim>
                                    <p:anim calcmode="lin" valueType="num">
                                      <p:cBhvr>
                                        <p:cTn id="40" dur="500" fill="hold"/>
                                        <p:tgtEl>
                                          <p:spTgt spid="25"/>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ppt_x</p:attrName>
                                        </p:attrNameLst>
                                      </p:cBhvr>
                                      <p:tavLst>
                                        <p:tav tm="0">
                                          <p:val>
                                            <p:strVal val="0-#ppt_w/2"/>
                                          </p:val>
                                        </p:tav>
                                        <p:tav tm="100000">
                                          <p:val>
                                            <p:strVal val="#ppt_x"/>
                                          </p:val>
                                        </p:tav>
                                      </p:tavLst>
                                    </p:anim>
                                    <p:anim calcmode="lin" valueType="num">
                                      <p:cBhvr>
                                        <p:cTn id="4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1" nodeType="click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wipe(down)">
                                      <p:cBhvr>
                                        <p:cTn id="50" dur="580">
                                          <p:stCondLst>
                                            <p:cond delay="0"/>
                                          </p:stCondLst>
                                        </p:cTn>
                                        <p:tgtEl>
                                          <p:spTgt spid="100"/>
                                        </p:tgtEl>
                                      </p:cBhvr>
                                    </p:animEffect>
                                    <p:anim calcmode="lin" valueType="num">
                                      <p:cBhvr>
                                        <p:cTn id="51" dur="1822" tmFilter="0,0; 0.14,0.36; 0.43,0.73; 0.71,0.91; 1.0,1.0">
                                          <p:stCondLst>
                                            <p:cond delay="0"/>
                                          </p:stCondLst>
                                        </p:cTn>
                                        <p:tgtEl>
                                          <p:spTgt spid="100"/>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00"/>
                                        </p:tgtEl>
                                        <p:attrNameLst>
                                          <p:attrName>ppt_y</p:attrName>
                                        </p:attrNameLst>
                                      </p:cBhvr>
                                      <p:tavLst>
                                        <p:tav tm="0" fmla="#ppt_y-sin(pi*$)/3">
                                          <p:val>
                                            <p:fltVal val="0.500000"/>
                                          </p:val>
                                        </p:tav>
                                        <p:tav tm="100000">
                                          <p:val>
                                            <p:fltVal val="1.000000"/>
                                          </p:val>
                                        </p:tav>
                                      </p:tavLst>
                                    </p:anim>
                                    <p:anim calcmode="lin" valueType="num">
                                      <p:cBhvr>
                                        <p:cTn id="53" dur="664" tmFilter="0, 0; 0.125,0.2665; 0.25,0.4; 0.375,0.465; 0.5,0.5;  0.625,0.535; 0.75,0.6; 0.875,0.7335; 1,1">
                                          <p:stCondLst>
                                            <p:cond delay="664"/>
                                          </p:stCondLst>
                                        </p:cTn>
                                        <p:tgtEl>
                                          <p:spTgt spid="100"/>
                                        </p:tgtEl>
                                        <p:attrNameLst>
                                          <p:attrName>ppt_y</p:attrName>
                                        </p:attrNameLst>
                                      </p:cBhvr>
                                      <p:tavLst>
                                        <p:tav tm="0" fmla="#ppt_y-sin(pi*$)/9">
                                          <p:val>
                                            <p:fltVal val="0.000000"/>
                                          </p:val>
                                        </p:tav>
                                        <p:tav tm="100000">
                                          <p:val>
                                            <p:fltVal val="1.000000"/>
                                          </p:val>
                                        </p:tav>
                                      </p:tavLst>
                                    </p:anim>
                                    <p:anim calcmode="lin" valueType="num">
                                      <p:cBhvr>
                                        <p:cTn id="54" dur="332" tmFilter="0, 0; 0.125,0.2665; 0.25,0.4; 0.375,0.465; 0.5,0.5;  0.625,0.535; 0.75,0.6; 0.875,0.7335; 1,1">
                                          <p:stCondLst>
                                            <p:cond delay="1324"/>
                                          </p:stCondLst>
                                        </p:cTn>
                                        <p:tgtEl>
                                          <p:spTgt spid="100"/>
                                        </p:tgtEl>
                                        <p:attrNameLst>
                                          <p:attrName>ppt_y</p:attrName>
                                        </p:attrNameLst>
                                      </p:cBhvr>
                                      <p:tavLst>
                                        <p:tav tm="0" fmla="#ppt_y-sin(pi*$)/27">
                                          <p:val>
                                            <p:fltVal val="0.000000"/>
                                          </p:val>
                                        </p:tav>
                                        <p:tav tm="100000">
                                          <p:val>
                                            <p:fltVal val="1.000000"/>
                                          </p:val>
                                        </p:tav>
                                      </p:tavLst>
                                    </p:anim>
                                    <p:anim calcmode="lin" valueType="num">
                                      <p:cBhvr>
                                        <p:cTn id="55" dur="164" tmFilter="0, 0; 0.125,0.2665; 0.25,0.4; 0.375,0.465; 0.5,0.5;  0.625,0.535; 0.75,0.6; 0.875,0.7335; 1,1">
                                          <p:stCondLst>
                                            <p:cond delay="1656"/>
                                          </p:stCondLst>
                                        </p:cTn>
                                        <p:tgtEl>
                                          <p:spTgt spid="100"/>
                                        </p:tgtEl>
                                        <p:attrNameLst>
                                          <p:attrName>ppt_y</p:attrName>
                                        </p:attrNameLst>
                                      </p:cBhvr>
                                      <p:tavLst>
                                        <p:tav tm="0" fmla="#ppt_y-sin(pi*$)/81">
                                          <p:val>
                                            <p:fltVal val="0.000000"/>
                                          </p:val>
                                        </p:tav>
                                        <p:tav tm="100000">
                                          <p:val>
                                            <p:fltVal val="1.000000"/>
                                          </p:val>
                                        </p:tav>
                                      </p:tavLst>
                                    </p:anim>
                                    <p:animScale>
                                      <p:cBhvr>
                                        <p:cTn id="56" dur="26">
                                          <p:stCondLst>
                                            <p:cond delay="650"/>
                                          </p:stCondLst>
                                        </p:cTn>
                                        <p:tgtEl>
                                          <p:spTgt spid="100"/>
                                        </p:tgtEl>
                                      </p:cBhvr>
                                      <p:to x="100000" y="60000"/>
                                    </p:animScale>
                                    <p:animScale>
                                      <p:cBhvr>
                                        <p:cTn id="57" dur="166" decel="50000">
                                          <p:stCondLst>
                                            <p:cond delay="676"/>
                                          </p:stCondLst>
                                        </p:cTn>
                                        <p:tgtEl>
                                          <p:spTgt spid="100"/>
                                        </p:tgtEl>
                                      </p:cBhvr>
                                      <p:to x="100000" y="100000"/>
                                    </p:animScale>
                                    <p:animScale>
                                      <p:cBhvr>
                                        <p:cTn id="58" dur="26">
                                          <p:stCondLst>
                                            <p:cond delay="1312"/>
                                          </p:stCondLst>
                                        </p:cTn>
                                        <p:tgtEl>
                                          <p:spTgt spid="100"/>
                                        </p:tgtEl>
                                      </p:cBhvr>
                                      <p:to x="100000" y="80000"/>
                                    </p:animScale>
                                    <p:animScale>
                                      <p:cBhvr>
                                        <p:cTn id="59" dur="166" decel="50000">
                                          <p:stCondLst>
                                            <p:cond delay="1338"/>
                                          </p:stCondLst>
                                        </p:cTn>
                                        <p:tgtEl>
                                          <p:spTgt spid="100"/>
                                        </p:tgtEl>
                                      </p:cBhvr>
                                      <p:to x="100000" y="100000"/>
                                    </p:animScale>
                                    <p:animScale>
                                      <p:cBhvr>
                                        <p:cTn id="60" dur="26">
                                          <p:stCondLst>
                                            <p:cond delay="1642"/>
                                          </p:stCondLst>
                                        </p:cTn>
                                        <p:tgtEl>
                                          <p:spTgt spid="100"/>
                                        </p:tgtEl>
                                      </p:cBhvr>
                                      <p:to x="100000" y="90000"/>
                                    </p:animScale>
                                    <p:animScale>
                                      <p:cBhvr>
                                        <p:cTn id="61" dur="166" decel="50000">
                                          <p:stCondLst>
                                            <p:cond delay="1668"/>
                                          </p:stCondLst>
                                        </p:cTn>
                                        <p:tgtEl>
                                          <p:spTgt spid="100"/>
                                        </p:tgtEl>
                                      </p:cBhvr>
                                      <p:to x="100000" y="100000"/>
                                    </p:animScale>
                                    <p:animScale>
                                      <p:cBhvr>
                                        <p:cTn id="62" dur="26">
                                          <p:stCondLst>
                                            <p:cond delay="1808"/>
                                          </p:stCondLst>
                                        </p:cTn>
                                        <p:tgtEl>
                                          <p:spTgt spid="100"/>
                                        </p:tgtEl>
                                      </p:cBhvr>
                                      <p:to x="100000" y="95000"/>
                                    </p:animScale>
                                    <p:animScale>
                                      <p:cBhvr>
                                        <p:cTn id="63" dur="166" decel="50000">
                                          <p:stCondLst>
                                            <p:cond delay="1834"/>
                                          </p:stCondLst>
                                        </p:cTn>
                                        <p:tgtEl>
                                          <p:spTgt spid="100"/>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52" presetClass="entr" presetSubtype="0" fill="hold" nodeType="clickEffect">
                                  <p:stCondLst>
                                    <p:cond delay="0"/>
                                  </p:stCondLst>
                                  <p:childTnLst>
                                    <p:set>
                                      <p:cBhvr>
                                        <p:cTn id="67" dur="1" fill="hold">
                                          <p:stCondLst>
                                            <p:cond delay="0"/>
                                          </p:stCondLst>
                                        </p:cTn>
                                        <p:tgtEl>
                                          <p:spTgt spid="37901"/>
                                        </p:tgtEl>
                                        <p:attrNameLst>
                                          <p:attrName>style.visibility</p:attrName>
                                        </p:attrNameLst>
                                      </p:cBhvr>
                                      <p:to>
                                        <p:strVal val="visible"/>
                                      </p:to>
                                    </p:set>
                                    <p:animScale>
                                      <p:cBhvr>
                                        <p:cTn id="68" dur="1000" decel="50000" fill="hold">
                                          <p:stCondLst>
                                            <p:cond delay="0"/>
                                          </p:stCondLst>
                                        </p:cTn>
                                        <p:tgtEl>
                                          <p:spTgt spid="379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37901"/>
                                        </p:tgtEl>
                                        <p:attrNameLst>
                                          <p:attrName>ppt_x</p:attrName>
                                          <p:attrName>ppt_y</p:attrName>
                                        </p:attrNameLst>
                                      </p:cBhvr>
                                    </p:animMotion>
                                    <p:animEffect transition="in" filter="fade">
                                      <p:cBhvr>
                                        <p:cTn id="70" dur="1000"/>
                                        <p:tgtEl>
                                          <p:spTgt spid="37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7" grpId="0" bldLvl="0" animBg="1"/>
      <p:bldP spid="28" grpId="0" bldLvl="0" animBg="1"/>
      <p:bldP spid="29" grpId="0" bldLvl="0" animBg="1"/>
      <p:bldP spid="33" grpId="0"/>
      <p:bldP spid="100" grpId="0" animBg="1"/>
      <p:bldP spid="100" grpId="1"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图片 13"/>
          <p:cNvPicPr>
            <a:picLocks noChangeAspect="1"/>
          </p:cNvPicPr>
          <p:nvPr/>
        </p:nvPicPr>
        <p:blipFill>
          <a:blip r:embed="rId1"/>
          <a:stretch>
            <a:fillRect/>
          </a:stretch>
        </p:blipFill>
        <p:spPr>
          <a:xfrm rot="-2683160">
            <a:off x="-100012" y="5670550"/>
            <a:ext cx="1319212" cy="1409700"/>
          </a:xfrm>
          <a:prstGeom prst="rect">
            <a:avLst/>
          </a:prstGeom>
          <a:noFill/>
          <a:ln w="9525">
            <a:noFill/>
          </a:ln>
        </p:spPr>
      </p:pic>
      <p:pic>
        <p:nvPicPr>
          <p:cNvPr id="29699" name="图片 14"/>
          <p:cNvPicPr>
            <a:picLocks noChangeAspect="1"/>
          </p:cNvPicPr>
          <p:nvPr/>
        </p:nvPicPr>
        <p:blipFill>
          <a:blip r:embed="rId2"/>
          <a:srcRect t="4102" r="27658"/>
          <a:stretch>
            <a:fillRect/>
          </a:stretch>
        </p:blipFill>
        <p:spPr>
          <a:xfrm>
            <a:off x="7766050" y="-104775"/>
            <a:ext cx="1389063" cy="1412875"/>
          </a:xfrm>
          <a:prstGeom prst="rect">
            <a:avLst/>
          </a:prstGeom>
          <a:noFill/>
          <a:ln w="9525">
            <a:noFill/>
          </a:ln>
        </p:spPr>
      </p:pic>
      <p:pic>
        <p:nvPicPr>
          <p:cNvPr id="29700" name="Picture 16" descr="4-1-3"/>
          <p:cNvPicPr>
            <a:picLocks noChangeAspect="1"/>
          </p:cNvPicPr>
          <p:nvPr/>
        </p:nvPicPr>
        <p:blipFill>
          <a:blip r:embed="rId3"/>
          <a:stretch>
            <a:fillRect/>
          </a:stretch>
        </p:blipFill>
        <p:spPr>
          <a:xfrm>
            <a:off x="1282700" y="1806575"/>
            <a:ext cx="6578600" cy="3440113"/>
          </a:xfrm>
          <a:prstGeom prst="rect">
            <a:avLst/>
          </a:prstGeom>
          <a:noFill/>
          <a:ln w="9525">
            <a:noFill/>
          </a:ln>
        </p:spPr>
      </p:pic>
      <p:sp>
        <p:nvSpPr>
          <p:cNvPr id="29701" name="Rectangle 17"/>
          <p:cNvSpPr>
            <a:spLocks noGrp="1"/>
          </p:cNvSpPr>
          <p:nvPr>
            <p:ph idx="1"/>
          </p:nvPr>
        </p:nvSpPr>
        <p:spPr>
          <a:xfrm>
            <a:off x="611188" y="5373688"/>
            <a:ext cx="7920037" cy="1905000"/>
          </a:xfrm>
          <a:ln/>
        </p:spPr>
        <p:txBody>
          <a:bodyPr vert="horz" wrap="square" lIns="90488" tIns="44450" rIns="90488" bIns="44450" anchor="t" anchorCtr="0"/>
          <a:p>
            <a:pPr>
              <a:buNone/>
            </a:pPr>
            <a:r>
              <a:rPr lang="zh-CN" altLang="en-US" sz="2600" dirty="0">
                <a:latin typeface="宋体" panose="02010600030101010101" pitchFamily="2" charset="-122"/>
              </a:rPr>
              <a:t>      </a:t>
            </a:r>
            <a:r>
              <a:rPr lang="zh-CN" altLang="en-US" sz="2600" b="1" dirty="0">
                <a:latin typeface="宋体" panose="02010600030101010101" pitchFamily="2" charset="-122"/>
              </a:rPr>
              <a:t>从图可知，当</a:t>
            </a:r>
            <a:r>
              <a:rPr lang="zh-CN" altLang="en-US" sz="2600" b="1" dirty="0">
                <a:solidFill>
                  <a:srgbClr val="FF3300"/>
                </a:solidFill>
                <a:latin typeface="宋体" panose="02010600030101010101" pitchFamily="2" charset="-122"/>
              </a:rPr>
              <a:t>机会成本和转换成本相等</a:t>
            </a:r>
            <a:r>
              <a:rPr lang="zh-CN" altLang="en-US" sz="2600" b="1" dirty="0">
                <a:latin typeface="宋体" panose="02010600030101010101" pitchFamily="2" charset="-122"/>
              </a:rPr>
              <a:t>时，总成本最低，此时的现金持有量为最佳持有量。</a:t>
            </a:r>
            <a:endParaRPr lang="zh-CN" altLang="en-US" sz="2600" b="1" dirty="0">
              <a:latin typeface="宋体" panose="02010600030101010101" pitchFamily="2" charset="-122"/>
            </a:endParaRPr>
          </a:p>
          <a:p>
            <a:pPr>
              <a:lnSpc>
                <a:spcPct val="110000"/>
              </a:lnSpc>
              <a:buNone/>
            </a:pPr>
            <a:endParaRPr lang="zh-CN" altLang="en-US" sz="2400" b="1" dirty="0">
              <a:latin typeface="宋体" panose="02010600030101010101" pitchFamily="2" charset="-122"/>
            </a:endParaRPr>
          </a:p>
        </p:txBody>
      </p:sp>
      <p:sp>
        <p:nvSpPr>
          <p:cNvPr id="2" name="文本框 1"/>
          <p:cNvSpPr txBox="1"/>
          <p:nvPr/>
        </p:nvSpPr>
        <p:spPr>
          <a:xfrm>
            <a:off x="1282700" y="990600"/>
            <a:ext cx="3514725" cy="522288"/>
          </a:xfrm>
          <a:prstGeom prst="rect">
            <a:avLst/>
          </a:prstGeom>
          <a:ln w="6350"/>
        </p:spPr>
        <p:style>
          <a:lnRef idx="3">
            <a:schemeClr val="lt1"/>
          </a:lnRef>
          <a:fillRef idx="1">
            <a:schemeClr val="accent2"/>
          </a:fillRef>
          <a:effectRef idx="1">
            <a:schemeClr val="accent2"/>
          </a:effectRef>
          <a:fontRef idx="minor">
            <a:schemeClr val="lt1"/>
          </a:fontRef>
        </p:style>
        <p:txBody>
          <a:bodyPr>
            <a:spAutoFit/>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800" b="0" i="0" u="none" strike="noStrike" kern="1200" cap="none" spc="0" normalizeH="0" baseline="0" noProof="1">
                <a:ln>
                  <a:noFill/>
                </a:ln>
                <a:solidFill>
                  <a:schemeClr val="lt1"/>
                </a:solidFill>
                <a:effectLst/>
                <a:uLnTx/>
                <a:uFillTx/>
                <a:latin typeface="+mn-lt"/>
                <a:ea typeface="+mn-ea"/>
                <a:cs typeface="+mn-cs"/>
              </a:rPr>
              <a:t>确定最佳现金持有量</a:t>
            </a:r>
            <a:endParaRPr kumimoji="0" lang="zh-CN" altLang="en-US" sz="2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p:wedge/>
    <p:sndAc>
      <p:stSnd>
        <p:snd r:embed="rId4" name="camera.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图片 14"/>
          <p:cNvPicPr>
            <a:picLocks noChangeAspect="1"/>
          </p:cNvPicPr>
          <p:nvPr/>
        </p:nvPicPr>
        <p:blipFill>
          <a:blip r:embed="rId1"/>
          <a:srcRect t="4102" r="27658"/>
          <a:stretch>
            <a:fillRect/>
          </a:stretch>
        </p:blipFill>
        <p:spPr>
          <a:xfrm>
            <a:off x="7954963" y="-136525"/>
            <a:ext cx="1185862" cy="1206500"/>
          </a:xfrm>
          <a:prstGeom prst="rect">
            <a:avLst/>
          </a:prstGeom>
          <a:noFill/>
          <a:ln w="9525">
            <a:noFill/>
          </a:ln>
        </p:spPr>
      </p:pic>
      <p:pic>
        <p:nvPicPr>
          <p:cNvPr id="30723" name="图片 13"/>
          <p:cNvPicPr>
            <a:picLocks noChangeAspect="1"/>
          </p:cNvPicPr>
          <p:nvPr/>
        </p:nvPicPr>
        <p:blipFill>
          <a:blip r:embed="rId2"/>
          <a:stretch>
            <a:fillRect/>
          </a:stretch>
        </p:blipFill>
        <p:spPr>
          <a:xfrm rot="-2683160">
            <a:off x="-34925" y="5827713"/>
            <a:ext cx="1193800" cy="1276350"/>
          </a:xfrm>
          <a:prstGeom prst="rect">
            <a:avLst/>
          </a:prstGeom>
          <a:noFill/>
          <a:ln w="9525">
            <a:noFill/>
          </a:ln>
        </p:spPr>
      </p:pic>
      <p:sp>
        <p:nvSpPr>
          <p:cNvPr id="10" name="五边形 5"/>
          <p:cNvSpPr/>
          <p:nvPr/>
        </p:nvSpPr>
        <p:spPr>
          <a:xfrm>
            <a:off x="986155" y="662429"/>
            <a:ext cx="7633970" cy="739326"/>
          </a:xfrm>
          <a:custGeom>
            <a:avLst/>
            <a:gdLst/>
            <a:ahLst/>
            <a:cxnLst/>
            <a:rect l="l" t="t" r="r" b="b"/>
            <a:pathLst>
              <a:path w="2736056" h="576064">
                <a:moveTo>
                  <a:pt x="0" y="0"/>
                </a:moveTo>
                <a:lnTo>
                  <a:pt x="2448024" y="0"/>
                </a:lnTo>
                <a:lnTo>
                  <a:pt x="2736056" y="288032"/>
                </a:lnTo>
                <a:lnTo>
                  <a:pt x="2448024" y="576064"/>
                </a:lnTo>
                <a:lnTo>
                  <a:pt x="0" y="576064"/>
                </a:lnTo>
                <a:lnTo>
                  <a:pt x="288032" y="288032"/>
                </a:lnTo>
                <a:close/>
              </a:path>
            </a:pathLst>
          </a:custGeom>
          <a:solidFill>
            <a:srgbClr val="B95F95"/>
          </a:solidFill>
          <a:ln w="19050" cap="flat" cmpd="sng" algn="ctr">
            <a:gradFill>
              <a:gsLst>
                <a:gs pos="89000">
                  <a:srgbClr val="FFFFFF">
                    <a:lumMod val="85000"/>
                  </a:srgbClr>
                </a:gs>
                <a:gs pos="0">
                  <a:srgbClr val="FFFFFF"/>
                </a:gs>
              </a:gsLst>
              <a:lin ang="7200000" scaled="0"/>
            </a:gradFill>
            <a:prstDash val="solid"/>
          </a:ln>
          <a:effectLst>
            <a:outerShdw blurRad="254000" dist="127000" dir="8160000" algn="tr" rotWithShape="0">
              <a:prstClr val="black">
                <a:alpha val="34000"/>
              </a:prstClr>
            </a:outerShdw>
          </a:effectLst>
        </p:spPr>
        <p:style>
          <a:lnRef idx="2">
            <a:srgbClr val="FFBF53">
              <a:shade val="50000"/>
            </a:srgbClr>
          </a:lnRef>
          <a:fillRef idx="1">
            <a:srgbClr val="FFBF53"/>
          </a:fillRef>
          <a:effectRef idx="0">
            <a:srgbClr val="FFBF53"/>
          </a:effectRef>
          <a:fontRef idx="minor">
            <a:srgbClr val="FFFFFF"/>
          </a:fontRef>
        </p:style>
        <p:txBody>
          <a:bodyPr lIns="91437" tIns="45718" rIns="91437" bIns="4571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4" name="文本框 3"/>
          <p:cNvSpPr txBox="1"/>
          <p:nvPr/>
        </p:nvSpPr>
        <p:spPr>
          <a:xfrm>
            <a:off x="1835150" y="620713"/>
            <a:ext cx="5734050" cy="822325"/>
          </a:xfrm>
          <a:prstGeom prst="rect">
            <a:avLst/>
          </a:prstGeom>
          <a:noFill/>
          <a:ln w="9525">
            <a:noFill/>
          </a:ln>
        </p:spPr>
        <p:txBody>
          <a:bodyPr>
            <a:spAutoFit/>
          </a:bodyPr>
          <a:p>
            <a:pPr eaLnBrk="1" hangingPunct="1">
              <a:spcBef>
                <a:spcPct val="50000"/>
              </a:spcBef>
            </a:pPr>
            <a:r>
              <a:rPr lang="zh-CN" altLang="en-US" sz="2400" b="1" dirty="0">
                <a:latin typeface="Arial" panose="020B0604020202020204" pitchFamily="34" charset="0"/>
                <a:ea typeface="宋体" panose="02010600030101010101" pitchFamily="2" charset="-122"/>
              </a:rPr>
              <a:t>相关总成本最低时的现金持有量即为最佳现金持有量</a:t>
            </a:r>
            <a:endParaRPr lang="zh-CN" altLang="en-US" sz="2400" b="1" dirty="0">
              <a:latin typeface="Arial" panose="020B0604020202020204" pitchFamily="34" charset="0"/>
              <a:ea typeface="宋体" panose="02010600030101010101" pitchFamily="2" charset="-122"/>
            </a:endParaRPr>
          </a:p>
        </p:txBody>
      </p:sp>
      <p:pic>
        <p:nvPicPr>
          <p:cNvPr id="39941" name="内容占位符 -2147482617" descr="SYWUJV2ZG(T5Y{L4VWUXDKR"/>
          <p:cNvPicPr>
            <a:picLocks noGrp="1" noChangeAspect="1"/>
          </p:cNvPicPr>
          <p:nvPr>
            <p:ph idx="1"/>
          </p:nvPr>
        </p:nvPicPr>
        <p:blipFill>
          <a:blip r:embed="rId3"/>
          <a:srcRect/>
          <a:stretch>
            <a:fillRect/>
          </a:stretch>
        </p:blipFill>
        <p:spPr>
          <a:xfrm>
            <a:off x="1666875" y="1601788"/>
            <a:ext cx="5667375" cy="3109912"/>
          </a:xfrm>
          <a:ln/>
        </p:spPr>
      </p:pic>
      <p:sp>
        <p:nvSpPr>
          <p:cNvPr id="5" name="文本框 4"/>
          <p:cNvSpPr txBox="1"/>
          <p:nvPr/>
        </p:nvSpPr>
        <p:spPr>
          <a:xfrm>
            <a:off x="1233488" y="4380548"/>
            <a:ext cx="3262313" cy="1754188"/>
          </a:xfrm>
          <a:prstGeom prst="rect">
            <a:avLst/>
          </a:prstGeom>
          <a:ln>
            <a:solidFill>
              <a:srgbClr val="C00000"/>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a:spAutoFit/>
            <a:scene3d>
              <a:camera prst="orthographicFront"/>
              <a:lightRig rig="threePt" dir="t"/>
            </a:scene3d>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000" b="0" i="0" u="none" strike="noStrike" kern="1200" cap="none" spc="0" normalizeH="0" baseline="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宋体" panose="02010600030101010101" pitchFamily="2" charset="-122"/>
                <a:ea typeface="+mn-ea"/>
                <a:cs typeface="+mn-cs"/>
              </a:rPr>
              <a:t>即：从图上可以看出，机会成本等于转换成本时，总成本最少。</a:t>
            </a:r>
            <a:endParaRPr kumimoji="0" lang="zh-CN" altLang="en-US" sz="2000" b="0" i="0" u="none" strike="noStrike" kern="1200" cap="none" spc="0" normalizeH="0" baseline="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000" b="0" i="0" u="none" strike="noStrike" kern="1200" cap="none" spc="0" normalizeH="0" baseline="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宋体" panose="02010600030101010101" pitchFamily="2" charset="-122"/>
                <a:ea typeface="+mn-ea"/>
                <a:cs typeface="+mn-cs"/>
              </a:rPr>
              <a:t>      </a:t>
            </a:r>
            <a:r>
              <a:rPr kumimoji="0" lang="en-US" altLang="zh-CN" sz="2400" b="0" i="0" u="none" strike="noStrike" kern="1200" cap="none" spc="0" normalizeH="0" baseline="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宋体" panose="02010600030101010101" pitchFamily="2" charset="-122"/>
                <a:ea typeface="+mn-ea"/>
                <a:cs typeface="+mn-cs"/>
              </a:rPr>
              <a:t>Q/2*i=D/Q*b</a:t>
            </a:r>
            <a:endParaRPr kumimoji="0" lang="en-US" altLang="zh-CN" sz="2400" b="0" i="0" u="none" strike="noStrike" kern="1200" cap="none" spc="0" normalizeH="0" baseline="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2400" b="0" i="0" u="none" strike="noStrike" kern="1200" cap="none" spc="0" normalizeH="0" baseline="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宋体" panose="02010600030101010101" pitchFamily="2" charset="-122"/>
              <a:ea typeface="+mn-ea"/>
              <a:cs typeface="+mn-cs"/>
            </a:endParaRPr>
          </a:p>
        </p:txBody>
      </p:sp>
      <p:sp>
        <p:nvSpPr>
          <p:cNvPr id="159" name=" 159"/>
          <p:cNvSpPr/>
          <p:nvPr/>
        </p:nvSpPr>
        <p:spPr>
          <a:xfrm>
            <a:off x="4495800" y="5089525"/>
            <a:ext cx="1385888" cy="60960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graphicFrame>
        <p:nvGraphicFramePr>
          <p:cNvPr id="39944" name="对象 -2147482607"/>
          <p:cNvGraphicFramePr>
            <a:graphicFrameLocks noChangeAspect="1"/>
          </p:cNvGraphicFramePr>
          <p:nvPr/>
        </p:nvGraphicFramePr>
        <p:xfrm>
          <a:off x="5883275" y="4957763"/>
          <a:ext cx="1809750" cy="873125"/>
        </p:xfrm>
        <a:graphic>
          <a:graphicData uri="http://schemas.openxmlformats.org/presentationml/2006/ole">
            <mc:AlternateContent xmlns:mc="http://schemas.openxmlformats.org/markup-compatibility/2006">
              <mc:Choice xmlns:v="urn:schemas-microsoft-com:vml" Requires="v">
                <p:oleObj spid="_x0000_s3080" name="" r:id="rId4" imgW="571500" imgH="330200" progId="Equation.DSMT4">
                  <p:embed/>
                </p:oleObj>
              </mc:Choice>
              <mc:Fallback>
                <p:oleObj name="" r:id="rId4" imgW="571500" imgH="330200" progId="Equation.DSMT4">
                  <p:embed/>
                  <p:pic>
                    <p:nvPicPr>
                      <p:cNvPr id="0" name="图片 3079"/>
                      <p:cNvPicPr/>
                      <p:nvPr/>
                    </p:nvPicPr>
                    <p:blipFill>
                      <a:blip r:embed="rId5"/>
                      <a:stretch>
                        <a:fillRect/>
                      </a:stretch>
                    </p:blipFill>
                    <p:spPr>
                      <a:xfrm>
                        <a:off x="5883275" y="4957763"/>
                        <a:ext cx="1809750" cy="873125"/>
                      </a:xfrm>
                      <a:prstGeom prst="rect">
                        <a:avLst/>
                      </a:prstGeom>
                      <a:noFill/>
                      <a:ln w="38100" cap="flat" cmpd="sng">
                        <a:solidFill>
                          <a:srgbClr val="FF0000"/>
                        </a:solidFill>
                        <a:prstDash val="solid"/>
                        <a:miter/>
                        <a:headEnd type="none" w="med" len="med"/>
                        <a:tailEnd type="none" w="med" len="med"/>
                      </a:ln>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0-#ppt_w/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9941"/>
                                        </p:tgtEl>
                                        <p:attrNameLst>
                                          <p:attrName>style.visibility</p:attrName>
                                        </p:attrNameLst>
                                      </p:cBhvr>
                                      <p:to>
                                        <p:strVal val="visible"/>
                                      </p:to>
                                    </p:set>
                                    <p:animEffect transition="in" filter="wipe(down)">
                                      <p:cBhvr>
                                        <p:cTn id="20" dur="580">
                                          <p:stCondLst>
                                            <p:cond delay="0"/>
                                          </p:stCondLst>
                                        </p:cTn>
                                        <p:tgtEl>
                                          <p:spTgt spid="39941"/>
                                        </p:tgtEl>
                                      </p:cBhvr>
                                    </p:animEffect>
                                    <p:anim calcmode="lin" valueType="num">
                                      <p:cBhvr>
                                        <p:cTn id="21" dur="1822" tmFilter="0,0; 0.14,0.36; 0.43,0.73; 0.71,0.91; 1.0,1.0">
                                          <p:stCondLst>
                                            <p:cond delay="0"/>
                                          </p:stCondLst>
                                        </p:cTn>
                                        <p:tgtEl>
                                          <p:spTgt spid="3994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9941"/>
                                        </p:tgtEl>
                                        <p:attrNameLst>
                                          <p:attrName>ppt_y</p:attrName>
                                        </p:attrNameLst>
                                      </p:cBhvr>
                                      <p:tavLst>
                                        <p:tav tm="0" fmla="#ppt_y-sin(pi*$)/3">
                                          <p:val>
                                            <p:fltVal val="0.500000"/>
                                          </p:val>
                                        </p:tav>
                                        <p:tav tm="100000">
                                          <p:val>
                                            <p:fltVal val="1.000000"/>
                                          </p:val>
                                        </p:tav>
                                      </p:tavLst>
                                    </p:anim>
                                    <p:anim calcmode="lin" valueType="num">
                                      <p:cBhvr>
                                        <p:cTn id="23" dur="664" tmFilter="0, 0; 0.125,0.2665; 0.25,0.4; 0.375,0.465; 0.5,0.5;  0.625,0.535; 0.75,0.6; 0.875,0.7335; 1,1">
                                          <p:stCondLst>
                                            <p:cond delay="664"/>
                                          </p:stCondLst>
                                        </p:cTn>
                                        <p:tgtEl>
                                          <p:spTgt spid="39941"/>
                                        </p:tgtEl>
                                        <p:attrNameLst>
                                          <p:attrName>ppt_y</p:attrName>
                                        </p:attrNameLst>
                                      </p:cBhvr>
                                      <p:tavLst>
                                        <p:tav tm="0" fmla="#ppt_y-sin(pi*$)/9">
                                          <p:val>
                                            <p:fltVal val="0.000000"/>
                                          </p:val>
                                        </p:tav>
                                        <p:tav tm="100000">
                                          <p:val>
                                            <p:fltVal val="1.000000"/>
                                          </p:val>
                                        </p:tav>
                                      </p:tavLst>
                                    </p:anim>
                                    <p:anim calcmode="lin" valueType="num">
                                      <p:cBhvr>
                                        <p:cTn id="24" dur="332" tmFilter="0, 0; 0.125,0.2665; 0.25,0.4; 0.375,0.465; 0.5,0.5;  0.625,0.535; 0.75,0.6; 0.875,0.7335; 1,1">
                                          <p:stCondLst>
                                            <p:cond delay="1324"/>
                                          </p:stCondLst>
                                        </p:cTn>
                                        <p:tgtEl>
                                          <p:spTgt spid="39941"/>
                                        </p:tgtEl>
                                        <p:attrNameLst>
                                          <p:attrName>ppt_y</p:attrName>
                                        </p:attrNameLst>
                                      </p:cBhvr>
                                      <p:tavLst>
                                        <p:tav tm="0" fmla="#ppt_y-sin(pi*$)/27">
                                          <p:val>
                                            <p:fltVal val="0.000000"/>
                                          </p:val>
                                        </p:tav>
                                        <p:tav tm="100000">
                                          <p:val>
                                            <p:fltVal val="1.000000"/>
                                          </p:val>
                                        </p:tav>
                                      </p:tavLst>
                                    </p:anim>
                                    <p:anim calcmode="lin" valueType="num">
                                      <p:cBhvr>
                                        <p:cTn id="25" dur="164" tmFilter="0, 0; 0.125,0.2665; 0.25,0.4; 0.375,0.465; 0.5,0.5;  0.625,0.535; 0.75,0.6; 0.875,0.7335; 1,1">
                                          <p:stCondLst>
                                            <p:cond delay="1656"/>
                                          </p:stCondLst>
                                        </p:cTn>
                                        <p:tgtEl>
                                          <p:spTgt spid="39941"/>
                                        </p:tgtEl>
                                        <p:attrNameLst>
                                          <p:attrName>ppt_y</p:attrName>
                                        </p:attrNameLst>
                                      </p:cBhvr>
                                      <p:tavLst>
                                        <p:tav tm="0" fmla="#ppt_y-sin(pi*$)/81">
                                          <p:val>
                                            <p:fltVal val="0.000000"/>
                                          </p:val>
                                        </p:tav>
                                        <p:tav tm="100000">
                                          <p:val>
                                            <p:fltVal val="1.000000"/>
                                          </p:val>
                                        </p:tav>
                                      </p:tavLst>
                                    </p:anim>
                                    <p:animScale>
                                      <p:cBhvr>
                                        <p:cTn id="26" dur="26">
                                          <p:stCondLst>
                                            <p:cond delay="650"/>
                                          </p:stCondLst>
                                        </p:cTn>
                                        <p:tgtEl>
                                          <p:spTgt spid="39941"/>
                                        </p:tgtEl>
                                      </p:cBhvr>
                                      <p:to x="100000" y="60000"/>
                                    </p:animScale>
                                    <p:animScale>
                                      <p:cBhvr>
                                        <p:cTn id="27" dur="166" decel="50000">
                                          <p:stCondLst>
                                            <p:cond delay="676"/>
                                          </p:stCondLst>
                                        </p:cTn>
                                        <p:tgtEl>
                                          <p:spTgt spid="39941"/>
                                        </p:tgtEl>
                                      </p:cBhvr>
                                      <p:to x="100000" y="100000"/>
                                    </p:animScale>
                                    <p:animScale>
                                      <p:cBhvr>
                                        <p:cTn id="28" dur="26">
                                          <p:stCondLst>
                                            <p:cond delay="1312"/>
                                          </p:stCondLst>
                                        </p:cTn>
                                        <p:tgtEl>
                                          <p:spTgt spid="39941"/>
                                        </p:tgtEl>
                                      </p:cBhvr>
                                      <p:to x="100000" y="80000"/>
                                    </p:animScale>
                                    <p:animScale>
                                      <p:cBhvr>
                                        <p:cTn id="29" dur="166" decel="50000">
                                          <p:stCondLst>
                                            <p:cond delay="1338"/>
                                          </p:stCondLst>
                                        </p:cTn>
                                        <p:tgtEl>
                                          <p:spTgt spid="39941"/>
                                        </p:tgtEl>
                                      </p:cBhvr>
                                      <p:to x="100000" y="100000"/>
                                    </p:animScale>
                                    <p:animScale>
                                      <p:cBhvr>
                                        <p:cTn id="30" dur="26">
                                          <p:stCondLst>
                                            <p:cond delay="1642"/>
                                          </p:stCondLst>
                                        </p:cTn>
                                        <p:tgtEl>
                                          <p:spTgt spid="39941"/>
                                        </p:tgtEl>
                                      </p:cBhvr>
                                      <p:to x="100000" y="90000"/>
                                    </p:animScale>
                                    <p:animScale>
                                      <p:cBhvr>
                                        <p:cTn id="31" dur="166" decel="50000">
                                          <p:stCondLst>
                                            <p:cond delay="1668"/>
                                          </p:stCondLst>
                                        </p:cTn>
                                        <p:tgtEl>
                                          <p:spTgt spid="39941"/>
                                        </p:tgtEl>
                                      </p:cBhvr>
                                      <p:to x="100000" y="100000"/>
                                    </p:animScale>
                                    <p:animScale>
                                      <p:cBhvr>
                                        <p:cTn id="32" dur="26">
                                          <p:stCondLst>
                                            <p:cond delay="1808"/>
                                          </p:stCondLst>
                                        </p:cTn>
                                        <p:tgtEl>
                                          <p:spTgt spid="39941"/>
                                        </p:tgtEl>
                                      </p:cBhvr>
                                      <p:to x="100000" y="95000"/>
                                    </p:animScale>
                                    <p:animScale>
                                      <p:cBhvr>
                                        <p:cTn id="33" dur="166" decel="50000">
                                          <p:stCondLst>
                                            <p:cond delay="1834"/>
                                          </p:stCondLst>
                                        </p:cTn>
                                        <p:tgtEl>
                                          <p:spTgt spid="39941"/>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ppt_x</p:attrName>
                                        </p:attrNameLst>
                                      </p:cBhvr>
                                      <p:tavLst>
                                        <p:tav tm="0">
                                          <p:val>
                                            <p:strVal val="#ppt_x-.2"/>
                                          </p:val>
                                        </p:tav>
                                        <p:tav tm="100000">
                                          <p:val>
                                            <p:strVal val="#ppt_x"/>
                                          </p:val>
                                        </p:tav>
                                      </p:tavLst>
                                    </p:anim>
                                    <p:anim calcmode="lin" valueType="num">
                                      <p:cBhvr>
                                        <p:cTn id="3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0" dur="1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1" presetClass="entr" presetSubtype="0" fill="hold" nodeType="clickEffect">
                                  <p:stCondLst>
                                    <p:cond delay="0"/>
                                  </p:stCondLst>
                                  <p:childTnLst>
                                    <p:set>
                                      <p:cBhvr>
                                        <p:cTn id="44" dur="1" fill="hold">
                                          <p:stCondLst>
                                            <p:cond delay="0"/>
                                          </p:stCondLst>
                                        </p:cTn>
                                        <p:tgtEl>
                                          <p:spTgt spid="159"/>
                                        </p:tgtEl>
                                        <p:attrNameLst>
                                          <p:attrName>style.visibility</p:attrName>
                                        </p:attrNameLst>
                                      </p:cBhvr>
                                      <p:to>
                                        <p:strVal val="visible"/>
                                      </p:to>
                                    </p:set>
                                    <p:animEffect transition="in" filter="fade">
                                      <p:cBhvr>
                                        <p:cTn id="45" dur="770" decel="100000"/>
                                        <p:tgtEl>
                                          <p:spTgt spid="159"/>
                                        </p:tgtEl>
                                      </p:cBhvr>
                                    </p:animEffect>
                                    <p:animScale>
                                      <p:cBhvr>
                                        <p:cTn id="46" dur="770" decel="100000"/>
                                        <p:tgtEl>
                                          <p:spTgt spid="159"/>
                                        </p:tgtEl>
                                      </p:cBhvr>
                                      <p:from x="10000" y="10000"/>
                                      <p:to x="200000" y="450000"/>
                                    </p:animScale>
                                    <p:animScale>
                                      <p:cBhvr>
                                        <p:cTn id="47" dur="1230" accel="100000" fill="hold">
                                          <p:stCondLst>
                                            <p:cond delay="770"/>
                                          </p:stCondLst>
                                        </p:cTn>
                                        <p:tgtEl>
                                          <p:spTgt spid="159"/>
                                        </p:tgtEl>
                                      </p:cBhvr>
                                      <p:from x="200000" y="450000"/>
                                      <p:to x="100000" y="100000"/>
                                    </p:animScale>
                                    <p:set>
                                      <p:cBhvr>
                                        <p:cTn id="48" dur="770" fill="hold"/>
                                        <p:tgtEl>
                                          <p:spTgt spid="159"/>
                                        </p:tgtEl>
                                        <p:attrNameLst>
                                          <p:attrName>ppt_x</p:attrName>
                                        </p:attrNameLst>
                                      </p:cBhvr>
                                      <p:to>
                                        <p:strVal val="(0.5)"/>
                                      </p:to>
                                    </p:set>
                                    <p:anim from="(0.5)" to="(#ppt_x)" calcmode="lin" valueType="num">
                                      <p:cBhvr>
                                        <p:cTn id="49" dur="1230" accel="100000" fill="hold">
                                          <p:stCondLst>
                                            <p:cond delay="770"/>
                                          </p:stCondLst>
                                        </p:cTn>
                                        <p:tgtEl>
                                          <p:spTgt spid="159"/>
                                        </p:tgtEl>
                                        <p:attrNameLst>
                                          <p:attrName>ppt_x</p:attrName>
                                        </p:attrNameLst>
                                      </p:cBhvr>
                                    </p:anim>
                                    <p:set>
                                      <p:cBhvr>
                                        <p:cTn id="50" dur="770" fill="hold"/>
                                        <p:tgtEl>
                                          <p:spTgt spid="159"/>
                                        </p:tgtEl>
                                        <p:attrNameLst>
                                          <p:attrName>ppt_y</p:attrName>
                                        </p:attrNameLst>
                                      </p:cBhvr>
                                      <p:to>
                                        <p:strVal val="(#ppt_y+0.4)"/>
                                      </p:to>
                                    </p:set>
                                    <p:anim from="(#ppt_y+0.4)" to="(#ppt_y)" calcmode="lin" valueType="num">
                                      <p:cBhvr>
                                        <p:cTn id="51" dur="1230" accel="100000" fill="hold">
                                          <p:stCondLst>
                                            <p:cond delay="770"/>
                                          </p:stCondLst>
                                        </p:cTn>
                                        <p:tgtEl>
                                          <p:spTgt spid="159"/>
                                        </p:tgtEl>
                                        <p:attrNameLst>
                                          <p:attrName>ppt_y</p:attrName>
                                        </p:attrNameLst>
                                      </p:cBhvr>
                                    </p:anim>
                                  </p:childTnLst>
                                </p:cTn>
                              </p:par>
                            </p:childTnLst>
                          </p:cTn>
                        </p:par>
                      </p:childTnLst>
                    </p:cTn>
                  </p:par>
                  <p:par>
                    <p:cTn id="52" fill="hold">
                      <p:stCondLst>
                        <p:cond delay="indefinite"/>
                      </p:stCondLst>
                      <p:childTnLst>
                        <p:par>
                          <p:cTn id="53" fill="hold">
                            <p:stCondLst>
                              <p:cond delay="0"/>
                            </p:stCondLst>
                            <p:childTnLst>
                              <p:par>
                                <p:cTn id="54" presetID="51" presetClass="entr" presetSubtype="0" fill="hold" nodeType="clickEffect">
                                  <p:stCondLst>
                                    <p:cond delay="0"/>
                                  </p:stCondLst>
                                  <p:childTnLst>
                                    <p:set>
                                      <p:cBhvr>
                                        <p:cTn id="55" dur="1" fill="hold">
                                          <p:stCondLst>
                                            <p:cond delay="0"/>
                                          </p:stCondLst>
                                        </p:cTn>
                                        <p:tgtEl>
                                          <p:spTgt spid="39944"/>
                                        </p:tgtEl>
                                        <p:attrNameLst>
                                          <p:attrName>style.visibility</p:attrName>
                                        </p:attrNameLst>
                                      </p:cBhvr>
                                      <p:to>
                                        <p:strVal val="visible"/>
                                      </p:to>
                                    </p:set>
                                    <p:animEffect transition="in" filter="fade">
                                      <p:cBhvr>
                                        <p:cTn id="56" dur="770" decel="100000"/>
                                        <p:tgtEl>
                                          <p:spTgt spid="39944"/>
                                        </p:tgtEl>
                                      </p:cBhvr>
                                    </p:animEffect>
                                    <p:animScale>
                                      <p:cBhvr>
                                        <p:cTn id="57" dur="770" decel="100000"/>
                                        <p:tgtEl>
                                          <p:spTgt spid="39944"/>
                                        </p:tgtEl>
                                      </p:cBhvr>
                                      <p:from x="10000" y="10000"/>
                                      <p:to x="200000" y="450000"/>
                                    </p:animScale>
                                    <p:animScale>
                                      <p:cBhvr>
                                        <p:cTn id="58" dur="1230" accel="100000" fill="hold">
                                          <p:stCondLst>
                                            <p:cond delay="770"/>
                                          </p:stCondLst>
                                        </p:cTn>
                                        <p:tgtEl>
                                          <p:spTgt spid="39944"/>
                                        </p:tgtEl>
                                      </p:cBhvr>
                                      <p:from x="200000" y="450000"/>
                                      <p:to x="100000" y="100000"/>
                                    </p:animScale>
                                    <p:set>
                                      <p:cBhvr>
                                        <p:cTn id="59" dur="770" fill="hold"/>
                                        <p:tgtEl>
                                          <p:spTgt spid="39944"/>
                                        </p:tgtEl>
                                        <p:attrNameLst>
                                          <p:attrName>ppt_x</p:attrName>
                                        </p:attrNameLst>
                                      </p:cBhvr>
                                      <p:to>
                                        <p:strVal val="(0.5)"/>
                                      </p:to>
                                    </p:set>
                                    <p:anim from="(0.5)" to="(#ppt_x)" calcmode="lin" valueType="num">
                                      <p:cBhvr>
                                        <p:cTn id="60" dur="1230" accel="100000" fill="hold">
                                          <p:stCondLst>
                                            <p:cond delay="770"/>
                                          </p:stCondLst>
                                        </p:cTn>
                                        <p:tgtEl>
                                          <p:spTgt spid="39944"/>
                                        </p:tgtEl>
                                        <p:attrNameLst>
                                          <p:attrName>ppt_x</p:attrName>
                                        </p:attrNameLst>
                                      </p:cBhvr>
                                    </p:anim>
                                    <p:set>
                                      <p:cBhvr>
                                        <p:cTn id="61" dur="770" fill="hold"/>
                                        <p:tgtEl>
                                          <p:spTgt spid="39944"/>
                                        </p:tgtEl>
                                        <p:attrNameLst>
                                          <p:attrName>ppt_y</p:attrName>
                                        </p:attrNameLst>
                                      </p:cBhvr>
                                      <p:to>
                                        <p:strVal val="(#ppt_y+0.4)"/>
                                      </p:to>
                                    </p:set>
                                    <p:anim from="(#ppt_y+0.4)" to="(#ppt_y)" calcmode="lin" valueType="num">
                                      <p:cBhvr>
                                        <p:cTn id="62" dur="1230" accel="100000" fill="hold">
                                          <p:stCondLst>
                                            <p:cond delay="770"/>
                                          </p:stCondLst>
                                        </p:cTn>
                                        <p:tgtEl>
                                          <p:spTgt spid="3994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图片 13"/>
          <p:cNvPicPr>
            <a:picLocks noChangeAspect="1"/>
          </p:cNvPicPr>
          <p:nvPr/>
        </p:nvPicPr>
        <p:blipFill>
          <a:blip r:embed="rId1"/>
          <a:stretch>
            <a:fillRect/>
          </a:stretch>
        </p:blipFill>
        <p:spPr>
          <a:xfrm rot="-2683160">
            <a:off x="-127000" y="5699125"/>
            <a:ext cx="1346200" cy="1438275"/>
          </a:xfrm>
          <a:prstGeom prst="rect">
            <a:avLst/>
          </a:prstGeom>
          <a:noFill/>
          <a:ln w="9525">
            <a:noFill/>
          </a:ln>
        </p:spPr>
      </p:pic>
      <p:pic>
        <p:nvPicPr>
          <p:cNvPr id="31747" name="图片 14"/>
          <p:cNvPicPr>
            <a:picLocks noChangeAspect="1"/>
          </p:cNvPicPr>
          <p:nvPr/>
        </p:nvPicPr>
        <p:blipFill>
          <a:blip r:embed="rId2"/>
          <a:srcRect t="4102" r="27658"/>
          <a:stretch>
            <a:fillRect/>
          </a:stretch>
        </p:blipFill>
        <p:spPr>
          <a:xfrm>
            <a:off x="7767638" y="-55562"/>
            <a:ext cx="1376362" cy="1400175"/>
          </a:xfrm>
          <a:prstGeom prst="rect">
            <a:avLst/>
          </a:prstGeom>
          <a:noFill/>
          <a:ln w="9525">
            <a:noFill/>
          </a:ln>
        </p:spPr>
      </p:pic>
      <p:sp>
        <p:nvSpPr>
          <p:cNvPr id="31748" name="Text Box 4"/>
          <p:cNvSpPr txBox="1"/>
          <p:nvPr/>
        </p:nvSpPr>
        <p:spPr>
          <a:xfrm>
            <a:off x="0" y="0"/>
            <a:ext cx="9144000" cy="1052513"/>
          </a:xfrm>
          <a:prstGeom prst="rect">
            <a:avLst/>
          </a:prstGeom>
          <a:noFill/>
          <a:ln w="12700">
            <a:noFill/>
          </a:ln>
          <a:effectLst>
            <a:outerShdw dist="35921" dir="2699999" algn="ctr" rotWithShape="0">
              <a:schemeClr val="tx1"/>
            </a:outerShdw>
          </a:effectLst>
        </p:spPr>
        <p:txBody>
          <a:bodyPr lIns="90488" tIns="44450" rIns="90488" bIns="44450" anchor="ctr" anchorCtr="0"/>
          <a:p>
            <a:pPr>
              <a:lnSpc>
                <a:spcPct val="110000"/>
              </a:lnSpc>
              <a:spcBef>
                <a:spcPct val="50000"/>
              </a:spcBef>
            </a:pPr>
            <a:endParaRPr lang="zh-CN" altLang="en-US" sz="4000" dirty="0">
              <a:solidFill>
                <a:srgbClr val="FF3300"/>
              </a:solidFill>
              <a:latin typeface="Times New Roman" panose="02020603050405020304" pitchFamily="18" charset="0"/>
              <a:ea typeface="宋体" panose="02010600030101010101" pitchFamily="2" charset="-122"/>
            </a:endParaRPr>
          </a:p>
        </p:txBody>
      </p:sp>
      <p:sp>
        <p:nvSpPr>
          <p:cNvPr id="31749" name="Rectangle 7"/>
          <p:cNvSpPr/>
          <p:nvPr/>
        </p:nvSpPr>
        <p:spPr>
          <a:xfrm>
            <a:off x="0" y="3238500"/>
            <a:ext cx="9144000" cy="0"/>
          </a:xfrm>
          <a:prstGeom prst="rect">
            <a:avLst/>
          </a:prstGeom>
          <a:noFill/>
          <a:ln w="9525">
            <a:noFill/>
          </a:ln>
        </p:spPr>
        <p:txBody>
          <a:bodyPr wrap="none" anchor="ctr" anchorCtr="0">
            <a:spAutoFit/>
          </a:bodyPr>
          <a:p>
            <a:pPr eaLnBrk="1" hangingPunct="1">
              <a:spcBef>
                <a:spcPct val="50000"/>
              </a:spcBef>
            </a:pPr>
            <a:endParaRPr lang="zh-CN" altLang="en-US" dirty="0">
              <a:latin typeface="文泉驿微米黑" pitchFamily="2" charset="-122"/>
              <a:ea typeface="宋体" panose="02010600030101010101" pitchFamily="2" charset="-122"/>
            </a:endParaRPr>
          </a:p>
        </p:txBody>
      </p:sp>
      <p:graphicFrame>
        <p:nvGraphicFramePr>
          <p:cNvPr id="31750" name="Object 6"/>
          <p:cNvGraphicFramePr>
            <a:graphicFrameLocks noChangeAspect="1"/>
          </p:cNvGraphicFramePr>
          <p:nvPr/>
        </p:nvGraphicFramePr>
        <p:xfrm>
          <a:off x="3170238" y="1552575"/>
          <a:ext cx="1511300" cy="919163"/>
        </p:xfrm>
        <a:graphic>
          <a:graphicData uri="http://schemas.openxmlformats.org/presentationml/2006/ole">
            <mc:AlternateContent xmlns:mc="http://schemas.openxmlformats.org/markup-compatibility/2006">
              <mc:Choice xmlns:v="urn:schemas-microsoft-com:vml" Requires="v">
                <p:oleObj spid="_x0000_s3081" name="" r:id="rId3" imgW="660400" imgH="381000" progId="Equation.DSMT4">
                  <p:embed/>
                </p:oleObj>
              </mc:Choice>
              <mc:Fallback>
                <p:oleObj name="" r:id="rId3" imgW="660400" imgH="381000" progId="Equation.DSMT4">
                  <p:embed/>
                  <p:pic>
                    <p:nvPicPr>
                      <p:cNvPr id="0" name="图片 3080"/>
                      <p:cNvPicPr/>
                      <p:nvPr/>
                    </p:nvPicPr>
                    <p:blipFill>
                      <a:blip r:embed="rId4"/>
                      <a:stretch>
                        <a:fillRect/>
                      </a:stretch>
                    </p:blipFill>
                    <p:spPr>
                      <a:xfrm>
                        <a:off x="3170238" y="1552575"/>
                        <a:ext cx="1511300" cy="919163"/>
                      </a:xfrm>
                      <a:prstGeom prst="rect">
                        <a:avLst/>
                      </a:prstGeom>
                      <a:noFill/>
                      <a:ln w="38100" cap="flat" cmpd="sng">
                        <a:solidFill>
                          <a:srgbClr val="FF0000"/>
                        </a:solidFill>
                        <a:prstDash val="solid"/>
                        <a:miter/>
                        <a:headEnd type="none" w="med" len="med"/>
                        <a:tailEnd type="none" w="med" len="med"/>
                      </a:ln>
                    </p:spPr>
                  </p:pic>
                </p:oleObj>
              </mc:Fallback>
            </mc:AlternateContent>
          </a:graphicData>
        </a:graphic>
      </p:graphicFrame>
      <p:sp>
        <p:nvSpPr>
          <p:cNvPr id="31751" name="Rectangle 9"/>
          <p:cNvSpPr/>
          <p:nvPr/>
        </p:nvSpPr>
        <p:spPr>
          <a:xfrm>
            <a:off x="0" y="3333750"/>
            <a:ext cx="9144000" cy="0"/>
          </a:xfrm>
          <a:prstGeom prst="rect">
            <a:avLst/>
          </a:prstGeom>
          <a:noFill/>
          <a:ln w="9525">
            <a:noFill/>
          </a:ln>
        </p:spPr>
        <p:txBody>
          <a:bodyPr wrap="none" anchor="ctr" anchorCtr="0">
            <a:spAutoFit/>
          </a:bodyPr>
          <a:p>
            <a:pPr eaLnBrk="1" hangingPunct="1">
              <a:spcBef>
                <a:spcPct val="50000"/>
              </a:spcBef>
            </a:pPr>
            <a:endParaRPr lang="zh-CN" altLang="en-US" dirty="0">
              <a:latin typeface="文泉驿微米黑" pitchFamily="2" charset="-122"/>
              <a:ea typeface="宋体" panose="02010600030101010101" pitchFamily="2" charset="-122"/>
            </a:endParaRPr>
          </a:p>
        </p:txBody>
      </p:sp>
      <p:graphicFrame>
        <p:nvGraphicFramePr>
          <p:cNvPr id="31752" name="Object 8"/>
          <p:cNvGraphicFramePr>
            <a:graphicFrameLocks noChangeAspect="1"/>
          </p:cNvGraphicFramePr>
          <p:nvPr/>
        </p:nvGraphicFramePr>
        <p:xfrm>
          <a:off x="6294438" y="2709863"/>
          <a:ext cx="2087562" cy="528637"/>
        </p:xfrm>
        <a:graphic>
          <a:graphicData uri="http://schemas.openxmlformats.org/presentationml/2006/ole">
            <mc:AlternateContent xmlns:mc="http://schemas.openxmlformats.org/markup-compatibility/2006">
              <mc:Choice xmlns:v="urn:schemas-microsoft-com:vml" Requires="v">
                <p:oleObj spid="_x0000_s3082" name="" r:id="rId5" imgW="749300" imgH="190500" progId="Equation.DSMT4">
                  <p:embed/>
                </p:oleObj>
              </mc:Choice>
              <mc:Fallback>
                <p:oleObj name="" r:id="rId5" imgW="749300" imgH="190500" progId="Equation.DSMT4">
                  <p:embed/>
                  <p:pic>
                    <p:nvPicPr>
                      <p:cNvPr id="0" name="图片 3081"/>
                      <p:cNvPicPr/>
                      <p:nvPr/>
                    </p:nvPicPr>
                    <p:blipFill>
                      <a:blip r:embed="rId6"/>
                      <a:stretch>
                        <a:fillRect/>
                      </a:stretch>
                    </p:blipFill>
                    <p:spPr>
                      <a:xfrm>
                        <a:off x="6294438" y="2709863"/>
                        <a:ext cx="2087562" cy="528637"/>
                      </a:xfrm>
                      <a:prstGeom prst="rect">
                        <a:avLst/>
                      </a:prstGeom>
                      <a:noFill/>
                      <a:ln w="38100" cap="flat" cmpd="sng">
                        <a:solidFill>
                          <a:srgbClr val="FF0000"/>
                        </a:solidFill>
                        <a:prstDash val="solid"/>
                        <a:miter/>
                        <a:headEnd type="none" w="med" len="med"/>
                        <a:tailEnd type="none" w="med" len="med"/>
                      </a:ln>
                    </p:spPr>
                  </p:pic>
                </p:oleObj>
              </mc:Fallback>
            </mc:AlternateContent>
          </a:graphicData>
        </a:graphic>
      </p:graphicFrame>
      <p:sp>
        <p:nvSpPr>
          <p:cNvPr id="31753" name="Rectangle 11"/>
          <p:cNvSpPr/>
          <p:nvPr/>
        </p:nvSpPr>
        <p:spPr>
          <a:xfrm>
            <a:off x="0" y="3238500"/>
            <a:ext cx="9144000" cy="0"/>
          </a:xfrm>
          <a:prstGeom prst="rect">
            <a:avLst/>
          </a:prstGeom>
          <a:noFill/>
          <a:ln w="9525">
            <a:noFill/>
          </a:ln>
        </p:spPr>
        <p:txBody>
          <a:bodyPr wrap="none" anchor="ctr" anchorCtr="0">
            <a:spAutoFit/>
          </a:bodyPr>
          <a:p>
            <a:pPr eaLnBrk="1" hangingPunct="1">
              <a:spcBef>
                <a:spcPct val="50000"/>
              </a:spcBef>
            </a:pPr>
            <a:endParaRPr lang="zh-CN" altLang="en-US" dirty="0">
              <a:latin typeface="文泉驿微米黑" pitchFamily="2" charset="-122"/>
              <a:ea typeface="宋体" panose="02010600030101010101" pitchFamily="2" charset="-122"/>
            </a:endParaRPr>
          </a:p>
        </p:txBody>
      </p:sp>
      <p:graphicFrame>
        <p:nvGraphicFramePr>
          <p:cNvPr id="31754" name="Object 10"/>
          <p:cNvGraphicFramePr>
            <a:graphicFrameLocks noChangeAspect="1"/>
          </p:cNvGraphicFramePr>
          <p:nvPr/>
        </p:nvGraphicFramePr>
        <p:xfrm>
          <a:off x="5691188" y="3708400"/>
          <a:ext cx="1081087" cy="882650"/>
        </p:xfrm>
        <a:graphic>
          <a:graphicData uri="http://schemas.openxmlformats.org/presentationml/2006/ole">
            <mc:AlternateContent xmlns:mc="http://schemas.openxmlformats.org/markup-compatibility/2006">
              <mc:Choice xmlns:v="urn:schemas-microsoft-com:vml" Requires="v">
                <p:oleObj spid="_x0000_s3083" name="" r:id="rId7" imgW="469900" imgH="381000" progId="Equation.DSMT4">
                  <p:embed/>
                </p:oleObj>
              </mc:Choice>
              <mc:Fallback>
                <p:oleObj name="" r:id="rId7" imgW="469900" imgH="381000" progId="Equation.DSMT4">
                  <p:embed/>
                  <p:pic>
                    <p:nvPicPr>
                      <p:cNvPr id="0" name="图片 3082"/>
                      <p:cNvPicPr/>
                      <p:nvPr/>
                    </p:nvPicPr>
                    <p:blipFill>
                      <a:blip r:embed="rId8"/>
                      <a:stretch>
                        <a:fillRect/>
                      </a:stretch>
                    </p:blipFill>
                    <p:spPr>
                      <a:xfrm>
                        <a:off x="5691188" y="3708400"/>
                        <a:ext cx="1081087" cy="882650"/>
                      </a:xfrm>
                      <a:prstGeom prst="rect">
                        <a:avLst/>
                      </a:prstGeom>
                      <a:noFill/>
                      <a:ln w="38100" cap="flat" cmpd="sng">
                        <a:solidFill>
                          <a:srgbClr val="FF0000"/>
                        </a:solidFill>
                        <a:prstDash val="solid"/>
                        <a:miter/>
                        <a:headEnd type="none" w="med" len="med"/>
                        <a:tailEnd type="none" w="med" len="med"/>
                      </a:ln>
                    </p:spPr>
                  </p:pic>
                </p:oleObj>
              </mc:Fallback>
            </mc:AlternateContent>
          </a:graphicData>
        </a:graphic>
      </p:graphicFrame>
      <p:sp>
        <p:nvSpPr>
          <p:cNvPr id="31755" name="Rectangle 13"/>
          <p:cNvSpPr/>
          <p:nvPr/>
        </p:nvSpPr>
        <p:spPr>
          <a:xfrm>
            <a:off x="0" y="3284538"/>
            <a:ext cx="9144000" cy="0"/>
          </a:xfrm>
          <a:prstGeom prst="rect">
            <a:avLst/>
          </a:prstGeom>
          <a:noFill/>
          <a:ln w="9525">
            <a:noFill/>
          </a:ln>
        </p:spPr>
        <p:txBody>
          <a:bodyPr wrap="none" anchor="ctr" anchorCtr="0">
            <a:spAutoFit/>
          </a:bodyPr>
          <a:p>
            <a:pPr eaLnBrk="1" hangingPunct="1">
              <a:spcBef>
                <a:spcPct val="50000"/>
              </a:spcBef>
            </a:pPr>
            <a:endParaRPr lang="zh-CN" altLang="en-US" dirty="0">
              <a:latin typeface="文泉驿微米黑" pitchFamily="2" charset="-122"/>
              <a:ea typeface="宋体" panose="02010600030101010101" pitchFamily="2" charset="-122"/>
            </a:endParaRPr>
          </a:p>
        </p:txBody>
      </p:sp>
      <p:graphicFrame>
        <p:nvGraphicFramePr>
          <p:cNvPr id="31756" name="Object 12"/>
          <p:cNvGraphicFramePr>
            <a:graphicFrameLocks noChangeAspect="1"/>
          </p:cNvGraphicFramePr>
          <p:nvPr/>
        </p:nvGraphicFramePr>
        <p:xfrm>
          <a:off x="5691188" y="4973638"/>
          <a:ext cx="1152525" cy="869950"/>
        </p:xfrm>
        <a:graphic>
          <a:graphicData uri="http://schemas.openxmlformats.org/presentationml/2006/ole">
            <mc:AlternateContent xmlns:mc="http://schemas.openxmlformats.org/markup-compatibility/2006">
              <mc:Choice xmlns:v="urn:schemas-microsoft-com:vml" Requires="v">
                <p:oleObj spid="_x0000_s3078" name="" r:id="rId9" imgW="469900" imgH="355600" progId="Equation.DSMT4">
                  <p:embed/>
                </p:oleObj>
              </mc:Choice>
              <mc:Fallback>
                <p:oleObj name="" r:id="rId9" imgW="469900" imgH="355600" progId="Equation.DSMT4">
                  <p:embed/>
                  <p:pic>
                    <p:nvPicPr>
                      <p:cNvPr id="0" name="图片 3077"/>
                      <p:cNvPicPr/>
                      <p:nvPr/>
                    </p:nvPicPr>
                    <p:blipFill>
                      <a:blip r:embed="rId10"/>
                      <a:stretch>
                        <a:fillRect/>
                      </a:stretch>
                    </p:blipFill>
                    <p:spPr>
                      <a:xfrm>
                        <a:off x="5691188" y="4973638"/>
                        <a:ext cx="1152525" cy="869950"/>
                      </a:xfrm>
                      <a:prstGeom prst="rect">
                        <a:avLst/>
                      </a:prstGeom>
                      <a:noFill/>
                      <a:ln w="38100" cap="flat" cmpd="sng">
                        <a:solidFill>
                          <a:srgbClr val="FFC000"/>
                        </a:solidFill>
                        <a:prstDash val="solid"/>
                        <a:miter/>
                        <a:headEnd type="none" w="med" len="med"/>
                        <a:tailEnd type="none" w="med" len="med"/>
                      </a:ln>
                    </p:spPr>
                  </p:pic>
                </p:oleObj>
              </mc:Fallback>
            </mc:AlternateContent>
          </a:graphicData>
        </a:graphic>
      </p:graphicFrame>
      <p:sp>
        <p:nvSpPr>
          <p:cNvPr id="31757" name="Rectangle 15"/>
          <p:cNvSpPr/>
          <p:nvPr/>
        </p:nvSpPr>
        <p:spPr>
          <a:xfrm>
            <a:off x="0" y="3238500"/>
            <a:ext cx="9144000" cy="0"/>
          </a:xfrm>
          <a:prstGeom prst="rect">
            <a:avLst/>
          </a:prstGeom>
          <a:noFill/>
          <a:ln w="9525">
            <a:noFill/>
          </a:ln>
        </p:spPr>
        <p:txBody>
          <a:bodyPr wrap="none" anchor="ctr" anchorCtr="0">
            <a:spAutoFit/>
          </a:bodyPr>
          <a:p>
            <a:pPr eaLnBrk="1" hangingPunct="1">
              <a:spcBef>
                <a:spcPct val="50000"/>
              </a:spcBef>
            </a:pPr>
            <a:endParaRPr lang="zh-CN" altLang="en-US" dirty="0">
              <a:latin typeface="文泉驿微米黑" pitchFamily="2" charset="-122"/>
              <a:ea typeface="宋体" panose="02010600030101010101" pitchFamily="2" charset="-122"/>
            </a:endParaRPr>
          </a:p>
        </p:txBody>
      </p:sp>
      <p:pic>
        <p:nvPicPr>
          <p:cNvPr id="31758" name="图片 3"/>
          <p:cNvPicPr>
            <a:picLocks noChangeAspect="1"/>
          </p:cNvPicPr>
          <p:nvPr/>
        </p:nvPicPr>
        <p:blipFill>
          <a:blip r:embed="rId11"/>
          <a:stretch>
            <a:fillRect/>
          </a:stretch>
        </p:blipFill>
        <p:spPr>
          <a:xfrm>
            <a:off x="371475" y="1476375"/>
            <a:ext cx="2354263" cy="2354263"/>
          </a:xfrm>
          <a:prstGeom prst="rect">
            <a:avLst/>
          </a:prstGeom>
          <a:noFill/>
          <a:ln w="9525">
            <a:noFill/>
          </a:ln>
        </p:spPr>
      </p:pic>
      <p:sp>
        <p:nvSpPr>
          <p:cNvPr id="2" name="标题 1"/>
          <p:cNvSpPr>
            <a:spLocks noGrp="1"/>
          </p:cNvSpPr>
          <p:nvPr>
            <p:ph type="title"/>
          </p:nvPr>
        </p:nvSpPr>
        <p:spPr>
          <a:xfrm>
            <a:off x="323850" y="549275"/>
            <a:ext cx="3489325" cy="796925"/>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a:solidFill>
              <a:schemeClr val="accent3"/>
            </a:solidFill>
            <a:miter lim="800000"/>
          </a:ln>
        </p:spPr>
        <p:style>
          <a:lnRef idx="1">
            <a:schemeClr val="accent3"/>
          </a:lnRef>
          <a:fillRef idx="2">
            <a:schemeClr val="accent3"/>
          </a:fillRef>
          <a:effectRef idx="1">
            <a:schemeClr val="accent3"/>
          </a:effectRef>
          <a:fontRef idx="minor">
            <a:schemeClr val="dk1"/>
          </a:fontRef>
        </p:style>
        <p:txBody>
          <a:bodyPr vert="horz" wrap="square" lIns="0" tIns="46800" rIns="0" bIns="45720" numCol="1" anchor="ctr" anchorCtr="0" compatLnSpc="1"/>
          <a:lstStyle/>
          <a:p>
            <a:pPr marL="0" marR="0" lvl="0" indent="0" algn="l" defTabSz="914400" rtl="0" eaLnBrk="0" fontAlgn="auto"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1">
                <a:ln>
                  <a:noFill/>
                </a:ln>
                <a:solidFill>
                  <a:schemeClr val="dk1"/>
                </a:solidFill>
                <a:effectLst/>
                <a:uLnTx/>
                <a:uFillTx/>
                <a:latin typeface="+mn-lt"/>
                <a:ea typeface="+mn-ea"/>
                <a:cs typeface="+mn-cs"/>
              </a:rPr>
              <a:t>存货的计算公式</a:t>
            </a:r>
            <a:endParaRPr kumimoji="0" lang="zh-CN" altLang="en-US" sz="3600" b="1" i="0" u="none" strike="noStrike" kern="0" cap="none" spc="0" normalizeH="0" baseline="0" noProof="1">
              <a:ln>
                <a:noFill/>
              </a:ln>
              <a:solidFill>
                <a:schemeClr val="dk1"/>
              </a:solidFill>
              <a:effectLst/>
              <a:uLnTx/>
              <a:uFillTx/>
              <a:latin typeface="+mn-lt"/>
              <a:ea typeface="+mn-ea"/>
              <a:cs typeface="+mn-cs"/>
            </a:endParaRPr>
          </a:p>
        </p:txBody>
      </p:sp>
      <p:sp>
        <p:nvSpPr>
          <p:cNvPr id="5" name="文本框 4"/>
          <p:cNvSpPr txBox="1"/>
          <p:nvPr/>
        </p:nvSpPr>
        <p:spPr>
          <a:xfrm>
            <a:off x="3119438" y="2762250"/>
            <a:ext cx="2198688" cy="522288"/>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800" b="0" i="0" u="none" strike="noStrike" kern="1200" cap="none" spc="0" normalizeH="0" baseline="0" noProof="1">
                <a:ln>
                  <a:noFill/>
                </a:ln>
                <a:solidFill>
                  <a:schemeClr val="dk1"/>
                </a:solidFill>
                <a:effectLst/>
                <a:uLnTx/>
                <a:uFillTx/>
                <a:latin typeface="宋体" panose="02010600030101010101" pitchFamily="2" charset="-122"/>
                <a:ea typeface="+mn-ea"/>
                <a:cs typeface="+mn-cs"/>
              </a:rPr>
              <a:t>TC</a:t>
            </a:r>
            <a:r>
              <a:rPr kumimoji="0" lang="en-US" altLang="zh-CN" sz="2800" b="0" i="0" u="none" strike="noStrike" kern="1200" cap="none" spc="0" normalizeH="0" baseline="30000" noProof="1">
                <a:ln>
                  <a:noFill/>
                </a:ln>
                <a:solidFill>
                  <a:schemeClr val="dk1"/>
                </a:solidFill>
                <a:effectLst/>
                <a:uLnTx/>
                <a:uFillTx/>
                <a:latin typeface="宋体" panose="02010600030101010101" pitchFamily="2" charset="-122"/>
                <a:ea typeface="+mn-ea"/>
                <a:cs typeface="+mn-cs"/>
              </a:rPr>
              <a:t>*</a:t>
            </a:r>
            <a:r>
              <a:rPr kumimoji="0" lang="en-US" altLang="zh-CN" sz="2800" b="0" i="0" u="none" strike="noStrike" kern="1200" cap="none" spc="0" normalizeH="0" baseline="0" noProof="1">
                <a:ln>
                  <a:noFill/>
                </a:ln>
                <a:solidFill>
                  <a:schemeClr val="dk1"/>
                </a:solidFill>
                <a:effectLst/>
                <a:uLnTx/>
                <a:uFillTx/>
                <a:latin typeface="宋体" panose="02010600030101010101" pitchFamily="2" charset="-122"/>
                <a:ea typeface="+mn-ea"/>
                <a:cs typeface="+mn-cs"/>
              </a:rPr>
              <a:t>=2*Q/2*i</a:t>
            </a:r>
            <a:endParaRPr kumimoji="0" lang="en-US" altLang="zh-CN" sz="2800" b="0" i="0" u="none" strike="noStrike" kern="1200" cap="none" spc="0" normalizeH="0" baseline="0" noProof="1">
              <a:ln>
                <a:noFill/>
              </a:ln>
              <a:solidFill>
                <a:schemeClr val="dk1"/>
              </a:solidFill>
              <a:effectLst/>
              <a:uLnTx/>
              <a:uFillTx/>
              <a:latin typeface="宋体" panose="02010600030101010101" pitchFamily="2" charset="-122"/>
              <a:ea typeface="+mn-ea"/>
              <a:cs typeface="+mn-cs"/>
            </a:endParaRPr>
          </a:p>
        </p:txBody>
      </p:sp>
      <p:sp>
        <p:nvSpPr>
          <p:cNvPr id="159" name=" 159"/>
          <p:cNvSpPr/>
          <p:nvPr/>
        </p:nvSpPr>
        <p:spPr>
          <a:xfrm>
            <a:off x="5435600" y="2879725"/>
            <a:ext cx="739775" cy="276225"/>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6" name="文本框 5"/>
          <p:cNvSpPr txBox="1"/>
          <p:nvPr/>
        </p:nvSpPr>
        <p:spPr>
          <a:xfrm>
            <a:off x="1893888" y="3917950"/>
            <a:ext cx="3754438" cy="460375"/>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tx1"/>
                </a:solidFill>
                <a:effectLst/>
                <a:uLnTx/>
                <a:uFillTx/>
                <a:latin typeface="宋体" panose="02010600030101010101" pitchFamily="2" charset="-122"/>
                <a:ea typeface="+mn-ea"/>
                <a:cs typeface="+mn-cs"/>
              </a:rPr>
              <a:t>有价证券的交易次数为</a:t>
            </a:r>
            <a:endParaRPr kumimoji="0" lang="zh-CN" altLang="en-US" sz="2400" b="1" i="0" u="none" strike="noStrike" kern="1200" cap="none" spc="0" normalizeH="0" baseline="0" noProof="1">
              <a:ln>
                <a:noFill/>
              </a:ln>
              <a:solidFill>
                <a:schemeClr val="tx1"/>
              </a:solidFill>
              <a:effectLst/>
              <a:uLnTx/>
              <a:uFillTx/>
              <a:latin typeface="宋体" panose="02010600030101010101" pitchFamily="2" charset="-122"/>
              <a:ea typeface="+mn-ea"/>
              <a:cs typeface="+mn-cs"/>
            </a:endParaRPr>
          </a:p>
        </p:txBody>
      </p:sp>
      <p:sp>
        <p:nvSpPr>
          <p:cNvPr id="8" name="文本框 7"/>
          <p:cNvSpPr txBox="1"/>
          <p:nvPr/>
        </p:nvSpPr>
        <p:spPr>
          <a:xfrm>
            <a:off x="1893888" y="5100638"/>
            <a:ext cx="3670300" cy="460375"/>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lt1"/>
                </a:solidFill>
                <a:effectLst/>
                <a:uLnTx/>
                <a:uFillTx/>
                <a:latin typeface="+mn-lt"/>
                <a:ea typeface="+mn-ea"/>
                <a:cs typeface="+mn-cs"/>
              </a:rPr>
              <a:t>有价证券的交易间隔期为</a:t>
            </a:r>
            <a:endParaRPr kumimoji="0" lang="zh-CN" altLang="en-US" sz="2400" b="1"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p:wedge/>
    <p:sndAc>
      <p:stSnd>
        <p:snd r:embed="rId12" name="camera.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11112" y="2146300"/>
            <a:ext cx="9144000" cy="254952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2"/>
                </a:solidFill>
                <a:effectLst/>
                <a:uLnTx/>
                <a:uFillTx/>
                <a:latin typeface="+mn-lt"/>
                <a:ea typeface="+mn-ea"/>
                <a:cs typeface="+mn-cs"/>
              </a:rPr>
              <a:t> </a:t>
            </a:r>
            <a:endParaRPr kumimoji="0" lang="zh-CN" altLang="en-US" sz="1800" b="0" i="0" u="none" strike="noStrike" kern="1200" cap="none" spc="0" normalizeH="0" baseline="0" noProof="0" dirty="0">
              <a:ln>
                <a:noFill/>
              </a:ln>
              <a:solidFill>
                <a:schemeClr val="tx2"/>
              </a:solidFill>
              <a:effectLst/>
              <a:uLnTx/>
              <a:uFillTx/>
              <a:latin typeface="+mn-lt"/>
              <a:ea typeface="+mn-ea"/>
              <a:cs typeface="+mn-cs"/>
            </a:endParaRPr>
          </a:p>
        </p:txBody>
      </p:sp>
      <p:cxnSp>
        <p:nvCxnSpPr>
          <p:cNvPr id="6" name="直接连接符 5"/>
          <p:cNvCxnSpPr/>
          <p:nvPr/>
        </p:nvCxnSpPr>
        <p:spPr>
          <a:xfrm>
            <a:off x="-66675" y="4914900"/>
            <a:ext cx="9382125"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6675" y="2197100"/>
            <a:ext cx="9382125"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5125" name="图片 7"/>
          <p:cNvPicPr>
            <a:picLocks noChangeAspect="1"/>
          </p:cNvPicPr>
          <p:nvPr/>
        </p:nvPicPr>
        <p:blipFill>
          <a:blip r:embed="rId1"/>
          <a:stretch>
            <a:fillRect/>
          </a:stretch>
        </p:blipFill>
        <p:spPr>
          <a:xfrm>
            <a:off x="1409700" y="2714625"/>
            <a:ext cx="933450" cy="1606550"/>
          </a:xfrm>
          <a:prstGeom prst="rect">
            <a:avLst/>
          </a:prstGeom>
          <a:noFill/>
          <a:ln w="9525">
            <a:noFill/>
          </a:ln>
        </p:spPr>
      </p:pic>
      <p:cxnSp>
        <p:nvCxnSpPr>
          <p:cNvPr id="9" name="直接连接符 8"/>
          <p:cNvCxnSpPr/>
          <p:nvPr/>
        </p:nvCxnSpPr>
        <p:spPr>
          <a:xfrm>
            <a:off x="3048000"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5127" name="Title 2"/>
          <p:cNvSpPr txBox="1"/>
          <p:nvPr/>
        </p:nvSpPr>
        <p:spPr>
          <a:xfrm>
            <a:off x="2492375" y="2409825"/>
            <a:ext cx="6221413" cy="2022475"/>
          </a:xfrm>
          <a:prstGeom prst="rect">
            <a:avLst/>
          </a:prstGeom>
          <a:noFill/>
          <a:ln w="9525">
            <a:noFill/>
          </a:ln>
        </p:spPr>
        <p:txBody>
          <a:bodyPr lIns="36000" rIns="36000" anchor="b" anchorCtr="0"/>
          <a:p>
            <a:pPr marL="742950" indent="-742950">
              <a:lnSpc>
                <a:spcPct val="150000"/>
              </a:lnSpc>
            </a:pPr>
            <a:endParaRPr lang="en-US" altLang="zh-CN" sz="4000" dirty="0">
              <a:latin typeface="方正尚酷简体"/>
              <a:ea typeface="方正尚酷简体"/>
            </a:endParaRPr>
          </a:p>
          <a:p>
            <a:pPr marL="742950" indent="-742950">
              <a:lnSpc>
                <a:spcPct val="150000"/>
              </a:lnSpc>
            </a:pPr>
            <a:endParaRPr lang="en-US" altLang="zh-CN" sz="4000" dirty="0">
              <a:latin typeface="方正尚酷简体"/>
              <a:ea typeface="方正尚酷简体"/>
            </a:endParaRPr>
          </a:p>
          <a:p>
            <a:pPr marL="742950" indent="-742950">
              <a:lnSpc>
                <a:spcPct val="150000"/>
              </a:lnSpc>
            </a:pPr>
            <a:r>
              <a:rPr lang="zh-CN" altLang="en-US" sz="4000" b="1" dirty="0">
                <a:latin typeface="华文隶书" panose="02010800040101010101" pitchFamily="2" charset="-122"/>
                <a:ea typeface="华文隶书" panose="02010800040101010101" pitchFamily="2" charset="-122"/>
              </a:rPr>
              <a:t>一、现金的含义</a:t>
            </a:r>
            <a:endParaRPr lang="en-US" altLang="zh-CN" sz="4000" b="1" dirty="0">
              <a:latin typeface="华文隶书" panose="02010800040101010101" pitchFamily="2" charset="-122"/>
              <a:ea typeface="华文隶书" panose="02010800040101010101" pitchFamily="2" charset="-122"/>
            </a:endParaRPr>
          </a:p>
          <a:p>
            <a:pPr marL="742950" indent="-742950">
              <a:lnSpc>
                <a:spcPct val="150000"/>
              </a:lnSpc>
            </a:pPr>
            <a:r>
              <a:rPr lang="zh-CN" altLang="en-US" sz="4000" b="1" dirty="0">
                <a:latin typeface="华文隶书" panose="02010800040101010101" pitchFamily="2" charset="-122"/>
                <a:ea typeface="华文隶书" panose="02010800040101010101" pitchFamily="2" charset="-122"/>
              </a:rPr>
              <a:t>二、现金的持有动机与成本</a:t>
            </a:r>
            <a:endParaRPr lang="zh-CN" altLang="en-US" sz="4000" b="1" dirty="0">
              <a:latin typeface="华文隶书" panose="02010800040101010101" pitchFamily="2" charset="-122"/>
              <a:ea typeface="华文隶书" panose="02010800040101010101" pitchFamily="2" charset="-122"/>
            </a:endParaRPr>
          </a:p>
        </p:txBody>
      </p:sp>
      <p:sp>
        <p:nvSpPr>
          <p:cNvPr id="5128" name="灯片编号占位符 2"/>
          <p:cNvSpPr txBox="1">
            <a:spLocks noGrp="1"/>
          </p:cNvSpPr>
          <p:nvPr>
            <p:ph type="sldNum" sz="quarter" idx="12"/>
          </p:nvPr>
        </p:nvSpPr>
        <p:spPr>
          <a:xfrm>
            <a:off x="8493125" y="6240463"/>
            <a:ext cx="371475" cy="354012"/>
          </a:xfrm>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r" eaLnBrk="1" hangingPunct="1"/>
            <a:fld id="{9A0DB2DC-4C9A-4742-B13C-FB6460FD3503}" type="slidenum">
              <a:rPr lang="en-US" altLang="zh-CN" sz="1400" dirty="0">
                <a:solidFill>
                  <a:schemeClr val="bg1"/>
                </a:solidFill>
              </a:rPr>
            </a:fld>
            <a:endParaRPr lang="en-US" altLang="zh-CN" sz="1400" dirty="0">
              <a:solidFill>
                <a:schemeClr val="bg1"/>
              </a:solidFill>
            </a:endParaRPr>
          </a:p>
        </p:txBody>
      </p:sp>
      <p:sp>
        <p:nvSpPr>
          <p:cNvPr id="12" name="Title 2"/>
          <p:cNvSpPr txBox="1"/>
          <p:nvPr/>
        </p:nvSpPr>
        <p:spPr>
          <a:xfrm>
            <a:off x="1979613" y="620713"/>
            <a:ext cx="6035675" cy="1501775"/>
          </a:xfrm>
          <a:prstGeom prst="rect">
            <a:avLst/>
          </a:prstGeom>
          <a:noFill/>
          <a:ln w="9525">
            <a:noFill/>
          </a:ln>
        </p:spPr>
        <p:txBody>
          <a:bodyPr lIns="36000" rIns="36000" anchor="b" anchorCtr="0"/>
          <a:p>
            <a:pPr marL="742950" indent="-742950">
              <a:lnSpc>
                <a:spcPct val="150000"/>
              </a:lnSpc>
            </a:pPr>
            <a:r>
              <a:rPr lang="zh-CN" altLang="en-US" sz="4000" b="1" dirty="0">
                <a:latin typeface="华文隶书" panose="02010800040101010101" pitchFamily="2" charset="-122"/>
                <a:ea typeface="华文隶书" panose="02010800040101010101" pitchFamily="2" charset="-122"/>
              </a:rPr>
              <a:t>任务二  现金管理</a:t>
            </a:r>
            <a:endParaRPr lang="en-US" altLang="zh-CN" sz="4000" b="1" dirty="0">
              <a:latin typeface="华文隶书" panose="02010800040101010101" pitchFamily="2" charset="-122"/>
              <a:ea typeface="华文隶书" panose="02010800040101010101" pitchFamily="2" charset="-122"/>
            </a:endParaRPr>
          </a:p>
          <a:p>
            <a:pPr marL="742950" indent="-742950">
              <a:lnSpc>
                <a:spcPct val="150000"/>
              </a:lnSpc>
            </a:pPr>
            <a:r>
              <a:rPr lang="zh-CN" altLang="en-US" sz="3600" b="1" dirty="0">
                <a:latin typeface="华文隶书" panose="02010800040101010101" pitchFamily="2" charset="-122"/>
                <a:ea typeface="华文隶书" panose="02010800040101010101" pitchFamily="2" charset="-122"/>
              </a:rPr>
              <a:t>相关知识</a:t>
            </a:r>
            <a:endParaRPr lang="en-US" altLang="zh-CN" sz="3600" b="1" dirty="0">
              <a:latin typeface="华文隶书" panose="02010800040101010101" pitchFamily="2" charset="-122"/>
              <a:ea typeface="华文隶书" panose="0201080004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00000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175" y="1249363"/>
            <a:ext cx="8863013" cy="2432050"/>
          </a:xfrm>
          <a:ln/>
        </p:spPr>
        <p:txBody>
          <a:bodyPr vert="horz" wrap="square" lIns="91440" tIns="45720" rIns="91440" bIns="45720" anchor="t" anchorCtr="0"/>
          <a:p>
            <a:pPr>
              <a:lnSpc>
                <a:spcPct val="150000"/>
              </a:lnSpc>
              <a:spcBef>
                <a:spcPts val="700"/>
              </a:spcBef>
            </a:pPr>
            <a:r>
              <a:rPr lang="zh-CN" altLang="en-US" sz="1800" b="1" dirty="0">
                <a:latin typeface="宋体" panose="02010600030101010101" pitchFamily="2" charset="-122"/>
              </a:rPr>
              <a:t>【练习】假如乙企业现金收支平衡，预计全年（按360天计算）现金需要量为250 000元，现金与有价证券的转换成本为每次500元，有价证券年利率为10%。</a:t>
            </a:r>
            <a:endParaRPr lang="zh-CN" altLang="en-US" sz="1800" b="1" dirty="0">
              <a:latin typeface="宋体" panose="02010600030101010101" pitchFamily="2" charset="-122"/>
            </a:endParaRPr>
          </a:p>
          <a:p>
            <a:pPr>
              <a:spcBef>
                <a:spcPts val="700"/>
              </a:spcBef>
            </a:pPr>
            <a:r>
              <a:rPr lang="zh-CN" altLang="en-US" sz="1800" dirty="0">
                <a:latin typeface="宋体" panose="02010600030101010101" pitchFamily="2" charset="-122"/>
              </a:rPr>
              <a:t>要求：（1）采用存货模式确定最佳现金持有量。</a:t>
            </a:r>
            <a:endParaRPr lang="zh-CN" altLang="en-US" sz="1800" dirty="0">
              <a:latin typeface="宋体" panose="02010600030101010101" pitchFamily="2" charset="-122"/>
            </a:endParaRPr>
          </a:p>
          <a:p>
            <a:pPr>
              <a:spcBef>
                <a:spcPts val="700"/>
              </a:spcBef>
            </a:pPr>
            <a:r>
              <a:rPr lang="zh-CN" altLang="en-US" sz="1800" dirty="0">
                <a:latin typeface="宋体" panose="02010600030101010101" pitchFamily="2" charset="-122"/>
              </a:rPr>
              <a:t>      （2）计算最佳现金持有量下的相关总成本、转换成本和机会成本。</a:t>
            </a:r>
            <a:endParaRPr lang="zh-CN" altLang="en-US" sz="1800" dirty="0">
              <a:latin typeface="宋体" panose="02010600030101010101" pitchFamily="2" charset="-122"/>
            </a:endParaRPr>
          </a:p>
          <a:p>
            <a:pPr>
              <a:spcBef>
                <a:spcPts val="700"/>
              </a:spcBef>
            </a:pPr>
            <a:r>
              <a:rPr lang="zh-CN" altLang="en-US" sz="1800" dirty="0">
                <a:latin typeface="宋体" panose="02010600030101010101" pitchFamily="2" charset="-122"/>
              </a:rPr>
              <a:t>      （3）计算最佳现金持有量下的全年有价证券交易次数和有价证券交易间隔期。</a:t>
            </a:r>
            <a:endParaRPr lang="zh-CN" altLang="en-US" sz="1800" dirty="0">
              <a:latin typeface="宋体" panose="02010600030101010101" pitchFamily="2" charset="-122"/>
            </a:endParaRPr>
          </a:p>
        </p:txBody>
      </p:sp>
      <p:sp>
        <p:nvSpPr>
          <p:cNvPr id="4" name="标题 4"/>
          <p:cNvSpPr txBox="1"/>
          <p:nvPr/>
        </p:nvSpPr>
        <p:spPr>
          <a:xfrm>
            <a:off x="234950" y="396875"/>
            <a:ext cx="8429625" cy="533400"/>
          </a:xfrm>
          <a:prstGeom prst="rect">
            <a:avLst/>
          </a:prstGeom>
          <a:noFill/>
          <a:ln w="9525">
            <a:noFill/>
          </a:ln>
        </p:spPr>
        <p:txBody>
          <a:bodyPr>
            <a:spAutoFit/>
          </a:bodyPr>
          <a:p>
            <a:pPr algn="ctr" eaLnBrk="1" hangingPunct="1">
              <a:lnSpc>
                <a:spcPct val="90000"/>
              </a:lnSpc>
              <a:spcBef>
                <a:spcPct val="50000"/>
              </a:spcBef>
            </a:pPr>
            <a:r>
              <a:rPr lang="zh-CN" altLang="en-US" sz="3200" b="1" dirty="0">
                <a:solidFill>
                  <a:srgbClr val="495A66"/>
                </a:solidFill>
                <a:latin typeface="宋体" panose="02010600030101010101" pitchFamily="2" charset="-122"/>
                <a:ea typeface="宋体" panose="02010600030101010101" pitchFamily="2" charset="-122"/>
              </a:rPr>
              <a:t>存货模式下确定最佳现金持有量及应用</a:t>
            </a:r>
            <a:endParaRPr lang="zh-CN" altLang="en-US" sz="3200" b="1" dirty="0">
              <a:solidFill>
                <a:srgbClr val="495A66"/>
              </a:solidFill>
              <a:latin typeface="宋体" panose="02010600030101010101" pitchFamily="2" charset="-122"/>
              <a:ea typeface="宋体" panose="02010600030101010101" pitchFamily="2" charset="-122"/>
            </a:endParaRPr>
          </a:p>
        </p:txBody>
      </p:sp>
      <p:grpSp>
        <p:nvGrpSpPr>
          <p:cNvPr id="1028" name="组合 36"/>
          <p:cNvGrpSpPr/>
          <p:nvPr/>
        </p:nvGrpSpPr>
        <p:grpSpPr>
          <a:xfrm>
            <a:off x="777875" y="854075"/>
            <a:ext cx="7385050" cy="76200"/>
            <a:chOff x="5357217" y="1143000"/>
            <a:chExt cx="1490133" cy="101600"/>
          </a:xfrm>
        </p:grpSpPr>
        <p:cxnSp>
          <p:nvCxnSpPr>
            <p:cNvPr id="32780" name="Straight Connector 30"/>
            <p:cNvCxnSpPr/>
            <p:nvPr/>
          </p:nvCxnSpPr>
          <p:spPr>
            <a:xfrm>
              <a:off x="5357217" y="1143000"/>
              <a:ext cx="1490133" cy="0"/>
            </a:xfrm>
            <a:prstGeom prst="line">
              <a:avLst/>
            </a:prstGeom>
            <a:ln w="28575" cap="flat" cmpd="sng">
              <a:solidFill>
                <a:srgbClr val="948A54"/>
              </a:solidFill>
              <a:prstDash val="solid"/>
              <a:headEnd type="none" w="med" len="med"/>
              <a:tailEnd type="none" w="med" len="med"/>
            </a:ln>
          </p:spPr>
        </p:cxnSp>
        <p:cxnSp>
          <p:nvCxnSpPr>
            <p:cNvPr id="32781" name="Straight Connector 31"/>
            <p:cNvCxnSpPr/>
            <p:nvPr/>
          </p:nvCxnSpPr>
          <p:spPr>
            <a:xfrm>
              <a:off x="5509634" y="1244600"/>
              <a:ext cx="1185300" cy="0"/>
            </a:xfrm>
            <a:prstGeom prst="line">
              <a:avLst/>
            </a:prstGeom>
            <a:ln w="28575" cap="flat" cmpd="sng">
              <a:solidFill>
                <a:srgbClr val="948A54"/>
              </a:solidFill>
              <a:prstDash val="solid"/>
              <a:headEnd type="none" w="med" len="med"/>
              <a:tailEnd type="none" w="med" len="med"/>
            </a:ln>
          </p:spPr>
        </p:cxnSp>
      </p:grpSp>
      <p:sp>
        <p:nvSpPr>
          <p:cNvPr id="20" name="Shape 1281"/>
          <p:cNvSpPr/>
          <p:nvPr/>
        </p:nvSpPr>
        <p:spPr>
          <a:xfrm>
            <a:off x="777875" y="4000500"/>
            <a:ext cx="793750" cy="2406650"/>
          </a:xfrm>
          <a:custGeom>
            <a:avLst/>
            <a:gdLst/>
            <a:ahLst/>
            <a:cxnLst>
              <a:cxn ang="0">
                <a:pos x="wd2" y="hd2"/>
              </a:cxn>
              <a:cxn ang="5400000">
                <a:pos x="wd2" y="hd2"/>
              </a:cxn>
              <a:cxn ang="10800000">
                <a:pos x="wd2" y="hd2"/>
              </a:cxn>
              <a:cxn ang="16200000">
                <a:pos x="wd2" y="hd2"/>
              </a:cxn>
            </a:cxnLst>
            <a:rect l="0" t="0" r="r" b="b"/>
            <a:pathLst>
              <a:path w="21531" h="21519" extrusionOk="0">
                <a:moveTo>
                  <a:pt x="4896" y="2711"/>
                </a:moveTo>
                <a:cubicBezTo>
                  <a:pt x="4896" y="2711"/>
                  <a:pt x="4199" y="2098"/>
                  <a:pt x="4518" y="1947"/>
                </a:cubicBezTo>
                <a:cubicBezTo>
                  <a:pt x="4838" y="1797"/>
                  <a:pt x="3357" y="1603"/>
                  <a:pt x="3357" y="1603"/>
                </a:cubicBezTo>
                <a:cubicBezTo>
                  <a:pt x="3357" y="1603"/>
                  <a:pt x="3444" y="1506"/>
                  <a:pt x="3647" y="1495"/>
                </a:cubicBezTo>
                <a:cubicBezTo>
                  <a:pt x="3647" y="1495"/>
                  <a:pt x="4025" y="366"/>
                  <a:pt x="5128" y="204"/>
                </a:cubicBezTo>
                <a:cubicBezTo>
                  <a:pt x="6232" y="43"/>
                  <a:pt x="7334" y="-43"/>
                  <a:pt x="7973" y="22"/>
                </a:cubicBezTo>
                <a:cubicBezTo>
                  <a:pt x="8612" y="86"/>
                  <a:pt x="9890" y="302"/>
                  <a:pt x="10266" y="516"/>
                </a:cubicBezTo>
                <a:cubicBezTo>
                  <a:pt x="10643" y="732"/>
                  <a:pt x="10905" y="1237"/>
                  <a:pt x="11021" y="1345"/>
                </a:cubicBezTo>
                <a:cubicBezTo>
                  <a:pt x="11138" y="1453"/>
                  <a:pt x="11805" y="1528"/>
                  <a:pt x="11805" y="1528"/>
                </a:cubicBezTo>
                <a:cubicBezTo>
                  <a:pt x="11805" y="1528"/>
                  <a:pt x="12241" y="1603"/>
                  <a:pt x="11719" y="1635"/>
                </a:cubicBezTo>
                <a:lnTo>
                  <a:pt x="10528" y="1657"/>
                </a:lnTo>
                <a:cubicBezTo>
                  <a:pt x="10528" y="1657"/>
                  <a:pt x="10528" y="1797"/>
                  <a:pt x="10412" y="1840"/>
                </a:cubicBezTo>
                <a:cubicBezTo>
                  <a:pt x="10296" y="1883"/>
                  <a:pt x="10528" y="1972"/>
                  <a:pt x="10732" y="2083"/>
                </a:cubicBezTo>
                <a:cubicBezTo>
                  <a:pt x="10935" y="2194"/>
                  <a:pt x="11167" y="2292"/>
                  <a:pt x="10993" y="2356"/>
                </a:cubicBezTo>
                <a:cubicBezTo>
                  <a:pt x="10819" y="2420"/>
                  <a:pt x="10586" y="2399"/>
                  <a:pt x="10557" y="2453"/>
                </a:cubicBezTo>
                <a:cubicBezTo>
                  <a:pt x="10528" y="2506"/>
                  <a:pt x="10643" y="2560"/>
                  <a:pt x="10615" y="2625"/>
                </a:cubicBezTo>
                <a:cubicBezTo>
                  <a:pt x="10586" y="2689"/>
                  <a:pt x="10615" y="2797"/>
                  <a:pt x="10643" y="2872"/>
                </a:cubicBezTo>
                <a:cubicBezTo>
                  <a:pt x="10673" y="2948"/>
                  <a:pt x="10819" y="3077"/>
                  <a:pt x="10151" y="3184"/>
                </a:cubicBezTo>
                <a:cubicBezTo>
                  <a:pt x="9483" y="3292"/>
                  <a:pt x="9018" y="3249"/>
                  <a:pt x="8931" y="3324"/>
                </a:cubicBezTo>
                <a:cubicBezTo>
                  <a:pt x="8844" y="3399"/>
                  <a:pt x="8583" y="3582"/>
                  <a:pt x="8583" y="3582"/>
                </a:cubicBezTo>
                <a:cubicBezTo>
                  <a:pt x="8583" y="3582"/>
                  <a:pt x="9048" y="3722"/>
                  <a:pt x="9367" y="3916"/>
                </a:cubicBezTo>
                <a:cubicBezTo>
                  <a:pt x="9687" y="4109"/>
                  <a:pt x="9367" y="4195"/>
                  <a:pt x="9484" y="4378"/>
                </a:cubicBezTo>
                <a:cubicBezTo>
                  <a:pt x="9600" y="4561"/>
                  <a:pt x="9745" y="4658"/>
                  <a:pt x="10121" y="4852"/>
                </a:cubicBezTo>
                <a:cubicBezTo>
                  <a:pt x="10499" y="5045"/>
                  <a:pt x="11139" y="5561"/>
                  <a:pt x="11312" y="5701"/>
                </a:cubicBezTo>
                <a:cubicBezTo>
                  <a:pt x="11486" y="5841"/>
                  <a:pt x="11399" y="5712"/>
                  <a:pt x="11486" y="5701"/>
                </a:cubicBezTo>
                <a:cubicBezTo>
                  <a:pt x="11574" y="5691"/>
                  <a:pt x="11545" y="5615"/>
                  <a:pt x="11632" y="5551"/>
                </a:cubicBezTo>
                <a:cubicBezTo>
                  <a:pt x="11719" y="5486"/>
                  <a:pt x="11922" y="5486"/>
                  <a:pt x="12328" y="5497"/>
                </a:cubicBezTo>
                <a:cubicBezTo>
                  <a:pt x="12735" y="5508"/>
                  <a:pt x="13142" y="5508"/>
                  <a:pt x="13403" y="5518"/>
                </a:cubicBezTo>
                <a:cubicBezTo>
                  <a:pt x="13664" y="5529"/>
                  <a:pt x="14100" y="5368"/>
                  <a:pt x="14564" y="5228"/>
                </a:cubicBezTo>
                <a:cubicBezTo>
                  <a:pt x="15029" y="5088"/>
                  <a:pt x="15552" y="4755"/>
                  <a:pt x="15929" y="4669"/>
                </a:cubicBezTo>
                <a:cubicBezTo>
                  <a:pt x="16306" y="4583"/>
                  <a:pt x="16248" y="4583"/>
                  <a:pt x="16335" y="4507"/>
                </a:cubicBezTo>
                <a:cubicBezTo>
                  <a:pt x="16422" y="4432"/>
                  <a:pt x="16451" y="4196"/>
                  <a:pt x="16771" y="4088"/>
                </a:cubicBezTo>
                <a:cubicBezTo>
                  <a:pt x="17090" y="3980"/>
                  <a:pt x="17468" y="3894"/>
                  <a:pt x="17671" y="3873"/>
                </a:cubicBezTo>
                <a:cubicBezTo>
                  <a:pt x="17874" y="3851"/>
                  <a:pt x="17468" y="3571"/>
                  <a:pt x="17468" y="3571"/>
                </a:cubicBezTo>
                <a:lnTo>
                  <a:pt x="17612" y="3507"/>
                </a:lnTo>
                <a:lnTo>
                  <a:pt x="18194" y="3916"/>
                </a:lnTo>
                <a:cubicBezTo>
                  <a:pt x="18194" y="3916"/>
                  <a:pt x="18367" y="3927"/>
                  <a:pt x="18658" y="3884"/>
                </a:cubicBezTo>
                <a:cubicBezTo>
                  <a:pt x="18948" y="3840"/>
                  <a:pt x="19558" y="3754"/>
                  <a:pt x="19877" y="3690"/>
                </a:cubicBezTo>
                <a:cubicBezTo>
                  <a:pt x="20197" y="3625"/>
                  <a:pt x="20719" y="3561"/>
                  <a:pt x="20951" y="3550"/>
                </a:cubicBezTo>
                <a:cubicBezTo>
                  <a:pt x="21183" y="3539"/>
                  <a:pt x="21299" y="3539"/>
                  <a:pt x="21329" y="3614"/>
                </a:cubicBezTo>
                <a:cubicBezTo>
                  <a:pt x="21357" y="3690"/>
                  <a:pt x="21010" y="3743"/>
                  <a:pt x="20835" y="3776"/>
                </a:cubicBezTo>
                <a:cubicBezTo>
                  <a:pt x="20661" y="3808"/>
                  <a:pt x="19674" y="3927"/>
                  <a:pt x="19586" y="3970"/>
                </a:cubicBezTo>
                <a:cubicBezTo>
                  <a:pt x="19500" y="4013"/>
                  <a:pt x="19384" y="4077"/>
                  <a:pt x="19384" y="4077"/>
                </a:cubicBezTo>
                <a:cubicBezTo>
                  <a:pt x="19384" y="4077"/>
                  <a:pt x="19645" y="4206"/>
                  <a:pt x="19586" y="4314"/>
                </a:cubicBezTo>
                <a:cubicBezTo>
                  <a:pt x="19529" y="4421"/>
                  <a:pt x="19703" y="4475"/>
                  <a:pt x="19586" y="4583"/>
                </a:cubicBezTo>
                <a:cubicBezTo>
                  <a:pt x="19470" y="4690"/>
                  <a:pt x="19674" y="4701"/>
                  <a:pt x="19325" y="4819"/>
                </a:cubicBezTo>
                <a:lnTo>
                  <a:pt x="19645" y="5174"/>
                </a:lnTo>
                <a:lnTo>
                  <a:pt x="19615" y="5282"/>
                </a:lnTo>
                <a:lnTo>
                  <a:pt x="19412" y="5206"/>
                </a:lnTo>
                <a:lnTo>
                  <a:pt x="19093" y="4938"/>
                </a:lnTo>
                <a:cubicBezTo>
                  <a:pt x="19093" y="4938"/>
                  <a:pt x="18832" y="5013"/>
                  <a:pt x="18600" y="5056"/>
                </a:cubicBezTo>
                <a:cubicBezTo>
                  <a:pt x="18367" y="5099"/>
                  <a:pt x="17757" y="5120"/>
                  <a:pt x="17554" y="5163"/>
                </a:cubicBezTo>
                <a:cubicBezTo>
                  <a:pt x="17351" y="5206"/>
                  <a:pt x="17148" y="5239"/>
                  <a:pt x="17032" y="5282"/>
                </a:cubicBezTo>
                <a:cubicBezTo>
                  <a:pt x="16916" y="5325"/>
                  <a:pt x="16073" y="5777"/>
                  <a:pt x="15755" y="5949"/>
                </a:cubicBezTo>
                <a:cubicBezTo>
                  <a:pt x="15435" y="6121"/>
                  <a:pt x="15202" y="6293"/>
                  <a:pt x="14883" y="6433"/>
                </a:cubicBezTo>
                <a:cubicBezTo>
                  <a:pt x="14564" y="6573"/>
                  <a:pt x="14564" y="6454"/>
                  <a:pt x="14651" y="6540"/>
                </a:cubicBezTo>
                <a:cubicBezTo>
                  <a:pt x="14739" y="6626"/>
                  <a:pt x="14739" y="6605"/>
                  <a:pt x="14883" y="6594"/>
                </a:cubicBezTo>
                <a:cubicBezTo>
                  <a:pt x="15029" y="6583"/>
                  <a:pt x="18571" y="5733"/>
                  <a:pt x="18658" y="5658"/>
                </a:cubicBezTo>
                <a:cubicBezTo>
                  <a:pt x="18745" y="5583"/>
                  <a:pt x="20632" y="6132"/>
                  <a:pt x="21531" y="6089"/>
                </a:cubicBezTo>
                <a:cubicBezTo>
                  <a:pt x="21531" y="6089"/>
                  <a:pt x="15000" y="7444"/>
                  <a:pt x="14651" y="7616"/>
                </a:cubicBezTo>
                <a:cubicBezTo>
                  <a:pt x="14651" y="7616"/>
                  <a:pt x="13809" y="7498"/>
                  <a:pt x="13751" y="7444"/>
                </a:cubicBezTo>
                <a:cubicBezTo>
                  <a:pt x="13751" y="7444"/>
                  <a:pt x="13375" y="7525"/>
                  <a:pt x="13257" y="7476"/>
                </a:cubicBezTo>
                <a:cubicBezTo>
                  <a:pt x="13140" y="7427"/>
                  <a:pt x="13083" y="7379"/>
                  <a:pt x="12880" y="7379"/>
                </a:cubicBezTo>
                <a:cubicBezTo>
                  <a:pt x="12678" y="7379"/>
                  <a:pt x="12764" y="7336"/>
                  <a:pt x="12416" y="7411"/>
                </a:cubicBezTo>
                <a:cubicBezTo>
                  <a:pt x="12067" y="7487"/>
                  <a:pt x="11951" y="7519"/>
                  <a:pt x="11951" y="7519"/>
                </a:cubicBezTo>
                <a:cubicBezTo>
                  <a:pt x="11951" y="7519"/>
                  <a:pt x="12438" y="8050"/>
                  <a:pt x="12819" y="8199"/>
                </a:cubicBezTo>
                <a:cubicBezTo>
                  <a:pt x="13200" y="8347"/>
                  <a:pt x="12930" y="8423"/>
                  <a:pt x="12630" y="8632"/>
                </a:cubicBezTo>
                <a:cubicBezTo>
                  <a:pt x="12329" y="8842"/>
                  <a:pt x="11923" y="8756"/>
                  <a:pt x="11864" y="8864"/>
                </a:cubicBezTo>
                <a:cubicBezTo>
                  <a:pt x="11806" y="8971"/>
                  <a:pt x="11574" y="8853"/>
                  <a:pt x="12126" y="9014"/>
                </a:cubicBezTo>
                <a:cubicBezTo>
                  <a:pt x="12678" y="9176"/>
                  <a:pt x="12416" y="9197"/>
                  <a:pt x="12793" y="9057"/>
                </a:cubicBezTo>
                <a:cubicBezTo>
                  <a:pt x="13171" y="8917"/>
                  <a:pt x="12475" y="8778"/>
                  <a:pt x="12967" y="8842"/>
                </a:cubicBezTo>
                <a:cubicBezTo>
                  <a:pt x="13461" y="8907"/>
                  <a:pt x="13577" y="8745"/>
                  <a:pt x="13490" y="9036"/>
                </a:cubicBezTo>
                <a:cubicBezTo>
                  <a:pt x="13403" y="9326"/>
                  <a:pt x="12416" y="9627"/>
                  <a:pt x="12475" y="9724"/>
                </a:cubicBezTo>
                <a:cubicBezTo>
                  <a:pt x="12532" y="9821"/>
                  <a:pt x="12445" y="10047"/>
                  <a:pt x="12503" y="10133"/>
                </a:cubicBezTo>
                <a:cubicBezTo>
                  <a:pt x="12561" y="10219"/>
                  <a:pt x="12706" y="10015"/>
                  <a:pt x="12997" y="10036"/>
                </a:cubicBezTo>
                <a:cubicBezTo>
                  <a:pt x="13287" y="10058"/>
                  <a:pt x="13345" y="10111"/>
                  <a:pt x="13403" y="10155"/>
                </a:cubicBezTo>
                <a:cubicBezTo>
                  <a:pt x="13461" y="10197"/>
                  <a:pt x="13055" y="10294"/>
                  <a:pt x="12851" y="10413"/>
                </a:cubicBezTo>
                <a:cubicBezTo>
                  <a:pt x="12648" y="10531"/>
                  <a:pt x="12706" y="10488"/>
                  <a:pt x="12764" y="10606"/>
                </a:cubicBezTo>
                <a:cubicBezTo>
                  <a:pt x="12822" y="10725"/>
                  <a:pt x="12793" y="10800"/>
                  <a:pt x="12706" y="10897"/>
                </a:cubicBezTo>
                <a:cubicBezTo>
                  <a:pt x="12619" y="10994"/>
                  <a:pt x="12590" y="11241"/>
                  <a:pt x="12416" y="11531"/>
                </a:cubicBezTo>
                <a:cubicBezTo>
                  <a:pt x="12241" y="11822"/>
                  <a:pt x="12416" y="11747"/>
                  <a:pt x="12475" y="11822"/>
                </a:cubicBezTo>
                <a:cubicBezTo>
                  <a:pt x="12532" y="11897"/>
                  <a:pt x="12125" y="11929"/>
                  <a:pt x="11980" y="11854"/>
                </a:cubicBezTo>
                <a:cubicBezTo>
                  <a:pt x="11980" y="11854"/>
                  <a:pt x="12154" y="12758"/>
                  <a:pt x="12154" y="13145"/>
                </a:cubicBezTo>
                <a:cubicBezTo>
                  <a:pt x="12154" y="13532"/>
                  <a:pt x="12213" y="13812"/>
                  <a:pt x="12213" y="14124"/>
                </a:cubicBezTo>
                <a:cubicBezTo>
                  <a:pt x="12213" y="14436"/>
                  <a:pt x="12328" y="14941"/>
                  <a:pt x="12183" y="15167"/>
                </a:cubicBezTo>
                <a:cubicBezTo>
                  <a:pt x="12038" y="15393"/>
                  <a:pt x="12067" y="15781"/>
                  <a:pt x="11863" y="16082"/>
                </a:cubicBezTo>
                <a:cubicBezTo>
                  <a:pt x="11661" y="16383"/>
                  <a:pt x="11225" y="16340"/>
                  <a:pt x="11486" y="16523"/>
                </a:cubicBezTo>
                <a:cubicBezTo>
                  <a:pt x="11747" y="16706"/>
                  <a:pt x="11805" y="16587"/>
                  <a:pt x="11747" y="16845"/>
                </a:cubicBezTo>
                <a:cubicBezTo>
                  <a:pt x="11690" y="17104"/>
                  <a:pt x="11863" y="17598"/>
                  <a:pt x="11893" y="17824"/>
                </a:cubicBezTo>
                <a:cubicBezTo>
                  <a:pt x="11922" y="18050"/>
                  <a:pt x="11632" y="17900"/>
                  <a:pt x="11486" y="18029"/>
                </a:cubicBezTo>
                <a:cubicBezTo>
                  <a:pt x="11341" y="18158"/>
                  <a:pt x="11457" y="18061"/>
                  <a:pt x="11835" y="18276"/>
                </a:cubicBezTo>
                <a:cubicBezTo>
                  <a:pt x="12213" y="18491"/>
                  <a:pt x="12386" y="18524"/>
                  <a:pt x="12416" y="18685"/>
                </a:cubicBezTo>
                <a:cubicBezTo>
                  <a:pt x="12445" y="18846"/>
                  <a:pt x="12386" y="18878"/>
                  <a:pt x="12502" y="18943"/>
                </a:cubicBezTo>
                <a:cubicBezTo>
                  <a:pt x="12619" y="19008"/>
                  <a:pt x="13751" y="19180"/>
                  <a:pt x="14244" y="19373"/>
                </a:cubicBezTo>
                <a:cubicBezTo>
                  <a:pt x="14738" y="19567"/>
                  <a:pt x="14360" y="19438"/>
                  <a:pt x="15260" y="19481"/>
                </a:cubicBezTo>
                <a:cubicBezTo>
                  <a:pt x="16161" y="19524"/>
                  <a:pt x="16480" y="19470"/>
                  <a:pt x="16509" y="19771"/>
                </a:cubicBezTo>
                <a:cubicBezTo>
                  <a:pt x="16538" y="20073"/>
                  <a:pt x="16829" y="19943"/>
                  <a:pt x="16538" y="20073"/>
                </a:cubicBezTo>
                <a:cubicBezTo>
                  <a:pt x="16248" y="20201"/>
                  <a:pt x="14680" y="20406"/>
                  <a:pt x="13403" y="20298"/>
                </a:cubicBezTo>
                <a:cubicBezTo>
                  <a:pt x="12125" y="20191"/>
                  <a:pt x="11747" y="20008"/>
                  <a:pt x="11225" y="20115"/>
                </a:cubicBezTo>
                <a:cubicBezTo>
                  <a:pt x="10702" y="20223"/>
                  <a:pt x="10905" y="20266"/>
                  <a:pt x="10499" y="20245"/>
                </a:cubicBezTo>
                <a:cubicBezTo>
                  <a:pt x="10093" y="20223"/>
                  <a:pt x="8409" y="20277"/>
                  <a:pt x="8032" y="20158"/>
                </a:cubicBezTo>
                <a:cubicBezTo>
                  <a:pt x="7654" y="20040"/>
                  <a:pt x="7741" y="19890"/>
                  <a:pt x="7857" y="19771"/>
                </a:cubicBezTo>
                <a:cubicBezTo>
                  <a:pt x="7973" y="19653"/>
                  <a:pt x="7886" y="19664"/>
                  <a:pt x="7886" y="19524"/>
                </a:cubicBezTo>
                <a:cubicBezTo>
                  <a:pt x="7886" y="19384"/>
                  <a:pt x="7857" y="18986"/>
                  <a:pt x="7625" y="18760"/>
                </a:cubicBezTo>
                <a:cubicBezTo>
                  <a:pt x="7393" y="18534"/>
                  <a:pt x="7131" y="18384"/>
                  <a:pt x="7016" y="18125"/>
                </a:cubicBezTo>
                <a:cubicBezTo>
                  <a:pt x="6899" y="17867"/>
                  <a:pt x="6348" y="17168"/>
                  <a:pt x="6551" y="17007"/>
                </a:cubicBezTo>
                <a:cubicBezTo>
                  <a:pt x="6754" y="16846"/>
                  <a:pt x="6406" y="17018"/>
                  <a:pt x="6406" y="17018"/>
                </a:cubicBezTo>
                <a:cubicBezTo>
                  <a:pt x="6406" y="17018"/>
                  <a:pt x="6144" y="17857"/>
                  <a:pt x="5970" y="18222"/>
                </a:cubicBezTo>
                <a:cubicBezTo>
                  <a:pt x="5795" y="18588"/>
                  <a:pt x="6028" y="18663"/>
                  <a:pt x="5448" y="18868"/>
                </a:cubicBezTo>
                <a:cubicBezTo>
                  <a:pt x="4867" y="19072"/>
                  <a:pt x="4402" y="19008"/>
                  <a:pt x="4518" y="19158"/>
                </a:cubicBezTo>
                <a:cubicBezTo>
                  <a:pt x="4634" y="19309"/>
                  <a:pt x="4751" y="19276"/>
                  <a:pt x="4751" y="19427"/>
                </a:cubicBezTo>
                <a:cubicBezTo>
                  <a:pt x="4751" y="19578"/>
                  <a:pt x="4780" y="19556"/>
                  <a:pt x="4954" y="19739"/>
                </a:cubicBezTo>
                <a:cubicBezTo>
                  <a:pt x="5128" y="19922"/>
                  <a:pt x="5157" y="19965"/>
                  <a:pt x="5331" y="20094"/>
                </a:cubicBezTo>
                <a:cubicBezTo>
                  <a:pt x="5506" y="20223"/>
                  <a:pt x="5767" y="20341"/>
                  <a:pt x="6637" y="20481"/>
                </a:cubicBezTo>
                <a:cubicBezTo>
                  <a:pt x="7508" y="20621"/>
                  <a:pt x="8147" y="20578"/>
                  <a:pt x="8380" y="20739"/>
                </a:cubicBezTo>
                <a:cubicBezTo>
                  <a:pt x="8612" y="20901"/>
                  <a:pt x="8641" y="20868"/>
                  <a:pt x="8641" y="21019"/>
                </a:cubicBezTo>
                <a:cubicBezTo>
                  <a:pt x="8641" y="21170"/>
                  <a:pt x="8989" y="21159"/>
                  <a:pt x="8699" y="21288"/>
                </a:cubicBezTo>
                <a:cubicBezTo>
                  <a:pt x="8409" y="21417"/>
                  <a:pt x="8380" y="21449"/>
                  <a:pt x="7131" y="21503"/>
                </a:cubicBezTo>
                <a:cubicBezTo>
                  <a:pt x="5883" y="21557"/>
                  <a:pt x="4460" y="21471"/>
                  <a:pt x="3677" y="21309"/>
                </a:cubicBezTo>
                <a:cubicBezTo>
                  <a:pt x="2893" y="21148"/>
                  <a:pt x="2341" y="20998"/>
                  <a:pt x="2167" y="21084"/>
                </a:cubicBezTo>
                <a:cubicBezTo>
                  <a:pt x="1993" y="21170"/>
                  <a:pt x="2050" y="21180"/>
                  <a:pt x="1819" y="21127"/>
                </a:cubicBezTo>
                <a:cubicBezTo>
                  <a:pt x="1586" y="21073"/>
                  <a:pt x="338" y="21073"/>
                  <a:pt x="135" y="20901"/>
                </a:cubicBezTo>
                <a:cubicBezTo>
                  <a:pt x="-69" y="20729"/>
                  <a:pt x="-11" y="20707"/>
                  <a:pt x="106" y="20546"/>
                </a:cubicBezTo>
                <a:cubicBezTo>
                  <a:pt x="222" y="20384"/>
                  <a:pt x="251" y="20481"/>
                  <a:pt x="251" y="20234"/>
                </a:cubicBezTo>
                <a:cubicBezTo>
                  <a:pt x="251" y="19986"/>
                  <a:pt x="76" y="19621"/>
                  <a:pt x="106" y="19438"/>
                </a:cubicBezTo>
                <a:cubicBezTo>
                  <a:pt x="135" y="19255"/>
                  <a:pt x="106" y="19298"/>
                  <a:pt x="251" y="19050"/>
                </a:cubicBezTo>
                <a:cubicBezTo>
                  <a:pt x="396" y="18803"/>
                  <a:pt x="599" y="18610"/>
                  <a:pt x="570" y="18330"/>
                </a:cubicBezTo>
                <a:cubicBezTo>
                  <a:pt x="541" y="18050"/>
                  <a:pt x="599" y="17900"/>
                  <a:pt x="802" y="17781"/>
                </a:cubicBezTo>
                <a:cubicBezTo>
                  <a:pt x="1006" y="17663"/>
                  <a:pt x="1093" y="17082"/>
                  <a:pt x="1267" y="16587"/>
                </a:cubicBezTo>
                <a:cubicBezTo>
                  <a:pt x="1441" y="16093"/>
                  <a:pt x="1469" y="15899"/>
                  <a:pt x="1616" y="15748"/>
                </a:cubicBezTo>
                <a:cubicBezTo>
                  <a:pt x="1761" y="15598"/>
                  <a:pt x="1616" y="15555"/>
                  <a:pt x="1703" y="15318"/>
                </a:cubicBezTo>
                <a:cubicBezTo>
                  <a:pt x="1790" y="15081"/>
                  <a:pt x="1876" y="15210"/>
                  <a:pt x="2080" y="15049"/>
                </a:cubicBezTo>
                <a:cubicBezTo>
                  <a:pt x="2283" y="14888"/>
                  <a:pt x="1993" y="14791"/>
                  <a:pt x="2050" y="14640"/>
                </a:cubicBezTo>
                <a:cubicBezTo>
                  <a:pt x="2108" y="14490"/>
                  <a:pt x="2080" y="14307"/>
                  <a:pt x="2253" y="13801"/>
                </a:cubicBezTo>
                <a:cubicBezTo>
                  <a:pt x="2428" y="13296"/>
                  <a:pt x="2022" y="13027"/>
                  <a:pt x="2108" y="12467"/>
                </a:cubicBezTo>
                <a:cubicBezTo>
                  <a:pt x="2196" y="11908"/>
                  <a:pt x="2428" y="11973"/>
                  <a:pt x="1993" y="11478"/>
                </a:cubicBezTo>
                <a:cubicBezTo>
                  <a:pt x="1557" y="10983"/>
                  <a:pt x="1354" y="10897"/>
                  <a:pt x="1499" y="10402"/>
                </a:cubicBezTo>
                <a:cubicBezTo>
                  <a:pt x="1644" y="9907"/>
                  <a:pt x="1789" y="9768"/>
                  <a:pt x="2108" y="9509"/>
                </a:cubicBezTo>
                <a:cubicBezTo>
                  <a:pt x="2428" y="9251"/>
                  <a:pt x="2573" y="9143"/>
                  <a:pt x="2602" y="9058"/>
                </a:cubicBezTo>
                <a:cubicBezTo>
                  <a:pt x="2631" y="8972"/>
                  <a:pt x="2573" y="9015"/>
                  <a:pt x="2311" y="8982"/>
                </a:cubicBezTo>
                <a:cubicBezTo>
                  <a:pt x="2050" y="8950"/>
                  <a:pt x="2080" y="8972"/>
                  <a:pt x="2253" y="8821"/>
                </a:cubicBezTo>
                <a:cubicBezTo>
                  <a:pt x="2428" y="8670"/>
                  <a:pt x="2428" y="8616"/>
                  <a:pt x="2370" y="8584"/>
                </a:cubicBezTo>
                <a:cubicBezTo>
                  <a:pt x="2311" y="8552"/>
                  <a:pt x="1121" y="8649"/>
                  <a:pt x="1063" y="8477"/>
                </a:cubicBezTo>
                <a:cubicBezTo>
                  <a:pt x="1005" y="8304"/>
                  <a:pt x="832" y="6207"/>
                  <a:pt x="889" y="5744"/>
                </a:cubicBezTo>
                <a:cubicBezTo>
                  <a:pt x="947" y="5282"/>
                  <a:pt x="947" y="5303"/>
                  <a:pt x="715" y="4959"/>
                </a:cubicBezTo>
                <a:cubicBezTo>
                  <a:pt x="482" y="4615"/>
                  <a:pt x="366" y="4776"/>
                  <a:pt x="947" y="4508"/>
                </a:cubicBezTo>
                <a:cubicBezTo>
                  <a:pt x="1528" y="4239"/>
                  <a:pt x="482" y="4281"/>
                  <a:pt x="1905" y="3873"/>
                </a:cubicBezTo>
                <a:cubicBezTo>
                  <a:pt x="3328" y="3464"/>
                  <a:pt x="2921" y="3400"/>
                  <a:pt x="3821" y="3292"/>
                </a:cubicBezTo>
                <a:cubicBezTo>
                  <a:pt x="4721" y="3184"/>
                  <a:pt x="4257" y="3260"/>
                  <a:pt x="4343" y="3142"/>
                </a:cubicBezTo>
                <a:cubicBezTo>
                  <a:pt x="4432" y="3023"/>
                  <a:pt x="4576" y="2819"/>
                  <a:pt x="4432" y="2743"/>
                </a:cubicBezTo>
                <a:lnTo>
                  <a:pt x="4808" y="2711"/>
                </a:lnTo>
              </a:path>
            </a:pathLst>
          </a:custGeom>
          <a:solidFill>
            <a:srgbClr val="42505D"/>
          </a:solidFill>
          <a:ln w="12700">
            <a:miter lim="400000"/>
          </a:ln>
        </p:spPr>
        <p:txBody>
          <a:bodyPr lIns="19050" tIns="19050" rIns="19050" bIns="19050" anchor="ctr"/>
          <a:lstStyle/>
          <a:p>
            <a:pPr marL="0" marR="0" lvl="0" indent="0" algn="l" defTabSz="228600" rtl="0" eaLnBrk="1" fontAlgn="base" latinLnBrk="0" hangingPunct="1">
              <a:lnSpc>
                <a:spcPct val="100000"/>
              </a:lnSpc>
              <a:spcBef>
                <a:spcPct val="50000"/>
              </a:spcBef>
              <a:spcAft>
                <a:spcPct val="0"/>
              </a:spcAft>
              <a:buClrTx/>
              <a:buSzTx/>
              <a:buFont typeface="Arial" panose="020B0604020202020204" pitchFamily="34" charset="0"/>
              <a:buNone/>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文泉驿微米黑" pitchFamily="2" charset="-122"/>
              <a:ea typeface="文泉驿微米黑" pitchFamily="2" charset="-122"/>
              <a:cs typeface="+mn-cs"/>
            </a:endParaRPr>
          </a:p>
        </p:txBody>
      </p:sp>
      <p:sp>
        <p:nvSpPr>
          <p:cNvPr id="8" name="文本框 7"/>
          <p:cNvSpPr txBox="1"/>
          <p:nvPr/>
        </p:nvSpPr>
        <p:spPr>
          <a:xfrm>
            <a:off x="2032000" y="3530600"/>
            <a:ext cx="5080000" cy="368300"/>
          </a:xfrm>
          <a:prstGeom prst="rect">
            <a:avLst/>
          </a:prstGeom>
          <a:noFill/>
          <a:ln w="9525">
            <a:noFill/>
          </a:ln>
        </p:spPr>
        <p:txBody>
          <a:bodyPr>
            <a:spAutoFit/>
          </a:bodyPr>
          <a:p>
            <a:pPr indent="127000" eaLnBrk="1" hangingPunct="1">
              <a:spcBef>
                <a:spcPct val="50000"/>
              </a:spcBef>
            </a:pPr>
            <a:r>
              <a:rPr lang="zh-CN" altLang="en-US" dirty="0">
                <a:latin typeface="黑体" panose="02010609060101010101" charset="-122"/>
                <a:ea typeface="黑体" panose="02010609060101010101" charset="-122"/>
              </a:rPr>
              <a:t>解析：</a:t>
            </a:r>
            <a:r>
              <a:rPr lang="zh-CN" altLang="en-US" dirty="0">
                <a:solidFill>
                  <a:srgbClr val="000000"/>
                </a:solidFill>
                <a:latin typeface="方正书宋简体" charset="-122"/>
                <a:ea typeface="宋体" panose="02010600030101010101" pitchFamily="2" charset="-122"/>
              </a:rPr>
              <a:t>（</a:t>
            </a:r>
            <a:r>
              <a:rPr lang="en-US" altLang="zh-CN" dirty="0">
                <a:solidFill>
                  <a:srgbClr val="000000"/>
                </a:solidFill>
                <a:latin typeface="方正书宋简体" charset="-122"/>
                <a:ea typeface="宋体" panose="02010600030101010101" pitchFamily="2" charset="-122"/>
              </a:rPr>
              <a:t>1</a:t>
            </a:r>
            <a:r>
              <a:rPr lang="zh-CN" altLang="en-US" dirty="0">
                <a:solidFill>
                  <a:srgbClr val="000000"/>
                </a:solidFill>
                <a:latin typeface="方正书宋简体" charset="-122"/>
                <a:ea typeface="宋体" panose="02010600030101010101" pitchFamily="2" charset="-122"/>
              </a:rPr>
              <a:t>）</a:t>
            </a:r>
            <a:endParaRPr lang="zh-CN" altLang="en-US" dirty="0">
              <a:latin typeface="Arial" panose="020B0604020202020204" pitchFamily="34" charset="0"/>
              <a:ea typeface="宋体" panose="02010600030101010101" pitchFamily="2" charset="-122"/>
            </a:endParaRPr>
          </a:p>
        </p:txBody>
      </p:sp>
      <p:graphicFrame>
        <p:nvGraphicFramePr>
          <p:cNvPr id="40968" name="对象 16"/>
          <p:cNvGraphicFramePr>
            <a:graphicFrameLocks noChangeAspect="1"/>
          </p:cNvGraphicFramePr>
          <p:nvPr/>
        </p:nvGraphicFramePr>
        <p:xfrm>
          <a:off x="3613150" y="3384550"/>
          <a:ext cx="3498850" cy="660400"/>
        </p:xfrm>
        <a:graphic>
          <a:graphicData uri="http://schemas.openxmlformats.org/presentationml/2006/ole">
            <mc:AlternateContent xmlns:mc="http://schemas.openxmlformats.org/markup-compatibility/2006">
              <mc:Choice xmlns:v="urn:schemas-microsoft-com:vml" Requires="v">
                <p:oleObj spid="_x0000_s3079" name="" r:id="rId1" imgW="2018665" imgH="381000" progId="Equation.DSMT4">
                  <p:embed/>
                </p:oleObj>
              </mc:Choice>
              <mc:Fallback>
                <p:oleObj name="" r:id="rId1" imgW="2018665" imgH="381000" progId="Equation.DSMT4">
                  <p:embed/>
                  <p:pic>
                    <p:nvPicPr>
                      <p:cNvPr id="0" name="图片 3078"/>
                      <p:cNvPicPr/>
                      <p:nvPr/>
                    </p:nvPicPr>
                    <p:blipFill>
                      <a:blip r:embed="rId2"/>
                      <a:stretch>
                        <a:fillRect/>
                      </a:stretch>
                    </p:blipFill>
                    <p:spPr>
                      <a:xfrm>
                        <a:off x="3613150" y="3384550"/>
                        <a:ext cx="3498850" cy="660400"/>
                      </a:xfrm>
                      <a:prstGeom prst="rect">
                        <a:avLst/>
                      </a:prstGeom>
                      <a:noFill/>
                      <a:ln w="38100">
                        <a:noFill/>
                        <a:miter/>
                      </a:ln>
                    </p:spPr>
                  </p:pic>
                </p:oleObj>
              </mc:Fallback>
            </mc:AlternateContent>
          </a:graphicData>
        </a:graphic>
      </p:graphicFrame>
      <p:sp>
        <p:nvSpPr>
          <p:cNvPr id="9" name="文本框 8"/>
          <p:cNvSpPr txBox="1"/>
          <p:nvPr/>
        </p:nvSpPr>
        <p:spPr>
          <a:xfrm>
            <a:off x="2727325" y="4224338"/>
            <a:ext cx="5080000" cy="368300"/>
          </a:xfrm>
          <a:prstGeom prst="rect">
            <a:avLst/>
          </a:prstGeom>
          <a:noFill/>
          <a:ln w="9525">
            <a:noFill/>
          </a:ln>
        </p:spPr>
        <p:txBody>
          <a:bodyPr>
            <a:spAutoFit/>
          </a:bodyPr>
          <a:p>
            <a:pPr indent="127000" eaLnBrk="1" hangingPunct="1">
              <a:spcBef>
                <a:spcPct val="50000"/>
              </a:spcBef>
            </a:pPr>
            <a:r>
              <a:rPr lang="zh-CN" altLang="en-US" dirty="0">
                <a:latin typeface="方正书宋简体" charset="-122"/>
                <a:ea typeface="宋体" panose="02010600030101010101" pitchFamily="2" charset="-122"/>
              </a:rPr>
              <a:t>（</a:t>
            </a:r>
            <a:r>
              <a:rPr lang="en-US" altLang="zh-CN" dirty="0">
                <a:latin typeface="方正书宋简体" charset="-122"/>
                <a:ea typeface="宋体" panose="02010600030101010101" pitchFamily="2" charset="-122"/>
              </a:rPr>
              <a:t>2</a:t>
            </a:r>
            <a:r>
              <a:rPr lang="zh-CN" altLang="en-US" dirty="0">
                <a:latin typeface="方正书宋简体" charset="-122"/>
                <a:ea typeface="宋体" panose="02010600030101010101" pitchFamily="2" charset="-122"/>
              </a:rPr>
              <a:t>）</a:t>
            </a:r>
            <a:endParaRPr lang="zh-CN" altLang="en-US" dirty="0">
              <a:latin typeface="Arial" panose="020B0604020202020204" pitchFamily="34" charset="0"/>
              <a:ea typeface="宋体" panose="02010600030101010101" pitchFamily="2" charset="-122"/>
            </a:endParaRPr>
          </a:p>
        </p:txBody>
      </p:sp>
      <p:graphicFrame>
        <p:nvGraphicFramePr>
          <p:cNvPr id="40970" name="对象 17"/>
          <p:cNvGraphicFramePr>
            <a:graphicFrameLocks noChangeAspect="1"/>
          </p:cNvGraphicFramePr>
          <p:nvPr/>
        </p:nvGraphicFramePr>
        <p:xfrm>
          <a:off x="3635375" y="4221163"/>
          <a:ext cx="4662488" cy="458787"/>
        </p:xfrm>
        <a:graphic>
          <a:graphicData uri="http://schemas.openxmlformats.org/presentationml/2006/ole">
            <mc:AlternateContent xmlns:mc="http://schemas.openxmlformats.org/markup-compatibility/2006">
              <mc:Choice xmlns:v="urn:schemas-microsoft-com:vml" Requires="v">
                <p:oleObj spid="_x0000_s3077" name="" r:id="rId3" imgW="2324100" imgH="228600" progId="Equation.DSMT4">
                  <p:embed/>
                </p:oleObj>
              </mc:Choice>
              <mc:Fallback>
                <p:oleObj name="" r:id="rId3" imgW="2324100" imgH="228600" progId="Equation.DSMT4">
                  <p:embed/>
                  <p:pic>
                    <p:nvPicPr>
                      <p:cNvPr id="0" name="图片 3076"/>
                      <p:cNvPicPr/>
                      <p:nvPr/>
                    </p:nvPicPr>
                    <p:blipFill>
                      <a:blip r:embed="rId4"/>
                      <a:stretch>
                        <a:fillRect/>
                      </a:stretch>
                    </p:blipFill>
                    <p:spPr>
                      <a:xfrm>
                        <a:off x="3635375" y="4221163"/>
                        <a:ext cx="4662488" cy="458787"/>
                      </a:xfrm>
                      <a:prstGeom prst="rect">
                        <a:avLst/>
                      </a:prstGeom>
                      <a:noFill/>
                      <a:ln w="38100">
                        <a:noFill/>
                        <a:miter/>
                      </a:ln>
                    </p:spPr>
                  </p:pic>
                </p:oleObj>
              </mc:Fallback>
            </mc:AlternateContent>
          </a:graphicData>
        </a:graphic>
      </p:graphicFrame>
      <p:sp>
        <p:nvSpPr>
          <p:cNvPr id="11" name="文本框 10"/>
          <p:cNvSpPr txBox="1"/>
          <p:nvPr/>
        </p:nvSpPr>
        <p:spPr>
          <a:xfrm>
            <a:off x="2603500" y="4743450"/>
            <a:ext cx="5842000" cy="644525"/>
          </a:xfrm>
          <a:prstGeom prst="rect">
            <a:avLst/>
          </a:prstGeom>
          <a:noFill/>
          <a:ln w="9525">
            <a:noFill/>
          </a:ln>
        </p:spPr>
        <p:txBody>
          <a:bodyPr>
            <a:spAutoFit/>
          </a:bodyPr>
          <a:p>
            <a:pPr indent="698500" algn="ctr" eaLnBrk="1" hangingPunct="1">
              <a:spcBef>
                <a:spcPct val="50000"/>
              </a:spcBef>
            </a:pPr>
            <a:r>
              <a:rPr lang="zh-CN" altLang="en-US" dirty="0">
                <a:latin typeface="方正书宋简体" charset="-122"/>
                <a:ea typeface="宋体" panose="02010600030101010101" pitchFamily="2" charset="-122"/>
              </a:rPr>
              <a:t>转换成本</a:t>
            </a:r>
            <a:r>
              <a:rPr lang="en-US" altLang="zh-CN" dirty="0">
                <a:latin typeface="方正书宋简体" charset="-122"/>
                <a:ea typeface="宋体" panose="02010600030101010101" pitchFamily="2" charset="-122"/>
              </a:rPr>
              <a:t>=</a:t>
            </a:r>
            <a:r>
              <a:rPr lang="zh-CN" altLang="en-US" dirty="0">
                <a:latin typeface="方正书宋简体" charset="-122"/>
                <a:ea typeface="宋体" panose="02010600030101010101" pitchFamily="2" charset="-122"/>
              </a:rPr>
              <a:t>（</a:t>
            </a:r>
            <a:r>
              <a:rPr lang="en-US" altLang="zh-CN" dirty="0">
                <a:latin typeface="Times" charset="0"/>
                <a:ea typeface="宋体" panose="02010600030101010101" pitchFamily="2" charset="-122"/>
              </a:rPr>
              <a:t>250 </a:t>
            </a:r>
            <a:r>
              <a:rPr lang="en-US" altLang="zh-CN" dirty="0">
                <a:latin typeface="方正书宋简体" charset="-122"/>
                <a:ea typeface="宋体" panose="02010600030101010101" pitchFamily="2" charset="-122"/>
              </a:rPr>
              <a:t>000/50</a:t>
            </a:r>
            <a:r>
              <a:rPr lang="en-US" altLang="zh-CN" dirty="0">
                <a:latin typeface="Times" charset="0"/>
                <a:ea typeface="宋体" panose="02010600030101010101" pitchFamily="2" charset="-122"/>
              </a:rPr>
              <a:t> </a:t>
            </a:r>
            <a:r>
              <a:rPr lang="en-US" altLang="zh-CN" dirty="0">
                <a:latin typeface="方正书宋简体" charset="-122"/>
                <a:ea typeface="宋体" panose="02010600030101010101" pitchFamily="2" charset="-122"/>
              </a:rPr>
              <a:t>000</a:t>
            </a:r>
            <a:r>
              <a:rPr lang="zh-CN" altLang="en-US" dirty="0">
                <a:latin typeface="方正书宋简体" charset="-122"/>
                <a:ea typeface="宋体" panose="02010600030101010101" pitchFamily="2" charset="-122"/>
              </a:rPr>
              <a:t>）</a:t>
            </a:r>
            <a:r>
              <a:rPr lang="en-US" altLang="zh-CN" dirty="0">
                <a:latin typeface="方正书宋简体" charset="-122"/>
                <a:ea typeface="宋体" panose="02010600030101010101" pitchFamily="2" charset="-122"/>
              </a:rPr>
              <a:t>×</a:t>
            </a:r>
            <a:r>
              <a:rPr lang="en-US" altLang="zh-CN" dirty="0">
                <a:latin typeface="Times" charset="0"/>
                <a:ea typeface="宋体" panose="02010600030101010101" pitchFamily="2" charset="-122"/>
              </a:rPr>
              <a:t>500=2 </a:t>
            </a:r>
            <a:r>
              <a:rPr lang="en-US" altLang="zh-CN" dirty="0">
                <a:latin typeface="方正书宋简体" charset="-122"/>
                <a:ea typeface="宋体" panose="02010600030101010101" pitchFamily="2" charset="-122"/>
              </a:rPr>
              <a:t>500</a:t>
            </a:r>
            <a:r>
              <a:rPr lang="zh-CN" altLang="en-US" dirty="0">
                <a:latin typeface="方正书宋简体" charset="-122"/>
                <a:ea typeface="宋体" panose="02010600030101010101" pitchFamily="2" charset="-122"/>
              </a:rPr>
              <a:t>（元）</a:t>
            </a:r>
            <a:endParaRPr lang="zh-CN" altLang="en-US" dirty="0">
              <a:latin typeface="方正书宋简体" charset="-122"/>
              <a:ea typeface="宋体" panose="02010600030101010101" pitchFamily="2" charset="-122"/>
            </a:endParaRPr>
          </a:p>
          <a:p>
            <a:pPr indent="698500" algn="ctr" eaLnBrk="1" hangingPunct="1">
              <a:spcBef>
                <a:spcPct val="50000"/>
              </a:spcBef>
            </a:pPr>
            <a:r>
              <a:rPr lang="zh-CN" altLang="en-US" dirty="0">
                <a:latin typeface="方正书宋简体" charset="-122"/>
                <a:ea typeface="宋体" panose="02010600030101010101" pitchFamily="2" charset="-122"/>
              </a:rPr>
              <a:t>机会成本</a:t>
            </a:r>
            <a:r>
              <a:rPr lang="en-US" altLang="zh-CN" dirty="0">
                <a:latin typeface="方正书宋简体" charset="-122"/>
                <a:ea typeface="宋体" panose="02010600030101010101" pitchFamily="2" charset="-122"/>
              </a:rPr>
              <a:t>=</a:t>
            </a:r>
            <a:r>
              <a:rPr lang="zh-CN" altLang="en-US" dirty="0">
                <a:latin typeface="方正书宋简体" charset="-122"/>
                <a:ea typeface="宋体" panose="02010600030101010101" pitchFamily="2" charset="-122"/>
              </a:rPr>
              <a:t>（</a:t>
            </a:r>
            <a:r>
              <a:rPr lang="en-US" altLang="zh-CN" dirty="0">
                <a:latin typeface="Times" charset="0"/>
                <a:ea typeface="宋体" panose="02010600030101010101" pitchFamily="2" charset="-122"/>
              </a:rPr>
              <a:t>50 </a:t>
            </a:r>
            <a:r>
              <a:rPr lang="en-US" altLang="zh-CN" dirty="0">
                <a:latin typeface="方正书宋简体" charset="-122"/>
                <a:ea typeface="宋体" panose="02010600030101010101" pitchFamily="2" charset="-122"/>
              </a:rPr>
              <a:t>000/2</a:t>
            </a:r>
            <a:r>
              <a:rPr lang="zh-CN" altLang="en-US" dirty="0">
                <a:latin typeface="方正书宋简体" charset="-122"/>
                <a:ea typeface="宋体" panose="02010600030101010101" pitchFamily="2" charset="-122"/>
              </a:rPr>
              <a:t>）</a:t>
            </a:r>
            <a:r>
              <a:rPr lang="en-US" altLang="zh-CN" dirty="0">
                <a:latin typeface="方正书宋简体" charset="-122"/>
                <a:ea typeface="宋体" panose="02010600030101010101" pitchFamily="2" charset="-122"/>
              </a:rPr>
              <a:t>×</a:t>
            </a:r>
            <a:r>
              <a:rPr lang="en-US" altLang="zh-CN" dirty="0">
                <a:latin typeface="Times" charset="0"/>
                <a:ea typeface="宋体" panose="02010600030101010101" pitchFamily="2" charset="-122"/>
              </a:rPr>
              <a:t>10%=2 </a:t>
            </a:r>
            <a:r>
              <a:rPr lang="en-US" altLang="zh-CN" dirty="0">
                <a:latin typeface="方正书宋简体" charset="-122"/>
                <a:ea typeface="宋体" panose="02010600030101010101" pitchFamily="2" charset="-122"/>
              </a:rPr>
              <a:t>500</a:t>
            </a:r>
            <a:r>
              <a:rPr lang="zh-CN" altLang="en-US" dirty="0">
                <a:latin typeface="方正书宋简体" charset="-122"/>
                <a:ea typeface="宋体" panose="02010600030101010101" pitchFamily="2" charset="-122"/>
              </a:rPr>
              <a:t>（元）</a:t>
            </a:r>
            <a:endParaRPr lang="zh-CN" altLang="en-US" dirty="0">
              <a:latin typeface="Arial" panose="020B0604020202020204" pitchFamily="34" charset="0"/>
              <a:ea typeface="宋体" panose="02010600030101010101" pitchFamily="2" charset="-122"/>
            </a:endParaRPr>
          </a:p>
        </p:txBody>
      </p:sp>
      <p:sp>
        <p:nvSpPr>
          <p:cNvPr id="12" name="文本框 11"/>
          <p:cNvSpPr txBox="1"/>
          <p:nvPr/>
        </p:nvSpPr>
        <p:spPr>
          <a:xfrm>
            <a:off x="2201863" y="5527675"/>
            <a:ext cx="4019550" cy="646113"/>
          </a:xfrm>
          <a:prstGeom prst="rect">
            <a:avLst/>
          </a:prstGeom>
          <a:noFill/>
          <a:ln w="9525">
            <a:noFill/>
          </a:ln>
        </p:spPr>
        <p:txBody>
          <a:bodyPr>
            <a:spAutoFit/>
          </a:bodyPr>
          <a:p>
            <a:pPr indent="698500" algn="r" eaLnBrk="1" hangingPunct="1">
              <a:spcBef>
                <a:spcPct val="50000"/>
              </a:spcBef>
            </a:pPr>
            <a:r>
              <a:rPr lang="zh-CN" altLang="en-US" dirty="0">
                <a:latin typeface="方正书宋简体" charset="-122"/>
                <a:ea typeface="宋体" panose="02010600030101010101" pitchFamily="2" charset="-122"/>
              </a:rPr>
              <a:t>（</a:t>
            </a:r>
            <a:r>
              <a:rPr lang="en-US" altLang="zh-CN" dirty="0">
                <a:latin typeface="方正书宋简体" charset="-122"/>
                <a:ea typeface="宋体" panose="02010600030101010101" pitchFamily="2" charset="-122"/>
              </a:rPr>
              <a:t>3</a:t>
            </a:r>
            <a:r>
              <a:rPr lang="zh-CN" altLang="en-US" dirty="0">
                <a:latin typeface="方正书宋简体" charset="-122"/>
                <a:ea typeface="宋体" panose="02010600030101010101" pitchFamily="2" charset="-122"/>
              </a:rPr>
              <a:t>）</a:t>
            </a:r>
            <a:r>
              <a:rPr lang="en-US" altLang="zh-CN" i="1" dirty="0">
                <a:latin typeface="方正书宋简体" charset="-122"/>
                <a:ea typeface="宋体" panose="02010600030101010101" pitchFamily="2" charset="-122"/>
              </a:rPr>
              <a:t>N</a:t>
            </a:r>
            <a:r>
              <a:rPr lang="en-US" altLang="zh-CN" dirty="0">
                <a:latin typeface="方正书宋简体" charset="-122"/>
                <a:ea typeface="宋体" panose="02010600030101010101" pitchFamily="2" charset="-122"/>
              </a:rPr>
              <a:t>=250</a:t>
            </a:r>
            <a:r>
              <a:rPr lang="en-US" altLang="zh-CN" dirty="0">
                <a:latin typeface="Times" charset="0"/>
                <a:ea typeface="宋体" panose="02010600030101010101" pitchFamily="2" charset="-122"/>
              </a:rPr>
              <a:t> </a:t>
            </a:r>
            <a:r>
              <a:rPr lang="en-US" altLang="zh-CN" dirty="0">
                <a:latin typeface="方正书宋简体" charset="-122"/>
                <a:ea typeface="宋体" panose="02010600030101010101" pitchFamily="2" charset="-122"/>
              </a:rPr>
              <a:t>000/50</a:t>
            </a:r>
            <a:r>
              <a:rPr lang="en-US" altLang="zh-CN" dirty="0">
                <a:latin typeface="Times" charset="0"/>
                <a:ea typeface="宋体" panose="02010600030101010101" pitchFamily="2" charset="-122"/>
              </a:rPr>
              <a:t> </a:t>
            </a:r>
            <a:r>
              <a:rPr lang="en-US" altLang="zh-CN" dirty="0">
                <a:latin typeface="方正书宋简体" charset="-122"/>
                <a:ea typeface="宋体" panose="02010600030101010101" pitchFamily="2" charset="-122"/>
              </a:rPr>
              <a:t>000=5</a:t>
            </a:r>
            <a:r>
              <a:rPr lang="zh-CN" altLang="en-US" dirty="0">
                <a:latin typeface="方正书宋简体" charset="-122"/>
                <a:ea typeface="宋体" panose="02010600030101010101" pitchFamily="2" charset="-122"/>
              </a:rPr>
              <a:t>（次）</a:t>
            </a:r>
            <a:endParaRPr lang="zh-CN" altLang="en-US" i="1" dirty="0">
              <a:latin typeface="方正书宋简体" charset="-122"/>
              <a:ea typeface="宋体" panose="02010600030101010101" pitchFamily="2" charset="-122"/>
            </a:endParaRPr>
          </a:p>
          <a:p>
            <a:pPr indent="698500" algn="r" eaLnBrk="1" hangingPunct="1">
              <a:spcBef>
                <a:spcPct val="50000"/>
              </a:spcBef>
            </a:pPr>
            <a:r>
              <a:rPr lang="en-US" altLang="zh-CN" i="1" dirty="0">
                <a:latin typeface="方正书宋简体" charset="-122"/>
                <a:ea typeface="宋体" panose="02010600030101010101" pitchFamily="2" charset="-122"/>
              </a:rPr>
              <a:t>T</a:t>
            </a:r>
            <a:r>
              <a:rPr lang="en-US" altLang="zh-CN" dirty="0">
                <a:latin typeface="方正书宋简体" charset="-122"/>
                <a:ea typeface="宋体" panose="02010600030101010101" pitchFamily="2" charset="-122"/>
              </a:rPr>
              <a:t>=360/5=72</a:t>
            </a:r>
            <a:r>
              <a:rPr lang="zh-CN" altLang="en-US" dirty="0">
                <a:latin typeface="方正书宋简体" charset="-122"/>
                <a:ea typeface="宋体" panose="02010600030101010101" pitchFamily="2" charset="-122"/>
              </a:rPr>
              <a:t>（天）</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500" fill="hold"/>
                                        <p:tgtEl>
                                          <p:spTgt spid="1028"/>
                                        </p:tgtEl>
                                        <p:attrNameLst>
                                          <p:attrName>ppt_w</p:attrName>
                                        </p:attrNameLst>
                                      </p:cBhvr>
                                      <p:tavLst>
                                        <p:tav tm="0">
                                          <p:val>
                                            <p:fltVal val="0.000000"/>
                                          </p:val>
                                        </p:tav>
                                        <p:tav tm="100000">
                                          <p:val>
                                            <p:strVal val="#ppt_w"/>
                                          </p:val>
                                        </p:tav>
                                      </p:tavLst>
                                    </p:anim>
                                    <p:anim calcmode="lin" valueType="num">
                                      <p:cBhvr>
                                        <p:cTn id="15" dur="500" fill="hold"/>
                                        <p:tgtEl>
                                          <p:spTgt spid="1028"/>
                                        </p:tgtEl>
                                        <p:attrNameLst>
                                          <p:attrName>ppt_h</p:attrName>
                                        </p:attrNameLst>
                                      </p:cBhvr>
                                      <p:tavLst>
                                        <p:tav tm="0">
                                          <p:val>
                                            <p:fltVal val="0.000000"/>
                                          </p:val>
                                        </p:tav>
                                        <p:tav tm="100000">
                                          <p:val>
                                            <p:strVal val="#ppt_h"/>
                                          </p:val>
                                        </p:tav>
                                      </p:tavLst>
                                    </p:anim>
                                    <p:animEffect transition="in" filter="fade">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charRg st="0" end="77"/>
                                            </p:txEl>
                                          </p:spTgt>
                                        </p:tgtEl>
                                        <p:attrNameLst>
                                          <p:attrName>style.visibility</p:attrName>
                                        </p:attrNameLst>
                                      </p:cBhvr>
                                      <p:to>
                                        <p:strVal val="visible"/>
                                      </p:to>
                                    </p:set>
                                    <p:animScale>
                                      <p:cBhvr>
                                        <p:cTn id="21" dur="1000" decel="50000" fill="hold">
                                          <p:stCondLst>
                                            <p:cond delay="0"/>
                                          </p:stCondLst>
                                        </p:cTn>
                                        <p:tgtEl>
                                          <p:spTgt spid="3">
                                            <p:txEl>
                                              <p:charRg st="0" end="7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charRg st="0" end="77"/>
                                            </p:txEl>
                                          </p:spTgt>
                                        </p:tgtEl>
                                        <p:attrNameLst>
                                          <p:attrName>ppt_x</p:attrName>
                                          <p:attrName>ppt_y</p:attrName>
                                        </p:attrNameLst>
                                      </p:cBhvr>
                                    </p:animMotion>
                                    <p:animEffect transition="in" filter="fade">
                                      <p:cBhvr>
                                        <p:cTn id="23" dur="1000"/>
                                        <p:tgtEl>
                                          <p:spTgt spid="3">
                                            <p:txEl>
                                              <p:charRg st="0" end="7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charRg st="77" end="100"/>
                                            </p:txEl>
                                          </p:spTgt>
                                        </p:tgtEl>
                                        <p:attrNameLst>
                                          <p:attrName>style.visibility</p:attrName>
                                        </p:attrNameLst>
                                      </p:cBhvr>
                                      <p:to>
                                        <p:strVal val="visible"/>
                                      </p:to>
                                    </p:set>
                                    <p:animScale>
                                      <p:cBhvr>
                                        <p:cTn id="28" dur="1000" decel="50000" fill="hold">
                                          <p:stCondLst>
                                            <p:cond delay="0"/>
                                          </p:stCondLst>
                                        </p:cTn>
                                        <p:tgtEl>
                                          <p:spTgt spid="3">
                                            <p:txEl>
                                              <p:charRg st="77" end="10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charRg st="77" end="100"/>
                                            </p:txEl>
                                          </p:spTgt>
                                        </p:tgtEl>
                                        <p:attrNameLst>
                                          <p:attrName>ppt_x</p:attrName>
                                          <p:attrName>ppt_y</p:attrName>
                                        </p:attrNameLst>
                                      </p:cBhvr>
                                    </p:animMotion>
                                    <p:animEffect transition="in" filter="fade">
                                      <p:cBhvr>
                                        <p:cTn id="30" dur="1000"/>
                                        <p:tgtEl>
                                          <p:spTgt spid="3">
                                            <p:txEl>
                                              <p:charRg st="77" end="10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charRg st="100" end="137"/>
                                            </p:txEl>
                                          </p:spTgt>
                                        </p:tgtEl>
                                        <p:attrNameLst>
                                          <p:attrName>style.visibility</p:attrName>
                                        </p:attrNameLst>
                                      </p:cBhvr>
                                      <p:to>
                                        <p:strVal val="visible"/>
                                      </p:to>
                                    </p:set>
                                    <p:animScale>
                                      <p:cBhvr>
                                        <p:cTn id="35" dur="1000" decel="50000" fill="hold">
                                          <p:stCondLst>
                                            <p:cond delay="0"/>
                                          </p:stCondLst>
                                        </p:cTn>
                                        <p:tgtEl>
                                          <p:spTgt spid="3">
                                            <p:txEl>
                                              <p:charRg st="100" end="13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charRg st="100" end="137"/>
                                            </p:txEl>
                                          </p:spTgt>
                                        </p:tgtEl>
                                        <p:attrNameLst>
                                          <p:attrName>ppt_x</p:attrName>
                                          <p:attrName>ppt_y</p:attrName>
                                        </p:attrNameLst>
                                      </p:cBhvr>
                                    </p:animMotion>
                                    <p:animEffect transition="in" filter="fade">
                                      <p:cBhvr>
                                        <p:cTn id="37" dur="1000"/>
                                        <p:tgtEl>
                                          <p:spTgt spid="3">
                                            <p:txEl>
                                              <p:charRg st="100" end="13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
                                            <p:txEl>
                                              <p:charRg st="137" end="179"/>
                                            </p:txEl>
                                          </p:spTgt>
                                        </p:tgtEl>
                                        <p:attrNameLst>
                                          <p:attrName>style.visibility</p:attrName>
                                        </p:attrNameLst>
                                      </p:cBhvr>
                                      <p:to>
                                        <p:strVal val="visible"/>
                                      </p:to>
                                    </p:set>
                                    <p:animScale>
                                      <p:cBhvr>
                                        <p:cTn id="42" dur="1000" decel="50000" fill="hold">
                                          <p:stCondLst>
                                            <p:cond delay="0"/>
                                          </p:stCondLst>
                                        </p:cTn>
                                        <p:tgtEl>
                                          <p:spTgt spid="3">
                                            <p:txEl>
                                              <p:charRg st="137" end="17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charRg st="137" end="179"/>
                                            </p:txEl>
                                          </p:spTgt>
                                        </p:tgtEl>
                                        <p:attrNameLst>
                                          <p:attrName>ppt_x</p:attrName>
                                          <p:attrName>ppt_y</p:attrName>
                                        </p:attrNameLst>
                                      </p:cBhvr>
                                    </p:animMotion>
                                    <p:animEffect transition="in" filter="fade">
                                      <p:cBhvr>
                                        <p:cTn id="44" dur="1000"/>
                                        <p:tgtEl>
                                          <p:spTgt spid="3">
                                            <p:txEl>
                                              <p:charRg st="137" end="17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6" presetClass="entr" presetSubtype="0" fill="hold" grpId="0" nodeType="clickEffect">
                                  <p:stCondLst>
                                    <p:cond delay="0"/>
                                  </p:stCondLst>
                                  <p:iterate type="lt">
                                    <p:tmPct val="10000"/>
                                  </p:iterate>
                                  <p:childTnLst>
                                    <p:set>
                                      <p:cBhvr>
                                        <p:cTn id="48" dur="1" fill="hold">
                                          <p:stCondLst>
                                            <p:cond delay="0"/>
                                          </p:stCondLst>
                                        </p:cTn>
                                        <p:tgtEl>
                                          <p:spTgt spid="8"/>
                                        </p:tgtEl>
                                        <p:attrNameLst>
                                          <p:attrName>style.visibility</p:attrName>
                                        </p:attrNameLst>
                                      </p:cBhvr>
                                      <p:to>
                                        <p:strVal val="visible"/>
                                      </p:to>
                                    </p:set>
                                    <p:anim by="(-#ppt_w*2)" calcmode="lin" valueType="num">
                                      <p:cBhvr rctx="PPT">
                                        <p:cTn id="49" dur="500" autoRev="1" fill="hold">
                                          <p:stCondLst>
                                            <p:cond delay="0"/>
                                          </p:stCondLst>
                                        </p:cTn>
                                        <p:tgtEl>
                                          <p:spTgt spid="8"/>
                                        </p:tgtEl>
                                        <p:attrNameLst>
                                          <p:attrName>ppt_w</p:attrName>
                                        </p:attrNameLst>
                                      </p:cBhvr>
                                    </p:anim>
                                    <p:anim by="(#ppt_w*0.50)" calcmode="lin" valueType="num">
                                      <p:cBhvr>
                                        <p:cTn id="50" dur="500" decel="50000" autoRev="1" fill="hold">
                                          <p:stCondLst>
                                            <p:cond delay="0"/>
                                          </p:stCondLst>
                                        </p:cTn>
                                        <p:tgtEl>
                                          <p:spTgt spid="8"/>
                                        </p:tgtEl>
                                        <p:attrNameLst>
                                          <p:attrName>ppt_x</p:attrName>
                                        </p:attrNameLst>
                                      </p:cBhvr>
                                    </p:anim>
                                    <p:anim from="(-#ppt_h/2)" to="(#ppt_y)" calcmode="lin" valueType="num">
                                      <p:cBhvr>
                                        <p:cTn id="51" dur="1000" fill="hold">
                                          <p:stCondLst>
                                            <p:cond delay="0"/>
                                          </p:stCondLst>
                                        </p:cTn>
                                        <p:tgtEl>
                                          <p:spTgt spid="8"/>
                                        </p:tgtEl>
                                        <p:attrNameLst>
                                          <p:attrName>ppt_y</p:attrName>
                                        </p:attrNameLst>
                                      </p:cBhvr>
                                    </p:anim>
                                    <p:animRot by="21600000">
                                      <p:cBhvr>
                                        <p:cTn id="52" dur="1000" fill="hold">
                                          <p:stCondLst>
                                            <p:cond delay="0"/>
                                          </p:stCondLst>
                                        </p:cTn>
                                        <p:tgtEl>
                                          <p:spTgt spid="8"/>
                                        </p:tgtEl>
                                        <p:attrNameLst>
                                          <p:attrName>r</p:attrName>
                                        </p:attrNameLst>
                                      </p:cBhvr>
                                    </p:animRot>
                                  </p:childTnLst>
                                </p:cTn>
                              </p:par>
                            </p:childTnLst>
                          </p:cTn>
                        </p:par>
                        <p:par>
                          <p:cTn id="53" fill="hold">
                            <p:stCondLst>
                              <p:cond delay="1500"/>
                            </p:stCondLst>
                            <p:childTnLst>
                              <p:par>
                                <p:cTn id="54" presetID="51" presetClass="entr" presetSubtype="0" fill="hold" nodeType="afterEffect">
                                  <p:stCondLst>
                                    <p:cond delay="0"/>
                                  </p:stCondLst>
                                  <p:childTnLst>
                                    <p:set>
                                      <p:cBhvr>
                                        <p:cTn id="55" dur="1" fill="hold">
                                          <p:stCondLst>
                                            <p:cond delay="0"/>
                                          </p:stCondLst>
                                        </p:cTn>
                                        <p:tgtEl>
                                          <p:spTgt spid="40968"/>
                                        </p:tgtEl>
                                        <p:attrNameLst>
                                          <p:attrName>style.visibility</p:attrName>
                                        </p:attrNameLst>
                                      </p:cBhvr>
                                      <p:to>
                                        <p:strVal val="visible"/>
                                      </p:to>
                                    </p:set>
                                    <p:animEffect transition="in" filter="fade">
                                      <p:cBhvr>
                                        <p:cTn id="56" dur="770" decel="100000"/>
                                        <p:tgtEl>
                                          <p:spTgt spid="40968"/>
                                        </p:tgtEl>
                                      </p:cBhvr>
                                    </p:animEffect>
                                    <p:animScale>
                                      <p:cBhvr>
                                        <p:cTn id="57" dur="770" decel="100000"/>
                                        <p:tgtEl>
                                          <p:spTgt spid="40968"/>
                                        </p:tgtEl>
                                      </p:cBhvr>
                                      <p:from x="10000" y="10000"/>
                                      <p:to x="200000" y="450000"/>
                                    </p:animScale>
                                    <p:animScale>
                                      <p:cBhvr>
                                        <p:cTn id="58" dur="1230" accel="100000" fill="hold">
                                          <p:stCondLst>
                                            <p:cond delay="770"/>
                                          </p:stCondLst>
                                        </p:cTn>
                                        <p:tgtEl>
                                          <p:spTgt spid="40968"/>
                                        </p:tgtEl>
                                      </p:cBhvr>
                                      <p:from x="200000" y="450000"/>
                                      <p:to x="100000" y="100000"/>
                                    </p:animScale>
                                    <p:set>
                                      <p:cBhvr>
                                        <p:cTn id="59" dur="770" fill="hold"/>
                                        <p:tgtEl>
                                          <p:spTgt spid="40968"/>
                                        </p:tgtEl>
                                        <p:attrNameLst>
                                          <p:attrName>ppt_x</p:attrName>
                                        </p:attrNameLst>
                                      </p:cBhvr>
                                      <p:to>
                                        <p:strVal val="(0.5)"/>
                                      </p:to>
                                    </p:set>
                                    <p:anim from="(0.5)" to="(#ppt_x)" calcmode="lin" valueType="num">
                                      <p:cBhvr>
                                        <p:cTn id="60" dur="1230" accel="100000" fill="hold">
                                          <p:stCondLst>
                                            <p:cond delay="770"/>
                                          </p:stCondLst>
                                        </p:cTn>
                                        <p:tgtEl>
                                          <p:spTgt spid="40968"/>
                                        </p:tgtEl>
                                        <p:attrNameLst>
                                          <p:attrName>ppt_x</p:attrName>
                                        </p:attrNameLst>
                                      </p:cBhvr>
                                    </p:anim>
                                    <p:set>
                                      <p:cBhvr>
                                        <p:cTn id="61" dur="770" fill="hold"/>
                                        <p:tgtEl>
                                          <p:spTgt spid="40968"/>
                                        </p:tgtEl>
                                        <p:attrNameLst>
                                          <p:attrName>ppt_y</p:attrName>
                                        </p:attrNameLst>
                                      </p:cBhvr>
                                      <p:to>
                                        <p:strVal val="(#ppt_y+0.4)"/>
                                      </p:to>
                                    </p:set>
                                    <p:anim from="(#ppt_y+0.4)" to="(#ppt_y)" calcmode="lin" valueType="num">
                                      <p:cBhvr>
                                        <p:cTn id="62" dur="1230" accel="100000" fill="hold">
                                          <p:stCondLst>
                                            <p:cond delay="770"/>
                                          </p:stCondLst>
                                        </p:cTn>
                                        <p:tgtEl>
                                          <p:spTgt spid="40968"/>
                                        </p:tgtEl>
                                        <p:attrNameLst>
                                          <p:attrName>ppt_y</p:attrName>
                                        </p:attrNameLst>
                                      </p:cBhvr>
                                    </p:anim>
                                  </p:childTnLst>
                                </p:cTn>
                              </p:par>
                            </p:childTnLst>
                          </p:cTn>
                        </p:par>
                      </p:childTnLst>
                    </p:cTn>
                  </p:par>
                  <p:par>
                    <p:cTn id="63" fill="hold">
                      <p:stCondLst>
                        <p:cond delay="indefinite"/>
                      </p:stCondLst>
                      <p:childTnLst>
                        <p:par>
                          <p:cTn id="64" fill="hold">
                            <p:stCondLst>
                              <p:cond delay="0"/>
                            </p:stCondLst>
                            <p:childTnLst>
                              <p:par>
                                <p:cTn id="65" presetID="52"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Scale>
                                      <p:cBhvr>
                                        <p:cTn id="6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9"/>
                                        </p:tgtEl>
                                        <p:attrNameLst>
                                          <p:attrName>ppt_x</p:attrName>
                                          <p:attrName>ppt_y</p:attrName>
                                        </p:attrNameLst>
                                      </p:cBhvr>
                                    </p:animMotion>
                                    <p:animEffect transition="in" filter="fade">
                                      <p:cBhvr>
                                        <p:cTn id="69" dur="1000"/>
                                        <p:tgtEl>
                                          <p:spTgt spid="9"/>
                                        </p:tgtEl>
                                      </p:cBhvr>
                                    </p:animEffect>
                                  </p:childTnLst>
                                </p:cTn>
                              </p:par>
                            </p:childTnLst>
                          </p:cTn>
                        </p:par>
                        <p:par>
                          <p:cTn id="70" fill="hold">
                            <p:stCondLst>
                              <p:cond delay="1000"/>
                            </p:stCondLst>
                            <p:childTnLst>
                              <p:par>
                                <p:cTn id="71" presetID="29" presetClass="entr" presetSubtype="0" fill="hold" nodeType="afterEffect">
                                  <p:stCondLst>
                                    <p:cond delay="0"/>
                                  </p:stCondLst>
                                  <p:childTnLst>
                                    <p:set>
                                      <p:cBhvr>
                                        <p:cTn id="72" dur="1" fill="hold">
                                          <p:stCondLst>
                                            <p:cond delay="0"/>
                                          </p:stCondLst>
                                        </p:cTn>
                                        <p:tgtEl>
                                          <p:spTgt spid="40970"/>
                                        </p:tgtEl>
                                        <p:attrNameLst>
                                          <p:attrName>style.visibility</p:attrName>
                                        </p:attrNameLst>
                                      </p:cBhvr>
                                      <p:to>
                                        <p:strVal val="visible"/>
                                      </p:to>
                                    </p:set>
                                    <p:anim calcmode="lin" valueType="num">
                                      <p:cBhvr>
                                        <p:cTn id="73" dur="1000" fill="hold"/>
                                        <p:tgtEl>
                                          <p:spTgt spid="40970"/>
                                        </p:tgtEl>
                                        <p:attrNameLst>
                                          <p:attrName>ppt_x</p:attrName>
                                        </p:attrNameLst>
                                      </p:cBhvr>
                                      <p:tavLst>
                                        <p:tav tm="0">
                                          <p:val>
                                            <p:strVal val="#ppt_x-.2"/>
                                          </p:val>
                                        </p:tav>
                                        <p:tav tm="100000">
                                          <p:val>
                                            <p:strVal val="#ppt_x"/>
                                          </p:val>
                                        </p:tav>
                                      </p:tavLst>
                                    </p:anim>
                                    <p:anim calcmode="lin" valueType="num">
                                      <p:cBhvr>
                                        <p:cTn id="74" dur="1000" fill="hold"/>
                                        <p:tgtEl>
                                          <p:spTgt spid="40970"/>
                                        </p:tgtEl>
                                        <p:attrNameLst>
                                          <p:attrName>ppt_y</p:attrName>
                                        </p:attrNameLst>
                                      </p:cBhvr>
                                      <p:tavLst>
                                        <p:tav tm="0">
                                          <p:val>
                                            <p:strVal val="#ppt_y"/>
                                          </p:val>
                                        </p:tav>
                                        <p:tav tm="100000">
                                          <p:val>
                                            <p:strVal val="#ppt_y"/>
                                          </p:val>
                                        </p:tav>
                                      </p:tavLst>
                                    </p:anim>
                                    <p:animEffect transition="in" filter="wipe(right)" prLst="gradientSize: 0.1">
                                      <p:cBhvr>
                                        <p:cTn id="75" dur="1000"/>
                                        <p:tgtEl>
                                          <p:spTgt spid="40970"/>
                                        </p:tgtEl>
                                      </p:cBhvr>
                                    </p:animEffect>
                                  </p:childTnLst>
                                </p:cTn>
                              </p:par>
                            </p:childTnLst>
                          </p:cTn>
                        </p:par>
                        <p:par>
                          <p:cTn id="76" fill="hold">
                            <p:stCondLst>
                              <p:cond delay="2000"/>
                            </p:stCondLst>
                            <p:childTnLst>
                              <p:par>
                                <p:cTn id="77" presetID="27" presetClass="entr" presetSubtype="0" fill="hold" grpId="0" nodeType="afterEffect">
                                  <p:stCondLst>
                                    <p:cond delay="0"/>
                                  </p:stCondLst>
                                  <p:iterate type="lt">
                                    <p:tmPct val="50000"/>
                                  </p:iterate>
                                  <p:childTnLst>
                                    <p:set>
                                      <p:cBhvr>
                                        <p:cTn id="78" dur="1" fill="hold">
                                          <p:stCondLst>
                                            <p:cond delay="0"/>
                                          </p:stCondLst>
                                        </p:cTn>
                                        <p:tgtEl>
                                          <p:spTgt spid="11"/>
                                        </p:tgtEl>
                                        <p:attrNameLst>
                                          <p:attrName>style.visibility</p:attrName>
                                        </p:attrNameLst>
                                      </p:cBhvr>
                                      <p:to>
                                        <p:strVal val="visible"/>
                                      </p:to>
                                    </p:set>
                                    <p:anim calcmode="discrete" valueType="clr">
                                      <p:cBhvr override="childStyle">
                                        <p:cTn id="7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11"/>
                                        </p:tgtEl>
                                        <p:attrNameLst>
                                          <p:attrName>fillcolor</p:attrName>
                                        </p:attrNameLst>
                                      </p:cBhvr>
                                      <p:tavLst>
                                        <p:tav tm="0">
                                          <p:val>
                                            <p:clrVal>
                                              <a:schemeClr val="accent2"/>
                                            </p:clrVal>
                                          </p:val>
                                        </p:tav>
                                        <p:tav tm="50000">
                                          <p:val>
                                            <p:clrVal>
                                              <a:schemeClr val="hlink"/>
                                            </p:clrVal>
                                          </p:val>
                                        </p:tav>
                                      </p:tavLst>
                                    </p:anim>
                                    <p:set>
                                      <p:cBhvr>
                                        <p:cTn id="81" dur="80"/>
                                        <p:tgtEl>
                                          <p:spTgt spid="11"/>
                                        </p:tgtEl>
                                        <p:attrNameLst>
                                          <p:attrName>fill.type</p:attrName>
                                        </p:attrNameLst>
                                      </p:cBhvr>
                                      <p:to>
                                        <p:strVal val="solid"/>
                                      </p:to>
                                    </p:set>
                                  </p:childTnLst>
                                </p:cTn>
                              </p:par>
                            </p:childTnLst>
                          </p:cTn>
                        </p:par>
                      </p:childTnLst>
                    </p:cTn>
                  </p:par>
                  <p:par>
                    <p:cTn id="82" fill="hold">
                      <p:stCondLst>
                        <p:cond delay="indefinite"/>
                      </p:stCondLst>
                      <p:childTnLst>
                        <p:par>
                          <p:cTn id="83" fill="hold">
                            <p:stCondLst>
                              <p:cond delay="0"/>
                            </p:stCondLst>
                            <p:childTnLst>
                              <p:par>
                                <p:cTn id="84" presetID="35" presetClass="entr" presetSubtype="0" fill="hold" grpId="1"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2000"/>
                                        <p:tgtEl>
                                          <p:spTgt spid="12"/>
                                        </p:tgtEl>
                                      </p:cBhvr>
                                    </p:animEffect>
                                    <p:anim calcmode="lin" valueType="num">
                                      <p:cBhvr>
                                        <p:cTn id="87" dur="2000" fill="hold"/>
                                        <p:tgtEl>
                                          <p:spTgt spid="12"/>
                                        </p:tgtEl>
                                        <p:attrNameLst>
                                          <p:attrName>style.rotation</p:attrName>
                                        </p:attrNameLst>
                                      </p:cBhvr>
                                      <p:tavLst>
                                        <p:tav tm="0">
                                          <p:val>
                                            <p:fltVal val="720.000000"/>
                                          </p:val>
                                        </p:tav>
                                        <p:tav tm="100000">
                                          <p:val>
                                            <p:fltVal val="0.000000"/>
                                          </p:val>
                                        </p:tav>
                                      </p:tavLst>
                                    </p:anim>
                                    <p:anim calcmode="lin" valueType="num">
                                      <p:cBhvr>
                                        <p:cTn id="88" dur="2000" fill="hold"/>
                                        <p:tgtEl>
                                          <p:spTgt spid="12"/>
                                        </p:tgtEl>
                                        <p:attrNameLst>
                                          <p:attrName>ppt_h</p:attrName>
                                        </p:attrNameLst>
                                      </p:cBhvr>
                                      <p:tavLst>
                                        <p:tav tm="0">
                                          <p:val>
                                            <p:fltVal val="0.000000"/>
                                          </p:val>
                                        </p:tav>
                                        <p:tav tm="100000">
                                          <p:val>
                                            <p:strVal val="#ppt_h"/>
                                          </p:val>
                                        </p:tav>
                                      </p:tavLst>
                                    </p:anim>
                                    <p:anim calcmode="lin" valueType="num">
                                      <p:cBhvr>
                                        <p:cTn id="89" dur="2000" fill="hold"/>
                                        <p:tgtEl>
                                          <p:spTgt spid="12"/>
                                        </p:tgtEl>
                                        <p:attrNameLst>
                                          <p:attrName>ppt_w</p:attrName>
                                        </p:attrNameLst>
                                      </p:cBhvr>
                                      <p:tavLst>
                                        <p:tav tm="0">
                                          <p:val>
                                            <p:fltVal val="0.00000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P spid="9" grpId="0"/>
      <p:bldP spid="11" grpId="0"/>
      <p:bldP spid="12" grpId="0"/>
      <p:bldP spid="12"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0" y="2276475"/>
            <a:ext cx="9144000" cy="254952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2"/>
                </a:solidFill>
                <a:effectLst/>
                <a:uLnTx/>
                <a:uFillTx/>
                <a:latin typeface="+mn-lt"/>
                <a:ea typeface="+mn-ea"/>
                <a:cs typeface="+mn-cs"/>
              </a:rPr>
              <a:t> </a:t>
            </a:r>
            <a:endParaRPr kumimoji="0" lang="zh-CN" altLang="en-US" sz="1800" b="0" i="0" u="none" strike="noStrike" kern="1200" cap="none" spc="0" normalizeH="0" baseline="0" noProof="0" dirty="0">
              <a:ln>
                <a:noFill/>
              </a:ln>
              <a:solidFill>
                <a:schemeClr val="tx2"/>
              </a:solidFill>
              <a:effectLst/>
              <a:uLnTx/>
              <a:uFillTx/>
              <a:latin typeface="+mn-lt"/>
              <a:ea typeface="+mn-ea"/>
              <a:cs typeface="+mn-cs"/>
            </a:endParaRPr>
          </a:p>
        </p:txBody>
      </p:sp>
      <p:cxnSp>
        <p:nvCxnSpPr>
          <p:cNvPr id="6" name="直接连接符 5"/>
          <p:cNvCxnSpPr/>
          <p:nvPr/>
        </p:nvCxnSpPr>
        <p:spPr>
          <a:xfrm>
            <a:off x="-66675" y="4914900"/>
            <a:ext cx="9382125"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6675" y="2197100"/>
            <a:ext cx="9382125"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33797" name="图片 7"/>
          <p:cNvPicPr>
            <a:picLocks noChangeAspect="1"/>
          </p:cNvPicPr>
          <p:nvPr/>
        </p:nvPicPr>
        <p:blipFill>
          <a:blip r:embed="rId1"/>
          <a:stretch>
            <a:fillRect/>
          </a:stretch>
        </p:blipFill>
        <p:spPr>
          <a:xfrm>
            <a:off x="1409700" y="2714625"/>
            <a:ext cx="933450" cy="1606550"/>
          </a:xfrm>
          <a:prstGeom prst="rect">
            <a:avLst/>
          </a:prstGeom>
          <a:noFill/>
          <a:ln w="9525">
            <a:noFill/>
          </a:ln>
        </p:spPr>
      </p:pic>
      <p:cxnSp>
        <p:nvCxnSpPr>
          <p:cNvPr id="9" name="直接连接符 8"/>
          <p:cNvCxnSpPr/>
          <p:nvPr/>
        </p:nvCxnSpPr>
        <p:spPr>
          <a:xfrm>
            <a:off x="3071813"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33799" name="Title 2"/>
          <p:cNvSpPr txBox="1"/>
          <p:nvPr/>
        </p:nvSpPr>
        <p:spPr>
          <a:xfrm>
            <a:off x="2909888" y="2798763"/>
            <a:ext cx="5867400" cy="1182687"/>
          </a:xfrm>
          <a:prstGeom prst="rect">
            <a:avLst/>
          </a:prstGeom>
          <a:noFill/>
          <a:ln w="9525">
            <a:noFill/>
          </a:ln>
        </p:spPr>
        <p:txBody>
          <a:bodyPr lIns="36000" rIns="36000" anchor="b" anchorCtr="0"/>
          <a:p>
            <a:pPr marL="742950" indent="-742950">
              <a:lnSpc>
                <a:spcPct val="150000"/>
              </a:lnSpc>
            </a:pPr>
            <a:endParaRPr lang="en-US" altLang="zh-CN" sz="4000" dirty="0">
              <a:latin typeface="方正尚酷简体"/>
              <a:ea typeface="方正尚酷简体"/>
            </a:endParaRPr>
          </a:p>
          <a:p>
            <a:pPr marL="742950" indent="-742950">
              <a:lnSpc>
                <a:spcPct val="150000"/>
              </a:lnSpc>
            </a:pPr>
            <a:endParaRPr lang="en-US" altLang="zh-CN" sz="4000" dirty="0">
              <a:latin typeface="方正尚酷简体"/>
              <a:ea typeface="方正尚酷简体"/>
            </a:endParaRPr>
          </a:p>
          <a:p>
            <a:pPr marL="742950" indent="-742950">
              <a:lnSpc>
                <a:spcPct val="150000"/>
              </a:lnSpc>
            </a:pPr>
            <a:r>
              <a:rPr lang="zh-CN" altLang="en-US" sz="4000" b="1" dirty="0">
                <a:latin typeface="宋体" panose="02010600030101010101" pitchFamily="2" charset="-122"/>
                <a:ea typeface="宋体" panose="02010600030101010101" pitchFamily="2" charset="-122"/>
              </a:rPr>
              <a:t> </a:t>
            </a:r>
            <a:r>
              <a:rPr lang="zh-CN" altLang="en-US" sz="4000" b="1" dirty="0">
                <a:latin typeface="华文隶书" panose="02010800040101010101" pitchFamily="2" charset="-122"/>
                <a:ea typeface="华文隶书" panose="02010800040101010101" pitchFamily="2" charset="-122"/>
              </a:rPr>
              <a:t>二、现金收支管理</a:t>
            </a:r>
            <a:endParaRPr lang="en-US" altLang="zh-CN" sz="4000" b="1" dirty="0">
              <a:latin typeface="华文隶书" panose="02010800040101010101" pitchFamily="2" charset="-122"/>
              <a:ea typeface="华文隶书" panose="02010800040101010101" pitchFamily="2" charset="-122"/>
              <a:sym typeface="黑体" panose="02010609060101010101" charset="-122"/>
            </a:endParaRPr>
          </a:p>
        </p:txBody>
      </p:sp>
      <p:sp>
        <p:nvSpPr>
          <p:cNvPr id="33800" name="灯片编号占位符 2"/>
          <p:cNvSpPr txBox="1">
            <a:spLocks noGrp="1"/>
          </p:cNvSpPr>
          <p:nvPr>
            <p:ph type="sldNum" sz="quarter" idx="12"/>
          </p:nvPr>
        </p:nvSpPr>
        <p:spPr>
          <a:xfrm>
            <a:off x="8493125" y="6240463"/>
            <a:ext cx="371475" cy="354012"/>
          </a:xfrm>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r" eaLnBrk="1" hangingPunct="1"/>
            <a:fld id="{9A0DB2DC-4C9A-4742-B13C-FB6460FD3503}" type="slidenum">
              <a:rPr lang="en-US" altLang="zh-CN" sz="1400" dirty="0">
                <a:solidFill>
                  <a:schemeClr val="bg1"/>
                </a:solidFill>
              </a:rPr>
            </a:fld>
            <a:endParaRPr lang="en-US" altLang="zh-CN" sz="1400" dirty="0">
              <a:solidFill>
                <a:schemeClr val="bg1"/>
              </a:solidFill>
            </a:endParaRPr>
          </a:p>
        </p:txBody>
      </p:sp>
      <p:sp>
        <p:nvSpPr>
          <p:cNvPr id="12" name="TextBox 11"/>
          <p:cNvSpPr txBox="1"/>
          <p:nvPr/>
        </p:nvSpPr>
        <p:spPr>
          <a:xfrm>
            <a:off x="468313" y="600075"/>
            <a:ext cx="3400425" cy="922338"/>
          </a:xfrm>
          <a:prstGeom prst="rect">
            <a:avLst/>
          </a:prstGeom>
          <a:noFill/>
          <a:ln w="9525" cap="flat" cmpd="sng">
            <a:solidFill>
              <a:schemeClr val="accent1"/>
            </a:solidFill>
            <a:prstDash val="solid"/>
            <a:miter/>
            <a:headEnd type="none" w="med" len="med"/>
            <a:tailEnd type="none" w="med" len="med"/>
          </a:ln>
        </p:spPr>
        <p:txBody>
          <a:bodyPr lIns="0" tIns="0" rIns="0" bIns="0">
            <a:spAutoFit/>
          </a:bodyPr>
          <a:p>
            <a:pPr marL="742950" indent="-742950">
              <a:lnSpc>
                <a:spcPct val="150000"/>
              </a:lnSpc>
            </a:pPr>
            <a:r>
              <a:rPr lang="zh-CN" altLang="en-US" sz="4000" b="1" dirty="0">
                <a:latin typeface="华文隶书" panose="02010800040101010101" pitchFamily="2" charset="-122"/>
                <a:ea typeface="华文隶书" panose="02010800040101010101" pitchFamily="2" charset="-122"/>
              </a:rPr>
              <a:t>任务实训</a:t>
            </a:r>
            <a:endParaRPr lang="zh-CN" altLang="en-US" sz="4000" b="1" dirty="0">
              <a:latin typeface="华文隶书" panose="02010800040101010101" pitchFamily="2" charset="-122"/>
              <a:ea typeface="华文隶书" panose="0201080004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图片 7" descr="5"/>
          <p:cNvPicPr>
            <a:picLocks noChangeAspect="1"/>
          </p:cNvPicPr>
          <p:nvPr/>
        </p:nvPicPr>
        <p:blipFill>
          <a:blip r:embed="rId1"/>
          <a:stretch>
            <a:fillRect/>
          </a:stretch>
        </p:blipFill>
        <p:spPr>
          <a:xfrm>
            <a:off x="279400" y="1400175"/>
            <a:ext cx="9144000" cy="2879725"/>
          </a:xfrm>
          <a:prstGeom prst="rect">
            <a:avLst/>
          </a:prstGeom>
          <a:noFill/>
          <a:ln w="9525">
            <a:noFill/>
          </a:ln>
        </p:spPr>
      </p:pic>
      <p:pic>
        <p:nvPicPr>
          <p:cNvPr id="34819" name="图片 14"/>
          <p:cNvPicPr>
            <a:picLocks noChangeAspect="1"/>
          </p:cNvPicPr>
          <p:nvPr/>
        </p:nvPicPr>
        <p:blipFill>
          <a:blip r:embed="rId2"/>
          <a:srcRect t="4102" r="27658"/>
          <a:stretch>
            <a:fillRect/>
          </a:stretch>
        </p:blipFill>
        <p:spPr>
          <a:xfrm>
            <a:off x="8004175" y="-52387"/>
            <a:ext cx="1139825" cy="1160462"/>
          </a:xfrm>
          <a:prstGeom prst="rect">
            <a:avLst/>
          </a:prstGeom>
          <a:noFill/>
          <a:ln w="9525">
            <a:noFill/>
          </a:ln>
        </p:spPr>
      </p:pic>
      <p:pic>
        <p:nvPicPr>
          <p:cNvPr id="34820" name="图片 13"/>
          <p:cNvPicPr>
            <a:picLocks noChangeAspect="1"/>
          </p:cNvPicPr>
          <p:nvPr/>
        </p:nvPicPr>
        <p:blipFill>
          <a:blip r:embed="rId3"/>
          <a:stretch>
            <a:fillRect/>
          </a:stretch>
        </p:blipFill>
        <p:spPr>
          <a:xfrm rot="-2683160">
            <a:off x="-19050" y="5702300"/>
            <a:ext cx="1289050" cy="1377950"/>
          </a:xfrm>
          <a:prstGeom prst="rect">
            <a:avLst/>
          </a:prstGeom>
          <a:noFill/>
          <a:ln w="9525">
            <a:noFill/>
          </a:ln>
        </p:spPr>
      </p:pic>
      <p:grpSp>
        <p:nvGrpSpPr>
          <p:cNvPr id="2" name="组合 1"/>
          <p:cNvGrpSpPr/>
          <p:nvPr/>
        </p:nvGrpSpPr>
        <p:grpSpPr>
          <a:xfrm flipV="1">
            <a:off x="2047875" y="1220788"/>
            <a:ext cx="5113338" cy="76200"/>
            <a:chOff x="5475255" y="1143000"/>
            <a:chExt cx="1486646" cy="101600"/>
          </a:xfrm>
        </p:grpSpPr>
        <p:cxnSp>
          <p:nvCxnSpPr>
            <p:cNvPr id="5" name="Straight Connector 30"/>
            <p:cNvCxnSpPr/>
            <p:nvPr/>
          </p:nvCxnSpPr>
          <p:spPr>
            <a:xfrm>
              <a:off x="5475255" y="1143000"/>
              <a:ext cx="1486646" cy="0"/>
            </a:xfrm>
            <a:prstGeom prst="line">
              <a:avLst/>
            </a:prstGeom>
            <a:noFill/>
            <a:ln w="28575" cap="flat" cmpd="sng" algn="ctr">
              <a:solidFill>
                <a:srgbClr val="A1B1BC">
                  <a:lumMod val="50000"/>
                </a:srgbClr>
              </a:solidFill>
              <a:prstDash val="solid"/>
              <a:miter lim="800000"/>
            </a:ln>
            <a:effectLst/>
          </p:spPr>
          <p:style>
            <a:lnRef idx="1">
              <a:srgbClr val="2580B7"/>
            </a:lnRef>
            <a:fillRef idx="0">
              <a:srgbClr val="2580B7"/>
            </a:fillRef>
            <a:effectRef idx="0">
              <a:srgbClr val="2580B7"/>
            </a:effectRef>
            <a:fontRef idx="minor">
              <a:sysClr val="windowText" lastClr="000000"/>
            </a:fontRef>
          </p:style>
        </p:cxnSp>
        <p:cxnSp>
          <p:nvCxnSpPr>
            <p:cNvPr id="6" name="Straight Connector 31"/>
            <p:cNvCxnSpPr/>
            <p:nvPr/>
          </p:nvCxnSpPr>
          <p:spPr>
            <a:xfrm>
              <a:off x="5616489" y="1244600"/>
              <a:ext cx="1185255" cy="0"/>
            </a:xfrm>
            <a:prstGeom prst="line">
              <a:avLst/>
            </a:prstGeom>
            <a:noFill/>
            <a:ln w="28575" cap="flat" cmpd="sng" algn="ctr">
              <a:solidFill>
                <a:srgbClr val="A1B1BC">
                  <a:lumMod val="50000"/>
                </a:srgbClr>
              </a:solidFill>
              <a:prstDash val="solid"/>
              <a:miter lim="800000"/>
            </a:ln>
            <a:effectLst/>
          </p:spPr>
          <p:style>
            <a:lnRef idx="1">
              <a:srgbClr val="2580B7"/>
            </a:lnRef>
            <a:fillRef idx="0">
              <a:srgbClr val="2580B7"/>
            </a:fillRef>
            <a:effectRef idx="0">
              <a:srgbClr val="2580B7"/>
            </a:effectRef>
            <a:fontRef idx="minor">
              <a:sysClr val="windowText" lastClr="000000"/>
            </a:fontRef>
          </p:style>
        </p:cxnSp>
      </p:grpSp>
      <p:sp>
        <p:nvSpPr>
          <p:cNvPr id="22536" name="文本框 6"/>
          <p:cNvSpPr txBox="1"/>
          <p:nvPr/>
        </p:nvSpPr>
        <p:spPr>
          <a:xfrm>
            <a:off x="2878138" y="1960563"/>
            <a:ext cx="4283075" cy="1938337"/>
          </a:xfrm>
          <a:prstGeom prst="rect">
            <a:avLst/>
          </a:prstGeom>
          <a:noFill/>
          <a:ln w="9525">
            <a:noFill/>
          </a:ln>
        </p:spPr>
        <p:txBody>
          <a:bodyPr>
            <a:spAutoFit/>
          </a:bodyPr>
          <a:p>
            <a:pPr eaLnBrk="1" hangingPunct="1">
              <a:spcBef>
                <a:spcPct val="50000"/>
              </a:spcBef>
            </a:pPr>
            <a:r>
              <a:rPr lang="zh-CN" altLang="en-US" sz="2400" b="1" dirty="0">
                <a:solidFill>
                  <a:schemeClr val="bg1"/>
                </a:solidFill>
                <a:latin typeface="Arial" panose="020B0604020202020204" pitchFamily="34" charset="0"/>
                <a:ea typeface="宋体" panose="02010600030101010101" pitchFamily="2" charset="-122"/>
              </a:rPr>
              <a:t>现金收支管理总体上要求企业做到现金流的匹配。尽可能地使企业现金流入与现金流出在数量上和时间上趋于一致，从而使现金余额降低到较低水平。</a:t>
            </a:r>
            <a:endParaRPr lang="zh-CN" altLang="en-US" sz="2400" b="1" dirty="0">
              <a:solidFill>
                <a:schemeClr val="bg1"/>
              </a:solidFill>
              <a:latin typeface="Arial" panose="020B0604020202020204" pitchFamily="34" charset="0"/>
              <a:ea typeface="宋体" panose="02010600030101010101" pitchFamily="2" charset="-122"/>
            </a:endParaRPr>
          </a:p>
        </p:txBody>
      </p:sp>
      <p:grpSp>
        <p:nvGrpSpPr>
          <p:cNvPr id="4" name="Group 10"/>
          <p:cNvGrpSpPr/>
          <p:nvPr/>
        </p:nvGrpSpPr>
        <p:grpSpPr>
          <a:xfrm>
            <a:off x="431069" y="2819408"/>
            <a:ext cx="2108227" cy="2628514"/>
            <a:chOff x="763805" y="1583131"/>
            <a:chExt cx="2318591" cy="2890803"/>
          </a:xfrm>
          <a:solidFill>
            <a:srgbClr val="1368AA"/>
          </a:solidFill>
        </p:grpSpPr>
        <p:sp>
          <p:nvSpPr>
            <p:cNvPr id="43" name="ïṧḷïḓê-Rectangle 11"/>
            <p:cNvSpPr/>
            <p:nvPr/>
          </p:nvSpPr>
          <p:spPr>
            <a:xfrm rot="19738725" flipV="1">
              <a:off x="2188157" y="1976141"/>
              <a:ext cx="894239" cy="54592"/>
            </a:xfrm>
            <a:prstGeom prst="rect">
              <a:avLst/>
            </a:prstGeom>
            <a:grp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sz="1800" b="0" i="0" u="none" strike="noStrike" kern="1200" cap="none" spc="0" normalizeH="0" baseline="0" noProof="1">
                <a:ln>
                  <a:noFill/>
                </a:ln>
                <a:solidFill>
                  <a:schemeClr val="tx1"/>
                </a:solidFill>
                <a:effectLst/>
                <a:uLnTx/>
                <a:uFillTx/>
                <a:latin typeface="文泉驿微米黑" pitchFamily="2" charset="-122"/>
                <a:ea typeface="文泉驿微米黑" pitchFamily="2" charset="-122"/>
                <a:cs typeface="微软雅黑" panose="020B0503020204020204" pitchFamily="34" charset="-122"/>
                <a:sym typeface="Arial" panose="020B0604020202020204" pitchFamily="34" charset="0"/>
              </a:endParaRPr>
            </a:p>
          </p:txBody>
        </p:sp>
        <p:grpSp>
          <p:nvGrpSpPr>
            <p:cNvPr id="44" name="Group 12"/>
            <p:cNvGrpSpPr/>
            <p:nvPr/>
          </p:nvGrpSpPr>
          <p:grpSpPr>
            <a:xfrm>
              <a:off x="763805" y="1583131"/>
              <a:ext cx="1541131" cy="2890803"/>
              <a:chOff x="1482726" y="1941513"/>
              <a:chExt cx="1290638" cy="2420937"/>
            </a:xfrm>
            <a:grpFill/>
          </p:grpSpPr>
          <p:sp>
            <p:nvSpPr>
              <p:cNvPr id="45" name="ïṧḷïḓê-Freeform: Shape 13"/>
              <p:cNvSpPr/>
              <p:nvPr/>
            </p:nvSpPr>
            <p:spPr bwMode="auto">
              <a:xfrm>
                <a:off x="1482726" y="2428875"/>
                <a:ext cx="1290638" cy="1933575"/>
              </a:xfrm>
              <a:custGeom>
                <a:avLst/>
                <a:gdLst/>
                <a:ahLst/>
                <a:cxnLst>
                  <a:cxn ang="0">
                    <a:pos x="490" y="13"/>
                  </a:cxn>
                  <a:cxn ang="0">
                    <a:pos x="442" y="12"/>
                  </a:cxn>
                  <a:cxn ang="0">
                    <a:pos x="269" y="31"/>
                  </a:cxn>
                  <a:cxn ang="0">
                    <a:pos x="224" y="11"/>
                  </a:cxn>
                  <a:cxn ang="0">
                    <a:pos x="224" y="11"/>
                  </a:cxn>
                  <a:cxn ang="0">
                    <a:pos x="200" y="36"/>
                  </a:cxn>
                  <a:cxn ang="0">
                    <a:pos x="176" y="11"/>
                  </a:cxn>
                  <a:cxn ang="0">
                    <a:pos x="135" y="30"/>
                  </a:cxn>
                  <a:cxn ang="0">
                    <a:pos x="15" y="333"/>
                  </a:cxn>
                  <a:cxn ang="0">
                    <a:pos x="53" y="368"/>
                  </a:cxn>
                  <a:cxn ang="0">
                    <a:pos x="56" y="368"/>
                  </a:cxn>
                  <a:cxn ang="0">
                    <a:pos x="91" y="327"/>
                  </a:cxn>
                  <a:cxn ang="0">
                    <a:pos x="99" y="192"/>
                  </a:cxn>
                  <a:cxn ang="0">
                    <a:pos x="99" y="315"/>
                  </a:cxn>
                  <a:cxn ang="0">
                    <a:pos x="100" y="352"/>
                  </a:cxn>
                  <a:cxn ang="0">
                    <a:pos x="80" y="713"/>
                  </a:cxn>
                  <a:cxn ang="0">
                    <a:pos x="122" y="762"/>
                  </a:cxn>
                  <a:cxn ang="0">
                    <a:pos x="126" y="762"/>
                  </a:cxn>
                  <a:cxn ang="0">
                    <a:pos x="171" y="720"/>
                  </a:cxn>
                  <a:cxn ang="0">
                    <a:pos x="193" y="402"/>
                  </a:cxn>
                  <a:cxn ang="0">
                    <a:pos x="200" y="402"/>
                  </a:cxn>
                  <a:cxn ang="0">
                    <a:pos x="208" y="402"/>
                  </a:cxn>
                  <a:cxn ang="0">
                    <a:pos x="238" y="721"/>
                  </a:cxn>
                  <a:cxn ang="0">
                    <a:pos x="283" y="762"/>
                  </a:cxn>
                  <a:cxn ang="0">
                    <a:pos x="287" y="762"/>
                  </a:cxn>
                  <a:cxn ang="0">
                    <a:pos x="328" y="713"/>
                  </a:cxn>
                  <a:cxn ang="0">
                    <a:pos x="303" y="350"/>
                  </a:cxn>
                  <a:cxn ang="0">
                    <a:pos x="301" y="315"/>
                  </a:cxn>
                  <a:cxn ang="0">
                    <a:pos x="301" y="133"/>
                  </a:cxn>
                  <a:cxn ang="0">
                    <a:pos x="342" y="138"/>
                  </a:cxn>
                  <a:cxn ang="0">
                    <a:pos x="488" y="73"/>
                  </a:cxn>
                  <a:cxn ang="0">
                    <a:pos x="500" y="26"/>
                  </a:cxn>
                </a:cxnLst>
                <a:rect l="0" t="0" r="r" b="b"/>
                <a:pathLst>
                  <a:path w="507" h="762">
                    <a:moveTo>
                      <a:pt x="490" y="13"/>
                    </a:moveTo>
                    <a:cubicBezTo>
                      <a:pt x="477" y="1"/>
                      <a:pt x="456" y="0"/>
                      <a:pt x="442" y="12"/>
                    </a:cubicBezTo>
                    <a:cubicBezTo>
                      <a:pt x="369" y="67"/>
                      <a:pt x="343" y="79"/>
                      <a:pt x="269" y="31"/>
                    </a:cubicBezTo>
                    <a:cubicBezTo>
                      <a:pt x="263" y="27"/>
                      <a:pt x="237" y="14"/>
                      <a:pt x="224" y="11"/>
                    </a:cubicBezTo>
                    <a:cubicBezTo>
                      <a:pt x="224" y="11"/>
                      <a:pt x="224" y="11"/>
                      <a:pt x="224" y="11"/>
                    </a:cubicBezTo>
                    <a:cubicBezTo>
                      <a:pt x="200" y="36"/>
                      <a:pt x="200" y="36"/>
                      <a:pt x="200" y="36"/>
                    </a:cubicBezTo>
                    <a:cubicBezTo>
                      <a:pt x="176" y="11"/>
                      <a:pt x="176" y="11"/>
                      <a:pt x="176" y="11"/>
                    </a:cubicBezTo>
                    <a:cubicBezTo>
                      <a:pt x="164" y="14"/>
                      <a:pt x="137" y="28"/>
                      <a:pt x="135" y="30"/>
                    </a:cubicBezTo>
                    <a:cubicBezTo>
                      <a:pt x="64" y="73"/>
                      <a:pt x="0" y="140"/>
                      <a:pt x="15" y="333"/>
                    </a:cubicBezTo>
                    <a:cubicBezTo>
                      <a:pt x="17" y="353"/>
                      <a:pt x="33" y="368"/>
                      <a:pt x="53" y="368"/>
                    </a:cubicBezTo>
                    <a:cubicBezTo>
                      <a:pt x="54" y="368"/>
                      <a:pt x="55" y="368"/>
                      <a:pt x="56" y="368"/>
                    </a:cubicBezTo>
                    <a:cubicBezTo>
                      <a:pt x="77" y="367"/>
                      <a:pt x="93" y="348"/>
                      <a:pt x="91" y="327"/>
                    </a:cubicBezTo>
                    <a:cubicBezTo>
                      <a:pt x="87" y="267"/>
                      <a:pt x="90" y="224"/>
                      <a:pt x="99" y="192"/>
                    </a:cubicBezTo>
                    <a:cubicBezTo>
                      <a:pt x="99" y="315"/>
                      <a:pt x="99" y="315"/>
                      <a:pt x="99" y="315"/>
                    </a:cubicBezTo>
                    <a:cubicBezTo>
                      <a:pt x="99" y="328"/>
                      <a:pt x="99" y="319"/>
                      <a:pt x="100" y="352"/>
                    </a:cubicBezTo>
                    <a:cubicBezTo>
                      <a:pt x="80" y="713"/>
                      <a:pt x="80" y="713"/>
                      <a:pt x="80" y="713"/>
                    </a:cubicBezTo>
                    <a:cubicBezTo>
                      <a:pt x="79" y="738"/>
                      <a:pt x="97" y="760"/>
                      <a:pt x="122" y="762"/>
                    </a:cubicBezTo>
                    <a:cubicBezTo>
                      <a:pt x="123" y="762"/>
                      <a:pt x="125" y="762"/>
                      <a:pt x="126" y="762"/>
                    </a:cubicBezTo>
                    <a:cubicBezTo>
                      <a:pt x="149" y="762"/>
                      <a:pt x="169" y="744"/>
                      <a:pt x="171" y="720"/>
                    </a:cubicBezTo>
                    <a:cubicBezTo>
                      <a:pt x="193" y="402"/>
                      <a:pt x="193" y="402"/>
                      <a:pt x="193" y="402"/>
                    </a:cubicBezTo>
                    <a:cubicBezTo>
                      <a:pt x="195" y="402"/>
                      <a:pt x="199" y="402"/>
                      <a:pt x="200" y="402"/>
                    </a:cubicBezTo>
                    <a:cubicBezTo>
                      <a:pt x="204" y="402"/>
                      <a:pt x="205" y="402"/>
                      <a:pt x="208" y="402"/>
                    </a:cubicBezTo>
                    <a:cubicBezTo>
                      <a:pt x="238" y="721"/>
                      <a:pt x="238" y="721"/>
                      <a:pt x="238" y="721"/>
                    </a:cubicBezTo>
                    <a:cubicBezTo>
                      <a:pt x="240" y="744"/>
                      <a:pt x="259" y="762"/>
                      <a:pt x="283" y="762"/>
                    </a:cubicBezTo>
                    <a:cubicBezTo>
                      <a:pt x="284" y="762"/>
                      <a:pt x="285" y="762"/>
                      <a:pt x="287" y="762"/>
                    </a:cubicBezTo>
                    <a:cubicBezTo>
                      <a:pt x="312" y="760"/>
                      <a:pt x="330" y="738"/>
                      <a:pt x="328" y="713"/>
                    </a:cubicBezTo>
                    <a:cubicBezTo>
                      <a:pt x="328" y="713"/>
                      <a:pt x="303" y="351"/>
                      <a:pt x="303" y="350"/>
                    </a:cubicBezTo>
                    <a:cubicBezTo>
                      <a:pt x="301" y="315"/>
                      <a:pt x="301" y="325"/>
                      <a:pt x="301" y="315"/>
                    </a:cubicBezTo>
                    <a:cubicBezTo>
                      <a:pt x="301" y="133"/>
                      <a:pt x="301" y="133"/>
                      <a:pt x="301" y="133"/>
                    </a:cubicBezTo>
                    <a:cubicBezTo>
                      <a:pt x="315" y="136"/>
                      <a:pt x="329" y="138"/>
                      <a:pt x="342" y="138"/>
                    </a:cubicBezTo>
                    <a:cubicBezTo>
                      <a:pt x="395" y="138"/>
                      <a:pt x="441" y="108"/>
                      <a:pt x="488" y="73"/>
                    </a:cubicBezTo>
                    <a:cubicBezTo>
                      <a:pt x="503" y="62"/>
                      <a:pt x="507" y="42"/>
                      <a:pt x="500" y="26"/>
                    </a:cubicBezTo>
                  </a:path>
                </a:pathLst>
              </a:custGeom>
              <a:grpFill/>
              <a:ln w="9525">
                <a:noFill/>
                <a:round/>
              </a:ln>
            </p:spPr>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sz="18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46" name="ïṧḷïḓê-Freeform: Shape 14"/>
              <p:cNvSpPr/>
              <p:nvPr/>
            </p:nvSpPr>
            <p:spPr bwMode="auto">
              <a:xfrm>
                <a:off x="1931988" y="2530475"/>
                <a:ext cx="122238" cy="484188"/>
              </a:xfrm>
              <a:custGeom>
                <a:avLst/>
                <a:gdLst/>
                <a:ahLst/>
                <a:cxnLst>
                  <a:cxn ang="0">
                    <a:pos x="40" y="305"/>
                  </a:cxn>
                  <a:cxn ang="0">
                    <a:pos x="38" y="305"/>
                  </a:cxn>
                  <a:cxn ang="0">
                    <a:pos x="0" y="254"/>
                  </a:cxn>
                  <a:cxn ang="0">
                    <a:pos x="38" y="0"/>
                  </a:cxn>
                  <a:cxn ang="0">
                    <a:pos x="40" y="0"/>
                  </a:cxn>
                  <a:cxn ang="0">
                    <a:pos x="77" y="254"/>
                  </a:cxn>
                  <a:cxn ang="0">
                    <a:pos x="40" y="305"/>
                  </a:cxn>
                </a:cxnLst>
                <a:rect l="0" t="0" r="r" b="b"/>
                <a:pathLst>
                  <a:path w="77" h="305">
                    <a:moveTo>
                      <a:pt x="40" y="305"/>
                    </a:moveTo>
                    <a:lnTo>
                      <a:pt x="38" y="305"/>
                    </a:lnTo>
                    <a:lnTo>
                      <a:pt x="0" y="254"/>
                    </a:lnTo>
                    <a:lnTo>
                      <a:pt x="38" y="0"/>
                    </a:lnTo>
                    <a:lnTo>
                      <a:pt x="40" y="0"/>
                    </a:lnTo>
                    <a:lnTo>
                      <a:pt x="77" y="254"/>
                    </a:lnTo>
                    <a:lnTo>
                      <a:pt x="40" y="305"/>
                    </a:lnTo>
                    <a:close/>
                  </a:path>
                </a:pathLst>
              </a:custGeom>
              <a:grpFill/>
              <a:ln w="9525">
                <a:noFill/>
                <a:round/>
              </a:ln>
            </p:spPr>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sz="18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47" name="ïṧḷïḓê-Freeform: Shape 15"/>
              <p:cNvSpPr/>
              <p:nvPr/>
            </p:nvSpPr>
            <p:spPr bwMode="auto">
              <a:xfrm>
                <a:off x="1743076" y="1941513"/>
                <a:ext cx="501650" cy="501650"/>
              </a:xfrm>
              <a:custGeom>
                <a:avLst/>
                <a:gdLst/>
                <a:ahLst/>
                <a:cxnLst>
                  <a:cxn ang="0">
                    <a:pos x="197" y="99"/>
                  </a:cxn>
                  <a:cxn ang="0">
                    <a:pos x="98" y="198"/>
                  </a:cxn>
                  <a:cxn ang="0">
                    <a:pos x="0" y="99"/>
                  </a:cxn>
                  <a:cxn ang="0">
                    <a:pos x="98" y="0"/>
                  </a:cxn>
                  <a:cxn ang="0">
                    <a:pos x="197" y="99"/>
                  </a:cxn>
                  <a:cxn ang="0">
                    <a:pos x="197" y="99"/>
                  </a:cxn>
                  <a:cxn ang="0">
                    <a:pos x="197" y="99"/>
                  </a:cxn>
                </a:cxnLst>
                <a:rect l="0" t="0" r="r" b="b"/>
                <a:pathLst>
                  <a:path w="197" h="198">
                    <a:moveTo>
                      <a:pt x="197" y="99"/>
                    </a:moveTo>
                    <a:cubicBezTo>
                      <a:pt x="197" y="153"/>
                      <a:pt x="153" y="198"/>
                      <a:pt x="98" y="198"/>
                    </a:cubicBezTo>
                    <a:cubicBezTo>
                      <a:pt x="44" y="198"/>
                      <a:pt x="0" y="153"/>
                      <a:pt x="0" y="99"/>
                    </a:cubicBezTo>
                    <a:cubicBezTo>
                      <a:pt x="0" y="44"/>
                      <a:pt x="44" y="0"/>
                      <a:pt x="98" y="0"/>
                    </a:cubicBezTo>
                    <a:cubicBezTo>
                      <a:pt x="153" y="0"/>
                      <a:pt x="197" y="44"/>
                      <a:pt x="197" y="99"/>
                    </a:cubicBezTo>
                    <a:close/>
                    <a:moveTo>
                      <a:pt x="197" y="99"/>
                    </a:moveTo>
                    <a:cubicBezTo>
                      <a:pt x="197" y="99"/>
                      <a:pt x="197" y="99"/>
                      <a:pt x="197" y="99"/>
                    </a:cubicBezTo>
                  </a:path>
                </a:pathLst>
              </a:custGeom>
              <a:grpFill/>
              <a:ln w="9525">
                <a:noFill/>
                <a:round/>
              </a:ln>
            </p:spPr>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sz="18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grpSp>
      </p:grpSp>
      <p:sp>
        <p:nvSpPr>
          <p:cNvPr id="34824" name="Rectangle 6"/>
          <p:cNvSpPr/>
          <p:nvPr/>
        </p:nvSpPr>
        <p:spPr>
          <a:xfrm>
            <a:off x="2132013" y="5124450"/>
            <a:ext cx="4743450" cy="1112838"/>
          </a:xfrm>
          <a:prstGeom prst="rect">
            <a:avLst/>
          </a:prstGeom>
          <a:noFill/>
          <a:ln w="9525">
            <a:noFill/>
          </a:ln>
        </p:spPr>
        <p:txBody>
          <a:bodyPr lIns="0" tIns="46800" rIns="0" anchor="ctr" anchorCtr="0"/>
          <a:p>
            <a:pPr eaLnBrk="1" hangingPunct="1"/>
            <a:r>
              <a:rPr lang="zh-CN" altLang="en-US" sz="3200" b="1" dirty="0">
                <a:solidFill>
                  <a:srgbClr val="0064B5"/>
                </a:solidFill>
                <a:latin typeface="宋体" panose="02010600030101010101" pitchFamily="2" charset="-122"/>
                <a:ea typeface="宋体" panose="02010600030101010101" pitchFamily="2" charset="-122"/>
              </a:rPr>
              <a:t>现金收支两条线</a:t>
            </a:r>
            <a:endParaRPr lang="en-US" altLang="zh-CN" sz="3200" b="1" dirty="0">
              <a:solidFill>
                <a:srgbClr val="0064B5"/>
              </a:solidFill>
              <a:latin typeface="宋体" panose="02010600030101010101" pitchFamily="2" charset="-122"/>
              <a:ea typeface="宋体" panose="02010600030101010101" pitchFamily="2" charset="-122"/>
            </a:endParaRPr>
          </a:p>
          <a:p>
            <a:pPr eaLnBrk="1" hangingPunct="1"/>
            <a:r>
              <a:rPr lang="en-US" altLang="zh-CN" sz="3200" b="1" dirty="0">
                <a:solidFill>
                  <a:srgbClr val="0064B5"/>
                </a:solidFill>
                <a:latin typeface="宋体" panose="02010600030101010101" pitchFamily="2" charset="-122"/>
                <a:ea typeface="宋体" panose="02010600030101010101" pitchFamily="2" charset="-122"/>
              </a:rPr>
              <a:t>     ——</a:t>
            </a:r>
            <a:r>
              <a:rPr lang="zh-CN" altLang="en-US" sz="3200" b="1" dirty="0">
                <a:solidFill>
                  <a:srgbClr val="0064B5"/>
                </a:solidFill>
                <a:latin typeface="宋体" panose="02010600030101010101" pitchFamily="2" charset="-122"/>
                <a:ea typeface="宋体" panose="02010600030101010101" pitchFamily="2" charset="-122"/>
              </a:rPr>
              <a:t>严禁现金坐支</a:t>
            </a:r>
            <a:endParaRPr lang="zh-CN" altLang="en-US" sz="3200" b="1" dirty="0">
              <a:solidFill>
                <a:srgbClr val="0064B5"/>
              </a:solidFill>
              <a:latin typeface="宋体" panose="02010600030101010101" pitchFamily="2" charset="-122"/>
              <a:ea typeface="宋体" panose="02010600030101010101" pitchFamily="2" charset="-122"/>
            </a:endParaRPr>
          </a:p>
        </p:txBody>
      </p:sp>
      <p:pic>
        <p:nvPicPr>
          <p:cNvPr id="34825" name="Picture 8" descr="U_7013~1"/>
          <p:cNvPicPr>
            <a:picLocks noChangeAspect="1"/>
          </p:cNvPicPr>
          <p:nvPr/>
        </p:nvPicPr>
        <p:blipFill>
          <a:blip r:embed="rId4"/>
          <a:stretch>
            <a:fillRect/>
          </a:stretch>
        </p:blipFill>
        <p:spPr>
          <a:xfrm>
            <a:off x="7235825" y="4906963"/>
            <a:ext cx="1908175" cy="1951037"/>
          </a:xfrm>
          <a:prstGeom prst="rect">
            <a:avLst/>
          </a:prstGeom>
          <a:noFill/>
          <a:ln w="9525">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2529"/>
                                        </p:tgtEl>
                                        <p:attrNameLst>
                                          <p:attrName>style.visibility</p:attrName>
                                        </p:attrNameLst>
                                      </p:cBhvr>
                                      <p:to>
                                        <p:strVal val="visible"/>
                                      </p:to>
                                    </p:set>
                                    <p:animEffect transition="in" filter="wipe(down)">
                                      <p:cBhvr>
                                        <p:cTn id="17" dur="580">
                                          <p:stCondLst>
                                            <p:cond delay="0"/>
                                          </p:stCondLst>
                                        </p:cTn>
                                        <p:tgtEl>
                                          <p:spTgt spid="22529"/>
                                        </p:tgtEl>
                                      </p:cBhvr>
                                    </p:animEffect>
                                    <p:anim calcmode="lin" valueType="num">
                                      <p:cBhvr>
                                        <p:cTn id="18" dur="1822" tmFilter="0,0; 0.14,0.36; 0.43,0.73; 0.71,0.91; 1.0,1.0">
                                          <p:stCondLst>
                                            <p:cond delay="0"/>
                                          </p:stCondLst>
                                        </p:cTn>
                                        <p:tgtEl>
                                          <p:spTgt spid="2252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2529"/>
                                        </p:tgtEl>
                                        <p:attrNameLst>
                                          <p:attrName>ppt_y</p:attrName>
                                        </p:attrNameLst>
                                      </p:cBhvr>
                                      <p:tavLst>
                                        <p:tav tm="0" fmla="#ppt_y-sin(pi*$)/3">
                                          <p:val>
                                            <p:fltVal val="0.500000"/>
                                          </p:val>
                                        </p:tav>
                                        <p:tav tm="100000">
                                          <p:val>
                                            <p:fltVal val="1.000000"/>
                                          </p:val>
                                        </p:tav>
                                      </p:tavLst>
                                    </p:anim>
                                    <p:anim calcmode="lin" valueType="num">
                                      <p:cBhvr>
                                        <p:cTn id="20" dur="664" tmFilter="0, 0; 0.125,0.2665; 0.25,0.4; 0.375,0.465; 0.5,0.5;  0.625,0.535; 0.75,0.6; 0.875,0.7335; 1,1">
                                          <p:stCondLst>
                                            <p:cond delay="664"/>
                                          </p:stCondLst>
                                        </p:cTn>
                                        <p:tgtEl>
                                          <p:spTgt spid="22529"/>
                                        </p:tgtEl>
                                        <p:attrNameLst>
                                          <p:attrName>ppt_y</p:attrName>
                                        </p:attrNameLst>
                                      </p:cBhvr>
                                      <p:tavLst>
                                        <p:tav tm="0" fmla="#ppt_y-sin(pi*$)/9">
                                          <p:val>
                                            <p:fltVal val="0.000000"/>
                                          </p:val>
                                        </p:tav>
                                        <p:tav tm="100000">
                                          <p:val>
                                            <p:fltVal val="1.000000"/>
                                          </p:val>
                                        </p:tav>
                                      </p:tavLst>
                                    </p:anim>
                                    <p:anim calcmode="lin" valueType="num">
                                      <p:cBhvr>
                                        <p:cTn id="21" dur="332" tmFilter="0, 0; 0.125,0.2665; 0.25,0.4; 0.375,0.465; 0.5,0.5;  0.625,0.535; 0.75,0.6; 0.875,0.7335; 1,1">
                                          <p:stCondLst>
                                            <p:cond delay="1324"/>
                                          </p:stCondLst>
                                        </p:cTn>
                                        <p:tgtEl>
                                          <p:spTgt spid="22529"/>
                                        </p:tgtEl>
                                        <p:attrNameLst>
                                          <p:attrName>ppt_y</p:attrName>
                                        </p:attrNameLst>
                                      </p:cBhvr>
                                      <p:tavLst>
                                        <p:tav tm="0" fmla="#ppt_y-sin(pi*$)/27">
                                          <p:val>
                                            <p:fltVal val="0.000000"/>
                                          </p:val>
                                        </p:tav>
                                        <p:tav tm="100000">
                                          <p:val>
                                            <p:fltVal val="1.000000"/>
                                          </p:val>
                                        </p:tav>
                                      </p:tavLst>
                                    </p:anim>
                                    <p:anim calcmode="lin" valueType="num">
                                      <p:cBhvr>
                                        <p:cTn id="22" dur="164" tmFilter="0, 0; 0.125,0.2665; 0.25,0.4; 0.375,0.465; 0.5,0.5;  0.625,0.535; 0.75,0.6; 0.875,0.7335; 1,1">
                                          <p:stCondLst>
                                            <p:cond delay="1656"/>
                                          </p:stCondLst>
                                        </p:cTn>
                                        <p:tgtEl>
                                          <p:spTgt spid="22529"/>
                                        </p:tgtEl>
                                        <p:attrNameLst>
                                          <p:attrName>ppt_y</p:attrName>
                                        </p:attrNameLst>
                                      </p:cBhvr>
                                      <p:tavLst>
                                        <p:tav tm="0" fmla="#ppt_y-sin(pi*$)/81">
                                          <p:val>
                                            <p:fltVal val="0.000000"/>
                                          </p:val>
                                        </p:tav>
                                        <p:tav tm="100000">
                                          <p:val>
                                            <p:fltVal val="1.000000"/>
                                          </p:val>
                                        </p:tav>
                                      </p:tavLst>
                                    </p:anim>
                                    <p:animScale>
                                      <p:cBhvr>
                                        <p:cTn id="23" dur="26">
                                          <p:stCondLst>
                                            <p:cond delay="650"/>
                                          </p:stCondLst>
                                        </p:cTn>
                                        <p:tgtEl>
                                          <p:spTgt spid="22529"/>
                                        </p:tgtEl>
                                      </p:cBhvr>
                                      <p:to x="100000" y="60000"/>
                                    </p:animScale>
                                    <p:animScale>
                                      <p:cBhvr>
                                        <p:cTn id="24" dur="166" decel="50000">
                                          <p:stCondLst>
                                            <p:cond delay="676"/>
                                          </p:stCondLst>
                                        </p:cTn>
                                        <p:tgtEl>
                                          <p:spTgt spid="22529"/>
                                        </p:tgtEl>
                                      </p:cBhvr>
                                      <p:to x="100000" y="100000"/>
                                    </p:animScale>
                                    <p:animScale>
                                      <p:cBhvr>
                                        <p:cTn id="25" dur="26">
                                          <p:stCondLst>
                                            <p:cond delay="1312"/>
                                          </p:stCondLst>
                                        </p:cTn>
                                        <p:tgtEl>
                                          <p:spTgt spid="22529"/>
                                        </p:tgtEl>
                                      </p:cBhvr>
                                      <p:to x="100000" y="80000"/>
                                    </p:animScale>
                                    <p:animScale>
                                      <p:cBhvr>
                                        <p:cTn id="26" dur="166" decel="50000">
                                          <p:stCondLst>
                                            <p:cond delay="1338"/>
                                          </p:stCondLst>
                                        </p:cTn>
                                        <p:tgtEl>
                                          <p:spTgt spid="22529"/>
                                        </p:tgtEl>
                                      </p:cBhvr>
                                      <p:to x="100000" y="100000"/>
                                    </p:animScale>
                                    <p:animScale>
                                      <p:cBhvr>
                                        <p:cTn id="27" dur="26">
                                          <p:stCondLst>
                                            <p:cond delay="1642"/>
                                          </p:stCondLst>
                                        </p:cTn>
                                        <p:tgtEl>
                                          <p:spTgt spid="22529"/>
                                        </p:tgtEl>
                                      </p:cBhvr>
                                      <p:to x="100000" y="90000"/>
                                    </p:animScale>
                                    <p:animScale>
                                      <p:cBhvr>
                                        <p:cTn id="28" dur="166" decel="50000">
                                          <p:stCondLst>
                                            <p:cond delay="1668"/>
                                          </p:stCondLst>
                                        </p:cTn>
                                        <p:tgtEl>
                                          <p:spTgt spid="22529"/>
                                        </p:tgtEl>
                                      </p:cBhvr>
                                      <p:to x="100000" y="100000"/>
                                    </p:animScale>
                                    <p:animScale>
                                      <p:cBhvr>
                                        <p:cTn id="29" dur="26">
                                          <p:stCondLst>
                                            <p:cond delay="1808"/>
                                          </p:stCondLst>
                                        </p:cTn>
                                        <p:tgtEl>
                                          <p:spTgt spid="22529"/>
                                        </p:tgtEl>
                                      </p:cBhvr>
                                      <p:to x="100000" y="95000"/>
                                    </p:animScale>
                                    <p:animScale>
                                      <p:cBhvr>
                                        <p:cTn id="30" dur="166" decel="50000">
                                          <p:stCondLst>
                                            <p:cond delay="1834"/>
                                          </p:stCondLst>
                                        </p:cTn>
                                        <p:tgtEl>
                                          <p:spTgt spid="22529"/>
                                        </p:tgtEl>
                                      </p:cBhvr>
                                      <p:to x="100000" y="100000"/>
                                    </p:animScale>
                                  </p:childTnLst>
                                </p:cTn>
                              </p:par>
                            </p:childTnLst>
                          </p:cTn>
                        </p:par>
                        <p:par>
                          <p:cTn id="31" fill="hold">
                            <p:stCondLst>
                              <p:cond delay="200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22536"/>
                                        </p:tgtEl>
                                        <p:attrNameLst>
                                          <p:attrName>style.visibility</p:attrName>
                                        </p:attrNameLst>
                                      </p:cBhvr>
                                      <p:to>
                                        <p:strVal val="visible"/>
                                      </p:to>
                                    </p:set>
                                    <p:anim by="(-#ppt_w*2)" calcmode="lin" valueType="num">
                                      <p:cBhvr rctx="PPT">
                                        <p:cTn id="34" dur="500" autoRev="1" fill="hold">
                                          <p:stCondLst>
                                            <p:cond delay="0"/>
                                          </p:stCondLst>
                                        </p:cTn>
                                        <p:tgtEl>
                                          <p:spTgt spid="22536"/>
                                        </p:tgtEl>
                                        <p:attrNameLst>
                                          <p:attrName>ppt_w</p:attrName>
                                        </p:attrNameLst>
                                      </p:cBhvr>
                                    </p:anim>
                                    <p:anim by="(#ppt_w*0.50)" calcmode="lin" valueType="num">
                                      <p:cBhvr>
                                        <p:cTn id="35" dur="500" decel="50000" autoRev="1" fill="hold">
                                          <p:stCondLst>
                                            <p:cond delay="0"/>
                                          </p:stCondLst>
                                        </p:cTn>
                                        <p:tgtEl>
                                          <p:spTgt spid="22536"/>
                                        </p:tgtEl>
                                        <p:attrNameLst>
                                          <p:attrName>ppt_x</p:attrName>
                                        </p:attrNameLst>
                                      </p:cBhvr>
                                    </p:anim>
                                    <p:anim from="(-#ppt_h/2)" to="(#ppt_y)" calcmode="lin" valueType="num">
                                      <p:cBhvr>
                                        <p:cTn id="36" dur="1000" fill="hold">
                                          <p:stCondLst>
                                            <p:cond delay="0"/>
                                          </p:stCondLst>
                                        </p:cTn>
                                        <p:tgtEl>
                                          <p:spTgt spid="22536"/>
                                        </p:tgtEl>
                                        <p:attrNameLst>
                                          <p:attrName>ppt_y</p:attrName>
                                        </p:attrNameLst>
                                      </p:cBhvr>
                                    </p:anim>
                                    <p:animRot by="21600000">
                                      <p:cBhvr>
                                        <p:cTn id="37" dur="1000" fill="hold">
                                          <p:stCondLst>
                                            <p:cond delay="0"/>
                                          </p:stCondLst>
                                        </p:cTn>
                                        <p:tgtEl>
                                          <p:spTgt spid="225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481013" y="1773238"/>
            <a:ext cx="8207375" cy="4154488"/>
          </a:xfrm>
          <a:prstGeom prst="rect">
            <a:avLst/>
          </a:prstGeom>
        </p:spPr>
        <p:txBody>
          <a:bodyPr>
            <a:spAutoFit/>
          </a:bodyPr>
          <a:lstStyle/>
          <a:p>
            <a:pPr marL="0" marR="0" lvl="0" indent="0" algn="l" defTabSz="914400" rtl="0" eaLnBrk="0" fontAlgn="ctr"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文泉驿微米黑" pitchFamily="2" charset="-122"/>
                <a:cs typeface="+mn-cs"/>
              </a:rPr>
              <a:t>收款成本：</a:t>
            </a:r>
            <a:r>
              <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文泉驿微米黑" pitchFamily="2" charset="-122"/>
                <a:cs typeface="+mn-cs"/>
              </a:rPr>
              <a:t>①</a:t>
            </a: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文泉驿微米黑" pitchFamily="2" charset="-122"/>
                <a:cs typeface="+mn-cs"/>
              </a:rPr>
              <a:t>浮动期成本（机会成本）；</a:t>
            </a:r>
            <a:r>
              <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文泉驿微米黑" pitchFamily="2" charset="-122"/>
                <a:cs typeface="+mn-cs"/>
              </a:rPr>
              <a:t>②</a:t>
            </a: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文泉驿微米黑" pitchFamily="2" charset="-122"/>
                <a:cs typeface="+mn-cs"/>
              </a:rPr>
              <a:t>管理收款系统相关费用；</a:t>
            </a:r>
            <a:r>
              <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文泉驿微米黑" pitchFamily="2" charset="-122"/>
                <a:cs typeface="+mn-cs"/>
              </a:rPr>
              <a:t>③</a:t>
            </a: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文泉驿微米黑" pitchFamily="2" charset="-122"/>
                <a:cs typeface="+mn-cs"/>
              </a:rPr>
              <a:t>第三方处理费用或清算相关费用。</a:t>
            </a:r>
            <a:endPar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文泉驿微米黑" pitchFamily="2" charset="-122"/>
              <a:cs typeface="+mn-cs"/>
            </a:endParaRPr>
          </a:p>
          <a:p>
            <a:pPr marL="0" marR="0" lvl="0" indent="0" algn="l" defTabSz="914400" rtl="0" eaLnBrk="0" fontAlgn="ctr" latinLnBrk="0" hangingPunct="0">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endParaRPr>
          </a:p>
          <a:p>
            <a:pPr marL="0" marR="0" lvl="0" indent="0" algn="l" defTabSz="914400" rtl="0" eaLnBrk="0" fontAlgn="ctr"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收账浮动期：从支付开始到企业收到资金的时间间隔，主要由</a:t>
            </a:r>
            <a:r>
              <a:rPr kumimoji="0" lang="zh-CN" altLang="zh-CN" sz="2400" b="1" i="0" u="dbl" strike="noStrike" kern="1200" cap="none" spc="0" normalizeH="0" baseline="0" noProof="0" dirty="0">
                <a:ln>
                  <a:noFill/>
                </a:ln>
                <a:solidFill>
                  <a:srgbClr val="FF0000"/>
                </a:solidFill>
                <a:effectLst/>
                <a:uLnTx/>
                <a:uFillTx/>
                <a:latin typeface="文泉驿微米黑" pitchFamily="2" charset="-122"/>
                <a:ea typeface="文泉驿微米黑" pitchFamily="2" charset="-122"/>
                <a:cs typeface="+mn-cs"/>
              </a:rPr>
              <a:t>纸基</a:t>
            </a: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支付工具导致。 </a:t>
            </a:r>
            <a:endPar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endParaRPr>
          </a:p>
          <a:p>
            <a:pPr marL="0" marR="0" lvl="0" indent="0" algn="l" defTabSz="914400" rtl="0" eaLnBrk="0" fontAlgn="ctr"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a:t>
            </a:r>
            <a:r>
              <a:rPr kumimoji="0" lang="en-US"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1</a:t>
            </a: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）邮寄浮动期：从付款人寄出支票到收款人或其处理系统收到支票的时间间隔； </a:t>
            </a:r>
            <a:endPar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endParaRPr>
          </a:p>
          <a:p>
            <a:pPr marL="0" marR="0" lvl="0" indent="0" algn="l" defTabSz="914400" rtl="0" eaLnBrk="0" fontAlgn="ctr"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a:t>
            </a:r>
            <a:r>
              <a:rPr kumimoji="0" lang="en-US"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2</a:t>
            </a: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）处理浮动期：是指支票的接受方处理支票和将支票存入银行以收回现金所花的时间； </a:t>
            </a:r>
            <a:endPar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endParaRPr>
          </a:p>
          <a:p>
            <a:pPr marL="0" marR="0" lvl="0" indent="0" algn="l" defTabSz="914400" rtl="0" eaLnBrk="0" fontAlgn="ctr"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a:t>
            </a:r>
            <a:r>
              <a:rPr kumimoji="0" lang="en-US"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3</a:t>
            </a: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）结算浮动期：通过银行系统进行支票结算所需的时间。 </a:t>
            </a:r>
            <a:endPar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endParaRPr>
          </a:p>
        </p:txBody>
      </p:sp>
      <p:sp>
        <p:nvSpPr>
          <p:cNvPr id="35843" name="矩形 2"/>
          <p:cNvSpPr/>
          <p:nvPr/>
        </p:nvSpPr>
        <p:spPr>
          <a:xfrm>
            <a:off x="1763713" y="908050"/>
            <a:ext cx="1570037" cy="411163"/>
          </a:xfrm>
          <a:prstGeom prst="rect">
            <a:avLst/>
          </a:prstGeom>
          <a:noFill/>
          <a:ln w="9525">
            <a:noFill/>
          </a:ln>
        </p:spPr>
        <p:txBody>
          <a:bodyPr wrap="none">
            <a:spAutoFit/>
          </a:bodyPr>
          <a:p>
            <a:pPr>
              <a:lnSpc>
                <a:spcPct val="115000"/>
              </a:lnSpc>
            </a:pPr>
            <a:r>
              <a:rPr lang="zh-CN" altLang="en-US" dirty="0">
                <a:solidFill>
                  <a:srgbClr val="FF0000"/>
                </a:solidFill>
                <a:latin typeface="Times New Roman" panose="02020603050405020304" pitchFamily="18" charset="0"/>
                <a:ea typeface="宋体" panose="02010600030101010101" pitchFamily="2" charset="-122"/>
              </a:rPr>
              <a:t>（现金折扣）</a:t>
            </a:r>
            <a:endParaRPr lang="zh-CN" altLang="zh-CN" dirty="0">
              <a:solidFill>
                <a:srgbClr val="FF0000"/>
              </a:solidFill>
              <a:latin typeface="Times New Roman" panose="02020603050405020304" pitchFamily="18" charset="0"/>
              <a:ea typeface="宋体" panose="02010600030101010101" pitchFamily="2" charset="-122"/>
            </a:endParaRPr>
          </a:p>
        </p:txBody>
      </p:sp>
      <p:sp>
        <p:nvSpPr>
          <p:cNvPr id="35844" name="矩形 3"/>
          <p:cNvSpPr/>
          <p:nvPr/>
        </p:nvSpPr>
        <p:spPr>
          <a:xfrm>
            <a:off x="0" y="741363"/>
            <a:ext cx="2038350" cy="577850"/>
          </a:xfrm>
          <a:prstGeom prst="rect">
            <a:avLst/>
          </a:prstGeom>
          <a:noFill/>
          <a:ln w="9525">
            <a:noFill/>
          </a:ln>
        </p:spPr>
        <p:txBody>
          <a:bodyPr wrap="none">
            <a:spAutoFit/>
          </a:bodyPr>
          <a:p>
            <a:pPr fontAlgn="ctr">
              <a:lnSpc>
                <a:spcPts val="3600"/>
              </a:lnSpc>
            </a:pPr>
            <a:r>
              <a:rPr lang="zh-CN" altLang="zh-CN" sz="3600" b="1" dirty="0">
                <a:solidFill>
                  <a:srgbClr val="FF0000"/>
                </a:solidFill>
                <a:latin typeface="文泉驿微米黑" pitchFamily="2" charset="-122"/>
              </a:rPr>
              <a:t>加速收款</a:t>
            </a:r>
            <a:endParaRPr lang="zh-CN" altLang="zh-CN" sz="3600" b="1" dirty="0">
              <a:solidFill>
                <a:srgbClr val="FF0000"/>
              </a:solidFill>
              <a:latin typeface="文泉驿微米黑" pitchFamily="2" charset="-122"/>
            </a:endParaRPr>
          </a:p>
        </p:txBody>
      </p:sp>
      <p:sp>
        <p:nvSpPr>
          <p:cNvPr id="35845" name="Rectangle 6"/>
          <p:cNvSpPr/>
          <p:nvPr/>
        </p:nvSpPr>
        <p:spPr>
          <a:xfrm>
            <a:off x="3635375" y="123825"/>
            <a:ext cx="5256213" cy="647700"/>
          </a:xfrm>
          <a:prstGeom prst="rect">
            <a:avLst/>
          </a:prstGeom>
          <a:noFill/>
          <a:ln w="9525">
            <a:noFill/>
          </a:ln>
        </p:spPr>
        <p:txBody>
          <a:bodyPr lIns="0" tIns="46800" rIns="0" anchor="ctr" anchorCtr="0"/>
          <a:p>
            <a:pPr eaLnBrk="1" hangingPunct="1"/>
            <a:r>
              <a:rPr lang="zh-CN" altLang="en-US" sz="4400" b="1" dirty="0">
                <a:solidFill>
                  <a:srgbClr val="FF3300"/>
                </a:solidFill>
                <a:latin typeface="宋体" panose="02010600030101010101" pitchFamily="2" charset="-122"/>
                <a:ea typeface="宋体" panose="02010600030101010101" pitchFamily="2" charset="-122"/>
              </a:rPr>
              <a:t>早</a:t>
            </a:r>
            <a:r>
              <a:rPr lang="zh-CN" altLang="en-US" sz="3600" b="1" dirty="0">
                <a:latin typeface="宋体" panose="02010600030101010101" pitchFamily="2" charset="-122"/>
                <a:ea typeface="宋体" panose="02010600030101010101" pitchFamily="2" charset="-122"/>
              </a:rPr>
              <a:t>收</a:t>
            </a:r>
            <a:r>
              <a:rPr lang="zh-CN" altLang="en-US" sz="4400" b="1" dirty="0">
                <a:solidFill>
                  <a:srgbClr val="FF3300"/>
                </a:solidFill>
                <a:latin typeface="宋体" panose="02010600030101010101" pitchFamily="2" charset="-122"/>
                <a:ea typeface="宋体" panose="02010600030101010101" pitchFamily="2" charset="-122"/>
              </a:rPr>
              <a:t>晚</a:t>
            </a:r>
            <a:r>
              <a:rPr lang="zh-CN" altLang="en-US" sz="3600" b="1" dirty="0">
                <a:latin typeface="宋体" panose="02010600030101010101" pitchFamily="2" charset="-122"/>
                <a:ea typeface="宋体" panose="02010600030101010101" pitchFamily="2" charset="-122"/>
              </a:rPr>
              <a:t>付</a:t>
            </a:r>
            <a:r>
              <a:rPr lang="zh-CN" altLang="en-US" sz="3200" b="1" dirty="0">
                <a:solidFill>
                  <a:srgbClr val="0064B5"/>
                </a:solidFill>
                <a:latin typeface="宋体" panose="02010600030101010101" pitchFamily="2" charset="-122"/>
                <a:ea typeface="宋体" panose="02010600030101010101" pitchFamily="2" charset="-122"/>
              </a:rPr>
              <a:t>！ </a:t>
            </a:r>
            <a:r>
              <a:rPr lang="zh-CN" altLang="en-US" sz="3200" b="1" dirty="0">
                <a:solidFill>
                  <a:srgbClr val="0064B5"/>
                </a:solidFill>
                <a:latin typeface="Arial Black" panose="020B0A04020102020204" pitchFamily="34" charset="0"/>
                <a:ea typeface="微软雅黑" panose="020B0503020204020204" pitchFamily="34" charset="-122"/>
              </a:rPr>
              <a:t>你有办法吗？</a:t>
            </a:r>
            <a:r>
              <a:rPr lang="zh-CN" altLang="en-US" sz="3200" b="1" dirty="0">
                <a:solidFill>
                  <a:srgbClr val="0064B5"/>
                </a:solidFill>
                <a:latin typeface="宋体" panose="02010600030101010101" pitchFamily="2" charset="-122"/>
                <a:ea typeface="宋体" panose="02010600030101010101" pitchFamily="2" charset="-122"/>
              </a:rPr>
              <a:t> </a:t>
            </a:r>
            <a:endParaRPr lang="zh-CN" altLang="en-US" sz="3200" b="1" dirty="0">
              <a:solidFill>
                <a:srgbClr val="0064B5"/>
              </a:solidFill>
              <a:latin typeface="宋体" panose="02010600030101010101" pitchFamily="2" charset="-122"/>
              <a:ea typeface="宋体" panose="02010600030101010101" pitchFamily="2" charset="-122"/>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图片 13"/>
          <p:cNvPicPr>
            <a:picLocks noChangeAspect="1"/>
          </p:cNvPicPr>
          <p:nvPr/>
        </p:nvPicPr>
        <p:blipFill>
          <a:blip r:embed="rId1"/>
          <a:stretch>
            <a:fillRect/>
          </a:stretch>
        </p:blipFill>
        <p:spPr>
          <a:xfrm rot="-2683160">
            <a:off x="-31750" y="5702300"/>
            <a:ext cx="1289050" cy="1377950"/>
          </a:xfrm>
          <a:prstGeom prst="rect">
            <a:avLst/>
          </a:prstGeom>
          <a:noFill/>
          <a:ln w="9525">
            <a:noFill/>
          </a:ln>
        </p:spPr>
      </p:pic>
      <p:pic>
        <p:nvPicPr>
          <p:cNvPr id="36867" name="图片 14"/>
          <p:cNvPicPr>
            <a:picLocks noChangeAspect="1"/>
          </p:cNvPicPr>
          <p:nvPr/>
        </p:nvPicPr>
        <p:blipFill>
          <a:blip r:embed="rId2"/>
          <a:srcRect t="4102" r="27658"/>
          <a:stretch>
            <a:fillRect/>
          </a:stretch>
        </p:blipFill>
        <p:spPr>
          <a:xfrm>
            <a:off x="8029575" y="-52387"/>
            <a:ext cx="1114425" cy="1135062"/>
          </a:xfrm>
          <a:prstGeom prst="rect">
            <a:avLst/>
          </a:prstGeom>
          <a:noFill/>
          <a:ln w="9525">
            <a:noFill/>
          </a:ln>
        </p:spPr>
      </p:pic>
      <p:sp>
        <p:nvSpPr>
          <p:cNvPr id="36868" name="文本框 1"/>
          <p:cNvSpPr txBox="1"/>
          <p:nvPr/>
        </p:nvSpPr>
        <p:spPr>
          <a:xfrm>
            <a:off x="539750" y="1341438"/>
            <a:ext cx="8280400" cy="2306637"/>
          </a:xfrm>
          <a:prstGeom prst="rect">
            <a:avLst/>
          </a:prstGeom>
          <a:solidFill>
            <a:schemeClr val="accent2"/>
          </a:solidFill>
          <a:ln w="38100" cap="flat" cmpd="sng">
            <a:solidFill>
              <a:srgbClr val="FFFFFF"/>
            </a:solidFill>
            <a:prstDash val="solid"/>
            <a:round/>
            <a:headEnd type="none" w="med" len="med"/>
            <a:tailEnd type="none" w="med" len="med"/>
          </a:ln>
          <a:effectLst>
            <a:outerShdw dist="20000" dir="5400000" rotWithShape="0">
              <a:srgbClr val="000000">
                <a:alpha val="37999"/>
              </a:srgbClr>
            </a:outerShdw>
          </a:effectLst>
        </p:spPr>
        <p:txBody>
          <a:bodyPr>
            <a:spAutoFit/>
          </a:bodyPr>
          <a:p>
            <a:pPr eaLnBrk="1" hangingPunct="1">
              <a:spcBef>
                <a:spcPct val="50000"/>
              </a:spcBef>
            </a:pPr>
            <a:r>
              <a:rPr lang="zh-CN" altLang="en-US" sz="2400" b="1" dirty="0">
                <a:solidFill>
                  <a:srgbClr val="FFFFFF"/>
                </a:solidFill>
                <a:latin typeface="Calibri" panose="020F0502020204030204" pitchFamily="34" charset="0"/>
                <a:ea typeface="宋体" panose="02010600030101010101" pitchFamily="2" charset="-122"/>
              </a:rPr>
              <a:t>对于公司来说，加快现金收入的速度，减少收款期，是极为重要的。公司可以从浮动期的降低中获得收益。例如，如果一家公司平均一天收款5万元，而且收款浮动期可以减少2天，公司就可以多出10万元的资金用于其他用途，按照8%的利率，该公司利用这些资金每年可节约8000元。利率越高，节约越多;利率越低，节约越少。</a:t>
            </a:r>
            <a:endParaRPr lang="zh-CN" altLang="en-US" sz="2400" b="1" dirty="0">
              <a:solidFill>
                <a:srgbClr val="FFFFFF"/>
              </a:solidFill>
              <a:latin typeface="Calibri" panose="020F0502020204030204" pitchFamily="34" charset="0"/>
              <a:ea typeface="宋体" panose="02010600030101010101" pitchFamily="2" charset="-122"/>
            </a:endParaRPr>
          </a:p>
        </p:txBody>
      </p:sp>
      <p:sp>
        <p:nvSpPr>
          <p:cNvPr id="36869" name="文本框 2"/>
          <p:cNvSpPr txBox="1"/>
          <p:nvPr/>
        </p:nvSpPr>
        <p:spPr>
          <a:xfrm>
            <a:off x="3132138" y="549275"/>
            <a:ext cx="3384550" cy="544513"/>
          </a:xfrm>
          <a:prstGeom prst="rect">
            <a:avLst/>
          </a:prstGeom>
          <a:solidFill>
            <a:schemeClr val="accent1"/>
          </a:solidFill>
          <a:ln w="25400" cap="flat" cmpd="sng">
            <a:solidFill>
              <a:srgbClr val="BC8C3B"/>
            </a:solidFill>
            <a:prstDash val="solid"/>
            <a:round/>
            <a:headEnd type="none" w="med" len="med"/>
            <a:tailEnd type="none" w="med" len="med"/>
          </a:ln>
        </p:spPr>
        <p:txBody>
          <a:bodyPr>
            <a:spAutoFit/>
          </a:bodyPr>
          <a:p>
            <a:pPr eaLnBrk="1" hangingPunct="1">
              <a:spcBef>
                <a:spcPct val="50000"/>
              </a:spcBef>
            </a:pPr>
            <a:r>
              <a:rPr lang="zh-CN" altLang="en-US" sz="2800" b="1" dirty="0">
                <a:latin typeface="宋体" panose="02010600030101010101" pitchFamily="2" charset="-122"/>
                <a:ea typeface="宋体" panose="02010600030101010101" pitchFamily="2" charset="-122"/>
              </a:rPr>
              <a:t>收款浮动期举例</a:t>
            </a:r>
            <a:endParaRPr lang="en-US" altLang="zh-CN" sz="2800" b="1" dirty="0">
              <a:latin typeface="宋体" panose="02010600030101010101" pitchFamily="2" charset="-122"/>
              <a:ea typeface="宋体" panose="02010600030101010101" pitchFamily="2" charset="-122"/>
            </a:endParaRPr>
          </a:p>
        </p:txBody>
      </p:sp>
      <p:sp>
        <p:nvSpPr>
          <p:cNvPr id="36870" name="文本框 3"/>
          <p:cNvSpPr txBox="1"/>
          <p:nvPr/>
        </p:nvSpPr>
        <p:spPr>
          <a:xfrm>
            <a:off x="611188" y="3933825"/>
            <a:ext cx="8137525" cy="1552575"/>
          </a:xfrm>
          <a:prstGeom prst="rect">
            <a:avLst/>
          </a:prstGeom>
          <a:gradFill rotWithShape="1">
            <a:gsLst>
              <a:gs pos="0">
                <a:srgbClr val="D19228">
                  <a:alpha val="100000"/>
                </a:srgbClr>
              </a:gs>
              <a:gs pos="80000">
                <a:srgbClr val="FFBF37">
                  <a:alpha val="100000"/>
                </a:srgbClr>
              </a:gs>
              <a:gs pos="100000">
                <a:srgbClr val="FFC133">
                  <a:alpha val="100000"/>
                </a:srgbClr>
              </a:gs>
            </a:gsLst>
            <a:lin ang="16200000"/>
            <a:tileRect/>
          </a:gradFill>
          <a:ln w="9525">
            <a:noFill/>
          </a:ln>
          <a:effectLst>
            <a:outerShdw dist="23000" dir="5400000" rotWithShape="0">
              <a:srgbClr val="000000">
                <a:alpha val="34998"/>
              </a:srgbClr>
            </a:outerShdw>
          </a:effectLst>
        </p:spPr>
        <p:txBody>
          <a:bodyPr>
            <a:spAutoFit/>
          </a:bodyPr>
          <a:p>
            <a:pPr eaLnBrk="1" hangingPunct="1">
              <a:spcBef>
                <a:spcPct val="50000"/>
              </a:spcBef>
            </a:pPr>
            <a:r>
              <a:rPr lang="zh-CN" altLang="en-US" sz="2400" b="1" dirty="0">
                <a:solidFill>
                  <a:srgbClr val="FFFFFF"/>
                </a:solidFill>
                <a:latin typeface="Calibri" panose="020F0502020204030204" pitchFamily="34" charset="0"/>
                <a:ea typeface="宋体" panose="02010600030101010101" pitchFamily="2" charset="-122"/>
              </a:rPr>
              <a:t>收款浮动期带来的损失也是个需考虑的重要因素。如果收款时间延长，该公司将损失收款时间不延长时可以收到的资金利息。例如，如果收款时间增加2天，公司将造成8000元的收款浮动期损失。</a:t>
            </a:r>
            <a:endParaRPr lang="zh-CN" altLang="en-US" sz="2400" b="1" dirty="0">
              <a:solidFill>
                <a:srgbClr val="FFFFFF"/>
              </a:solidFill>
              <a:latin typeface="Calibri" panose="020F0502020204030204" pitchFamily="34" charset="0"/>
              <a:ea typeface="宋体" panose="02010600030101010101" pitchFamily="2" charset="-122"/>
            </a:endParaRPr>
          </a:p>
        </p:txBody>
      </p:sp>
      <p:pic>
        <p:nvPicPr>
          <p:cNvPr id="9" name="图片 8" descr="1517444497446"/>
          <p:cNvPicPr>
            <a:picLocks noChangeAspect="1"/>
          </p:cNvPicPr>
          <p:nvPr/>
        </p:nvPicPr>
        <p:blipFill>
          <a:blip r:embed="rId3"/>
          <a:stretch>
            <a:fillRect/>
          </a:stretch>
        </p:blipFill>
        <p:spPr>
          <a:xfrm>
            <a:off x="7235825" y="5133975"/>
            <a:ext cx="1908175" cy="1724025"/>
          </a:xfrm>
          <a:prstGeom prst="rect">
            <a:avLst/>
          </a:prstGeom>
          <a:noFill/>
          <a:ln w="9525">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9" presetClass="entr" presetSubtype="5" repeatCount="1000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3000" fill="hold"/>
                                        <p:tgtEl>
                                          <p:spTgt spid="9"/>
                                        </p:tgtEl>
                                        <p:attrNameLst>
                                          <p:attrName>ppt_w</p:attrName>
                                        </p:attrNameLst>
                                      </p:cBhvr>
                                      <p:tavLst>
                                        <p:tav tm="0">
                                          <p:val>
                                            <p:strVal val="#ppt_w"/>
                                          </p:val>
                                        </p:tav>
                                        <p:tav tm="100000">
                                          <p:val>
                                            <p:strVal val="#ppt_w"/>
                                          </p:val>
                                        </p:tav>
                                      </p:tavLst>
                                    </p:anim>
                                    <p:anim calcmode="lin" valueType="num">
                                      <p:cBhvr>
                                        <p:cTn id="12" dur="3000" fill="hold"/>
                                        <p:tgtEl>
                                          <p:spTgt spid="9"/>
                                        </p:tgtEl>
                                        <p:attrNameLst>
                                          <p:attrName>ppt_h</p:attrName>
                                        </p:attrNameLst>
                                      </p:cBhvr>
                                      <p:tavLst>
                                        <p:tav tm="0" fmla="#ppt_h*sin(2.5*pi*$)">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087563" y="876300"/>
            <a:ext cx="5489575" cy="5445125"/>
          </a:xfrm>
          <a:prstGeom prst="rect">
            <a:avLst/>
          </a:prstGeom>
          <a:noFill/>
          <a:ln w="9525">
            <a:noFill/>
          </a:ln>
        </p:spPr>
      </p:pic>
      <p:sp>
        <p:nvSpPr>
          <p:cNvPr id="33" name="椭圆 1"/>
          <p:cNvSpPr>
            <a:spLocks noChangeArrowheads="1"/>
          </p:cNvSpPr>
          <p:nvPr/>
        </p:nvSpPr>
        <p:spPr bwMode="auto">
          <a:xfrm>
            <a:off x="3626801" y="2338070"/>
            <a:ext cx="2420620" cy="2849880"/>
          </a:xfrm>
          <a:prstGeom prst="ellipse">
            <a:avLst/>
          </a:prstGeom>
          <a:gradFill flip="none" rotWithShape="1">
            <a:gsLst>
              <a:gs pos="0">
                <a:srgbClr val="E7E6E6"/>
              </a:gs>
              <a:gs pos="100000">
                <a:srgbClr val="D5D2CF"/>
              </a:gs>
            </a:gsLst>
            <a:path path="circle">
              <a:fillToRect l="100000" b="100000"/>
            </a:path>
            <a:tileRect t="-100000" r="-100000"/>
          </a:gradFill>
          <a:ln w="12700" cap="flat" cmpd="sng" algn="ctr">
            <a:noFill/>
            <a:prstDash val="solid"/>
            <a:miter lim="800000"/>
          </a:ln>
          <a:effectLst>
            <a:outerShdw blurRad="127000" dist="63500" dir="2700000" algn="tl" rotWithShape="0">
              <a:prstClr val="black">
                <a:alpha val="40000"/>
              </a:prstClr>
            </a:outerShdw>
          </a:effectLst>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lumMod val="65000"/>
                  <a:lumOff val="35000"/>
                </a:prstClr>
              </a:solidFill>
              <a:effectLst/>
              <a:uLnTx/>
              <a:uFillTx/>
              <a:latin typeface="+mn-lt"/>
              <a:ea typeface="+mn-ea"/>
              <a:cs typeface="+mn-cs"/>
            </a:endParaRPr>
          </a:p>
        </p:txBody>
      </p:sp>
      <p:grpSp>
        <p:nvGrpSpPr>
          <p:cNvPr id="6" name="组合 5"/>
          <p:cNvGrpSpPr/>
          <p:nvPr/>
        </p:nvGrpSpPr>
        <p:grpSpPr>
          <a:xfrm>
            <a:off x="390217" y="4871016"/>
            <a:ext cx="1589754" cy="1401730"/>
            <a:chOff x="2760663" y="5032375"/>
            <a:chExt cx="1473200" cy="1228726"/>
          </a:xfrm>
          <a:solidFill>
            <a:srgbClr val="092240"/>
          </a:solidFill>
        </p:grpSpPr>
        <p:sp>
          <p:nvSpPr>
            <p:cNvPr id="8" name="Freeform 15"/>
            <p:cNvSpPr/>
            <p:nvPr/>
          </p:nvSpPr>
          <p:spPr bwMode="auto">
            <a:xfrm>
              <a:off x="3005138" y="5856288"/>
              <a:ext cx="285750" cy="404813"/>
            </a:xfrm>
            <a:custGeom>
              <a:avLst/>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grpFill/>
            <a:ln>
              <a:noFill/>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prstClr val="black"/>
                </a:solidFill>
                <a:effectLst/>
                <a:uLnTx/>
                <a:uFillTx/>
                <a:latin typeface="文泉驿微米黑" pitchFamily="2" charset="-122"/>
                <a:ea typeface="文泉驿微米黑" pitchFamily="2" charset="-122"/>
                <a:cs typeface="+mn-cs"/>
              </a:endParaRPr>
            </a:p>
          </p:txBody>
        </p:sp>
        <p:sp>
          <p:nvSpPr>
            <p:cNvPr id="9" name="Freeform 16"/>
            <p:cNvSpPr/>
            <p:nvPr/>
          </p:nvSpPr>
          <p:spPr bwMode="auto">
            <a:xfrm>
              <a:off x="3321051" y="5645150"/>
              <a:ext cx="284163" cy="615950"/>
            </a:xfrm>
            <a:custGeom>
              <a:avLst/>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grpFill/>
            <a:ln>
              <a:noFill/>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prstClr val="black"/>
                </a:solidFill>
                <a:effectLst/>
                <a:uLnTx/>
                <a:uFillTx/>
                <a:latin typeface="文泉驿微米黑" pitchFamily="2" charset="-122"/>
                <a:ea typeface="文泉驿微米黑" pitchFamily="2" charset="-122"/>
                <a:cs typeface="+mn-cs"/>
              </a:endParaRPr>
            </a:p>
          </p:txBody>
        </p:sp>
        <p:sp>
          <p:nvSpPr>
            <p:cNvPr id="10" name="Freeform 17"/>
            <p:cNvSpPr/>
            <p:nvPr/>
          </p:nvSpPr>
          <p:spPr bwMode="auto">
            <a:xfrm>
              <a:off x="3635376" y="5397500"/>
              <a:ext cx="282575" cy="863600"/>
            </a:xfrm>
            <a:custGeom>
              <a:avLst/>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grpFill/>
            <a:ln>
              <a:noFill/>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prstClr val="black"/>
                </a:solidFill>
                <a:effectLst/>
                <a:uLnTx/>
                <a:uFillTx/>
                <a:latin typeface="文泉驿微米黑" pitchFamily="2" charset="-122"/>
                <a:ea typeface="文泉驿微米黑" pitchFamily="2" charset="-122"/>
                <a:cs typeface="+mn-cs"/>
              </a:endParaRPr>
            </a:p>
          </p:txBody>
        </p:sp>
        <p:sp>
          <p:nvSpPr>
            <p:cNvPr id="22" name="Freeform 18"/>
            <p:cNvSpPr/>
            <p:nvPr/>
          </p:nvSpPr>
          <p:spPr bwMode="auto">
            <a:xfrm>
              <a:off x="3951288" y="5205413"/>
              <a:ext cx="282575" cy="1055688"/>
            </a:xfrm>
            <a:custGeom>
              <a:avLst/>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grpFill/>
            <a:ln>
              <a:noFill/>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prstClr val="black"/>
                </a:solidFill>
                <a:effectLst/>
                <a:uLnTx/>
                <a:uFillTx/>
                <a:latin typeface="文泉驿微米黑" pitchFamily="2" charset="-122"/>
                <a:ea typeface="文泉驿微米黑" pitchFamily="2" charset="-122"/>
                <a:cs typeface="+mn-cs"/>
              </a:endParaRPr>
            </a:p>
          </p:txBody>
        </p:sp>
        <p:sp>
          <p:nvSpPr>
            <p:cNvPr id="23" name="Freeform 19"/>
            <p:cNvSpPr/>
            <p:nvPr/>
          </p:nvSpPr>
          <p:spPr bwMode="auto">
            <a:xfrm>
              <a:off x="2760663" y="5116513"/>
              <a:ext cx="1063625" cy="682625"/>
            </a:xfrm>
            <a:custGeom>
              <a:avLst/>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grpFill/>
            <a:ln>
              <a:noFill/>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prstClr val="black"/>
                </a:solidFill>
                <a:effectLst/>
                <a:uLnTx/>
                <a:uFillTx/>
                <a:latin typeface="文泉驿微米黑" pitchFamily="2" charset="-122"/>
                <a:ea typeface="文泉驿微米黑" pitchFamily="2" charset="-122"/>
                <a:cs typeface="+mn-cs"/>
              </a:endParaRPr>
            </a:p>
          </p:txBody>
        </p:sp>
        <p:sp>
          <p:nvSpPr>
            <p:cNvPr id="24" name="Freeform 20"/>
            <p:cNvSpPr/>
            <p:nvPr/>
          </p:nvSpPr>
          <p:spPr bwMode="auto">
            <a:xfrm>
              <a:off x="3635376" y="5032375"/>
              <a:ext cx="282575" cy="244475"/>
            </a:xfrm>
            <a:custGeom>
              <a:avLst/>
              <a:gdLst>
                <a:gd name="T0" fmla="*/ 131 w 178"/>
                <a:gd name="T1" fmla="*/ 154 h 154"/>
                <a:gd name="T2" fmla="*/ 178 w 178"/>
                <a:gd name="T3" fmla="*/ 0 h 154"/>
                <a:gd name="T4" fmla="*/ 0 w 178"/>
                <a:gd name="T5" fmla="*/ 43 h 154"/>
                <a:gd name="T6" fmla="*/ 131 w 178"/>
                <a:gd name="T7" fmla="*/ 154 h 154"/>
              </a:gdLst>
              <a:ah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grpFill/>
            <a:ln>
              <a:noFill/>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prstClr val="black"/>
                </a:solidFill>
                <a:effectLst/>
                <a:uLnTx/>
                <a:uFillTx/>
                <a:latin typeface="文泉驿微米黑" pitchFamily="2" charset="-122"/>
                <a:ea typeface="文泉驿微米黑" pitchFamily="2" charset="-122"/>
                <a:cs typeface="+mn-cs"/>
              </a:endParaRPr>
            </a:p>
          </p:txBody>
        </p:sp>
      </p:grpSp>
      <p:pic>
        <p:nvPicPr>
          <p:cNvPr id="26" name="图片 25"/>
          <p:cNvPicPr>
            <a:picLocks noChangeAspect="1"/>
          </p:cNvPicPr>
          <p:nvPr/>
        </p:nvPicPr>
        <p:blipFill>
          <a:blip r:embed="rId2"/>
          <a:stretch>
            <a:fillRect/>
          </a:stretch>
        </p:blipFill>
        <p:spPr>
          <a:xfrm>
            <a:off x="7215188" y="1117600"/>
            <a:ext cx="1868487" cy="1325563"/>
          </a:xfrm>
          <a:prstGeom prst="rect">
            <a:avLst/>
          </a:prstGeom>
          <a:noFill/>
          <a:ln w="9525">
            <a:noFill/>
          </a:ln>
        </p:spPr>
      </p:pic>
      <p:sp>
        <p:nvSpPr>
          <p:cNvPr id="27" name="Rectangle 3"/>
          <p:cNvSpPr/>
          <p:nvPr/>
        </p:nvSpPr>
        <p:spPr>
          <a:xfrm>
            <a:off x="3203575" y="2781300"/>
            <a:ext cx="3097213" cy="1862138"/>
          </a:xfrm>
          <a:prstGeom prst="rect">
            <a:avLst/>
          </a:prstGeom>
          <a:solidFill>
            <a:srgbClr val="595959"/>
          </a:solidFill>
          <a:ln w="12700">
            <a:noFill/>
          </a:ln>
        </p:spPr>
        <p:txBody>
          <a:bodyPr anchor="ctr" anchorCtr="0"/>
          <a:p>
            <a:pPr eaLnBrk="1" hangingPunct="1">
              <a:spcBef>
                <a:spcPct val="50000"/>
              </a:spcBef>
            </a:pPr>
            <a:r>
              <a:rPr lang="en-US" altLang="zh-CN" sz="2800" b="1" dirty="0">
                <a:solidFill>
                  <a:srgbClr val="F2F2F2"/>
                </a:solidFill>
                <a:latin typeface="宋体" panose="02010600030101010101" pitchFamily="2" charset="-122"/>
                <a:ea typeface="宋体" panose="02010600030101010101" pitchFamily="2" charset="-122"/>
              </a:rPr>
              <a:t>控制现金支出的目标是在不损害企业信誉条件下，尽可能推迟现金的支出。</a:t>
            </a:r>
            <a:endParaRPr lang="en-US" altLang="zh-CN" sz="2800" b="1" dirty="0">
              <a:solidFill>
                <a:srgbClr val="F2F2F2"/>
              </a:solidFill>
              <a:latin typeface="宋体" panose="02010600030101010101" pitchFamily="2" charset="-122"/>
              <a:ea typeface="宋体" panose="02010600030101010101" pitchFamily="2" charset="-122"/>
            </a:endParaRPr>
          </a:p>
        </p:txBody>
      </p:sp>
      <p:sp>
        <p:nvSpPr>
          <p:cNvPr id="3" name="标题 4"/>
          <p:cNvSpPr txBox="1"/>
          <p:nvPr/>
        </p:nvSpPr>
        <p:spPr>
          <a:xfrm>
            <a:off x="471488" y="211138"/>
            <a:ext cx="8429625" cy="533400"/>
          </a:xfrm>
          <a:prstGeom prst="rect">
            <a:avLst/>
          </a:prstGeom>
          <a:noFill/>
          <a:ln w="9525">
            <a:noFill/>
          </a:ln>
        </p:spPr>
        <p:txBody>
          <a:bodyPr>
            <a:spAutoFit/>
          </a:bodyPr>
          <a:p>
            <a:pPr algn="ctr" eaLnBrk="1" hangingPunct="1">
              <a:lnSpc>
                <a:spcPct val="90000"/>
              </a:lnSpc>
              <a:spcBef>
                <a:spcPct val="50000"/>
              </a:spcBef>
            </a:pPr>
            <a:r>
              <a:rPr lang="zh-CN" altLang="en-US" sz="3200" b="1" dirty="0">
                <a:solidFill>
                  <a:srgbClr val="495A66"/>
                </a:solidFill>
                <a:latin typeface="宋体" panose="02010600030101010101" pitchFamily="2" charset="-122"/>
                <a:ea typeface="宋体" panose="02010600030101010101" pitchFamily="2" charset="-122"/>
              </a:rPr>
              <a:t>现金付款管理方法</a:t>
            </a:r>
            <a:endParaRPr lang="en-US" altLang="zh-CN" sz="3200" b="1" dirty="0">
              <a:solidFill>
                <a:srgbClr val="495A66"/>
              </a:solidFill>
              <a:latin typeface="宋体" panose="02010600030101010101" pitchFamily="2" charset="-122"/>
              <a:ea typeface="宋体" panose="02010600030101010101" pitchFamily="2" charset="-122"/>
            </a:endParaRPr>
          </a:p>
        </p:txBody>
      </p:sp>
      <p:grpSp>
        <p:nvGrpSpPr>
          <p:cNvPr id="1028" name="组合 36"/>
          <p:cNvGrpSpPr/>
          <p:nvPr/>
        </p:nvGrpSpPr>
        <p:grpSpPr>
          <a:xfrm>
            <a:off x="2397125" y="669925"/>
            <a:ext cx="4578350" cy="76200"/>
            <a:chOff x="5357217" y="1143000"/>
            <a:chExt cx="1490133" cy="101600"/>
          </a:xfrm>
        </p:grpSpPr>
        <p:cxnSp>
          <p:nvCxnSpPr>
            <p:cNvPr id="37902" name="Straight Connector 30"/>
            <p:cNvCxnSpPr/>
            <p:nvPr/>
          </p:nvCxnSpPr>
          <p:spPr>
            <a:xfrm>
              <a:off x="5357217" y="1143000"/>
              <a:ext cx="1490133" cy="0"/>
            </a:xfrm>
            <a:prstGeom prst="line">
              <a:avLst/>
            </a:prstGeom>
            <a:ln w="28575" cap="flat" cmpd="sng">
              <a:solidFill>
                <a:srgbClr val="948A54"/>
              </a:solidFill>
              <a:prstDash val="solid"/>
              <a:headEnd type="none" w="med" len="med"/>
              <a:tailEnd type="none" w="med" len="med"/>
            </a:ln>
          </p:spPr>
        </p:cxnSp>
        <p:cxnSp>
          <p:nvCxnSpPr>
            <p:cNvPr id="37903" name="Straight Connector 31"/>
            <p:cNvCxnSpPr/>
            <p:nvPr/>
          </p:nvCxnSpPr>
          <p:spPr>
            <a:xfrm>
              <a:off x="5509634" y="1244600"/>
              <a:ext cx="1185300" cy="0"/>
            </a:xfrm>
            <a:prstGeom prst="line">
              <a:avLst/>
            </a:prstGeom>
            <a:ln w="28575" cap="flat" cmpd="sng">
              <a:solidFill>
                <a:srgbClr val="948A54"/>
              </a:solidFill>
              <a:prstDash val="solid"/>
              <a:headEnd type="none" w="med" len="med"/>
              <a:tailEnd type="none" w="med" len="med"/>
            </a:ln>
          </p:spPr>
        </p:cxnSp>
      </p:grpSp>
      <p:sp>
        <p:nvSpPr>
          <p:cNvPr id="28" name="Rectangle 2"/>
          <p:cNvSpPr/>
          <p:nvPr/>
        </p:nvSpPr>
        <p:spPr>
          <a:xfrm>
            <a:off x="595313" y="1347788"/>
            <a:ext cx="1706562" cy="1201737"/>
          </a:xfrm>
          <a:prstGeom prst="rect">
            <a:avLst/>
          </a:prstGeom>
          <a:solidFill>
            <a:srgbClr val="595959"/>
          </a:solidFill>
          <a:ln w="12700">
            <a:noFill/>
          </a:ln>
        </p:spPr>
        <p:txBody>
          <a:bodyPr anchor="ctr" anchorCtr="0"/>
          <a:p>
            <a:pPr algn="ctr" eaLnBrk="1" hangingPunct="1">
              <a:spcBef>
                <a:spcPct val="50000"/>
              </a:spcBef>
            </a:pPr>
            <a:endParaRPr lang="en-US" altLang="zh-CN" sz="1400" dirty="0">
              <a:solidFill>
                <a:srgbClr val="262626"/>
              </a:solidFill>
              <a:latin typeface="宋体" panose="02010600030101010101" pitchFamily="2" charset="-122"/>
              <a:ea typeface="宋体" panose="02010600030101010101" pitchFamily="2" charset="-122"/>
            </a:endParaRPr>
          </a:p>
        </p:txBody>
      </p:sp>
      <p:grpSp>
        <p:nvGrpSpPr>
          <p:cNvPr id="29" name="组合 28"/>
          <p:cNvGrpSpPr/>
          <p:nvPr/>
        </p:nvGrpSpPr>
        <p:grpSpPr>
          <a:xfrm>
            <a:off x="958305" y="1452224"/>
            <a:ext cx="980784" cy="971803"/>
            <a:chOff x="8185151" y="600075"/>
            <a:chExt cx="1212850" cy="1201738"/>
          </a:xfrm>
          <a:solidFill>
            <a:srgbClr val="F5F6F6"/>
          </a:solidFill>
        </p:grpSpPr>
        <p:sp>
          <p:nvSpPr>
            <p:cNvPr id="30" name="Freeform 13"/>
            <p:cNvSpPr/>
            <p:nvPr/>
          </p:nvSpPr>
          <p:spPr bwMode="auto">
            <a:xfrm>
              <a:off x="8320088" y="828675"/>
              <a:ext cx="919163" cy="973138"/>
            </a:xfrm>
            <a:custGeom>
              <a:avLst/>
              <a:gdLst>
                <a:gd name="T0" fmla="*/ 123 w 245"/>
                <a:gd name="T1" fmla="*/ 0 h 259"/>
                <a:gd name="T2" fmla="*/ 0 w 245"/>
                <a:gd name="T3" fmla="*/ 155 h 259"/>
                <a:gd name="T4" fmla="*/ 0 w 245"/>
                <a:gd name="T5" fmla="*/ 246 h 259"/>
                <a:gd name="T6" fmla="*/ 16 w 245"/>
                <a:gd name="T7" fmla="*/ 259 h 259"/>
                <a:gd name="T8" fmla="*/ 96 w 245"/>
                <a:gd name="T9" fmla="*/ 259 h 259"/>
                <a:gd name="T10" fmla="*/ 96 w 245"/>
                <a:gd name="T11" fmla="*/ 167 h 259"/>
                <a:gd name="T12" fmla="*/ 151 w 245"/>
                <a:gd name="T13" fmla="*/ 167 h 259"/>
                <a:gd name="T14" fmla="*/ 151 w 245"/>
                <a:gd name="T15" fmla="*/ 259 h 259"/>
                <a:gd name="T16" fmla="*/ 230 w 245"/>
                <a:gd name="T17" fmla="*/ 259 h 259"/>
                <a:gd name="T18" fmla="*/ 245 w 245"/>
                <a:gd name="T19" fmla="*/ 246 h 259"/>
                <a:gd name="T20" fmla="*/ 245 w 245"/>
                <a:gd name="T21" fmla="*/ 144 h 259"/>
                <a:gd name="T22" fmla="*/ 123 w 245"/>
                <a:gd name="T2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259">
                  <a:moveTo>
                    <a:pt x="123" y="0"/>
                  </a:moveTo>
                  <a:cubicBezTo>
                    <a:pt x="0" y="155"/>
                    <a:pt x="0" y="155"/>
                    <a:pt x="0" y="155"/>
                  </a:cubicBezTo>
                  <a:cubicBezTo>
                    <a:pt x="0" y="246"/>
                    <a:pt x="0" y="246"/>
                    <a:pt x="0" y="246"/>
                  </a:cubicBezTo>
                  <a:cubicBezTo>
                    <a:pt x="0" y="253"/>
                    <a:pt x="7" y="259"/>
                    <a:pt x="16" y="259"/>
                  </a:cubicBezTo>
                  <a:cubicBezTo>
                    <a:pt x="96" y="259"/>
                    <a:pt x="96" y="259"/>
                    <a:pt x="96" y="259"/>
                  </a:cubicBezTo>
                  <a:cubicBezTo>
                    <a:pt x="96" y="167"/>
                    <a:pt x="96" y="167"/>
                    <a:pt x="96" y="167"/>
                  </a:cubicBezTo>
                  <a:cubicBezTo>
                    <a:pt x="151" y="167"/>
                    <a:pt x="151" y="167"/>
                    <a:pt x="151" y="167"/>
                  </a:cubicBezTo>
                  <a:cubicBezTo>
                    <a:pt x="151" y="259"/>
                    <a:pt x="151" y="259"/>
                    <a:pt x="151" y="259"/>
                  </a:cubicBezTo>
                  <a:cubicBezTo>
                    <a:pt x="230" y="259"/>
                    <a:pt x="230" y="259"/>
                    <a:pt x="230" y="259"/>
                  </a:cubicBezTo>
                  <a:cubicBezTo>
                    <a:pt x="238" y="259"/>
                    <a:pt x="245" y="253"/>
                    <a:pt x="245" y="246"/>
                  </a:cubicBezTo>
                  <a:cubicBezTo>
                    <a:pt x="245" y="144"/>
                    <a:pt x="245" y="144"/>
                    <a:pt x="245" y="144"/>
                  </a:cubicBezTo>
                  <a:cubicBezTo>
                    <a:pt x="245" y="137"/>
                    <a:pt x="123" y="0"/>
                    <a:pt x="123" y="0"/>
                  </a:cubicBezTo>
                  <a:close/>
                </a:path>
              </a:pathLst>
            </a:custGeom>
            <a:grpFill/>
            <a:ln>
              <a:noFill/>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prstClr val="black"/>
                </a:solidFill>
                <a:effectLst/>
                <a:uLnTx/>
                <a:uFillTx/>
                <a:latin typeface="文泉驿微米黑" pitchFamily="2" charset="-122"/>
                <a:ea typeface="文泉驿微米黑" pitchFamily="2" charset="-122"/>
                <a:cs typeface="+mn-cs"/>
              </a:endParaRPr>
            </a:p>
          </p:txBody>
        </p:sp>
        <p:sp>
          <p:nvSpPr>
            <p:cNvPr id="31" name="Freeform 14"/>
            <p:cNvSpPr/>
            <p:nvPr/>
          </p:nvSpPr>
          <p:spPr bwMode="auto">
            <a:xfrm>
              <a:off x="8185151" y="600075"/>
              <a:ext cx="1212850" cy="811213"/>
            </a:xfrm>
            <a:custGeom>
              <a:avLst/>
              <a:gdLst>
                <a:gd name="T0" fmla="*/ 319 w 323"/>
                <a:gd name="T1" fmla="*/ 184 h 216"/>
                <a:gd name="T2" fmla="*/ 169 w 323"/>
                <a:gd name="T3" fmla="*/ 5 h 216"/>
                <a:gd name="T4" fmla="*/ 158 w 323"/>
                <a:gd name="T5" fmla="*/ 0 h 216"/>
                <a:gd name="T6" fmla="*/ 147 w 323"/>
                <a:gd name="T7" fmla="*/ 5 h 216"/>
                <a:gd name="T8" fmla="*/ 4 w 323"/>
                <a:gd name="T9" fmla="*/ 188 h 216"/>
                <a:gd name="T10" fmla="*/ 6 w 323"/>
                <a:gd name="T11" fmla="*/ 209 h 216"/>
                <a:gd name="T12" fmla="*/ 24 w 323"/>
                <a:gd name="T13" fmla="*/ 211 h 216"/>
                <a:gd name="T14" fmla="*/ 159 w 323"/>
                <a:gd name="T15" fmla="*/ 42 h 216"/>
                <a:gd name="T16" fmla="*/ 299 w 323"/>
                <a:gd name="T17" fmla="*/ 207 h 216"/>
                <a:gd name="T18" fmla="*/ 317 w 323"/>
                <a:gd name="T19" fmla="*/ 205 h 216"/>
                <a:gd name="T20" fmla="*/ 319 w 323"/>
                <a:gd name="T21" fmla="*/ 18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 h="216">
                  <a:moveTo>
                    <a:pt x="319" y="184"/>
                  </a:moveTo>
                  <a:cubicBezTo>
                    <a:pt x="319" y="184"/>
                    <a:pt x="171" y="7"/>
                    <a:pt x="169" y="5"/>
                  </a:cubicBezTo>
                  <a:cubicBezTo>
                    <a:pt x="166" y="1"/>
                    <a:pt x="162" y="0"/>
                    <a:pt x="158" y="0"/>
                  </a:cubicBezTo>
                  <a:cubicBezTo>
                    <a:pt x="154" y="0"/>
                    <a:pt x="150" y="1"/>
                    <a:pt x="147" y="5"/>
                  </a:cubicBezTo>
                  <a:cubicBezTo>
                    <a:pt x="145" y="8"/>
                    <a:pt x="4" y="188"/>
                    <a:pt x="4" y="188"/>
                  </a:cubicBezTo>
                  <a:cubicBezTo>
                    <a:pt x="0" y="194"/>
                    <a:pt x="1" y="203"/>
                    <a:pt x="6" y="209"/>
                  </a:cubicBezTo>
                  <a:cubicBezTo>
                    <a:pt x="12" y="215"/>
                    <a:pt x="20" y="216"/>
                    <a:pt x="24" y="211"/>
                  </a:cubicBezTo>
                  <a:cubicBezTo>
                    <a:pt x="159" y="42"/>
                    <a:pt x="159" y="42"/>
                    <a:pt x="159" y="42"/>
                  </a:cubicBezTo>
                  <a:cubicBezTo>
                    <a:pt x="299" y="207"/>
                    <a:pt x="299" y="207"/>
                    <a:pt x="299" y="207"/>
                  </a:cubicBezTo>
                  <a:cubicBezTo>
                    <a:pt x="304" y="213"/>
                    <a:pt x="312" y="212"/>
                    <a:pt x="317" y="205"/>
                  </a:cubicBezTo>
                  <a:cubicBezTo>
                    <a:pt x="323" y="199"/>
                    <a:pt x="323" y="189"/>
                    <a:pt x="319" y="184"/>
                  </a:cubicBezTo>
                  <a:close/>
                </a:path>
              </a:pathLst>
            </a:custGeom>
            <a:grpFill/>
            <a:ln>
              <a:noFill/>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prstClr val="black"/>
                </a:solidFill>
                <a:effectLst/>
                <a:uLnTx/>
                <a:uFillTx/>
                <a:latin typeface="文泉驿微米黑" pitchFamily="2" charset="-122"/>
                <a:ea typeface="文泉驿微米黑" pitchFamily="2" charset="-122"/>
                <a:cs typeface="+mn-cs"/>
              </a:endParaRPr>
            </a:p>
          </p:txBody>
        </p:sp>
      </p:grpSp>
      <p:pic>
        <p:nvPicPr>
          <p:cNvPr id="32" name="图片 31"/>
          <p:cNvPicPr>
            <a:picLocks noChangeAspect="1"/>
          </p:cNvPicPr>
          <p:nvPr/>
        </p:nvPicPr>
        <p:blipFill>
          <a:blip r:embed="rId3"/>
          <a:stretch>
            <a:fillRect/>
          </a:stretch>
        </p:blipFill>
        <p:spPr>
          <a:xfrm>
            <a:off x="6975475" y="5173663"/>
            <a:ext cx="2108200" cy="1270000"/>
          </a:xfrm>
          <a:prstGeom prst="rect">
            <a:avLst/>
          </a:prstGeom>
          <a:noFill/>
          <a:ln w="9525">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p:cTn id="13" dur="500" fill="hold"/>
                                        <p:tgtEl>
                                          <p:spTgt spid="1028"/>
                                        </p:tgtEl>
                                        <p:attrNameLst>
                                          <p:attrName>ppt_w</p:attrName>
                                        </p:attrNameLst>
                                      </p:cBhvr>
                                      <p:tavLst>
                                        <p:tav tm="0">
                                          <p:val>
                                            <p:fltVal val="0.000000"/>
                                          </p:val>
                                        </p:tav>
                                        <p:tav tm="100000">
                                          <p:val>
                                            <p:strVal val="#ppt_w"/>
                                          </p:val>
                                        </p:tav>
                                      </p:tavLst>
                                    </p:anim>
                                    <p:anim calcmode="lin" valueType="num">
                                      <p:cBhvr>
                                        <p:cTn id="14" dur="500" fill="hold"/>
                                        <p:tgtEl>
                                          <p:spTgt spid="1028"/>
                                        </p:tgtEl>
                                        <p:attrNameLst>
                                          <p:attrName>ppt_h</p:attrName>
                                        </p:attrNameLst>
                                      </p:cBhvr>
                                      <p:tavLst>
                                        <p:tav tm="0">
                                          <p:val>
                                            <p:fltVal val="0.000000"/>
                                          </p:val>
                                        </p:tav>
                                        <p:tav tm="100000">
                                          <p:val>
                                            <p:strVal val="#ppt_h"/>
                                          </p:val>
                                        </p:tav>
                                      </p:tavLst>
                                    </p:anim>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9" presetClass="entr" presetSubtype="10" repeatCount="indefinite"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0" fill="hold"/>
                                        <p:tgtEl>
                                          <p:spTgt spid="4"/>
                                        </p:tgtEl>
                                        <p:attrNameLst>
                                          <p:attrName>ppt_w</p:attrName>
                                        </p:attrNameLst>
                                      </p:cBhvr>
                                      <p:tavLst>
                                        <p:tav tm="0" fmla="#ppt_w*sin(2.5*pi*$)">
                                          <p:val>
                                            <p:fltVal val="0.000000"/>
                                          </p:val>
                                        </p:tav>
                                        <p:tav tm="100000">
                                          <p:val>
                                            <p:fltVal val="1.000000"/>
                                          </p:val>
                                        </p:tav>
                                      </p:tavLst>
                                    </p:anim>
                                    <p:anim calcmode="lin" valueType="num">
                                      <p:cBhvr>
                                        <p:cTn id="21"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1000" fill="hold"/>
                                        <p:tgtEl>
                                          <p:spTgt spid="28"/>
                                        </p:tgtEl>
                                        <p:attrNameLst>
                                          <p:attrName>ppt_w</p:attrName>
                                        </p:attrNameLst>
                                      </p:cBhvr>
                                      <p:tavLst>
                                        <p:tav tm="0">
                                          <p:val>
                                            <p:fltVal val="0.000000"/>
                                          </p:val>
                                        </p:tav>
                                        <p:tav tm="100000">
                                          <p:val>
                                            <p:strVal val="#ppt_w"/>
                                          </p:val>
                                        </p:tav>
                                      </p:tavLst>
                                    </p:anim>
                                    <p:anim calcmode="lin" valueType="num">
                                      <p:cBhvr>
                                        <p:cTn id="27" dur="1000" fill="hold"/>
                                        <p:tgtEl>
                                          <p:spTgt spid="28"/>
                                        </p:tgtEl>
                                        <p:attrNameLst>
                                          <p:attrName>ppt_h</p:attrName>
                                        </p:attrNameLst>
                                      </p:cBhvr>
                                      <p:tavLst>
                                        <p:tav tm="0">
                                          <p:val>
                                            <p:fltVal val="0.000000"/>
                                          </p:val>
                                        </p:tav>
                                        <p:tav tm="100000">
                                          <p:val>
                                            <p:strVal val="#ppt_h"/>
                                          </p:val>
                                        </p:tav>
                                      </p:tavLst>
                                    </p:anim>
                                    <p:anim calcmode="lin" valueType="num">
                                      <p:cBhvr>
                                        <p:cTn id="28" dur="1000" fill="hold"/>
                                        <p:tgtEl>
                                          <p:spTgt spid="28"/>
                                        </p:tgtEl>
                                        <p:attrNameLst>
                                          <p:attrName>style.rotation</p:attrName>
                                        </p:attrNameLst>
                                      </p:cBhvr>
                                      <p:tavLst>
                                        <p:tav tm="0">
                                          <p:val>
                                            <p:fltVal val="90.000000"/>
                                          </p:val>
                                        </p:tav>
                                        <p:tav tm="100000">
                                          <p:val>
                                            <p:fltVal val="0.000000"/>
                                          </p:val>
                                        </p:tav>
                                      </p:tavLst>
                                    </p:anim>
                                    <p:animEffect transition="in" filter="fade">
                                      <p:cBhvr>
                                        <p:cTn id="29" dur="1000"/>
                                        <p:tgtEl>
                                          <p:spTgt spid="28"/>
                                        </p:tgtEl>
                                      </p:cBhvr>
                                    </p:animEffect>
                                  </p:childTnLst>
                                </p:cTn>
                              </p:par>
                            </p:childTnLst>
                          </p:cTn>
                        </p:par>
                        <p:par>
                          <p:cTn id="30" fill="hold">
                            <p:stCondLst>
                              <p:cond delay="1000"/>
                            </p:stCondLst>
                            <p:childTnLst>
                              <p:par>
                                <p:cTn id="31" presetID="31" presetClass="entr" presetSubtype="0"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1000" fill="hold"/>
                                        <p:tgtEl>
                                          <p:spTgt spid="29"/>
                                        </p:tgtEl>
                                        <p:attrNameLst>
                                          <p:attrName>ppt_w</p:attrName>
                                        </p:attrNameLst>
                                      </p:cBhvr>
                                      <p:tavLst>
                                        <p:tav tm="0">
                                          <p:val>
                                            <p:fltVal val="0.000000"/>
                                          </p:val>
                                        </p:tav>
                                        <p:tav tm="100000">
                                          <p:val>
                                            <p:strVal val="#ppt_w"/>
                                          </p:val>
                                        </p:tav>
                                      </p:tavLst>
                                    </p:anim>
                                    <p:anim calcmode="lin" valueType="num">
                                      <p:cBhvr>
                                        <p:cTn id="34" dur="1000" fill="hold"/>
                                        <p:tgtEl>
                                          <p:spTgt spid="29"/>
                                        </p:tgtEl>
                                        <p:attrNameLst>
                                          <p:attrName>ppt_h</p:attrName>
                                        </p:attrNameLst>
                                      </p:cBhvr>
                                      <p:tavLst>
                                        <p:tav tm="0">
                                          <p:val>
                                            <p:fltVal val="0.000000"/>
                                          </p:val>
                                        </p:tav>
                                        <p:tav tm="100000">
                                          <p:val>
                                            <p:strVal val="#ppt_h"/>
                                          </p:val>
                                        </p:tav>
                                      </p:tavLst>
                                    </p:anim>
                                    <p:anim calcmode="lin" valueType="num">
                                      <p:cBhvr>
                                        <p:cTn id="35" dur="1000" fill="hold"/>
                                        <p:tgtEl>
                                          <p:spTgt spid="29"/>
                                        </p:tgtEl>
                                        <p:attrNameLst>
                                          <p:attrName>style.rotation</p:attrName>
                                        </p:attrNameLst>
                                      </p:cBhvr>
                                      <p:tavLst>
                                        <p:tav tm="0">
                                          <p:val>
                                            <p:fltVal val="90.000000"/>
                                          </p:val>
                                        </p:tav>
                                        <p:tav tm="100000">
                                          <p:val>
                                            <p:fltVal val="0.000000"/>
                                          </p:val>
                                        </p:tav>
                                      </p:tavLst>
                                    </p:anim>
                                    <p:animEffect transition="in" filter="fade">
                                      <p:cBhvr>
                                        <p:cTn id="36" dur="1000"/>
                                        <p:tgtEl>
                                          <p:spTgt spid="29"/>
                                        </p:tgtEl>
                                      </p:cBhvr>
                                    </p:animEffect>
                                  </p:childTnLst>
                                </p:cTn>
                              </p:par>
                            </p:childTnLst>
                          </p:cTn>
                        </p:par>
                        <p:par>
                          <p:cTn id="37" fill="hold">
                            <p:stCondLst>
                              <p:cond delay="2000"/>
                            </p:stCondLst>
                            <p:childTnLst>
                              <p:par>
                                <p:cTn id="38" presetID="52" presetClass="entr" presetSubtype="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Scale>
                                      <p:cBhvr>
                                        <p:cTn id="4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1" dur="1000" decel="50000" fill="hold">
                                          <p:stCondLst>
                                            <p:cond delay="0"/>
                                          </p:stCondLst>
                                        </p:cTn>
                                        <p:tgtEl>
                                          <p:spTgt spid="26"/>
                                        </p:tgtEl>
                                        <p:attrNameLst>
                                          <p:attrName>ppt_x</p:attrName>
                                          <p:attrName>ppt_y</p:attrName>
                                        </p:attrNameLst>
                                      </p:cBhvr>
                                      <p:rCtr x="0" y="0"/>
                                    </p:animMotion>
                                    <p:animEffect transition="in" filter="fade">
                                      <p:cBhvr>
                                        <p:cTn id="42" dur="1000"/>
                                        <p:tgtEl>
                                          <p:spTgt spid="26"/>
                                        </p:tgtEl>
                                      </p:cBhvr>
                                    </p:animEffect>
                                  </p:childTnLst>
                                </p:cTn>
                              </p:par>
                            </p:childTnLst>
                          </p:cTn>
                        </p:par>
                        <p:par>
                          <p:cTn id="43" fill="hold">
                            <p:stCondLst>
                              <p:cond delay="3000"/>
                            </p:stCondLst>
                            <p:childTnLst>
                              <p:par>
                                <p:cTn id="44" presetID="35"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3000"/>
                                        <p:tgtEl>
                                          <p:spTgt spid="27"/>
                                        </p:tgtEl>
                                      </p:cBhvr>
                                    </p:animEffect>
                                    <p:anim calcmode="lin" valueType="num">
                                      <p:cBhvr>
                                        <p:cTn id="47" dur="3000" fill="hold"/>
                                        <p:tgtEl>
                                          <p:spTgt spid="27"/>
                                        </p:tgtEl>
                                        <p:attrNameLst>
                                          <p:attrName>style.rotation</p:attrName>
                                        </p:attrNameLst>
                                      </p:cBhvr>
                                      <p:tavLst>
                                        <p:tav tm="0">
                                          <p:val>
                                            <p:fltVal val="720.000000"/>
                                          </p:val>
                                        </p:tav>
                                        <p:tav tm="100000">
                                          <p:val>
                                            <p:fltVal val="0.000000"/>
                                          </p:val>
                                        </p:tav>
                                      </p:tavLst>
                                    </p:anim>
                                    <p:anim calcmode="lin" valueType="num">
                                      <p:cBhvr>
                                        <p:cTn id="48" dur="3000" fill="hold"/>
                                        <p:tgtEl>
                                          <p:spTgt spid="27"/>
                                        </p:tgtEl>
                                        <p:attrNameLst>
                                          <p:attrName>ppt_h</p:attrName>
                                        </p:attrNameLst>
                                      </p:cBhvr>
                                      <p:tavLst>
                                        <p:tav tm="0">
                                          <p:val>
                                            <p:fltVal val="0.000000"/>
                                          </p:val>
                                        </p:tav>
                                        <p:tav tm="100000">
                                          <p:val>
                                            <p:strVal val="#ppt_h"/>
                                          </p:val>
                                        </p:tav>
                                      </p:tavLst>
                                    </p:anim>
                                    <p:anim calcmode="lin" valueType="num">
                                      <p:cBhvr>
                                        <p:cTn id="49" dur="3000" fill="hold"/>
                                        <p:tgtEl>
                                          <p:spTgt spid="27"/>
                                        </p:tgtEl>
                                        <p:attrNameLst>
                                          <p:attrName>ppt_w</p:attrName>
                                        </p:attrNameLst>
                                      </p:cBhvr>
                                      <p:tavLst>
                                        <p:tav tm="0">
                                          <p:val>
                                            <p:fltVal val="0.000000"/>
                                          </p:val>
                                        </p:tav>
                                        <p:tav tm="100000">
                                          <p:val>
                                            <p:strVal val="#ppt_w"/>
                                          </p:val>
                                        </p:tav>
                                      </p:tavLst>
                                    </p:anim>
                                  </p:childTnLst>
                                </p:cTn>
                              </p:par>
                            </p:childTnLst>
                          </p:cTn>
                        </p:par>
                        <p:par>
                          <p:cTn id="50" fill="hold">
                            <p:stCondLst>
                              <p:cond delay="6000"/>
                            </p:stCondLst>
                            <p:childTnLst>
                              <p:par>
                                <p:cTn id="51" presetID="43" presetClass="entr" presetSubtype="0"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200"/>
                                        <p:tgtEl>
                                          <p:spTgt spid="32"/>
                                        </p:tgtEl>
                                      </p:cBhvr>
                                    </p:animEffect>
                                    <p:anim calcmode="lin" valueType="num">
                                      <p:cBhvr>
                                        <p:cTn id="54" dur="800" fill="hold"/>
                                        <p:tgtEl>
                                          <p:spTgt spid="32"/>
                                        </p:tgtEl>
                                        <p:attrNameLst>
                                          <p:attrName>ppt_x</p:attrName>
                                        </p:attrNameLst>
                                      </p:cBhvr>
                                      <p:tavLst>
                                        <p:tav tm="0">
                                          <p:val>
                                            <p:strVal val="#ppt_x"/>
                                          </p:val>
                                        </p:tav>
                                        <p:tav tm="100000">
                                          <p:val>
                                            <p:strVal val="#ppt_x"/>
                                          </p:val>
                                        </p:tav>
                                      </p:tavLst>
                                    </p:anim>
                                    <p:anim calcmode="lin" valueType="num">
                                      <p:cBhvr>
                                        <p:cTn id="55" dur="800" fill="hold"/>
                                        <p:tgtEl>
                                          <p:spTgt spid="32"/>
                                        </p:tgtEl>
                                        <p:attrNameLst>
                                          <p:attrName>ppt_y</p:attrName>
                                        </p:attrNameLst>
                                      </p:cBhvr>
                                      <p:tavLst>
                                        <p:tav tm="0">
                                          <p:val>
                                            <p:strVal val="#ppt_y+0.31"/>
                                          </p:val>
                                        </p:tav>
                                        <p:tav tm="100000">
                                          <p:val>
                                            <p:strVal val="#ppt_y+0.31"/>
                                          </p:val>
                                        </p:tav>
                                      </p:tavLst>
                                    </p:anim>
                                    <p:anim calcmode="lin" valueType="num">
                                      <p:cBhvr>
                                        <p:cTn id="56" dur="1200" decel="50000" fill="hold">
                                          <p:stCondLst>
                                            <p:cond delay="800"/>
                                          </p:stCondLst>
                                        </p:cTn>
                                        <p:tgtEl>
                                          <p:spTgt spid="3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1200" decel="50000" fill="hold">
                                          <p:stCondLst>
                                            <p:cond delay="800"/>
                                          </p:stCondLst>
                                        </p:cTn>
                                        <p:tgtEl>
                                          <p:spTgt spid="3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8" fill="hold">
                            <p:stCondLst>
                              <p:cond delay="8000"/>
                            </p:stCondLst>
                            <p:childTnLst>
                              <p:par>
                                <p:cTn id="59" presetID="6" presetClass="entr" presetSubtype="16"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circle(in)">
                                      <p:cBhvr>
                                        <p:cTn id="61" dur="3000"/>
                                        <p:tgtEl>
                                          <p:spTgt spid="6"/>
                                        </p:tgtEl>
                                      </p:cBhvr>
                                    </p:animEffect>
                                  </p:childTnLst>
                                </p:cTn>
                              </p:par>
                            </p:childTnLst>
                          </p:cTn>
                        </p:par>
                        <p:par>
                          <p:cTn id="62" fill="hold">
                            <p:stCondLst>
                              <p:cond delay="11000"/>
                            </p:stCondLst>
                            <p:childTnLst>
                              <p:par>
                                <p:cTn id="63" presetID="35"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2000"/>
                                        <p:tgtEl>
                                          <p:spTgt spid="33"/>
                                        </p:tgtEl>
                                      </p:cBhvr>
                                    </p:animEffect>
                                    <p:anim calcmode="lin" valueType="num">
                                      <p:cBhvr>
                                        <p:cTn id="66" dur="2000" fill="hold"/>
                                        <p:tgtEl>
                                          <p:spTgt spid="33"/>
                                        </p:tgtEl>
                                        <p:attrNameLst>
                                          <p:attrName>style.rotation</p:attrName>
                                        </p:attrNameLst>
                                      </p:cBhvr>
                                      <p:tavLst>
                                        <p:tav tm="0">
                                          <p:val>
                                            <p:fltVal val="720.000000"/>
                                          </p:val>
                                        </p:tav>
                                        <p:tav tm="100000">
                                          <p:val>
                                            <p:fltVal val="0.000000"/>
                                          </p:val>
                                        </p:tav>
                                      </p:tavLst>
                                    </p:anim>
                                    <p:anim calcmode="lin" valueType="num">
                                      <p:cBhvr>
                                        <p:cTn id="67" dur="2000" fill="hold"/>
                                        <p:tgtEl>
                                          <p:spTgt spid="33"/>
                                        </p:tgtEl>
                                        <p:attrNameLst>
                                          <p:attrName>ppt_h</p:attrName>
                                        </p:attrNameLst>
                                      </p:cBhvr>
                                      <p:tavLst>
                                        <p:tav tm="0">
                                          <p:val>
                                            <p:fltVal val="0.000000"/>
                                          </p:val>
                                        </p:tav>
                                        <p:tav tm="100000">
                                          <p:val>
                                            <p:strVal val="#ppt_h"/>
                                          </p:val>
                                        </p:tav>
                                      </p:tavLst>
                                    </p:anim>
                                    <p:anim calcmode="lin" valueType="num">
                                      <p:cBhvr>
                                        <p:cTn id="68" dur="2000" fill="hold"/>
                                        <p:tgtEl>
                                          <p:spTgt spid="33"/>
                                        </p:tgtEl>
                                        <p:attrNameLst>
                                          <p:attrName>ppt_w</p:attrName>
                                        </p:attrNameLst>
                                      </p:cBhvr>
                                      <p:tavLst>
                                        <p:tav tm="0">
                                          <p:val>
                                            <p:fltVal val="0.00000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3" grpId="0"/>
      <p:bldP spid="28"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50825" y="1484313"/>
            <a:ext cx="8569325" cy="4894263"/>
          </a:xfrm>
          <a:prstGeom prst="rect">
            <a:avLst/>
          </a:prstGeom>
        </p:spPr>
        <p:txBody>
          <a:bodyPr>
            <a:spAutoFit/>
          </a:bodyPr>
          <a:lstStyle/>
          <a:p>
            <a:pPr marL="0" marR="0" lvl="0" indent="0" algn="l" defTabSz="914400" rtl="0" eaLnBrk="0" fontAlgn="ctr"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　</a:t>
            </a: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合理合法的延缓现金的支出时间 </a:t>
            </a:r>
            <a:endPar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endParaRPr>
          </a:p>
          <a:p>
            <a:pPr marL="0" marR="0" lvl="0" indent="0" algn="l" defTabSz="914400" rtl="0" eaLnBrk="0" fontAlgn="ctr"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　　</a:t>
            </a:r>
            <a:r>
              <a:rPr kumimoji="0" lang="en-US"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1.</a:t>
            </a: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使用现金浮游量（企业账户上的现金余额和银行账户上的企业存款余额之间的差额）</a:t>
            </a:r>
            <a:r>
              <a:rPr kumimoji="0" lang="zh-CN" altLang="en-US" sz="2400" b="1" i="0" u="none" strike="noStrike" kern="1200" cap="none" spc="0" normalizeH="0" baseline="0" noProof="0" dirty="0">
                <a:ln>
                  <a:noFill/>
                </a:ln>
                <a:solidFill>
                  <a:srgbClr val="FF0000"/>
                </a:solidFill>
                <a:effectLst/>
                <a:uLnTx/>
                <a:uFillTx/>
                <a:latin typeface="文泉驿微米黑" pitchFamily="2" charset="-122"/>
                <a:ea typeface="文泉驿微米黑" pitchFamily="2" charset="-122"/>
                <a:cs typeface="+mn-cs"/>
              </a:rPr>
              <a:t>（未达账项）</a:t>
            </a:r>
            <a:r>
              <a:rPr kumimoji="0" lang="zh-CN" altLang="zh-CN" sz="2400" b="1" i="0" u="none" strike="noStrike" kern="1200" cap="none" spc="0" normalizeH="0" baseline="0" noProof="0" dirty="0">
                <a:ln>
                  <a:noFill/>
                </a:ln>
                <a:solidFill>
                  <a:srgbClr val="FF0000"/>
                </a:solidFill>
                <a:effectLst/>
                <a:uLnTx/>
                <a:uFillTx/>
                <a:latin typeface="文泉驿微米黑" pitchFamily="2" charset="-122"/>
                <a:ea typeface="文泉驿微米黑" pitchFamily="2" charset="-122"/>
                <a:cs typeface="+mn-cs"/>
              </a:rPr>
              <a:t> </a:t>
            </a:r>
            <a:endParaRPr kumimoji="0" lang="zh-CN" altLang="zh-CN" sz="2400" b="1" i="0" u="none" strike="noStrike" kern="1200" cap="none" spc="0" normalizeH="0" baseline="0" noProof="0" dirty="0">
              <a:ln>
                <a:noFill/>
              </a:ln>
              <a:solidFill>
                <a:srgbClr val="FF0000"/>
              </a:solidFill>
              <a:effectLst/>
              <a:uLnTx/>
              <a:uFillTx/>
              <a:latin typeface="文泉驿微米黑" pitchFamily="2" charset="-122"/>
              <a:ea typeface="文泉驿微米黑" pitchFamily="2" charset="-122"/>
              <a:cs typeface="+mn-cs"/>
            </a:endParaRPr>
          </a:p>
          <a:p>
            <a:pPr marL="0" marR="0" lvl="0" indent="0" algn="l" defTabSz="914400" rtl="0" eaLnBrk="0" fontAlgn="ctr"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　　</a:t>
            </a:r>
            <a:r>
              <a:rPr kumimoji="0" lang="en-US"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2.</a:t>
            </a: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推迟应付款的支付 </a:t>
            </a:r>
            <a:r>
              <a:rPr kumimoji="0" lang="zh-CN" altLang="en-US" sz="2400" b="1" i="0" u="none" strike="noStrike" kern="1200" cap="none" spc="0" normalizeH="0" baseline="0" noProof="0" dirty="0">
                <a:ln>
                  <a:noFill/>
                </a:ln>
                <a:solidFill>
                  <a:srgbClr val="FF0000"/>
                </a:solidFill>
                <a:effectLst/>
                <a:uLnTx/>
                <a:uFillTx/>
                <a:latin typeface="文泉驿微米黑" pitchFamily="2" charset="-122"/>
                <a:ea typeface="文泉驿微米黑" pitchFamily="2" charset="-122"/>
                <a:cs typeface="+mn-cs"/>
              </a:rPr>
              <a:t>（最后一天）</a:t>
            </a:r>
            <a:endParaRPr kumimoji="0" lang="zh-CN" altLang="zh-CN" sz="2400" b="1" i="0" u="none" strike="noStrike" kern="1200" cap="none" spc="0" normalizeH="0" baseline="0" noProof="0" dirty="0">
              <a:ln>
                <a:noFill/>
              </a:ln>
              <a:solidFill>
                <a:srgbClr val="FF0000"/>
              </a:solidFill>
              <a:effectLst/>
              <a:uLnTx/>
              <a:uFillTx/>
              <a:latin typeface="文泉驿微米黑" pitchFamily="2" charset="-122"/>
              <a:ea typeface="文泉驿微米黑" pitchFamily="2" charset="-122"/>
              <a:cs typeface="+mn-cs"/>
            </a:endParaRPr>
          </a:p>
          <a:p>
            <a:pPr marL="0" marR="0" lvl="0" indent="0" algn="l" defTabSz="914400" rtl="0" eaLnBrk="0" fontAlgn="ctr"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　　</a:t>
            </a:r>
            <a:r>
              <a:rPr kumimoji="0" lang="en-US"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3.</a:t>
            </a: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汇票代替支票（</a:t>
            </a:r>
            <a:r>
              <a:rPr kumimoji="0" lang="zh-CN" altLang="zh-CN" sz="2400" b="1" i="0" u="none" strike="noStrike" kern="1200" cap="none" spc="0" normalizeH="0" baseline="0" noProof="0" dirty="0">
                <a:ln>
                  <a:noFill/>
                </a:ln>
                <a:solidFill>
                  <a:srgbClr val="FF0000"/>
                </a:solidFill>
                <a:effectLst/>
                <a:uLnTx/>
                <a:uFillTx/>
                <a:latin typeface="文泉驿微米黑" pitchFamily="2" charset="-122"/>
                <a:ea typeface="文泉驿微米黑" pitchFamily="2" charset="-122"/>
                <a:cs typeface="+mn-cs"/>
              </a:rPr>
              <a:t>承兑汇票</a:t>
            </a: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并不是见票即付，可以在银行保持较低现金余额） </a:t>
            </a:r>
            <a:endPar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endParaRPr>
          </a:p>
          <a:p>
            <a:pPr marL="0" marR="0" lvl="0" indent="0" algn="l" defTabSz="914400" rtl="0" eaLnBrk="0" fontAlgn="ctr"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　　</a:t>
            </a:r>
            <a:r>
              <a:rPr kumimoji="0" lang="en-US"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4.</a:t>
            </a: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改进员工工资支付模式（专设工资账户，通过银行向职工支付工资） </a:t>
            </a:r>
            <a:endPar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endParaRPr>
          </a:p>
          <a:p>
            <a:pPr marL="0" marR="0" lvl="0" indent="0" algn="l" defTabSz="914400" rtl="0" eaLnBrk="0" fontAlgn="ctr"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　　</a:t>
            </a:r>
            <a:r>
              <a:rPr kumimoji="0" lang="en-US"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5.</a:t>
            </a: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透支（实际上是银行向企业提供的信用） </a:t>
            </a:r>
            <a:endPar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endParaRPr>
          </a:p>
          <a:p>
            <a:pPr marL="0" marR="0" lvl="0" indent="0" algn="l" defTabSz="914400" rtl="0" eaLnBrk="0" fontAlgn="ctr"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　　</a:t>
            </a:r>
            <a:r>
              <a:rPr kumimoji="0" lang="en-US"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6.</a:t>
            </a: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争取现金流出与现金流入同步（降低</a:t>
            </a:r>
            <a:r>
              <a:rPr kumimoji="0" lang="zh-CN" altLang="zh-CN" sz="2400" b="1" i="0" u="dbl"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交易性现金余额</a:t>
            </a: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、减少有价证券转换为现金的次数） </a:t>
            </a:r>
            <a:endPar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endParaRPr>
          </a:p>
          <a:p>
            <a:pPr marL="0" marR="0" lvl="0" indent="0" algn="l" defTabSz="914400" rtl="0" eaLnBrk="0" fontAlgn="ctr"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　　</a:t>
            </a:r>
            <a:r>
              <a:rPr kumimoji="0" lang="en-US"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7.</a:t>
            </a:r>
            <a:r>
              <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rPr>
              <a:t>使用零余额账户（只在主账户保持一定的安全储备，子账户不需要保持安全储备） </a:t>
            </a:r>
            <a:endParaRPr kumimoji="0" lang="zh-CN" altLang="zh-CN" sz="2400" b="0" i="0" u="none" strike="noStrike" kern="1200" cap="none" spc="0" normalizeH="0" baseline="0" noProof="0" dirty="0">
              <a:ln>
                <a:noFill/>
              </a:ln>
              <a:solidFill>
                <a:schemeClr val="tx1"/>
              </a:solidFill>
              <a:effectLst/>
              <a:uLnTx/>
              <a:uFillTx/>
              <a:latin typeface="文泉驿微米黑" pitchFamily="2" charset="-122"/>
              <a:ea typeface="文泉驿微米黑" pitchFamily="2" charset="-122"/>
              <a:cs typeface="+mn-cs"/>
            </a:endParaRPr>
          </a:p>
        </p:txBody>
      </p:sp>
      <p:sp>
        <p:nvSpPr>
          <p:cNvPr id="38915" name="矩形 2"/>
          <p:cNvSpPr/>
          <p:nvPr/>
        </p:nvSpPr>
        <p:spPr>
          <a:xfrm>
            <a:off x="107950" y="692150"/>
            <a:ext cx="2268538" cy="646113"/>
          </a:xfrm>
          <a:prstGeom prst="rect">
            <a:avLst/>
          </a:prstGeom>
          <a:noFill/>
          <a:ln w="9525">
            <a:noFill/>
          </a:ln>
        </p:spPr>
        <p:txBody>
          <a:bodyPr wrap="none">
            <a:spAutoFit/>
          </a:bodyPr>
          <a:p>
            <a:r>
              <a:rPr lang="zh-CN" altLang="en-US" sz="3600" b="1" dirty="0">
                <a:solidFill>
                  <a:srgbClr val="FF0000"/>
                </a:solidFill>
                <a:latin typeface="文泉驿微米黑" pitchFamily="2" charset="-122"/>
              </a:rPr>
              <a:t>推迟付</a:t>
            </a:r>
            <a:r>
              <a:rPr lang="zh-CN" altLang="zh-CN" sz="3600" b="1" dirty="0">
                <a:solidFill>
                  <a:srgbClr val="FF0000"/>
                </a:solidFill>
                <a:latin typeface="文泉驿微米黑" pitchFamily="2" charset="-122"/>
              </a:rPr>
              <a:t>款</a:t>
            </a:r>
            <a:r>
              <a:rPr lang="en-US" altLang="zh-CN" sz="3600" dirty="0">
                <a:latin typeface="文泉驿微米黑" pitchFamily="2" charset="-122"/>
              </a:rPr>
              <a:t> </a:t>
            </a:r>
            <a:endParaRPr lang="zh-CN" altLang="en-US" sz="3600" dirty="0">
              <a:latin typeface="文泉驿微米黑" pitchFamily="2" charset="-122"/>
            </a:endParaRPr>
          </a:p>
        </p:txBody>
      </p:sp>
      <p:sp>
        <p:nvSpPr>
          <p:cNvPr id="38916" name="Rectangle 6"/>
          <p:cNvSpPr/>
          <p:nvPr/>
        </p:nvSpPr>
        <p:spPr>
          <a:xfrm>
            <a:off x="3635375" y="123825"/>
            <a:ext cx="5256213" cy="647700"/>
          </a:xfrm>
          <a:prstGeom prst="rect">
            <a:avLst/>
          </a:prstGeom>
          <a:noFill/>
          <a:ln w="9525">
            <a:noFill/>
          </a:ln>
        </p:spPr>
        <p:txBody>
          <a:bodyPr lIns="0" tIns="46800" rIns="0" anchor="ctr" anchorCtr="0"/>
          <a:p>
            <a:pPr eaLnBrk="1" hangingPunct="1"/>
            <a:r>
              <a:rPr lang="zh-CN" altLang="en-US" sz="4400" b="1" dirty="0">
                <a:solidFill>
                  <a:srgbClr val="FF3300"/>
                </a:solidFill>
                <a:latin typeface="宋体" panose="02010600030101010101" pitchFamily="2" charset="-122"/>
                <a:ea typeface="宋体" panose="02010600030101010101" pitchFamily="2" charset="-122"/>
              </a:rPr>
              <a:t>早</a:t>
            </a:r>
            <a:r>
              <a:rPr lang="zh-CN" altLang="en-US" sz="3600" b="1" dirty="0">
                <a:latin typeface="宋体" panose="02010600030101010101" pitchFamily="2" charset="-122"/>
                <a:ea typeface="宋体" panose="02010600030101010101" pitchFamily="2" charset="-122"/>
              </a:rPr>
              <a:t>收</a:t>
            </a:r>
            <a:r>
              <a:rPr lang="zh-CN" altLang="en-US" sz="4400" b="1" dirty="0">
                <a:solidFill>
                  <a:srgbClr val="FF3300"/>
                </a:solidFill>
                <a:latin typeface="宋体" panose="02010600030101010101" pitchFamily="2" charset="-122"/>
                <a:ea typeface="宋体" panose="02010600030101010101" pitchFamily="2" charset="-122"/>
              </a:rPr>
              <a:t>晚</a:t>
            </a:r>
            <a:r>
              <a:rPr lang="zh-CN" altLang="en-US" sz="3600" b="1" dirty="0">
                <a:latin typeface="宋体" panose="02010600030101010101" pitchFamily="2" charset="-122"/>
                <a:ea typeface="宋体" panose="02010600030101010101" pitchFamily="2" charset="-122"/>
              </a:rPr>
              <a:t>付</a:t>
            </a:r>
            <a:r>
              <a:rPr lang="zh-CN" altLang="en-US" sz="3200" b="1" dirty="0">
                <a:solidFill>
                  <a:srgbClr val="0064B5"/>
                </a:solidFill>
                <a:latin typeface="宋体" panose="02010600030101010101" pitchFamily="2" charset="-122"/>
                <a:ea typeface="宋体" panose="02010600030101010101" pitchFamily="2" charset="-122"/>
              </a:rPr>
              <a:t>！ </a:t>
            </a:r>
            <a:r>
              <a:rPr lang="zh-CN" altLang="en-US" sz="3200" b="1" dirty="0">
                <a:solidFill>
                  <a:srgbClr val="0064B5"/>
                </a:solidFill>
                <a:latin typeface="Arial Black" panose="020B0A04020102020204" pitchFamily="34" charset="0"/>
                <a:ea typeface="微软雅黑" panose="020B0503020204020204" pitchFamily="34" charset="-122"/>
              </a:rPr>
              <a:t>你有办法吗？</a:t>
            </a:r>
            <a:r>
              <a:rPr lang="zh-CN" altLang="en-US" sz="3200" b="1" dirty="0">
                <a:solidFill>
                  <a:srgbClr val="0064B5"/>
                </a:solidFill>
                <a:latin typeface="宋体" panose="02010600030101010101" pitchFamily="2" charset="-122"/>
                <a:ea typeface="宋体" panose="02010600030101010101" pitchFamily="2" charset="-122"/>
              </a:rPr>
              <a:t> </a:t>
            </a:r>
            <a:endParaRPr lang="zh-CN" altLang="en-US" sz="3200" b="1" dirty="0">
              <a:solidFill>
                <a:srgbClr val="0064B5"/>
              </a:solidFill>
              <a:latin typeface="宋体" panose="02010600030101010101" pitchFamily="2" charset="-122"/>
              <a:ea typeface="宋体" panose="02010600030101010101" pitchFamily="2" charset="-122"/>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标题 1"/>
          <p:cNvSpPr>
            <a:spLocks noGrp="1"/>
          </p:cNvSpPr>
          <p:nvPr>
            <p:ph type="title"/>
          </p:nvPr>
        </p:nvSpPr>
        <p:spPr>
          <a:ln/>
        </p:spPr>
        <p:txBody>
          <a:bodyPr vert="horz" wrap="square" lIns="0" tIns="46800" rIns="0" bIns="45720" anchor="ctr" anchorCtr="0"/>
          <a:p>
            <a:r>
              <a:rPr lang="zh-CN" altLang="zh-CN" sz="4400" dirty="0">
                <a:solidFill>
                  <a:schemeClr val="tx1"/>
                </a:solidFill>
              </a:rPr>
              <a:t>小    结</a:t>
            </a:r>
            <a:endParaRPr lang="zh-CN" altLang="en-US" dirty="0"/>
          </a:p>
        </p:txBody>
      </p:sp>
      <p:sp>
        <p:nvSpPr>
          <p:cNvPr id="39939" name="内容占位符 2"/>
          <p:cNvSpPr>
            <a:spLocks noGrp="1"/>
          </p:cNvSpPr>
          <p:nvPr>
            <p:ph idx="1"/>
          </p:nvPr>
        </p:nvSpPr>
        <p:spPr>
          <a:ln/>
        </p:spPr>
        <p:txBody>
          <a:bodyPr vert="horz" wrap="square" lIns="0" tIns="45720" rIns="0" bIns="45720" anchor="t" anchorCtr="0"/>
          <a:p>
            <a:r>
              <a:rPr lang="zh-CN" altLang="zh-CN" dirty="0"/>
              <a:t>现金管理的目的是在保证企业生产经营活动所需要现金的同时，降低现金持有量，提高现金的使用效率。确定现金持有量的模式主要有成本分析模式和存货模式。在现金日常管理中，企业应努力加速收款，控制支出。</a:t>
            </a:r>
            <a:endParaRPr lang="zh-CN" altLang="zh-CN" dirty="0"/>
          </a:p>
          <a:p>
            <a:endParaRPr lang="zh-CN" altLang="en-US"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flipV="1">
            <a:off x="2384425" y="1187450"/>
            <a:ext cx="3576638" cy="76200"/>
            <a:chOff x="5475255" y="1143000"/>
            <a:chExt cx="1486646" cy="101600"/>
          </a:xfrm>
        </p:grpSpPr>
        <p:cxnSp>
          <p:nvCxnSpPr>
            <p:cNvPr id="4" name="Straight Connector 30"/>
            <p:cNvCxnSpPr/>
            <p:nvPr/>
          </p:nvCxnSpPr>
          <p:spPr>
            <a:xfrm>
              <a:off x="5475255" y="1143000"/>
              <a:ext cx="148664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31"/>
            <p:cNvCxnSpPr/>
            <p:nvPr/>
          </p:nvCxnSpPr>
          <p:spPr>
            <a:xfrm>
              <a:off x="5616463" y="1244600"/>
              <a:ext cx="1185754"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6869" name="矩形 16"/>
          <p:cNvSpPr/>
          <p:nvPr/>
        </p:nvSpPr>
        <p:spPr>
          <a:xfrm>
            <a:off x="1476375" y="260350"/>
            <a:ext cx="5903913" cy="715963"/>
          </a:xfrm>
          <a:prstGeom prst="rect">
            <a:avLst/>
          </a:prstGeom>
          <a:noFill/>
          <a:ln w="9525">
            <a:noFill/>
          </a:ln>
        </p:spPr>
        <p:txBody>
          <a:bodyPr>
            <a:spAutoFit/>
          </a:bodyPr>
          <a:p>
            <a:pPr algn="ctr">
              <a:lnSpc>
                <a:spcPct val="150000"/>
              </a:lnSpc>
              <a:spcBef>
                <a:spcPct val="50000"/>
              </a:spcBef>
            </a:pPr>
            <a:r>
              <a:rPr lang="zh-CN" altLang="en-US" sz="3200" b="1" dirty="0">
                <a:latin typeface="宋体" panose="02010600030101010101" pitchFamily="2" charset="-122"/>
                <a:ea typeface="宋体" panose="02010600030101010101" pitchFamily="2" charset="-122"/>
              </a:rPr>
              <a:t>一、现金的含义</a:t>
            </a:r>
            <a:endParaRPr lang="en-US" altLang="zh-CN" sz="3200" b="1" dirty="0">
              <a:latin typeface="宋体" panose="02010600030101010101" pitchFamily="2" charset="-122"/>
              <a:ea typeface="宋体" panose="02010600030101010101" pitchFamily="2" charset="-122"/>
              <a:sym typeface="黑体" panose="02010609060101010101" charset="-122"/>
            </a:endParaRPr>
          </a:p>
        </p:txBody>
      </p:sp>
      <p:sp>
        <p:nvSpPr>
          <p:cNvPr id="6148" name="灯片编号占位符 1"/>
          <p:cNvSpPr txBox="1">
            <a:spLocks noGrp="1"/>
          </p:cNvSpPr>
          <p:nvPr>
            <p:ph type="sldNum" sz="quarter" idx="12"/>
          </p:nvPr>
        </p:nvSpPr>
        <p:spPr>
          <a:xfrm>
            <a:off x="8753475" y="5726113"/>
            <a:ext cx="390525" cy="274637"/>
          </a:xfrm>
          <a:ln/>
        </p:spPr>
        <p:txBody>
          <a:bodyPr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r" eaLnBrk="1" hangingPunct="1">
              <a:spcBef>
                <a:spcPct val="50000"/>
              </a:spcBef>
            </a:pPr>
            <a:fld id="{9A0DB2DC-4C9A-4742-B13C-FB6460FD3503}" type="slidenum">
              <a:rPr lang="en-US" altLang="zh-CN" sz="700" dirty="0">
                <a:ea typeface="宋体" panose="02010600030101010101" pitchFamily="2" charset="-122"/>
              </a:rPr>
            </a:fld>
            <a:endParaRPr lang="en-US" altLang="zh-CN" sz="700" dirty="0">
              <a:ea typeface="宋体" panose="02010600030101010101" pitchFamily="2" charset="-122"/>
            </a:endParaRPr>
          </a:p>
        </p:txBody>
      </p:sp>
      <p:sp>
        <p:nvSpPr>
          <p:cNvPr id="36871" name="矩形 5"/>
          <p:cNvSpPr/>
          <p:nvPr/>
        </p:nvSpPr>
        <p:spPr>
          <a:xfrm>
            <a:off x="900113" y="1989138"/>
            <a:ext cx="3990975" cy="639762"/>
          </a:xfrm>
          <a:prstGeom prst="rect">
            <a:avLst/>
          </a:prstGeom>
          <a:noFill/>
          <a:ln w="9525">
            <a:noFill/>
          </a:ln>
        </p:spPr>
        <p:txBody>
          <a:bodyPr>
            <a:spAutoFit/>
          </a:bodyPr>
          <a:p>
            <a:pPr algn="ctr" eaLnBrk="1" hangingPunct="1">
              <a:lnSpc>
                <a:spcPct val="150000"/>
              </a:lnSpc>
              <a:spcBef>
                <a:spcPct val="50000"/>
              </a:spcBef>
            </a:pPr>
            <a:r>
              <a:rPr lang="en-US" altLang="zh-CN" sz="2400" b="1" dirty="0">
                <a:solidFill>
                  <a:srgbClr val="FF0000"/>
                </a:solidFill>
                <a:latin typeface="宋体" panose="02010600030101010101" pitchFamily="2" charset="-122"/>
                <a:ea typeface="宋体" panose="02010600030101010101" pitchFamily="2" charset="-122"/>
              </a:rPr>
              <a:t>现金有广义、狭义之分。</a:t>
            </a:r>
            <a:r>
              <a:rPr lang="en-US" altLang="zh-CN" sz="2400" b="1" dirty="0">
                <a:latin typeface="宋体" panose="02010600030101010101" pitchFamily="2" charset="-122"/>
                <a:ea typeface="宋体" panose="02010600030101010101" pitchFamily="2" charset="-122"/>
              </a:rPr>
              <a:t> </a:t>
            </a:r>
            <a:endParaRPr lang="zh-CN" altLang="en-US" sz="2400" b="1" dirty="0">
              <a:latin typeface="宋体" panose="02010600030101010101" pitchFamily="2" charset="-122"/>
              <a:ea typeface="宋体" panose="02010600030101010101" pitchFamily="2" charset="-122"/>
            </a:endParaRPr>
          </a:p>
        </p:txBody>
      </p:sp>
      <p:pic>
        <p:nvPicPr>
          <p:cNvPr id="6150" name="图片 14"/>
          <p:cNvPicPr>
            <a:picLocks noChangeAspect="1"/>
          </p:cNvPicPr>
          <p:nvPr/>
        </p:nvPicPr>
        <p:blipFill>
          <a:blip r:embed="rId1"/>
          <a:srcRect t="4102" r="27658"/>
          <a:stretch>
            <a:fillRect/>
          </a:stretch>
        </p:blipFill>
        <p:spPr>
          <a:xfrm>
            <a:off x="7953375" y="-22225"/>
            <a:ext cx="1190625" cy="1209675"/>
          </a:xfrm>
          <a:prstGeom prst="rect">
            <a:avLst/>
          </a:prstGeom>
          <a:noFill/>
          <a:ln w="9525">
            <a:noFill/>
          </a:ln>
        </p:spPr>
      </p:pic>
      <p:sp>
        <p:nvSpPr>
          <p:cNvPr id="65546" name="文本框 6"/>
          <p:cNvSpPr txBox="1"/>
          <p:nvPr/>
        </p:nvSpPr>
        <p:spPr>
          <a:xfrm>
            <a:off x="900113" y="1412875"/>
            <a:ext cx="4440237" cy="625475"/>
          </a:xfrm>
          <a:prstGeom prst="rect">
            <a:avLst/>
          </a:prstGeom>
          <a:noFill/>
          <a:ln w="9525">
            <a:noFill/>
          </a:ln>
        </p:spPr>
        <p:txBody>
          <a:bodyPr lIns="36000" tIns="46800" rIns="36000" bIns="46800">
            <a:spAutoFit/>
          </a:bodyPr>
          <a:p>
            <a:pPr eaLnBrk="1" hangingPunct="1">
              <a:lnSpc>
                <a:spcPct val="125000"/>
              </a:lnSpc>
              <a:spcBef>
                <a:spcPct val="50000"/>
              </a:spcBef>
            </a:pPr>
            <a:r>
              <a:rPr lang="en-US" altLang="zh-CN" sz="2800" b="1" dirty="0">
                <a:latin typeface="宋体" panose="02010600030101010101" pitchFamily="2" charset="-122"/>
                <a:ea typeface="宋体" panose="02010600030101010101" pitchFamily="2" charset="-122"/>
              </a:rPr>
              <a:t>1.</a:t>
            </a:r>
            <a:r>
              <a:rPr lang="zh-CN" altLang="en-US" sz="2800" b="1" dirty="0">
                <a:latin typeface="宋体" panose="02010600030101010101" pitchFamily="2" charset="-122"/>
                <a:ea typeface="宋体" panose="02010600030101010101" pitchFamily="2" charset="-122"/>
              </a:rPr>
              <a:t>现金的含义</a:t>
            </a:r>
            <a:endParaRPr lang="zh-CN" altLang="en-US" sz="2800" dirty="0">
              <a:solidFill>
                <a:srgbClr val="6E8798"/>
              </a:solidFill>
              <a:latin typeface="宋体" panose="02010600030101010101" pitchFamily="2" charset="-122"/>
              <a:ea typeface="宋体" panose="02010600030101010101" pitchFamily="2" charset="-122"/>
            </a:endParaRPr>
          </a:p>
        </p:txBody>
      </p:sp>
      <p:sp>
        <p:nvSpPr>
          <p:cNvPr id="36874" name="文本框 99"/>
          <p:cNvSpPr txBox="1"/>
          <p:nvPr/>
        </p:nvSpPr>
        <p:spPr>
          <a:xfrm>
            <a:off x="971550" y="2708275"/>
            <a:ext cx="7110413" cy="1752600"/>
          </a:xfrm>
          <a:prstGeom prst="rect">
            <a:avLst/>
          </a:prstGeom>
          <a:gradFill rotWithShape="1">
            <a:gsLst>
              <a:gs pos="0">
                <a:srgbClr val="A9C671">
                  <a:alpha val="100000"/>
                </a:srgbClr>
              </a:gs>
              <a:gs pos="50000">
                <a:srgbClr val="A0C356">
                  <a:alpha val="100000"/>
                </a:srgbClr>
              </a:gs>
              <a:gs pos="100000">
                <a:srgbClr val="8FB246">
                  <a:alpha val="100000"/>
                </a:srgbClr>
              </a:gs>
            </a:gsLst>
            <a:lin ang="5400000"/>
            <a:tileRect/>
          </a:gradFill>
          <a:ln w="9525">
            <a:noFill/>
          </a:ln>
          <a:effectLst>
            <a:outerShdw dist="19050" dir="5400000" algn="ctr" rotWithShape="0">
              <a:srgbClr val="000000">
                <a:alpha val="62999"/>
              </a:srgbClr>
            </a:outerShdw>
          </a:effectLst>
        </p:spPr>
        <p:txBody>
          <a:bodyPr>
            <a:spAutoFit/>
          </a:bodyPr>
          <a:p>
            <a:pPr indent="127000" eaLnBrk="1" hangingPunct="1">
              <a:spcBef>
                <a:spcPct val="50000"/>
              </a:spcBef>
            </a:pPr>
            <a:r>
              <a:rPr lang="zh-CN" altLang="en-US" sz="2400" b="1" dirty="0">
                <a:solidFill>
                  <a:srgbClr val="FF3300"/>
                </a:solidFill>
                <a:latin typeface="方正书宋简体" charset="-122"/>
                <a:ea typeface="宋体" panose="02010600030101010101" pitchFamily="2" charset="-122"/>
              </a:rPr>
              <a:t>广义的现金</a:t>
            </a:r>
            <a:r>
              <a:rPr lang="zh-CN" altLang="en-US" sz="2400" b="1" dirty="0">
                <a:solidFill>
                  <a:srgbClr val="FFFFFF"/>
                </a:solidFill>
                <a:latin typeface="方正书宋简体" charset="-122"/>
                <a:ea typeface="宋体" panose="02010600030101010101" pitchFamily="2" charset="-122"/>
              </a:rPr>
              <a:t>是指企业在生产经营过程中以货币形态存在的资金，包括库存现金、银行存款和其他货币资金等。</a:t>
            </a:r>
            <a:endParaRPr lang="zh-CN" altLang="en-US" sz="2400" b="1" dirty="0">
              <a:solidFill>
                <a:srgbClr val="FFFFFF"/>
              </a:solidFill>
              <a:latin typeface="方正书宋简体" charset="-122"/>
              <a:ea typeface="宋体" panose="02010600030101010101" pitchFamily="2" charset="-122"/>
            </a:endParaRPr>
          </a:p>
          <a:p>
            <a:pPr indent="127000" eaLnBrk="1" hangingPunct="1">
              <a:spcBef>
                <a:spcPct val="50000"/>
              </a:spcBef>
            </a:pPr>
            <a:r>
              <a:rPr lang="zh-CN" altLang="en-US" sz="2400" b="1" dirty="0">
                <a:solidFill>
                  <a:srgbClr val="FF3300"/>
                </a:solidFill>
                <a:latin typeface="方正书宋简体" charset="-122"/>
                <a:ea typeface="宋体" panose="02010600030101010101" pitchFamily="2" charset="-122"/>
              </a:rPr>
              <a:t>狭义的现金</a:t>
            </a:r>
            <a:r>
              <a:rPr lang="zh-CN" altLang="en-US" sz="2400" b="1" dirty="0">
                <a:solidFill>
                  <a:srgbClr val="FFFFFF"/>
                </a:solidFill>
                <a:latin typeface="方正书宋简体" charset="-122"/>
                <a:ea typeface="宋体" panose="02010600030101010101" pitchFamily="2" charset="-122"/>
              </a:rPr>
              <a:t>仅指库存现金。</a:t>
            </a:r>
            <a:endParaRPr lang="zh-CN" altLang="en-US" sz="2400" b="1" dirty="0">
              <a:solidFill>
                <a:srgbClr val="FFFFFF"/>
              </a:solidFill>
              <a:latin typeface="Lato" panose="020F0502020204030203"/>
              <a:ea typeface="宋体" panose="02010600030101010101" pitchFamily="2" charset="-122"/>
            </a:endParaRPr>
          </a:p>
        </p:txBody>
      </p:sp>
      <p:pic>
        <p:nvPicPr>
          <p:cNvPr id="9" name="图片 8" descr="1517444497446"/>
          <p:cNvPicPr>
            <a:picLocks noChangeAspect="1"/>
          </p:cNvPicPr>
          <p:nvPr/>
        </p:nvPicPr>
        <p:blipFill>
          <a:blip r:embed="rId2"/>
          <a:stretch>
            <a:fillRect/>
          </a:stretch>
        </p:blipFill>
        <p:spPr>
          <a:xfrm>
            <a:off x="6300788" y="4260850"/>
            <a:ext cx="2843212" cy="2568575"/>
          </a:xfrm>
          <a:prstGeom prst="rect">
            <a:avLst/>
          </a:prstGeom>
          <a:noFill/>
          <a:ln w="9525">
            <a:noFill/>
          </a:ln>
        </p:spPr>
      </p:pic>
      <p:pic>
        <p:nvPicPr>
          <p:cNvPr id="11" name="图片 10" descr="1"/>
          <p:cNvPicPr>
            <a:picLocks noChangeAspect="1"/>
          </p:cNvPicPr>
          <p:nvPr/>
        </p:nvPicPr>
        <p:blipFill>
          <a:blip r:embed="rId3"/>
          <a:stretch>
            <a:fillRect/>
          </a:stretch>
        </p:blipFill>
        <p:spPr>
          <a:xfrm>
            <a:off x="900113" y="5157788"/>
            <a:ext cx="742950" cy="742950"/>
          </a:xfrm>
          <a:prstGeom prst="rect">
            <a:avLst/>
          </a:prstGeom>
          <a:noFill/>
          <a:ln w="9525">
            <a:noFill/>
          </a:ln>
        </p:spPr>
      </p:pic>
      <p:sp>
        <p:nvSpPr>
          <p:cNvPr id="36877" name="文本框 12"/>
          <p:cNvSpPr txBox="1"/>
          <p:nvPr/>
        </p:nvSpPr>
        <p:spPr>
          <a:xfrm>
            <a:off x="1331913" y="4724400"/>
            <a:ext cx="4533900" cy="406400"/>
          </a:xfrm>
          <a:prstGeom prst="rect">
            <a:avLst/>
          </a:prstGeom>
          <a:noFill/>
          <a:ln w="9525" cap="flat" cmpd="sng">
            <a:solidFill>
              <a:srgbClr val="FF0000"/>
            </a:solidFill>
            <a:prstDash val="sysDash"/>
            <a:round/>
            <a:headEnd type="none" w="med" len="med"/>
            <a:tailEnd type="none" w="med" len="med"/>
          </a:ln>
        </p:spPr>
        <p:txBody>
          <a:bodyPr>
            <a:spAutoFit/>
          </a:bodyPr>
          <a:p>
            <a:pPr indent="254000" algn="ctr" eaLnBrk="1" hangingPunct="1">
              <a:spcBef>
                <a:spcPct val="50000"/>
              </a:spcBef>
            </a:pPr>
            <a:r>
              <a:rPr lang="zh-CN" altLang="en-US" sz="2000" dirty="0">
                <a:latin typeface="方正书宋简体" charset="-122"/>
                <a:ea typeface="宋体" panose="02010600030101010101" pitchFamily="2" charset="-122"/>
              </a:rPr>
              <a:t>本教材所讲现金是指广义的现金。</a:t>
            </a:r>
            <a:endParaRPr lang="zh-CN" altLang="en-US" sz="2000" dirty="0">
              <a:latin typeface="Arial" panose="020B0604020202020204" pitchFamily="34" charset="0"/>
              <a:ea typeface="宋体" panose="02010600030101010101" pitchFamily="2" charset="-122"/>
            </a:endParaRPr>
          </a:p>
        </p:txBody>
      </p:sp>
      <p:sp>
        <p:nvSpPr>
          <p:cNvPr id="57356" name="Rectangle 12"/>
          <p:cNvSpPr/>
          <p:nvPr/>
        </p:nvSpPr>
        <p:spPr>
          <a:xfrm>
            <a:off x="2339975" y="5661025"/>
            <a:ext cx="5327650" cy="647700"/>
          </a:xfrm>
          <a:prstGeom prst="rect">
            <a:avLst/>
          </a:prstGeom>
          <a:noFill/>
          <a:ln w="12700">
            <a:noFill/>
          </a:ln>
        </p:spPr>
        <p:txBody>
          <a:bodyPr lIns="90488" tIns="44450" rIns="90488" bIns="44450"/>
          <a:p>
            <a:pPr marL="742950" lvl="1" indent="-285750" eaLnBrk="1" hangingPunct="1">
              <a:lnSpc>
                <a:spcPct val="110000"/>
              </a:lnSpc>
              <a:spcBef>
                <a:spcPct val="20000"/>
              </a:spcBef>
              <a:buSzPct val="90000"/>
              <a:buFont typeface="Symbol" panose="05050102010706020507" pitchFamily="18" charset="2"/>
            </a:pPr>
            <a:r>
              <a:rPr lang="zh-CN" altLang="en-US" sz="2800" b="1" dirty="0">
                <a:latin typeface="微软雅黑" panose="020B0503020204020204" pitchFamily="34" charset="-122"/>
                <a:ea typeface="微软雅黑" panose="020B0503020204020204" pitchFamily="34" charset="-122"/>
              </a:rPr>
              <a:t>现金     有什么特点呢？</a:t>
            </a:r>
            <a:endParaRPr lang="zh-CN" altLang="en-US" sz="2800" b="1" dirty="0">
              <a:latin typeface="微软雅黑" panose="020B0503020204020204" pitchFamily="34" charset="-122"/>
              <a:ea typeface="微软雅黑" panose="020B0503020204020204" pitchFamily="34" charset="-122"/>
            </a:endParaRPr>
          </a:p>
        </p:txBody>
      </p:sp>
      <p:pic>
        <p:nvPicPr>
          <p:cNvPr id="6157" name="Picture 16" descr="U_3970~1"/>
          <p:cNvPicPr>
            <a:picLocks noChangeAspect="1"/>
          </p:cNvPicPr>
          <p:nvPr/>
        </p:nvPicPr>
        <p:blipFill>
          <a:blip r:embed="rId4"/>
          <a:stretch>
            <a:fillRect/>
          </a:stretch>
        </p:blipFill>
        <p:spPr>
          <a:xfrm>
            <a:off x="3563938" y="5661025"/>
            <a:ext cx="584200" cy="792163"/>
          </a:xfrm>
          <a:prstGeom prst="rect">
            <a:avLst/>
          </a:prstGeom>
          <a:noFill/>
          <a:ln w="9525">
            <a:noFill/>
          </a:ln>
        </p:spPr>
      </p:pic>
      <p:pic>
        <p:nvPicPr>
          <p:cNvPr id="6158" name="Picture 11" descr="U_3146~1"/>
          <p:cNvPicPr>
            <a:picLocks noChangeAspect="1"/>
          </p:cNvPicPr>
          <p:nvPr/>
        </p:nvPicPr>
        <p:blipFill>
          <a:blip r:embed="rId5"/>
          <a:stretch>
            <a:fillRect/>
          </a:stretch>
        </p:blipFill>
        <p:spPr>
          <a:xfrm>
            <a:off x="611188" y="5238750"/>
            <a:ext cx="1657350" cy="1619250"/>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p:cTn id="7" dur="500" fill="hold"/>
                                        <p:tgtEl>
                                          <p:spTgt spid="36869"/>
                                        </p:tgtEl>
                                        <p:attrNameLst>
                                          <p:attrName>ppt_x</p:attrName>
                                        </p:attrNameLst>
                                      </p:cBhvr>
                                      <p:tavLst>
                                        <p:tav tm="0">
                                          <p:val>
                                            <p:strVal val="0-#ppt_w/2"/>
                                          </p:val>
                                        </p:tav>
                                        <p:tav tm="100000">
                                          <p:val>
                                            <p:strVal val="#ppt_x"/>
                                          </p:val>
                                        </p:tav>
                                      </p:tavLst>
                                    </p:anim>
                                    <p:anim calcmode="lin" valueType="num">
                                      <p:cBhvr>
                                        <p:cTn id="8" dur="500" fill="hold"/>
                                        <p:tgtEl>
                                          <p:spTgt spid="3686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5546">
                                            <p:txEl>
                                              <p:charRg st="0" end="8"/>
                                            </p:txEl>
                                          </p:spTgt>
                                        </p:tgtEl>
                                        <p:attrNameLst>
                                          <p:attrName>style.visibility</p:attrName>
                                        </p:attrNameLst>
                                      </p:cBhvr>
                                      <p:to>
                                        <p:strVal val="visible"/>
                                      </p:to>
                                    </p:set>
                                    <p:anim calcmode="lin" valueType="num">
                                      <p:cBhvr>
                                        <p:cTn id="17" dur="500" fill="hold"/>
                                        <p:tgtEl>
                                          <p:spTgt spid="65546">
                                            <p:txEl>
                                              <p:charRg st="0" end="8"/>
                                            </p:txEl>
                                          </p:spTgt>
                                        </p:tgtEl>
                                        <p:attrNameLst>
                                          <p:attrName>ppt_x</p:attrName>
                                        </p:attrNameLst>
                                      </p:cBhvr>
                                      <p:tavLst>
                                        <p:tav tm="0">
                                          <p:val>
                                            <p:strVal val="#ppt_x"/>
                                          </p:val>
                                        </p:tav>
                                        <p:tav tm="100000">
                                          <p:val>
                                            <p:strVal val="#ppt_x"/>
                                          </p:val>
                                        </p:tav>
                                      </p:tavLst>
                                    </p:anim>
                                    <p:anim calcmode="lin" valueType="num">
                                      <p:cBhvr>
                                        <p:cTn id="18" dur="500" fill="hold"/>
                                        <p:tgtEl>
                                          <p:spTgt spid="65546">
                                            <p:txEl>
                                              <p:charRg st="0" end="8"/>
                                            </p:txEl>
                                          </p:spTgt>
                                        </p:tgtEl>
                                        <p:attrNameLst>
                                          <p:attrName>ppt_y</p:attrName>
                                        </p:attrNameLst>
                                      </p:cBhvr>
                                      <p:tavLst>
                                        <p:tav tm="0">
                                          <p:val>
                                            <p:strVal val="1+#ppt_h/2"/>
                                          </p:val>
                                        </p:tav>
                                        <p:tav tm="100000">
                                          <p:val>
                                            <p:strVal val="#ppt_y"/>
                                          </p:val>
                                        </p:tav>
                                      </p:tavLst>
                                    </p:anim>
                                  </p:childTnLst>
                                </p:cTn>
                              </p:par>
                              <p:par>
                                <p:cTn id="19" presetID="55" presetClass="entr" presetSubtype="0" fill="hold" grpId="0" nodeType="withEffect">
                                  <p:stCondLst>
                                    <p:cond delay="0"/>
                                  </p:stCondLst>
                                  <p:childTnLst>
                                    <p:set>
                                      <p:cBhvr>
                                        <p:cTn id="20" dur="1" fill="hold">
                                          <p:stCondLst>
                                            <p:cond delay="0"/>
                                          </p:stCondLst>
                                        </p:cTn>
                                        <p:tgtEl>
                                          <p:spTgt spid="36871"/>
                                        </p:tgtEl>
                                        <p:attrNameLst>
                                          <p:attrName>style.visibility</p:attrName>
                                        </p:attrNameLst>
                                      </p:cBhvr>
                                      <p:to>
                                        <p:strVal val="visible"/>
                                      </p:to>
                                    </p:set>
                                    <p:anim calcmode="lin" valueType="num">
                                      <p:cBhvr>
                                        <p:cTn id="21" dur="1000" fill="hold"/>
                                        <p:tgtEl>
                                          <p:spTgt spid="36871"/>
                                        </p:tgtEl>
                                        <p:attrNameLst>
                                          <p:attrName>ppt_w</p:attrName>
                                        </p:attrNameLst>
                                      </p:cBhvr>
                                      <p:tavLst>
                                        <p:tav tm="0">
                                          <p:val>
                                            <p:strVal val="#ppt_w*0.70"/>
                                          </p:val>
                                        </p:tav>
                                        <p:tav tm="100000">
                                          <p:val>
                                            <p:strVal val="#ppt_w"/>
                                          </p:val>
                                        </p:tav>
                                      </p:tavLst>
                                    </p:anim>
                                    <p:anim calcmode="lin" valueType="num">
                                      <p:cBhvr>
                                        <p:cTn id="22" dur="1000" fill="hold"/>
                                        <p:tgtEl>
                                          <p:spTgt spid="36871"/>
                                        </p:tgtEl>
                                        <p:attrNameLst>
                                          <p:attrName>ppt_h</p:attrName>
                                        </p:attrNameLst>
                                      </p:cBhvr>
                                      <p:tavLst>
                                        <p:tav tm="0">
                                          <p:val>
                                            <p:strVal val="#ppt_h"/>
                                          </p:val>
                                        </p:tav>
                                        <p:tav tm="100000">
                                          <p:val>
                                            <p:strVal val="#ppt_h"/>
                                          </p:val>
                                        </p:tav>
                                      </p:tavLst>
                                    </p:anim>
                                    <p:animEffect transition="in" filter="fade">
                                      <p:cBhvr>
                                        <p:cTn id="23" dur="1000"/>
                                        <p:tgtEl>
                                          <p:spTgt spid="36871"/>
                                        </p:tgtEl>
                                      </p:cBhvr>
                                    </p:animEffect>
                                  </p:childTnLst>
                                </p:cTn>
                              </p:par>
                            </p:childTnLst>
                          </p:cTn>
                        </p:par>
                        <p:par>
                          <p:cTn id="24" fill="hold">
                            <p:stCondLst>
                              <p:cond delay="500"/>
                            </p:stCondLst>
                            <p:childTnLst>
                              <p:par>
                                <p:cTn id="25" presetID="8" presetClass="emph" presetSubtype="0" fill="hold" nodeType="afterEffect">
                                  <p:stCondLst>
                                    <p:cond delay="0"/>
                                  </p:stCondLst>
                                  <p:childTnLst>
                                    <p:animRot by="21600000">
                                      <p:cBhvr>
                                        <p:cTn id="26" dur="2000" fill="hold"/>
                                        <p:tgtEl>
                                          <p:spTgt spid="9"/>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36874"/>
                                        </p:tgtEl>
                                        <p:attrNameLst>
                                          <p:attrName>style.visibility</p:attrName>
                                        </p:attrNameLst>
                                      </p:cBhvr>
                                      <p:to>
                                        <p:strVal val="visible"/>
                                      </p:to>
                                    </p:set>
                                    <p:animEffect transition="in" filter="diamond(in)">
                                      <p:cBhvr>
                                        <p:cTn id="31" dur="2000"/>
                                        <p:tgtEl>
                                          <p:spTgt spid="36874"/>
                                        </p:tgtEl>
                                      </p:cBhvr>
                                    </p:animEffect>
                                  </p:childTnLst>
                                </p:cTn>
                              </p:par>
                            </p:childTnLst>
                          </p:cTn>
                        </p:par>
                        <p:par>
                          <p:cTn id="32" fill="hold">
                            <p:stCondLst>
                              <p:cond delay="2000"/>
                            </p:stCondLst>
                            <p:childTnLst>
                              <p:par>
                                <p:cTn id="33" presetID="18" presetClass="path" presetSubtype="0" accel="50000" decel="50000" fill="hold" grpId="3" nodeType="afterEffect">
                                  <p:stCondLst>
                                    <p:cond delay="0"/>
                                  </p:stCondLst>
                                  <p:childTnLst>
                                    <p:animMotion origin="layout" path="M 0 0 C 0.001 0.034 0.011 0.065 0.028 0.085 C 0.028 0.086 0.055 0.113 0.055 0.112 C 0.07 0.127 0.079 0.148 0.079 0.17 C 0.079 0.214 0.044 0.249 0 0.25 C -0.044 0.249 -0.079 0.214 -0.079 0.17 C -0.079 0.148 -0.07 0.127 -0.055 0.112 C -0.055 0.113 -0.028 0.086 -0.028 0.085 C -0.011 0.065 -0.001 0.034 0 0 Z" pathEditMode="relative" ptsTypes="">
                                      <p:cBhvr>
                                        <p:cTn id="34" dur="2000" fill="hold"/>
                                        <p:tgtEl>
                                          <p:spTgt spid="36874"/>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1)">
                                      <p:cBhvr>
                                        <p:cTn id="39" dur="2000"/>
                                        <p:tgtEl>
                                          <p:spTgt spid="11"/>
                                        </p:tgtEl>
                                      </p:cBhvr>
                                    </p:animEffect>
                                  </p:childTnLst>
                                </p:cTn>
                              </p:par>
                            </p:childTnLst>
                          </p:cTn>
                        </p:par>
                        <p:par>
                          <p:cTn id="40" fill="hold">
                            <p:stCondLst>
                              <p:cond delay="2000"/>
                            </p:stCondLst>
                            <p:childTnLst>
                              <p:par>
                                <p:cTn id="41" presetID="12" presetClass="entr" presetSubtype="4" fill="hold" grpId="1" nodeType="afterEffect">
                                  <p:stCondLst>
                                    <p:cond delay="0"/>
                                  </p:stCondLst>
                                  <p:childTnLst>
                                    <p:set>
                                      <p:cBhvr>
                                        <p:cTn id="42" dur="1" fill="hold">
                                          <p:stCondLst>
                                            <p:cond delay="0"/>
                                          </p:stCondLst>
                                        </p:cTn>
                                        <p:tgtEl>
                                          <p:spTgt spid="36877"/>
                                        </p:tgtEl>
                                        <p:attrNameLst>
                                          <p:attrName>style.visibility</p:attrName>
                                        </p:attrNameLst>
                                      </p:cBhvr>
                                      <p:to>
                                        <p:strVal val="visible"/>
                                      </p:to>
                                    </p:set>
                                    <p:anim calcmode="lin" valueType="num">
                                      <p:cBhvr>
                                        <p:cTn id="43" dur="500"/>
                                        <p:tgtEl>
                                          <p:spTgt spid="36877"/>
                                        </p:tgtEl>
                                        <p:attrNameLst>
                                          <p:attrName>ppt_y</p:attrName>
                                        </p:attrNameLst>
                                      </p:cBhvr>
                                      <p:tavLst>
                                        <p:tav tm="0">
                                          <p:val>
                                            <p:strVal val="#ppt_y+#ppt_h*1.125000"/>
                                          </p:val>
                                        </p:tav>
                                        <p:tav tm="100000">
                                          <p:val>
                                            <p:strVal val="#ppt_y"/>
                                          </p:val>
                                        </p:tav>
                                      </p:tavLst>
                                    </p:anim>
                                    <p:animEffect transition="in" filter="wipe(up)">
                                      <p:cBhvr>
                                        <p:cTn id="44" dur="500"/>
                                        <p:tgtEl>
                                          <p:spTgt spid="3687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7356">
                                            <p:txEl>
                                              <p:charRg st="0" end="15"/>
                                            </p:txEl>
                                          </p:spTgt>
                                        </p:tgtEl>
                                        <p:attrNameLst>
                                          <p:attrName>style.visibility</p:attrName>
                                        </p:attrNameLst>
                                      </p:cBhvr>
                                      <p:to>
                                        <p:strVal val="visible"/>
                                      </p:to>
                                    </p:set>
                                    <p:animEffect transition="in" filter="fade">
                                      <p:cBhvr>
                                        <p:cTn id="49" dur="2000"/>
                                        <p:tgtEl>
                                          <p:spTgt spid="57356">
                                            <p:txEl>
                                              <p:charRg st="0"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1" grpId="0"/>
      <p:bldP spid="36874" grpId="0" bldLvl="0" animBg="1"/>
      <p:bldP spid="36874" grpId="1" animBg="1"/>
      <p:bldP spid="36874" grpId="2" animBg="1"/>
      <p:bldP spid="36874" grpId="3" bldLvl="0" animBg="1"/>
      <p:bldP spid="36877" grpId="0" animBg="1"/>
      <p:bldP spid="36877" grpId="1" bldLvl="0" animBg="1"/>
      <p:bldP spid="5735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云形标注 47120"/>
          <p:cNvSpPr/>
          <p:nvPr/>
        </p:nvSpPr>
        <p:spPr>
          <a:xfrm>
            <a:off x="5437188" y="1412875"/>
            <a:ext cx="2066925" cy="1041400"/>
          </a:xfrm>
          <a:prstGeom prst="cloudCallout">
            <a:avLst>
              <a:gd name="adj1" fmla="val -155454"/>
              <a:gd name="adj2" fmla="val 59907"/>
            </a:avLst>
          </a:prstGeom>
          <a:solidFill>
            <a:schemeClr val="accent1"/>
          </a:solidFill>
          <a:ln w="9525" cap="flat" cmpd="sng">
            <a:solidFill>
              <a:schemeClr val="tx1"/>
            </a:solidFill>
            <a:prstDash val="solid"/>
            <a:headEnd type="none" w="med" len="med"/>
            <a:tailEnd type="none" w="med" len="med"/>
          </a:ln>
        </p:spPr>
        <p:txBody>
          <a:bodyPr/>
          <a:p>
            <a:pPr algn="ctr" eaLnBrk="1" hangingPunct="1">
              <a:spcBef>
                <a:spcPct val="50000"/>
              </a:spcBef>
            </a:pPr>
            <a:endParaRPr lang="zh-CN" altLang="en-US" dirty="0">
              <a:latin typeface="Arial" panose="020B0604020202020204" pitchFamily="34" charset="0"/>
              <a:ea typeface="宋体" panose="02010600030101010101" pitchFamily="2" charset="-122"/>
            </a:endParaRPr>
          </a:p>
        </p:txBody>
      </p:sp>
      <p:pic>
        <p:nvPicPr>
          <p:cNvPr id="7171" name="图片 13"/>
          <p:cNvPicPr>
            <a:picLocks noChangeAspect="1"/>
          </p:cNvPicPr>
          <p:nvPr/>
        </p:nvPicPr>
        <p:blipFill>
          <a:blip r:embed="rId1"/>
          <a:stretch>
            <a:fillRect/>
          </a:stretch>
        </p:blipFill>
        <p:spPr>
          <a:xfrm rot="-2683160">
            <a:off x="52388" y="5465763"/>
            <a:ext cx="1481137" cy="1581150"/>
          </a:xfrm>
          <a:prstGeom prst="rect">
            <a:avLst/>
          </a:prstGeom>
          <a:noFill/>
          <a:ln w="9525">
            <a:noFill/>
          </a:ln>
        </p:spPr>
      </p:pic>
      <p:grpSp>
        <p:nvGrpSpPr>
          <p:cNvPr id="3" name="组合 2"/>
          <p:cNvGrpSpPr/>
          <p:nvPr/>
        </p:nvGrpSpPr>
        <p:grpSpPr>
          <a:xfrm flipV="1">
            <a:off x="2384425" y="1187450"/>
            <a:ext cx="3576638" cy="76200"/>
            <a:chOff x="5475255" y="1143000"/>
            <a:chExt cx="1486646" cy="101600"/>
          </a:xfrm>
        </p:grpSpPr>
        <p:cxnSp>
          <p:nvCxnSpPr>
            <p:cNvPr id="4" name="Straight Connector 30"/>
            <p:cNvCxnSpPr/>
            <p:nvPr/>
          </p:nvCxnSpPr>
          <p:spPr>
            <a:xfrm>
              <a:off x="5475255" y="1143000"/>
              <a:ext cx="148664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31"/>
            <p:cNvCxnSpPr/>
            <p:nvPr/>
          </p:nvCxnSpPr>
          <p:spPr>
            <a:xfrm>
              <a:off x="5616463" y="1244600"/>
              <a:ext cx="1185754"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7110" name="矩形 16"/>
          <p:cNvSpPr/>
          <p:nvPr/>
        </p:nvSpPr>
        <p:spPr>
          <a:xfrm>
            <a:off x="1116013" y="358775"/>
            <a:ext cx="5903912" cy="830263"/>
          </a:xfrm>
          <a:prstGeom prst="rect">
            <a:avLst/>
          </a:prstGeom>
          <a:noFill/>
          <a:ln w="9525">
            <a:noFill/>
          </a:ln>
        </p:spPr>
        <p:txBody>
          <a:bodyPr>
            <a:spAutoFit/>
          </a:bodyPr>
          <a:p>
            <a:pPr algn="ctr">
              <a:lnSpc>
                <a:spcPct val="150000"/>
              </a:lnSpc>
              <a:spcBef>
                <a:spcPct val="50000"/>
              </a:spcBef>
            </a:pPr>
            <a:r>
              <a:rPr lang="zh-CN" altLang="en-US" sz="3200" b="1" dirty="0">
                <a:latin typeface="宋体" panose="02010600030101010101" pitchFamily="2" charset="-122"/>
                <a:ea typeface="宋体" panose="02010600030101010101" pitchFamily="2" charset="-122"/>
              </a:rPr>
              <a:t>一、现金的含义</a:t>
            </a:r>
            <a:endParaRPr lang="en-US" altLang="zh-CN" sz="3200" b="1" dirty="0">
              <a:latin typeface="宋体" panose="02010600030101010101" pitchFamily="2" charset="-122"/>
              <a:ea typeface="宋体" panose="02010600030101010101" pitchFamily="2" charset="-122"/>
              <a:sym typeface="黑体" panose="02010609060101010101" charset="-122"/>
            </a:endParaRPr>
          </a:p>
        </p:txBody>
      </p:sp>
      <p:sp>
        <p:nvSpPr>
          <p:cNvPr id="7174" name="灯片编号占位符 1"/>
          <p:cNvSpPr>
            <a:spLocks noGrp="1"/>
          </p:cNvSpPr>
          <p:nvPr/>
        </p:nvSpPr>
        <p:spPr>
          <a:xfrm>
            <a:off x="8753475" y="5726113"/>
            <a:ext cx="390525" cy="274637"/>
          </a:xfrm>
          <a:prstGeom prst="rect">
            <a:avLst/>
          </a:prstGeom>
          <a:noFill/>
          <a:ln w="9525">
            <a:noFill/>
          </a:ln>
        </p:spPr>
        <p:txBody>
          <a:bodyPr anchor="ctr" anchorCtr="0"/>
          <a:p>
            <a:pPr algn="ctr" eaLnBrk="1" hangingPunct="1">
              <a:spcBef>
                <a:spcPct val="50000"/>
              </a:spcBef>
            </a:pPr>
            <a:fld id="{9A0DB2DC-4C9A-4742-B13C-FB6460FD3503}" type="slidenum">
              <a:rPr lang="en-US" altLang="zh-CN" sz="700" dirty="0">
                <a:latin typeface="文泉驿微米黑" pitchFamily="2" charset="-122"/>
                <a:ea typeface="宋体" panose="02010600030101010101" pitchFamily="2" charset="-122"/>
                <a:sym typeface="宋体" panose="02010600030101010101" pitchFamily="2" charset="-122"/>
              </a:rPr>
            </a:fld>
            <a:endParaRPr lang="en-US" altLang="zh-CN" sz="700" dirty="0">
              <a:latin typeface="文泉驿微米黑" pitchFamily="2" charset="-122"/>
              <a:ea typeface="宋体" panose="02010600030101010101" pitchFamily="2" charset="-122"/>
              <a:sym typeface="宋体" panose="02010600030101010101" pitchFamily="2" charset="-122"/>
            </a:endParaRPr>
          </a:p>
        </p:txBody>
      </p:sp>
      <p:pic>
        <p:nvPicPr>
          <p:cNvPr id="7175" name="图片 14"/>
          <p:cNvPicPr>
            <a:picLocks noChangeAspect="1"/>
          </p:cNvPicPr>
          <p:nvPr/>
        </p:nvPicPr>
        <p:blipFill>
          <a:blip r:embed="rId2"/>
          <a:srcRect t="4102" r="27658"/>
          <a:stretch>
            <a:fillRect/>
          </a:stretch>
        </p:blipFill>
        <p:spPr>
          <a:xfrm>
            <a:off x="7953375" y="-22225"/>
            <a:ext cx="1190625" cy="1209675"/>
          </a:xfrm>
          <a:prstGeom prst="rect">
            <a:avLst/>
          </a:prstGeom>
          <a:noFill/>
          <a:ln w="9525">
            <a:noFill/>
          </a:ln>
        </p:spPr>
      </p:pic>
      <p:sp>
        <p:nvSpPr>
          <p:cNvPr id="65546" name="文本框 6"/>
          <p:cNvSpPr txBox="1"/>
          <p:nvPr/>
        </p:nvSpPr>
        <p:spPr>
          <a:xfrm>
            <a:off x="463550" y="1828800"/>
            <a:ext cx="4440238" cy="625475"/>
          </a:xfrm>
          <a:prstGeom prst="rect">
            <a:avLst/>
          </a:prstGeom>
          <a:noFill/>
          <a:ln w="9525">
            <a:noFill/>
          </a:ln>
        </p:spPr>
        <p:txBody>
          <a:bodyPr lIns="36000" tIns="46800" rIns="36000" bIns="46800">
            <a:spAutoFit/>
          </a:bodyPr>
          <a:p>
            <a:pPr eaLnBrk="1" hangingPunct="1">
              <a:lnSpc>
                <a:spcPct val="125000"/>
              </a:lnSpc>
              <a:spcBef>
                <a:spcPct val="50000"/>
              </a:spcBef>
            </a:pPr>
            <a:r>
              <a:rPr lang="en-US" altLang="zh-CN" sz="2800" b="1" dirty="0">
                <a:latin typeface="宋体" panose="02010600030101010101" pitchFamily="2" charset="-122"/>
                <a:ea typeface="宋体" panose="02010600030101010101" pitchFamily="2" charset="-122"/>
              </a:rPr>
              <a:t>2.</a:t>
            </a:r>
            <a:r>
              <a:rPr lang="zh-CN" altLang="en-US" sz="2800" b="1" dirty="0">
                <a:latin typeface="宋体" panose="02010600030101010101" pitchFamily="2" charset="-122"/>
                <a:ea typeface="宋体" panose="02010600030101010101" pitchFamily="2" charset="-122"/>
              </a:rPr>
              <a:t>现金的特点</a:t>
            </a:r>
            <a:endParaRPr lang="zh-CN" altLang="en-US" sz="2800" dirty="0">
              <a:solidFill>
                <a:srgbClr val="6E8798"/>
              </a:solidFill>
              <a:latin typeface="宋体" panose="02010600030101010101" pitchFamily="2" charset="-122"/>
              <a:ea typeface="宋体" panose="02010600030101010101" pitchFamily="2" charset="-122"/>
            </a:endParaRPr>
          </a:p>
        </p:txBody>
      </p:sp>
      <p:pic>
        <p:nvPicPr>
          <p:cNvPr id="9" name="图片 8" descr="1517444497446"/>
          <p:cNvPicPr>
            <a:picLocks noChangeAspect="1"/>
          </p:cNvPicPr>
          <p:nvPr/>
        </p:nvPicPr>
        <p:blipFill>
          <a:blip r:embed="rId3"/>
          <a:stretch>
            <a:fillRect/>
          </a:stretch>
        </p:blipFill>
        <p:spPr>
          <a:xfrm>
            <a:off x="6443663" y="4418013"/>
            <a:ext cx="2700337" cy="2439987"/>
          </a:xfrm>
          <a:prstGeom prst="rect">
            <a:avLst/>
          </a:prstGeom>
          <a:noFill/>
          <a:ln w="9525">
            <a:noFill/>
          </a:ln>
        </p:spPr>
      </p:pic>
      <p:pic>
        <p:nvPicPr>
          <p:cNvPr id="11" name="图片 10" descr="1"/>
          <p:cNvPicPr>
            <a:picLocks noChangeAspect="1"/>
          </p:cNvPicPr>
          <p:nvPr/>
        </p:nvPicPr>
        <p:blipFill>
          <a:blip r:embed="rId4"/>
          <a:stretch>
            <a:fillRect/>
          </a:stretch>
        </p:blipFill>
        <p:spPr>
          <a:xfrm>
            <a:off x="900113" y="5157788"/>
            <a:ext cx="742950" cy="742950"/>
          </a:xfrm>
          <a:prstGeom prst="rect">
            <a:avLst/>
          </a:prstGeom>
          <a:noFill/>
          <a:ln w="9525">
            <a:noFill/>
          </a:ln>
        </p:spPr>
      </p:pic>
      <p:sp>
        <p:nvSpPr>
          <p:cNvPr id="47118" name="文本框 12"/>
          <p:cNvSpPr txBox="1"/>
          <p:nvPr/>
        </p:nvSpPr>
        <p:spPr>
          <a:xfrm>
            <a:off x="463550" y="3243263"/>
            <a:ext cx="7837488" cy="1938337"/>
          </a:xfrm>
          <a:prstGeom prst="rect">
            <a:avLst/>
          </a:prstGeom>
          <a:noFill/>
          <a:ln w="9525" cap="flat" cmpd="sng">
            <a:solidFill>
              <a:srgbClr val="FF0000"/>
            </a:solidFill>
            <a:prstDash val="sysDash"/>
            <a:round/>
            <a:headEnd type="none" w="med" len="med"/>
            <a:tailEnd type="none" w="med" len="med"/>
          </a:ln>
        </p:spPr>
        <p:txBody>
          <a:bodyPr>
            <a:spAutoFit/>
          </a:bodyPr>
          <a:p>
            <a:pPr indent="254000" eaLnBrk="1" hangingPunct="1">
              <a:spcBef>
                <a:spcPct val="50000"/>
              </a:spcBef>
            </a:pPr>
            <a:r>
              <a:rPr lang="zh-CN" altLang="en-US" sz="2400" dirty="0">
                <a:latin typeface="方正书宋简体" charset="-122"/>
                <a:ea typeface="宋体" panose="02010600030101010101" pitchFamily="2" charset="-122"/>
              </a:rPr>
              <a:t>现金是企业</a:t>
            </a:r>
            <a:r>
              <a:rPr lang="zh-CN" altLang="en-US" sz="2400" b="1" u="sng" dirty="0">
                <a:latin typeface="方正书宋简体" charset="-122"/>
                <a:ea typeface="宋体" panose="02010600030101010101" pitchFamily="2" charset="-122"/>
              </a:rPr>
              <a:t>变现能力最强</a:t>
            </a:r>
            <a:r>
              <a:rPr lang="zh-CN" altLang="en-US" sz="2400" dirty="0">
                <a:latin typeface="方正书宋简体" charset="-122"/>
                <a:ea typeface="宋体" panose="02010600030101010101" pitchFamily="2" charset="-122"/>
              </a:rPr>
              <a:t>的资产，可以</a:t>
            </a:r>
            <a:r>
              <a:rPr lang="zh-CN" altLang="en-US" sz="2400" dirty="0">
                <a:latin typeface="Arial" panose="020B0604020202020204" pitchFamily="34" charset="0"/>
                <a:ea typeface="宋体" panose="02010600030101010101" pitchFamily="2" charset="-122"/>
              </a:rPr>
              <a:t>现金是企业变现能力最强的资产，可以随时用来购买所需的物资，支付有关费用，偿还债务，上交税收等。企业为保证生产经营活动的正常进行，必须拥有一定数额的现金。但现金是唯一的不创造价值的资产，是</a:t>
            </a:r>
            <a:r>
              <a:rPr lang="zh-CN" altLang="en-US" sz="2400" b="1" u="sng" dirty="0">
                <a:latin typeface="Arial" panose="020B0604020202020204" pitchFamily="34" charset="0"/>
                <a:ea typeface="宋体" panose="02010600030101010101" pitchFamily="2" charset="-122"/>
              </a:rPr>
              <a:t>收益性最差的资产</a:t>
            </a:r>
            <a:r>
              <a:rPr lang="zh-CN" altLang="en-US" sz="2400" b="1"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 。</a:t>
            </a:r>
            <a:endParaRPr lang="zh-CN" altLang="en-US" sz="2400" dirty="0">
              <a:latin typeface="Arial" panose="020B0604020202020204" pitchFamily="34" charset="0"/>
              <a:ea typeface="宋体" panose="02010600030101010101" pitchFamily="2" charset="-122"/>
            </a:endParaRPr>
          </a:p>
        </p:txBody>
      </p:sp>
      <p:sp>
        <p:nvSpPr>
          <p:cNvPr id="47119" name="文本框 13"/>
          <p:cNvSpPr txBox="1"/>
          <p:nvPr/>
        </p:nvSpPr>
        <p:spPr>
          <a:xfrm>
            <a:off x="466725" y="2659063"/>
            <a:ext cx="5976938" cy="466725"/>
          </a:xfrm>
          <a:prstGeom prst="rect">
            <a:avLst/>
          </a:prstGeom>
          <a:noFill/>
          <a:ln w="9525" cap="flat" cmpd="sng">
            <a:solidFill>
              <a:srgbClr val="00B050"/>
            </a:solidFill>
            <a:prstDash val="solid"/>
            <a:round/>
            <a:headEnd type="none" w="med" len="med"/>
            <a:tailEnd type="none" w="med" len="med"/>
          </a:ln>
        </p:spPr>
        <p:txBody>
          <a:bodyPr>
            <a:spAutoFit/>
          </a:bodyPr>
          <a:p>
            <a:pPr indent="127000" algn="ctr" eaLnBrk="1" hangingPunct="1">
              <a:spcBef>
                <a:spcPct val="50000"/>
              </a:spcBef>
            </a:pPr>
            <a:r>
              <a:rPr lang="zh-CN" altLang="en-US" sz="2400" b="1" dirty="0">
                <a:latin typeface="方正书宋简体" charset="-122"/>
                <a:ea typeface="宋体" panose="02010600030101010101" pitchFamily="2" charset="-122"/>
              </a:rPr>
              <a:t>现金是</a:t>
            </a:r>
            <a:r>
              <a:rPr lang="zh-CN" altLang="en-US" sz="2400" b="1" dirty="0">
                <a:solidFill>
                  <a:srgbClr val="FF3300"/>
                </a:solidFill>
                <a:latin typeface="方正书宋简体" charset="-122"/>
                <a:ea typeface="宋体" panose="02010600030101010101" pitchFamily="2" charset="-122"/>
              </a:rPr>
              <a:t>流动性</a:t>
            </a:r>
            <a:r>
              <a:rPr lang="zh-CN" altLang="en-US" sz="2400" b="1" dirty="0">
                <a:latin typeface="方正书宋简体" charset="-122"/>
                <a:ea typeface="宋体" panose="02010600030101010101" pitchFamily="2" charset="-122"/>
              </a:rPr>
              <a:t>最强，收益性最差的资产。</a:t>
            </a:r>
            <a:endParaRPr lang="zh-CN" altLang="en-US" sz="2400" b="1" dirty="0">
              <a:latin typeface="Arial" panose="020B0604020202020204" pitchFamily="34" charset="0"/>
              <a:ea typeface="宋体" panose="02010600030101010101" pitchFamily="2" charset="-122"/>
            </a:endParaRPr>
          </a:p>
        </p:txBody>
      </p:sp>
      <p:sp>
        <p:nvSpPr>
          <p:cNvPr id="47122" name="文本框 13"/>
          <p:cNvSpPr txBox="1"/>
          <p:nvPr/>
        </p:nvSpPr>
        <p:spPr>
          <a:xfrm>
            <a:off x="5508625" y="1700213"/>
            <a:ext cx="1657350" cy="466725"/>
          </a:xfrm>
          <a:prstGeom prst="rect">
            <a:avLst/>
          </a:prstGeom>
          <a:noFill/>
          <a:ln w="9525" cap="flat" cmpd="sng">
            <a:solidFill>
              <a:srgbClr val="00B050"/>
            </a:solidFill>
            <a:prstDash val="solid"/>
            <a:round/>
            <a:headEnd type="none" w="med" len="med"/>
            <a:tailEnd type="none" w="med" len="med"/>
          </a:ln>
        </p:spPr>
        <p:txBody>
          <a:bodyPr>
            <a:spAutoFit/>
          </a:bodyPr>
          <a:p>
            <a:pPr indent="127000" algn="ctr" eaLnBrk="1" hangingPunct="1">
              <a:spcBef>
                <a:spcPct val="50000"/>
              </a:spcBef>
            </a:pPr>
            <a:r>
              <a:rPr lang="zh-CN" altLang="en-US" sz="2400" b="1" dirty="0">
                <a:latin typeface="Arial" panose="020B0604020202020204" pitchFamily="34" charset="0"/>
                <a:ea typeface="宋体" panose="02010600030101010101" pitchFamily="2" charset="-122"/>
              </a:rPr>
              <a:t>变现能力</a:t>
            </a:r>
            <a:endParaRPr lang="zh-CN" altLang="en-US" sz="2400" b="1" dirty="0">
              <a:latin typeface="Arial" panose="020B0604020202020204" pitchFamily="34" charset="0"/>
              <a:ea typeface="宋体" panose="0201060003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110"/>
                                        </p:tgtEl>
                                        <p:attrNameLst>
                                          <p:attrName>style.visibility</p:attrName>
                                        </p:attrNameLst>
                                      </p:cBhvr>
                                      <p:to>
                                        <p:strVal val="visible"/>
                                      </p:to>
                                    </p:set>
                                    <p:anim calcmode="lin" valueType="num">
                                      <p:cBhvr>
                                        <p:cTn id="7" dur="500" fill="hold"/>
                                        <p:tgtEl>
                                          <p:spTgt spid="47110"/>
                                        </p:tgtEl>
                                        <p:attrNameLst>
                                          <p:attrName>ppt_x</p:attrName>
                                        </p:attrNameLst>
                                      </p:cBhvr>
                                      <p:tavLst>
                                        <p:tav tm="0">
                                          <p:val>
                                            <p:strVal val="0-#ppt_w/2"/>
                                          </p:val>
                                        </p:tav>
                                        <p:tav tm="100000">
                                          <p:val>
                                            <p:strVal val="#ppt_x"/>
                                          </p:val>
                                        </p:tav>
                                      </p:tavLst>
                                    </p:anim>
                                    <p:anim calcmode="lin" valueType="num">
                                      <p:cBhvr>
                                        <p:cTn id="8" dur="500" fill="hold"/>
                                        <p:tgtEl>
                                          <p:spTgt spid="471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5546">
                                            <p:txEl>
                                              <p:charRg st="0" end="8"/>
                                            </p:txEl>
                                          </p:spTgt>
                                        </p:tgtEl>
                                        <p:attrNameLst>
                                          <p:attrName>style.visibility</p:attrName>
                                        </p:attrNameLst>
                                      </p:cBhvr>
                                      <p:to>
                                        <p:strVal val="visible"/>
                                      </p:to>
                                    </p:set>
                                    <p:anim calcmode="lin" valueType="num">
                                      <p:cBhvr>
                                        <p:cTn id="17" dur="500" fill="hold"/>
                                        <p:tgtEl>
                                          <p:spTgt spid="65546">
                                            <p:txEl>
                                              <p:charRg st="0" end="8"/>
                                            </p:txEl>
                                          </p:spTgt>
                                        </p:tgtEl>
                                        <p:attrNameLst>
                                          <p:attrName>ppt_x</p:attrName>
                                        </p:attrNameLst>
                                      </p:cBhvr>
                                      <p:tavLst>
                                        <p:tav tm="0">
                                          <p:val>
                                            <p:strVal val="#ppt_x"/>
                                          </p:val>
                                        </p:tav>
                                        <p:tav tm="100000">
                                          <p:val>
                                            <p:strVal val="#ppt_x"/>
                                          </p:val>
                                        </p:tav>
                                      </p:tavLst>
                                    </p:anim>
                                    <p:anim calcmode="lin" valueType="num">
                                      <p:cBhvr>
                                        <p:cTn id="18" dur="500" fill="hold"/>
                                        <p:tgtEl>
                                          <p:spTgt spid="65546">
                                            <p:txEl>
                                              <p:charRg st="0" end="8"/>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8" presetClass="emph" presetSubtype="0" fill="hold" nodeType="afterEffect">
                                  <p:stCondLst>
                                    <p:cond delay="0"/>
                                  </p:stCondLst>
                                  <p:childTnLst>
                                    <p:animRot by="21600000">
                                      <p:cBhvr>
                                        <p:cTn id="21" dur="2000" fill="hold"/>
                                        <p:tgtEl>
                                          <p:spTgt spid="9"/>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childTnLst>
                          </p:cTn>
                        </p:par>
                        <p:par>
                          <p:cTn id="27" fill="hold">
                            <p:stCondLst>
                              <p:cond delay="2000"/>
                            </p:stCondLst>
                            <p:childTnLst>
                              <p:par>
                                <p:cTn id="28" presetID="12" presetClass="entr" presetSubtype="4" fill="hold" grpId="1" nodeType="afterEffect">
                                  <p:stCondLst>
                                    <p:cond delay="0"/>
                                  </p:stCondLst>
                                  <p:childTnLst>
                                    <p:set>
                                      <p:cBhvr>
                                        <p:cTn id="29" dur="1" fill="hold">
                                          <p:stCondLst>
                                            <p:cond delay="0"/>
                                          </p:stCondLst>
                                        </p:cTn>
                                        <p:tgtEl>
                                          <p:spTgt spid="47118"/>
                                        </p:tgtEl>
                                        <p:attrNameLst>
                                          <p:attrName>style.visibility</p:attrName>
                                        </p:attrNameLst>
                                      </p:cBhvr>
                                      <p:to>
                                        <p:strVal val="visible"/>
                                      </p:to>
                                    </p:set>
                                    <p:anim calcmode="lin" valueType="num">
                                      <p:cBhvr>
                                        <p:cTn id="30" dur="500"/>
                                        <p:tgtEl>
                                          <p:spTgt spid="47118"/>
                                        </p:tgtEl>
                                        <p:attrNameLst>
                                          <p:attrName>ppt_y</p:attrName>
                                        </p:attrNameLst>
                                      </p:cBhvr>
                                      <p:tavLst>
                                        <p:tav tm="0">
                                          <p:val>
                                            <p:strVal val="#ppt_y+#ppt_h*1.125000"/>
                                          </p:val>
                                        </p:tav>
                                        <p:tav tm="100000">
                                          <p:val>
                                            <p:strVal val="#ppt_y"/>
                                          </p:val>
                                        </p:tav>
                                      </p:tavLst>
                                    </p:anim>
                                    <p:animEffect transition="in" filter="wipe(up)">
                                      <p:cBhvr>
                                        <p:cTn id="31" dur="500"/>
                                        <p:tgtEl>
                                          <p:spTgt spid="47118"/>
                                        </p:tgtEl>
                                      </p:cBhvr>
                                    </p:animEffec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1" nodeType="clickEffect">
                                  <p:stCondLst>
                                    <p:cond delay="0"/>
                                  </p:stCondLst>
                                  <p:iterate type="lt">
                                    <p:tmPct val="10000"/>
                                  </p:iterate>
                                  <p:childTnLst>
                                    <p:set>
                                      <p:cBhvr>
                                        <p:cTn id="35" dur="1" fill="hold">
                                          <p:stCondLst>
                                            <p:cond delay="0"/>
                                          </p:stCondLst>
                                        </p:cTn>
                                        <p:tgtEl>
                                          <p:spTgt spid="47119"/>
                                        </p:tgtEl>
                                        <p:attrNameLst>
                                          <p:attrName>style.visibility</p:attrName>
                                        </p:attrNameLst>
                                      </p:cBhvr>
                                      <p:to>
                                        <p:strVal val="visible"/>
                                      </p:to>
                                    </p:set>
                                    <p:anim by="(-#ppt_w*2)" calcmode="lin" valueType="num">
                                      <p:cBhvr rctx="PPT">
                                        <p:cTn id="36" dur="500" autoRev="1" fill="hold">
                                          <p:stCondLst>
                                            <p:cond delay="0"/>
                                          </p:stCondLst>
                                        </p:cTn>
                                        <p:tgtEl>
                                          <p:spTgt spid="47119"/>
                                        </p:tgtEl>
                                        <p:attrNameLst>
                                          <p:attrName>ppt_w</p:attrName>
                                        </p:attrNameLst>
                                      </p:cBhvr>
                                    </p:anim>
                                    <p:anim by="(#ppt_w*0.50)" calcmode="lin" valueType="num">
                                      <p:cBhvr>
                                        <p:cTn id="37" dur="500" decel="50000" autoRev="1" fill="hold">
                                          <p:stCondLst>
                                            <p:cond delay="0"/>
                                          </p:stCondLst>
                                        </p:cTn>
                                        <p:tgtEl>
                                          <p:spTgt spid="47119"/>
                                        </p:tgtEl>
                                        <p:attrNameLst>
                                          <p:attrName>ppt_x</p:attrName>
                                        </p:attrNameLst>
                                      </p:cBhvr>
                                    </p:anim>
                                    <p:anim from="(-#ppt_h/2)" to="(#ppt_y)" calcmode="lin" valueType="num">
                                      <p:cBhvr>
                                        <p:cTn id="38" dur="1000" fill="hold">
                                          <p:stCondLst>
                                            <p:cond delay="0"/>
                                          </p:stCondLst>
                                        </p:cTn>
                                        <p:tgtEl>
                                          <p:spTgt spid="47119"/>
                                        </p:tgtEl>
                                        <p:attrNameLst>
                                          <p:attrName>ppt_y</p:attrName>
                                        </p:attrNameLst>
                                      </p:cBhvr>
                                    </p:anim>
                                    <p:animRot by="21600000">
                                      <p:cBhvr>
                                        <p:cTn id="39" dur="1000" fill="hold">
                                          <p:stCondLst>
                                            <p:cond delay="0"/>
                                          </p:stCondLst>
                                        </p:cTn>
                                        <p:tgtEl>
                                          <p:spTgt spid="47119"/>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grpId="1" nodeType="clickEffect">
                                  <p:stCondLst>
                                    <p:cond delay="0"/>
                                  </p:stCondLst>
                                  <p:iterate type="lt">
                                    <p:tmPct val="10000"/>
                                  </p:iterate>
                                  <p:childTnLst>
                                    <p:set>
                                      <p:cBhvr>
                                        <p:cTn id="43" dur="1" fill="hold">
                                          <p:stCondLst>
                                            <p:cond delay="0"/>
                                          </p:stCondLst>
                                        </p:cTn>
                                        <p:tgtEl>
                                          <p:spTgt spid="47122"/>
                                        </p:tgtEl>
                                        <p:attrNameLst>
                                          <p:attrName>style.visibility</p:attrName>
                                        </p:attrNameLst>
                                      </p:cBhvr>
                                      <p:to>
                                        <p:strVal val="visible"/>
                                      </p:to>
                                    </p:set>
                                    <p:anim by="(-#ppt_w*2)" calcmode="lin" valueType="num">
                                      <p:cBhvr rctx="PPT">
                                        <p:cTn id="44" dur="500" autoRev="1" fill="hold">
                                          <p:stCondLst>
                                            <p:cond delay="0"/>
                                          </p:stCondLst>
                                        </p:cTn>
                                        <p:tgtEl>
                                          <p:spTgt spid="47122"/>
                                        </p:tgtEl>
                                        <p:attrNameLst>
                                          <p:attrName>ppt_w</p:attrName>
                                        </p:attrNameLst>
                                      </p:cBhvr>
                                    </p:anim>
                                    <p:anim by="(#ppt_w*0.50)" calcmode="lin" valueType="num">
                                      <p:cBhvr>
                                        <p:cTn id="45" dur="500" decel="50000" autoRev="1" fill="hold">
                                          <p:stCondLst>
                                            <p:cond delay="0"/>
                                          </p:stCondLst>
                                        </p:cTn>
                                        <p:tgtEl>
                                          <p:spTgt spid="47122"/>
                                        </p:tgtEl>
                                        <p:attrNameLst>
                                          <p:attrName>ppt_x</p:attrName>
                                        </p:attrNameLst>
                                      </p:cBhvr>
                                    </p:anim>
                                    <p:anim from="(-#ppt_h/2)" to="(#ppt_y)" calcmode="lin" valueType="num">
                                      <p:cBhvr>
                                        <p:cTn id="46" dur="1000" fill="hold">
                                          <p:stCondLst>
                                            <p:cond delay="0"/>
                                          </p:stCondLst>
                                        </p:cTn>
                                        <p:tgtEl>
                                          <p:spTgt spid="47122"/>
                                        </p:tgtEl>
                                        <p:attrNameLst>
                                          <p:attrName>ppt_y</p:attrName>
                                        </p:attrNameLst>
                                      </p:cBhvr>
                                    </p:anim>
                                    <p:animRot by="21600000">
                                      <p:cBhvr>
                                        <p:cTn id="47" dur="1000" fill="hold">
                                          <p:stCondLst>
                                            <p:cond delay="0"/>
                                          </p:stCondLst>
                                        </p:cTn>
                                        <p:tgtEl>
                                          <p:spTgt spid="47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P spid="47118" grpId="0" animBg="1"/>
      <p:bldP spid="47118" grpId="1" bldLvl="0" animBg="1"/>
      <p:bldP spid="47119" grpId="0" animBg="1"/>
      <p:bldP spid="47119" grpId="1" bldLvl="0" animBg="1"/>
      <p:bldP spid="47122" grpId="0" animBg="1"/>
      <p:bldP spid="47122" grpId="1"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图片 13"/>
          <p:cNvPicPr>
            <a:picLocks noChangeAspect="1"/>
          </p:cNvPicPr>
          <p:nvPr/>
        </p:nvPicPr>
        <p:blipFill>
          <a:blip r:embed="rId1"/>
          <a:stretch>
            <a:fillRect/>
          </a:stretch>
        </p:blipFill>
        <p:spPr>
          <a:xfrm rot="-2683160">
            <a:off x="52388" y="5465763"/>
            <a:ext cx="1481137" cy="1581150"/>
          </a:xfrm>
          <a:prstGeom prst="rect">
            <a:avLst/>
          </a:prstGeom>
          <a:noFill/>
          <a:ln w="9525">
            <a:noFill/>
          </a:ln>
        </p:spPr>
      </p:pic>
      <p:grpSp>
        <p:nvGrpSpPr>
          <p:cNvPr id="3" name="组合 2"/>
          <p:cNvGrpSpPr/>
          <p:nvPr/>
        </p:nvGrpSpPr>
        <p:grpSpPr>
          <a:xfrm flipV="1">
            <a:off x="2543175" y="1187450"/>
            <a:ext cx="3576638" cy="76200"/>
            <a:chOff x="5475255" y="1143000"/>
            <a:chExt cx="1486646" cy="101600"/>
          </a:xfrm>
        </p:grpSpPr>
        <p:cxnSp>
          <p:nvCxnSpPr>
            <p:cNvPr id="4" name="Straight Connector 30"/>
            <p:cNvCxnSpPr/>
            <p:nvPr/>
          </p:nvCxnSpPr>
          <p:spPr>
            <a:xfrm>
              <a:off x="5475255" y="1143000"/>
              <a:ext cx="148664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31"/>
            <p:cNvCxnSpPr/>
            <p:nvPr/>
          </p:nvCxnSpPr>
          <p:spPr>
            <a:xfrm>
              <a:off x="5616463" y="1244600"/>
              <a:ext cx="1185754"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2617788" y="357188"/>
            <a:ext cx="3502025" cy="830262"/>
          </a:xfrm>
          <a:prstGeom prst="rect">
            <a:avLst/>
          </a:prstGeom>
          <a:noFill/>
          <a:ln w="9525">
            <a:noFill/>
          </a:ln>
        </p:spPr>
        <p:txBody>
          <a:bodyPr>
            <a:spAutoFit/>
          </a:bodyPr>
          <a:p>
            <a:pPr algn="ctr">
              <a:lnSpc>
                <a:spcPct val="150000"/>
              </a:lnSpc>
              <a:spcBef>
                <a:spcPct val="50000"/>
              </a:spcBef>
            </a:pPr>
            <a:r>
              <a:rPr lang="zh-CN" altLang="en-US" sz="3200" b="1" dirty="0">
                <a:latin typeface="宋体" panose="02010600030101010101" pitchFamily="2" charset="-122"/>
                <a:ea typeface="宋体" panose="02010600030101010101" pitchFamily="2" charset="-122"/>
              </a:rPr>
              <a:t>一、现金的含义</a:t>
            </a:r>
            <a:endParaRPr lang="en-US" altLang="zh-CN" sz="3200" b="1" dirty="0">
              <a:latin typeface="宋体" panose="02010600030101010101" pitchFamily="2" charset="-122"/>
              <a:ea typeface="宋体" panose="02010600030101010101" pitchFamily="2" charset="-122"/>
              <a:sym typeface="黑体" panose="02010609060101010101" charset="-122"/>
            </a:endParaRPr>
          </a:p>
        </p:txBody>
      </p:sp>
      <p:sp>
        <p:nvSpPr>
          <p:cNvPr id="8197" name="灯片编号占位符 1"/>
          <p:cNvSpPr txBox="1">
            <a:spLocks noGrp="1"/>
          </p:cNvSpPr>
          <p:nvPr>
            <p:ph type="sldNum" sz="quarter" idx="12"/>
          </p:nvPr>
        </p:nvSpPr>
        <p:spPr>
          <a:xfrm>
            <a:off x="8753475" y="5726113"/>
            <a:ext cx="390525" cy="274637"/>
          </a:xfrm>
          <a:ln/>
        </p:spPr>
        <p:txBody>
          <a:bodyPr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r" eaLnBrk="1" hangingPunct="1">
              <a:spcBef>
                <a:spcPct val="50000"/>
              </a:spcBef>
            </a:pPr>
            <a:fld id="{9A0DB2DC-4C9A-4742-B13C-FB6460FD3503}" type="slidenum">
              <a:rPr lang="en-US" altLang="zh-CN" sz="700" dirty="0">
                <a:ea typeface="宋体" panose="02010600030101010101" pitchFamily="2" charset="-122"/>
              </a:rPr>
            </a:fld>
            <a:endParaRPr lang="en-US" altLang="zh-CN" sz="700" dirty="0">
              <a:ea typeface="宋体" panose="02010600030101010101" pitchFamily="2" charset="-122"/>
            </a:endParaRPr>
          </a:p>
        </p:txBody>
      </p:sp>
      <p:pic>
        <p:nvPicPr>
          <p:cNvPr id="8198" name="图片 14"/>
          <p:cNvPicPr>
            <a:picLocks noChangeAspect="1"/>
          </p:cNvPicPr>
          <p:nvPr/>
        </p:nvPicPr>
        <p:blipFill>
          <a:blip r:embed="rId2"/>
          <a:srcRect t="4102" r="27658"/>
          <a:stretch>
            <a:fillRect/>
          </a:stretch>
        </p:blipFill>
        <p:spPr>
          <a:xfrm>
            <a:off x="7953375" y="-22225"/>
            <a:ext cx="1190625" cy="1209675"/>
          </a:xfrm>
          <a:prstGeom prst="rect">
            <a:avLst/>
          </a:prstGeom>
          <a:noFill/>
          <a:ln w="9525">
            <a:noFill/>
          </a:ln>
        </p:spPr>
      </p:pic>
      <p:sp>
        <p:nvSpPr>
          <p:cNvPr id="37896" name="文本框 6"/>
          <p:cNvSpPr txBox="1"/>
          <p:nvPr/>
        </p:nvSpPr>
        <p:spPr>
          <a:xfrm>
            <a:off x="963613" y="2155825"/>
            <a:ext cx="4105275" cy="625475"/>
          </a:xfrm>
          <a:prstGeom prst="rect">
            <a:avLst/>
          </a:prstGeom>
          <a:noFill/>
          <a:ln w="9525">
            <a:noFill/>
          </a:ln>
        </p:spPr>
        <p:txBody>
          <a:bodyPr lIns="36000" tIns="46800" rIns="36000" bIns="46800">
            <a:spAutoFit/>
          </a:bodyPr>
          <a:p>
            <a:pPr algn="ctr" eaLnBrk="1" hangingPunct="1">
              <a:lnSpc>
                <a:spcPct val="125000"/>
              </a:lnSpc>
              <a:spcBef>
                <a:spcPct val="50000"/>
              </a:spcBef>
            </a:pPr>
            <a:r>
              <a:rPr lang="zh-CN" altLang="en-US" sz="2800" b="1" dirty="0">
                <a:latin typeface="宋体" panose="02010600030101010101" pitchFamily="2" charset="-122"/>
                <a:ea typeface="宋体" panose="02010600030101010101" pitchFamily="2" charset="-122"/>
              </a:rPr>
              <a:t>合理地确定现金持有量</a:t>
            </a:r>
            <a:endParaRPr lang="zh-CN" altLang="en-US" sz="2800" b="1" dirty="0">
              <a:solidFill>
                <a:srgbClr val="6E8798"/>
              </a:solidFill>
              <a:latin typeface="宋体" panose="02010600030101010101" pitchFamily="2" charset="-122"/>
              <a:ea typeface="宋体" panose="02010600030101010101" pitchFamily="2" charset="-122"/>
            </a:endParaRPr>
          </a:p>
        </p:txBody>
      </p:sp>
      <p:sp>
        <p:nvSpPr>
          <p:cNvPr id="8" name="流程图: 可选过程 7"/>
          <p:cNvSpPr/>
          <p:nvPr/>
        </p:nvSpPr>
        <p:spPr>
          <a:xfrm>
            <a:off x="1069975" y="2781300"/>
            <a:ext cx="7173913" cy="1268413"/>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2800">
                <a:solidFill>
                  <a:schemeClr val="tx1"/>
                </a:solidFill>
                <a:latin typeface="文泉驿微米黑" pitchFamily="2" charset="-122"/>
                <a:ea typeface="宋体" panose="02010600030101010101" pitchFamily="2" charset="-122"/>
              </a:defRPr>
            </a:lvl1pPr>
            <a:lvl2pPr eaLnBrk="0" hangingPunct="0">
              <a:spcBef>
                <a:spcPct val="20000"/>
              </a:spcBef>
              <a:buChar char="–"/>
              <a:defRPr sz="2400">
                <a:solidFill>
                  <a:schemeClr val="tx1"/>
                </a:solidFill>
                <a:latin typeface="文泉驿微米黑" pitchFamily="2" charset="-122"/>
                <a:ea typeface="宋体" panose="02010600030101010101" pitchFamily="2" charset="-122"/>
              </a:defRPr>
            </a:lvl2pPr>
            <a:lvl3pPr eaLnBrk="0" hangingPunct="0">
              <a:spcBef>
                <a:spcPct val="20000"/>
              </a:spcBef>
              <a:buChar char="•"/>
              <a:defRPr sz="2000">
                <a:solidFill>
                  <a:schemeClr val="tx1"/>
                </a:solidFill>
                <a:latin typeface="文泉驿微米黑" pitchFamily="2" charset="-122"/>
                <a:ea typeface="宋体" panose="02010600030101010101" pitchFamily="2" charset="-122"/>
              </a:defRPr>
            </a:lvl3pPr>
            <a:lvl4pPr eaLnBrk="0" hangingPunct="0">
              <a:spcBef>
                <a:spcPct val="20000"/>
              </a:spcBef>
              <a:buChar char="–"/>
              <a:defRPr sz="2000">
                <a:solidFill>
                  <a:schemeClr val="tx1"/>
                </a:solidFill>
                <a:latin typeface="文泉驿微米黑" pitchFamily="2" charset="-122"/>
                <a:ea typeface="宋体" panose="02010600030101010101" pitchFamily="2" charset="-122"/>
              </a:defRPr>
            </a:lvl4pPr>
            <a:lvl5pPr eaLnBrk="0" hangingPunct="0">
              <a:spcBef>
                <a:spcPct val="20000"/>
              </a:spcBef>
              <a:buChar char="»"/>
              <a:defRPr sz="2000">
                <a:solidFill>
                  <a:schemeClr val="tx1"/>
                </a:solidFill>
                <a:latin typeface="文泉驿微米黑" pitchFamily="2" charset="-122"/>
                <a:ea typeface="宋体" panose="02010600030101010101" pitchFamily="2" charset="-122"/>
              </a:defRPr>
            </a:lvl5pPr>
            <a:lvl6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6pPr>
            <a:lvl7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7pPr>
            <a:lvl8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8pPr>
            <a:lvl9pPr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rgbClr val="000000"/>
                </a:solidFill>
                <a:effectLst/>
                <a:uLnTx/>
                <a:uFillTx/>
                <a:latin typeface="文泉驿微米黑" pitchFamily="2" charset="-122"/>
                <a:ea typeface="宋体" panose="02010600030101010101" pitchFamily="2" charset="-122"/>
                <a:cs typeface="宋体" panose="02010600030101010101" pitchFamily="2" charset="-122"/>
              </a:rPr>
              <a:t>企业现金管理的目标，就是要</a:t>
            </a:r>
            <a:r>
              <a:rPr kumimoji="0" lang="zh-CN" altLang="zh-CN" sz="2400" b="1" i="0" u="dbl" strike="noStrike" kern="1200" cap="none" spc="0" normalizeH="0" baseline="0" noProof="0" dirty="0">
                <a:ln>
                  <a:noFill/>
                </a:ln>
                <a:solidFill>
                  <a:srgbClr val="A50021"/>
                </a:solidFill>
                <a:effectLst/>
                <a:uLnTx/>
                <a:uFillTx/>
                <a:latin typeface="文泉驿微米黑" pitchFamily="2" charset="-122"/>
                <a:ea typeface="宋体" panose="02010600030101010101" pitchFamily="2" charset="-122"/>
                <a:cs typeface="宋体" panose="02010600030101010101" pitchFamily="2" charset="-122"/>
              </a:rPr>
              <a:t>在资产的流动性和盈利能力之间作出抉择</a:t>
            </a:r>
            <a:r>
              <a:rPr kumimoji="0" lang="zh-CN" altLang="zh-CN" sz="2400" b="0" i="0" u="none" strike="noStrike" kern="1200" cap="none" spc="0" normalizeH="0" baseline="0" noProof="0" dirty="0">
                <a:ln>
                  <a:noFill/>
                </a:ln>
                <a:solidFill>
                  <a:srgbClr val="000000"/>
                </a:solidFill>
                <a:effectLst/>
                <a:uLnTx/>
                <a:uFillTx/>
                <a:latin typeface="文泉驿微米黑" pitchFamily="2" charset="-122"/>
                <a:ea typeface="宋体" panose="02010600030101010101" pitchFamily="2" charset="-122"/>
                <a:cs typeface="宋体" panose="02010600030101010101" pitchFamily="2" charset="-122"/>
              </a:rPr>
              <a:t>，以获取最大的长期利润。</a:t>
            </a:r>
            <a:endParaRPr kumimoji="0" lang="zh-CN" altLang="en-US" sz="2400" b="0" i="0" u="none" strike="noStrike" kern="1200" cap="none" spc="0" normalizeH="0" baseline="0" noProof="1">
              <a:ln>
                <a:noFill/>
              </a:ln>
              <a:solidFill>
                <a:schemeClr val="tx1"/>
              </a:solidFill>
              <a:effectLst>
                <a:outerShdw blurRad="38100" dist="38100" dir="2700000" algn="tl">
                  <a:srgbClr val="FFFFFF"/>
                </a:outerShdw>
              </a:effectLst>
              <a:uLnTx/>
              <a:uFillTx/>
              <a:latin typeface="宋体" panose="02010600030101010101" pitchFamily="2" charset="-122"/>
              <a:ea typeface="宋体" panose="02010600030101010101" pitchFamily="2" charset="-122"/>
              <a:cs typeface="+mn-cs"/>
              <a:sym typeface="+mn-ea"/>
            </a:endParaRPr>
          </a:p>
        </p:txBody>
      </p:sp>
      <p:sp>
        <p:nvSpPr>
          <p:cNvPr id="65546" name="文本框 6"/>
          <p:cNvSpPr txBox="1"/>
          <p:nvPr/>
        </p:nvSpPr>
        <p:spPr>
          <a:xfrm>
            <a:off x="1258888" y="1484313"/>
            <a:ext cx="5278437" cy="625475"/>
          </a:xfrm>
          <a:prstGeom prst="rect">
            <a:avLst/>
          </a:prstGeom>
          <a:noFill/>
          <a:ln w="9525">
            <a:noFill/>
          </a:ln>
        </p:spPr>
        <p:txBody>
          <a:bodyPr lIns="36000" tIns="46800" rIns="36000" bIns="46800">
            <a:spAutoFit/>
          </a:bodyPr>
          <a:p>
            <a:pPr eaLnBrk="1" hangingPunct="1">
              <a:lnSpc>
                <a:spcPct val="125000"/>
              </a:lnSpc>
              <a:spcBef>
                <a:spcPct val="50000"/>
              </a:spcBef>
            </a:pPr>
            <a:r>
              <a:rPr lang="en-US" altLang="zh-CN" sz="2800" b="1" dirty="0">
                <a:latin typeface="宋体" panose="02010600030101010101" pitchFamily="2" charset="-122"/>
                <a:ea typeface="宋体" panose="02010600030101010101" pitchFamily="2" charset="-122"/>
              </a:rPr>
              <a:t>3.</a:t>
            </a:r>
            <a:r>
              <a:rPr lang="zh-CN" altLang="en-US" sz="2800" b="1" dirty="0">
                <a:latin typeface="宋体" panose="02010600030101010101" pitchFamily="2" charset="-122"/>
                <a:ea typeface="宋体" panose="02010600030101010101" pitchFamily="2" charset="-122"/>
              </a:rPr>
              <a:t>现金管理的意义</a:t>
            </a:r>
            <a:endParaRPr lang="zh-CN" altLang="en-US" sz="2800" b="1" dirty="0">
              <a:solidFill>
                <a:srgbClr val="6E8798"/>
              </a:solidFill>
              <a:latin typeface="宋体" panose="02010600030101010101" pitchFamily="2" charset="-122"/>
              <a:ea typeface="宋体" panose="02010600030101010101" pitchFamily="2" charset="-122"/>
            </a:endParaRPr>
          </a:p>
        </p:txBody>
      </p:sp>
      <p:sp>
        <p:nvSpPr>
          <p:cNvPr id="37902" name="文本框 13"/>
          <p:cNvSpPr txBox="1"/>
          <p:nvPr/>
        </p:nvSpPr>
        <p:spPr>
          <a:xfrm>
            <a:off x="3060700" y="4713288"/>
            <a:ext cx="1589088" cy="460375"/>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spAutoFit/>
          </a:bodyPr>
          <a:lstStyle/>
          <a:p>
            <a:pPr marL="0" marR="0" lvl="0" indent="12700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lt1"/>
                </a:solidFill>
                <a:effectLst/>
                <a:uLnTx/>
                <a:uFillTx/>
                <a:latin typeface="方正书宋简体" charset="-122"/>
                <a:ea typeface="+mn-ea"/>
                <a:cs typeface="+mn-cs"/>
                <a:sym typeface="+mn-ea"/>
              </a:rPr>
              <a:t>持有动机</a:t>
            </a:r>
            <a:endParaRPr kumimoji="0" lang="zh-CN" altLang="en-US" sz="2400" b="1" i="0" u="none" strike="noStrike" kern="1200" cap="none" spc="0" normalizeH="0" baseline="0" noProof="1">
              <a:ln>
                <a:noFill/>
              </a:ln>
              <a:solidFill>
                <a:schemeClr val="lt1"/>
              </a:solidFill>
              <a:effectLst/>
              <a:uLnTx/>
              <a:uFillTx/>
              <a:latin typeface="Arial" panose="020B0604020202020204" pitchFamily="34" charset="0"/>
              <a:ea typeface="+mn-ea"/>
              <a:cs typeface="+mn-cs"/>
              <a:sym typeface="+mn-ea"/>
            </a:endParaRPr>
          </a:p>
        </p:txBody>
      </p:sp>
      <p:sp>
        <p:nvSpPr>
          <p:cNvPr id="37904" name="文本框 13"/>
          <p:cNvSpPr txBox="1"/>
          <p:nvPr/>
        </p:nvSpPr>
        <p:spPr>
          <a:xfrm>
            <a:off x="5873750" y="4455072"/>
            <a:ext cx="1728788" cy="466725"/>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spAutoFit/>
          </a:bodyPr>
          <a:lstStyle/>
          <a:p>
            <a:pPr marL="0" marR="0" lvl="0" indent="12700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400" b="1"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方正书宋简体" charset="-122"/>
                <a:ea typeface="+mn-ea"/>
                <a:cs typeface="+mn-cs"/>
                <a:sym typeface="+mn-ea"/>
              </a:rPr>
              <a:t>持有成本</a:t>
            </a:r>
            <a:endParaRPr kumimoji="0" lang="zh-CN" altLang="en-US" sz="2400" b="1"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方正书宋简体" charset="-122"/>
              <a:ea typeface="+mn-ea"/>
              <a:cs typeface="+mn-cs"/>
              <a:sym typeface="+mn-ea"/>
            </a:endParaRPr>
          </a:p>
        </p:txBody>
      </p:sp>
      <p:sp>
        <p:nvSpPr>
          <p:cNvPr id="10" name="等腰三角形 9"/>
          <p:cNvSpPr/>
          <p:nvPr/>
        </p:nvSpPr>
        <p:spPr>
          <a:xfrm>
            <a:off x="4589463" y="5648325"/>
            <a:ext cx="1223963" cy="6477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64" name="弧形双箭头"/>
          <p:cNvSpPr/>
          <p:nvPr/>
        </p:nvSpPr>
        <p:spPr>
          <a:xfrm rot="21180000">
            <a:off x="3535363" y="5106988"/>
            <a:ext cx="3557588" cy="533400"/>
          </a:xfrm>
          <a:custGeom>
            <a:avLst/>
            <a:gdLst>
              <a:gd name="connsiteX0" fmla="*/ 80252 w 547281"/>
              <a:gd name="connsiteY0" fmla="*/ 0 h 352719"/>
              <a:gd name="connsiteX1" fmla="*/ 160503 w 547281"/>
              <a:gd name="connsiteY1" fmla="*/ 138365 h 352719"/>
              <a:gd name="connsiteX2" fmla="*/ 130575 w 547281"/>
              <a:gd name="connsiteY2" fmla="*/ 138365 h 352719"/>
              <a:gd name="connsiteX3" fmla="*/ 130692 w 547281"/>
              <a:gd name="connsiteY3" fmla="*/ 138567 h 352719"/>
              <a:gd name="connsiteX4" fmla="*/ 102036 w 547281"/>
              <a:gd name="connsiteY4" fmla="*/ 138567 h 352719"/>
              <a:gd name="connsiteX5" fmla="*/ 274781 w 547281"/>
              <a:gd name="connsiteY5" fmla="*/ 309547 h 352719"/>
              <a:gd name="connsiteX6" fmla="*/ 447526 w 547281"/>
              <a:gd name="connsiteY6" fmla="*/ 138567 h 352719"/>
              <a:gd name="connsiteX7" fmla="*/ 416589 w 547281"/>
              <a:gd name="connsiteY7" fmla="*/ 138567 h 352719"/>
              <a:gd name="connsiteX8" fmla="*/ 416706 w 547281"/>
              <a:gd name="connsiteY8" fmla="*/ 138365 h 352719"/>
              <a:gd name="connsiteX9" fmla="*/ 386778 w 547281"/>
              <a:gd name="connsiteY9" fmla="*/ 138365 h 352719"/>
              <a:gd name="connsiteX10" fmla="*/ 467030 w 547281"/>
              <a:gd name="connsiteY10" fmla="*/ 0 h 352719"/>
              <a:gd name="connsiteX11" fmla="*/ 547281 w 547281"/>
              <a:gd name="connsiteY11" fmla="*/ 138365 h 352719"/>
              <a:gd name="connsiteX12" fmla="*/ 517161 w 547281"/>
              <a:gd name="connsiteY12" fmla="*/ 138365 h 352719"/>
              <a:gd name="connsiteX13" fmla="*/ 517278 w 547281"/>
              <a:gd name="connsiteY13" fmla="*/ 138567 h 352719"/>
              <a:gd name="connsiteX14" fmla="*/ 490698 w 547281"/>
              <a:gd name="connsiteY14" fmla="*/ 138567 h 352719"/>
              <a:gd name="connsiteX15" fmla="*/ 274781 w 547281"/>
              <a:gd name="connsiteY15" fmla="*/ 352719 h 352719"/>
              <a:gd name="connsiteX16" fmla="*/ 58865 w 547281"/>
              <a:gd name="connsiteY16" fmla="*/ 138567 h 352719"/>
              <a:gd name="connsiteX17" fmla="*/ 30002 w 547281"/>
              <a:gd name="connsiteY17" fmla="*/ 138567 h 352719"/>
              <a:gd name="connsiteX18" fmla="*/ 30119 w 547281"/>
              <a:gd name="connsiteY18" fmla="*/ 138365 h 352719"/>
              <a:gd name="connsiteX19" fmla="*/ 0 w 547281"/>
              <a:gd name="connsiteY19" fmla="*/ 138365 h 35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7281" h="352719">
                <a:moveTo>
                  <a:pt x="80252" y="0"/>
                </a:moveTo>
                <a:lnTo>
                  <a:pt x="160503" y="138365"/>
                </a:lnTo>
                <a:lnTo>
                  <a:pt x="130575" y="138365"/>
                </a:lnTo>
                <a:lnTo>
                  <a:pt x="130692" y="138567"/>
                </a:lnTo>
                <a:lnTo>
                  <a:pt x="102036" y="138567"/>
                </a:lnTo>
                <a:cubicBezTo>
                  <a:pt x="102949" y="233167"/>
                  <a:pt x="179946" y="309547"/>
                  <a:pt x="274781" y="309547"/>
                </a:cubicBezTo>
                <a:cubicBezTo>
                  <a:pt x="369617" y="309547"/>
                  <a:pt x="446613" y="233167"/>
                  <a:pt x="447526" y="138567"/>
                </a:cubicBezTo>
                <a:lnTo>
                  <a:pt x="416589" y="138567"/>
                </a:lnTo>
                <a:lnTo>
                  <a:pt x="416706" y="138365"/>
                </a:lnTo>
                <a:lnTo>
                  <a:pt x="386778" y="138365"/>
                </a:lnTo>
                <a:lnTo>
                  <a:pt x="467030" y="0"/>
                </a:lnTo>
                <a:lnTo>
                  <a:pt x="547281" y="138365"/>
                </a:lnTo>
                <a:lnTo>
                  <a:pt x="517161" y="138365"/>
                </a:lnTo>
                <a:lnTo>
                  <a:pt x="517278" y="138567"/>
                </a:lnTo>
                <a:lnTo>
                  <a:pt x="490698" y="138567"/>
                </a:lnTo>
                <a:cubicBezTo>
                  <a:pt x="489786" y="257011"/>
                  <a:pt x="393460" y="352719"/>
                  <a:pt x="274781" y="352719"/>
                </a:cubicBezTo>
                <a:cubicBezTo>
                  <a:pt x="156102" y="352719"/>
                  <a:pt x="59777" y="257011"/>
                  <a:pt x="58865" y="138567"/>
                </a:cubicBezTo>
                <a:lnTo>
                  <a:pt x="30002" y="138567"/>
                </a:lnTo>
                <a:lnTo>
                  <a:pt x="30119" y="138365"/>
                </a:lnTo>
                <a:lnTo>
                  <a:pt x="0" y="138365"/>
                </a:lnTo>
                <a:close/>
              </a:path>
            </a:pathLst>
          </a:custGeom>
        </p:spPr>
        <p:style>
          <a:lnRef idx="3">
            <a:schemeClr val="lt1"/>
          </a:lnRef>
          <a:fillRef idx="1">
            <a:schemeClr val="accent2"/>
          </a:fillRef>
          <a:effectRef idx="1">
            <a:schemeClr val="accent2"/>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0-#ppt_w/2"/>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5546">
                                            <p:txEl>
                                              <p:charRg st="0" end="10"/>
                                            </p:txEl>
                                          </p:spTgt>
                                        </p:tgtEl>
                                        <p:attrNameLst>
                                          <p:attrName>style.visibility</p:attrName>
                                        </p:attrNameLst>
                                      </p:cBhvr>
                                      <p:to>
                                        <p:strVal val="visible"/>
                                      </p:to>
                                    </p:set>
                                    <p:anim calcmode="lin" valueType="num">
                                      <p:cBhvr>
                                        <p:cTn id="17" dur="500" fill="hold"/>
                                        <p:tgtEl>
                                          <p:spTgt spid="65546">
                                            <p:txEl>
                                              <p:charRg st="0" end="10"/>
                                            </p:txEl>
                                          </p:spTgt>
                                        </p:tgtEl>
                                        <p:attrNameLst>
                                          <p:attrName>ppt_x</p:attrName>
                                        </p:attrNameLst>
                                      </p:cBhvr>
                                      <p:tavLst>
                                        <p:tav tm="0">
                                          <p:val>
                                            <p:strVal val="#ppt_x"/>
                                          </p:val>
                                        </p:tav>
                                        <p:tav tm="100000">
                                          <p:val>
                                            <p:strVal val="#ppt_x"/>
                                          </p:val>
                                        </p:tav>
                                      </p:tavLst>
                                    </p:anim>
                                    <p:anim calcmode="lin" valueType="num">
                                      <p:cBhvr>
                                        <p:cTn id="18" dur="500" fill="hold"/>
                                        <p:tgtEl>
                                          <p:spTgt spid="65546">
                                            <p:txEl>
                                              <p:charRg st="0" end="1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7896">
                                            <p:txEl>
                                              <p:charRg st="0" end="11"/>
                                            </p:txEl>
                                          </p:spTgt>
                                        </p:tgtEl>
                                        <p:attrNameLst>
                                          <p:attrName>style.visibility</p:attrName>
                                        </p:attrNameLst>
                                      </p:cBhvr>
                                      <p:to>
                                        <p:strVal val="visible"/>
                                      </p:to>
                                    </p:set>
                                    <p:anim calcmode="lin" valueType="num">
                                      <p:cBhvr>
                                        <p:cTn id="23" dur="500" fill="hold"/>
                                        <p:tgtEl>
                                          <p:spTgt spid="37896">
                                            <p:txEl>
                                              <p:charRg st="0" end="11"/>
                                            </p:txEl>
                                          </p:spTgt>
                                        </p:tgtEl>
                                        <p:attrNameLst>
                                          <p:attrName>ppt_x</p:attrName>
                                        </p:attrNameLst>
                                      </p:cBhvr>
                                      <p:tavLst>
                                        <p:tav tm="0">
                                          <p:val>
                                            <p:strVal val="#ppt_x"/>
                                          </p:val>
                                        </p:tav>
                                        <p:tav tm="100000">
                                          <p:val>
                                            <p:strVal val="#ppt_x"/>
                                          </p:val>
                                        </p:tav>
                                      </p:tavLst>
                                    </p:anim>
                                    <p:anim calcmode="lin" valueType="num">
                                      <p:cBhvr>
                                        <p:cTn id="24" dur="500" fill="hold"/>
                                        <p:tgtEl>
                                          <p:spTgt spid="37896">
                                            <p:txEl>
                                              <p:charRg st="0" end="1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anim calcmode="lin" valueType="num">
                                      <p:cBhvr>
                                        <p:cTn id="30" dur="2000" fill="hold"/>
                                        <p:tgtEl>
                                          <p:spTgt spid="8"/>
                                        </p:tgtEl>
                                        <p:attrNameLst>
                                          <p:attrName>ppt_w</p:attrName>
                                        </p:attrNameLst>
                                      </p:cBhvr>
                                      <p:tavLst>
                                        <p:tav tm="0" fmla="#ppt_w*sin(2.5*pi*$)">
                                          <p:val>
                                            <p:fltVal val="0.000000"/>
                                          </p:val>
                                        </p:tav>
                                        <p:tav tm="100000">
                                          <p:val>
                                            <p:fltVal val="1.000000"/>
                                          </p:val>
                                        </p:tav>
                                      </p:tavLst>
                                    </p:anim>
                                    <p:anim calcmode="lin" valueType="num">
                                      <p:cBhvr>
                                        <p:cTn id="3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1" nodeType="clickEffect">
                                  <p:stCondLst>
                                    <p:cond delay="0"/>
                                  </p:stCondLst>
                                  <p:iterate type="lt">
                                    <p:tmPct val="10000"/>
                                  </p:iterate>
                                  <p:childTnLst>
                                    <p:set>
                                      <p:cBhvr>
                                        <p:cTn id="35" dur="1" fill="hold">
                                          <p:stCondLst>
                                            <p:cond delay="0"/>
                                          </p:stCondLst>
                                        </p:cTn>
                                        <p:tgtEl>
                                          <p:spTgt spid="37902"/>
                                        </p:tgtEl>
                                        <p:attrNameLst>
                                          <p:attrName>style.visibility</p:attrName>
                                        </p:attrNameLst>
                                      </p:cBhvr>
                                      <p:to>
                                        <p:strVal val="visible"/>
                                      </p:to>
                                    </p:set>
                                    <p:anim by="(-#ppt_w*2)" calcmode="lin" valueType="num">
                                      <p:cBhvr rctx="PPT">
                                        <p:cTn id="36" dur="500" autoRev="1" fill="hold">
                                          <p:stCondLst>
                                            <p:cond delay="0"/>
                                          </p:stCondLst>
                                        </p:cTn>
                                        <p:tgtEl>
                                          <p:spTgt spid="37902"/>
                                        </p:tgtEl>
                                        <p:attrNameLst>
                                          <p:attrName>ppt_w</p:attrName>
                                        </p:attrNameLst>
                                      </p:cBhvr>
                                    </p:anim>
                                    <p:anim by="(#ppt_w*0.50)" calcmode="lin" valueType="num">
                                      <p:cBhvr>
                                        <p:cTn id="37" dur="500" decel="50000" autoRev="1" fill="hold">
                                          <p:stCondLst>
                                            <p:cond delay="0"/>
                                          </p:stCondLst>
                                        </p:cTn>
                                        <p:tgtEl>
                                          <p:spTgt spid="37902"/>
                                        </p:tgtEl>
                                        <p:attrNameLst>
                                          <p:attrName>ppt_x</p:attrName>
                                        </p:attrNameLst>
                                      </p:cBhvr>
                                    </p:anim>
                                    <p:anim from="(-#ppt_h/2)" to="(#ppt_y)" calcmode="lin" valueType="num">
                                      <p:cBhvr>
                                        <p:cTn id="38" dur="1000" fill="hold">
                                          <p:stCondLst>
                                            <p:cond delay="0"/>
                                          </p:stCondLst>
                                        </p:cTn>
                                        <p:tgtEl>
                                          <p:spTgt spid="37902"/>
                                        </p:tgtEl>
                                        <p:attrNameLst>
                                          <p:attrName>ppt_y</p:attrName>
                                        </p:attrNameLst>
                                      </p:cBhvr>
                                    </p:anim>
                                    <p:animRot by="21600000">
                                      <p:cBhvr>
                                        <p:cTn id="39" dur="1000" fill="hold">
                                          <p:stCondLst>
                                            <p:cond delay="0"/>
                                          </p:stCondLst>
                                        </p:cTn>
                                        <p:tgtEl>
                                          <p:spTgt spid="37902"/>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nodeType="clickEffect">
                                  <p:stCondLst>
                                    <p:cond delay="0"/>
                                  </p:stCondLst>
                                  <p:iterate type="lt">
                                    <p:tmPct val="10000"/>
                                  </p:iterate>
                                  <p:childTnLst>
                                    <p:set>
                                      <p:cBhvr>
                                        <p:cTn id="43" dur="1" fill="hold">
                                          <p:stCondLst>
                                            <p:cond delay="0"/>
                                          </p:stCondLst>
                                        </p:cTn>
                                        <p:tgtEl>
                                          <p:spTgt spid="37904"/>
                                        </p:tgtEl>
                                        <p:attrNameLst>
                                          <p:attrName>style.visibility</p:attrName>
                                        </p:attrNameLst>
                                      </p:cBhvr>
                                      <p:to>
                                        <p:strVal val="visible"/>
                                      </p:to>
                                    </p:set>
                                    <p:anim by="(-#ppt_w*2)" calcmode="lin" valueType="num">
                                      <p:cBhvr rctx="PPT">
                                        <p:cTn id="44" dur="500" autoRev="1" fill="hold">
                                          <p:stCondLst>
                                            <p:cond delay="0"/>
                                          </p:stCondLst>
                                        </p:cTn>
                                        <p:tgtEl>
                                          <p:spTgt spid="37904"/>
                                        </p:tgtEl>
                                        <p:attrNameLst>
                                          <p:attrName>ppt_w</p:attrName>
                                        </p:attrNameLst>
                                      </p:cBhvr>
                                    </p:anim>
                                    <p:anim by="(#ppt_w*0.50)" calcmode="lin" valueType="num">
                                      <p:cBhvr>
                                        <p:cTn id="45" dur="500" decel="50000" autoRev="1" fill="hold">
                                          <p:stCondLst>
                                            <p:cond delay="0"/>
                                          </p:stCondLst>
                                        </p:cTn>
                                        <p:tgtEl>
                                          <p:spTgt spid="37904"/>
                                        </p:tgtEl>
                                        <p:attrNameLst>
                                          <p:attrName>ppt_x</p:attrName>
                                        </p:attrNameLst>
                                      </p:cBhvr>
                                    </p:anim>
                                    <p:anim from="(-#ppt_h/2)" to="(#ppt_y)" calcmode="lin" valueType="num">
                                      <p:cBhvr>
                                        <p:cTn id="46" dur="1000" fill="hold">
                                          <p:stCondLst>
                                            <p:cond delay="0"/>
                                          </p:stCondLst>
                                        </p:cTn>
                                        <p:tgtEl>
                                          <p:spTgt spid="37904"/>
                                        </p:tgtEl>
                                        <p:attrNameLst>
                                          <p:attrName>ppt_y</p:attrName>
                                        </p:attrNameLst>
                                      </p:cBhvr>
                                    </p:anim>
                                    <p:animRot by="21600000">
                                      <p:cBhvr>
                                        <p:cTn id="47" dur="1000" fill="hold">
                                          <p:stCondLst>
                                            <p:cond delay="0"/>
                                          </p:stCondLst>
                                        </p:cTn>
                                        <p:tgtEl>
                                          <p:spTgt spid="37904"/>
                                        </p:tgtEl>
                                        <p:attrNameLst>
                                          <p:attrName>r</p:attrName>
                                        </p:attrNameLst>
                                      </p:cBhvr>
                                    </p:animRot>
                                  </p:childTnLst>
                                </p:cTn>
                              </p:par>
                            </p:childTnLst>
                          </p:cTn>
                        </p:par>
                        <p:par>
                          <p:cTn id="48" fill="hold">
                            <p:stCondLst>
                              <p:cond delay="1000"/>
                            </p:stCondLst>
                            <p:childTnLst>
                              <p:par>
                                <p:cTn id="49" presetID="51" presetClass="entr" presetSubtype="0" fill="hold" nodeType="afterEffect">
                                  <p:stCondLst>
                                    <p:cond delay="0"/>
                                  </p:stCondLst>
                                  <p:childTnLst>
                                    <p:set>
                                      <p:cBhvr>
                                        <p:cTn id="50" dur="1" fill="hold">
                                          <p:stCondLst>
                                            <p:cond delay="0"/>
                                          </p:stCondLst>
                                        </p:cTn>
                                        <p:tgtEl>
                                          <p:spTgt spid="164"/>
                                        </p:tgtEl>
                                        <p:attrNameLst>
                                          <p:attrName>style.visibility</p:attrName>
                                        </p:attrNameLst>
                                      </p:cBhvr>
                                      <p:to>
                                        <p:strVal val="visible"/>
                                      </p:to>
                                    </p:set>
                                    <p:animEffect transition="in" filter="fade">
                                      <p:cBhvr>
                                        <p:cTn id="51" dur="770" decel="100000"/>
                                        <p:tgtEl>
                                          <p:spTgt spid="164"/>
                                        </p:tgtEl>
                                      </p:cBhvr>
                                    </p:animEffect>
                                    <p:animScale>
                                      <p:cBhvr>
                                        <p:cTn id="52" dur="770" decel="100000"/>
                                        <p:tgtEl>
                                          <p:spTgt spid="164"/>
                                        </p:tgtEl>
                                      </p:cBhvr>
                                      <p:from x="10000" y="10000"/>
                                      <p:to x="200000" y="450000"/>
                                    </p:animScale>
                                    <p:animScale>
                                      <p:cBhvr>
                                        <p:cTn id="53" dur="1230" accel="100000" fill="hold">
                                          <p:stCondLst>
                                            <p:cond delay="770"/>
                                          </p:stCondLst>
                                        </p:cTn>
                                        <p:tgtEl>
                                          <p:spTgt spid="164"/>
                                        </p:tgtEl>
                                      </p:cBhvr>
                                      <p:from x="200000" y="450000"/>
                                      <p:to x="100000" y="100000"/>
                                    </p:animScale>
                                    <p:set>
                                      <p:cBhvr>
                                        <p:cTn id="54" dur="770" fill="hold"/>
                                        <p:tgtEl>
                                          <p:spTgt spid="164"/>
                                        </p:tgtEl>
                                        <p:attrNameLst>
                                          <p:attrName>ppt_x</p:attrName>
                                        </p:attrNameLst>
                                      </p:cBhvr>
                                      <p:to>
                                        <p:strVal val="(0.5)"/>
                                      </p:to>
                                    </p:set>
                                    <p:anim from="(0.5)" to="(#ppt_x)" calcmode="lin" valueType="num">
                                      <p:cBhvr>
                                        <p:cTn id="55" dur="1230" accel="100000" fill="hold">
                                          <p:stCondLst>
                                            <p:cond delay="770"/>
                                          </p:stCondLst>
                                        </p:cTn>
                                        <p:tgtEl>
                                          <p:spTgt spid="164"/>
                                        </p:tgtEl>
                                        <p:attrNameLst>
                                          <p:attrName>ppt_x</p:attrName>
                                        </p:attrNameLst>
                                      </p:cBhvr>
                                    </p:anim>
                                    <p:set>
                                      <p:cBhvr>
                                        <p:cTn id="56" dur="770" fill="hold"/>
                                        <p:tgtEl>
                                          <p:spTgt spid="164"/>
                                        </p:tgtEl>
                                        <p:attrNameLst>
                                          <p:attrName>ppt_y</p:attrName>
                                        </p:attrNameLst>
                                      </p:cBhvr>
                                      <p:to>
                                        <p:strVal val="(#ppt_y+0.4)"/>
                                      </p:to>
                                    </p:set>
                                    <p:anim from="(#ppt_y+0.4)" to="(#ppt_y)" calcmode="lin" valueType="num">
                                      <p:cBhvr>
                                        <p:cTn id="57" dur="1230" accel="100000" fill="hold">
                                          <p:stCondLst>
                                            <p:cond delay="770"/>
                                          </p:stCondLst>
                                        </p:cTn>
                                        <p:tgtEl>
                                          <p:spTgt spid="164"/>
                                        </p:tgtEl>
                                        <p:attrNameLst>
                                          <p:attrName>ppt_y</p:attrName>
                                        </p:attrNameLst>
                                      </p:cBhvr>
                                    </p:anim>
                                  </p:childTnLst>
                                </p:cTn>
                              </p:par>
                            </p:childTnLst>
                          </p:cTn>
                        </p:par>
                        <p:par>
                          <p:cTn id="58" fill="hold">
                            <p:stCondLst>
                              <p:cond delay="3000"/>
                            </p:stCondLst>
                            <p:childTnLst>
                              <p:par>
                                <p:cTn id="59" presetID="19" presetClass="entr" presetSubtype="1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0" fill="hold"/>
                                        <p:tgtEl>
                                          <p:spTgt spid="10"/>
                                        </p:tgtEl>
                                        <p:attrNameLst>
                                          <p:attrName>ppt_w</p:attrName>
                                        </p:attrNameLst>
                                      </p:cBhvr>
                                      <p:tavLst>
                                        <p:tav tm="0" fmla="#ppt_w*sin(2.5*pi*$)">
                                          <p:val>
                                            <p:fltVal val="0.000000"/>
                                          </p:val>
                                        </p:tav>
                                        <p:tav tm="100000">
                                          <p:val>
                                            <p:fltVal val="1.000000"/>
                                          </p:val>
                                        </p:tav>
                                      </p:tavLst>
                                    </p:anim>
                                    <p:anim calcmode="lin" valueType="num">
                                      <p:cBhvr>
                                        <p:cTn id="62" dur="5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animBg="1"/>
      <p:bldP spid="8" grpId="1" bldLvl="0" animBg="1"/>
      <p:bldP spid="37902" grpId="0" animBg="1"/>
      <p:bldP spid="37902" grpId="1" bldLvl="0" animBg="1"/>
      <p:bldP spid="1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图片 13"/>
          <p:cNvPicPr>
            <a:picLocks noChangeAspect="1"/>
          </p:cNvPicPr>
          <p:nvPr/>
        </p:nvPicPr>
        <p:blipFill>
          <a:blip r:embed="rId1"/>
          <a:stretch>
            <a:fillRect/>
          </a:stretch>
        </p:blipFill>
        <p:spPr>
          <a:xfrm rot="-2683160">
            <a:off x="65088" y="5491163"/>
            <a:ext cx="1481137" cy="1581150"/>
          </a:xfrm>
          <a:prstGeom prst="rect">
            <a:avLst/>
          </a:prstGeom>
          <a:noFill/>
          <a:ln w="9525">
            <a:noFill/>
          </a:ln>
        </p:spPr>
      </p:pic>
      <p:pic>
        <p:nvPicPr>
          <p:cNvPr id="9219" name="图片 14"/>
          <p:cNvPicPr>
            <a:picLocks noChangeAspect="1"/>
          </p:cNvPicPr>
          <p:nvPr/>
        </p:nvPicPr>
        <p:blipFill>
          <a:blip r:embed="rId2"/>
          <a:srcRect t="4102" r="27658"/>
          <a:stretch>
            <a:fillRect/>
          </a:stretch>
        </p:blipFill>
        <p:spPr>
          <a:xfrm>
            <a:off x="7766050" y="-123825"/>
            <a:ext cx="1362075" cy="1384300"/>
          </a:xfrm>
          <a:prstGeom prst="rect">
            <a:avLst/>
          </a:prstGeom>
          <a:noFill/>
          <a:ln w="9525">
            <a:noFill/>
          </a:ln>
        </p:spPr>
      </p:pic>
      <p:sp>
        <p:nvSpPr>
          <p:cNvPr id="165" name=" 165"/>
          <p:cNvSpPr/>
          <p:nvPr/>
        </p:nvSpPr>
        <p:spPr>
          <a:xfrm>
            <a:off x="3454400" y="1855788"/>
            <a:ext cx="1863725" cy="757238"/>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lvl1pPr eaLnBrk="0" hangingPunct="0">
              <a:spcBef>
                <a:spcPct val="20000"/>
              </a:spcBef>
              <a:buChar char="•"/>
              <a:defRPr sz="2800">
                <a:solidFill>
                  <a:schemeClr val="tx1"/>
                </a:solidFill>
                <a:latin typeface="文泉驿微米黑" pitchFamily="2" charset="-122"/>
                <a:ea typeface="宋体" panose="02010600030101010101" pitchFamily="2" charset="-122"/>
              </a:defRPr>
            </a:lvl1pPr>
            <a:lvl2pPr indent="-285750" eaLnBrk="0" hangingPunct="0">
              <a:spcBef>
                <a:spcPct val="20000"/>
              </a:spcBef>
              <a:buChar char="–"/>
              <a:defRPr sz="2400">
                <a:solidFill>
                  <a:schemeClr val="tx1"/>
                </a:solidFill>
                <a:latin typeface="文泉驿微米黑" pitchFamily="2" charset="-122"/>
                <a:ea typeface="宋体" panose="02010600030101010101" pitchFamily="2" charset="-122"/>
              </a:defRPr>
            </a:lvl2pPr>
            <a:lvl3pPr indent="-228600" eaLnBrk="0" hangingPunct="0">
              <a:spcBef>
                <a:spcPct val="20000"/>
              </a:spcBef>
              <a:buChar char="•"/>
              <a:defRPr sz="2000">
                <a:solidFill>
                  <a:schemeClr val="tx1"/>
                </a:solidFill>
                <a:latin typeface="文泉驿微米黑" pitchFamily="2" charset="-122"/>
                <a:ea typeface="宋体" panose="02010600030101010101" pitchFamily="2" charset="-122"/>
              </a:defRPr>
            </a:lvl3pPr>
            <a:lvl4pPr indent="-228600" eaLnBrk="0" hangingPunct="0">
              <a:spcBef>
                <a:spcPct val="20000"/>
              </a:spcBef>
              <a:buChar char="–"/>
              <a:defRPr sz="2000">
                <a:solidFill>
                  <a:schemeClr val="tx1"/>
                </a:solidFill>
                <a:latin typeface="文泉驿微米黑" pitchFamily="2" charset="-122"/>
                <a:ea typeface="宋体" panose="02010600030101010101" pitchFamily="2" charset="-122"/>
              </a:defRPr>
            </a:lvl4pPr>
            <a:lvl5pPr indent="-228600" eaLnBrk="0" hangingPunct="0">
              <a:spcBef>
                <a:spcPct val="20000"/>
              </a:spcBef>
              <a:buChar char="»"/>
              <a:defRPr sz="2000">
                <a:solidFill>
                  <a:schemeClr val="tx1"/>
                </a:solidFill>
                <a:latin typeface="文泉驿微米黑" pitchFamily="2" charset="-122"/>
                <a:ea typeface="宋体" panose="02010600030101010101" pitchFamily="2" charset="-122"/>
              </a:defRPr>
            </a:lvl5pPr>
            <a:lvl6pPr indent="-228600"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6pPr>
            <a:lvl7pPr indent="-228600"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7pPr>
            <a:lvl8pPr indent="-228600"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8pPr>
            <a:lvl9pPr indent="-228600" eaLnBrk="0" fontAlgn="base" hangingPunct="0">
              <a:spcBef>
                <a:spcPct val="20000"/>
              </a:spcBef>
              <a:spcAft>
                <a:spcPct val="0"/>
              </a:spcAft>
              <a:buChar char="»"/>
              <a:defRPr sz="2000">
                <a:solidFill>
                  <a:schemeClr val="tx1"/>
                </a:solidFill>
                <a:latin typeface="文泉驿微米黑" pitchFamily="2" charset="-122"/>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2400" b="1" i="0" u="none" strike="noStrike" kern="1200" cap="none" spc="0" normalizeH="0" baseline="0" noProof="1" smtClean="0">
                <a:ln>
                  <a:noFill/>
                </a:ln>
                <a:solidFill>
                  <a:schemeClr val="tx1"/>
                </a:solidFill>
                <a:effectLst>
                  <a:outerShdw blurRad="38100" dist="38100" dir="2700000" algn="tl">
                    <a:srgbClr val="FFFFFF"/>
                  </a:outerShdw>
                </a:effectLst>
                <a:uLnTx/>
                <a:uFillTx/>
                <a:latin typeface="文泉驿微米黑" pitchFamily="2" charset="-122"/>
                <a:ea typeface="宋体" panose="02010600030101010101" pitchFamily="2" charset="-122"/>
                <a:cs typeface="+mn-cs"/>
                <a:sym typeface="+mn-ea"/>
              </a:rPr>
              <a:t>交易</a:t>
            </a:r>
            <a:r>
              <a:rPr kumimoji="0" lang="zh-CN" altLang="en-US" sz="2400" b="1" i="0" u="none" strike="noStrike" kern="1200" cap="none" spc="0" normalizeH="0" baseline="0" noProof="1" smtClean="0">
                <a:ln>
                  <a:noFill/>
                </a:ln>
                <a:solidFill>
                  <a:schemeClr val="tx1"/>
                </a:solidFill>
                <a:effectLst>
                  <a:outerShdw blurRad="38100" dist="38100" dir="2700000" algn="tl">
                    <a:srgbClr val="FFFFFF"/>
                  </a:outerShdw>
                </a:effectLst>
                <a:uLnTx/>
                <a:uFillTx/>
                <a:latin typeface="文泉驿微米黑" pitchFamily="2" charset="-122"/>
                <a:ea typeface="宋体" panose="02010600030101010101" pitchFamily="2" charset="-122"/>
                <a:cs typeface="+mn-cs"/>
                <a:sym typeface="+mn-ea"/>
              </a:rPr>
              <a:t>需求</a:t>
            </a:r>
            <a:endParaRPr kumimoji="0" lang="zh-CN" altLang="zh-CN" sz="2400" b="1" i="0" u="none" strike="noStrike" kern="1200" cap="none" spc="0" normalizeH="0" baseline="0" noProof="1">
              <a:ln>
                <a:noFill/>
              </a:ln>
              <a:solidFill>
                <a:schemeClr val="tx1"/>
              </a:solidFill>
              <a:effectLst>
                <a:outerShdw blurRad="38100" dist="38100" dir="2700000" algn="tl">
                  <a:srgbClr val="FFFFFF"/>
                </a:outerShdw>
              </a:effectLst>
              <a:uLnTx/>
              <a:uFillTx/>
              <a:latin typeface="文泉驿微米黑" pitchFamily="2" charset="-122"/>
              <a:ea typeface="宋体" panose="02010600030101010101" pitchFamily="2" charset="-122"/>
              <a:cs typeface="+mn-cs"/>
              <a:sym typeface="+mn-ea"/>
            </a:endParaRPr>
          </a:p>
        </p:txBody>
      </p:sp>
      <p:sp>
        <p:nvSpPr>
          <p:cNvPr id="1027" name="标题 4"/>
          <p:cNvSpPr txBox="1"/>
          <p:nvPr/>
        </p:nvSpPr>
        <p:spPr>
          <a:xfrm>
            <a:off x="1606550" y="466725"/>
            <a:ext cx="6438900" cy="631825"/>
          </a:xfrm>
          <a:prstGeom prst="rect">
            <a:avLst/>
          </a:prstGeom>
          <a:noFill/>
          <a:ln w="9525">
            <a:noFill/>
          </a:ln>
        </p:spPr>
        <p:txBody>
          <a:bodyPr>
            <a:spAutoFit/>
          </a:bodyPr>
          <a:p>
            <a:pPr lvl="1" eaLnBrk="1" hangingPunct="1">
              <a:lnSpc>
                <a:spcPct val="110000"/>
              </a:lnSpc>
              <a:spcBef>
                <a:spcPct val="50000"/>
              </a:spcBef>
              <a:buSzPct val="90000"/>
              <a:buFont typeface="Symbol" panose="05050102010706020507" pitchFamily="18" charset="2"/>
            </a:pPr>
            <a:r>
              <a:rPr lang="zh-CN" altLang="en-US" sz="3200" b="1" dirty="0">
                <a:latin typeface="宋体" panose="02010600030101010101" pitchFamily="2" charset="-122"/>
              </a:rPr>
              <a:t>二、现金的持有动机与成本</a:t>
            </a:r>
            <a:endParaRPr lang="zh-CN" altLang="en-US" sz="3200" b="1" dirty="0">
              <a:solidFill>
                <a:srgbClr val="495A66"/>
              </a:solidFill>
              <a:latin typeface="宋体" panose="02010600030101010101" pitchFamily="2" charset="-122"/>
              <a:ea typeface="宋体" panose="02010600030101010101" pitchFamily="2" charset="-122"/>
            </a:endParaRPr>
          </a:p>
        </p:txBody>
      </p:sp>
      <p:grpSp>
        <p:nvGrpSpPr>
          <p:cNvPr id="1028" name="组合 36"/>
          <p:cNvGrpSpPr/>
          <p:nvPr/>
        </p:nvGrpSpPr>
        <p:grpSpPr>
          <a:xfrm flipV="1">
            <a:off x="1755775" y="1098550"/>
            <a:ext cx="5916613" cy="119063"/>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49" y="1244600"/>
              <a:ext cx="1185469"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3454718" y="2613660"/>
            <a:ext cx="5510212" cy="1630045"/>
          </a:xfrm>
          <a:prstGeom prst="rect">
            <a:avLst/>
          </a:prstGeom>
          <a:noFill/>
          <a:ln w="9525" cap="flat" cmpd="sng">
            <a:solidFill>
              <a:schemeClr val="tx1"/>
            </a:solidFill>
            <a:prstDash val="dash"/>
            <a:round/>
            <a:headEnd type="none" w="med" len="med"/>
            <a:tailEnd type="none" w="med" len="med"/>
          </a:ln>
        </p:spPr>
        <p:txBody>
          <a:bodyPr>
            <a:spAutoFit/>
          </a:bodyPr>
          <a:lstStyle/>
          <a:p>
            <a:pPr marR="0" defTabSz="914400" eaLnBrk="1" hangingPunct="1">
              <a:spcBef>
                <a:spcPct val="50000"/>
              </a:spcBef>
              <a:buClrTx/>
              <a:buSzTx/>
              <a:buFont typeface="Arial" panose="020B0604020202020204" pitchFamily="34" charset="0"/>
              <a:buNone/>
              <a:defRPr/>
            </a:pPr>
            <a:r>
              <a:rPr kumimoji="0" lang="zh-CN" altLang="en-US" sz="2000" b="1" kern="1200" cap="none" spc="0" normalizeH="0" baseline="0"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定义</a:t>
            </a:r>
            <a:r>
              <a:rPr kumimoji="0" lang="zh-CN" altLang="en-US" sz="2000" b="1" kern="1200" cap="none" spc="0" normalizeH="0" baseline="0" noProof="1">
                <a:latin typeface="Arial" panose="020B0604020202020204" pitchFamily="34" charset="0"/>
                <a:ea typeface="宋体" panose="02010600030101010101" pitchFamily="2" charset="-122"/>
                <a:cs typeface="+mn-cs"/>
              </a:rPr>
              <a:t>：</a:t>
            </a:r>
            <a:r>
              <a:rPr kumimoji="0" lang="zh-CN" altLang="en-US" sz="2000" kern="1200" cap="none" spc="0" normalizeH="0" baseline="0" noProof="1">
                <a:latin typeface="Arial" panose="020B0604020202020204" pitchFamily="34" charset="0"/>
                <a:ea typeface="宋体" panose="02010600030101010101" pitchFamily="2" charset="-122"/>
                <a:cs typeface="+mn-cs"/>
              </a:rPr>
              <a:t>指维持日常生产经营活动而持有的现金。</a:t>
            </a:r>
            <a:endParaRPr kumimoji="0" lang="zh-CN" altLang="en-US" sz="2000" kern="1200" cap="none" spc="0" normalizeH="0" baseline="0" noProof="1">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Arial" panose="020B0604020202020204" pitchFamily="34" charset="0"/>
              <a:buNone/>
              <a:defRPr/>
            </a:pPr>
            <a:r>
              <a:rPr kumimoji="0" lang="zh-CN" altLang="en-US" sz="2000" b="1" kern="1200" cap="none" spc="0" normalizeH="0" baseline="0"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例如</a:t>
            </a:r>
            <a:r>
              <a:rPr kumimoji="0" lang="zh-CN" altLang="en-US" sz="2000" b="1" kern="1200" cap="none" spc="0" normalizeH="0" baseline="0" noProof="1">
                <a:latin typeface="Arial" panose="020B0604020202020204" pitchFamily="34" charset="0"/>
                <a:ea typeface="宋体" panose="02010600030101010101" pitchFamily="2" charset="-122"/>
                <a:cs typeface="+mn-cs"/>
              </a:rPr>
              <a:t>：</a:t>
            </a:r>
            <a:r>
              <a:rPr kumimoji="0" lang="zh-CN" altLang="en-US" sz="2000" kern="1200" cap="none" spc="0" normalizeH="0" baseline="0" noProof="1">
                <a:latin typeface="Arial" panose="020B0604020202020204" pitchFamily="34" charset="0"/>
                <a:ea typeface="宋体" panose="02010600030101010101" pitchFamily="2" charset="-122"/>
                <a:cs typeface="+mn-cs"/>
              </a:rPr>
              <a:t>购买的原材料、支付工资、上交税费等。</a:t>
            </a:r>
            <a:endParaRPr kumimoji="0" lang="zh-CN" altLang="en-US" sz="2000" kern="1200" cap="none" spc="0" normalizeH="0" baseline="0" noProof="1">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Arial" panose="020B0604020202020204" pitchFamily="34" charset="0"/>
              <a:buNone/>
              <a:defRPr/>
            </a:pPr>
            <a:r>
              <a:rPr kumimoji="0" lang="zh-CN" altLang="en-US" sz="2000" b="1" kern="1200" cap="none" spc="0" normalizeH="0" baseline="0"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影响因素</a:t>
            </a:r>
            <a:r>
              <a:rPr kumimoji="0" lang="zh-CN" altLang="en-US" sz="2000" b="1" kern="1200" cap="none" spc="0" normalizeH="0" baseline="0" noProof="1">
                <a:latin typeface="Arial" panose="020B0604020202020204" pitchFamily="34" charset="0"/>
                <a:ea typeface="宋体" panose="02010600030101010101" pitchFamily="2" charset="-122"/>
                <a:cs typeface="+mn-cs"/>
              </a:rPr>
              <a:t>：</a:t>
            </a:r>
            <a:r>
              <a:rPr kumimoji="0" lang="zh-CN" altLang="en-US" sz="2000" kern="1200" cap="none" spc="0" normalizeH="0" baseline="0" noProof="1">
                <a:latin typeface="Arial" panose="020B0604020202020204" pitchFamily="34" charset="0"/>
                <a:ea typeface="宋体" panose="02010600030101010101" pitchFamily="2" charset="-122"/>
                <a:cs typeface="+mn-cs"/>
              </a:rPr>
              <a:t>主要取决于企业销售水平和应收账款的回收能力。</a:t>
            </a:r>
            <a:endParaRPr kumimoji="0" lang="zh-CN" altLang="en-US" sz="2000" kern="1200" cap="none" spc="0" normalizeH="0" baseline="0" noProof="1">
              <a:latin typeface="Arial" panose="020B0604020202020204" pitchFamily="34" charset="0"/>
              <a:ea typeface="宋体" panose="02010600030101010101" pitchFamily="2" charset="-122"/>
              <a:cs typeface="+mn-cs"/>
            </a:endParaRPr>
          </a:p>
        </p:txBody>
      </p:sp>
      <p:sp>
        <p:nvSpPr>
          <p:cNvPr id="7" name=" 7"/>
          <p:cNvSpPr/>
          <p:nvPr/>
        </p:nvSpPr>
        <p:spPr>
          <a:xfrm>
            <a:off x="332737" y="2173602"/>
            <a:ext cx="1944370" cy="6483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1" smtClean="0">
                <a:ln>
                  <a:noFill/>
                </a:ln>
                <a:solidFill>
                  <a:schemeClr val="tx1"/>
                </a:solidFill>
                <a:effectLst/>
                <a:uLnTx/>
                <a:uFillTx/>
                <a:latin typeface="+mn-lt"/>
                <a:ea typeface="+mn-ea"/>
                <a:cs typeface="+mn-cs"/>
                <a:sym typeface="+mn-ea"/>
              </a:rPr>
              <a:t>预防</a:t>
            </a:r>
            <a:r>
              <a:rPr kumimoji="0" lang="zh-CN" altLang="en-US" sz="2400" b="1" i="0" u="none" strike="noStrike" kern="1200" cap="none" spc="0" normalizeH="0" baseline="0" noProof="1">
                <a:ln>
                  <a:noFill/>
                </a:ln>
                <a:solidFill>
                  <a:schemeClr val="tx1"/>
                </a:solidFill>
                <a:effectLst/>
                <a:uLnTx/>
                <a:uFillTx/>
                <a:latin typeface="+mn-lt"/>
                <a:ea typeface="+mn-ea"/>
                <a:cs typeface="+mn-cs"/>
                <a:sym typeface="+mn-ea"/>
              </a:rPr>
              <a:t>需求</a:t>
            </a:r>
            <a:endParaRPr kumimoji="0" lang="zh-CN" altLang="en-US" sz="2400" b="1" i="0" u="none" strike="noStrike" kern="1200" cap="none" spc="0" normalizeH="0" baseline="0" noProof="1">
              <a:ln>
                <a:noFill/>
              </a:ln>
              <a:solidFill>
                <a:schemeClr val="tx1"/>
              </a:solidFill>
              <a:effectLst/>
              <a:uLnTx/>
              <a:uFillTx/>
              <a:latin typeface="+mn-lt"/>
              <a:ea typeface="+mn-ea"/>
              <a:cs typeface="+mn-cs"/>
              <a:sym typeface="+mn-ea"/>
            </a:endParaRPr>
          </a:p>
        </p:txBody>
      </p:sp>
      <p:sp>
        <p:nvSpPr>
          <p:cNvPr id="8" name="文本框 7"/>
          <p:cNvSpPr txBox="1"/>
          <p:nvPr/>
        </p:nvSpPr>
        <p:spPr>
          <a:xfrm>
            <a:off x="83185" y="2911475"/>
            <a:ext cx="3371850" cy="255333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0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n-lt"/>
                <a:ea typeface="+mn-ea"/>
                <a:cs typeface="+mn-cs"/>
                <a:sym typeface="+mn-ea"/>
              </a:rPr>
              <a:t>定义：</a:t>
            </a:r>
            <a:r>
              <a:rPr kumimoji="0" lang="zh-CN" altLang="en-US" sz="2000" b="0" i="0" u="none" strike="noStrike" kern="1200" cap="none" spc="0" normalizeH="0" baseline="0" noProof="1">
                <a:ln>
                  <a:noFill/>
                </a:ln>
                <a:solidFill>
                  <a:schemeClr val="dk1"/>
                </a:solidFill>
                <a:effectLst/>
                <a:uLnTx/>
                <a:uFillTx/>
                <a:latin typeface="+mn-lt"/>
                <a:ea typeface="+mn-ea"/>
                <a:cs typeface="+mn-cs"/>
                <a:sym typeface="+mn-ea"/>
              </a:rPr>
              <a:t>指应付紧急情况而持有的现金。</a:t>
            </a:r>
            <a:endParaRPr kumimoji="0" lang="zh-CN" altLang="en-US" sz="2000" b="0" i="0" u="none" strike="noStrike" kern="1200" cap="none" spc="0" normalizeH="0" baseline="0" noProof="1">
              <a:ln>
                <a:noFill/>
              </a:ln>
              <a:solidFill>
                <a:schemeClr val="dk1"/>
              </a:solidFill>
              <a:effectLst/>
              <a:uLnTx/>
              <a:uFillTx/>
              <a:latin typeface="+mn-lt"/>
              <a:ea typeface="+mn-ea"/>
              <a:cs typeface="+mn-cs"/>
              <a:sym typeface="+mn-ea"/>
            </a:endParaRP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0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n-lt"/>
                <a:ea typeface="+mn-ea"/>
                <a:cs typeface="+mn-cs"/>
                <a:sym typeface="+mn-ea"/>
              </a:rPr>
              <a:t>例如</a:t>
            </a:r>
            <a:r>
              <a:rPr kumimoji="0" lang="zh-CN" altLang="en-US" sz="2000" b="0" i="0" u="none" strike="noStrike" kern="1200" cap="none" spc="0" normalizeH="0" baseline="0" noProof="1">
                <a:ln>
                  <a:noFill/>
                </a:ln>
                <a:solidFill>
                  <a:schemeClr val="dk1"/>
                </a:solidFill>
                <a:effectLst/>
                <a:uLnTx/>
                <a:uFillTx/>
                <a:latin typeface="+mn-lt"/>
                <a:ea typeface="+mn-ea"/>
                <a:cs typeface="+mn-cs"/>
                <a:sym typeface="+mn-ea"/>
              </a:rPr>
              <a:t>：应付自然灾害、生产事故、未能及时收回货款。</a:t>
            </a:r>
            <a:endParaRPr kumimoji="0" lang="zh-CN" altLang="en-US" sz="2000" b="0" i="0" u="none" strike="noStrike" kern="1200" cap="none" spc="0" normalizeH="0" baseline="0" noProof="1">
              <a:ln>
                <a:noFill/>
              </a:ln>
              <a:solidFill>
                <a:schemeClr val="dk1"/>
              </a:solidFill>
              <a:effectLst/>
              <a:uLnTx/>
              <a:uFillTx/>
              <a:latin typeface="+mn-lt"/>
              <a:ea typeface="+mn-ea"/>
              <a:cs typeface="+mn-cs"/>
              <a:sym typeface="+mn-ea"/>
            </a:endParaRP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0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n-lt"/>
                <a:ea typeface="+mn-ea"/>
                <a:cs typeface="+mn-cs"/>
                <a:sym typeface="+mn-ea"/>
              </a:rPr>
              <a:t>影响因素</a:t>
            </a:r>
            <a:r>
              <a:rPr kumimoji="0" lang="zh-CN" altLang="en-US" sz="2000" b="0" i="0" u="none" strike="noStrike" kern="1200" cap="none" spc="0" normalizeH="0" baseline="0" noProof="1">
                <a:ln>
                  <a:noFill/>
                </a:ln>
                <a:solidFill>
                  <a:schemeClr val="dk1"/>
                </a:solidFill>
                <a:effectLst/>
                <a:uLnTx/>
                <a:uFillTx/>
                <a:latin typeface="+mn-lt"/>
                <a:ea typeface="+mn-ea"/>
                <a:cs typeface="+mn-cs"/>
                <a:sym typeface="+mn-ea"/>
              </a:rPr>
              <a:t>：愿意承担风险的程度；临时举债能力；对现金流量预测的可靠性。</a:t>
            </a:r>
            <a:endParaRPr kumimoji="0" lang="zh-CN" altLang="en-US" sz="2000" b="0" i="0" u="none" strike="noStrike" kern="1200" cap="none" spc="0" normalizeH="0" baseline="0" noProof="1">
              <a:ln>
                <a:noFill/>
              </a:ln>
              <a:solidFill>
                <a:schemeClr val="dk1"/>
              </a:solidFill>
              <a:effectLst/>
              <a:uLnTx/>
              <a:uFillTx/>
              <a:latin typeface="+mn-lt"/>
              <a:ea typeface="+mn-ea"/>
              <a:cs typeface="+mn-cs"/>
              <a:sym typeface="+mn-ea"/>
            </a:endParaRPr>
          </a:p>
        </p:txBody>
      </p:sp>
      <p:sp>
        <p:nvSpPr>
          <p:cNvPr id="9" name=" 9"/>
          <p:cNvSpPr/>
          <p:nvPr/>
        </p:nvSpPr>
        <p:spPr>
          <a:xfrm>
            <a:off x="3455035" y="4351020"/>
            <a:ext cx="1944370" cy="648335"/>
          </a:xfrm>
          <a:prstGeom prst="rect">
            <a:avLst/>
          </a:prstGeom>
        </p:spPr>
        <p:style>
          <a:lnRef idx="1">
            <a:schemeClr val="dk1"/>
          </a:lnRef>
          <a:fillRef idx="2">
            <a:schemeClr val="dk1"/>
          </a:fillRef>
          <a:effectRef idx="1">
            <a:schemeClr val="dk1"/>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1" smtClean="0">
                <a:ln>
                  <a:noFill/>
                </a:ln>
                <a:solidFill>
                  <a:schemeClr val="tx1"/>
                </a:solidFill>
                <a:effectLst/>
                <a:uLnTx/>
                <a:uFillTx/>
                <a:latin typeface="+mn-lt"/>
                <a:ea typeface="+mn-ea"/>
                <a:cs typeface="+mn-cs"/>
                <a:sym typeface="+mn-ea"/>
              </a:rPr>
              <a:t>投机</a:t>
            </a:r>
            <a:r>
              <a:rPr kumimoji="0" lang="zh-CN" altLang="en-US" sz="2400" b="1" i="0" u="none" strike="noStrike" kern="1200" cap="none" spc="0" normalizeH="0" baseline="0" noProof="1">
                <a:ln>
                  <a:noFill/>
                </a:ln>
                <a:solidFill>
                  <a:schemeClr val="tx1"/>
                </a:solidFill>
                <a:effectLst/>
                <a:uLnTx/>
                <a:uFillTx/>
                <a:latin typeface="+mn-lt"/>
                <a:ea typeface="+mn-ea"/>
                <a:cs typeface="+mn-cs"/>
                <a:sym typeface="+mn-ea"/>
              </a:rPr>
              <a:t>需求</a:t>
            </a:r>
            <a:endParaRPr kumimoji="0" lang="zh-CN" altLang="en-US" sz="2400" b="1" i="0" u="none" strike="noStrike" kern="1200" cap="none" spc="0" normalizeH="0" baseline="0" noProof="1">
              <a:ln>
                <a:noFill/>
              </a:ln>
              <a:solidFill>
                <a:schemeClr val="tx1"/>
              </a:solidFill>
              <a:effectLst/>
              <a:uLnTx/>
              <a:uFillTx/>
              <a:latin typeface="+mn-lt"/>
              <a:ea typeface="+mn-ea"/>
              <a:cs typeface="+mn-cs"/>
              <a:sym typeface="+mn-ea"/>
            </a:endParaRPr>
          </a:p>
        </p:txBody>
      </p:sp>
      <p:sp>
        <p:nvSpPr>
          <p:cNvPr id="10" name="文本框 9"/>
          <p:cNvSpPr txBox="1"/>
          <p:nvPr/>
        </p:nvSpPr>
        <p:spPr>
          <a:xfrm>
            <a:off x="3534728" y="4999355"/>
            <a:ext cx="5349875" cy="1630045"/>
          </a:xfrm>
          <a:prstGeom prst="rect">
            <a:avLst/>
          </a:prstGeom>
          <a:noFill/>
          <a:ln w="9525" cap="flat" cmpd="sng">
            <a:solidFill>
              <a:schemeClr val="tx1"/>
            </a:solidFill>
            <a:prstDash val="solid"/>
            <a:round/>
            <a:headEnd type="none" w="med" len="med"/>
            <a:tailEnd type="none" w="med" len="med"/>
          </a:ln>
        </p:spPr>
        <p:txBody>
          <a:bodyPr>
            <a:spAutoFit/>
          </a:bodyPr>
          <a:lstStyle/>
          <a:p>
            <a:pPr marR="0" defTabSz="914400" eaLnBrk="1" hangingPunct="1">
              <a:spcBef>
                <a:spcPct val="50000"/>
              </a:spcBef>
              <a:buClrTx/>
              <a:buSzTx/>
              <a:buFont typeface="Arial" panose="020B0604020202020204" pitchFamily="34" charset="0"/>
              <a:buNone/>
              <a:defRPr/>
            </a:pPr>
            <a:r>
              <a:rPr kumimoji="0" lang="zh-CN" altLang="en-US" sz="2000" kern="1200" cap="none" spc="0" normalizeH="0" baseline="0"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定义</a:t>
            </a:r>
            <a:r>
              <a:rPr kumimoji="0" lang="zh-CN" altLang="en-US" sz="2000" kern="1200" cap="none" spc="0" normalizeH="0" baseline="0" noProof="1">
                <a:latin typeface="Arial" panose="020B0604020202020204" pitchFamily="34" charset="0"/>
                <a:ea typeface="宋体" panose="02010600030101010101" pitchFamily="2" charset="-122"/>
                <a:cs typeface="+mn-cs"/>
              </a:rPr>
              <a:t>：指用于不寻常的获利机会而持有的现金。</a:t>
            </a:r>
            <a:endParaRPr kumimoji="0" lang="zh-CN" altLang="en-US" sz="2000" kern="1200" cap="none" spc="0" normalizeH="0" baseline="0" noProof="1">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Arial" panose="020B0604020202020204" pitchFamily="34" charset="0"/>
              <a:buNone/>
              <a:defRPr/>
            </a:pPr>
            <a:r>
              <a:rPr kumimoji="0" lang="zh-CN" altLang="en-US" sz="2000" kern="1200" cap="none" spc="0" normalizeH="0" baseline="0"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例如</a:t>
            </a:r>
            <a:r>
              <a:rPr kumimoji="0" lang="zh-CN" altLang="en-US" sz="2000" kern="1200" cap="none" spc="0" normalizeH="0" baseline="0" noProof="1">
                <a:latin typeface="Arial" panose="020B0604020202020204" pitchFamily="34" charset="0"/>
                <a:ea typeface="宋体" panose="02010600030101010101" pitchFamily="2" charset="-122"/>
                <a:cs typeface="+mn-cs"/>
              </a:rPr>
              <a:t>：在适当时机购入的股票和有价证券。</a:t>
            </a:r>
            <a:endParaRPr kumimoji="0" lang="zh-CN" altLang="en-US" sz="2000" kern="1200" cap="none" spc="0" normalizeH="0" baseline="0" noProof="1">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 typeface="Arial" panose="020B0604020202020204" pitchFamily="34" charset="0"/>
              <a:buNone/>
              <a:defRPr/>
            </a:pPr>
            <a:r>
              <a:rPr kumimoji="0" lang="zh-CN" altLang="en-US" sz="2000" kern="1200" cap="none" spc="0" normalizeH="0" baseline="0"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影响因素</a:t>
            </a:r>
            <a:r>
              <a:rPr kumimoji="0" lang="zh-CN" altLang="en-US" sz="2000" kern="1200" cap="none" spc="0" normalizeH="0" baseline="0" noProof="1">
                <a:latin typeface="Arial" panose="020B0604020202020204" pitchFamily="34" charset="0"/>
                <a:ea typeface="宋体" panose="02010600030101010101" pitchFamily="2" charset="-122"/>
                <a:cs typeface="+mn-cs"/>
              </a:rPr>
              <a:t>：在金融市场的投资机会和对待风险的态度。</a:t>
            </a:r>
            <a:endParaRPr kumimoji="0" lang="zh-CN" altLang="en-US" sz="2000" kern="1200" cap="none" spc="0" normalizeH="0" baseline="0" noProof="1">
              <a:latin typeface="Arial" panose="020B0604020202020204" pitchFamily="34" charset="0"/>
              <a:ea typeface="宋体" panose="02010600030101010101" pitchFamily="2" charset="-122"/>
              <a:cs typeface="+mn-cs"/>
            </a:endParaRPr>
          </a:p>
        </p:txBody>
      </p:sp>
      <p:sp>
        <p:nvSpPr>
          <p:cNvPr id="9228" name="文本框 1"/>
          <p:cNvSpPr txBox="1"/>
          <p:nvPr/>
        </p:nvSpPr>
        <p:spPr>
          <a:xfrm>
            <a:off x="-115887" y="1322388"/>
            <a:ext cx="5287962" cy="565150"/>
          </a:xfrm>
          <a:prstGeom prst="rect">
            <a:avLst/>
          </a:prstGeom>
          <a:noFill/>
          <a:ln w="9525">
            <a:noFill/>
          </a:ln>
        </p:spPr>
        <p:txBody>
          <a:bodyPr>
            <a:spAutoFit/>
          </a:bodyPr>
          <a:p>
            <a:pPr lvl="1" eaLnBrk="1" hangingPunct="1">
              <a:lnSpc>
                <a:spcPct val="110000"/>
              </a:lnSpc>
              <a:spcBef>
                <a:spcPct val="50000"/>
              </a:spcBef>
              <a:buSzPct val="90000"/>
              <a:buFont typeface="Symbol" panose="05050102010706020507" pitchFamily="18" charset="2"/>
            </a:pPr>
            <a:r>
              <a:rPr lang="zh-CN" altLang="en-US" sz="2800" b="1" dirty="0">
                <a:solidFill>
                  <a:srgbClr val="FF3300"/>
                </a:solidFill>
                <a:latin typeface="宋体" panose="02010600030101010101" pitchFamily="2" charset="-122"/>
              </a:rPr>
              <a:t>（一）现金的持有动机</a:t>
            </a:r>
            <a:endParaRPr lang="zh-CN" altLang="en-US" sz="2800" dirty="0">
              <a:latin typeface="文泉驿微米黑"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500" fill="hold"/>
                                        <p:tgtEl>
                                          <p:spTgt spid="1028"/>
                                        </p:tgtEl>
                                        <p:attrNameLst>
                                          <p:attrName>ppt_w</p:attrName>
                                        </p:attrNameLst>
                                      </p:cBhvr>
                                      <p:tavLst>
                                        <p:tav tm="0">
                                          <p:val>
                                            <p:fltVal val="0.000000"/>
                                          </p:val>
                                        </p:tav>
                                        <p:tav tm="100000">
                                          <p:val>
                                            <p:strVal val="#ppt_w"/>
                                          </p:val>
                                        </p:tav>
                                      </p:tavLst>
                                    </p:anim>
                                    <p:anim calcmode="lin" valueType="num">
                                      <p:cBhvr>
                                        <p:cTn id="15" dur="500" fill="hold"/>
                                        <p:tgtEl>
                                          <p:spTgt spid="1028"/>
                                        </p:tgtEl>
                                        <p:attrNameLst>
                                          <p:attrName>ppt_h</p:attrName>
                                        </p:attrNameLst>
                                      </p:cBhvr>
                                      <p:tavLst>
                                        <p:tav tm="0">
                                          <p:val>
                                            <p:fltVal val="0.000000"/>
                                          </p:val>
                                        </p:tav>
                                        <p:tav tm="100000">
                                          <p:val>
                                            <p:strVal val="#ppt_h"/>
                                          </p:val>
                                        </p:tav>
                                      </p:tavLst>
                                    </p:anim>
                                    <p:animEffect transition="in" filter="fade">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grpId="0" nodeType="clickEffect">
                                  <p:stCondLst>
                                    <p:cond delay="0"/>
                                  </p:stCondLst>
                                  <p:iterate type="lt">
                                    <p:tmPct val="50000"/>
                                  </p:iterate>
                                  <p:childTnLst>
                                    <p:set>
                                      <p:cBhvr>
                                        <p:cTn id="20" dur="1" fill="hold">
                                          <p:stCondLst>
                                            <p:cond delay="0"/>
                                          </p:stCondLst>
                                        </p:cTn>
                                        <p:tgtEl>
                                          <p:spTgt spid="165"/>
                                        </p:tgtEl>
                                        <p:attrNameLst>
                                          <p:attrName>style.visibility</p:attrName>
                                        </p:attrNameLst>
                                      </p:cBhvr>
                                      <p:to>
                                        <p:strVal val="visible"/>
                                      </p:to>
                                    </p:set>
                                    <p:set>
                                      <p:cBhvr>
                                        <p:cTn id="21" dur="455" fill="hold">
                                          <p:stCondLst>
                                            <p:cond delay="0"/>
                                          </p:stCondLst>
                                        </p:cTn>
                                        <p:tgtEl>
                                          <p:spTgt spid="165"/>
                                        </p:tgtEl>
                                        <p:attrNameLst>
                                          <p:attrName>style.rotation</p:attrName>
                                        </p:attrNameLst>
                                      </p:cBhvr>
                                      <p:to>
                                        <p:strVal val="-45.0"/>
                                      </p:to>
                                    </p:set>
                                    <p:anim calcmode="lin" valueType="num">
                                      <p:cBhvr>
                                        <p:cTn id="22" dur="455" fill="hold">
                                          <p:stCondLst>
                                            <p:cond delay="455"/>
                                          </p:stCondLst>
                                        </p:cTn>
                                        <p:tgtEl>
                                          <p:spTgt spid="165"/>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23" dur="455" fill="hold">
                                          <p:stCondLst>
                                            <p:cond delay="0"/>
                                          </p:stCondLst>
                                        </p:cTn>
                                        <p:tgtEl>
                                          <p:spTgt spid="165"/>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165"/>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165"/>
                                        </p:tgtEl>
                                        <p:attrNameLst>
                                          <p:attrName>ppt_y</p:attrName>
                                        </p:attrNameLst>
                                      </p:cBhvr>
                                      <p:tavLst>
                                        <p:tav tm="0">
                                          <p:val>
                                            <p:strVal val="#ppt_y-(0.354*#ppt_w-0.172*#ppt_h)"/>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anim calcmode="lin" valueType="num">
                                      <p:cBhvr>
                                        <p:cTn id="31" dur="2000" fill="hold"/>
                                        <p:tgtEl>
                                          <p:spTgt spid="6"/>
                                        </p:tgtEl>
                                        <p:attrNameLst>
                                          <p:attrName>style.rotation</p:attrName>
                                        </p:attrNameLst>
                                      </p:cBhvr>
                                      <p:tavLst>
                                        <p:tav tm="0">
                                          <p:val>
                                            <p:fltVal val="720.000000"/>
                                          </p:val>
                                        </p:tav>
                                        <p:tav tm="100000">
                                          <p:val>
                                            <p:fltVal val="0.000000"/>
                                          </p:val>
                                        </p:tav>
                                      </p:tavLst>
                                    </p:anim>
                                    <p:anim calcmode="lin" valueType="num">
                                      <p:cBhvr>
                                        <p:cTn id="32" dur="2000" fill="hold"/>
                                        <p:tgtEl>
                                          <p:spTgt spid="6"/>
                                        </p:tgtEl>
                                        <p:attrNameLst>
                                          <p:attrName>ppt_h</p:attrName>
                                        </p:attrNameLst>
                                      </p:cBhvr>
                                      <p:tavLst>
                                        <p:tav tm="0">
                                          <p:val>
                                            <p:fltVal val="0.000000"/>
                                          </p:val>
                                        </p:tav>
                                        <p:tav tm="100000">
                                          <p:val>
                                            <p:strVal val="#ppt_h"/>
                                          </p:val>
                                        </p:tav>
                                      </p:tavLst>
                                    </p:anim>
                                    <p:anim calcmode="lin" valueType="num">
                                      <p:cBhvr>
                                        <p:cTn id="33" dur="2000" fill="hold"/>
                                        <p:tgtEl>
                                          <p:spTgt spid="6"/>
                                        </p:tgtEl>
                                        <p:attrNameLst>
                                          <p:attrName>ppt_w</p:attrName>
                                        </p:attrNameLst>
                                      </p:cBhvr>
                                      <p:tavLst>
                                        <p:tav tm="0">
                                          <p:val>
                                            <p:fltVal val="0.00000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51"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770" decel="100000"/>
                                        <p:tgtEl>
                                          <p:spTgt spid="7"/>
                                        </p:tgtEl>
                                      </p:cBhvr>
                                    </p:animEffect>
                                    <p:animScale>
                                      <p:cBhvr>
                                        <p:cTn id="39" dur="770" decel="100000"/>
                                        <p:tgtEl>
                                          <p:spTgt spid="7"/>
                                        </p:tgtEl>
                                      </p:cBhvr>
                                      <p:from x="10000" y="10000"/>
                                      <p:to x="200000" y="450000"/>
                                    </p:animScale>
                                    <p:animScale>
                                      <p:cBhvr>
                                        <p:cTn id="40" dur="1230" accel="100000" fill="hold">
                                          <p:stCondLst>
                                            <p:cond delay="770"/>
                                          </p:stCondLst>
                                        </p:cTn>
                                        <p:tgtEl>
                                          <p:spTgt spid="7"/>
                                        </p:tgtEl>
                                      </p:cBhvr>
                                      <p:from x="200000" y="450000"/>
                                      <p:to x="100000" y="100000"/>
                                    </p:animScale>
                                    <p:set>
                                      <p:cBhvr>
                                        <p:cTn id="41" dur="770" fill="hold"/>
                                        <p:tgtEl>
                                          <p:spTgt spid="7"/>
                                        </p:tgtEl>
                                        <p:attrNameLst>
                                          <p:attrName>ppt_x</p:attrName>
                                        </p:attrNameLst>
                                      </p:cBhvr>
                                      <p:to>
                                        <p:strVal val="(0.5)"/>
                                      </p:to>
                                    </p:set>
                                    <p:anim from="(0.5)" to="(#ppt_x)" calcmode="lin" valueType="num">
                                      <p:cBhvr>
                                        <p:cTn id="42" dur="1230" accel="100000" fill="hold">
                                          <p:stCondLst>
                                            <p:cond delay="770"/>
                                          </p:stCondLst>
                                        </p:cTn>
                                        <p:tgtEl>
                                          <p:spTgt spid="7"/>
                                        </p:tgtEl>
                                        <p:attrNameLst>
                                          <p:attrName>ppt_x</p:attrName>
                                        </p:attrNameLst>
                                      </p:cBhvr>
                                    </p:anim>
                                    <p:set>
                                      <p:cBhvr>
                                        <p:cTn id="43" dur="770" fill="hold"/>
                                        <p:tgtEl>
                                          <p:spTgt spid="7"/>
                                        </p:tgtEl>
                                        <p:attrNameLst>
                                          <p:attrName>ppt_y</p:attrName>
                                        </p:attrNameLst>
                                      </p:cBhvr>
                                      <p:to>
                                        <p:strVal val="(#ppt_y+0.4)"/>
                                      </p:to>
                                    </p:set>
                                    <p:anim from="(#ppt_y+0.4)" to="(#ppt_y)" calcmode="lin" valueType="num">
                                      <p:cBhvr>
                                        <p:cTn id="44" dur="1230" accel="100000" fill="hold">
                                          <p:stCondLst>
                                            <p:cond delay="770"/>
                                          </p:stCondLst>
                                        </p:cTn>
                                        <p:tgtEl>
                                          <p:spTgt spid="7"/>
                                        </p:tgtEl>
                                        <p:attrNameLst>
                                          <p:attrName>ppt_y</p:attrName>
                                        </p:attrNameLst>
                                      </p:cBhvr>
                                    </p:anim>
                                  </p:childTnLst>
                                </p:cTn>
                              </p:par>
                            </p:childTnLst>
                          </p:cTn>
                        </p:par>
                      </p:childTnLst>
                    </p:cTn>
                  </p:par>
                  <p:par>
                    <p:cTn id="45" fill="hold">
                      <p:stCondLst>
                        <p:cond delay="indefinite"/>
                      </p:stCondLst>
                      <p:childTnLst>
                        <p:par>
                          <p:cTn id="46" fill="hold">
                            <p:stCondLst>
                              <p:cond delay="0"/>
                            </p:stCondLst>
                            <p:childTnLst>
                              <p:par>
                                <p:cTn id="47" presetID="38" presetClass="entr" presetSubtype="0" accel="50000" fill="hold" nodeType="clickEffect">
                                  <p:stCondLst>
                                    <p:cond delay="0"/>
                                  </p:stCondLst>
                                  <p:iterate type="lt">
                                    <p:tmPct val="50000"/>
                                  </p:iterate>
                                  <p:childTnLst>
                                    <p:set>
                                      <p:cBhvr>
                                        <p:cTn id="48" dur="1" fill="hold">
                                          <p:stCondLst>
                                            <p:cond delay="0"/>
                                          </p:stCondLst>
                                        </p:cTn>
                                        <p:tgtEl>
                                          <p:spTgt spid="8"/>
                                        </p:tgtEl>
                                        <p:attrNameLst>
                                          <p:attrName>style.visibility</p:attrName>
                                        </p:attrNameLst>
                                      </p:cBhvr>
                                      <p:to>
                                        <p:strVal val="visible"/>
                                      </p:to>
                                    </p:set>
                                    <p:set>
                                      <p:cBhvr>
                                        <p:cTn id="49" dur="455" fill="hold">
                                          <p:stCondLst>
                                            <p:cond delay="0"/>
                                          </p:stCondLst>
                                        </p:cTn>
                                        <p:tgtEl>
                                          <p:spTgt spid="8"/>
                                        </p:tgtEl>
                                        <p:attrNameLst>
                                          <p:attrName>style.rotation</p:attrName>
                                        </p:attrNameLst>
                                      </p:cBhvr>
                                      <p:to>
                                        <p:strVal val="-45.0"/>
                                      </p:to>
                                    </p:set>
                                    <p:anim calcmode="lin" valueType="num">
                                      <p:cBhvr>
                                        <p:cTn id="50" dur="455" fill="hold">
                                          <p:stCondLst>
                                            <p:cond delay="455"/>
                                          </p:stCondLst>
                                        </p:cTn>
                                        <p:tgtEl>
                                          <p:spTgt spid="8"/>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51"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2" presetClass="entr" presetSubtype="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Scale>
                                      <p:cBhvr>
                                        <p:cTn id="5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9"/>
                                        </p:tgtEl>
                                        <p:attrNameLst>
                                          <p:attrName>ppt_x</p:attrName>
                                          <p:attrName>ppt_y</p:attrName>
                                        </p:attrNameLst>
                                      </p:cBhvr>
                                    </p:animMotion>
                                    <p:animEffect transition="in" filter="fade">
                                      <p:cBhvr>
                                        <p:cTn id="60" dur="10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7" presetClass="entr" presetSubtype="0" fill="hold" nodeType="clickEffect">
                                  <p:stCondLst>
                                    <p:cond delay="0"/>
                                  </p:stCondLst>
                                  <p:iterate type="lt">
                                    <p:tmPct val="50000"/>
                                  </p:iterate>
                                  <p:childTnLst>
                                    <p:set>
                                      <p:cBhvr>
                                        <p:cTn id="64" dur="1" fill="hold">
                                          <p:stCondLst>
                                            <p:cond delay="0"/>
                                          </p:stCondLst>
                                        </p:cTn>
                                        <p:tgtEl>
                                          <p:spTgt spid="10"/>
                                        </p:tgtEl>
                                        <p:attrNameLst>
                                          <p:attrName>style.visibility</p:attrName>
                                        </p:attrNameLst>
                                      </p:cBhvr>
                                      <p:to>
                                        <p:strVal val="visible"/>
                                      </p:to>
                                    </p:set>
                                    <p:anim calcmode="discrete" valueType="clr">
                                      <p:cBhvr override="childStyle">
                                        <p:cTn id="65"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10"/>
                                        </p:tgtEl>
                                        <p:attrNameLst>
                                          <p:attrName>fillcolor</p:attrName>
                                        </p:attrNameLst>
                                      </p:cBhvr>
                                      <p:tavLst>
                                        <p:tav tm="0">
                                          <p:val>
                                            <p:clrVal>
                                              <a:schemeClr val="accent2"/>
                                            </p:clrVal>
                                          </p:val>
                                        </p:tav>
                                        <p:tav tm="50000">
                                          <p:val>
                                            <p:clrVal>
                                              <a:schemeClr val="hlink"/>
                                            </p:clrVal>
                                          </p:val>
                                        </p:tav>
                                      </p:tavLst>
                                    </p:anim>
                                    <p:set>
                                      <p:cBhvr>
                                        <p:cTn id="67"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ldLvl="0" animBg="1"/>
      <p:bldP spid="10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5"/>
          <p:cNvSpPr txBox="1"/>
          <p:nvPr/>
        </p:nvSpPr>
        <p:spPr>
          <a:xfrm>
            <a:off x="931863" y="2236788"/>
            <a:ext cx="7816850" cy="581025"/>
          </a:xfrm>
          <a:prstGeom prst="rect">
            <a:avLst/>
          </a:prstGeom>
          <a:noFill/>
          <a:ln w="28575">
            <a:noFill/>
          </a:ln>
        </p:spPr>
        <p:txBody>
          <a:bodyPr>
            <a:spAutoFit/>
          </a:bodyPr>
          <a:p>
            <a:pPr eaLnBrk="1" hangingPunct="1">
              <a:lnSpc>
                <a:spcPct val="150000"/>
              </a:lnSpc>
              <a:spcBef>
                <a:spcPct val="50000"/>
              </a:spcBef>
            </a:pPr>
            <a:r>
              <a:rPr lang="zh-CN" altLang="en-US" sz="2400" dirty="0">
                <a:latin typeface="微软雅黑" panose="020B0503020204020204" pitchFamily="34" charset="-122"/>
                <a:ea typeface="微软雅黑" panose="020B0503020204020204" pitchFamily="34" charset="-122"/>
              </a:rPr>
              <a:t>交易需求是指企业为维持正常生产经营活动而持有的现金。</a:t>
            </a:r>
            <a:endParaRPr lang="zh-CN" altLang="en-US" sz="2400" dirty="0">
              <a:latin typeface="微软雅黑" panose="020B0503020204020204" pitchFamily="34" charset="-122"/>
              <a:ea typeface="微软雅黑" panose="020B0503020204020204" pitchFamily="34" charset="-122"/>
            </a:endParaRPr>
          </a:p>
        </p:txBody>
      </p:sp>
      <p:pic>
        <p:nvPicPr>
          <p:cNvPr id="45067" name="图片 12"/>
          <p:cNvPicPr>
            <a:picLocks noChangeAspect="1"/>
          </p:cNvPicPr>
          <p:nvPr/>
        </p:nvPicPr>
        <p:blipFill>
          <a:blip r:embed="rId1"/>
          <a:srcRect b="8459"/>
          <a:stretch>
            <a:fillRect/>
          </a:stretch>
        </p:blipFill>
        <p:spPr>
          <a:xfrm>
            <a:off x="1177925" y="3206750"/>
            <a:ext cx="2428875" cy="2224088"/>
          </a:xfrm>
          <a:prstGeom prst="rect">
            <a:avLst/>
          </a:prstGeom>
          <a:noFill/>
          <a:ln w="9525">
            <a:noFill/>
          </a:ln>
        </p:spPr>
      </p:pic>
      <p:pic>
        <p:nvPicPr>
          <p:cNvPr id="45068" name="图片 15"/>
          <p:cNvPicPr>
            <a:picLocks noChangeAspect="1"/>
          </p:cNvPicPr>
          <p:nvPr/>
        </p:nvPicPr>
        <p:blipFill>
          <a:blip r:embed="rId2"/>
          <a:srcRect b="8533"/>
          <a:stretch>
            <a:fillRect/>
          </a:stretch>
        </p:blipFill>
        <p:spPr>
          <a:xfrm>
            <a:off x="5010150" y="3167063"/>
            <a:ext cx="2830513" cy="2241550"/>
          </a:xfrm>
          <a:prstGeom prst="rect">
            <a:avLst/>
          </a:prstGeom>
          <a:noFill/>
          <a:ln w="9525">
            <a:noFill/>
          </a:ln>
        </p:spPr>
      </p:pic>
      <p:sp>
        <p:nvSpPr>
          <p:cNvPr id="45064" name="ïşḻïďê-TextBox 60"/>
          <p:cNvSpPr txBox="1"/>
          <p:nvPr/>
        </p:nvSpPr>
        <p:spPr>
          <a:xfrm>
            <a:off x="1046163" y="1671638"/>
            <a:ext cx="1363662" cy="439737"/>
          </a:xfrm>
          <a:prstGeom prst="rect">
            <a:avLst/>
          </a:prstGeom>
          <a:noFill/>
          <a:ln w="9525">
            <a:noFill/>
          </a:ln>
        </p:spPr>
        <p:txBody>
          <a:bodyPr wrap="none" lIns="0" tIns="0" rIns="0" bIns="0"/>
          <a:p>
            <a:pPr algn="r" eaLnBrk="1" hangingPunct="1">
              <a:spcBef>
                <a:spcPct val="50000"/>
              </a:spcBef>
            </a:pPr>
            <a:r>
              <a:rPr lang="en-US" altLang="zh-CN" sz="3200" dirty="0">
                <a:latin typeface="微软雅黑" panose="020B0503020204020204" pitchFamily="34" charset="-122"/>
                <a:ea typeface="微软雅黑" panose="020B0503020204020204" pitchFamily="34" charset="-122"/>
              </a:rPr>
              <a:t>1.交易需求</a:t>
            </a:r>
            <a:endParaRPr lang="en-US" altLang="zh-CN" sz="32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34" name="标题 4"/>
          <p:cNvSpPr txBox="1"/>
          <p:nvPr/>
        </p:nvSpPr>
        <p:spPr>
          <a:xfrm>
            <a:off x="628650" y="438150"/>
            <a:ext cx="7886700" cy="644525"/>
          </a:xfrm>
          <a:prstGeom prst="rect">
            <a:avLst/>
          </a:prstGeom>
        </p:spPr>
        <p:txBody>
          <a:bodyPr>
            <a:spAutoFit/>
          </a:bodyPr>
          <a:lstStyle/>
          <a:p>
            <a:pPr marR="0" algn="ctr" defTabSz="914400" eaLnBrk="1" fontAlgn="auto" hangingPunct="1">
              <a:lnSpc>
                <a:spcPct val="90000"/>
              </a:lnSpc>
              <a:spcBef>
                <a:spcPct val="50000"/>
              </a:spcBef>
              <a:spcAft>
                <a:spcPts val="0"/>
              </a:spcAft>
              <a:buClrTx/>
              <a:buSzTx/>
              <a:buFont typeface="Arial" panose="020B0604020202020204" pitchFamily="34" charset="0"/>
              <a:buNone/>
              <a:defRPr/>
            </a:pPr>
            <a:r>
              <a:rPr kumimoji="0" lang="zh-CN" altLang="en-US" sz="40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j-cs"/>
              </a:rPr>
              <a:t>    （</a:t>
            </a:r>
            <a:r>
              <a:rPr kumimoji="0" lang="zh-CN" altLang="en-US" sz="36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j-cs"/>
              </a:rPr>
              <a:t>一）</a:t>
            </a:r>
            <a:r>
              <a:rPr kumimoji="0" lang="zh-CN" altLang="en-US" sz="36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j-cs"/>
                <a:sym typeface="+mn-ea"/>
              </a:rPr>
              <a:t>现金的持有动机</a:t>
            </a:r>
            <a:endParaRPr kumimoji="0" lang="zh-CN" altLang="en-US" sz="36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10247" name="组合 36"/>
          <p:cNvGrpSpPr/>
          <p:nvPr/>
        </p:nvGrpSpPr>
        <p:grpSpPr>
          <a:xfrm>
            <a:off x="2630488" y="1143000"/>
            <a:ext cx="4284662" cy="134938"/>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98" y="1244600"/>
              <a:ext cx="1185371"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1724025" y="5408613"/>
            <a:ext cx="1611313" cy="555625"/>
          </a:xfrm>
          <a:prstGeom prst="rect">
            <a:avLst/>
          </a:prstGeom>
          <a:noFill/>
        </p:spPr>
        <p:txBody>
          <a:bodyPr wrap="none" lIns="36000" tIns="46800" rIns="36000" bIns="46800">
            <a:spAutoFit/>
          </a:bodyPr>
          <a:lstStyle/>
          <a:p>
            <a:pPr marR="0" defTabSz="914400" eaLnBrk="1" hangingPunct="1">
              <a:lnSpc>
                <a:spcPct val="125000"/>
              </a:lnSpc>
              <a:spcBef>
                <a:spcPct val="50000"/>
              </a:spcBef>
              <a:buClrTx/>
              <a:buSzTx/>
              <a:buFont typeface="Arial" panose="020B0604020202020204" pitchFamily="34" charset="0"/>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sym typeface="+mn-ea"/>
              </a:rPr>
              <a:t>购买原材料</a:t>
            </a:r>
            <a:endParaRPr kumimoji="0" lang="zh-CN" altLang="en-US" sz="2400" kern="1200" cap="none" spc="0" normalizeH="0" baseline="0" noProof="0">
              <a:solidFill>
                <a:schemeClr val="bg2">
                  <a:lumMod val="75000"/>
                </a:schemeClr>
              </a:solidFill>
              <a:latin typeface="文泉驿微米黑" pitchFamily="2" charset="-122"/>
              <a:ea typeface="文泉驿微米黑" pitchFamily="2" charset="-122"/>
              <a:cs typeface="+mn-cs"/>
            </a:endParaRPr>
          </a:p>
        </p:txBody>
      </p:sp>
      <p:sp>
        <p:nvSpPr>
          <p:cNvPr id="3" name="文本框 2"/>
          <p:cNvSpPr txBox="1"/>
          <p:nvPr/>
        </p:nvSpPr>
        <p:spPr>
          <a:xfrm>
            <a:off x="5713413" y="5316538"/>
            <a:ext cx="1919288" cy="647700"/>
          </a:xfrm>
          <a:prstGeom prst="rect">
            <a:avLst/>
          </a:prstGeom>
          <a:noFill/>
        </p:spPr>
        <p:txBody>
          <a:bodyPr wrap="none" lIns="36000" tIns="46800" rIns="36000" bIns="46800">
            <a:spAutoFit/>
          </a:bodyPr>
          <a:lstStyle/>
          <a:p>
            <a:pPr marR="0" defTabSz="914400" eaLnBrk="1" hangingPunct="1">
              <a:lnSpc>
                <a:spcPct val="150000"/>
              </a:lnSpc>
              <a:spcBef>
                <a:spcPct val="50000"/>
              </a:spcBef>
              <a:buClrTx/>
              <a:buSzTx/>
              <a:buFont typeface="Arial" panose="020B0604020202020204" pitchFamily="34" charset="0"/>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sym typeface="+mn-ea"/>
              </a:rPr>
              <a:t>支付工人工资</a:t>
            </a:r>
            <a:endParaRPr kumimoji="0" lang="zh-CN" altLang="en-US" sz="2400" kern="1200" cap="none" spc="0" normalizeH="0" baseline="0" noProof="0">
              <a:solidFill>
                <a:schemeClr val="bg2">
                  <a:lumMod val="75000"/>
                </a:schemeClr>
              </a:solidFill>
              <a:latin typeface="文泉驿微米黑" pitchFamily="2" charset="-122"/>
              <a:ea typeface="文泉驿微米黑" pitchFamily="2" charset="-122"/>
              <a:cs typeface="+mn-cs"/>
            </a:endParaRP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5064"/>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500"/>
                                        <p:tgtEl>
                                          <p:spTgt spid="14"/>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5067"/>
                                        </p:tgtEl>
                                        <p:attrNameLst>
                                          <p:attrName>style.visibility</p:attrName>
                                        </p:attrNameLst>
                                      </p:cBhvr>
                                      <p:to>
                                        <p:strVal val="visible"/>
                                      </p:to>
                                    </p:set>
                                    <p:animEffect transition="in" filter="fade">
                                      <p:cBhvr>
                                        <p:cTn id="14" dur="1000"/>
                                        <p:tgtEl>
                                          <p:spTgt spid="45067"/>
                                        </p:tgtEl>
                                      </p:cBhvr>
                                    </p:animEffect>
                                    <p:anim calcmode="lin" valueType="num">
                                      <p:cBhvr>
                                        <p:cTn id="15" dur="1000" fill="hold"/>
                                        <p:tgtEl>
                                          <p:spTgt spid="45067"/>
                                        </p:tgtEl>
                                        <p:attrNameLst>
                                          <p:attrName>ppt_x</p:attrName>
                                        </p:attrNameLst>
                                      </p:cBhvr>
                                      <p:tavLst>
                                        <p:tav tm="0">
                                          <p:val>
                                            <p:strVal val="#ppt_x"/>
                                          </p:val>
                                        </p:tav>
                                        <p:tav tm="100000">
                                          <p:val>
                                            <p:strVal val="#ppt_x"/>
                                          </p:val>
                                        </p:tav>
                                      </p:tavLst>
                                    </p:anim>
                                    <p:anim calcmode="lin" valueType="num">
                                      <p:cBhvr>
                                        <p:cTn id="16" dur="1000" fill="hold"/>
                                        <p:tgtEl>
                                          <p:spTgt spid="4506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5068"/>
                                        </p:tgtEl>
                                        <p:attrNameLst>
                                          <p:attrName>style.visibility</p:attrName>
                                        </p:attrNameLst>
                                      </p:cBhvr>
                                      <p:to>
                                        <p:strVal val="visible"/>
                                      </p:to>
                                    </p:set>
                                    <p:animEffect transition="in" filter="fade">
                                      <p:cBhvr>
                                        <p:cTn id="19" dur="1000"/>
                                        <p:tgtEl>
                                          <p:spTgt spid="45068"/>
                                        </p:tgtEl>
                                      </p:cBhvr>
                                    </p:animEffect>
                                    <p:anim calcmode="lin" valueType="num">
                                      <p:cBhvr>
                                        <p:cTn id="20" dur="1000" fill="hold"/>
                                        <p:tgtEl>
                                          <p:spTgt spid="45068"/>
                                        </p:tgtEl>
                                        <p:attrNameLst>
                                          <p:attrName>ppt_x</p:attrName>
                                        </p:attrNameLst>
                                      </p:cBhvr>
                                      <p:tavLst>
                                        <p:tav tm="0">
                                          <p:val>
                                            <p:strVal val="#ppt_x"/>
                                          </p:val>
                                        </p:tav>
                                        <p:tav tm="100000">
                                          <p:val>
                                            <p:strVal val="#ppt_x"/>
                                          </p:val>
                                        </p:tav>
                                      </p:tavLst>
                                    </p:anim>
                                    <p:anim calcmode="lin" valueType="num">
                                      <p:cBhvr>
                                        <p:cTn id="21" dur="1000" fill="hold"/>
                                        <p:tgtEl>
                                          <p:spTgt spid="450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50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7"/>
          <p:cNvSpPr txBox="1"/>
          <p:nvPr/>
        </p:nvSpPr>
        <p:spPr>
          <a:xfrm>
            <a:off x="950913" y="2260600"/>
            <a:ext cx="7564438" cy="58102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1">
                <a:ln>
                  <a:noFill/>
                </a:ln>
                <a:solidFill>
                  <a:schemeClr val="dk1"/>
                </a:solidFill>
                <a:effectLst/>
                <a:uLnTx/>
                <a:uFillTx/>
                <a:latin typeface="微软雅黑" panose="020B0503020204020204" pitchFamily="34" charset="-122"/>
                <a:ea typeface="微软雅黑" panose="020B0503020204020204" pitchFamily="34" charset="-122"/>
                <a:cs typeface="+mn-cs"/>
              </a:rPr>
              <a:t>预防需求是指企业为应付紧急情况而持有的现金。</a:t>
            </a:r>
            <a:endParaRPr kumimoji="0" lang="zh-CN" altLang="en-US" sz="2400" b="0" i="0" u="none" strike="noStrike" kern="1200" cap="none" spc="0" normalizeH="0" baseline="0" noProof="1">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18"/>
          <p:cNvGrpSpPr/>
          <p:nvPr/>
        </p:nvGrpSpPr>
        <p:grpSpPr>
          <a:xfrm>
            <a:off x="1123950" y="3292475"/>
            <a:ext cx="2590800" cy="3217863"/>
            <a:chOff x="611188" y="3357563"/>
            <a:chExt cx="3453936" cy="3219232"/>
          </a:xfrm>
        </p:grpSpPr>
        <p:pic>
          <p:nvPicPr>
            <p:cNvPr id="11275" name="Picture 22" descr="https://timgsa.baidu.com/timg?image&amp;quality=80&amp;size=b9999_10000&amp;sec=1541480883442&amp;di=977b2b20d315671b1f7a6c42d70c3c83&amp;imgtype=0&amp;src=http%3A%2F%2Fwww.saonon.com%2Fupload%2Fimages%2F2%252825%2529.jpg"/>
            <p:cNvPicPr>
              <a:picLocks noChangeAspect="1"/>
            </p:cNvPicPr>
            <p:nvPr/>
          </p:nvPicPr>
          <p:blipFill>
            <a:blip r:embed="rId1"/>
            <a:stretch>
              <a:fillRect/>
            </a:stretch>
          </p:blipFill>
          <p:spPr>
            <a:xfrm>
              <a:off x="611188" y="3357563"/>
              <a:ext cx="3453936" cy="2401218"/>
            </a:xfrm>
            <a:prstGeom prst="rect">
              <a:avLst/>
            </a:prstGeom>
            <a:noFill/>
            <a:ln w="9525">
              <a:noFill/>
            </a:ln>
          </p:spPr>
        </p:pic>
        <p:sp>
          <p:nvSpPr>
            <p:cNvPr id="11276" name="矩形 18"/>
            <p:cNvSpPr/>
            <p:nvPr/>
          </p:nvSpPr>
          <p:spPr>
            <a:xfrm>
              <a:off x="1272223" y="5745798"/>
              <a:ext cx="2132331" cy="830997"/>
            </a:xfrm>
            <a:prstGeom prst="rect">
              <a:avLst/>
            </a:prstGeom>
            <a:noFill/>
            <a:ln w="9525">
              <a:noFill/>
            </a:ln>
          </p:spPr>
          <p:txBody>
            <a:bodyPr>
              <a:spAutoFit/>
            </a:bodyPr>
            <a:p>
              <a:pPr eaLnBrk="1" hangingPunct="1">
                <a:spcBef>
                  <a:spcPct val="50000"/>
                </a:spcBef>
              </a:pPr>
              <a:r>
                <a:rPr lang="zh-CN" altLang="en-US" sz="2400" dirty="0">
                  <a:solidFill>
                    <a:srgbClr val="000000"/>
                  </a:solidFill>
                  <a:latin typeface="微软雅黑" panose="020B0503020204020204" pitchFamily="34" charset="-122"/>
                  <a:ea typeface="微软雅黑" panose="020B0503020204020204" pitchFamily="34" charset="-122"/>
                  <a:sym typeface="+mn-ea"/>
                </a:rPr>
                <a:t>应付自然灾害</a:t>
              </a:r>
              <a:endParaRPr lang="zh-CN" altLang="en-US" sz="2400" b="1" dirty="0">
                <a:latin typeface="Arial" panose="020B0604020202020204" pitchFamily="34" charset="0"/>
                <a:ea typeface="宋体" panose="02010600030101010101" pitchFamily="2" charset="-122"/>
              </a:endParaRPr>
            </a:p>
          </p:txBody>
        </p:sp>
      </p:grpSp>
      <p:pic>
        <p:nvPicPr>
          <p:cNvPr id="46093" name="Picture 24" descr="http://news.cpd.com.cn/n203193/c33303503/part/33303639.jpg"/>
          <p:cNvPicPr>
            <a:picLocks noChangeAspect="1"/>
          </p:cNvPicPr>
          <p:nvPr/>
        </p:nvPicPr>
        <p:blipFill>
          <a:blip r:embed="rId2"/>
          <a:stretch>
            <a:fillRect/>
          </a:stretch>
        </p:blipFill>
        <p:spPr>
          <a:xfrm>
            <a:off x="5270500" y="3232150"/>
            <a:ext cx="2700338" cy="2400300"/>
          </a:xfrm>
          <a:prstGeom prst="rect">
            <a:avLst/>
          </a:prstGeom>
          <a:noFill/>
          <a:ln w="9525">
            <a:noFill/>
          </a:ln>
        </p:spPr>
      </p:pic>
      <p:sp>
        <p:nvSpPr>
          <p:cNvPr id="46090" name="文本框 5"/>
          <p:cNvSpPr txBox="1"/>
          <p:nvPr/>
        </p:nvSpPr>
        <p:spPr>
          <a:xfrm>
            <a:off x="393700" y="1676400"/>
            <a:ext cx="2165350" cy="584200"/>
          </a:xfrm>
          <a:prstGeom prst="rect">
            <a:avLst/>
          </a:prstGeom>
          <a:noFill/>
          <a:ln w="9525">
            <a:noFill/>
          </a:ln>
        </p:spPr>
        <p:txBody>
          <a:bodyPr wrap="none">
            <a:spAutoFit/>
          </a:bodyPr>
          <a:p>
            <a:pPr algn="r" eaLnBrk="1" hangingPunct="1">
              <a:spcBef>
                <a:spcPct val="50000"/>
              </a:spcBef>
            </a:pPr>
            <a:r>
              <a:rPr lang="en-US" altLang="zh-CN" sz="3200" dirty="0">
                <a:latin typeface="微软雅黑" panose="020B0503020204020204" pitchFamily="34" charset="-122"/>
                <a:ea typeface="微软雅黑" panose="020B0503020204020204" pitchFamily="34" charset="-122"/>
              </a:rPr>
              <a:t>2.预防需求</a:t>
            </a:r>
            <a:endParaRPr lang="en-US" altLang="zh-CN" sz="3200" dirty="0">
              <a:latin typeface="微软雅黑" panose="020B0503020204020204" pitchFamily="34" charset="-122"/>
              <a:ea typeface="微软雅黑" panose="020B0503020204020204" pitchFamily="34" charset="-122"/>
            </a:endParaRPr>
          </a:p>
        </p:txBody>
      </p:sp>
      <p:sp>
        <p:nvSpPr>
          <p:cNvPr id="34" name="标题 4"/>
          <p:cNvSpPr txBox="1"/>
          <p:nvPr/>
        </p:nvSpPr>
        <p:spPr>
          <a:xfrm>
            <a:off x="628650" y="438150"/>
            <a:ext cx="7886700" cy="701675"/>
          </a:xfrm>
          <a:prstGeom prst="rect">
            <a:avLst/>
          </a:prstGeom>
        </p:spPr>
        <p:txBody>
          <a:bodyPr>
            <a:spAutoFit/>
          </a:bodyPr>
          <a:lstStyle/>
          <a:p>
            <a:pPr marR="0" algn="ctr" defTabSz="914400" eaLnBrk="1" fontAlgn="auto" hangingPunct="1">
              <a:lnSpc>
                <a:spcPct val="90000"/>
              </a:lnSpc>
              <a:spcBef>
                <a:spcPct val="50000"/>
              </a:spcBef>
              <a:spcAft>
                <a:spcPts val="0"/>
              </a:spcAft>
              <a:buClrTx/>
              <a:buSzTx/>
              <a:buFont typeface="Arial" panose="020B0604020202020204" pitchFamily="34" charset="0"/>
              <a:buNone/>
              <a:defRPr/>
            </a:pPr>
            <a:r>
              <a:rPr kumimoji="0" lang="zh-CN" altLang="en-US" sz="40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j-cs"/>
              </a:rPr>
              <a:t> </a:t>
            </a:r>
            <a:r>
              <a:rPr kumimoji="0" lang="zh-CN" altLang="en-US" sz="44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n-cs"/>
              </a:rPr>
              <a:t>（</a:t>
            </a:r>
            <a:r>
              <a:rPr kumimoji="0" lang="zh-CN" altLang="en-US" sz="40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n-cs"/>
              </a:rPr>
              <a:t>一）</a:t>
            </a:r>
            <a:r>
              <a:rPr kumimoji="0" lang="zh-CN" altLang="en-US" sz="36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j-cs"/>
                <a:sym typeface="+mn-ea"/>
              </a:rPr>
              <a:t>现金的持有动机</a:t>
            </a:r>
            <a:endParaRPr kumimoji="0" lang="zh-CN" altLang="en-US" sz="36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11271" name="组合 36"/>
          <p:cNvGrpSpPr/>
          <p:nvPr/>
        </p:nvGrpSpPr>
        <p:grpSpPr>
          <a:xfrm>
            <a:off x="2630488" y="1143000"/>
            <a:ext cx="4284662" cy="134938"/>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98" y="1244600"/>
              <a:ext cx="1185371"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6137275" y="5632450"/>
            <a:ext cx="1303338" cy="557213"/>
          </a:xfrm>
          <a:prstGeom prst="rect">
            <a:avLst/>
          </a:prstGeom>
          <a:noFill/>
        </p:spPr>
        <p:txBody>
          <a:bodyPr wrap="none" lIns="36000" tIns="46800" rIns="36000" bIns="46800">
            <a:spAutoFit/>
          </a:bodyPr>
          <a:lstStyle/>
          <a:p>
            <a:pPr marR="0" defTabSz="914400" eaLnBrk="1" hangingPunct="1">
              <a:lnSpc>
                <a:spcPct val="125000"/>
              </a:lnSpc>
              <a:spcBef>
                <a:spcPct val="50000"/>
              </a:spcBef>
              <a:buClrTx/>
              <a:buSzTx/>
              <a:buFont typeface="Arial" panose="020B0604020202020204" pitchFamily="34" charset="0"/>
              <a:buNone/>
              <a:defRPr/>
            </a:pPr>
            <a:r>
              <a:rPr kumimoji="0" lang="zh-CN" altLang="en-US" sz="2400" kern="1200" cap="none" spc="0" normalizeH="0" baseline="0" noProof="0">
                <a:solidFill>
                  <a:schemeClr val="dk1"/>
                </a:solidFill>
                <a:latin typeface="微软雅黑" panose="020B0503020204020204" pitchFamily="34" charset="-122"/>
                <a:ea typeface="微软雅黑" panose="020B0503020204020204" pitchFamily="34" charset="-122"/>
                <a:cs typeface="+mn-cs"/>
                <a:sym typeface="+mn-ea"/>
              </a:rPr>
              <a:t>生产事故</a:t>
            </a:r>
            <a:endParaRPr kumimoji="0" lang="zh-CN" altLang="en-US" sz="2400" kern="1200" cap="none" spc="0" normalizeH="0" baseline="0" noProof="0">
              <a:solidFill>
                <a:schemeClr val="bg2">
                  <a:lumMod val="75000"/>
                </a:schemeClr>
              </a:solidFill>
              <a:latin typeface="文泉驿微米黑" pitchFamily="2" charset="-122"/>
              <a:ea typeface="文泉驿微米黑" pitchFamily="2" charset="-122"/>
              <a:cs typeface="+mn-c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6090"/>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500"/>
                                        <p:tgtEl>
                                          <p:spTgt spid="8"/>
                                        </p:tgtEl>
                                      </p:cBhvr>
                                    </p:animEffect>
                                  </p:childTnLst>
                                </p:cTn>
                              </p:par>
                              <p:par>
                                <p:cTn id="16" presetID="12" presetClass="entr" presetSubtype="4" fill="hold" nodeType="withEffect">
                                  <p:stCondLst>
                                    <p:cond delay="0"/>
                                  </p:stCondLst>
                                  <p:childTnLst>
                                    <p:set>
                                      <p:cBhvr>
                                        <p:cTn id="17" dur="1" fill="hold">
                                          <p:stCondLst>
                                            <p:cond delay="0"/>
                                          </p:stCondLst>
                                        </p:cTn>
                                        <p:tgtEl>
                                          <p:spTgt spid="46093"/>
                                        </p:tgtEl>
                                        <p:attrNameLst>
                                          <p:attrName>style.visibility</p:attrName>
                                        </p:attrNameLst>
                                      </p:cBhvr>
                                      <p:to>
                                        <p:strVal val="visible"/>
                                      </p:to>
                                    </p:set>
                                    <p:animEffect transition="in" filter="slide(fromBottom)">
                                      <p:cBhvr>
                                        <p:cTn id="18" dur="500"/>
                                        <p:tgtEl>
                                          <p:spTgt spid="46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46090" grpId="0"/>
    </p:bldLst>
  </p:timing>
</p:sld>
</file>

<file path=ppt/theme/theme1.xml><?xml version="1.0" encoding="utf-8"?>
<a:theme xmlns:a="http://schemas.openxmlformats.org/drawingml/2006/main" name="2_默认设计模板">
  <a:themeElements>
    <a:clrScheme name="2_默认设计模板 27">
      <a:dk1>
        <a:srgbClr val="000000"/>
      </a:dk1>
      <a:lt1>
        <a:srgbClr val="FFFFFF"/>
      </a:lt1>
      <a:dk2>
        <a:srgbClr val="0064B5"/>
      </a:dk2>
      <a:lt2>
        <a:srgbClr val="808080"/>
      </a:lt2>
      <a:accent1>
        <a:srgbClr val="CFEDFE"/>
      </a:accent1>
      <a:accent2>
        <a:srgbClr val="C62400"/>
      </a:accent2>
      <a:accent3>
        <a:srgbClr val="FFFFFF"/>
      </a:accent3>
      <a:accent4>
        <a:srgbClr val="000000"/>
      </a:accent4>
      <a:accent5>
        <a:srgbClr val="E4F4FE"/>
      </a:accent5>
      <a:accent6>
        <a:srgbClr val="B32000"/>
      </a:accent6>
      <a:hlink>
        <a:srgbClr val="0064B5"/>
      </a:hlink>
      <a:folHlink>
        <a:srgbClr val="99CC00"/>
      </a:folHlink>
    </a:clrScheme>
    <a:fontScheme name="2_默认设计模板">
      <a:majorFont>
        <a:latin typeface="文泉驿微米黑"/>
        <a:ea typeface="宋体"/>
        <a:cs typeface=""/>
      </a:majorFont>
      <a:minorFont>
        <a:latin typeface="文泉驿微米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85A4"/>
        </a:solidFill>
        <a:ln w="9525" cap="flat" cmpd="sng" algn="ctr">
          <a:solidFill>
            <a:srgbClr val="0085A4"/>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50000"/>
          </a:spcBef>
          <a:spcAft>
            <a:spcPct val="0"/>
          </a:spcAft>
          <a:buClrTx/>
          <a:buSzTx/>
          <a:buFontTx/>
          <a:buNone/>
          <a:defRPr kumimoji="0" lang="zh-CN" sz="1800" b="0" i="0" u="none" strike="noStrike" cap="none" normalizeH="0" baseline="0" smtClean="0">
            <a:ln>
              <a:noFill/>
            </a:ln>
            <a:solidFill>
              <a:schemeClr val="tx1"/>
            </a:solidFill>
            <a:effectLst/>
            <a:latin typeface="文泉驿微米黑" pitchFamily="2" charset="-122"/>
            <a:ea typeface="文泉驿微米黑" pitchFamily="2" charset="-122"/>
          </a:defRPr>
        </a:defPPr>
      </a:lstStyle>
    </a:spDef>
    <a:lnDef>
      <a:spPr bwMode="auto">
        <a:xfrm>
          <a:off x="0" y="0"/>
          <a:ext cx="1" cy="1"/>
        </a:xfrm>
        <a:custGeom>
          <a:avLst/>
          <a:gdLst/>
          <a:ahLst/>
          <a:cxnLst/>
          <a:rect l="0" t="0" r="0" b="0"/>
          <a:pathLst/>
        </a:custGeom>
        <a:solidFill>
          <a:srgbClr val="0085A4"/>
        </a:solidFill>
        <a:ln w="9525" cap="flat" cmpd="sng" algn="ctr">
          <a:solidFill>
            <a:srgbClr val="0085A4"/>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50000"/>
          </a:spcBef>
          <a:spcAft>
            <a:spcPct val="0"/>
          </a:spcAft>
          <a:buClrTx/>
          <a:buSzTx/>
          <a:buFontTx/>
          <a:buNone/>
          <a:defRPr kumimoji="0" lang="zh-CN" sz="1800" b="0" i="0" u="none" strike="noStrike" cap="none" normalizeH="0" baseline="0" smtClean="0">
            <a:ln>
              <a:noFill/>
            </a:ln>
            <a:solidFill>
              <a:schemeClr val="tx1"/>
            </a:solidFill>
            <a:effectLst/>
            <a:latin typeface="文泉驿微米黑" pitchFamily="2" charset="-122"/>
            <a:ea typeface="文泉驿微米黑"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FF"/>
        </a:lt1>
        <a:dk2>
          <a:srgbClr val="C68700"/>
        </a:dk2>
        <a:lt2>
          <a:srgbClr val="808080"/>
        </a:lt2>
        <a:accent1>
          <a:srgbClr val="00A2C6"/>
        </a:accent1>
        <a:accent2>
          <a:srgbClr val="C62400"/>
        </a:accent2>
        <a:accent3>
          <a:srgbClr val="FFFFFF"/>
        </a:accent3>
        <a:accent4>
          <a:srgbClr val="000000"/>
        </a:accent4>
        <a:accent5>
          <a:srgbClr val="AACEDF"/>
        </a:accent5>
        <a:accent6>
          <a:srgbClr val="B32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15">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16">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17">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18">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19">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20">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21">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22">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23">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24">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25">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26">
        <a:dk1>
          <a:srgbClr val="000000"/>
        </a:dk1>
        <a:lt1>
          <a:srgbClr val="FFFFFF"/>
        </a:lt1>
        <a:dk2>
          <a:srgbClr val="C68700"/>
        </a:dk2>
        <a:lt2>
          <a:srgbClr val="808080"/>
        </a:lt2>
        <a:accent1>
          <a:srgbClr val="00A2C6"/>
        </a:accent1>
        <a:accent2>
          <a:srgbClr val="C62400"/>
        </a:accent2>
        <a:accent3>
          <a:srgbClr val="FFFFFF"/>
        </a:accent3>
        <a:accent4>
          <a:srgbClr val="000000"/>
        </a:accent4>
        <a:accent5>
          <a:srgbClr val="AACEDF"/>
        </a:accent5>
        <a:accent6>
          <a:srgbClr val="B32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7">
        <a:dk1>
          <a:srgbClr val="000000"/>
        </a:dk1>
        <a:lt1>
          <a:srgbClr val="FFFFFF"/>
        </a:lt1>
        <a:dk2>
          <a:srgbClr val="0064B5"/>
        </a:dk2>
        <a:lt2>
          <a:srgbClr val="808080"/>
        </a:lt2>
        <a:accent1>
          <a:srgbClr val="CFEDFE"/>
        </a:accent1>
        <a:accent2>
          <a:srgbClr val="C62400"/>
        </a:accent2>
        <a:accent3>
          <a:srgbClr val="FFFFFF"/>
        </a:accent3>
        <a:accent4>
          <a:srgbClr val="000000"/>
        </a:accent4>
        <a:accent5>
          <a:srgbClr val="E4F4FE"/>
        </a:accent5>
        <a:accent6>
          <a:srgbClr val="B32000"/>
        </a:accent6>
        <a:hlink>
          <a:srgbClr val="0064B5"/>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默认设计模板">
  <a:themeElements>
    <a:clrScheme name="3_默认设计模板 27">
      <a:dk1>
        <a:srgbClr val="000000"/>
      </a:dk1>
      <a:lt1>
        <a:srgbClr val="FFFFFF"/>
      </a:lt1>
      <a:dk2>
        <a:srgbClr val="0064B5"/>
      </a:dk2>
      <a:lt2>
        <a:srgbClr val="808080"/>
      </a:lt2>
      <a:accent1>
        <a:srgbClr val="CFEDFE"/>
      </a:accent1>
      <a:accent2>
        <a:srgbClr val="C62400"/>
      </a:accent2>
      <a:accent3>
        <a:srgbClr val="FFFFFF"/>
      </a:accent3>
      <a:accent4>
        <a:srgbClr val="000000"/>
      </a:accent4>
      <a:accent5>
        <a:srgbClr val="E4F4FE"/>
      </a:accent5>
      <a:accent6>
        <a:srgbClr val="B32000"/>
      </a:accent6>
      <a:hlink>
        <a:srgbClr val="0064B5"/>
      </a:hlink>
      <a:folHlink>
        <a:srgbClr val="99CC00"/>
      </a:folHlink>
    </a:clrScheme>
    <a:fontScheme name="3_默认设计模板">
      <a:majorFont>
        <a:latin typeface="文泉驿微米黑"/>
        <a:ea typeface="宋体"/>
        <a:cs typeface=""/>
      </a:majorFont>
      <a:minorFont>
        <a:latin typeface="文泉驿微米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85A4"/>
        </a:solidFill>
        <a:ln w="9525" cap="flat" cmpd="sng" algn="ctr">
          <a:solidFill>
            <a:srgbClr val="0085A4"/>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50000"/>
          </a:spcBef>
          <a:spcAft>
            <a:spcPct val="0"/>
          </a:spcAft>
          <a:buClrTx/>
          <a:buSzTx/>
          <a:buFontTx/>
          <a:buNone/>
          <a:defRPr kumimoji="0" lang="zh-CN" sz="1800" b="0" i="0" u="none" strike="noStrike" cap="none" normalizeH="0" baseline="0" smtClean="0">
            <a:ln>
              <a:noFill/>
            </a:ln>
            <a:solidFill>
              <a:schemeClr val="tx1"/>
            </a:solidFill>
            <a:effectLst/>
            <a:latin typeface="文泉驿微米黑" pitchFamily="2" charset="-122"/>
            <a:ea typeface="文泉驿微米黑" pitchFamily="2" charset="-122"/>
          </a:defRPr>
        </a:defPPr>
      </a:lstStyle>
    </a:spDef>
    <a:lnDef>
      <a:spPr bwMode="auto">
        <a:xfrm>
          <a:off x="0" y="0"/>
          <a:ext cx="1" cy="1"/>
        </a:xfrm>
        <a:custGeom>
          <a:avLst/>
          <a:gdLst/>
          <a:ahLst/>
          <a:cxnLst/>
          <a:rect l="0" t="0" r="0" b="0"/>
          <a:pathLst/>
        </a:custGeom>
        <a:solidFill>
          <a:srgbClr val="0085A4"/>
        </a:solidFill>
        <a:ln w="9525" cap="flat" cmpd="sng" algn="ctr">
          <a:solidFill>
            <a:srgbClr val="0085A4"/>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50000"/>
          </a:spcBef>
          <a:spcAft>
            <a:spcPct val="0"/>
          </a:spcAft>
          <a:buClrTx/>
          <a:buSzTx/>
          <a:buFontTx/>
          <a:buNone/>
          <a:defRPr kumimoji="0" lang="zh-CN" sz="1800" b="0" i="0" u="none" strike="noStrike" cap="none" normalizeH="0" baseline="0" smtClean="0">
            <a:ln>
              <a:noFill/>
            </a:ln>
            <a:solidFill>
              <a:schemeClr val="tx1"/>
            </a:solidFill>
            <a:effectLst/>
            <a:latin typeface="文泉驿微米黑" pitchFamily="2" charset="-122"/>
            <a:ea typeface="文泉驿微米黑"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FF"/>
        </a:lt1>
        <a:dk2>
          <a:srgbClr val="C68700"/>
        </a:dk2>
        <a:lt2>
          <a:srgbClr val="808080"/>
        </a:lt2>
        <a:accent1>
          <a:srgbClr val="00A2C6"/>
        </a:accent1>
        <a:accent2>
          <a:srgbClr val="C62400"/>
        </a:accent2>
        <a:accent3>
          <a:srgbClr val="FFFFFF"/>
        </a:accent3>
        <a:accent4>
          <a:srgbClr val="000000"/>
        </a:accent4>
        <a:accent5>
          <a:srgbClr val="AACEDF"/>
        </a:accent5>
        <a:accent6>
          <a:srgbClr val="B32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15">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16">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17">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18">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19">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20">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21">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22">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23">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24">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25">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26">
        <a:dk1>
          <a:srgbClr val="000000"/>
        </a:dk1>
        <a:lt1>
          <a:srgbClr val="FFFFFF"/>
        </a:lt1>
        <a:dk2>
          <a:srgbClr val="C68700"/>
        </a:dk2>
        <a:lt2>
          <a:srgbClr val="808080"/>
        </a:lt2>
        <a:accent1>
          <a:srgbClr val="00A2C6"/>
        </a:accent1>
        <a:accent2>
          <a:srgbClr val="C62400"/>
        </a:accent2>
        <a:accent3>
          <a:srgbClr val="FFFFFF"/>
        </a:accent3>
        <a:accent4>
          <a:srgbClr val="000000"/>
        </a:accent4>
        <a:accent5>
          <a:srgbClr val="AACEDF"/>
        </a:accent5>
        <a:accent6>
          <a:srgbClr val="B32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7">
        <a:dk1>
          <a:srgbClr val="000000"/>
        </a:dk1>
        <a:lt1>
          <a:srgbClr val="FFFFFF"/>
        </a:lt1>
        <a:dk2>
          <a:srgbClr val="0064B5"/>
        </a:dk2>
        <a:lt2>
          <a:srgbClr val="808080"/>
        </a:lt2>
        <a:accent1>
          <a:srgbClr val="CFEDFE"/>
        </a:accent1>
        <a:accent2>
          <a:srgbClr val="C62400"/>
        </a:accent2>
        <a:accent3>
          <a:srgbClr val="FFFFFF"/>
        </a:accent3>
        <a:accent4>
          <a:srgbClr val="000000"/>
        </a:accent4>
        <a:accent5>
          <a:srgbClr val="E4F4FE"/>
        </a:accent5>
        <a:accent6>
          <a:srgbClr val="B32000"/>
        </a:accent6>
        <a:hlink>
          <a:srgbClr val="0064B5"/>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4120</Words>
  <Application>WPS 演示</Application>
  <PresentationFormat>全屏显示(4:3)</PresentationFormat>
  <Paragraphs>509</Paragraphs>
  <Slides>37</Slides>
  <Notes>6</Notes>
  <HiddenSlides>0</HiddenSlides>
  <MMClips>0</MMClips>
  <ScaleCrop>false</ScaleCrop>
  <HeadingPairs>
    <vt:vector size="8" baseType="variant">
      <vt:variant>
        <vt:lpstr>已用的字体</vt:lpstr>
      </vt:variant>
      <vt:variant>
        <vt:i4>24</vt:i4>
      </vt:variant>
      <vt:variant>
        <vt:lpstr>主题</vt:lpstr>
      </vt:variant>
      <vt:variant>
        <vt:i4>2</vt:i4>
      </vt:variant>
      <vt:variant>
        <vt:lpstr>嵌入 OLE 服务器</vt:lpstr>
      </vt:variant>
      <vt:variant>
        <vt:i4>8</vt:i4>
      </vt:variant>
      <vt:variant>
        <vt:lpstr>幻灯片标题</vt:lpstr>
      </vt:variant>
      <vt:variant>
        <vt:i4>37</vt:i4>
      </vt:variant>
    </vt:vector>
  </HeadingPairs>
  <TitlesOfParts>
    <vt:vector size="71" baseType="lpstr">
      <vt:lpstr>Arial</vt:lpstr>
      <vt:lpstr>宋体</vt:lpstr>
      <vt:lpstr>Wingdings</vt:lpstr>
      <vt:lpstr>文泉驿微米黑</vt:lpstr>
      <vt:lpstr>黑体</vt:lpstr>
      <vt:lpstr>Lato</vt:lpstr>
      <vt:lpstr>华文隶书</vt:lpstr>
      <vt:lpstr>方正尚酷简体</vt:lpstr>
      <vt:lpstr>Segoe Print</vt:lpstr>
      <vt:lpstr>方正书宋简体</vt:lpstr>
      <vt:lpstr>微软雅黑</vt:lpstr>
      <vt:lpstr>Symbol</vt:lpstr>
      <vt:lpstr>+mn-ea</vt:lpstr>
      <vt:lpstr>Calibri</vt:lpstr>
      <vt:lpstr>+mn-lt</vt:lpstr>
      <vt:lpstr>楷体_GB2312</vt:lpstr>
      <vt:lpstr>新宋体</vt:lpstr>
      <vt:lpstr>Times New Roman</vt:lpstr>
      <vt:lpstr>Times</vt:lpstr>
      <vt:lpstr>等线</vt:lpstr>
      <vt:lpstr>Arial Black</vt:lpstr>
      <vt:lpstr>Arial Unicode MS</vt:lpstr>
      <vt:lpstr>方正书宋简体</vt:lpstr>
      <vt:lpstr>文泉驿微米黑</vt:lpstr>
      <vt:lpstr>2_默认设计模板</vt:lpstr>
      <vt:lpstr>3_默认设计模板</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GWYan's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GWYan</dc:creator>
  <dc:description>制作工具：PowerPoint 2003
模　　板：自行制作
字　　体：文泉驿微米黑
配　　色：分割互补色系，3色(RGB 0,192,168背景装饰，RGB 198,36,0强调文本，RGB 198,135,0标题文本)，文本色为黑色
配色软件：ColorBase
</dc:description>
  <cp:lastModifiedBy>乐天</cp:lastModifiedBy>
  <cp:revision>385</cp:revision>
  <dcterms:created xsi:type="dcterms:W3CDTF">2011-02-18T04:36:29Z</dcterms:created>
  <dcterms:modified xsi:type="dcterms:W3CDTF">2025-08-28T08:27:49Z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语言">
    <vt:lpwstr>ddd</vt:lpwstr>
  </property>
  <property fmtid="{D5CDD505-2E9C-101B-9397-08002B2CF9AE}" pid="3" name="KSOProductBuildVer">
    <vt:lpwstr>2052-12.1.0.22529</vt:lpwstr>
  </property>
  <property fmtid="{D5CDD505-2E9C-101B-9397-08002B2CF9AE}" pid="4" name="ICV">
    <vt:lpwstr>9CB06BF8BBEB4F4B8A1611AF1AC197B8_12</vt:lpwstr>
  </property>
</Properties>
</file>